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8AE9-83CB-B1CE-F554-EF08CCDC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696251-60E7-9E2B-5089-CF7C4A1D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D8196-8B90-87A7-5944-0373F86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33311-ED67-B9B2-1C3F-6CF65224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4EB4F-E368-1D59-1EFE-D9BA5CB9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F75E1-9FE6-E6DE-2925-F931DED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DE189B-9022-9DBF-7CDD-166628F6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2B80A-C1D5-8BA5-4D0E-99E19AE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87DF7-F017-9C86-C71D-820A0311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57422-D6ED-8747-57E7-6997D5A6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5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EA7FB8-BDB9-CF75-6261-E39834099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37903-BD18-4CFE-DB13-7F9229B3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8C645-9942-0F21-7245-CD213AC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4A334-F72E-BA8B-8BA5-CDF49805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468C7-6F85-4EB2-E7E7-7F634D95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1564A-E89F-595F-7E3E-2F364EE5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EF810-AAF9-2B94-A4E9-42EB58CB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FC95A-6148-8B60-8059-345B37F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D38DC-E820-B6C3-BE2B-29C740F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F892EA-60AB-71F5-5354-75EC29D7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66604-A3DC-8FE7-6917-4D02FD8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5CE2A-3736-B1D2-7866-7AAFDAF5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BFF11-DFFC-714D-03FD-0EE805E3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558F0-2927-750C-8A25-A35E8F4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591FD-1998-5757-98BB-CCD3062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8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C96B-5EA8-B906-1F37-47203D82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00FDD-970A-AE2B-7D2C-A15058A0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C1218-826F-61CD-086B-170D61CE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A5C303-8D4C-F917-5137-5E42A562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5EDC3-D41E-9663-755B-D3D1156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A0E21-C148-F9FA-0D15-A444B788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ABFC0-BDAE-B812-7911-4818506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9CFD2E-43AB-F086-250C-7AFD1572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A8AC1-FD13-A501-81DD-FEC287C1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78BE40-FCFC-7DBF-14F0-45A7E97C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EB6385-3319-AA03-12C4-895CE8731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44DEB3-47AA-0202-11BD-26EE5071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AD1075-FD36-FC0B-8E47-E9B60AB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E1AA57-8645-FD02-BCE9-5881509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94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4607-FD76-5CDB-9AFB-7977D19A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3AB3AE-C9DE-E6EB-E05A-AA94DA3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2E07B0-0D69-C2F6-90F1-CF4111C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E409E8-39B7-A25A-CBC8-27D69ECE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F6301D-5110-64CA-7102-D644E91F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9D9A8D-090E-0B90-D344-29ABDC42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C26-E343-6C14-DAA0-9497AC0B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0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CE4BE-1AA4-4CA4-3591-2CAFD5FD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2FCE5-5AFE-2CE1-5804-63D9BC3B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5B9BBF-DF18-925E-EE82-87B468FF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E74B1-00F0-F4FF-3CF1-862C068D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AC9F94-54C1-A933-7E9E-FF38876F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8CA95-DB10-35A3-FB60-1F9C2B1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E21A5-1565-7A35-269F-CE747ECC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D4BE15-C8E1-6EF4-649A-8331EDE9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69951A-AF83-7BD0-96D1-022C6E69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C5A5D0-E638-B887-48CD-251643A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7EE3A6-DC80-3606-6F03-DF15FEB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A91D0-DA1D-A5C8-D058-17443EC0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4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48AC1E-8A1C-97D9-93E2-686CF250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8605A-BFEB-4EEB-237D-A37EFA6F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502D6-5F9E-59BD-C85C-68ABF4E4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E84B-FEF4-4DE2-9764-2BAB19043997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CF5CF-8683-CF49-F839-F6D488B1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1C75D-2DA3-E100-F5A1-5C45852C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9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87CBAF80-E89C-E5D3-F8B4-AA74DFF51083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96629FE-0FC8-1738-6CCF-074E74531B89}"/>
                </a:ext>
              </a:extLst>
            </p:cNvPr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91F8D613-8635-68EA-812F-DAA4DCC8513B}"/>
                  </a:ext>
                </a:extLst>
              </p:cNvPr>
              <p:cNvGrpSpPr/>
              <p:nvPr/>
            </p:nvGrpSpPr>
            <p:grpSpPr>
              <a:xfrm>
                <a:off x="552" y="0"/>
                <a:ext cx="12191448" cy="6858000"/>
                <a:chOff x="552" y="0"/>
                <a:chExt cx="12191448" cy="6858000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D1A0BA3A-0B26-AF07-A933-4E6B6ED49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2" y="0"/>
                  <a:ext cx="7075026" cy="6858000"/>
                </a:xfrm>
                <a:prstGeom prst="rect">
                  <a:avLst/>
                </a:prstGeom>
              </p:spPr>
            </p:pic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88ACA9-B54B-CDD0-86A0-24163FE7F166}"/>
                    </a:ext>
                  </a:extLst>
                </p:cNvPr>
                <p:cNvSpPr/>
                <p:nvPr/>
              </p:nvSpPr>
              <p:spPr>
                <a:xfrm>
                  <a:off x="5103494" y="949911"/>
                  <a:ext cx="745724" cy="569946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E5AC3A7-23A4-6C11-956D-646F41070C67}"/>
                    </a:ext>
                  </a:extLst>
                </p:cNvPr>
                <p:cNvSpPr txBox="1"/>
                <p:nvPr/>
              </p:nvSpPr>
              <p:spPr>
                <a:xfrm>
                  <a:off x="7201531" y="1460296"/>
                  <a:ext cx="4989917" cy="285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5000"/>
                    </a:lnSpc>
                  </a:pPr>
                  <a:r>
                    <a:rPr lang="zh-TW" altLang="en-US" sz="16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基本說明</a:t>
                  </a:r>
                  <a:endPara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>
                    <a:lnSpc>
                      <a:spcPct val="105000"/>
                    </a:lnSpc>
                    <a:buFont typeface="+mj-lt"/>
                    <a:buAutoNum type="alphaLcParenR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小計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欄位會吃</a:t>
                  </a: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說明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欄位的內容</a:t>
                  </a:r>
                  <a:b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如果是數值、計算式，皆可直接求出結果</a:t>
                  </a:r>
                  <a:b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若為文字，如</a:t>
                  </a:r>
                  <a:r>
                    <a:rPr lang="zh-TW" altLang="en-US" sz="1400" u="sng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每座</a:t>
                  </a:r>
                  <a:r>
                    <a:rPr lang="en-US" altLang="zh-TW" sz="1400" u="sng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5</a:t>
                  </a:r>
                  <a:r>
                    <a:rPr lang="zh-TW" altLang="en-US" sz="1400" u="sng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，則透過手動小計獲得結果</a:t>
                  </a:r>
                  <a:endPara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342900" indent="-342900">
                    <a:lnSpc>
                      <a:spcPct val="105000"/>
                    </a:lnSpc>
                    <a:buFont typeface="+mj-lt"/>
                    <a:buAutoNum type="alphaLcParenR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單位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欄位將用於工程數量統計表的單位填入，</a:t>
                  </a:r>
                  <a:r>
                    <a:rPr lang="zh-TW" altLang="en-US" sz="1400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元件與材料都能填入單位</a:t>
                  </a:r>
                  <a:endParaRPr lang="en-US" altLang="zh-TW" sz="1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endParaRPr lang="en-US" altLang="zh-TW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>
                    <a:lnSpc>
                      <a:spcPct val="105000"/>
                    </a:lnSpc>
                  </a:pPr>
                  <a:r>
                    <a:rPr lang="zh-TW" altLang="en-US" sz="16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原則</a:t>
                  </a:r>
                  <a:endPara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工程項次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必須為中文，如一、二、三</a:t>
                  </a:r>
                  <a:b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用來分析指定工程使用的元件與材料</a:t>
                  </a:r>
                  <a:endPara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元件需填入底色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，與材料做區分</a:t>
                  </a:r>
                  <a:endPara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元件與</a:t>
                  </a: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元件之間以空白列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隔開</a:t>
                  </a: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A658A222-6B52-C144-C1D0-9D306814B2CB}"/>
                    </a:ext>
                  </a:extLst>
                </p:cNvPr>
                <p:cNvSpPr txBox="1"/>
                <p:nvPr/>
              </p:nvSpPr>
              <p:spPr>
                <a:xfrm>
                  <a:off x="7230385" y="5340627"/>
                  <a:ext cx="4961615" cy="1466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05000"/>
                    </a:lnSpc>
                  </a:pPr>
                  <a:r>
                    <a:rPr lang="zh-TW" altLang="en-US" sz="16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</a:t>
                  </a:r>
                  <a:endPara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工程編號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為阿拉伯數字</a:t>
                  </a:r>
                  <a:b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例如要處理橋梁工程，橋梁工程項次為</a:t>
                  </a:r>
                  <a: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【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一</a:t>
                  </a:r>
                  <a:r>
                    <a:rPr lang="en-US" altLang="zh-TW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】</a:t>
                  </a: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，故填 </a:t>
                  </a:r>
                  <a:r>
                    <a:rPr lang="en-US" altLang="zh-TW" sz="1400" b="1" u="sng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</a:t>
                  </a:r>
                </a:p>
                <a:p>
                  <a:pPr marL="285750" indent="-285750">
                    <a:lnSpc>
                      <a:spcPct val="105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目標工程數量統計表中的元件、材料需與工程項次一致</a:t>
                  </a:r>
                  <a:br>
                    <a:rPr lang="en-US" altLang="zh-TW" sz="1400" b="1" dirty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</a:br>
                  <a:r>
                    <a:rPr lang="zh-TW" altLang="en-US" sz="1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例如橋梁工程統計表的元件、材料，都必須屬於橋梁工程</a:t>
                  </a:r>
                  <a:endPara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>
                    <a:lnSpc>
                      <a:spcPct val="105000"/>
                    </a:lnSpc>
                  </a:pPr>
                  <a:endPara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C1538A4-960D-20C2-4C8F-852C125C0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5340627"/>
                <a:ext cx="7075579" cy="151737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9525" cap="sq">
                <a:solidFill>
                  <a:schemeClr val="tx1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54B51175-2F30-1B83-27BD-D4091A8FAE20}"/>
                </a:ext>
              </a:extLst>
            </p:cNvPr>
            <p:cNvSpPr txBox="1"/>
            <p:nvPr/>
          </p:nvSpPr>
          <p:spPr>
            <a:xfrm>
              <a:off x="2194432" y="2810783"/>
              <a:ext cx="2722224" cy="46698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小計可以吃計算式，無法順利計算會顯示空白，再自行寫入至手動小計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0F7FCBA-7337-7660-AF5E-8F99081E1579}"/>
                </a:ext>
              </a:extLst>
            </p:cNvPr>
            <p:cNvSpPr txBox="1"/>
            <p:nvPr/>
          </p:nvSpPr>
          <p:spPr>
            <a:xfrm>
              <a:off x="198435" y="3688389"/>
              <a:ext cx="2589153" cy="25801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元件之間以空白列隔開，且元件需上底色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F146BC1-F9CF-85F2-7626-CB003FCFC293}"/>
                </a:ext>
              </a:extLst>
            </p:cNvPr>
            <p:cNvSpPr txBox="1"/>
            <p:nvPr/>
          </p:nvSpPr>
          <p:spPr>
            <a:xfrm>
              <a:off x="671506" y="6300220"/>
              <a:ext cx="1253678" cy="25801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元件表填完後執行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BC98A72-553C-6E90-C80A-D00F4C3EA3E3}"/>
                </a:ext>
              </a:extLst>
            </p:cNvPr>
            <p:cNvSpPr txBox="1"/>
            <p:nvPr/>
          </p:nvSpPr>
          <p:spPr>
            <a:xfrm>
              <a:off x="2269487" y="6300220"/>
              <a:ext cx="1474482" cy="42018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工程數量統計表元件、材料填入後執行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6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F64D1F91-D14C-F1F2-F4C1-1A7E8D23C953}"/>
              </a:ext>
            </a:extLst>
          </p:cNvPr>
          <p:cNvGrpSpPr/>
          <p:nvPr/>
        </p:nvGrpSpPr>
        <p:grpSpPr>
          <a:xfrm>
            <a:off x="126233" y="137604"/>
            <a:ext cx="12065767" cy="6720396"/>
            <a:chOff x="126233" y="137604"/>
            <a:chExt cx="12065767" cy="672039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F96B366-E06E-4D98-F506-E523DC57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33" y="137604"/>
              <a:ext cx="6044760" cy="5552982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72F208C-E156-9404-D66F-877181394F15}"/>
                </a:ext>
              </a:extLst>
            </p:cNvPr>
            <p:cNvSpPr txBox="1"/>
            <p:nvPr/>
          </p:nvSpPr>
          <p:spPr>
            <a:xfrm>
              <a:off x="5000620" y="324418"/>
              <a:ext cx="6718450" cy="136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匯出元件材料統整表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VBA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各工程會以空白行隔開，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，是該工程所有元件與材料，用來做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double check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用的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，是該工程所使用的材料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欄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，是該工程所使用的元件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A1C0C0-D89C-6115-E6F9-AAAECC0DCB26}"/>
                </a:ext>
              </a:extLst>
            </p:cNvPr>
            <p:cNvSpPr/>
            <p:nvPr/>
          </p:nvSpPr>
          <p:spPr>
            <a:xfrm>
              <a:off x="318430" y="324418"/>
              <a:ext cx="471683" cy="52063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3D9A06F-E496-3B1C-4452-217C6B865354}"/>
                </a:ext>
              </a:extLst>
            </p:cNvPr>
            <p:cNvSpPr/>
            <p:nvPr/>
          </p:nvSpPr>
          <p:spPr>
            <a:xfrm>
              <a:off x="807869" y="324418"/>
              <a:ext cx="471683" cy="520637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A2DD32C-32DC-7044-2BBE-FE7EFDF8F344}"/>
                </a:ext>
              </a:extLst>
            </p:cNvPr>
            <p:cNvSpPr/>
            <p:nvPr/>
          </p:nvSpPr>
          <p:spPr>
            <a:xfrm>
              <a:off x="1279552" y="324418"/>
              <a:ext cx="513737" cy="520637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C58A96B-C73A-69C6-1266-7A8C9510E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4140" y="3257160"/>
              <a:ext cx="7847860" cy="360084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C3B09B7-F8AC-9EBF-012A-97F192AF40D8}"/>
                </a:ext>
              </a:extLst>
            </p:cNvPr>
            <p:cNvSpPr/>
            <p:nvPr/>
          </p:nvSpPr>
          <p:spPr>
            <a:xfrm>
              <a:off x="4639791" y="3941684"/>
              <a:ext cx="1077428" cy="291631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B98DB1-84B8-7774-6BA7-17C08E229F4B}"/>
                </a:ext>
              </a:extLst>
            </p:cNvPr>
            <p:cNvSpPr/>
            <p:nvPr/>
          </p:nvSpPr>
          <p:spPr>
            <a:xfrm>
              <a:off x="5923003" y="3551067"/>
              <a:ext cx="5733378" cy="28408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404588E1-2056-989C-4705-55230AD1E3A8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2504400" y="4070099"/>
              <a:ext cx="674703" cy="3596080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4E16D5DE-1244-E8BC-D2C3-7FB4C9910C3C}"/>
                </a:ext>
              </a:extLst>
            </p:cNvPr>
            <p:cNvCxnSpPr>
              <a:stCxn id="9" idx="3"/>
              <a:endCxn id="13" idx="0"/>
            </p:cNvCxnSpPr>
            <p:nvPr/>
          </p:nvCxnSpPr>
          <p:spPr>
            <a:xfrm>
              <a:off x="1793289" y="2927603"/>
              <a:ext cx="6996403" cy="6234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AE9774E-715E-E55C-723B-2320F768F669}"/>
                </a:ext>
              </a:extLst>
            </p:cNvPr>
            <p:cNvSpPr txBox="1"/>
            <p:nvPr/>
          </p:nvSpPr>
          <p:spPr>
            <a:xfrm>
              <a:off x="5000620" y="2255670"/>
              <a:ext cx="6718450" cy="59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手動將結果複製到指定工程數量統計表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元件可以用轉置貼上</a:t>
              </a:r>
              <a:endPara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843E0112-E98F-30D2-C05E-FCC18C75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0100" y="2205699"/>
              <a:ext cx="1302643" cy="1051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9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CC2A188E-1C2F-19AA-488B-78A74470AB89}"/>
              </a:ext>
            </a:extLst>
          </p:cNvPr>
          <p:cNvGrpSpPr/>
          <p:nvPr/>
        </p:nvGrpSpPr>
        <p:grpSpPr>
          <a:xfrm>
            <a:off x="0" y="11463"/>
            <a:ext cx="12192001" cy="6530040"/>
            <a:chOff x="0" y="11463"/>
            <a:chExt cx="12192001" cy="653004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8D8F964-9B4B-0768-1F85-9E6FD459D8EC}"/>
                </a:ext>
              </a:extLst>
            </p:cNvPr>
            <p:cNvGrpSpPr/>
            <p:nvPr/>
          </p:nvGrpSpPr>
          <p:grpSpPr>
            <a:xfrm>
              <a:off x="0" y="11463"/>
              <a:ext cx="8054120" cy="3860016"/>
              <a:chOff x="1224082" y="2132200"/>
              <a:chExt cx="8054120" cy="3860016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3EAC1DDB-6C09-5365-041E-8F2863984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24082" y="2132200"/>
                <a:ext cx="8054120" cy="3860016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F620C-3F36-82C9-7513-6D3F883F1E69}"/>
                  </a:ext>
                </a:extLst>
              </p:cNvPr>
              <p:cNvSpPr/>
              <p:nvPr/>
            </p:nvSpPr>
            <p:spPr>
              <a:xfrm>
                <a:off x="2503503" y="2556769"/>
                <a:ext cx="6223248" cy="315157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1277F56-79C4-8BBC-BC92-E12D31117BAE}"/>
                </a:ext>
              </a:extLst>
            </p:cNvPr>
            <p:cNvSpPr txBox="1"/>
            <p:nvPr/>
          </p:nvSpPr>
          <p:spPr>
            <a:xfrm>
              <a:off x="2401409" y="5691142"/>
              <a:ext cx="5891273" cy="85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VBA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參數，並執行填入元件材料單位與數量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確認目標工程數量統計表名稱，並確認該工程在元件表的編號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05000"/>
                </a:lnSpc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如此處橋樑工程在元件表的編號為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F59515E-DAA8-AF72-E3FD-D0A8353AFE10}"/>
                </a:ext>
              </a:extLst>
            </p:cNvPr>
            <p:cNvGrpSpPr/>
            <p:nvPr/>
          </p:nvGrpSpPr>
          <p:grpSpPr>
            <a:xfrm>
              <a:off x="117332" y="4296048"/>
              <a:ext cx="5331659" cy="981698"/>
              <a:chOff x="117332" y="85197"/>
              <a:chExt cx="5331659" cy="981698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D345BF9E-7249-14F2-A8FD-3ABD2F6A2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32" y="102189"/>
                <a:ext cx="5331659" cy="964706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C2F986-1344-1E92-BB10-03AC6241EF21}"/>
                  </a:ext>
                </a:extLst>
              </p:cNvPr>
              <p:cNvSpPr/>
              <p:nvPr/>
            </p:nvSpPr>
            <p:spPr>
              <a:xfrm>
                <a:off x="1615736" y="585926"/>
                <a:ext cx="1571347" cy="4809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10167C-1A55-BA34-C4D1-2CDC8153D978}"/>
                  </a:ext>
                </a:extLst>
              </p:cNvPr>
              <p:cNvSpPr/>
              <p:nvPr/>
            </p:nvSpPr>
            <p:spPr>
              <a:xfrm>
                <a:off x="3295096" y="85197"/>
                <a:ext cx="1569867" cy="55399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0B67B1F-88B6-F255-E531-1AA855336584}"/>
                </a:ext>
              </a:extLst>
            </p:cNvPr>
            <p:cNvSpPr/>
            <p:nvPr/>
          </p:nvSpPr>
          <p:spPr>
            <a:xfrm>
              <a:off x="1409010" y="3718294"/>
              <a:ext cx="881430" cy="164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0A4616A1-A799-C47D-D8F0-F4CEC48BEC5A}"/>
                </a:ext>
              </a:extLst>
            </p:cNvPr>
            <p:cNvCxnSpPr>
              <a:stCxn id="21" idx="2"/>
              <a:endCxn id="13" idx="1"/>
            </p:cNvCxnSpPr>
            <p:nvPr/>
          </p:nvCxnSpPr>
          <p:spPr>
            <a:xfrm>
              <a:off x="1849725" y="3882652"/>
              <a:ext cx="1445371" cy="690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AF6A28F6-309F-22E1-1A12-D235FBE6C66C}"/>
                </a:ext>
              </a:extLst>
            </p:cNvPr>
            <p:cNvCxnSpPr>
              <a:cxnSpLocks/>
              <a:stCxn id="13" idx="2"/>
              <a:endCxn id="12" idx="3"/>
            </p:cNvCxnSpPr>
            <p:nvPr/>
          </p:nvCxnSpPr>
          <p:spPr>
            <a:xfrm rot="5400000">
              <a:off x="3539948" y="4497179"/>
              <a:ext cx="187219" cy="89294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1A094AA6-01CE-0FD5-507A-DF888990E040}"/>
                </a:ext>
              </a:extLst>
            </p:cNvPr>
            <p:cNvCxnSpPr>
              <a:stCxn id="12" idx="2"/>
              <a:endCxn id="8" idx="3"/>
            </p:cNvCxnSpPr>
            <p:nvPr/>
          </p:nvCxnSpPr>
          <p:spPr>
            <a:xfrm rot="5400000" flipH="1" flipV="1">
              <a:off x="3319075" y="1094153"/>
              <a:ext cx="3265927" cy="5101259"/>
            </a:xfrm>
            <a:prstGeom prst="bentConnector4">
              <a:avLst>
                <a:gd name="adj1" fmla="val -7000"/>
                <a:gd name="adj2" fmla="val 10778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5FE4B1-5CF8-A794-761E-CF50B5C6FFB3}"/>
                </a:ext>
              </a:extLst>
            </p:cNvPr>
            <p:cNvSpPr txBox="1"/>
            <p:nvPr/>
          </p:nvSpPr>
          <p:spPr>
            <a:xfrm>
              <a:off x="8054121" y="316497"/>
              <a:ext cx="4137880" cy="162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產生結果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元件與材料的單位根據元件表提供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此處元件無單位是因為沒有填元件數量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元件單位將</a:t>
              </a:r>
              <a:r>
                <a:rPr lang="zh-TW" altLang="en-US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預設內容</a:t>
              </a:r>
              <a:r>
                <a: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為整數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，例如基樁長度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4.0m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VBA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後會變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4m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，再自行將格式修改為小數點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5745B08D-5DBD-1280-B3D4-D645E78C51A2}"/>
                </a:ext>
              </a:extLst>
            </p:cNvPr>
            <p:cNvGrpSpPr/>
            <p:nvPr/>
          </p:nvGrpSpPr>
          <p:grpSpPr>
            <a:xfrm>
              <a:off x="10611186" y="1622338"/>
              <a:ext cx="1438476" cy="638265"/>
              <a:chOff x="9403823" y="2219406"/>
              <a:chExt cx="1438476" cy="638265"/>
            </a:xfrm>
          </p:grpSpPr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C39DEE18-78CD-E456-A89E-62FF47170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3823" y="2219406"/>
                <a:ext cx="1438476" cy="638264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587C01-CB81-230F-C8FE-A2E4DA2110EC}"/>
                  </a:ext>
                </a:extLst>
              </p:cNvPr>
              <p:cNvSpPr/>
              <p:nvPr/>
            </p:nvSpPr>
            <p:spPr>
              <a:xfrm>
                <a:off x="10338197" y="2538539"/>
                <a:ext cx="261741" cy="3191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4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370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 李</dc:creator>
  <cp:lastModifiedBy>冠廷 李</cp:lastModifiedBy>
  <cp:revision>4</cp:revision>
  <dcterms:created xsi:type="dcterms:W3CDTF">2023-04-18T09:10:05Z</dcterms:created>
  <dcterms:modified xsi:type="dcterms:W3CDTF">2023-04-20T01:32:24Z</dcterms:modified>
</cp:coreProperties>
</file>