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76" r:id="rId3"/>
    <p:sldId id="319" r:id="rId4"/>
    <p:sldId id="279" r:id="rId5"/>
    <p:sldId id="320" r:id="rId6"/>
    <p:sldId id="296" r:id="rId7"/>
    <p:sldId id="297" r:id="rId8"/>
    <p:sldId id="298" r:id="rId9"/>
    <p:sldId id="299" r:id="rId10"/>
    <p:sldId id="300" r:id="rId11"/>
    <p:sldId id="301" r:id="rId12"/>
    <p:sldId id="310" r:id="rId13"/>
    <p:sldId id="309" r:id="rId14"/>
    <p:sldId id="311" r:id="rId15"/>
    <p:sldId id="312" r:id="rId16"/>
    <p:sldId id="313" r:id="rId17"/>
    <p:sldId id="314" r:id="rId18"/>
    <p:sldId id="316" r:id="rId19"/>
    <p:sldId id="315" r:id="rId20"/>
    <p:sldId id="317" r:id="rId21"/>
    <p:sldId id="321" r:id="rId22"/>
    <p:sldId id="323" r:id="rId23"/>
    <p:sldId id="322" r:id="rId24"/>
    <p:sldId id="324" r:id="rId25"/>
    <p:sldId id="325" r:id="rId26"/>
    <p:sldId id="326" r:id="rId27"/>
    <p:sldId id="327" r:id="rId28"/>
    <p:sldId id="328" r:id="rId29"/>
    <p:sldId id="331" r:id="rId30"/>
    <p:sldId id="329" r:id="rId31"/>
    <p:sldId id="330" r:id="rId32"/>
    <p:sldId id="336" r:id="rId33"/>
    <p:sldId id="335" r:id="rId34"/>
    <p:sldId id="337" r:id="rId35"/>
    <p:sldId id="338" r:id="rId36"/>
    <p:sldId id="339" r:id="rId37"/>
    <p:sldId id="340" r:id="rId38"/>
    <p:sldId id="307" r:id="rId39"/>
    <p:sldId id="308" r:id="rId40"/>
    <p:sldId id="283" r:id="rId41"/>
    <p:sldId id="284" r:id="rId42"/>
    <p:sldId id="285" r:id="rId43"/>
    <p:sldId id="286" r:id="rId44"/>
    <p:sldId id="287" r:id="rId45"/>
    <p:sldId id="288" r:id="rId46"/>
    <p:sldId id="263" r:id="rId47"/>
    <p:sldId id="289" r:id="rId48"/>
    <p:sldId id="290" r:id="rId49"/>
    <p:sldId id="291" r:id="rId50"/>
    <p:sldId id="292" r:id="rId51"/>
    <p:sldId id="293" r:id="rId52"/>
    <p:sldId id="294" r:id="rId53"/>
    <p:sldId id="258" r:id="rId54"/>
    <p:sldId id="264" r:id="rId55"/>
    <p:sldId id="259" r:id="rId56"/>
    <p:sldId id="260" r:id="rId57"/>
    <p:sldId id="261" r:id="rId58"/>
    <p:sldId id="262" r:id="rId59"/>
    <p:sldId id="266" r:id="rId60"/>
    <p:sldId id="268" r:id="rId61"/>
    <p:sldId id="267" r:id="rId62"/>
    <p:sldId id="269" r:id="rId63"/>
    <p:sldId id="271" r:id="rId64"/>
    <p:sldId id="270" r:id="rId65"/>
    <p:sldId id="273" r:id="rId66"/>
    <p:sldId id="275" r:id="rId67"/>
    <p:sldId id="274" r:id="rId68"/>
    <p:sldId id="277" r:id="rId69"/>
    <p:sldId id="278" r:id="rId70"/>
    <p:sldId id="280" r:id="rId71"/>
    <p:sldId id="342" r:id="rId72"/>
    <p:sldId id="343" r:id="rId73"/>
    <p:sldId id="281" r:id="rId74"/>
    <p:sldId id="332" r:id="rId75"/>
    <p:sldId id="333" r:id="rId76"/>
    <p:sldId id="334" r:id="rId77"/>
    <p:sldId id="341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85382-E07F-0336-5810-06E1938E4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CF19E7-F060-94E1-14AC-672B70E0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A5BA0C-5843-0A43-8E9B-836E201D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31CA5-BF76-FAE8-BF49-3A2162E9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FDF169-4BE5-A9DF-6C07-8788AFC6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669C9-7499-2B29-924E-284D53A2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882A5E-A060-EB3A-6943-48BEDF9C2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98669E-E708-C431-C2E1-9408CDCD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7EF41-CE5E-D620-3FB2-BF4DC052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99AAA-952B-BAAA-08A0-3DB76318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D39A6E-110A-1D5F-3E09-788D32385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6BF8C5-3DD6-7342-E2A1-733464C21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67257-3E48-940F-BA76-A645CA3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B22169-4631-8FB7-C71E-5C00050C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C95DDB-69B4-111A-8600-3BA11DBE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AAB2B-D0BC-3037-4C15-F6B2E0C2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34F4F-97BE-8030-FA76-BC8876EF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A93A3-D543-2F45-666C-696DBBD6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06EA75-E841-581F-4035-FEBFF2FB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527ED-D8AB-8B06-12D3-9B01E4D3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F2DE9-B891-C596-BD5E-5DF13519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0C3BE7-BD3C-1DD8-105D-DB60CABD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8AB376-20EA-D113-E7A5-E4B492A8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7297F5-4FE0-9F92-15EC-DABF0D42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6C39F-D30F-8332-DC72-84813A8A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13DE-628C-D81B-1A78-6300B3FE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D0D5-3CC6-BB45-44CF-AF6750B90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B7194F-1E6B-0CA3-3621-0BAD2337D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565146-92A4-FE87-3179-038CBBBF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E15A36-DE08-2F37-74AB-DA8DFAAA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7E845-1F51-86BD-78E9-A937B83E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6F39A-1269-3F9A-B978-5C592613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749C82-40D8-E65D-DCEA-2345C268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0384CF-69D3-C36C-F783-6CF39C68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B9BF90-4D32-CFC6-EDAB-EE754517D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4D771B-9239-F8AD-8209-064B50E96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33D3D6-1C6F-B94A-F89F-3A8109AE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3E9CBF-5331-A913-695D-42CC8CDB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CF9E73-513F-564A-2F03-E3BC4CE2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106A4-D778-2AF2-FABE-B36A05AD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DCAE1C-18F3-C5A7-D057-E03BB43B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4266B7-A0D9-7881-4883-8BC50166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7B5D7E-C2B4-95E5-2029-61D4B95D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3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D92278-4A1D-00CE-3CEB-CC77955C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6620D-9031-F226-CEF5-2A42FC7F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C67917-40AE-A69C-A1F2-E9066515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E9D3C-8C8B-E759-96B7-AAAB1791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8D15F-C82F-2042-D6E3-53F6781AC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5E5B0F-558F-EAC1-DD04-A985E6E6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0D7964-ABF6-8115-BDF1-DEE0880B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41FA10-567F-5864-36A0-37D3D68E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14BB2-F33B-F784-D564-0681F1DE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219AF-5372-AEBE-8858-CF3928C1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8CDDCA-7846-DEB2-3407-3FBA9DD38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87ABFF-9572-C11D-4016-E7B8B6186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657805-C0D3-55F0-DC0B-72C57D8D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69D6C7-F1E5-3DCA-2184-252B6ADB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2D0659-B689-EA51-B40F-A6743A56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7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77CF9-06B8-FDF5-7013-45339BF1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CCDD96-AEBC-0285-061B-67CD4BDE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061BE2-B0F3-A9E1-93EE-DD961FA1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B70DC-2522-B5D6-B93F-5ED8CF8B0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1F433-9AA2-75D4-F196-8831F721D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To-9l/Bank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CC176-62B1-0572-7832-28000EE9A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1F2328"/>
                </a:solidFill>
              </a:rPr>
              <a:t>Дипломная работа</a:t>
            </a:r>
            <a:endParaRPr lang="ru-RU" dirty="0"/>
          </a:p>
          <a:p>
            <a:r>
              <a:rPr lang="ru-RU" dirty="0">
                <a:solidFill>
                  <a:srgbClr val="1F2328"/>
                </a:solidFill>
              </a:rPr>
              <a:t>«Классификация клиентов банка»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BD6B0-5345-F0C6-3EE8-B81D11E12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7357" y="3990227"/>
            <a:ext cx="4974567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1F2328"/>
                </a:solidFill>
              </a:rPr>
              <a:t> созданная командой "</a:t>
            </a:r>
            <a:r>
              <a:rPr lang="ru-RU" dirty="0" err="1">
                <a:solidFill>
                  <a:srgbClr val="1F2328"/>
                </a:solidFill>
              </a:rPr>
              <a:t>SillySociety</a:t>
            </a:r>
            <a:r>
              <a:rPr lang="ru-RU" dirty="0">
                <a:solidFill>
                  <a:srgbClr val="1F2328"/>
                </a:solidFill>
              </a:rPr>
              <a:t>", для цифровой кафедры УГГУ 2023.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472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Ознакомление с </a:t>
            </a:r>
            <a:r>
              <a:rPr lang="ru-RU" dirty="0" err="1"/>
              <a:t>датасетом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ECC867-CC2F-6BA0-1BEE-8484E9F6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618893"/>
            <a:ext cx="7981950" cy="361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FA12B2-8295-EADB-3E9E-234CE563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165308"/>
            <a:ext cx="4165937" cy="55871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CC9224-3611-A786-5144-273251448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370" y="1165308"/>
            <a:ext cx="7459609" cy="25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Ознакомление с </a:t>
            </a:r>
            <a:r>
              <a:rPr lang="ru-RU" dirty="0" err="1"/>
              <a:t>датасетом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24E9F2-AE69-215A-9B5F-56AE149AF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9" y="681037"/>
            <a:ext cx="11878322" cy="23049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C9C6E2-0FB0-C048-5175-071837E3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9" y="2986026"/>
            <a:ext cx="3967759" cy="12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8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5F049-59AE-CD2E-535E-9BB379C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ознакомления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DDBA6-9A09-40F9-F327-657FAD52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пропущено около 10% данных в столбцах "</a:t>
            </a:r>
            <a:r>
              <a:rPr lang="ru-RU" dirty="0" err="1"/>
              <a:t>days_employed</a:t>
            </a:r>
            <a:r>
              <a:rPr lang="ru-RU" dirty="0"/>
              <a:t>", "</a:t>
            </a:r>
            <a:r>
              <a:rPr lang="ru-RU" dirty="0" err="1"/>
              <a:t>income_type</a:t>
            </a:r>
            <a:r>
              <a:rPr lang="ru-RU" dirty="0"/>
              <a:t>"</a:t>
            </a:r>
          </a:p>
          <a:p>
            <a:r>
              <a:rPr lang="ru-RU" dirty="0" err="1"/>
              <a:t>days_employed</a:t>
            </a:r>
            <a:r>
              <a:rPr lang="ru-RU" dirty="0"/>
              <a:t>" - неверный столбец, он не может быть отрицательным, и у него неизвестная мера </a:t>
            </a:r>
            <a:r>
              <a:rPr lang="ru-RU" dirty="0" err="1"/>
              <a:t>исчесления</a:t>
            </a:r>
            <a:r>
              <a:rPr lang="ru-RU" dirty="0"/>
              <a:t>. Максимальное значение равно 401755, для дней это более 1100 лет.</a:t>
            </a:r>
          </a:p>
          <a:p>
            <a:r>
              <a:rPr lang="ru-RU" dirty="0"/>
              <a:t>в </a:t>
            </a:r>
            <a:r>
              <a:rPr lang="ru-RU" dirty="0" err="1"/>
              <a:t>days_employed</a:t>
            </a:r>
            <a:r>
              <a:rPr lang="ru-RU" dirty="0"/>
              <a:t> пропущено 2174 значения (10,1%)</a:t>
            </a:r>
          </a:p>
          <a:p>
            <a:r>
              <a:rPr lang="ru-RU" dirty="0"/>
              <a:t>нужно классифицировать данные</a:t>
            </a:r>
          </a:p>
          <a:p>
            <a:r>
              <a:rPr lang="ru-RU" dirty="0" err="1"/>
              <a:t>датасет</a:t>
            </a:r>
            <a:r>
              <a:rPr lang="ru-RU" dirty="0"/>
              <a:t> содержит 54 (0,3%) повторяющихся строки</a:t>
            </a:r>
          </a:p>
          <a:p>
            <a:r>
              <a:rPr lang="ru-RU" dirty="0"/>
              <a:t>максимальное значение в столбце </a:t>
            </a:r>
            <a:r>
              <a:rPr lang="ru-RU" dirty="0" err="1"/>
              <a:t>children</a:t>
            </a:r>
            <a:r>
              <a:rPr lang="ru-RU" dirty="0"/>
              <a:t> равен -1, что является невозможным, а максимальное равно 20, что выглядит очень маловероятно</a:t>
            </a:r>
          </a:p>
          <a:p>
            <a:r>
              <a:rPr lang="ru-RU" dirty="0" err="1"/>
              <a:t>dob_years</a:t>
            </a:r>
            <a:r>
              <a:rPr lang="ru-RU" dirty="0"/>
              <a:t> - </a:t>
            </a:r>
            <a:r>
              <a:rPr lang="ru-RU" dirty="0" err="1"/>
              <a:t>min</a:t>
            </a:r>
            <a:r>
              <a:rPr lang="ru-RU" dirty="0"/>
              <a:t>=0 а такое невозможно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A33D5C-B1C4-B3E2-73C3-4A335BF8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64" y="704987"/>
            <a:ext cx="8362950" cy="30003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3D53E7-33C0-840E-F78E-684C592B1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64" y="3705362"/>
            <a:ext cx="58578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68AB9B-784E-A457-668A-FB95A3F65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681038"/>
            <a:ext cx="11603114" cy="31683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5ECB8D-79B4-AFCA-2DEC-B76891AC7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3849416"/>
            <a:ext cx="8362765" cy="26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3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5F88AD-8A3C-9C38-7F33-E07D7C6C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" y="721254"/>
            <a:ext cx="7176256" cy="32580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3736FE-F96D-4FA9-643C-F9D981CA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" y="3979291"/>
            <a:ext cx="11754035" cy="23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8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C7EB35-B290-E67B-484F-45297A06C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0" y="681037"/>
            <a:ext cx="5448300" cy="15837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DD4398-AF33-F670-1FEB-EBF508A0D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0" y="2264745"/>
            <a:ext cx="5448300" cy="11525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E8EF66-1064-BDF4-B4DE-6280B6E59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540" y="681037"/>
            <a:ext cx="5916690" cy="128239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4F69A3-8B60-CC22-4492-3DF2C1393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0" y="3417270"/>
            <a:ext cx="11462460" cy="22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A98A95-1C84-77A5-61EA-097A1C02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681037"/>
            <a:ext cx="11611992" cy="3685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0A59E6-314A-4B57-D7C1-71CCAB00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8" y="4527294"/>
            <a:ext cx="11611992" cy="200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78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03D63E-F412-1C67-D866-EE134821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2" y="681037"/>
            <a:ext cx="11129472" cy="8246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85506D-F31D-8AED-977D-04F9DD64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1" y="1505699"/>
            <a:ext cx="11129473" cy="33380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C6072B-34E9-69BF-8020-01DEB2A8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51" y="4843703"/>
            <a:ext cx="11129472" cy="9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43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Замена типа данных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8B2400-38C1-D2E2-9E78-E1379CE4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7" y="681037"/>
            <a:ext cx="4951845" cy="46098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D53ACA-937F-060F-43A0-43117C0DD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62" y="681037"/>
            <a:ext cx="3619500" cy="17240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7FD1F1A-5A10-CA90-CF97-BD9C35E1C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762" y="3566835"/>
            <a:ext cx="3619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3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D9FA5-5DD2-56BE-212B-794359F91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367" y="1"/>
            <a:ext cx="9144000" cy="949124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Команда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03652-E37A-93EF-69BE-751667F1F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527" y="949125"/>
            <a:ext cx="10266744" cy="5127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Состав и обязанности:</a:t>
            </a:r>
          </a:p>
          <a:p>
            <a:pPr algn="just"/>
            <a:r>
              <a:rPr lang="ru-RU" dirty="0" err="1">
                <a:ea typeface="Calibri"/>
                <a:cs typeface="Calibri"/>
              </a:rPr>
              <a:t>Чурцев</a:t>
            </a:r>
            <a:r>
              <a:rPr lang="ru-RU" dirty="0">
                <a:ea typeface="Calibri"/>
                <a:cs typeface="Calibri"/>
              </a:rPr>
              <a:t> Николай Владимирович - Работа с </a:t>
            </a:r>
            <a:r>
              <a:rPr lang="ru-RU" dirty="0" err="1">
                <a:ea typeface="Calibri"/>
                <a:cs typeface="Calibri"/>
              </a:rPr>
              <a:t>Датасетом</a:t>
            </a:r>
            <a:r>
              <a:rPr lang="ru-RU" dirty="0">
                <a:ea typeface="Calibri"/>
                <a:cs typeface="Calibri"/>
              </a:rPr>
              <a:t> + Работа с алгоритмами машинного обучения.</a:t>
            </a:r>
          </a:p>
          <a:p>
            <a:pPr algn="just"/>
            <a:r>
              <a:rPr lang="ru-RU" dirty="0">
                <a:ea typeface="Calibri"/>
                <a:cs typeface="Calibri"/>
              </a:rPr>
              <a:t>Константинов Андрей Андреевич - Работа с </a:t>
            </a:r>
            <a:r>
              <a:rPr lang="ru-RU" dirty="0" err="1">
                <a:ea typeface="Calibri"/>
                <a:cs typeface="Calibri"/>
              </a:rPr>
              <a:t>Датасетом</a:t>
            </a:r>
            <a:r>
              <a:rPr lang="ru-RU" dirty="0">
                <a:ea typeface="Calibri"/>
                <a:cs typeface="Calibri"/>
              </a:rPr>
              <a:t> + </a:t>
            </a:r>
            <a:r>
              <a:rPr lang="ru-RU" dirty="0" err="1">
                <a:ea typeface="Calibri"/>
                <a:cs typeface="Calibri"/>
              </a:rPr>
              <a:t>Гитхаб</a:t>
            </a:r>
            <a:r>
              <a:rPr lang="ru-RU" dirty="0">
                <a:ea typeface="Calibri"/>
                <a:cs typeface="Calibri"/>
              </a:rPr>
              <a:t>.</a:t>
            </a:r>
          </a:p>
          <a:p>
            <a:pPr algn="just"/>
            <a:r>
              <a:rPr lang="ru-RU" dirty="0">
                <a:ea typeface="Calibri"/>
                <a:cs typeface="Calibri"/>
              </a:rPr>
              <a:t>Мельников Андрей Алексеевич - Работа с </a:t>
            </a:r>
            <a:r>
              <a:rPr lang="ru-RU" dirty="0" err="1">
                <a:ea typeface="Calibri"/>
                <a:cs typeface="Calibri"/>
              </a:rPr>
              <a:t>Датасетом</a:t>
            </a:r>
            <a:r>
              <a:rPr lang="ru-RU" dirty="0">
                <a:ea typeface="Calibri"/>
                <a:cs typeface="Calibri"/>
              </a:rPr>
              <a:t> + Презентация.</a:t>
            </a:r>
          </a:p>
          <a:p>
            <a:pPr algn="just"/>
            <a:r>
              <a:rPr lang="ru-RU" dirty="0">
                <a:ea typeface="Calibri"/>
                <a:cs typeface="Calibri"/>
              </a:rPr>
              <a:t>Казанцев Леонид Сергеевич - Работа с </a:t>
            </a:r>
            <a:r>
              <a:rPr lang="ru-RU" dirty="0" err="1">
                <a:ea typeface="Calibri"/>
                <a:cs typeface="Calibri"/>
              </a:rPr>
              <a:t>Датасетом</a:t>
            </a:r>
            <a:r>
              <a:rPr lang="ru-RU" dirty="0">
                <a:ea typeface="Calibri"/>
                <a:cs typeface="Calibri"/>
              </a:rPr>
              <a:t> + Видео.</a:t>
            </a:r>
          </a:p>
          <a:p>
            <a:pPr algn="just"/>
            <a:r>
              <a:rPr lang="ru-RU" dirty="0">
                <a:ea typeface="Calibri"/>
                <a:cs typeface="Calibri"/>
              </a:rPr>
              <a:t>Гордеев Алексей Александрович - Работа с </a:t>
            </a:r>
            <a:r>
              <a:rPr lang="ru-RU" dirty="0" err="1">
                <a:ea typeface="Calibri"/>
                <a:cs typeface="Calibri"/>
              </a:rPr>
              <a:t>Датасетом</a:t>
            </a:r>
            <a:r>
              <a:rPr lang="ru-RU" dirty="0">
                <a:ea typeface="Calibri"/>
                <a:cs typeface="Calibri"/>
              </a:rPr>
              <a:t> + презентация.</a:t>
            </a:r>
          </a:p>
        </p:txBody>
      </p:sp>
    </p:spTree>
    <p:extLst>
      <p:ext uri="{BB962C8B-B14F-4D97-AF65-F5344CB8AC3E}">
        <p14:creationId xmlns:p14="http://schemas.microsoft.com/office/powerpoint/2010/main" val="4129994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Замена типа данных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824977-13D4-60C0-7B72-DD17413B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74" y="769167"/>
            <a:ext cx="3409950" cy="76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CC635B-55DA-3DE4-70CE-84D439FC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74" y="1598229"/>
            <a:ext cx="8178300" cy="6590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1BDD16-665F-F54B-9472-C6DDA18F8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74" y="2324308"/>
            <a:ext cx="34099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Обработка дубликатов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D8E76F-E4B5-A4D2-86DD-0AC0CD73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2" y="681037"/>
            <a:ext cx="2885426" cy="34293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4777ED-7D74-801B-1889-1C88267DC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23" y="671511"/>
            <a:ext cx="5657850" cy="15716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8DA163-2878-FE7B-F0DE-0483FB38A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723" y="2243136"/>
            <a:ext cx="5657850" cy="419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B209943-E942-4BAD-3864-E0FE2E520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54" y="4701188"/>
            <a:ext cx="11285692" cy="9861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403A4BB-9764-21A0-72C5-BA24E649A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54" y="5787037"/>
            <a:ext cx="5229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8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Обработка дубликатов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2F695E-25E3-173E-0ACF-E725AB8D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80" y="681037"/>
            <a:ext cx="10214129" cy="59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88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45E790-22CC-56C6-7C34-5342B674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1" y="760401"/>
            <a:ext cx="11771790" cy="51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8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A65125-136B-50DC-C158-57AE9E2C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49" y="143581"/>
            <a:ext cx="3328305" cy="34831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1719F85-9419-63F5-DF36-A9E1579F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3" y="601364"/>
            <a:ext cx="11181145" cy="611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5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F859F1-87CF-1AF5-7001-4661FA37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28" y="863821"/>
            <a:ext cx="5413516" cy="29197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0D8032-C201-7F42-B3B4-90450945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3821"/>
            <a:ext cx="43338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16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1CAF42-4F86-BF98-8552-4E2D5C2A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9" y="821810"/>
            <a:ext cx="5019674" cy="6701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AA9008-87D7-2297-0830-3C96C756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256" y="1713988"/>
            <a:ext cx="6073431" cy="10717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AF6F52-8281-428E-1056-FABD3B2C1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60" y="1713988"/>
            <a:ext cx="5019675" cy="18419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8775A1-A378-2F77-F391-DFA29DEE5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60" y="3696745"/>
            <a:ext cx="3487196" cy="15697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189461-3472-62DA-952A-B2988AA50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60" y="5407253"/>
            <a:ext cx="5812540" cy="10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31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71F88D-5B0E-D9C1-3836-40E48F7E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1" y="681037"/>
            <a:ext cx="4229100" cy="762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3B9487-7419-2A4E-F3F1-BBF68A66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51" y="1583098"/>
            <a:ext cx="4229100" cy="12656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62F2CB-E2E8-604F-0C17-14DB0B4C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584" y="681037"/>
            <a:ext cx="5229225" cy="28289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DC6243-D261-DFE7-FCA4-12091E878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18" y="4009260"/>
            <a:ext cx="4514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6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9FF4B9-A068-0E03-FE01-DBE81379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9" y="681037"/>
            <a:ext cx="4038600" cy="952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F092E2-258F-ECA6-1D17-C5C9E7BC7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79" y="1716880"/>
            <a:ext cx="3486150" cy="809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9FAD2F-4AA6-064A-F4FB-CF617EB58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79" y="2609848"/>
            <a:ext cx="1304925" cy="5905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7275B8-19F7-63EA-5099-5B20EEC58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79" y="3283741"/>
            <a:ext cx="3562350" cy="6381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E68B42-43B8-AF27-AC60-4F7EF2CDA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79" y="4005259"/>
            <a:ext cx="3086100" cy="6381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6B7FEF2-C433-0F0C-762E-ED618ED10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79" y="4705195"/>
            <a:ext cx="4857750" cy="800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03D6AE8-A055-214E-C6ED-D1420EADEC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779" y="5657695"/>
            <a:ext cx="4914900" cy="8382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74D14C7-AEA9-54FE-ED5E-25714A1133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9296" y="681037"/>
            <a:ext cx="2903785" cy="39540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13E286-99D7-10C7-3AD9-7E6FF21AD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3396" y="1222237"/>
            <a:ext cx="1628775" cy="58102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053D86E-AAA2-9B76-5EEA-EAFBD7F0EB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3396" y="1908159"/>
            <a:ext cx="50768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94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 опорных векторов (</a:t>
            </a:r>
            <a:r>
              <a:rPr lang="en-US" dirty="0"/>
              <a:t>SVC)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584C8E-E3D6-D989-4B25-13039E0F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58" y="681037"/>
            <a:ext cx="5130118" cy="12208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547D6C-00A3-941B-3217-F2ED1A45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8" y="1888639"/>
            <a:ext cx="3099351" cy="5735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4AFA3B-8192-1FEC-68AA-0AB823781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58" y="2705596"/>
            <a:ext cx="4948503" cy="5735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2A0619-94D3-D57D-3F2C-F388DD933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58" y="3578903"/>
            <a:ext cx="5324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C3D77-A972-042B-D000-69240CBEE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0"/>
            <a:ext cx="9144000" cy="122303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B9B6D-58A6-9F11-B211-7F209A96A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27" y="1574831"/>
            <a:ext cx="9247573" cy="3751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dirty="0">
                <a:ea typeface="+mn-lt"/>
                <a:cs typeface="+mn-lt"/>
              </a:rPr>
              <a:t>Задача дипломной работы - это классификация клиентов банка. В этой работе мы классифицируем клиентов банка на основе взятия кредитов, если быть точнее, то на основе целей, для которых взят кредит. Из особенностей можно выделить то, что взятый </a:t>
            </a:r>
            <a:r>
              <a:rPr lang="ru-RU" dirty="0" err="1">
                <a:ea typeface="+mn-lt"/>
                <a:cs typeface="+mn-lt"/>
              </a:rPr>
              <a:t>датасет</a:t>
            </a:r>
            <a:r>
              <a:rPr lang="ru-RU" dirty="0">
                <a:ea typeface="+mn-lt"/>
                <a:cs typeface="+mn-lt"/>
              </a:rPr>
              <a:t> для работы был когда-то создан на основе реальных данных.</a:t>
            </a: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473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Нелинейная классификация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414F17-985E-FC55-99E0-80E502B3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7" y="681037"/>
            <a:ext cx="6463175" cy="6810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3AC6B7-AD74-D3B0-5E84-B7779880F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97" y="1362074"/>
            <a:ext cx="3111680" cy="5477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215092-DCF1-968C-B47D-06EFBC9A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97" y="2080729"/>
            <a:ext cx="6463175" cy="26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36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Деревья принятия решений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B53DEF-FC84-BEC0-5E9B-82299C12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1" y="681037"/>
            <a:ext cx="4362450" cy="14001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151E0C-DE4C-58D7-EE15-1B78A38D1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71" y="2081212"/>
            <a:ext cx="4400550" cy="5238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A86CCB-6CF5-D8D4-2D47-93ED88C74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71" y="2762249"/>
            <a:ext cx="68008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9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Деревья принятия решений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89585A-9833-5F7E-90D5-02D53F90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2" y="681037"/>
            <a:ext cx="10058400" cy="1104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8053FC-C8FD-197A-8082-812D3528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22" y="1944848"/>
            <a:ext cx="54292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78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Деревья принятия решений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70D3CD-1A8E-396D-905E-92A17C7F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2" y="3749693"/>
            <a:ext cx="11732376" cy="28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FD2B79-369F-2ED8-C9B8-32A5FA8E4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21" y="858274"/>
            <a:ext cx="4801565" cy="27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94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 </a:t>
            </a:r>
            <a:r>
              <a:rPr lang="en-US" dirty="0"/>
              <a:t>k-</a:t>
            </a:r>
            <a:r>
              <a:rPr lang="ru-RU" dirty="0"/>
              <a:t>ближайших соседей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91EE73-E9DA-E2FE-D101-DA93EDE6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0" y="681037"/>
            <a:ext cx="10030737" cy="57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8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1145894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</a:t>
            </a:r>
            <a:br>
              <a:rPr lang="ru-RU" dirty="0"/>
            </a:br>
            <a:r>
              <a:rPr lang="ru-RU" sz="2200" dirty="0"/>
              <a:t>Нелинейная классификация и дерево принятия решений выдает нам наибольшее </a:t>
            </a:r>
            <a:r>
              <a:rPr lang="ru-RU" sz="2200" dirty="0" err="1"/>
              <a:t>accuracy</a:t>
            </a:r>
            <a:r>
              <a:rPr lang="ru-RU" sz="2200" dirty="0"/>
              <a:t> равное 0,57</a:t>
            </a:r>
            <a:endParaRPr lang="en-US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60950B-4F61-A839-6610-D91E014F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6" y="1145894"/>
            <a:ext cx="5628915" cy="11458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F498CA-4B4A-7039-94C9-BC526F7A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26" y="2291788"/>
            <a:ext cx="5628915" cy="5895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11D194-6A56-368C-D598-062453B7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6" y="3083206"/>
            <a:ext cx="69437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25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" y="124920"/>
            <a:ext cx="12183955" cy="520861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</a:t>
            </a:r>
            <a:endParaRPr lang="en-US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DADA92-A483-BAFB-9B4B-11332A77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5" y="819893"/>
            <a:ext cx="4228015" cy="137819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77A7838-CECD-82F7-7943-8A8BF050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85" y="2546310"/>
            <a:ext cx="11485342" cy="22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59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" y="124920"/>
            <a:ext cx="12183955" cy="520861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</a:t>
            </a:r>
            <a:endParaRPr lang="en-US" sz="2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EF51E4A-BB65-5404-C55C-C272780F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17" y="815172"/>
            <a:ext cx="9877425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574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Перспективы развития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CF47A-B1F8-6BB0-4843-BBC28D1E1789}"/>
              </a:ext>
            </a:extLst>
          </p:cNvPr>
          <p:cNvSpPr txBox="1"/>
          <p:nvPr/>
        </p:nvSpPr>
        <p:spPr>
          <a:xfrm>
            <a:off x="408007" y="1248197"/>
            <a:ext cx="9222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i="1" dirty="0"/>
              <a:t>Все будет, но не сразу</a:t>
            </a:r>
          </a:p>
        </p:txBody>
      </p:sp>
    </p:spTree>
    <p:extLst>
      <p:ext uri="{BB962C8B-B14F-4D97-AF65-F5344CB8AC3E}">
        <p14:creationId xmlns:p14="http://schemas.microsoft.com/office/powerpoint/2010/main" val="1223030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Ссылки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849EB-D453-2EDC-3AA9-F1E5D44EA1C3}"/>
              </a:ext>
            </a:extLst>
          </p:cNvPr>
          <p:cNvSpPr txBox="1"/>
          <p:nvPr/>
        </p:nvSpPr>
        <p:spPr>
          <a:xfrm>
            <a:off x="439838" y="681037"/>
            <a:ext cx="8643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Noto Sans" panose="020B0502040204020203" pitchFamily="34" charset="0"/>
                <a:hlinkClick r:id="rId2" tooltip="https://github.com/KTo-9l/Bank/tree/main"/>
              </a:rPr>
              <a:t>https://github.com/KTo-9l/Bank/tree/main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2CECA-F350-0FA2-2A5F-FA93F4F1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Calibri Light"/>
                <a:cs typeface="Calibri Light"/>
              </a:rPr>
              <a:t>Решение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46AED-ED96-3BE0-1274-96647D9F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Для обучения модели были использованы следующие методы: метод опорных векторов (SVC), нелинейная классификация, деревья принятия решений, метод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kNN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 (k-ближайших соседей). Соответственно, для выполнения всей работы были импортированы следующие библиотеки: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pandas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seaborn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matplotlib.pyplot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plotly.express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numpy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iqr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StandardScaler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KMeans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train_test_split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StandardScaler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LabelEncoder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LogisticRegression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SVC,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datasets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classification_report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DecisionTreeClassifier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graph_from_dot_data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export_graphviz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KNeighborsClassifier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ru-RU" sz="2400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9267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61889-401E-7C58-E154-91462528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08"/>
            <a:ext cx="10515600" cy="57794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/>
                <a:cs typeface="Times New Roman"/>
              </a:rPr>
              <a:t>Ознакомление с </a:t>
            </a:r>
            <a:r>
              <a:rPr lang="ru-RU" dirty="0" err="1">
                <a:latin typeface="Times New Roman"/>
                <a:cs typeface="Times New Roman"/>
              </a:rPr>
              <a:t>датасетом</a:t>
            </a:r>
            <a:r>
              <a:rPr lang="ru-RU" dirty="0">
                <a:latin typeface="Times New Roman"/>
                <a:cs typeface="Times New Roman"/>
              </a:rPr>
              <a:t>(Подробная версия)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E3C53-F926-33D5-37FC-C786FBE32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011" y="948606"/>
            <a:ext cx="6245524" cy="561654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pandas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as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pd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библиотеку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Pandas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предоставляет удобные структуры данных и функции для обработки и анализа данных.</a:t>
            </a:r>
            <a:endParaRPr lang="ru-RU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seaborn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as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sns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библиотеку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Seaborn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предоставляет высокоуровневые интерфейсы для создания информативных и красивых статистических графиков.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matplotlib.pyplot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as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plt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модуль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pyplot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Matplotlib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предоставляет функции для создания различных типов графиков и визуализации данных.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plotly.express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as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px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модуль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express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Plotly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предоставляет интерактивные графики и визуализацию данных.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numpy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as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np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библиотеку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NumPy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предоставляет функции для работы с многомерными массивами и выполнения математических операций.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scipy.stats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iqr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функцию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iqr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SciPy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вычисляет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межквартильный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размах для заданного набора данных.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sklearn.preprocessing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StandardScaler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класс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StandardScaler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который используется для нормализации данных путем центрирования и масштабирования.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sklearn.cluster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KMeans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класс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KMeans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который реализует алгоритм кластеризации K-средних для разбиения данных на кластеры.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sklearn.model_selection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train_test_split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функцию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train_test_split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используется для разделения набора данных на обучающую и тестовую выборки для обучения моделей машинного обучения.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sklearn.preprocessing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StandardScaler</a:t>
            </a:r>
            <a:r>
              <a:rPr lang="ru-RU" sz="1200" b="1" dirty="0">
                <a:latin typeface="Times New Roman"/>
                <a:cs typeface="Times New Roman"/>
              </a:rPr>
              <a:t>, </a:t>
            </a:r>
            <a:r>
              <a:rPr lang="ru-RU" sz="1200" b="1" dirty="0" err="1">
                <a:latin typeface="Times New Roman"/>
                <a:cs typeface="Times New Roman"/>
              </a:rPr>
              <a:t>LabelEncoder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классы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StandardScaler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LabelEncoder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StandardScaler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используется для нормализации данных, а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LabelEncoder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для преобразования категориальных признаков в числовые значения.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sklearn.linear_model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LogisticRegression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класс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LogisticRegression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который реализует логистическую регрессию - метод классификации для предсказания бинарного результата.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sklearn.svm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SVC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класс SVC (Support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Vector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Classifier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который реализует метод опорных векторов для задач классификации и регрессии.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datasets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модуль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datasets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который предоставляет наборы данных для использования в алгоритмах машинного обучения и тестирования моделей.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endParaRPr lang="ru-RU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F57DB5C-526E-F361-7527-2496AA5636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4366" y="1866077"/>
            <a:ext cx="4703193" cy="3422170"/>
          </a:xfrm>
        </p:spPr>
      </p:pic>
    </p:spTree>
    <p:extLst>
      <p:ext uri="{BB962C8B-B14F-4D97-AF65-F5344CB8AC3E}">
        <p14:creationId xmlns:p14="http://schemas.microsoft.com/office/powerpoint/2010/main" val="1100753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08AB2-E52A-BA85-BD26-1A1FC714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dirty="0">
                <a:latin typeface="Times New Roman"/>
                <a:ea typeface="+mj-lt"/>
                <a:cs typeface="+mj-lt"/>
              </a:rPr>
              <a:t> = </a:t>
            </a:r>
            <a:r>
              <a:rPr lang="ru-RU" dirty="0" err="1">
                <a:latin typeface="Times New Roman"/>
                <a:ea typeface="+mj-lt"/>
                <a:cs typeface="+mj-lt"/>
              </a:rPr>
              <a:t>pd.read_csv</a:t>
            </a:r>
            <a:r>
              <a:rPr lang="ru-RU" dirty="0">
                <a:latin typeface="Times New Roman"/>
                <a:ea typeface="+mj-lt"/>
                <a:cs typeface="+mj-lt"/>
              </a:rPr>
              <a:t>(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"data.csv"</a:t>
            </a:r>
            <a:r>
              <a:rPr lang="ru-RU" dirty="0">
                <a:latin typeface="Times New Roman"/>
                <a:ea typeface="+mj-lt"/>
                <a:cs typeface="+mj-lt"/>
              </a:rPr>
              <a:t>) </a:t>
            </a:r>
            <a:br>
              <a:rPr lang="ru-RU" dirty="0">
                <a:latin typeface="Times New Roman"/>
                <a:ea typeface="+mj-lt"/>
                <a:cs typeface="+mj-lt"/>
              </a:rPr>
            </a:br>
            <a:r>
              <a:rPr lang="ru-RU" dirty="0" err="1">
                <a:latin typeface="Times New Roman"/>
                <a:ea typeface="+mj-lt"/>
                <a:cs typeface="+mj-lt"/>
              </a:rPr>
              <a:t>bank.head</a:t>
            </a:r>
            <a:r>
              <a:rPr lang="ru-RU" dirty="0">
                <a:latin typeface="Times New Roman"/>
                <a:ea typeface="+mj-lt"/>
                <a:cs typeface="+mj-lt"/>
              </a:rPr>
              <a:t>()</a:t>
            </a:r>
            <a:endParaRPr lang="ru-RU" dirty="0"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01BB1-D645-3E93-B92E-1672BEA59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6229"/>
            <a:ext cx="5253486" cy="50845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200" err="1">
                <a:latin typeface="Times New Roman"/>
                <a:ea typeface="Calibri"/>
                <a:cs typeface="Calibri"/>
              </a:rPr>
              <a:t>pd.read_csv</a:t>
            </a:r>
            <a:r>
              <a:rPr lang="ru-RU" sz="1200" dirty="0">
                <a:latin typeface="Times New Roman"/>
                <a:ea typeface="Calibri"/>
                <a:cs typeface="Calibri"/>
              </a:rPr>
              <a:t>("data.csv")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Эта часть кода использует функцию </a:t>
            </a:r>
            <a:r>
              <a:rPr lang="ru-RU" sz="1200" err="1">
                <a:latin typeface="Times New Roman"/>
                <a:ea typeface="Calibri"/>
                <a:cs typeface="Calibri"/>
              </a:rPr>
              <a:t>read_csv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Pandas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(</a:t>
            </a:r>
            <a:r>
              <a:rPr lang="ru-RU" sz="1200" err="1">
                <a:latin typeface="Times New Roman"/>
                <a:ea typeface="Calibri"/>
                <a:cs typeface="Calibri"/>
              </a:rPr>
              <a:t>pd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), чтобы прочитать данные из файла CSV с именем "data.csv". Функция </a:t>
            </a:r>
            <a:r>
              <a:rPr lang="ru-RU" sz="1200" err="1">
                <a:latin typeface="Times New Roman"/>
                <a:ea typeface="Calibri"/>
                <a:cs typeface="Calibri"/>
              </a:rPr>
              <a:t>read_csv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загружает данные из указанного файла CSV и создает объект </a:t>
            </a:r>
            <a:r>
              <a:rPr lang="ru-RU" sz="12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, который представляет собой таблицу с данными, где каждая колонка представляет собой столбец данных, а каждая строка представляет собой запись.</a:t>
            </a:r>
            <a:endParaRPr lang="ru-RU" sz="1200">
              <a:solidFill>
                <a:srgbClr val="000000"/>
              </a:solidFill>
              <a:latin typeface="Times New Roman"/>
              <a:ea typeface="Calibri" panose="020F0502020204030204"/>
              <a:cs typeface="Times New Roman"/>
            </a:endParaRPr>
          </a:p>
          <a:p>
            <a:r>
              <a:rPr lang="ru-RU" sz="1200" err="1">
                <a:latin typeface="Times New Roman"/>
                <a:ea typeface="Calibri"/>
                <a:cs typeface="Calibri"/>
              </a:rPr>
              <a:t>bank.head</a:t>
            </a:r>
            <a:r>
              <a:rPr lang="ru-RU" sz="12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Этот код вызывает метод </a:t>
            </a:r>
            <a:r>
              <a:rPr lang="ru-RU" sz="1200" err="1">
                <a:latin typeface="Times New Roman"/>
                <a:ea typeface="Calibri"/>
                <a:cs typeface="Calibri"/>
              </a:rPr>
              <a:t>head</a:t>
            </a:r>
            <a:r>
              <a:rPr lang="ru-RU" sz="12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на объекте </a:t>
            </a:r>
            <a:r>
              <a:rPr lang="ru-RU" sz="12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с именем </a:t>
            </a:r>
            <a:r>
              <a:rPr lang="ru-RU" sz="12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, который был создан после загрузки данных из файла CSV. Метод </a:t>
            </a:r>
            <a:r>
              <a:rPr lang="ru-RU" sz="1200" err="1">
                <a:latin typeface="Times New Roman"/>
                <a:ea typeface="Calibri"/>
                <a:cs typeface="Calibri"/>
              </a:rPr>
              <a:t>head</a:t>
            </a:r>
            <a:r>
              <a:rPr lang="ru-RU" sz="12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возвращает первые несколько строк (по умолчанию пять строк) таблицы данных, чтобы можно было быстро ознакомиться с ее содержимым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</a:t>
            </a:r>
            <a:endParaRPr lang="ru-RU" sz="14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Children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кол-во детей</a:t>
            </a:r>
            <a:endParaRPr lang="ru-RU" sz="1000">
              <a:latin typeface="Times New Roman"/>
              <a:ea typeface="Calibri"/>
              <a:cs typeface="Calibri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days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</a:t>
            </a:r>
            <a:r>
              <a:rPr lang="ru-RU" sz="1000" err="1">
                <a:latin typeface="Times New Roman"/>
                <a:ea typeface="+mn-lt"/>
                <a:cs typeface="+mn-lt"/>
              </a:rPr>
              <a:t>employed</a:t>
            </a:r>
            <a:r>
              <a:rPr lang="ru-RU" sz="1000" dirty="0">
                <a:latin typeface="Times New Roman"/>
                <a:ea typeface="+mn-lt"/>
                <a:cs typeface="+mn-lt"/>
              </a:rPr>
              <a:t> - как долго проработал клиент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dob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</a:t>
            </a:r>
            <a:r>
              <a:rPr lang="ru-RU" sz="1000" err="1">
                <a:latin typeface="Times New Roman"/>
                <a:ea typeface="+mn-lt"/>
                <a:cs typeface="+mn-lt"/>
              </a:rPr>
              <a:t>years</a:t>
            </a:r>
            <a:r>
              <a:rPr lang="ru-RU" sz="1000" dirty="0">
                <a:latin typeface="Times New Roman"/>
                <a:ea typeface="+mn-lt"/>
                <a:cs typeface="+mn-lt"/>
              </a:rPr>
              <a:t> - возраст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education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образование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education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</a:t>
            </a:r>
            <a:r>
              <a:rPr lang="ru-RU" sz="1000" err="1">
                <a:latin typeface="Times New Roman"/>
                <a:ea typeface="+mn-lt"/>
                <a:cs typeface="+mn-lt"/>
              </a:rPr>
              <a:t>id</a:t>
            </a:r>
            <a:r>
              <a:rPr lang="ru-RU" sz="1000" dirty="0">
                <a:latin typeface="Times New Roman"/>
                <a:ea typeface="+mn-lt"/>
                <a:cs typeface="+mn-lt"/>
              </a:rPr>
              <a:t> - идентификатор образования клиента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family_status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семейное положение клиента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family_status_id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идентификатор семейного положения клиента статус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Gender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пол клиента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income_type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тип дохода клиента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debt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был ли у клиента когда-либо дефолт по кредиту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total_income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ежемесячный доход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prupose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причина получения кредита</a:t>
            </a:r>
            <a:endParaRPr lang="ru-RU" sz="1000">
              <a:latin typeface="Times New Roman"/>
              <a:cs typeface="Times New Roman"/>
            </a:endParaRPr>
          </a:p>
          <a:p>
            <a:endParaRPr lang="ru-RU" sz="1400" dirty="0">
              <a:latin typeface="Times New Roman"/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78B6254-AF17-CDAD-D1F2-7CF9C2228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1" y="1994877"/>
            <a:ext cx="5771071" cy="2215662"/>
          </a:xfrm>
        </p:spPr>
      </p:pic>
    </p:spTree>
    <p:extLst>
      <p:ext uri="{BB962C8B-B14F-4D97-AF65-F5344CB8AC3E}">
        <p14:creationId xmlns:p14="http://schemas.microsoft.com/office/powerpoint/2010/main" val="2696431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006A8-84F3-BCBD-0F00-1223C60D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bank.info()</a:t>
            </a:r>
            <a:endParaRPr lang="ru-RU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808B7-CB58-20BF-4477-33BE8ADE77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Команда </a:t>
            </a:r>
            <a:r>
              <a:rPr lang="ru-RU" sz="1400" dirty="0">
                <a:latin typeface="Calibri"/>
                <a:ea typeface="Calibri"/>
                <a:cs typeface="Calibri"/>
              </a:rPr>
              <a:t>bank.info()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 используется для получения общей информации о структуре и содержимом объекта </a:t>
            </a:r>
            <a:r>
              <a:rPr lang="ru-RU" sz="1400" err="1">
                <a:solidFill>
                  <a:srgbClr val="000000"/>
                </a:solidFill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 с именем </a:t>
            </a:r>
            <a:r>
              <a:rPr lang="ru-RU" sz="1400" err="1">
                <a:latin typeface="Calibri"/>
                <a:ea typeface="Calibri"/>
                <a:cs typeface="Calibri"/>
              </a:rPr>
              <a:t>bank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. Эта команда выводит сводку, включающую следующую информацию:</a:t>
            </a:r>
            <a:endParaRPr lang="ru-RU" sz="1400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Количество записей (строк) в </a:t>
            </a:r>
            <a:r>
              <a:rPr lang="ru-RU" sz="1400" dirty="0" err="1">
                <a:solidFill>
                  <a:srgbClr val="000000"/>
                </a:solidFill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ru-RU" sz="1400" dirty="0">
              <a:ea typeface="Calibri"/>
              <a:cs typeface="Calibri"/>
            </a:endParaRPr>
          </a:p>
          <a:p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Информацию о каждой колонке, включая ее название, тип данных и количество непустых значений.</a:t>
            </a:r>
            <a:endParaRPr lang="ru-RU" sz="1400" dirty="0">
              <a:ea typeface="Calibri"/>
              <a:cs typeface="Calibri"/>
            </a:endParaRPr>
          </a:p>
          <a:p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Общее количество памяти, занимаемое </a:t>
            </a:r>
            <a:r>
              <a:rPr lang="ru-RU" sz="1400" err="1">
                <a:solidFill>
                  <a:srgbClr val="000000"/>
                </a:solidFill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ru-RU" sz="1400" dirty="0">
              <a:ea typeface="Calibri"/>
              <a:cs typeface="Calibri"/>
            </a:endParaRPr>
          </a:p>
          <a:p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В результате выполнения </a:t>
            </a:r>
            <a:r>
              <a:rPr lang="ru-RU" sz="1400" dirty="0">
                <a:latin typeface="Calibri"/>
                <a:ea typeface="Calibri"/>
                <a:cs typeface="Calibri"/>
              </a:rPr>
              <a:t>bank.info()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 вы увидите сводку, которая поможет вам понять структуру данных и оценить наличие пропущенных значений. Это полезно при первоначальном анализе данных перед выполнением дальнейших операций.</a:t>
            </a:r>
            <a:endParaRPr lang="ru-RU" sz="1400" dirty="0"/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60E4EEB-2E4F-2CB8-8F34-B97BDB8D5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8190" y="2069696"/>
            <a:ext cx="3438525" cy="2971800"/>
          </a:xfrm>
        </p:spPr>
      </p:pic>
    </p:spTree>
    <p:extLst>
      <p:ext uri="{BB962C8B-B14F-4D97-AF65-F5344CB8AC3E}">
        <p14:creationId xmlns:p14="http://schemas.microsoft.com/office/powerpoint/2010/main" val="908381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E9C0-E17A-064E-B5FC-092E72E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pd.concat</a:t>
            </a:r>
            <a:r>
              <a:rPr lang="ru-RU" dirty="0">
                <a:ea typeface="+mj-lt"/>
                <a:cs typeface="+mj-lt"/>
              </a:rPr>
              <a:t>([</a:t>
            </a:r>
            <a:r>
              <a:rPr lang="ru-RU" dirty="0" err="1">
                <a:ea typeface="+mj-lt"/>
                <a:cs typeface="+mj-lt"/>
              </a:rPr>
              <a:t>bank.dtypes</a:t>
            </a:r>
            <a:r>
              <a:rPr lang="ru-RU" dirty="0">
                <a:ea typeface="+mj-lt"/>
                <a:cs typeface="+mj-lt"/>
              </a:rPr>
              <a:t>, </a:t>
            </a:r>
            <a:r>
              <a:rPr lang="ru-RU" dirty="0" err="1">
                <a:ea typeface="+mj-lt"/>
                <a:cs typeface="+mj-lt"/>
              </a:rPr>
              <a:t>bank.isna</a:t>
            </a:r>
            <a:r>
              <a:rPr lang="ru-RU" dirty="0">
                <a:ea typeface="+mj-lt"/>
                <a:cs typeface="+mj-lt"/>
              </a:rPr>
              <a:t>().</a:t>
            </a:r>
            <a:r>
              <a:rPr lang="ru-RU" dirty="0" err="1">
                <a:solidFill>
                  <a:srgbClr val="000000"/>
                </a:solidFill>
                <a:ea typeface="+mj-lt"/>
                <a:cs typeface="+mj-lt"/>
              </a:rPr>
              <a:t>sum</a:t>
            </a:r>
            <a:r>
              <a:rPr lang="ru-RU" dirty="0">
                <a:ea typeface="+mj-lt"/>
                <a:cs typeface="+mj-lt"/>
              </a:rPr>
              <a:t>()], </a:t>
            </a:r>
            <a:r>
              <a:rPr lang="ru-RU" dirty="0" err="1">
                <a:ea typeface="+mj-lt"/>
                <a:cs typeface="+mj-lt"/>
              </a:rPr>
              <a:t>axis</a:t>
            </a:r>
            <a:r>
              <a:rPr lang="ru-RU" dirty="0">
                <a:ea typeface="+mj-lt"/>
                <a:cs typeface="+mj-lt"/>
              </a:rPr>
              <a:t>=</a:t>
            </a:r>
            <a:r>
              <a:rPr lang="ru-RU" dirty="0">
                <a:solidFill>
                  <a:srgbClr val="000000"/>
                </a:solidFill>
                <a:ea typeface="+mj-lt"/>
                <a:cs typeface="+mj-lt"/>
              </a:rPr>
              <a:t>1</a:t>
            </a:r>
            <a:r>
              <a:rPr lang="ru-RU" dirty="0">
                <a:ea typeface="+mj-lt"/>
                <a:cs typeface="+mj-lt"/>
              </a:rPr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96DDB-0015-9BE4-31D0-0510FA872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93788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Команда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pd.concat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([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bank.dtypes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().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()],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=1)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выполняет следующие действия:</a:t>
            </a:r>
            <a:endParaRPr lang="ru-RU" sz="1400" dirty="0">
              <a:solidFill>
                <a:srgbClr val="000000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1400" err="1">
                <a:latin typeface="Times New Roman"/>
                <a:ea typeface="Calibri"/>
                <a:cs typeface="Calibri"/>
              </a:rPr>
              <a:t>bank.dtypes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Эта часть кода обращается к атрибуту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dtypes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объекта </a:t>
            </a:r>
            <a:r>
              <a:rPr lang="ru-RU" sz="1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 Атрибут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dtypes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возвращает серию, содержащую типы данных каждой колонки в </a:t>
            </a:r>
            <a:r>
              <a:rPr lang="ru-RU" sz="1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 То есть, она показывает тип данных каждой переменной в таблице данных.</a:t>
            </a:r>
            <a:endParaRPr lang="ru-RU" sz="1400">
              <a:latin typeface="Times New Roman"/>
              <a:cs typeface="Times New Roman"/>
            </a:endParaRPr>
          </a:p>
          <a:p>
            <a:r>
              <a:rPr lang="ru-RU" sz="1400" err="1">
                <a:latin typeface="Times New Roman"/>
                <a:ea typeface="Calibri"/>
                <a:cs typeface="Calibri"/>
              </a:rPr>
              <a:t>bank.isna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().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Этот фрагмент кода использует метод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для проверки каждого элемента в </a:t>
            </a:r>
            <a:r>
              <a:rPr lang="ru-RU" sz="1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на отсутствие значения (</a:t>
            </a:r>
            <a:r>
              <a:rPr lang="ru-RU" sz="1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NaN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или NULL). Затем метод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применяется для подсчета количества пропущенных значений в каждой колонке. Результатом является серия, где индексами являются названия колонок, а значениями являются общее количество пропущенных значений в каждой колонке.</a:t>
            </a:r>
            <a:endParaRPr lang="ru-RU" sz="1400">
              <a:latin typeface="Times New Roman"/>
              <a:cs typeface="Times New Roman"/>
            </a:endParaRPr>
          </a:p>
          <a:p>
            <a:r>
              <a:rPr lang="ru-RU" sz="1400" err="1">
                <a:latin typeface="Times New Roman"/>
                <a:ea typeface="Calibri"/>
                <a:cs typeface="Calibri"/>
              </a:rPr>
              <a:t>pd.concat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([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bank.dtypes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().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()],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=1)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В данной команде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pd.concat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используется для объединения серий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bank.dtypes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и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().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вместе по оси 1 (столбцы). Это создает новый </a:t>
            </a:r>
            <a:r>
              <a:rPr lang="ru-RU" sz="1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, где каждая колонка содержит типы данных соответствующих переменных из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bank.dtypes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и общее количество пропущенных значений из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().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 Результатом будет таблица, где в одной колонке будет указан тип данных каждой переменной, а в другой колонке - количество пропущенных значений для каждой переменной.</a:t>
            </a:r>
            <a:endParaRPr lang="ru-RU" sz="1400">
              <a:latin typeface="Times New Roman"/>
              <a:cs typeface="Times New Roman"/>
            </a:endParaRPr>
          </a:p>
          <a:p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В итоге, команда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pd.concat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([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bank.dtypes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().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()],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=1)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позволяет объединить информацию о типах данных и количестве пропущенных значений для каждой переменной в </a:t>
            </a:r>
            <a:r>
              <a:rPr lang="ru-RU" sz="1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в удобной форме для анализа и проверки данных.</a:t>
            </a:r>
            <a:endParaRPr lang="ru-RU" sz="1400" dirty="0">
              <a:latin typeface="Times New Roman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7E6E376-B172-664B-33A1-44BCE1D89E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28904" y="2010120"/>
            <a:ext cx="2057400" cy="3838575"/>
          </a:xfrm>
        </p:spPr>
      </p:pic>
    </p:spTree>
    <p:extLst>
      <p:ext uri="{BB962C8B-B14F-4D97-AF65-F5344CB8AC3E}">
        <p14:creationId xmlns:p14="http://schemas.microsoft.com/office/powerpoint/2010/main" val="3633709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F5300-A3E9-47B8-8A33-CBB7ED03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ea typeface="+mj-lt"/>
                <a:cs typeface="+mj-lt"/>
              </a:rPr>
              <a:t>bank.describe</a:t>
            </a:r>
            <a:r>
              <a:rPr lang="ru-RU" dirty="0">
                <a:ea typeface="+mj-lt"/>
                <a:cs typeface="+mj-lt"/>
              </a:rPr>
              <a:t>(</a:t>
            </a:r>
            <a:r>
              <a:rPr lang="ru-RU" dirty="0" err="1">
                <a:ea typeface="+mj-lt"/>
                <a:cs typeface="+mj-lt"/>
              </a:rPr>
              <a:t>include</a:t>
            </a:r>
            <a:r>
              <a:rPr lang="ru-RU" dirty="0">
                <a:ea typeface="+mj-lt"/>
                <a:cs typeface="+mj-lt"/>
              </a:rPr>
              <a:t>=</a:t>
            </a:r>
            <a:r>
              <a:rPr lang="ru-RU" dirty="0">
                <a:solidFill>
                  <a:srgbClr val="000000"/>
                </a:solidFill>
                <a:ea typeface="+mj-lt"/>
                <a:cs typeface="+mj-lt"/>
              </a:rPr>
              <a:t>'</a:t>
            </a:r>
            <a:r>
              <a:rPr lang="ru-RU" dirty="0" err="1">
                <a:solidFill>
                  <a:srgbClr val="000000"/>
                </a:solidFill>
                <a:ea typeface="+mj-lt"/>
                <a:cs typeface="+mj-lt"/>
              </a:rPr>
              <a:t>all</a:t>
            </a:r>
            <a:r>
              <a:rPr lang="ru-RU" dirty="0">
                <a:solidFill>
                  <a:srgbClr val="000000"/>
                </a:solidFill>
                <a:ea typeface="+mj-lt"/>
                <a:cs typeface="+mj-lt"/>
              </a:rPr>
              <a:t>'</a:t>
            </a:r>
            <a:r>
              <a:rPr lang="ru-RU" dirty="0">
                <a:ea typeface="+mj-lt"/>
                <a:cs typeface="+mj-lt"/>
              </a:rPr>
              <a:t>)</a:t>
            </a:r>
            <a:endParaRPr lang="ru-RU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AD54D-3729-1999-2DCD-11B5DF98E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2858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100" dirty="0">
                <a:latin typeface="Times New Roman"/>
                <a:ea typeface="+mn-lt"/>
                <a:cs typeface="+mn-lt"/>
              </a:rPr>
              <a:t>Команда </a:t>
            </a:r>
            <a:r>
              <a:rPr lang="ru-RU" sz="1100" b="1" err="1">
                <a:latin typeface="Times New Roman"/>
                <a:cs typeface="Times New Roman"/>
              </a:rPr>
              <a:t>bank.describe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include</a:t>
            </a:r>
            <a:r>
              <a:rPr lang="ru-RU" sz="1100" b="1" dirty="0">
                <a:latin typeface="Times New Roman"/>
                <a:cs typeface="Times New Roman"/>
              </a:rPr>
              <a:t>='</a:t>
            </a:r>
            <a:r>
              <a:rPr lang="ru-RU" sz="1100" b="1" err="1">
                <a:latin typeface="Times New Roman"/>
                <a:cs typeface="Times New Roman"/>
              </a:rPr>
              <a:t>all</a:t>
            </a:r>
            <a:r>
              <a:rPr lang="ru-RU" sz="1100" b="1" dirty="0">
                <a:latin typeface="Times New Roman"/>
                <a:cs typeface="Times New Roman"/>
              </a:rPr>
              <a:t>')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используется для получения статистической сводки о числовых и категориальных колонках в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включая распределение, среднее значение, стандартное отклонение и другие метрики. Параметр </a:t>
            </a:r>
            <a:r>
              <a:rPr lang="ru-RU" sz="1100" b="1" err="1">
                <a:latin typeface="Times New Roman"/>
                <a:cs typeface="Times New Roman"/>
              </a:rPr>
              <a:t>include</a:t>
            </a:r>
            <a:r>
              <a:rPr lang="ru-RU" sz="1100" b="1" dirty="0">
                <a:latin typeface="Times New Roman"/>
                <a:cs typeface="Times New Roman"/>
              </a:rPr>
              <a:t>='</a:t>
            </a:r>
            <a:r>
              <a:rPr lang="ru-RU" sz="1100" b="1" err="1">
                <a:latin typeface="Times New Roman"/>
                <a:cs typeface="Times New Roman"/>
              </a:rPr>
              <a:t>all</a:t>
            </a:r>
            <a:r>
              <a:rPr lang="ru-RU" sz="1100" b="1" dirty="0">
                <a:latin typeface="Times New Roman"/>
                <a:cs typeface="Times New Roman"/>
              </a:rPr>
              <a:t>'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гарантирует включение и анализ как числовых, так и категориальных колонок.</a:t>
            </a:r>
            <a:endParaRPr lang="ru-RU" sz="11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1100" dirty="0">
                <a:latin typeface="Times New Roman"/>
                <a:ea typeface="+mn-lt"/>
                <a:cs typeface="+mn-lt"/>
              </a:rPr>
              <a:t>Результат выполнения этой команды будет таблицей, в которой каждая колонка содержит статистическую информацию о соответствующей колонке в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 В общем случае, эта таблица будет включать следующие статистические метрики: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count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количество непустых значений в каждой колонке.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unique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количество уникальных значений в каждой колонке (для категориальных колонок).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top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наиболее часто встречающееся значение в каждой колонке (для категориальных колонок).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freq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частота наиболее часто встречающегося значения в каждой колонке (для категориальных колонок).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mean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среднее значение числовых колонок.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std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стандартное отклонение числовых колонок.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min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минимальное значение числовых колонок.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dirty="0">
                <a:latin typeface="Times New Roman"/>
                <a:cs typeface="Times New Roman"/>
              </a:rPr>
              <a:t>25%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b="1" dirty="0">
                <a:latin typeface="Times New Roman"/>
                <a:cs typeface="Times New Roman"/>
              </a:rPr>
              <a:t>50%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b="1" dirty="0">
                <a:latin typeface="Times New Roman"/>
                <a:cs typeface="Times New Roman"/>
              </a:rPr>
              <a:t>75%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квантили числовых колонок (25-й, 50-й и 75-й </a:t>
            </a:r>
            <a:r>
              <a:rPr lang="ru-RU" sz="1100" err="1">
                <a:latin typeface="Times New Roman"/>
                <a:ea typeface="+mn-lt"/>
                <a:cs typeface="+mn-lt"/>
              </a:rPr>
              <a:t>процентили</a:t>
            </a:r>
            <a:r>
              <a:rPr lang="ru-RU" sz="1100" dirty="0">
                <a:latin typeface="Times New Roman"/>
                <a:ea typeface="+mn-lt"/>
                <a:cs typeface="+mn-lt"/>
              </a:rPr>
              <a:t>).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max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максимальное значение числовых колонок.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dirty="0">
                <a:latin typeface="Times New Roman"/>
                <a:ea typeface="+mn-lt"/>
                <a:cs typeface="+mn-lt"/>
              </a:rPr>
              <a:t>Эта сводка помогает быстро оценить основные статистические характеристики данных в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и получить представление о их распределении и диапазоне значений.</a:t>
            </a:r>
            <a:endParaRPr lang="ru-RU" sz="1100">
              <a:latin typeface="Times New Roman"/>
              <a:cs typeface="Times New Roman"/>
            </a:endParaRPr>
          </a:p>
          <a:p>
            <a:endParaRPr lang="ru-RU" sz="11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04A5698-0CA8-B8DC-AD88-0EEBA8390D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4804" y="2897191"/>
            <a:ext cx="5181600" cy="1920658"/>
          </a:xfrm>
        </p:spPr>
      </p:pic>
    </p:spTree>
    <p:extLst>
      <p:ext uri="{BB962C8B-B14F-4D97-AF65-F5344CB8AC3E}">
        <p14:creationId xmlns:p14="http://schemas.microsoft.com/office/powerpoint/2010/main" val="2953760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DE6D-FB0B-49FD-BD1D-494DC83E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/>
                <a:ea typeface="+mj-lt"/>
                <a:cs typeface="+mj-lt"/>
              </a:rPr>
              <a:t>(</a:t>
            </a:r>
            <a:r>
              <a:rPr lang="ru-RU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abs</a:t>
            </a:r>
            <a:r>
              <a:rPr lang="ru-RU" dirty="0">
                <a:latin typeface="Times New Roman"/>
                <a:ea typeface="+mj-lt"/>
                <a:cs typeface="+mj-lt"/>
              </a:rPr>
              <a:t>(</a:t>
            </a:r>
            <a:r>
              <a:rPr lang="ru-RU" err="1">
                <a:latin typeface="Times New Roman"/>
                <a:ea typeface="+mj-lt"/>
                <a:cs typeface="+mj-lt"/>
              </a:rPr>
              <a:t>bank</a:t>
            </a:r>
            <a:r>
              <a:rPr lang="ru-RU" dirty="0">
                <a:latin typeface="Times New Roman"/>
                <a:ea typeface="+mj-lt"/>
                <a:cs typeface="+mj-lt"/>
              </a:rPr>
              <a:t>[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dirty="0">
                <a:latin typeface="Times New Roman"/>
                <a:ea typeface="+mj-lt"/>
                <a:cs typeface="+mj-lt"/>
              </a:rPr>
              <a:t>])/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365</a:t>
            </a:r>
            <a:r>
              <a:rPr lang="ru-RU" dirty="0">
                <a:latin typeface="Times New Roman"/>
                <a:ea typeface="+mj-lt"/>
                <a:cs typeface="+mj-lt"/>
              </a:rPr>
              <a:t>).</a:t>
            </a:r>
            <a:r>
              <a:rPr lang="ru-RU" err="1">
                <a:latin typeface="Times New Roman"/>
                <a:ea typeface="+mj-lt"/>
                <a:cs typeface="+mj-lt"/>
              </a:rPr>
              <a:t>describe</a:t>
            </a:r>
            <a:r>
              <a:rPr lang="ru-RU" dirty="0">
                <a:latin typeface="Times New Roman"/>
                <a:ea typeface="+mj-lt"/>
                <a:cs typeface="+mj-lt"/>
              </a:rPr>
              <a:t>()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B7C26-2CBC-066D-B59C-AC453951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95713" cy="5027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100" dirty="0">
                <a:latin typeface="Times New Roman"/>
                <a:ea typeface="+mn-lt"/>
                <a:cs typeface="+mn-lt"/>
              </a:rPr>
              <a:t>Выражение 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"])/365)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применяет следующие действия:</a:t>
            </a:r>
            <a:endParaRPr lang="ru-RU" sz="110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1100" b="1" dirty="0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dirty="0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Эта часть кода обращается к столбцу с названием "</a:t>
            </a:r>
            <a:r>
              <a:rPr lang="ru-RU" sz="1100" dirty="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 в </a:t>
            </a:r>
            <a:r>
              <a:rPr lang="ru-RU" sz="1100" dirty="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dirty="0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 Предполагается, что этот столбец содержит информацию о количестве дней занятости.</a:t>
            </a:r>
            <a:endParaRPr lang="ru-RU" sz="1100" dirty="0">
              <a:latin typeface="Times New Roman"/>
              <a:cs typeface="Times New Roman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Функция 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используется для получения абсолютного значения каждого элемента в столбце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". Это необходимо, чтобы избежать отрицательных значений, если они присутствуют в столбце.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"])/365)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В данной команде результат абсолютного значения каждого элемента в столбце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 делится на 365, чтобы преобразовать количество дней в количество лет. Таким образом, получается новая серия данных, представляющая количество лет занятости для каждой записи.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dirty="0">
                <a:latin typeface="Times New Roman"/>
                <a:cs typeface="Times New Roman"/>
              </a:rPr>
              <a:t>.</a:t>
            </a:r>
            <a:r>
              <a:rPr lang="ru-RU" sz="1100" b="1" err="1">
                <a:latin typeface="Times New Roman"/>
                <a:cs typeface="Times New Roman"/>
              </a:rPr>
              <a:t>describe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Метод </a:t>
            </a:r>
            <a:r>
              <a:rPr lang="ru-RU" sz="1100" b="1" dirty="0">
                <a:latin typeface="Times New Roman"/>
                <a:cs typeface="Times New Roman"/>
              </a:rPr>
              <a:t>.</a:t>
            </a:r>
            <a:r>
              <a:rPr lang="ru-RU" sz="1100" b="1" err="1">
                <a:latin typeface="Times New Roman"/>
                <a:cs typeface="Times New Roman"/>
              </a:rPr>
              <a:t>describe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применяется к серии данных, полученной после вычисления 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"])/365)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 Метод </a:t>
            </a:r>
            <a:r>
              <a:rPr lang="ru-RU" sz="1100" b="1" dirty="0">
                <a:latin typeface="Times New Roman"/>
                <a:cs typeface="Times New Roman"/>
              </a:rPr>
              <a:t>.</a:t>
            </a:r>
            <a:r>
              <a:rPr lang="ru-RU" sz="1100" b="1" err="1">
                <a:latin typeface="Times New Roman"/>
                <a:cs typeface="Times New Roman"/>
              </a:rPr>
              <a:t>describe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генерирует статистическую сводку для этой серии данных. Результатом является таблица со следующими статистическими метриками: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count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количество непустых значений в серии данных.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mean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среднее значение.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std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стандартное отклонение.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min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минимальное значение.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dirty="0">
                <a:latin typeface="Times New Roman"/>
                <a:cs typeface="Times New Roman"/>
              </a:rPr>
              <a:t>25%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b="1" dirty="0">
                <a:latin typeface="Times New Roman"/>
                <a:cs typeface="Times New Roman"/>
              </a:rPr>
              <a:t>50%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b="1" dirty="0">
                <a:latin typeface="Times New Roman"/>
                <a:cs typeface="Times New Roman"/>
              </a:rPr>
              <a:t>75%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квантили (25-й, 50-й и 75-й </a:t>
            </a:r>
            <a:r>
              <a:rPr lang="ru-RU" sz="1100" err="1">
                <a:latin typeface="Times New Roman"/>
                <a:ea typeface="+mn-lt"/>
                <a:cs typeface="+mn-lt"/>
              </a:rPr>
              <a:t>процентили</a:t>
            </a:r>
            <a:r>
              <a:rPr lang="ru-RU" sz="1100" dirty="0">
                <a:latin typeface="Times New Roman"/>
                <a:ea typeface="+mn-lt"/>
                <a:cs typeface="+mn-lt"/>
              </a:rPr>
              <a:t>).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max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максимальное значение.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dirty="0">
                <a:latin typeface="Times New Roman"/>
                <a:ea typeface="+mn-lt"/>
                <a:cs typeface="+mn-lt"/>
              </a:rPr>
              <a:t>Таким образом, 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"])/365).</a:t>
            </a:r>
            <a:r>
              <a:rPr lang="ru-RU" sz="1100" b="1" err="1">
                <a:latin typeface="Times New Roman"/>
                <a:cs typeface="Times New Roman"/>
              </a:rPr>
              <a:t>describe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вычисляет статистическую сводку для серии данных, представляющей количество лет занятости, полученное путем преобразования столбца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 в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</a:t>
            </a:r>
            <a:endParaRPr lang="ru-RU" sz="1100">
              <a:latin typeface="Times New Roman"/>
              <a:cs typeface="Times New Roman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1443EEB-7E7D-52A7-C309-2E2D3E0131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06249" y="3157703"/>
            <a:ext cx="2581275" cy="1485900"/>
          </a:xfrm>
        </p:spPr>
      </p:pic>
    </p:spTree>
    <p:extLst>
      <p:ext uri="{BB962C8B-B14F-4D97-AF65-F5344CB8AC3E}">
        <p14:creationId xmlns:p14="http://schemas.microsoft.com/office/powerpoint/2010/main" val="3766635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90041-2016-509E-68D2-CCE300E6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 &lt;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0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].</a:t>
            </a:r>
            <a:r>
              <a:rPr lang="ru-RU" sz="2400" err="1">
                <a:latin typeface="Times New Roman"/>
                <a:ea typeface="+mj-lt"/>
                <a:cs typeface="+mj-lt"/>
              </a:rPr>
              <a:t>count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() 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 &gt;=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0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].</a:t>
            </a:r>
            <a:r>
              <a:rPr lang="ru-RU" sz="2400" err="1">
                <a:latin typeface="Times New Roman"/>
                <a:ea typeface="+mj-lt"/>
                <a:cs typeface="+mj-lt"/>
              </a:rPr>
              <a:t>apply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lambda</a:t>
            </a:r>
            <a:r>
              <a:rPr lang="ru-RU" sz="2400" dirty="0">
                <a:latin typeface="Times New Roman"/>
                <a:ea typeface="+mj-lt"/>
                <a:cs typeface="+mj-lt"/>
              </a:rPr>
              <a:t> x: x /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365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).</a:t>
            </a:r>
            <a:r>
              <a:rPr lang="ru-RU" sz="2400" err="1">
                <a:latin typeface="Times New Roman"/>
                <a:ea typeface="+mj-lt"/>
                <a:cs typeface="+mj-lt"/>
              </a:rPr>
              <a:t>describe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()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296CD-DCE4-8A6C-E5E3-521F2E684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935637" cy="492643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 &lt; 0]['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'].</a:t>
            </a:r>
            <a:r>
              <a:rPr lang="ru-RU" err="1">
                <a:latin typeface="Times New Roman"/>
                <a:ea typeface="Calibri"/>
                <a:cs typeface="Calibri"/>
              </a:rPr>
              <a:t>count</a:t>
            </a:r>
            <a:r>
              <a:rPr lang="ru-RU" dirty="0">
                <a:latin typeface="Times New Roman"/>
                <a:ea typeface="Calibri"/>
                <a:cs typeface="Calibri"/>
              </a:rPr>
              <a:t>():</a:t>
            </a:r>
          </a:p>
          <a:p>
            <a:r>
              <a:rPr lang="ru-RU" dirty="0">
                <a:latin typeface="Times New Roman"/>
                <a:ea typeface="Calibri"/>
                <a:cs typeface="Calibri"/>
              </a:rPr>
              <a:t>Этот код фильтрует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 по условию, где значение столбца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меньше нуля (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 &lt; 0). Затем он выбирает столбец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только для отфильтрованных записей (['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']), а затем использует метод </a:t>
            </a:r>
            <a:r>
              <a:rPr lang="ru-RU" err="1">
                <a:latin typeface="Times New Roman"/>
                <a:ea typeface="Calibri"/>
                <a:cs typeface="Calibri"/>
              </a:rPr>
              <a:t>count</a:t>
            </a:r>
            <a:r>
              <a:rPr lang="ru-RU" dirty="0">
                <a:latin typeface="Times New Roman"/>
                <a:ea typeface="Calibri"/>
                <a:cs typeface="Calibri"/>
              </a:rPr>
              <a:t>() для подсчета количества записей с отрицательными значениями в столбце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". То есть, эта команда возвращает количество записей, в которых значение столбца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меньше нуля.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 &gt;= 0]['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'].</a:t>
            </a:r>
            <a:r>
              <a:rPr lang="ru-RU" err="1">
                <a:latin typeface="Times New Roman"/>
                <a:ea typeface="Calibri"/>
                <a:cs typeface="Calibri"/>
              </a:rPr>
              <a:t>apply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lambda</a:t>
            </a:r>
            <a:r>
              <a:rPr lang="ru-RU" dirty="0">
                <a:latin typeface="Times New Roman"/>
                <a:ea typeface="Calibri"/>
                <a:cs typeface="Calibri"/>
              </a:rPr>
              <a:t> x: x / 365).</a:t>
            </a:r>
            <a:r>
              <a:rPr lang="ru-RU" err="1">
                <a:latin typeface="Times New Roman"/>
                <a:ea typeface="Calibri"/>
                <a:cs typeface="Calibri"/>
              </a:rPr>
              <a:t>describe</a:t>
            </a:r>
            <a:r>
              <a:rPr lang="ru-RU" dirty="0">
                <a:latin typeface="Times New Roman"/>
                <a:ea typeface="Calibri"/>
                <a:cs typeface="Calibri"/>
              </a:rPr>
              <a:t>():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Calibri"/>
                <a:cs typeface="Calibri"/>
              </a:rPr>
              <a:t>Этот код также фильтрует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, но на этот раз по условию, где значение столбца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больше или равно нулю (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 &gt;= 0). Затем он выбирает столбец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только для отфильтрованных записей (['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']). Далее, с помощью метода </a:t>
            </a:r>
            <a:r>
              <a:rPr lang="ru-RU" err="1">
                <a:latin typeface="Times New Roman"/>
                <a:ea typeface="Calibri"/>
                <a:cs typeface="Calibri"/>
              </a:rPr>
              <a:t>apply</a:t>
            </a:r>
            <a:r>
              <a:rPr lang="ru-RU" dirty="0">
                <a:latin typeface="Times New Roman"/>
                <a:ea typeface="Calibri"/>
                <a:cs typeface="Calibri"/>
              </a:rPr>
              <a:t>() и лямбда-функции (</a:t>
            </a:r>
            <a:r>
              <a:rPr lang="ru-RU" err="1">
                <a:latin typeface="Times New Roman"/>
                <a:ea typeface="Calibri"/>
                <a:cs typeface="Calibri"/>
              </a:rPr>
              <a:t>lambda</a:t>
            </a:r>
            <a:r>
              <a:rPr lang="ru-RU" dirty="0">
                <a:latin typeface="Times New Roman"/>
                <a:ea typeface="Calibri"/>
                <a:cs typeface="Calibri"/>
              </a:rPr>
              <a:t> x: x / 365), каждое значение в отфильтрованном столбце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делится на 365 для преобразования дней в годы. Наконец, метод </a:t>
            </a:r>
            <a:r>
              <a:rPr lang="ru-RU" err="1">
                <a:latin typeface="Times New Roman"/>
                <a:ea typeface="Calibri"/>
                <a:cs typeface="Calibri"/>
              </a:rPr>
              <a:t>describe</a:t>
            </a:r>
            <a:r>
              <a:rPr lang="ru-RU" dirty="0">
                <a:latin typeface="Times New Roman"/>
                <a:ea typeface="Calibri"/>
                <a:cs typeface="Calibri"/>
              </a:rPr>
              <a:t>() применяется к этой серии данных, чтобы получить статистическую сводку для количества лет занятости.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Calibri"/>
                <a:cs typeface="Calibri"/>
              </a:rPr>
              <a:t>Таким образом, в результате выполнения этих двух команд вы получите количество записей с отрицательными значениями в столбце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и статистическую сводку для количества лет занятости в записях со значением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больше или равным нулю.</a:t>
            </a:r>
            <a:endParaRPr lang="ru-RU" dirty="0">
              <a:latin typeface="Times New Roman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6498A3-ABDA-5892-F175-E16D83535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69534" y="3296444"/>
            <a:ext cx="2486025" cy="1409700"/>
          </a:xfrm>
        </p:spPr>
      </p:pic>
    </p:spTree>
    <p:extLst>
      <p:ext uri="{BB962C8B-B14F-4D97-AF65-F5344CB8AC3E}">
        <p14:creationId xmlns:p14="http://schemas.microsoft.com/office/powerpoint/2010/main" val="3909958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26D0C-DAA2-490C-6016-0E992B5D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[(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abs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]) &lt;=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75</a:t>
            </a:r>
            <a:r>
              <a:rPr lang="ru-RU" sz="2400" dirty="0">
                <a:latin typeface="Times New Roman"/>
                <a:ea typeface="+mj-lt"/>
                <a:cs typeface="+mj-lt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365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)][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].</a:t>
            </a:r>
            <a:r>
              <a:rPr lang="ru-RU" sz="2400" err="1">
                <a:latin typeface="Times New Roman"/>
                <a:ea typeface="+mj-lt"/>
                <a:cs typeface="+mj-lt"/>
              </a:rPr>
              <a:t>count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()</a:t>
            </a:r>
            <a:endParaRPr lang="ru-RU" sz="2400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5BEBE-DB7D-BFCB-508C-263376ED3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44241" cy="502707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ea typeface="Calibri"/>
                <a:cs typeface="Calibri"/>
              </a:rPr>
              <a:t>Команда 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[(</a:t>
            </a:r>
            <a:r>
              <a:rPr lang="ru-RU" dirty="0" err="1">
                <a:ea typeface="Calibri"/>
                <a:cs typeface="Calibri"/>
              </a:rPr>
              <a:t>abs</a:t>
            </a:r>
            <a:r>
              <a:rPr lang="ru-RU" dirty="0">
                <a:ea typeface="Calibri"/>
                <a:cs typeface="Calibri"/>
              </a:rPr>
              <a:t>(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']) &lt;= 75*365)]['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'].</a:t>
            </a:r>
            <a:r>
              <a:rPr lang="ru-RU" dirty="0" err="1">
                <a:ea typeface="Calibri"/>
                <a:cs typeface="Calibri"/>
              </a:rPr>
              <a:t>count</a:t>
            </a:r>
            <a:r>
              <a:rPr lang="ru-RU" dirty="0">
                <a:ea typeface="Calibri"/>
                <a:cs typeface="Calibri"/>
              </a:rPr>
              <a:t>() выполняет следующие действия:</a:t>
            </a:r>
          </a:p>
          <a:p>
            <a:pPr>
              <a:lnSpc>
                <a:spcPct val="80000"/>
              </a:lnSpc>
            </a:pPr>
            <a:r>
              <a:rPr lang="ru-RU" dirty="0">
                <a:ea typeface="Calibri"/>
                <a:cs typeface="Calibri"/>
              </a:rPr>
              <a:t>(</a:t>
            </a:r>
            <a:r>
              <a:rPr lang="ru-RU" dirty="0" err="1">
                <a:ea typeface="Calibri"/>
                <a:cs typeface="Calibri"/>
              </a:rPr>
              <a:t>abs</a:t>
            </a:r>
            <a:r>
              <a:rPr lang="ru-RU" dirty="0">
                <a:ea typeface="Calibri"/>
                <a:cs typeface="Calibri"/>
              </a:rPr>
              <a:t>(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']) &lt;= 75*365): Этот фрагмент кода проверяет условие, где абсолютное значение каждого элемента в столбце "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" (полученного с помощью </a:t>
            </a:r>
            <a:r>
              <a:rPr lang="ru-RU" dirty="0" err="1">
                <a:ea typeface="Calibri"/>
                <a:cs typeface="Calibri"/>
              </a:rPr>
              <a:t>abs</a:t>
            </a:r>
            <a:r>
              <a:rPr lang="ru-RU" dirty="0">
                <a:ea typeface="Calibri"/>
                <a:cs typeface="Calibri"/>
              </a:rPr>
              <a:t>(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'])) меньше или равно 75365. Здесь 75365 представляет собой предельное значение в днях, равное 75 лет.</a:t>
            </a:r>
            <a:endParaRPr lang="ru-RU"/>
          </a:p>
          <a:p>
            <a:pPr>
              <a:lnSpc>
                <a:spcPct val="80000"/>
              </a:lnSpc>
            </a:pP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[(</a:t>
            </a:r>
            <a:r>
              <a:rPr lang="ru-RU" dirty="0" err="1">
                <a:ea typeface="Calibri"/>
                <a:cs typeface="Calibri"/>
              </a:rPr>
              <a:t>abs</a:t>
            </a:r>
            <a:r>
              <a:rPr lang="ru-RU" dirty="0">
                <a:ea typeface="Calibri"/>
                <a:cs typeface="Calibri"/>
              </a:rPr>
              <a:t>(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']) &lt;= 75*365)]: В результате проверки условия получается фильтр, который выбирает только записи (строки) в </a:t>
            </a:r>
            <a:r>
              <a:rPr lang="ru-RU" dirty="0" err="1">
                <a:ea typeface="Calibri"/>
                <a:cs typeface="Calibri"/>
              </a:rPr>
              <a:t>DataFrame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, где значение в столбце "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" соответствует этому условию.</a:t>
            </a:r>
            <a:endParaRPr lang="ru-RU" dirty="0"/>
          </a:p>
          <a:p>
            <a:pPr>
              <a:lnSpc>
                <a:spcPct val="80000"/>
              </a:lnSpc>
            </a:pPr>
            <a:r>
              <a:rPr lang="ru-RU" dirty="0">
                <a:ea typeface="Calibri"/>
                <a:cs typeface="Calibri"/>
              </a:rPr>
              <a:t>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']: Затем выбирается только столбец "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" для отфильтрованных записей.</a:t>
            </a:r>
            <a:endParaRPr lang="ru-RU" dirty="0"/>
          </a:p>
          <a:p>
            <a:pPr>
              <a:lnSpc>
                <a:spcPct val="80000"/>
              </a:lnSpc>
            </a:pPr>
            <a:r>
              <a:rPr lang="ru-RU" dirty="0">
                <a:ea typeface="Calibri"/>
                <a:cs typeface="Calibri"/>
              </a:rPr>
              <a:t>.</a:t>
            </a:r>
            <a:r>
              <a:rPr lang="ru-RU" dirty="0" err="1">
                <a:ea typeface="Calibri"/>
                <a:cs typeface="Calibri"/>
              </a:rPr>
              <a:t>count</a:t>
            </a:r>
            <a:r>
              <a:rPr lang="ru-RU" dirty="0">
                <a:ea typeface="Calibri"/>
                <a:cs typeface="Calibri"/>
              </a:rPr>
              <a:t>(): Метод .</a:t>
            </a:r>
            <a:r>
              <a:rPr lang="ru-RU" dirty="0" err="1">
                <a:ea typeface="Calibri"/>
                <a:cs typeface="Calibri"/>
              </a:rPr>
              <a:t>count</a:t>
            </a:r>
            <a:r>
              <a:rPr lang="ru-RU" dirty="0">
                <a:ea typeface="Calibri"/>
                <a:cs typeface="Calibri"/>
              </a:rPr>
              <a:t>() применяется к этому отфильтрованному столбцу "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", чтобы подсчитать количество непустых значений в нем.</a:t>
            </a:r>
            <a:endParaRPr lang="ru-RU" dirty="0"/>
          </a:p>
          <a:p>
            <a:pPr>
              <a:lnSpc>
                <a:spcPct val="80000"/>
              </a:lnSpc>
            </a:pPr>
            <a:r>
              <a:rPr lang="ru-RU" dirty="0">
                <a:ea typeface="Calibri"/>
                <a:cs typeface="Calibri"/>
              </a:rPr>
              <a:t>Итак, команда 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[(</a:t>
            </a:r>
            <a:r>
              <a:rPr lang="ru-RU" dirty="0" err="1">
                <a:ea typeface="Calibri"/>
                <a:cs typeface="Calibri"/>
              </a:rPr>
              <a:t>abs</a:t>
            </a:r>
            <a:r>
              <a:rPr lang="ru-RU" dirty="0">
                <a:ea typeface="Calibri"/>
                <a:cs typeface="Calibri"/>
              </a:rPr>
              <a:t>(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']) &lt;= 75*365)]['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'].</a:t>
            </a:r>
            <a:r>
              <a:rPr lang="ru-RU" dirty="0" err="1">
                <a:ea typeface="Calibri"/>
                <a:cs typeface="Calibri"/>
              </a:rPr>
              <a:t>count</a:t>
            </a:r>
            <a:r>
              <a:rPr lang="ru-RU" dirty="0">
                <a:ea typeface="Calibri"/>
                <a:cs typeface="Calibri"/>
              </a:rPr>
              <a:t>() вычисляет количество записей, в которых абсолютное значение столбца "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" не превышает 75 лет (75*365 дней). Это позволяет получить количество записей в </a:t>
            </a:r>
            <a:r>
              <a:rPr lang="ru-RU" dirty="0" err="1">
                <a:ea typeface="Calibri"/>
                <a:cs typeface="Calibri"/>
              </a:rPr>
              <a:t>DataFrame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, где значение столбца "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" находится в пределах разумного временного интервала до 75 лет.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B57D788-92D4-34B1-9F40-8544F3C95A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29819" y="3139192"/>
            <a:ext cx="2800889" cy="1149110"/>
          </a:xfrm>
        </p:spPr>
      </p:pic>
    </p:spTree>
    <p:extLst>
      <p:ext uri="{BB962C8B-B14F-4D97-AF65-F5344CB8AC3E}">
        <p14:creationId xmlns:p14="http://schemas.microsoft.com/office/powerpoint/2010/main" val="3275065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4EFD5-8DBE-226A-9D38-FC469221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241824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from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datetime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import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datetime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,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timedelta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b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</a:b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import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numpy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np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b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</a:b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from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math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import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isnan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OLE_TIME_ZERO =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datetime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1899</a:t>
            </a:r>
            <a:r>
              <a:rPr lang="ru-RU" sz="1200" dirty="0">
                <a:latin typeface="Times New Roman"/>
                <a:ea typeface="+mj-lt"/>
                <a:cs typeface="+mj-lt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12</a:t>
            </a:r>
            <a:r>
              <a:rPr lang="ru-RU" sz="1200" dirty="0">
                <a:latin typeface="Times New Roman"/>
                <a:ea typeface="+mj-lt"/>
                <a:cs typeface="+mj-lt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30</a:t>
            </a:r>
            <a:r>
              <a:rPr lang="ru-RU" sz="1200" dirty="0">
                <a:latin typeface="Times New Roman"/>
                <a:ea typeface="+mj-lt"/>
                <a:cs typeface="+mj-lt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0</a:t>
            </a:r>
            <a:r>
              <a:rPr lang="ru-RU" sz="1200" dirty="0">
                <a:latin typeface="Times New Roman"/>
                <a:ea typeface="+mj-lt"/>
                <a:cs typeface="+mj-lt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0</a:t>
            </a:r>
            <a:r>
              <a:rPr lang="ru-RU" sz="1200" dirty="0">
                <a:latin typeface="Times New Roman"/>
                <a:ea typeface="+mj-lt"/>
                <a:cs typeface="+mj-lt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0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def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from_ole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ts:float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)-&gt;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datetime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: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if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isnan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): </a:t>
            </a:r>
            <a:b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</a:b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return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ts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return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OLE_TIME_ZERO +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timedelta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days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=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float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/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10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))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def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from_epoch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ts:float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):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if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isnan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):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return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ts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return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datetime.fromtimestamp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*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3600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min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max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from_ole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min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from_ole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max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from_epoch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min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from_epoch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max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days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= 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abs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])/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abs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min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days.describe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</a:t>
            </a:r>
            <a:endParaRPr lang="ru-RU" sz="12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6FB3A9-9916-8120-0B11-25EB22096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16379"/>
            <a:ext cx="6475562" cy="42363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900" dirty="0">
                <a:latin typeface="Times New Roman"/>
                <a:ea typeface="+mn-lt"/>
                <a:cs typeface="+mn-lt"/>
              </a:rPr>
              <a:t>Данный кусок кода выполняет следующие действия:</a:t>
            </a:r>
            <a:endParaRPr lang="ru-RU" sz="9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900" dirty="0">
                <a:latin typeface="Times New Roman"/>
                <a:ea typeface="+mn-lt"/>
                <a:cs typeface="+mn-lt"/>
              </a:rPr>
              <a:t>Импортируются необходимые модули и функции: </a:t>
            </a:r>
            <a:r>
              <a:rPr lang="ru-RU" sz="900" b="1" err="1">
                <a:latin typeface="Times New Roman"/>
                <a:cs typeface="Times New Roman"/>
              </a:rPr>
              <a:t>datetime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900" b="1" err="1">
                <a:latin typeface="Times New Roman"/>
                <a:cs typeface="Times New Roman"/>
              </a:rPr>
              <a:t>timedelta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из модуля </a:t>
            </a:r>
            <a:r>
              <a:rPr lang="ru-RU" sz="900" b="1" err="1">
                <a:latin typeface="Times New Roman"/>
                <a:cs typeface="Times New Roman"/>
              </a:rPr>
              <a:t>datetime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</a:t>
            </a:r>
            <a:r>
              <a:rPr lang="ru-RU" sz="900" b="1" err="1">
                <a:latin typeface="Times New Roman"/>
                <a:cs typeface="Times New Roman"/>
              </a:rPr>
              <a:t>numpy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900" b="1" err="1">
                <a:latin typeface="Times New Roman"/>
                <a:cs typeface="Times New Roman"/>
              </a:rPr>
              <a:t>isnan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из модуля </a:t>
            </a:r>
            <a:r>
              <a:rPr lang="ru-RU" sz="900" b="1" err="1">
                <a:latin typeface="Times New Roman"/>
                <a:cs typeface="Times New Roman"/>
              </a:rPr>
              <a:t>numpy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а также </a:t>
            </a:r>
            <a:r>
              <a:rPr lang="ru-RU" sz="900" b="1" err="1">
                <a:latin typeface="Times New Roman"/>
                <a:cs typeface="Times New Roman"/>
              </a:rPr>
              <a:t>isnan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из модуля </a:t>
            </a:r>
            <a:r>
              <a:rPr lang="ru-RU" sz="900" b="1" err="1">
                <a:latin typeface="Times New Roman"/>
                <a:cs typeface="Times New Roman"/>
              </a:rPr>
              <a:t>math</a:t>
            </a:r>
            <a:r>
              <a:rPr lang="ru-RU" sz="900" dirty="0">
                <a:latin typeface="Times New Roman"/>
                <a:ea typeface="+mn-lt"/>
                <a:cs typeface="+mn-lt"/>
              </a:rPr>
              <a:t>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dirty="0">
                <a:latin typeface="Times New Roman"/>
                <a:ea typeface="+mn-lt"/>
                <a:cs typeface="+mn-lt"/>
              </a:rPr>
              <a:t>Создается переменная </a:t>
            </a:r>
            <a:r>
              <a:rPr lang="ru-RU" sz="900" b="1" dirty="0">
                <a:latin typeface="Times New Roman"/>
                <a:cs typeface="Times New Roman"/>
              </a:rPr>
              <a:t>OLE_TIME_ZERO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которая представляет дату 30 декабря 1899 года 00:00:00.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dirty="0">
                <a:latin typeface="Times New Roman"/>
                <a:ea typeface="+mn-lt"/>
                <a:cs typeface="+mn-lt"/>
              </a:rPr>
              <a:t>Определяются две функции: </a:t>
            </a:r>
            <a:r>
              <a:rPr lang="ru-RU" sz="900" b="1" err="1">
                <a:latin typeface="Times New Roman"/>
                <a:cs typeface="Times New Roman"/>
              </a:rPr>
              <a:t>from_ole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ts:float</a:t>
            </a:r>
            <a:r>
              <a:rPr lang="ru-RU" sz="900" b="1" dirty="0">
                <a:latin typeface="Times New Roman"/>
                <a:cs typeface="Times New Roman"/>
              </a:rPr>
              <a:t>)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которая преобразует значение времени из формата OLE (применяемого в Microsoft Excel) в объект </a:t>
            </a:r>
            <a:r>
              <a:rPr lang="ru-RU" sz="900" b="1" err="1">
                <a:latin typeface="Times New Roman"/>
                <a:cs typeface="Times New Roman"/>
              </a:rPr>
              <a:t>datetime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и </a:t>
            </a:r>
            <a:r>
              <a:rPr lang="ru-RU" sz="900" b="1" err="1">
                <a:latin typeface="Times New Roman"/>
                <a:cs typeface="Times New Roman"/>
              </a:rPr>
              <a:t>from_epoch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ts:float</a:t>
            </a:r>
            <a:r>
              <a:rPr lang="ru-RU" sz="900" b="1" dirty="0">
                <a:latin typeface="Times New Roman"/>
                <a:cs typeface="Times New Roman"/>
              </a:rPr>
              <a:t>)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которая преобразует значение времени из формата эпохи (в секундах) в объект </a:t>
            </a:r>
            <a:r>
              <a:rPr lang="ru-RU" sz="900" b="1" err="1">
                <a:latin typeface="Times New Roman"/>
                <a:cs typeface="Times New Roman"/>
              </a:rPr>
              <a:t>datetime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. Обе функции обрабатывают случай, когда значение </a:t>
            </a:r>
            <a:r>
              <a:rPr lang="ru-RU" sz="900" b="1" err="1">
                <a:latin typeface="Times New Roman"/>
                <a:cs typeface="Times New Roman"/>
              </a:rPr>
              <a:t>ts</a:t>
            </a:r>
            <a:r>
              <a:rPr lang="ru-RU" sz="900" dirty="0">
                <a:latin typeface="Times New Roman"/>
                <a:ea typeface="+mn-lt"/>
                <a:cs typeface="+mn-lt"/>
              </a:rPr>
              <a:t> является </a:t>
            </a:r>
            <a:r>
              <a:rPr lang="ru-RU" sz="900" b="1" err="1">
                <a:latin typeface="Times New Roman"/>
                <a:cs typeface="Times New Roman"/>
              </a:rPr>
              <a:t>NaN</a:t>
            </a:r>
            <a:r>
              <a:rPr lang="ru-RU" sz="900" dirty="0">
                <a:latin typeface="Times New Roman"/>
                <a:ea typeface="+mn-lt"/>
                <a:cs typeface="+mn-lt"/>
              </a:rPr>
              <a:t> (не является числом), и возвращают его без изменений.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min</a:t>
            </a:r>
            <a:r>
              <a:rPr lang="ru-RU" sz="900" b="1" dirty="0">
                <a:latin typeface="Times New Roman"/>
                <a:cs typeface="Times New Roman"/>
              </a:rPr>
              <a:t>()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max</a:t>
            </a:r>
            <a:r>
              <a:rPr lang="ru-RU" sz="900" b="1" dirty="0">
                <a:latin typeface="Times New Roman"/>
                <a:cs typeface="Times New Roman"/>
              </a:rPr>
              <a:t>()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возвращают минимальное и максимальное значения в столбце "</a:t>
            </a:r>
            <a:r>
              <a:rPr lang="ru-RU" sz="9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900" dirty="0">
                <a:latin typeface="Times New Roman"/>
                <a:ea typeface="+mn-lt"/>
                <a:cs typeface="+mn-lt"/>
              </a:rPr>
              <a:t>" в </a:t>
            </a:r>
            <a:r>
              <a:rPr lang="ru-RU" sz="9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 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dirty="0">
                <a:latin typeface="Times New Roman"/>
                <a:ea typeface="+mn-lt"/>
                <a:cs typeface="+mn-lt"/>
              </a:rPr>
              <a:t>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b="1" err="1">
                <a:latin typeface="Times New Roman"/>
                <a:cs typeface="Times New Roman"/>
              </a:rPr>
              <a:t>from_ole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min</a:t>
            </a:r>
            <a:r>
              <a:rPr lang="ru-RU" sz="900" b="1" dirty="0">
                <a:latin typeface="Times New Roman"/>
                <a:cs typeface="Times New Roman"/>
              </a:rPr>
              <a:t>())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900" b="1" err="1">
                <a:latin typeface="Times New Roman"/>
                <a:cs typeface="Times New Roman"/>
              </a:rPr>
              <a:t>from_ole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max</a:t>
            </a:r>
            <a:r>
              <a:rPr lang="ru-RU" sz="900" b="1" dirty="0">
                <a:latin typeface="Times New Roman"/>
                <a:cs typeface="Times New Roman"/>
              </a:rPr>
              <a:t>())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применяют функцию </a:t>
            </a:r>
            <a:r>
              <a:rPr lang="ru-RU" sz="900" b="1" err="1">
                <a:latin typeface="Times New Roman"/>
                <a:cs typeface="Times New Roman"/>
              </a:rPr>
              <a:t>from_ole</a:t>
            </a:r>
            <a:r>
              <a:rPr lang="ru-RU" sz="900" b="1" dirty="0">
                <a:latin typeface="Times New Roman"/>
                <a:cs typeface="Times New Roman"/>
              </a:rPr>
              <a:t>()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к минимальному и максимальному значению в столбце "</a:t>
            </a:r>
            <a:r>
              <a:rPr lang="ru-RU" sz="9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900" dirty="0">
                <a:latin typeface="Times New Roman"/>
                <a:ea typeface="+mn-lt"/>
                <a:cs typeface="+mn-lt"/>
              </a:rPr>
              <a:t>". Это преобразует эти значения из формата OLE в формат </a:t>
            </a:r>
            <a:r>
              <a:rPr lang="ru-RU" sz="900" b="1" err="1">
                <a:latin typeface="Times New Roman"/>
                <a:cs typeface="Times New Roman"/>
              </a:rPr>
              <a:t>datetime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b="1" err="1">
                <a:latin typeface="Times New Roman"/>
                <a:cs typeface="Times New Roman"/>
              </a:rPr>
              <a:t>from_epoch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min</a:t>
            </a:r>
            <a:r>
              <a:rPr lang="ru-RU" sz="900" b="1" dirty="0">
                <a:latin typeface="Times New Roman"/>
                <a:cs typeface="Times New Roman"/>
              </a:rPr>
              <a:t>())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900" b="1" err="1">
                <a:latin typeface="Times New Roman"/>
                <a:cs typeface="Times New Roman"/>
              </a:rPr>
              <a:t>from_epoch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max</a:t>
            </a:r>
            <a:r>
              <a:rPr lang="ru-RU" sz="900" b="1" dirty="0">
                <a:latin typeface="Times New Roman"/>
                <a:cs typeface="Times New Roman"/>
              </a:rPr>
              <a:t>())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применяют функцию </a:t>
            </a:r>
            <a:r>
              <a:rPr lang="ru-RU" sz="900" b="1" err="1">
                <a:latin typeface="Times New Roman"/>
                <a:cs typeface="Times New Roman"/>
              </a:rPr>
              <a:t>from_epoch</a:t>
            </a:r>
            <a:r>
              <a:rPr lang="ru-RU" sz="900" b="1" dirty="0">
                <a:latin typeface="Times New Roman"/>
                <a:cs typeface="Times New Roman"/>
              </a:rPr>
              <a:t>()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к минимальному и максимальному значению в столбце "</a:t>
            </a:r>
            <a:r>
              <a:rPr lang="ru-RU" sz="9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900" dirty="0">
                <a:latin typeface="Times New Roman"/>
                <a:ea typeface="+mn-lt"/>
                <a:cs typeface="+mn-lt"/>
              </a:rPr>
              <a:t>". Это преобразует эти значения из формата эпохи в формат </a:t>
            </a:r>
            <a:r>
              <a:rPr lang="ru-RU" sz="900" b="1" err="1">
                <a:latin typeface="Times New Roman"/>
                <a:cs typeface="Times New Roman"/>
              </a:rPr>
              <a:t>datetime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b="1" err="1">
                <a:latin typeface="Times New Roman"/>
                <a:cs typeface="Times New Roman"/>
              </a:rPr>
              <a:t>days</a:t>
            </a:r>
            <a:r>
              <a:rPr lang="ru-RU" sz="900" b="1" dirty="0">
                <a:latin typeface="Times New Roman"/>
                <a:cs typeface="Times New Roman"/>
              </a:rPr>
              <a:t> = </a:t>
            </a:r>
            <a:r>
              <a:rPr lang="ru-RU" sz="900" b="1" err="1">
                <a:latin typeface="Times New Roman"/>
                <a:cs typeface="Times New Roman"/>
              </a:rPr>
              <a:t>abs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"])/</a:t>
            </a:r>
            <a:r>
              <a:rPr lang="ru-RU" sz="900" b="1" err="1">
                <a:latin typeface="Times New Roman"/>
                <a:cs typeface="Times New Roman"/>
              </a:rPr>
              <a:t>abs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min</a:t>
            </a:r>
            <a:r>
              <a:rPr lang="ru-RU" sz="900" b="1" dirty="0">
                <a:latin typeface="Times New Roman"/>
                <a:cs typeface="Times New Roman"/>
              </a:rPr>
              <a:t>())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вычисляет новую серию данных </a:t>
            </a:r>
            <a:r>
              <a:rPr lang="ru-RU" sz="900" b="1" err="1">
                <a:latin typeface="Times New Roman"/>
                <a:cs typeface="Times New Roman"/>
              </a:rPr>
              <a:t>days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которая представляет абсолютное значение каждого элемента в столбце "</a:t>
            </a:r>
            <a:r>
              <a:rPr lang="ru-RU" sz="9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900" dirty="0">
                <a:latin typeface="Times New Roman"/>
                <a:ea typeface="+mn-lt"/>
                <a:cs typeface="+mn-lt"/>
              </a:rPr>
              <a:t>", деленное на абсолютное значение минимального значения в столбце "</a:t>
            </a:r>
            <a:r>
              <a:rPr lang="ru-RU" sz="9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900" dirty="0">
                <a:latin typeface="Times New Roman"/>
                <a:ea typeface="+mn-lt"/>
                <a:cs typeface="+mn-lt"/>
              </a:rPr>
              <a:t>".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b="1" err="1">
                <a:latin typeface="Times New Roman"/>
                <a:cs typeface="Times New Roman"/>
              </a:rPr>
              <a:t>days.describe</a:t>
            </a:r>
            <a:r>
              <a:rPr lang="ru-RU" sz="900" b="1" dirty="0">
                <a:latin typeface="Times New Roman"/>
                <a:cs typeface="Times New Roman"/>
              </a:rPr>
              <a:t>()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вызывает метод </a:t>
            </a:r>
            <a:r>
              <a:rPr lang="ru-RU" sz="900" b="1" err="1">
                <a:latin typeface="Times New Roman"/>
                <a:cs typeface="Times New Roman"/>
              </a:rPr>
              <a:t>describe</a:t>
            </a:r>
            <a:r>
              <a:rPr lang="ru-RU" sz="900" b="1" dirty="0">
                <a:latin typeface="Times New Roman"/>
                <a:cs typeface="Times New Roman"/>
              </a:rPr>
              <a:t>()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для серии данных </a:t>
            </a:r>
            <a:r>
              <a:rPr lang="ru-RU" sz="900" b="1" err="1">
                <a:latin typeface="Times New Roman"/>
                <a:cs typeface="Times New Roman"/>
              </a:rPr>
              <a:t>days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чтобы получить статистическую сводку, включающую количество, среднее значение, стандартное отклонение, минимальное и максимальное значения, а также квантили.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dirty="0">
                <a:latin typeface="Times New Roman"/>
                <a:ea typeface="+mn-lt"/>
                <a:cs typeface="+mn-lt"/>
              </a:rPr>
              <a:t>Итак, данный код выполняет преобразования и вычисления, связанные с обработкой значений столбца "</a:t>
            </a:r>
            <a:r>
              <a:rPr lang="ru-RU" sz="9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900" dirty="0">
                <a:latin typeface="Times New Roman"/>
                <a:ea typeface="+mn-lt"/>
                <a:cs typeface="+mn-lt"/>
              </a:rPr>
              <a:t>" в </a:t>
            </a:r>
            <a:r>
              <a:rPr lang="ru-RU" sz="9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 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 предоставляет статистическую сводку для новых вычисленных данных.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endParaRPr lang="ru-RU" sz="9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5C263F8-175A-F4ED-FE63-5678C6C06B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7263" y="3425930"/>
            <a:ext cx="2495550" cy="1438275"/>
          </a:xfrm>
        </p:spPr>
      </p:pic>
    </p:spTree>
    <p:extLst>
      <p:ext uri="{BB962C8B-B14F-4D97-AF65-F5344CB8AC3E}">
        <p14:creationId xmlns:p14="http://schemas.microsoft.com/office/powerpoint/2010/main" val="4120324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47DA8-9B95-5CB4-12DA-D7EB28AC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0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2000" dirty="0">
                <a:latin typeface="Times New Roman"/>
                <a:ea typeface="+mj-lt"/>
                <a:cs typeface="+mj-lt"/>
              </a:rPr>
              <a:t>[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date_employed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>
                <a:latin typeface="Times New Roman"/>
                <a:ea typeface="+mj-lt"/>
                <a:cs typeface="+mj-lt"/>
              </a:rPr>
              <a:t>] = </a:t>
            </a:r>
            <a:r>
              <a:rPr lang="ru-RU" sz="2000" dirty="0" err="1">
                <a:latin typeface="Times New Roman"/>
                <a:ea typeface="+mj-lt"/>
                <a:cs typeface="+mj-lt"/>
              </a:rPr>
              <a:t>bank.apply</a:t>
            </a:r>
            <a:r>
              <a:rPr lang="ru-RU" sz="2000" dirty="0">
                <a:latin typeface="Times New Roman"/>
                <a:ea typeface="+mj-lt"/>
                <a:cs typeface="+mj-lt"/>
              </a:rPr>
              <a:t>(</a:t>
            </a:r>
            <a:r>
              <a:rPr lang="ru-RU" sz="20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lambda</a:t>
            </a:r>
            <a:r>
              <a:rPr lang="ru-RU" sz="2000" dirty="0">
                <a:latin typeface="Times New Roman"/>
                <a:ea typeface="+mj-lt"/>
                <a:cs typeface="+mj-lt"/>
              </a:rPr>
              <a:t> </a:t>
            </a:r>
            <a:r>
              <a:rPr lang="ru-RU" sz="2000" dirty="0" err="1">
                <a:latin typeface="Times New Roman"/>
                <a:ea typeface="+mj-lt"/>
                <a:cs typeface="+mj-lt"/>
              </a:rPr>
              <a:t>row</a:t>
            </a:r>
            <a:r>
              <a:rPr lang="ru-RU" sz="2000" dirty="0">
                <a:latin typeface="Times New Roman"/>
                <a:ea typeface="+mj-lt"/>
                <a:cs typeface="+mj-lt"/>
              </a:rPr>
              <a:t>: </a:t>
            </a:r>
            <a:r>
              <a:rPr lang="ru-RU" sz="2000" dirty="0" err="1">
                <a:latin typeface="Times New Roman"/>
                <a:ea typeface="+mj-lt"/>
                <a:cs typeface="+mj-lt"/>
              </a:rPr>
              <a:t>from_ole</a:t>
            </a:r>
            <a:r>
              <a:rPr lang="ru-RU" sz="2000" dirty="0">
                <a:latin typeface="Times New Roman"/>
                <a:ea typeface="+mj-lt"/>
                <a:cs typeface="+mj-lt"/>
              </a:rPr>
              <a:t>(</a:t>
            </a:r>
            <a:r>
              <a:rPr lang="ru-RU" sz="20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abs</a:t>
            </a:r>
            <a:r>
              <a:rPr lang="ru-RU" sz="2000" dirty="0">
                <a:latin typeface="Times New Roman"/>
                <a:ea typeface="+mj-lt"/>
                <a:cs typeface="+mj-lt"/>
              </a:rPr>
              <a:t>(</a:t>
            </a:r>
            <a:r>
              <a:rPr lang="ru-RU" sz="2000" dirty="0" err="1">
                <a:latin typeface="Times New Roman"/>
                <a:ea typeface="+mj-lt"/>
                <a:cs typeface="+mj-lt"/>
              </a:rPr>
              <a:t>row</a:t>
            </a:r>
            <a:r>
              <a:rPr lang="ru-RU" sz="2000" dirty="0">
                <a:latin typeface="Times New Roman"/>
                <a:ea typeface="+mj-lt"/>
                <a:cs typeface="+mj-lt"/>
              </a:rPr>
              <a:t>[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>
                <a:latin typeface="Times New Roman"/>
                <a:ea typeface="+mj-lt"/>
                <a:cs typeface="+mj-lt"/>
              </a:rPr>
              <a:t>])), </a:t>
            </a:r>
            <a:r>
              <a:rPr lang="ru-RU" sz="2000" dirty="0" err="1">
                <a:latin typeface="Times New Roman"/>
                <a:ea typeface="+mj-lt"/>
                <a:cs typeface="+mj-lt"/>
              </a:rPr>
              <a:t>axis</a:t>
            </a:r>
            <a:r>
              <a:rPr lang="ru-RU" sz="2000" dirty="0">
                <a:latin typeface="Times New Roman"/>
                <a:ea typeface="+mj-lt"/>
                <a:cs typeface="+mj-lt"/>
              </a:rPr>
              <a:t>=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</a:t>
            </a:r>
            <a:r>
              <a:rPr lang="ru-RU" sz="2000" dirty="0">
                <a:latin typeface="Times New Roman"/>
                <a:ea typeface="+mj-lt"/>
                <a:cs typeface="+mj-lt"/>
              </a:rPr>
              <a:t>)</a:t>
            </a:r>
            <a:br>
              <a:rPr lang="ru-RU" sz="2000" dirty="0">
                <a:latin typeface="Times New Roman"/>
                <a:ea typeface="+mj-lt"/>
                <a:cs typeface="+mj-lt"/>
              </a:rPr>
            </a:br>
            <a:br>
              <a:rPr lang="ru-RU" sz="2000" dirty="0">
                <a:latin typeface="Times New Roman"/>
                <a:ea typeface="+mj-lt"/>
                <a:cs typeface="+mj-lt"/>
              </a:rPr>
            </a:br>
            <a:r>
              <a:rPr lang="ru-RU" sz="20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2000" dirty="0">
                <a:latin typeface="Times New Roman"/>
                <a:ea typeface="+mj-lt"/>
                <a:cs typeface="+mj-lt"/>
              </a:rPr>
              <a:t>[[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date_employed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dob_years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>
                <a:latin typeface="Times New Roman"/>
                <a:ea typeface="+mj-lt"/>
                <a:cs typeface="+mj-lt"/>
              </a:rPr>
              <a:t>]].</a:t>
            </a:r>
            <a:r>
              <a:rPr lang="ru-RU" sz="2000" dirty="0" err="1">
                <a:latin typeface="Times New Roman"/>
                <a:ea typeface="+mj-lt"/>
                <a:cs typeface="+mj-lt"/>
              </a:rPr>
              <a:t>sample</a:t>
            </a:r>
            <a:r>
              <a:rPr lang="ru-RU" sz="2000" dirty="0">
                <a:latin typeface="Times New Roman"/>
                <a:ea typeface="+mj-lt"/>
                <a:cs typeface="+mj-lt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15</a:t>
            </a:r>
            <a:r>
              <a:rPr lang="ru-RU" sz="2000" dirty="0">
                <a:latin typeface="Times New Roman"/>
                <a:ea typeface="+mj-lt"/>
                <a:cs typeface="+mj-lt"/>
              </a:rPr>
              <a:t>)</a:t>
            </a:r>
            <a:br>
              <a:rPr lang="ru-RU" sz="2000" dirty="0">
                <a:latin typeface="Times New Roman"/>
                <a:ea typeface="+mj-lt"/>
                <a:cs typeface="+mj-lt"/>
              </a:rPr>
            </a:br>
            <a:endParaRPr lang="ru-RU" sz="2000">
              <a:latin typeface="Times New Roman"/>
              <a:ea typeface="+mj-lt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51AC7-B94A-BB57-0ADF-02936F87C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80051" cy="5027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100" dirty="0">
                <a:latin typeface="Times New Roman"/>
                <a:ea typeface="Calibri"/>
                <a:cs typeface="Calibri"/>
              </a:rPr>
              <a:t>Команда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 =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bank.apply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lambda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: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abs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"])),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=1) выполняет следующие действия:</a:t>
            </a:r>
          </a:p>
          <a:p>
            <a:r>
              <a:rPr lang="ru-RU" sz="1100" dirty="0">
                <a:latin typeface="Times New Roman"/>
                <a:ea typeface="Calibri"/>
                <a:cs typeface="Calibri"/>
              </a:rPr>
              <a:t>Создается новый столбец 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 в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, в который будут сохранены значения даты начала занятости.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err="1">
                <a:latin typeface="Times New Roman"/>
                <a:ea typeface="Calibri"/>
                <a:cs typeface="Calibri"/>
              </a:rPr>
              <a:t>bank.apply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lambda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: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abs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"])),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=1) применяет функцию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() к каждой строке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с помощью метода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apply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(). Лямбда-функция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lambda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: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abs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"])) принимает каждую строку 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) и применяет функцию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() к абсолютному значению столбца 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 в этой строке 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abs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"])).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=1 указывает, что применение функции должно выполняться по строкам (вдоль оси 1), а не по столбцам. Таким образом, функция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() будет применяться к каждой строке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dirty="0">
                <a:latin typeface="Times New Roman"/>
                <a:ea typeface="Calibri"/>
                <a:cs typeface="Calibri"/>
              </a:rPr>
              <a:t>Результат функции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() для каждой строки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будет присваиваться соответствующему элементу в столбце 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dirty="0">
                <a:latin typeface="Times New Roman"/>
                <a:ea typeface="Calibri"/>
                <a:cs typeface="Calibri"/>
              </a:rPr>
              <a:t>Таким образом, команда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 =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bank.apply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lambda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: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abs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"])),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=1) выполняет преобразование значений столбца 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 в даты, используя функцию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(), и сохраняет преобразованные значения в новом столбце 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 в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.</a:t>
            </a:r>
            <a:endParaRPr lang="ru-RU" sz="1100">
              <a:latin typeface="Times New Roman"/>
              <a:cs typeface="Times New Roman"/>
            </a:endParaRPr>
          </a:p>
          <a:p>
            <a:br>
              <a:rPr lang="en-US" sz="1100" dirty="0">
                <a:latin typeface="Times New Roman"/>
              </a:rPr>
            </a:br>
            <a:r>
              <a:rPr lang="ru-RU" sz="1100" dirty="0">
                <a:latin typeface="Times New Roman"/>
                <a:ea typeface="+mn-lt"/>
                <a:cs typeface="+mn-lt"/>
              </a:rPr>
              <a:t>Команда 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[["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", 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dob_years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"]].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sample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(15)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выполняет следующие действия: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[["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", 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dob_years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"]]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выбирает из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только столбцы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date_employed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 и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dob_years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". Создается новый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который содержит только эти два столбца.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dirty="0">
                <a:latin typeface="Times New Roman"/>
                <a:ea typeface="Calibri"/>
                <a:cs typeface="Calibri"/>
              </a:rPr>
              <a:t>.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sample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(15)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применяет метод 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.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sample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к этому новому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 Метод 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.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sample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случайным образом выбирает указанное количество строк из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 В данном случае, 15 строк будут случайным образом выбраны из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[["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", 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dob_years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"]]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dirty="0">
                <a:latin typeface="Times New Roman"/>
                <a:ea typeface="+mn-lt"/>
                <a:cs typeface="+mn-lt"/>
              </a:rPr>
              <a:t>Таким образом, команда 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[["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", 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dob_years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"]].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sample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(15)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возвращает случайную выборку 15 строк из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содержащих только столбцы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date_employed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 и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dob_years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".</a:t>
            </a:r>
            <a:endParaRPr lang="ru-RU" sz="1100">
              <a:latin typeface="Times New Roman"/>
              <a:cs typeface="Times New Roman"/>
            </a:endParaRPr>
          </a:p>
          <a:p>
            <a:endParaRPr lang="ru-RU" sz="1100" dirty="0">
              <a:latin typeface="Times New Roman"/>
              <a:ea typeface="Calibri"/>
              <a:cs typeface="Calibri"/>
            </a:endParaRPr>
          </a:p>
          <a:p>
            <a:endParaRPr lang="ru-RU" sz="800" dirty="0">
              <a:latin typeface="Times New Roman"/>
              <a:ea typeface="Calibri"/>
              <a:cs typeface="Calibri"/>
            </a:endParaRPr>
          </a:p>
          <a:p>
            <a:endParaRPr lang="ru-RU" sz="8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B075D20-8E08-74F4-B5C6-3C5688D588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97273" y="1710606"/>
            <a:ext cx="2829265" cy="4351338"/>
          </a:xfrm>
        </p:spPr>
      </p:pic>
    </p:spTree>
    <p:extLst>
      <p:ext uri="{BB962C8B-B14F-4D97-AF65-F5344CB8AC3E}">
        <p14:creationId xmlns:p14="http://schemas.microsoft.com/office/powerpoint/2010/main" val="882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8031E-EDD9-7187-885D-EF20E24A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Calibri Light"/>
                <a:cs typeface="Calibri Light"/>
              </a:rPr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14608-C88C-7DDE-1693-3BECECBD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a typeface="Calibri"/>
                <a:cs typeface="Calibri"/>
              </a:rPr>
              <a:t>Данные </a:t>
            </a:r>
            <a:r>
              <a:rPr lang="ru-RU" sz="2400" dirty="0" err="1">
                <a:ea typeface="Calibri"/>
                <a:cs typeface="Calibri"/>
              </a:rPr>
              <a:t>датасет</a:t>
            </a:r>
            <a:r>
              <a:rPr lang="ru-RU" sz="2400" dirty="0">
                <a:ea typeface="Calibri"/>
                <a:cs typeface="Calibri"/>
              </a:rPr>
              <a:t> был создан крупной организацией и спустя время был выложен в общий доступ. </a:t>
            </a:r>
          </a:p>
        </p:txBody>
      </p:sp>
    </p:spTree>
    <p:extLst>
      <p:ext uri="{BB962C8B-B14F-4D97-AF65-F5344CB8AC3E}">
        <p14:creationId xmlns:p14="http://schemas.microsoft.com/office/powerpoint/2010/main" val="576360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09012-781F-0DD9-C5DB-8B8844AB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date_employed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 = 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bank.apply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lambda</a:t>
            </a:r>
            <a:r>
              <a:rPr lang="ru-RU" sz="2400" dirty="0">
                <a:latin typeface="Times New Roman"/>
                <a:ea typeface="+mj-lt"/>
                <a:cs typeface="+mj-lt"/>
              </a:rPr>
              <a:t> </a:t>
            </a:r>
            <a:r>
              <a:rPr lang="ru-RU" sz="2400" err="1">
                <a:latin typeface="Times New Roman"/>
                <a:ea typeface="+mj-lt"/>
                <a:cs typeface="+mj-lt"/>
              </a:rPr>
              <a:t>row</a:t>
            </a:r>
            <a:r>
              <a:rPr lang="ru-RU" sz="2400" dirty="0">
                <a:latin typeface="Times New Roman"/>
                <a:ea typeface="+mj-lt"/>
                <a:cs typeface="+mj-lt"/>
              </a:rPr>
              <a:t>: </a:t>
            </a:r>
            <a:r>
              <a:rPr lang="ru-RU" sz="2400" err="1">
                <a:latin typeface="Times New Roman"/>
                <a:ea typeface="+mj-lt"/>
                <a:cs typeface="+mj-lt"/>
              </a:rPr>
              <a:t>from_epoch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abs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row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])), </a:t>
            </a:r>
            <a:r>
              <a:rPr lang="ru-RU" sz="2400" err="1">
                <a:latin typeface="Times New Roman"/>
                <a:ea typeface="+mj-lt"/>
                <a:cs typeface="+mj-lt"/>
              </a:rPr>
              <a:t>axis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=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 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date_employed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dob_years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]].</a:t>
            </a:r>
            <a:r>
              <a:rPr lang="ru-RU" sz="2400" err="1">
                <a:latin typeface="Times New Roman"/>
                <a:ea typeface="+mj-lt"/>
                <a:cs typeface="+mj-lt"/>
              </a:rPr>
              <a:t>sample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5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5EA37-86D8-BF9E-E746-73D5D7672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8720"/>
            <a:ext cx="7122542" cy="5213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100" dirty="0">
                <a:latin typeface="Times New Roman"/>
                <a:cs typeface="Times New Roman"/>
              </a:rPr>
              <a:t>Команда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date_employed</a:t>
            </a:r>
            <a:r>
              <a:rPr lang="ru-RU" sz="1100" b="1" dirty="0">
                <a:latin typeface="Times New Roman"/>
                <a:cs typeface="Times New Roman"/>
              </a:rPr>
              <a:t>"] = </a:t>
            </a:r>
            <a:r>
              <a:rPr lang="ru-RU" sz="1100" b="1" err="1">
                <a:latin typeface="Times New Roman"/>
                <a:cs typeface="Times New Roman"/>
              </a:rPr>
              <a:t>bank.apply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lambda</a:t>
            </a:r>
            <a:r>
              <a:rPr lang="ru-RU" sz="1100" b="1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: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"])), </a:t>
            </a:r>
            <a:r>
              <a:rPr lang="ru-RU" sz="1100" b="1" err="1">
                <a:latin typeface="Times New Roman"/>
                <a:cs typeface="Times New Roman"/>
              </a:rPr>
              <a:t>axis</a:t>
            </a:r>
            <a:r>
              <a:rPr lang="ru-RU" sz="1100" b="1" dirty="0">
                <a:latin typeface="Times New Roman"/>
                <a:cs typeface="Times New Roman"/>
              </a:rPr>
              <a:t>=1)</a:t>
            </a:r>
            <a:r>
              <a:rPr lang="ru-RU" sz="1100" dirty="0">
                <a:latin typeface="Times New Roman"/>
                <a:cs typeface="Times New Roman"/>
              </a:rPr>
              <a:t> выполняет следующие действия:</a:t>
            </a:r>
          </a:p>
          <a:p>
            <a:r>
              <a:rPr lang="ru-RU" sz="1100" dirty="0">
                <a:latin typeface="Times New Roman"/>
                <a:cs typeface="Times New Roman"/>
              </a:rPr>
              <a:t>Создается новый столбец "</a:t>
            </a:r>
            <a:r>
              <a:rPr lang="ru-RU" sz="1100" err="1">
                <a:latin typeface="Times New Roman"/>
                <a:cs typeface="Times New Roman"/>
              </a:rPr>
              <a:t>date_employed</a:t>
            </a:r>
            <a:r>
              <a:rPr lang="ru-RU" sz="1100" dirty="0">
                <a:latin typeface="Times New Roman"/>
                <a:cs typeface="Times New Roman"/>
              </a:rPr>
              <a:t>" в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, в который будут сохранены значения даты начала занятости.</a:t>
            </a:r>
          </a:p>
          <a:p>
            <a:r>
              <a:rPr lang="ru-RU" sz="1100" b="1" err="1">
                <a:latin typeface="Times New Roman"/>
                <a:cs typeface="Times New Roman"/>
              </a:rPr>
              <a:t>bank.apply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lambda</a:t>
            </a:r>
            <a:r>
              <a:rPr lang="ru-RU" sz="1100" b="1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: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"])), </a:t>
            </a:r>
            <a:r>
              <a:rPr lang="ru-RU" sz="1100" b="1" err="1">
                <a:latin typeface="Times New Roman"/>
                <a:cs typeface="Times New Roman"/>
              </a:rPr>
              <a:t>axis</a:t>
            </a:r>
            <a:r>
              <a:rPr lang="ru-RU" sz="1100" b="1" dirty="0">
                <a:latin typeface="Times New Roman"/>
                <a:cs typeface="Times New Roman"/>
              </a:rPr>
              <a:t>=1)</a:t>
            </a:r>
            <a:r>
              <a:rPr lang="ru-RU" sz="1100" dirty="0">
                <a:latin typeface="Times New Roman"/>
                <a:cs typeface="Times New Roman"/>
              </a:rPr>
              <a:t> применяет функцию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cs typeface="Times New Roman"/>
              </a:rPr>
              <a:t> к каждой строке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 с помощью метода </a:t>
            </a:r>
            <a:r>
              <a:rPr lang="ru-RU" sz="1100" b="1" err="1">
                <a:latin typeface="Times New Roman"/>
                <a:cs typeface="Times New Roman"/>
              </a:rPr>
              <a:t>apply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cs typeface="Times New Roman"/>
              </a:rPr>
              <a:t>. Лямбда-функция </a:t>
            </a:r>
            <a:r>
              <a:rPr lang="ru-RU" sz="1100" b="1" err="1">
                <a:latin typeface="Times New Roman"/>
                <a:cs typeface="Times New Roman"/>
              </a:rPr>
              <a:t>lambda</a:t>
            </a:r>
            <a:r>
              <a:rPr lang="ru-RU" sz="1100" b="1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: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"]))</a:t>
            </a:r>
            <a:r>
              <a:rPr lang="ru-RU" sz="1100" dirty="0">
                <a:latin typeface="Times New Roman"/>
                <a:cs typeface="Times New Roman"/>
              </a:rPr>
              <a:t> принимает каждую строку (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dirty="0">
                <a:latin typeface="Times New Roman"/>
                <a:cs typeface="Times New Roman"/>
              </a:rPr>
              <a:t>) и применяет функцию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cs typeface="Times New Roman"/>
              </a:rPr>
              <a:t> к абсолютному значению столбца "</a:t>
            </a:r>
            <a:r>
              <a:rPr lang="ru-RU" sz="1100" err="1">
                <a:latin typeface="Times New Roman"/>
                <a:cs typeface="Times New Roman"/>
              </a:rPr>
              <a:t>days_employed</a:t>
            </a:r>
            <a:r>
              <a:rPr lang="ru-RU" sz="1100" dirty="0">
                <a:latin typeface="Times New Roman"/>
                <a:cs typeface="Times New Roman"/>
              </a:rPr>
              <a:t>" в этой строке 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</a:t>
            </a:r>
            <a:r>
              <a:rPr lang="ru-RU" sz="1100" dirty="0">
                <a:latin typeface="Times New Roman"/>
                <a:cs typeface="Times New Roman"/>
              </a:rPr>
              <a:t>).</a:t>
            </a:r>
          </a:p>
          <a:p>
            <a:r>
              <a:rPr lang="ru-RU" sz="1100" b="1" err="1">
                <a:latin typeface="Times New Roman"/>
                <a:cs typeface="Times New Roman"/>
              </a:rPr>
              <a:t>axis</a:t>
            </a:r>
            <a:r>
              <a:rPr lang="ru-RU" sz="1100" b="1" dirty="0">
                <a:latin typeface="Times New Roman"/>
                <a:cs typeface="Times New Roman"/>
              </a:rPr>
              <a:t>=1</a:t>
            </a:r>
            <a:r>
              <a:rPr lang="ru-RU" sz="1100" dirty="0">
                <a:latin typeface="Times New Roman"/>
                <a:cs typeface="Times New Roman"/>
              </a:rPr>
              <a:t> указывает, что применение функции должно выполняться по строкам (вдоль оси 1), а не по столбцам. Таким образом, функция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cs typeface="Times New Roman"/>
              </a:rPr>
              <a:t> будет применяться к каждой строке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.</a:t>
            </a:r>
          </a:p>
          <a:p>
            <a:r>
              <a:rPr lang="ru-RU" sz="1100" dirty="0">
                <a:latin typeface="Times New Roman"/>
                <a:cs typeface="Times New Roman"/>
              </a:rPr>
              <a:t>Результат функции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cs typeface="Times New Roman"/>
              </a:rPr>
              <a:t> для каждой строки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 будет присваиваться соответствующему элементу в столбце "</a:t>
            </a:r>
            <a:r>
              <a:rPr lang="ru-RU" sz="1100" err="1">
                <a:latin typeface="Times New Roman"/>
                <a:cs typeface="Times New Roman"/>
              </a:rPr>
              <a:t>date_employed</a:t>
            </a:r>
            <a:r>
              <a:rPr lang="ru-RU" sz="1100" dirty="0">
                <a:latin typeface="Times New Roman"/>
                <a:cs typeface="Times New Roman"/>
              </a:rPr>
              <a:t>".</a:t>
            </a:r>
          </a:p>
          <a:p>
            <a:r>
              <a:rPr lang="ru-RU" sz="1100" dirty="0">
                <a:latin typeface="Times New Roman"/>
                <a:cs typeface="Times New Roman"/>
              </a:rPr>
              <a:t>Таким образом, команда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date_employed</a:t>
            </a:r>
            <a:r>
              <a:rPr lang="ru-RU" sz="1100" b="1" dirty="0">
                <a:latin typeface="Times New Roman"/>
                <a:cs typeface="Times New Roman"/>
              </a:rPr>
              <a:t>"] = </a:t>
            </a:r>
            <a:r>
              <a:rPr lang="ru-RU" sz="1100" b="1" err="1">
                <a:latin typeface="Times New Roman"/>
                <a:cs typeface="Times New Roman"/>
              </a:rPr>
              <a:t>bank.apply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lambda</a:t>
            </a:r>
            <a:r>
              <a:rPr lang="ru-RU" sz="1100" b="1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: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"])), </a:t>
            </a:r>
            <a:r>
              <a:rPr lang="ru-RU" sz="1100" b="1" err="1">
                <a:latin typeface="Times New Roman"/>
                <a:cs typeface="Times New Roman"/>
              </a:rPr>
              <a:t>axis</a:t>
            </a:r>
            <a:r>
              <a:rPr lang="ru-RU" sz="1100" b="1" dirty="0">
                <a:latin typeface="Times New Roman"/>
                <a:cs typeface="Times New Roman"/>
              </a:rPr>
              <a:t>=1)</a:t>
            </a:r>
            <a:r>
              <a:rPr lang="ru-RU" sz="1100" dirty="0">
                <a:latin typeface="Times New Roman"/>
                <a:cs typeface="Times New Roman"/>
              </a:rPr>
              <a:t> выполняет преобразование значений столбца "</a:t>
            </a:r>
            <a:r>
              <a:rPr lang="ru-RU" sz="1100" err="1">
                <a:latin typeface="Times New Roman"/>
                <a:cs typeface="Times New Roman"/>
              </a:rPr>
              <a:t>days_employed</a:t>
            </a:r>
            <a:r>
              <a:rPr lang="ru-RU" sz="1100" dirty="0">
                <a:latin typeface="Times New Roman"/>
                <a:cs typeface="Times New Roman"/>
              </a:rPr>
              <a:t>" в даты с использованием функции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cs typeface="Times New Roman"/>
              </a:rPr>
              <a:t> и сохраняет преобразованные значения в новом столбце "</a:t>
            </a:r>
            <a:r>
              <a:rPr lang="ru-RU" sz="1100" err="1">
                <a:latin typeface="Times New Roman"/>
                <a:cs typeface="Times New Roman"/>
              </a:rPr>
              <a:t>date_employed</a:t>
            </a:r>
            <a:r>
              <a:rPr lang="ru-RU" sz="1100" dirty="0">
                <a:latin typeface="Times New Roman"/>
                <a:cs typeface="Times New Roman"/>
              </a:rPr>
              <a:t>" в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.</a:t>
            </a:r>
          </a:p>
          <a:p>
            <a:r>
              <a:rPr lang="ru-RU" sz="1100" dirty="0">
                <a:latin typeface="Times New Roman"/>
                <a:cs typeface="Times New Roman"/>
              </a:rPr>
              <a:t>Команда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[["</a:t>
            </a:r>
            <a:r>
              <a:rPr lang="ru-RU" sz="1100" b="1" err="1">
                <a:latin typeface="Times New Roman"/>
                <a:cs typeface="Times New Roman"/>
              </a:rPr>
              <a:t>date_employed</a:t>
            </a:r>
            <a:r>
              <a:rPr lang="ru-RU" sz="1100" b="1" dirty="0">
                <a:latin typeface="Times New Roman"/>
                <a:cs typeface="Times New Roman"/>
              </a:rPr>
              <a:t>", "</a:t>
            </a:r>
            <a:r>
              <a:rPr lang="ru-RU" sz="1100" b="1" err="1">
                <a:latin typeface="Times New Roman"/>
                <a:cs typeface="Times New Roman"/>
              </a:rPr>
              <a:t>dob_years</a:t>
            </a:r>
            <a:r>
              <a:rPr lang="ru-RU" sz="1100" b="1" dirty="0">
                <a:latin typeface="Times New Roman"/>
                <a:cs typeface="Times New Roman"/>
              </a:rPr>
              <a:t>"]].</a:t>
            </a:r>
            <a:r>
              <a:rPr lang="ru-RU" sz="1100" b="1" err="1">
                <a:latin typeface="Times New Roman"/>
                <a:cs typeface="Times New Roman"/>
              </a:rPr>
              <a:t>sample</a:t>
            </a:r>
            <a:r>
              <a:rPr lang="ru-RU" sz="1100" b="1" dirty="0">
                <a:latin typeface="Times New Roman"/>
                <a:cs typeface="Times New Roman"/>
              </a:rPr>
              <a:t>(5)</a:t>
            </a:r>
            <a:r>
              <a:rPr lang="ru-RU" sz="1100" dirty="0">
                <a:latin typeface="Times New Roman"/>
                <a:cs typeface="Times New Roman"/>
              </a:rPr>
              <a:t> выбирает случайную выборку из 5 строк из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, содержащих только столбцы "</a:t>
            </a:r>
            <a:r>
              <a:rPr lang="ru-RU" sz="1100" err="1">
                <a:latin typeface="Times New Roman"/>
                <a:cs typeface="Times New Roman"/>
              </a:rPr>
              <a:t>date_employed</a:t>
            </a:r>
            <a:r>
              <a:rPr lang="ru-RU" sz="1100" dirty="0">
                <a:latin typeface="Times New Roman"/>
                <a:cs typeface="Times New Roman"/>
              </a:rPr>
              <a:t>" и "</a:t>
            </a:r>
            <a:r>
              <a:rPr lang="ru-RU" sz="1100" err="1">
                <a:latin typeface="Times New Roman"/>
                <a:cs typeface="Times New Roman"/>
              </a:rPr>
              <a:t>dob_years</a:t>
            </a:r>
            <a:r>
              <a:rPr lang="ru-RU" sz="1100" dirty="0">
                <a:latin typeface="Times New Roman"/>
                <a:cs typeface="Times New Roman"/>
              </a:rPr>
              <a:t>". Эта команда выводит эти случайно выбранные строки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 с указанными столбцами.</a:t>
            </a:r>
          </a:p>
          <a:p>
            <a:endParaRPr lang="ru-RU" sz="2600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25A5680-66FF-0B65-8C79-FF3539B9BE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40383" y="3014918"/>
            <a:ext cx="2971800" cy="1800225"/>
          </a:xfrm>
        </p:spPr>
      </p:pic>
    </p:spTree>
    <p:extLst>
      <p:ext uri="{BB962C8B-B14F-4D97-AF65-F5344CB8AC3E}">
        <p14:creationId xmlns:p14="http://schemas.microsoft.com/office/powerpoint/2010/main" val="2610510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4ED95-81D3-948E-15D2-1C1C1970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 = 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bank.drop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date_employed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400" err="1">
                <a:latin typeface="Times New Roman"/>
                <a:ea typeface="+mj-lt"/>
                <a:cs typeface="+mj-lt"/>
              </a:rPr>
              <a:t>axis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=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 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bank.head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()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C37CB-4EBA-C218-EDE6-655CE6C2E7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1400">
                <a:latin typeface="Times New Roman"/>
                <a:ea typeface="Calibri"/>
                <a:cs typeface="Calibri"/>
              </a:rPr>
              <a:t>Команда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400">
                <a:latin typeface="Times New Roman"/>
                <a:ea typeface="Calibri"/>
                <a:cs typeface="Calibri"/>
              </a:rPr>
              <a:t> =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bank.drop</a:t>
            </a:r>
            <a:r>
              <a:rPr lang="ru-RU" sz="1400">
                <a:latin typeface="Times New Roman"/>
                <a:ea typeface="Calibri"/>
                <a:cs typeface="Calibri"/>
              </a:rPr>
              <a:t>('</a:t>
            </a:r>
            <a:r>
              <a:rPr lang="ru-RU" sz="14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400">
                <a:latin typeface="Times New Roman"/>
                <a:ea typeface="Calibri"/>
                <a:cs typeface="Calibri"/>
              </a:rPr>
              <a:t>',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400">
                <a:latin typeface="Times New Roman"/>
                <a:ea typeface="Calibri"/>
                <a:cs typeface="Calibri"/>
              </a:rPr>
              <a:t>=1) выполняет удаление столбца '</a:t>
            </a:r>
            <a:r>
              <a:rPr lang="ru-RU" sz="14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400">
                <a:latin typeface="Times New Roman"/>
                <a:ea typeface="Calibri"/>
                <a:cs typeface="Calibri"/>
              </a:rPr>
              <a:t>' из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400">
                <a:latin typeface="Times New Roman"/>
                <a:ea typeface="Calibri"/>
                <a:cs typeface="Calibri"/>
              </a:rPr>
              <a:t>.</a:t>
            </a:r>
            <a:endParaRPr lang="ru-RU" sz="1400" dirty="0">
              <a:latin typeface="Times New Roman"/>
              <a:ea typeface="Calibri"/>
              <a:cs typeface="Calibri"/>
            </a:endParaRPr>
          </a:p>
          <a:p>
            <a:r>
              <a:rPr lang="ru-RU" sz="1400">
                <a:latin typeface="Times New Roman"/>
                <a:ea typeface="Calibri"/>
                <a:cs typeface="Times New Roman"/>
              </a:rPr>
              <a:t>Аргументы:</a:t>
            </a:r>
            <a:endParaRPr lang="ru-RU" sz="1400" dirty="0">
              <a:latin typeface="Times New Roman"/>
              <a:ea typeface="Calibri"/>
              <a:cs typeface="Calibri"/>
            </a:endParaRPr>
          </a:p>
          <a:p>
            <a:r>
              <a:rPr lang="ru-RU" sz="1400">
                <a:latin typeface="Times New Roman"/>
                <a:ea typeface="Calibri"/>
                <a:cs typeface="Times New Roman"/>
              </a:rPr>
              <a:t>'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date_employed</a:t>
            </a:r>
            <a:r>
              <a:rPr lang="ru-RU" sz="1400">
                <a:latin typeface="Times New Roman"/>
                <a:ea typeface="Calibri"/>
                <a:cs typeface="Times New Roman"/>
              </a:rPr>
              <a:t>' - указывает название столбца, который нужно удалить.</a:t>
            </a:r>
            <a:endParaRPr lang="ru-RU" sz="1400" dirty="0">
              <a:latin typeface="Times New Roman"/>
              <a:ea typeface="Calibri"/>
              <a:cs typeface="Calibri"/>
            </a:endParaRPr>
          </a:p>
          <a:p>
            <a:r>
              <a:rPr lang="ru-RU" sz="1400" err="1">
                <a:latin typeface="Times New Roman"/>
                <a:ea typeface="Calibri"/>
                <a:cs typeface="Times New Roman"/>
              </a:rPr>
              <a:t>axis</a:t>
            </a:r>
            <a:r>
              <a:rPr lang="ru-RU" sz="1400">
                <a:latin typeface="Times New Roman"/>
                <a:ea typeface="Calibri"/>
                <a:cs typeface="Times New Roman"/>
              </a:rPr>
              <a:t>=1 - указывает, что удаление должно производиться по столбцам, а не по строкам.</a:t>
            </a:r>
            <a:endParaRPr lang="ru-RU" sz="1400" dirty="0">
              <a:latin typeface="Times New Roman"/>
              <a:ea typeface="Calibri"/>
              <a:cs typeface="Calibri"/>
            </a:endParaRPr>
          </a:p>
          <a:p>
            <a:r>
              <a:rPr lang="ru-RU" sz="1400">
                <a:latin typeface="Times New Roman"/>
                <a:ea typeface="Calibri"/>
                <a:cs typeface="Times New Roman"/>
              </a:rPr>
              <a:t>После выполнения этой команды, столбец 'date_employed' будет удален из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bank</a:t>
            </a:r>
            <a:r>
              <a:rPr lang="ru-RU" sz="1400">
                <a:latin typeface="Times New Roman"/>
                <a:ea typeface="Calibri"/>
                <a:cs typeface="Times New Roman"/>
              </a:rPr>
              <a:t>, а обновленный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1400">
                <a:latin typeface="Times New Roman"/>
                <a:ea typeface="Calibri"/>
                <a:cs typeface="Times New Roman"/>
              </a:rPr>
              <a:t>будет присвоен переменной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bank</a:t>
            </a:r>
            <a:r>
              <a:rPr lang="ru-RU" sz="1400">
                <a:latin typeface="Times New Roman"/>
                <a:ea typeface="Calibri"/>
                <a:cs typeface="Times New Roman"/>
              </a:rPr>
              <a:t>.</a:t>
            </a:r>
            <a:endParaRPr lang="ru-RU" sz="1400" dirty="0">
              <a:latin typeface="Times New Roman"/>
              <a:ea typeface="Calibri"/>
              <a:cs typeface="Calibri"/>
            </a:endParaRPr>
          </a:p>
          <a:p>
            <a:r>
              <a:rPr lang="ru-RU" sz="1400" dirty="0">
                <a:latin typeface="Times New Roman"/>
                <a:ea typeface="Calibri"/>
                <a:cs typeface="Times New Roman"/>
              </a:rPr>
              <a:t>Затем команда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bank.head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() выводит первые несколько строк обновленного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bank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 после удаления столбца '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date_employed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'. Это позволяет просмотреть первые строки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 и убедиться, что столбец '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date_employed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' был успешно удален.</a:t>
            </a:r>
            <a:endParaRPr lang="ru-RU" sz="1400" dirty="0">
              <a:latin typeface="Times New Roman"/>
              <a:ea typeface="Calibri"/>
              <a:cs typeface="Calibri"/>
            </a:endParaRPr>
          </a:p>
          <a:p>
            <a:endParaRPr lang="ru-RU" sz="14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0E763F8-1CF8-1354-9F70-619D03BEBE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4766" y="3118743"/>
            <a:ext cx="5181600" cy="1333782"/>
          </a:xfrm>
        </p:spPr>
      </p:pic>
    </p:spTree>
    <p:extLst>
      <p:ext uri="{BB962C8B-B14F-4D97-AF65-F5344CB8AC3E}">
        <p14:creationId xmlns:p14="http://schemas.microsoft.com/office/powerpoint/2010/main" val="3608638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5EDD3-F5EB-73E5-F48B-BD92EB31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err="1">
                <a:latin typeface="Times New Roman"/>
                <a:ea typeface="+mj-lt"/>
                <a:cs typeface="+mj-lt"/>
              </a:rPr>
              <a:t>duplicates</a:t>
            </a:r>
            <a:r>
              <a:rPr lang="ru-RU" sz="2800" dirty="0">
                <a:latin typeface="Times New Roman"/>
                <a:ea typeface="+mj-lt"/>
                <a:cs typeface="+mj-lt"/>
              </a:rPr>
              <a:t> = </a:t>
            </a:r>
            <a:r>
              <a:rPr lang="ru-RU" sz="28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800" dirty="0">
                <a:latin typeface="Times New Roman"/>
                <a:ea typeface="+mj-lt"/>
                <a:cs typeface="+mj-lt"/>
              </a:rPr>
              <a:t>[</a:t>
            </a:r>
            <a:r>
              <a:rPr lang="ru-RU" sz="2800" err="1">
                <a:latin typeface="Times New Roman"/>
                <a:ea typeface="+mj-lt"/>
                <a:cs typeface="+mj-lt"/>
              </a:rPr>
              <a:t>bank.duplicated</a:t>
            </a:r>
            <a:r>
              <a:rPr lang="ru-RU" sz="2800" dirty="0">
                <a:latin typeface="Times New Roman"/>
                <a:ea typeface="+mj-lt"/>
                <a:cs typeface="+mj-lt"/>
              </a:rPr>
              <a:t>()] 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100</a:t>
            </a:r>
            <a:r>
              <a:rPr lang="ru-RU" sz="2800" dirty="0">
                <a:latin typeface="Times New Roman"/>
                <a:ea typeface="+mj-lt"/>
                <a:cs typeface="+mj-lt"/>
              </a:rPr>
              <a:t>*</a:t>
            </a:r>
            <a:r>
              <a:rPr lang="ru-RU" sz="28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len</a:t>
            </a:r>
            <a:r>
              <a:rPr lang="ru-RU" sz="2800" dirty="0">
                <a:latin typeface="Times New Roman"/>
                <a:ea typeface="+mj-lt"/>
                <a:cs typeface="+mj-lt"/>
              </a:rPr>
              <a:t>(</a:t>
            </a:r>
            <a:r>
              <a:rPr lang="ru-RU" sz="2800" err="1">
                <a:latin typeface="Times New Roman"/>
                <a:ea typeface="+mj-lt"/>
                <a:cs typeface="+mj-lt"/>
              </a:rPr>
              <a:t>duplicates</a:t>
            </a:r>
            <a:r>
              <a:rPr lang="ru-RU" sz="2800" dirty="0">
                <a:latin typeface="Times New Roman"/>
                <a:ea typeface="+mj-lt"/>
                <a:cs typeface="+mj-lt"/>
              </a:rPr>
              <a:t>)/</a:t>
            </a:r>
            <a:r>
              <a:rPr lang="ru-RU" sz="28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len</a:t>
            </a:r>
            <a:r>
              <a:rPr lang="ru-RU" sz="2800" dirty="0">
                <a:latin typeface="Times New Roman"/>
                <a:ea typeface="+mj-lt"/>
                <a:cs typeface="+mj-lt"/>
              </a:rPr>
              <a:t>(</a:t>
            </a:r>
            <a:r>
              <a:rPr lang="ru-RU" sz="28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800" dirty="0">
                <a:latin typeface="Times New Roman"/>
                <a:ea typeface="+mj-lt"/>
                <a:cs typeface="+mj-lt"/>
              </a:rPr>
              <a:t>)</a:t>
            </a:r>
            <a:endParaRPr lang="ru-RU" sz="28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EE690-5F52-96D3-21AE-A4B3D62BE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latin typeface="Times New Roman"/>
                <a:ea typeface="Calibri"/>
                <a:cs typeface="Calibri"/>
              </a:rPr>
              <a:t>Команда 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 =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</a:t>
            </a:r>
            <a:r>
              <a:rPr lang="ru-RU" err="1">
                <a:latin typeface="Times New Roman"/>
                <a:ea typeface="Calibri"/>
                <a:cs typeface="Calibri"/>
              </a:rPr>
              <a:t>bank.duplicated</a:t>
            </a:r>
            <a:r>
              <a:rPr lang="ru-RU" dirty="0">
                <a:latin typeface="Times New Roman"/>
                <a:ea typeface="Calibri"/>
                <a:cs typeface="Calibri"/>
              </a:rPr>
              <a:t>()] выполняет следующие действия:</a:t>
            </a:r>
          </a:p>
          <a:p>
            <a:pPr>
              <a:lnSpc>
                <a:spcPct val="80000"/>
              </a:lnSpc>
            </a:pPr>
            <a:r>
              <a:rPr lang="ru-RU" err="1">
                <a:latin typeface="Times New Roman"/>
                <a:ea typeface="Calibri"/>
                <a:cs typeface="Calibri"/>
              </a:rPr>
              <a:t>bank.duplicated</a:t>
            </a:r>
            <a:r>
              <a:rPr lang="ru-RU" dirty="0">
                <a:latin typeface="Times New Roman"/>
                <a:ea typeface="Calibri"/>
                <a:cs typeface="Calibri"/>
              </a:rPr>
              <a:t>() проверяет каждую строку в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 на наличие дубликатов. Результатом будет серия булевых значений, где True указывает, что соответствующая строка является дубликатом, а </a:t>
            </a:r>
            <a:r>
              <a:rPr lang="ru-RU" err="1">
                <a:latin typeface="Times New Roman"/>
                <a:ea typeface="Calibri"/>
                <a:cs typeface="Calibri"/>
              </a:rPr>
              <a:t>False</a:t>
            </a:r>
            <a:r>
              <a:rPr lang="ru-RU" dirty="0">
                <a:latin typeface="Times New Roman"/>
                <a:ea typeface="Calibri"/>
                <a:cs typeface="Calibri"/>
              </a:rPr>
              <a:t> - что строка уникальна.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</a:t>
            </a:r>
            <a:r>
              <a:rPr lang="ru-RU" err="1">
                <a:latin typeface="Times New Roman"/>
                <a:ea typeface="Calibri"/>
                <a:cs typeface="Calibri"/>
              </a:rPr>
              <a:t>bank.duplicated</a:t>
            </a:r>
            <a:r>
              <a:rPr lang="ru-RU" dirty="0">
                <a:latin typeface="Times New Roman"/>
                <a:ea typeface="Calibri"/>
                <a:cs typeface="Calibri"/>
              </a:rPr>
              <a:t>()] использует серию булевых значений, возвращенную предыдущим шагом, для фильтрации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. Он выбирает только те строки, которые являются дубликатами.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/>
                <a:ea typeface="Calibri"/>
                <a:cs typeface="Calibri"/>
              </a:rPr>
              <a:t>Результат этого фильтрации сохраняется в переменной 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, которая будет содержать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, состоящий только из дубликатов.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/>
                <a:ea typeface="Calibri"/>
                <a:cs typeface="Calibri"/>
              </a:rPr>
              <a:t>Команда 100*</a:t>
            </a: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)/</a:t>
            </a: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) вычисляет процентное соотношение дубликатов в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) возвращает количество дубликатов, найденных в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) возвращает общее количество строк в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/>
                <a:ea typeface="Calibri"/>
                <a:cs typeface="Calibri"/>
              </a:rPr>
              <a:t>Далее, 100*</a:t>
            </a: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)/</a:t>
            </a: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) вычисляет процентное соотношение дубликатов, умножая количество дубликатов на 100 и деля его на общее количество строк.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/>
                <a:ea typeface="Calibri"/>
                <a:cs typeface="Calibri"/>
              </a:rPr>
              <a:t>Итак, команда 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 =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</a:t>
            </a:r>
            <a:r>
              <a:rPr lang="ru-RU" err="1">
                <a:latin typeface="Times New Roman"/>
                <a:ea typeface="Calibri"/>
                <a:cs typeface="Calibri"/>
              </a:rPr>
              <a:t>bank.duplicated</a:t>
            </a:r>
            <a:r>
              <a:rPr lang="ru-RU" dirty="0">
                <a:latin typeface="Times New Roman"/>
                <a:ea typeface="Calibri"/>
                <a:cs typeface="Calibri"/>
              </a:rPr>
              <a:t>()] находит дубликаты в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, а команда 100*</a:t>
            </a: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)/</a:t>
            </a: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) вычисляет процентное соотношение дубликатов в отношении общего количества строк в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.</a:t>
            </a:r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6D1B452-84CF-3E84-420C-CCC32549B4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90114" y="3498716"/>
            <a:ext cx="3140374" cy="501949"/>
          </a:xfrm>
        </p:spPr>
      </p:pic>
    </p:spTree>
    <p:extLst>
      <p:ext uri="{BB962C8B-B14F-4D97-AF65-F5344CB8AC3E}">
        <p14:creationId xmlns:p14="http://schemas.microsoft.com/office/powerpoint/2010/main" val="37950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5F049-59AE-CD2E-535E-9BB379C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ознакомления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DDBA6-9A09-40F9-F327-657FAD52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пропущено около 10% данных в столбцах "</a:t>
            </a:r>
            <a:r>
              <a:rPr lang="ru-RU" dirty="0" err="1"/>
              <a:t>days_employed</a:t>
            </a:r>
            <a:r>
              <a:rPr lang="ru-RU" dirty="0"/>
              <a:t>", "</a:t>
            </a:r>
            <a:r>
              <a:rPr lang="ru-RU" dirty="0" err="1"/>
              <a:t>income_type</a:t>
            </a:r>
            <a:r>
              <a:rPr lang="ru-RU" dirty="0"/>
              <a:t>"</a:t>
            </a:r>
          </a:p>
          <a:p>
            <a:r>
              <a:rPr lang="ru-RU" dirty="0" err="1"/>
              <a:t>days_employed</a:t>
            </a:r>
            <a:r>
              <a:rPr lang="ru-RU" dirty="0"/>
              <a:t>" - неверный столбец, он не может быть отрицательным, и у него неизвестная мера </a:t>
            </a:r>
            <a:r>
              <a:rPr lang="ru-RU" dirty="0" err="1"/>
              <a:t>исчесления</a:t>
            </a:r>
            <a:r>
              <a:rPr lang="ru-RU" dirty="0"/>
              <a:t>. Максимальное значение равно 401755, для дней это более 1100 лет.</a:t>
            </a:r>
          </a:p>
          <a:p>
            <a:r>
              <a:rPr lang="ru-RU" dirty="0"/>
              <a:t>в </a:t>
            </a:r>
            <a:r>
              <a:rPr lang="ru-RU" dirty="0" err="1"/>
              <a:t>days_employed</a:t>
            </a:r>
            <a:r>
              <a:rPr lang="ru-RU" dirty="0"/>
              <a:t> пропущено 2174 значения (10,1%)</a:t>
            </a:r>
          </a:p>
          <a:p>
            <a:r>
              <a:rPr lang="ru-RU" dirty="0"/>
              <a:t>нужно классифицировать данные</a:t>
            </a:r>
          </a:p>
          <a:p>
            <a:r>
              <a:rPr lang="ru-RU" dirty="0" err="1"/>
              <a:t>датасет</a:t>
            </a:r>
            <a:r>
              <a:rPr lang="ru-RU" dirty="0"/>
              <a:t> содержит 54 (0,3%) повторяющихся строки</a:t>
            </a:r>
          </a:p>
          <a:p>
            <a:r>
              <a:rPr lang="ru-RU" dirty="0"/>
              <a:t>максимальное значение в столбце </a:t>
            </a:r>
            <a:r>
              <a:rPr lang="ru-RU" dirty="0" err="1"/>
              <a:t>children</a:t>
            </a:r>
            <a:r>
              <a:rPr lang="ru-RU" dirty="0"/>
              <a:t> равен -1, что является невозможным, а максимальное равно 20, что выглядит очень маловероятно</a:t>
            </a:r>
          </a:p>
          <a:p>
            <a:r>
              <a:rPr lang="ru-RU" dirty="0" err="1"/>
              <a:t>dob_years</a:t>
            </a:r>
            <a:r>
              <a:rPr lang="ru-RU" dirty="0"/>
              <a:t> - </a:t>
            </a:r>
            <a:r>
              <a:rPr lang="ru-RU" dirty="0" err="1"/>
              <a:t>min</a:t>
            </a:r>
            <a:r>
              <a:rPr lang="ru-RU" dirty="0"/>
              <a:t>=0 а такое невозможно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50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20582" cy="859993"/>
          </a:xfrm>
        </p:spPr>
        <p:txBody>
          <a:bodyPr>
            <a:normAutofit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FCA24-064C-BCC1-D1E2-BE7E627E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58980"/>
            <a:ext cx="11887200" cy="468433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bank.isnull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().sum().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(ascending=False)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подсчитывается общее количество отсутствующих значений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каждом столбце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сортируется по убыванию и сохраняется в переменной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образом,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количество пропущенных значений для каждого столбца, отсортированные по убыванию.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= 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bank.isnull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().sum()/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bank.isnull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().count()).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(ascending=False)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вычисляется процент отсутствующих значений в каждом столбце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разделив количество пропущенных значений в столбце на общее количество значений в столбце. Результаты сортируются по убыванию и сохраняются в переменной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образом,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процент пропущенных значений для каждого столбца, отсортированные по убыванию.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([total, percent], axis=1, keys=['Total', 'Missing Percent’])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используется функция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библиотеки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объединения столбцов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один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Столбцы называются '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Total'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'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Percent'.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сохраняется в переменной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['Missing Percent'] =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['Missing Percent'].apply(lambda x: x * 100)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каждое значение в столбце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умножается на 100, чтобы получить процентное значение. Результат сохраняется обратно в столбец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missing_data.loc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['Missing Percent'] &gt; 10][:10]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фильтруются строки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оставить только те строки, где значение в столбце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больше 10. Затем выбираются первые 10 таких строк.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D5999F-67EE-889C-C628-A2E83B6D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43" y="859993"/>
            <a:ext cx="91059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91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762000"/>
          </a:xfrm>
        </p:spPr>
        <p:txBody>
          <a:bodyPr/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FCA24-064C-BCC1-D1E2-BE7E627E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908990"/>
            <a:ext cx="11849100" cy="339985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bank[bank['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()]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создается новый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содержит только те строки из исходного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значение в столбце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пропущенным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df_nan.groupby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')['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'].count()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происходит группировка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столбцу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применяется функция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столбцу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каждой группе. Результатом является подсчет количества строк с пропущенными значениями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каждой группе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данная часть кода вычисляет количество строк с пропущенными значениями в столбце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уникального значения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651BB6-6335-6221-2940-AF3A861F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08" y="973962"/>
            <a:ext cx="7523710" cy="8151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70EDBF-12A8-4761-405F-73EA6C7F0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538" y="5413158"/>
            <a:ext cx="7181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181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FCA24-064C-BCC1-D1E2-BE7E627E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447060"/>
            <a:ext cx="11727402" cy="527333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bank[bank['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создается новый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остаются только строки, где значение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является пропущенным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pivot_table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(index='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income_type',values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='count’)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используется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pivot_table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для создания сводной таблицы.</a:t>
            </a:r>
          </a:p>
          <a:p>
            <a:pPr algn="just">
              <a:spcBef>
                <a:spcPts val="3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указывает столбец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как индекс для сводной таблицы. В результате, строки сводной таблицы будут соответствовать уникальным значениям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algn="just">
              <a:spcBef>
                <a:spcPts val="3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указывает, что значения, которые будут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агрегироваться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сводной таблице, будут браться из столбца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algn="just">
              <a:spcBef>
                <a:spcPts val="3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aggfunc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указывает функцию агрегации, в данном случае,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чтобы подсчитать количество строк с пропущенными значениями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для каждого уникального значения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данная часть кода создает сводную таблицу, в которой индексированы уникальные значения столбца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и для каждого значения подсчитывается количество строк с пропущенными значениями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6A0021-E0B6-1DD1-56BA-C29BBAEA0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4" y="787677"/>
            <a:ext cx="11276998" cy="4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29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FCA24-064C-BCC1-D1E2-BE7E627E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95" y="1346132"/>
            <a:ext cx="11586193" cy="531202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bank.groupby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происходит группировка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столбцу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Это означает, что строки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будут разделены на группы в соответствии с уникальными значениями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’})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применяется функция агрегации к столбцу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в каждой группе. В данном случае, используется функция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которая вычисляет среднее значение столбца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в каждой группе.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сбрасывается индекс полученного результата, чтобы в итоговом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индексом были числовые значения от 0 до N. Использование этой функции преобразует групповой объект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будет содержать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двумя столбцами: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и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где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будет содержать средние значения дохода для каждого типа дохода ('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27867-2938-9E09-6925-DCA8D79C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6" y="724693"/>
            <a:ext cx="11586193" cy="4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838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1645920"/>
            <a:ext cx="11846559" cy="501223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replacer_map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{row["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"]:row["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row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median_income_type.iterrows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создается словарь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replacer_map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ключами являются значения столбца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median_income_type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значениями являются значения столбца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того же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median_income_type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делается с помощью итерации по каждой строке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median_income_type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iterrows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bank['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bank['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(bank["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"].map(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replacer_map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выполняется замена отсутствующих значений ('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в столбце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каждого отсутствующего значения в столбце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используется значение из словаря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replacer_map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Значение берется по соответствующему типу дохода ('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 сопоставленному через функцию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Таким образом, отсутствующие значения в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заменяются соответствующими средними значениями дохода для каждого типа дохода.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bank[bank['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()].sample(5)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выбираются 5 случайных строк из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значение в столбце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пропущенным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делается путем использования метода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sample()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отфильтрованного с помощью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bank['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F5D993-43B9-CF3F-CFC8-E2848A19A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04" y="681037"/>
            <a:ext cx="9576533" cy="8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49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35" y="1980248"/>
            <a:ext cx="11586193" cy="473551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 на то, что переменная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глобальной переменной и изменения внутри функции будут отражаться на глобальном уровне.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fill_days_employed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функция выполняет заполнение отсутствующих значений ('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в столбце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медианного значения этого столбца.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fillna_value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вызывает функцию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fillna_value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 передает ей аргументы "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в качестве имени столбца и медианное значение столбца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в качестве значения для заполнения отсутствующих значений.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fillna_value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функция выполняет заполнение отсутствующих значений ('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в заданном столбце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заполняет отсутствующие значения в столбце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указанным значением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Флаг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 указывает на то, что заполнение будет выполнено непосредственно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эти функции позволяют заполнить отсутствующие значения в столбце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с использованием медианного значения столбца.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0DA57C-13B6-19EF-1B2B-75E3B633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93" y="722279"/>
            <a:ext cx="6438642" cy="12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9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Ознакомление с </a:t>
            </a:r>
            <a:r>
              <a:rPr lang="ru-RU" dirty="0" err="1"/>
              <a:t>датасетом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856EE8-B349-4CD9-7988-E5E811E3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3" y="4392426"/>
            <a:ext cx="11737113" cy="21060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E526C9-237E-9448-6E10-601BDBD3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528" y="677676"/>
            <a:ext cx="6052028" cy="37147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62336E-99C9-75A9-969B-EF2D1D2D9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43" y="681037"/>
            <a:ext cx="55340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593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Предобработка датасета (Пустые значения)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1" y="1605280"/>
            <a:ext cx="11599068" cy="50528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pd.notnull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проверяется, какие значения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являются не пропущенными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Результатом будет булева серия (Series) с True для строк, в которых значение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не равно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остальных строк.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pd.notnull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'])]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создается новый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остаются только строки, где значение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не является пропущенным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Это делается с помощью индексации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булевой серии, полученной на предыдущем шаге.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bank.head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выводятся первые несколько строк из полученного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проверить результат и убедиться, что остались только строки, где значение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не является пропущенным.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данная часть кода создает новый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остаются только строки, где значение в столбце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не является пропущенным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и выводит первые несколько строк этого нового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проверки.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1D73E0-9347-191E-DB8F-C4B1B771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72" y="661698"/>
            <a:ext cx="8246428" cy="6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804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479757-E651-6A21-9A0E-F1A4D3A5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" y="681037"/>
            <a:ext cx="12051875" cy="5234515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7F904891-D36C-20F1-5673-37056FE6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2" y="6038212"/>
            <a:ext cx="12051875" cy="68103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часть кода выводит сводную статистическую информацию для всех столбцов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14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Предобработка датасета (Пустые значения)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35" y="1896424"/>
            <a:ext cx="11884485" cy="483965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1)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выполняется замена значений -1 на 1, так как не может быть -1 ребенок.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(20, 2)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Здесь также выполняется замена значений 20 на 2.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применяется функция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к значениям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чтобы преобразовать отрицательные значения в положительные.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выводятся все уникальные значения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Это делается с помощью метода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который возвращает массив уникальных значений.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']=='XNA’]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Здесь создается новый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остаются только строки, где значение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равно 'XNA'.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894E6D-6CBE-9C20-BFAF-604F822D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57" y="630273"/>
            <a:ext cx="7231063" cy="12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866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Предобработка датасета (Пустые значения)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94" y="1652408"/>
            <a:ext cx="11586193" cy="5093831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']=='XNA'].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'][0]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создается переменная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получает значение столбца 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из первой строки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значение в столбце 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равно 'XNA'. Функция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используется для сброса индексов, чтобы получить доступ к значениям столбца по индексу [0].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выполняется фильтрация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условию, что значение в столбце 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равно значению переменной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Затем метод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вызывается для получения размерности результирующего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Результатом будет кортеж (количество строк, количество столбцов), представляющий размерность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bank.groupby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группируется по столбцу 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Затем используется метод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для вычисления среднего значения ('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и количества ('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для каждого числового столбца в каждой группе. Результатом будет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содержащий среднее значение и количество для каждого числового столбца, сгруппированного по столбцу 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B52CD6-8EAA-DFA1-9732-4402A73D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92" y="681037"/>
            <a:ext cx="9276398" cy="91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01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95" y="1778000"/>
            <a:ext cx="11586193" cy="488015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!= 'XNA’]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создается новый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остаются только строки, где значение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не равно 'XNA'. Результатом является новый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все строки с 'XNA'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исключены.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C8E415-9F05-4A9F-8D26-73271B04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65" y="796447"/>
            <a:ext cx="6834373" cy="5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08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Замена типа данных 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03" y="1682750"/>
            <a:ext cx="11409101" cy="4927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bank['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(int, errors='ignore’)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выполняется преобразование типа данных столбца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тип данных '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int'.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преобразования типа данных, и в данном случае указан аргумент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выполнить преобразование в целочисленный тип данных. Аргумент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errors='ignore'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 игнорировать ошибки, если при преобразовании возникают ошибки.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bank['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(int, errors='ignore’)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также выполняется преобразование типа данных столбца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тип данных '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int'.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метод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преобразования типа данных в целочисленный тип данных. Аргумент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errors='ignore'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 игнорировать ошибки, если они возникают при преобразовании.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72C33A-96FB-DE8F-4905-BA0B9CA41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16" y="681037"/>
            <a:ext cx="11409100" cy="8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Обработка дубликатов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04" y="1640581"/>
            <a:ext cx="7465057" cy="479221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выполняется подсчет уникальных значений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вывод количества вхождений каждого уникального значения.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789B82-2E76-7705-0A61-D6FC9992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09" y="693489"/>
            <a:ext cx="5912179" cy="5560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0096F7-AD74-5756-0A23-F434818D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790" y="1818134"/>
            <a:ext cx="3692306" cy="42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800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Обработка дубликатов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03" y="2370338"/>
            <a:ext cx="11409101" cy="424001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функция преобразует значения в указанных столбцах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разные регистры: 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education'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family_status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нижний регистр, 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gender'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верхний регистр,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purpose'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нижний регистр.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3B5C1A-4AF3-8F30-C364-06E85796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675" y="696249"/>
            <a:ext cx="56388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157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Обработка дубликатов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53" y="1993727"/>
            <a:ext cx="11409101" cy="476902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выполнения команды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bank.drop_duplicates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происходит удаление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drop_duplicates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 все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дублирующиеся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строки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Параметр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по умолчанию, что означает, что первое вхождение каждой уникальной строки будет сохранено, а все последующие будут удалены.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сбрасывает индексы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удаления дубликатов и устанавливает параметр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чтобы предотвратить сохранение предыдущих индексов в виде нового столбца.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удаления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и сброса индексов, выполнение команды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bank.duplicated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подсчитывает количество оставшихся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Результатом будет количество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строк, которое должно быть равно 0, если все дубликаты были успешно удалены.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57BA01-9AEB-F83D-529F-603A24D9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681037"/>
            <a:ext cx="7105650" cy="13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772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Обработка дубликатов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48" y="1948648"/>
            <a:ext cx="11409101" cy="306626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части кода используется 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выбора строк, которые удовлетворяют условию. Условия задаются через оператор |, который представляет логическое ИЛИ. Значение в столбце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проверяется на равенство определенным строкам, связанным с автомобилями.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условие выполняется, то столбец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для соответствующих строк заменяется на значение 'сделка с автомобилем’.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часть кода объединяет несколько различных вариантов целей, связанных с автомобилями, в одно общее значение 'сделка с автомобилем' для упрощения и анализа данных.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BCC053-5C56-3302-FD6D-5B26305A6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681037"/>
            <a:ext cx="9744075" cy="1162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346B7A-5332-5F49-F252-E4F54B4E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94" y="5128750"/>
            <a:ext cx="8972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3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Ознакомление с </a:t>
            </a:r>
            <a:r>
              <a:rPr lang="ru-RU" dirty="0" err="1"/>
              <a:t>датасетом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70DD3A-C2D5-A876-FFD7-45B999A1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40" y="681037"/>
            <a:ext cx="5870359" cy="48141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B1A4A6-D1FD-0490-76C2-DD77609D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95" y="681036"/>
            <a:ext cx="4969137" cy="48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219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5" y="78791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Обработка дубликатов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03" y="2305050"/>
            <a:ext cx="11409101" cy="102407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часть кода выполняет замену значений в столбце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определенных целей, связанных с образованием, на единое значение 'образование’.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E4F6CB-E9F2-C71F-D60D-BBA7C283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40" y="747296"/>
            <a:ext cx="9725025" cy="12668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7CC31-F0E5-B5C0-6D04-56A4CC42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3237807"/>
            <a:ext cx="10487025" cy="1933575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A926804A-23E1-E26B-0F9F-079D9652051A}"/>
              </a:ext>
            </a:extLst>
          </p:cNvPr>
          <p:cNvSpPr txBox="1">
            <a:spLocks/>
          </p:cNvSpPr>
          <p:nvPr/>
        </p:nvSpPr>
        <p:spPr>
          <a:xfrm>
            <a:off x="302903" y="5433134"/>
            <a:ext cx="11409101" cy="1033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часть кода выполняет замену значений в столбце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определенных целей, связанных с жильем и недвижимостью, на единое значение 'недвижимость'.</a:t>
            </a:r>
          </a:p>
        </p:txBody>
      </p:sp>
    </p:spTree>
    <p:extLst>
      <p:ext uri="{BB962C8B-B14F-4D97-AF65-F5344CB8AC3E}">
        <p14:creationId xmlns:p14="http://schemas.microsoft.com/office/powerpoint/2010/main" val="30728376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F3DC-22D9-F146-2E3C-782B500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Метод опорных векторов (SVC)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434E1-C1F5-997B-4066-F3F9FD010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27939" cy="48976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1400" err="1">
                <a:latin typeface="Times New Roman"/>
                <a:ea typeface="+mn-lt"/>
                <a:cs typeface="+mn-lt"/>
              </a:rPr>
              <a:t>from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+mn-lt"/>
                <a:cs typeface="+mn-lt"/>
              </a:rPr>
              <a:t>sklearn.svm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+mn-lt"/>
                <a:cs typeface="+mn-lt"/>
              </a:rPr>
              <a:t>import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SVC </a:t>
            </a:r>
            <a:r>
              <a:rPr lang="ru-RU" sz="1400" err="1">
                <a:latin typeface="Times New Roman"/>
                <a:ea typeface="+mn-lt"/>
                <a:cs typeface="+mn-lt"/>
              </a:rPr>
              <a:t>svm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= SVC(</a:t>
            </a:r>
            <a:r>
              <a:rPr lang="ru-RU" sz="1400" err="1">
                <a:latin typeface="Times New Roman"/>
                <a:ea typeface="+mn-lt"/>
                <a:cs typeface="+mn-lt"/>
              </a:rPr>
              <a:t>kernel</a:t>
            </a:r>
            <a:r>
              <a:rPr lang="ru-RU" sz="1400" dirty="0">
                <a:latin typeface="Times New Roman"/>
                <a:ea typeface="+mn-lt"/>
                <a:cs typeface="+mn-lt"/>
              </a:rPr>
              <a:t>='</a:t>
            </a:r>
            <a:r>
              <a:rPr lang="ru-RU" sz="1400" err="1">
                <a:latin typeface="Times New Roman"/>
                <a:ea typeface="+mn-lt"/>
                <a:cs typeface="+mn-lt"/>
              </a:rPr>
              <a:t>linear</a:t>
            </a:r>
            <a:r>
              <a:rPr lang="ru-RU" sz="1400" dirty="0">
                <a:latin typeface="Times New Roman"/>
                <a:ea typeface="+mn-lt"/>
                <a:cs typeface="+mn-lt"/>
              </a:rPr>
              <a:t>', C=1.0, </a:t>
            </a:r>
            <a:r>
              <a:rPr lang="ru-RU" sz="1400" err="1">
                <a:latin typeface="Times New Roman"/>
                <a:ea typeface="+mn-lt"/>
                <a:cs typeface="+mn-lt"/>
              </a:rPr>
              <a:t>random_state</a:t>
            </a:r>
            <a:r>
              <a:rPr lang="ru-RU" sz="1400" dirty="0">
                <a:latin typeface="Times New Roman"/>
                <a:ea typeface="+mn-lt"/>
                <a:cs typeface="+mn-lt"/>
              </a:rPr>
              <a:t>=1) </a:t>
            </a:r>
            <a:r>
              <a:rPr lang="ru-RU" sz="1400" err="1">
                <a:latin typeface="Times New Roman"/>
                <a:ea typeface="+mn-lt"/>
                <a:cs typeface="+mn-lt"/>
              </a:rPr>
              <a:t>svm.fit</a:t>
            </a:r>
            <a:r>
              <a:rPr lang="ru-RU" sz="1400" dirty="0">
                <a:latin typeface="Times New Roman"/>
                <a:ea typeface="+mn-lt"/>
                <a:cs typeface="+mn-lt"/>
              </a:rPr>
              <a:t>(</a:t>
            </a:r>
            <a:r>
              <a:rPr lang="ru-RU" sz="1400" err="1">
                <a:latin typeface="Times New Roman"/>
                <a:ea typeface="+mn-lt"/>
                <a:cs typeface="+mn-lt"/>
              </a:rPr>
              <a:t>X_train_std</a:t>
            </a:r>
            <a:r>
              <a:rPr lang="ru-RU" sz="14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400" err="1">
                <a:latin typeface="Times New Roman"/>
                <a:ea typeface="+mn-lt"/>
                <a:cs typeface="+mn-lt"/>
              </a:rPr>
              <a:t>y_train</a:t>
            </a:r>
            <a:r>
              <a:rPr lang="ru-RU" sz="1400" dirty="0">
                <a:latin typeface="Times New Roman"/>
                <a:ea typeface="+mn-lt"/>
                <a:cs typeface="+mn-lt"/>
              </a:rPr>
              <a:t>)</a:t>
            </a: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Данный код является примером использования библиотеки </a:t>
            </a:r>
            <a:r>
              <a:rPr lang="ru-RU" sz="120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(</a:t>
            </a:r>
            <a:r>
              <a:rPr lang="ru-RU" sz="1200" err="1">
                <a:latin typeface="Times New Roman"/>
                <a:ea typeface="+mn-lt"/>
                <a:cs typeface="+mn-lt"/>
              </a:rPr>
              <a:t>sklearn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для реализации алгоритма машинного обучения SVM (Support </a:t>
            </a:r>
            <a:r>
              <a:rPr lang="ru-RU" sz="1200" err="1">
                <a:latin typeface="Times New Roman"/>
                <a:ea typeface="+mn-lt"/>
                <a:cs typeface="+mn-lt"/>
              </a:rPr>
              <a:t>Vector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Machine) с линейным ядром.</a:t>
            </a:r>
            <a:endParaRPr lang="ru-RU" sz="1400">
              <a:latin typeface="Times New Roman"/>
              <a:ea typeface="Calibri"/>
              <a:cs typeface="Calibri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Алгоритм SVM (Support </a:t>
            </a:r>
            <a:r>
              <a:rPr lang="ru-RU" sz="1200" err="1">
                <a:latin typeface="Times New Roman"/>
                <a:ea typeface="+mn-lt"/>
                <a:cs typeface="+mn-lt"/>
              </a:rPr>
              <a:t>Vector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Machine) является одним из методов обучения с учителем и применяется как для задач классификации, так и для задач регрессии. Он строит гиперплоскость или набор гиперплоскостей в многомерном пространстве, которые разделяют экземпляры разных классов максимально широко.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Конкретно в данном коде: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from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sklearn.svm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import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SVC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импортируется класс SVC (Support </a:t>
            </a:r>
            <a:r>
              <a:rPr lang="ru-RU" sz="1200" err="1">
                <a:latin typeface="Times New Roman"/>
                <a:ea typeface="+mn-lt"/>
                <a:cs typeface="+mn-lt"/>
              </a:rPr>
              <a:t>Vector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Classifier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из модуля </a:t>
            </a:r>
            <a:r>
              <a:rPr lang="ru-RU" sz="1200" err="1">
                <a:latin typeface="Times New Roman"/>
                <a:ea typeface="+mn-lt"/>
                <a:cs typeface="+mn-lt"/>
              </a:rPr>
              <a:t>svm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библиотеки </a:t>
            </a:r>
            <a:r>
              <a:rPr lang="ru-RU" sz="120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svm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= SVC(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kernel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='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linear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', C=1.0,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random_state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=1)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создается экземпляр класса SVC с указанными параметрами. Здесь ядро (</a:t>
            </a:r>
            <a:r>
              <a:rPr lang="ru-RU" sz="1200" err="1">
                <a:latin typeface="Times New Roman"/>
                <a:ea typeface="+mn-lt"/>
                <a:cs typeface="+mn-lt"/>
              </a:rPr>
              <a:t>kernel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выбрано линейным, параметр регуляризации (C) равен 1.0, и установлено значение </a:t>
            </a:r>
            <a:r>
              <a:rPr lang="ru-RU" sz="1200" err="1">
                <a:latin typeface="Times New Roman"/>
                <a:ea typeface="+mn-lt"/>
                <a:cs typeface="+mn-lt"/>
              </a:rPr>
              <a:t>random_state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для воспроизводимости результатов.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svm.fit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(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X_train_std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y_train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выполняется обучение модели на обучающих данных. Метод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fit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принимает входные признаки (</a:t>
            </a:r>
            <a:r>
              <a:rPr lang="ru-RU" sz="1200" err="1">
                <a:latin typeface="Times New Roman"/>
                <a:ea typeface="+mn-lt"/>
                <a:cs typeface="+mn-lt"/>
              </a:rPr>
              <a:t>X_train_std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и соответствующие метки классов (</a:t>
            </a:r>
            <a:r>
              <a:rPr lang="ru-RU" sz="1200" err="1">
                <a:latin typeface="Times New Roman"/>
                <a:ea typeface="+mn-lt"/>
                <a:cs typeface="+mn-lt"/>
              </a:rPr>
              <a:t>y_train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и настраивает модель на этих данных.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Обратите внимание, что перед использованием этого кода необходимо предварительно импортировать необходимые модули и данные должны быть предварительно подготовлены (например, масштабированы и разделены на обучающий и тестовый наборы). Также в коде отсутствуют последующие действия, такие как прогнозирование на новых данных или оценка производительности модели.</a:t>
            </a:r>
            <a:endParaRPr lang="ru-RU" dirty="0">
              <a:latin typeface="Times New Roman"/>
            </a:endParaRPr>
          </a:p>
          <a:p>
            <a:endParaRPr lang="ru-RU" sz="1400" dirty="0">
              <a:latin typeface="Times New Roman"/>
              <a:ea typeface="Calibri"/>
              <a:cs typeface="Calibri"/>
            </a:endParaRPr>
          </a:p>
          <a:p>
            <a:endParaRPr lang="ru-RU" sz="1400" dirty="0"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DCC3212-9CD9-8485-17F9-36CAEA7F1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4059" y="3777457"/>
            <a:ext cx="4476750" cy="447675"/>
          </a:xfrm>
        </p:spPr>
      </p:pic>
    </p:spTree>
    <p:extLst>
      <p:ext uri="{BB962C8B-B14F-4D97-AF65-F5344CB8AC3E}">
        <p14:creationId xmlns:p14="http://schemas.microsoft.com/office/powerpoint/2010/main" val="35408049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BEC05-9E3C-0F24-8DD0-335EAFB1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48"/>
          </a:xfrm>
        </p:spPr>
        <p:txBody>
          <a:bodyPr/>
          <a:lstStyle/>
          <a:p>
            <a:r>
              <a:rPr lang="ru-RU" sz="2400" err="1">
                <a:latin typeface="Times New Roman"/>
                <a:ea typeface="+mj-lt"/>
                <a:cs typeface="+mj-lt"/>
              </a:rPr>
              <a:t>y_pred_svm</a:t>
            </a:r>
            <a:r>
              <a:rPr lang="ru-RU" sz="2400" dirty="0">
                <a:latin typeface="Times New Roman"/>
                <a:ea typeface="+mj-lt"/>
                <a:cs typeface="+mj-lt"/>
              </a:rPr>
              <a:t> = </a:t>
            </a:r>
            <a:r>
              <a:rPr lang="ru-RU" sz="2400" err="1">
                <a:latin typeface="Times New Roman"/>
                <a:ea typeface="+mj-lt"/>
                <a:cs typeface="+mj-lt"/>
              </a:rPr>
              <a:t>svm.predict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X_test_std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 </a:t>
            </a:r>
            <a:endParaRPr lang="ru-RU" sz="2400">
              <a:latin typeface="Times New Roman"/>
              <a:cs typeface="Times New Roman"/>
            </a:endParaRPr>
          </a:p>
          <a:p>
            <a:pPr algn="r"/>
            <a:endParaRPr lang="ru-RU" sz="2400" dirty="0">
              <a:latin typeface="Times New Roman"/>
              <a:ea typeface="Calibri Light"/>
              <a:cs typeface="Calibri Light"/>
            </a:endParaRPr>
          </a:p>
          <a:p>
            <a:r>
              <a:rPr lang="ru-RU" sz="2400" err="1">
                <a:solidFill>
                  <a:srgbClr val="AA5D00"/>
                </a:solidFill>
                <a:latin typeface="Times New Roman"/>
                <a:ea typeface="+mj-lt"/>
                <a:cs typeface="+mj-lt"/>
              </a:rPr>
              <a:t>print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classification_report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y_test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400" err="1">
                <a:latin typeface="Times New Roman"/>
                <a:ea typeface="+mj-lt"/>
                <a:cs typeface="+mj-lt"/>
              </a:rPr>
              <a:t>y_pred_svm</a:t>
            </a:r>
            <a:r>
              <a:rPr lang="ru-RU" sz="24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400" err="1">
                <a:latin typeface="Times New Roman"/>
                <a:ea typeface="+mj-lt"/>
                <a:cs typeface="+mj-lt"/>
              </a:rPr>
              <a:t>target_names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=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bank_pred_names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))</a:t>
            </a:r>
            <a:endParaRPr lang="ru-RU" sz="2400">
              <a:latin typeface="Times New Roman"/>
              <a:cs typeface="Times New Roman"/>
            </a:endParaRPr>
          </a:p>
          <a:p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FFE9B-F981-57B8-B7A2-ADAE6777D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5709" y="1710607"/>
            <a:ext cx="5497901" cy="4193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200" dirty="0">
                <a:latin typeface="Times New Roman"/>
                <a:ea typeface="+mn-lt"/>
                <a:cs typeface="+mn-lt"/>
              </a:rPr>
              <a:t>Данный код использует обученную модель SVM (Support </a:t>
            </a:r>
            <a:r>
              <a:rPr lang="ru-RU" sz="1200" err="1">
                <a:latin typeface="Times New Roman"/>
                <a:ea typeface="+mn-lt"/>
                <a:cs typeface="+mn-lt"/>
              </a:rPr>
              <a:t>Vector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Machine) для прогнозирования классов на тестовом наборе данных и выводит отчет о классификации.</a:t>
            </a:r>
            <a:endParaRPr lang="ru-RU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В коде: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cs typeface="Times New Roman"/>
              </a:rPr>
              <a:t>y_pred_svm</a:t>
            </a:r>
            <a:r>
              <a:rPr lang="ru-RU" sz="1200" b="1" dirty="0">
                <a:latin typeface="Times New Roman"/>
                <a:cs typeface="Times New Roman"/>
              </a:rPr>
              <a:t> = </a:t>
            </a:r>
            <a:r>
              <a:rPr lang="ru-RU" sz="1200" b="1" err="1">
                <a:latin typeface="Times New Roman"/>
                <a:cs typeface="Times New Roman"/>
              </a:rPr>
              <a:t>svm.predict</a:t>
            </a:r>
            <a:r>
              <a:rPr lang="ru-RU" sz="1200" b="1" dirty="0">
                <a:latin typeface="Times New Roman"/>
                <a:cs typeface="Times New Roman"/>
              </a:rPr>
              <a:t>(</a:t>
            </a:r>
            <a:r>
              <a:rPr lang="ru-RU" sz="1200" b="1" err="1">
                <a:latin typeface="Times New Roman"/>
                <a:cs typeface="Times New Roman"/>
              </a:rPr>
              <a:t>X_test_std</a:t>
            </a:r>
            <a:r>
              <a:rPr lang="ru-RU" sz="1200" b="1" dirty="0">
                <a:latin typeface="Times New Roman"/>
                <a:cs typeface="Times New Roman"/>
              </a:rPr>
              <a:t>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применяется обученная модель SVM (</a:t>
            </a:r>
            <a:r>
              <a:rPr lang="ru-RU" sz="1200" b="1" err="1">
                <a:latin typeface="Times New Roman"/>
                <a:cs typeface="Times New Roman"/>
              </a:rPr>
              <a:t>svm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к тестовым данным (</a:t>
            </a:r>
            <a:r>
              <a:rPr lang="ru-RU" sz="1200" b="1" err="1">
                <a:latin typeface="Times New Roman"/>
                <a:cs typeface="Times New Roman"/>
              </a:rPr>
              <a:t>X_test_std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), чтобы получить предсказанные метки классов. Результат сохраняется в переменную </a:t>
            </a:r>
            <a:r>
              <a:rPr lang="ru-RU" sz="1200" b="1" err="1">
                <a:latin typeface="Times New Roman"/>
                <a:cs typeface="Times New Roman"/>
              </a:rPr>
              <a:t>y_pred_svm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cs typeface="Times New Roman"/>
              </a:rPr>
              <a:t>print</a:t>
            </a:r>
            <a:r>
              <a:rPr lang="ru-RU" sz="1200" b="1" dirty="0">
                <a:latin typeface="Times New Roman"/>
                <a:cs typeface="Times New Roman"/>
              </a:rPr>
              <a:t>(</a:t>
            </a:r>
            <a:r>
              <a:rPr lang="ru-RU" sz="1200" b="1" err="1">
                <a:latin typeface="Times New Roman"/>
                <a:cs typeface="Times New Roman"/>
              </a:rPr>
              <a:t>classification_report</a:t>
            </a:r>
            <a:r>
              <a:rPr lang="ru-RU" sz="1200" b="1" dirty="0">
                <a:latin typeface="Times New Roman"/>
                <a:cs typeface="Times New Roman"/>
              </a:rPr>
              <a:t>(</a:t>
            </a:r>
            <a:r>
              <a:rPr lang="ru-RU" sz="1200" b="1" err="1">
                <a:latin typeface="Times New Roman"/>
                <a:cs typeface="Times New Roman"/>
              </a:rPr>
              <a:t>y_test</a:t>
            </a:r>
            <a:r>
              <a:rPr lang="ru-RU" sz="1200" b="1" dirty="0">
                <a:latin typeface="Times New Roman"/>
                <a:cs typeface="Times New Roman"/>
              </a:rPr>
              <a:t>, </a:t>
            </a:r>
            <a:r>
              <a:rPr lang="ru-RU" sz="1200" b="1" err="1">
                <a:latin typeface="Times New Roman"/>
                <a:cs typeface="Times New Roman"/>
              </a:rPr>
              <a:t>y_pred_svm</a:t>
            </a:r>
            <a:r>
              <a:rPr lang="ru-RU" sz="1200" b="1" dirty="0">
                <a:latin typeface="Times New Roman"/>
                <a:cs typeface="Times New Roman"/>
              </a:rPr>
              <a:t>, </a:t>
            </a:r>
            <a:r>
              <a:rPr lang="ru-RU" sz="1200" b="1" err="1">
                <a:latin typeface="Times New Roman"/>
                <a:cs typeface="Times New Roman"/>
              </a:rPr>
              <a:t>target_names</a:t>
            </a:r>
            <a:r>
              <a:rPr lang="ru-RU" sz="1200" b="1" dirty="0">
                <a:latin typeface="Times New Roman"/>
                <a:cs typeface="Times New Roman"/>
              </a:rPr>
              <a:t>=</a:t>
            </a:r>
            <a:r>
              <a:rPr lang="ru-RU" sz="1200" b="1" err="1">
                <a:latin typeface="Times New Roman"/>
                <a:cs typeface="Times New Roman"/>
              </a:rPr>
              <a:t>bank_pred_names</a:t>
            </a:r>
            <a:r>
              <a:rPr lang="ru-RU" sz="1200" b="1" dirty="0">
                <a:latin typeface="Times New Roman"/>
                <a:cs typeface="Times New Roman"/>
              </a:rPr>
              <a:t>))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вызывается функция </a:t>
            </a:r>
            <a:r>
              <a:rPr lang="ru-RU" sz="1200" b="1" err="1">
                <a:latin typeface="Times New Roman"/>
                <a:cs typeface="Times New Roman"/>
              </a:rPr>
              <a:t>classification_report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модуля </a:t>
            </a:r>
            <a:r>
              <a:rPr lang="ru-RU" sz="1200" b="1" err="1">
                <a:latin typeface="Times New Roman"/>
                <a:cs typeface="Times New Roman"/>
              </a:rPr>
              <a:t>sklearn.metrics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принимает истинные метки классов (</a:t>
            </a:r>
            <a:r>
              <a:rPr lang="ru-RU" sz="1200" b="1" err="1">
                <a:latin typeface="Times New Roman"/>
                <a:cs typeface="Times New Roman"/>
              </a:rPr>
              <a:t>y_test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), предсказанные метки классов (</a:t>
            </a:r>
            <a:r>
              <a:rPr lang="ru-RU" sz="1200" b="1" err="1">
                <a:latin typeface="Times New Roman"/>
                <a:cs typeface="Times New Roman"/>
              </a:rPr>
              <a:t>y_pred_svm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и список целевых имен классов (</a:t>
            </a:r>
            <a:r>
              <a:rPr lang="ru-RU" sz="1200" b="1" err="1">
                <a:latin typeface="Times New Roman"/>
                <a:cs typeface="Times New Roman"/>
              </a:rPr>
              <a:t>bank_pred_names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). Функция вычисляет различные метрики классификации, такие как точность, полноту, F-меру и поддержку, и выводит их в виде отчета.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Обратите внимание, что перед использованием этого кода необходимо импортировать необходимые модули и убедиться, что модель SVM уже обучена на тренировочных данных, а тестовые данные подготовлены и масштабированы так же, как и обучающие данные. Также предполагается, что переменные </a:t>
            </a:r>
            <a:r>
              <a:rPr lang="ru-RU" sz="1200" b="1" err="1">
                <a:latin typeface="Times New Roman"/>
                <a:cs typeface="Times New Roman"/>
              </a:rPr>
              <a:t>y_test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1200" b="1" err="1">
                <a:latin typeface="Times New Roman"/>
                <a:cs typeface="Times New Roman"/>
              </a:rPr>
              <a:t>bank_pred_names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уже определены в коде.</a:t>
            </a:r>
            <a:endParaRPr lang="ru-RU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25F88B1-C7AA-A170-8568-0F05550D7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9808" y="2984455"/>
            <a:ext cx="3028950" cy="1257300"/>
          </a:xfrm>
        </p:spPr>
      </p:pic>
    </p:spTree>
    <p:extLst>
      <p:ext uri="{BB962C8B-B14F-4D97-AF65-F5344CB8AC3E}">
        <p14:creationId xmlns:p14="http://schemas.microsoft.com/office/powerpoint/2010/main" val="4127685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3D06D-38D3-5118-A3F8-2D899DD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Calibri Light"/>
                <a:cs typeface="Calibri Light"/>
              </a:rPr>
              <a:t>Нелинейная классификация</a:t>
            </a:r>
          </a:p>
          <a:p>
            <a:pPr algn="ctr"/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289FB-61F2-DD85-8769-C67510B32E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sz="1200" err="1">
                <a:latin typeface="Times New Roman"/>
                <a:ea typeface="+mn-lt"/>
                <a:cs typeface="+mn-lt"/>
              </a:rPr>
              <a:t>svm_rbf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= SVC(</a:t>
            </a:r>
            <a:r>
              <a:rPr lang="ru-RU" sz="1200" err="1">
                <a:latin typeface="Times New Roman"/>
                <a:ea typeface="+mn-lt"/>
                <a:cs typeface="+mn-lt"/>
              </a:rPr>
              <a:t>kernel</a:t>
            </a:r>
            <a:r>
              <a:rPr lang="ru-RU" sz="1200" dirty="0">
                <a:latin typeface="Times New Roman"/>
                <a:ea typeface="+mn-lt"/>
                <a:cs typeface="+mn-lt"/>
              </a:rPr>
              <a:t>='</a:t>
            </a:r>
            <a:r>
              <a:rPr lang="ru-RU" sz="1200" err="1">
                <a:latin typeface="Times New Roman"/>
                <a:ea typeface="+mn-lt"/>
                <a:cs typeface="+mn-lt"/>
              </a:rPr>
              <a:t>rbf</a:t>
            </a:r>
            <a:r>
              <a:rPr lang="ru-RU" sz="1200" dirty="0">
                <a:latin typeface="Times New Roman"/>
                <a:ea typeface="+mn-lt"/>
                <a:cs typeface="+mn-lt"/>
              </a:rPr>
              <a:t>', </a:t>
            </a:r>
            <a:r>
              <a:rPr lang="ru-RU" sz="1200" err="1">
                <a:latin typeface="Times New Roman"/>
                <a:ea typeface="+mn-lt"/>
                <a:cs typeface="+mn-lt"/>
              </a:rPr>
              <a:t>random_state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=1, </a:t>
            </a:r>
            <a:r>
              <a:rPr lang="ru-RU" sz="1200" err="1">
                <a:latin typeface="Times New Roman"/>
                <a:ea typeface="+mn-lt"/>
                <a:cs typeface="+mn-lt"/>
              </a:rPr>
              <a:t>gamma</a:t>
            </a:r>
            <a:r>
              <a:rPr lang="ru-RU" sz="1200" dirty="0">
                <a:latin typeface="Times New Roman"/>
                <a:ea typeface="+mn-lt"/>
                <a:cs typeface="+mn-lt"/>
              </a:rPr>
              <a:t>=0.10, C=10.0) </a:t>
            </a:r>
            <a:r>
              <a:rPr lang="ru-RU" sz="1200" err="1">
                <a:latin typeface="Times New Roman"/>
                <a:ea typeface="+mn-lt"/>
                <a:cs typeface="+mn-lt"/>
              </a:rPr>
              <a:t>svm_rbf.fit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(</a:t>
            </a:r>
            <a:r>
              <a:rPr lang="ru-RU" sz="1200" err="1">
                <a:latin typeface="Times New Roman"/>
                <a:ea typeface="+mn-lt"/>
                <a:cs typeface="+mn-lt"/>
              </a:rPr>
              <a:t>X_train_std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200" err="1">
                <a:latin typeface="Times New Roman"/>
                <a:ea typeface="+mn-lt"/>
                <a:cs typeface="+mn-lt"/>
              </a:rPr>
              <a:t>y_train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</a:t>
            </a: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Данный код использует классификатор SVM (Support </a:t>
            </a:r>
            <a:r>
              <a:rPr lang="ru-RU" sz="1200" err="1">
                <a:latin typeface="Times New Roman"/>
                <a:ea typeface="+mn-lt"/>
                <a:cs typeface="+mn-lt"/>
              </a:rPr>
              <a:t>Vector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Machine) с ядром RBF (</a:t>
            </a:r>
            <a:r>
              <a:rPr lang="ru-RU" sz="1200" err="1">
                <a:latin typeface="Times New Roman"/>
                <a:ea typeface="+mn-lt"/>
                <a:cs typeface="+mn-lt"/>
              </a:rPr>
              <a:t>Radial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Basis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Function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для обучения модели на тренировочных данных.</a:t>
            </a:r>
            <a:endParaRPr lang="ru-RU" sz="1200">
              <a:latin typeface="Times New Roman"/>
              <a:ea typeface="Calibri"/>
              <a:cs typeface="Calibri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svm_rbf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= SVC(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kernel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='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rbf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',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random_state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=1,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gamma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=0.10, C=10.0)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создает объект классификатора SVM с ядром RBF и определенными параметрами.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kernel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='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rbf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'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указывает, что используется ядро RBF.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random_state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=1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устанавливает случайное состояние для воспроизводимости результатов.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gamma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=0.10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устанавливает значение параметра гамма для ядра RBF.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dirty="0">
                <a:latin typeface="Times New Roman"/>
                <a:ea typeface="Calibri"/>
                <a:cs typeface="Calibri"/>
              </a:rPr>
              <a:t>C=10.0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устанавливает значение параметра C, который контролирует сложность модели SVM.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svm_rbf.fit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(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X_train_std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y_train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обучает модель SVM на тренировочных данных.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X_train_std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тренировочные данные, содержащие независимые переменные (функции/признаки), которые будут использоваться для обучения модели.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y_train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целевую переменную, которую модель будет предсказывать.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dirty="0">
                <a:latin typeface="Times New Roman"/>
                <a:ea typeface="+mn-lt"/>
                <a:cs typeface="+mn-lt"/>
              </a:rPr>
              <a:t>Метод 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.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fit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применяется к объекту классификатора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svm_rbf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 выполняет обучение модели на предоставленных тренировочных данных. В результате обучения модели, модель SVM с ядром RBF будет настроена на тренировочные данные и будет готова для предсказания на новых данных.</a:t>
            </a:r>
            <a:endParaRPr lang="ru-RU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ru-RU" sz="1200" dirty="0"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92C369-09C3-7892-F3F3-1D4E542D0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2725" y="3763169"/>
            <a:ext cx="4400550" cy="476250"/>
          </a:xfrm>
        </p:spPr>
      </p:pic>
    </p:spTree>
    <p:extLst>
      <p:ext uri="{BB962C8B-B14F-4D97-AF65-F5344CB8AC3E}">
        <p14:creationId xmlns:p14="http://schemas.microsoft.com/office/powerpoint/2010/main" val="26998722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C59C4-22BA-E147-2EED-FD2ECE47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err="1">
                <a:latin typeface="Times New Roman"/>
                <a:ea typeface="Calibri Light"/>
                <a:cs typeface="Calibri Light"/>
              </a:rPr>
              <a:t>y_pred_svm_rbf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 = 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svm_rbf.predict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(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X_test_std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) 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print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(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classification_report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(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y_test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, 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y_pred_svm_rbf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, 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target_names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=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bank_pred_names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)) 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2CB77-ABDF-81B4-E2A6-71176A0F45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1200" dirty="0">
                <a:latin typeface="Times New Roman"/>
                <a:ea typeface="+mn-lt"/>
                <a:cs typeface="+mn-lt"/>
              </a:rPr>
              <a:t>Данный код выполняет следующие действия:</a:t>
            </a:r>
            <a:endParaRPr lang="ru-RU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1200" b="1" err="1">
                <a:latin typeface="Times New Roman"/>
                <a:cs typeface="Times New Roman"/>
              </a:rPr>
              <a:t>y_pred_svm_rbf</a:t>
            </a:r>
            <a:r>
              <a:rPr lang="ru-RU" sz="1200" b="1" dirty="0">
                <a:latin typeface="Times New Roman"/>
                <a:cs typeface="Times New Roman"/>
              </a:rPr>
              <a:t> = </a:t>
            </a:r>
            <a:r>
              <a:rPr lang="ru-RU" sz="1200" b="1" err="1">
                <a:latin typeface="Times New Roman"/>
                <a:cs typeface="Times New Roman"/>
              </a:rPr>
              <a:t>svm_rbf.predict</a:t>
            </a:r>
            <a:r>
              <a:rPr lang="ru-RU" sz="1200" b="1" dirty="0">
                <a:latin typeface="Times New Roman"/>
                <a:cs typeface="Times New Roman"/>
              </a:rPr>
              <a:t>(</a:t>
            </a:r>
            <a:r>
              <a:rPr lang="ru-RU" sz="1200" b="1" err="1">
                <a:latin typeface="Times New Roman"/>
                <a:cs typeface="Times New Roman"/>
              </a:rPr>
              <a:t>X_test_std</a:t>
            </a:r>
            <a:r>
              <a:rPr lang="ru-RU" sz="1200" b="1" dirty="0">
                <a:latin typeface="Times New Roman"/>
                <a:cs typeface="Times New Roman"/>
              </a:rPr>
              <a:t>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использует обученную модель SVM с ядром RBF (</a:t>
            </a:r>
            <a:r>
              <a:rPr lang="ru-RU" sz="1200" b="1" err="1">
                <a:latin typeface="Times New Roman"/>
                <a:cs typeface="Times New Roman"/>
              </a:rPr>
              <a:t>svm_rbf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), чтобы сделать прогноз на тестовых данных </a:t>
            </a:r>
            <a:r>
              <a:rPr lang="ru-RU" sz="1200" b="1" err="1">
                <a:latin typeface="Times New Roman"/>
                <a:cs typeface="Times New Roman"/>
              </a:rPr>
              <a:t>X_test_std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 Прогнозируемые значения сохраняются в переменную </a:t>
            </a:r>
            <a:r>
              <a:rPr lang="ru-RU" sz="1200" b="1" err="1">
                <a:latin typeface="Times New Roman"/>
                <a:cs typeface="Times New Roman"/>
              </a:rPr>
              <a:t>y_pred_svm_rbf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ea typeface="Calibri"/>
              <a:cs typeface="Calibri"/>
            </a:endParaRPr>
          </a:p>
          <a:p>
            <a:r>
              <a:rPr lang="ru-RU" sz="1200" b="1" err="1">
                <a:latin typeface="Times New Roman"/>
                <a:cs typeface="Times New Roman"/>
              </a:rPr>
              <a:t>print</a:t>
            </a:r>
            <a:r>
              <a:rPr lang="ru-RU" sz="1200" b="1" dirty="0">
                <a:latin typeface="Times New Roman"/>
                <a:cs typeface="Times New Roman"/>
              </a:rPr>
              <a:t>(</a:t>
            </a:r>
            <a:r>
              <a:rPr lang="ru-RU" sz="1200" b="1" err="1">
                <a:latin typeface="Times New Roman"/>
                <a:cs typeface="Times New Roman"/>
              </a:rPr>
              <a:t>classification_report</a:t>
            </a:r>
            <a:r>
              <a:rPr lang="ru-RU" sz="1200" b="1" dirty="0">
                <a:latin typeface="Times New Roman"/>
                <a:cs typeface="Times New Roman"/>
              </a:rPr>
              <a:t>(</a:t>
            </a:r>
            <a:r>
              <a:rPr lang="ru-RU" sz="1200" b="1" err="1">
                <a:latin typeface="Times New Roman"/>
                <a:cs typeface="Times New Roman"/>
              </a:rPr>
              <a:t>y_test</a:t>
            </a:r>
            <a:r>
              <a:rPr lang="ru-RU" sz="1200" b="1" dirty="0">
                <a:latin typeface="Times New Roman"/>
                <a:cs typeface="Times New Roman"/>
              </a:rPr>
              <a:t>, </a:t>
            </a:r>
            <a:r>
              <a:rPr lang="ru-RU" sz="1200" b="1" err="1">
                <a:latin typeface="Times New Roman"/>
                <a:cs typeface="Times New Roman"/>
              </a:rPr>
              <a:t>y_pred_svm_rbf</a:t>
            </a:r>
            <a:r>
              <a:rPr lang="ru-RU" sz="1200" b="1" dirty="0">
                <a:latin typeface="Times New Roman"/>
                <a:cs typeface="Times New Roman"/>
              </a:rPr>
              <a:t>, </a:t>
            </a:r>
            <a:r>
              <a:rPr lang="ru-RU" sz="1200" b="1" err="1">
                <a:latin typeface="Times New Roman"/>
                <a:cs typeface="Times New Roman"/>
              </a:rPr>
              <a:t>target_names</a:t>
            </a:r>
            <a:r>
              <a:rPr lang="ru-RU" sz="1200" b="1" dirty="0">
                <a:latin typeface="Times New Roman"/>
                <a:cs typeface="Times New Roman"/>
              </a:rPr>
              <a:t>=</a:t>
            </a:r>
            <a:r>
              <a:rPr lang="ru-RU" sz="1200" b="1" err="1">
                <a:latin typeface="Times New Roman"/>
                <a:cs typeface="Times New Roman"/>
              </a:rPr>
              <a:t>bank_pred_names</a:t>
            </a:r>
            <a:r>
              <a:rPr lang="ru-RU" sz="1200" b="1" dirty="0">
                <a:latin typeface="Times New Roman"/>
                <a:cs typeface="Times New Roman"/>
              </a:rPr>
              <a:t>))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выводит отчет о классификации, который показывает различные метрики для оценки качества модели.</a:t>
            </a:r>
            <a:endParaRPr lang="ru-RU">
              <a:latin typeface="Times New Roman"/>
              <a:ea typeface="Calibri"/>
              <a:cs typeface="Calibri"/>
            </a:endParaRPr>
          </a:p>
          <a:p>
            <a:pPr lvl="1"/>
            <a:r>
              <a:rPr lang="ru-RU" sz="1200" b="1" err="1">
                <a:latin typeface="Times New Roman"/>
                <a:cs typeface="Times New Roman"/>
              </a:rPr>
              <a:t>y_test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истинные значения целевой переменной из тестовых данных.</a:t>
            </a:r>
            <a:endParaRPr lang="ru-RU">
              <a:latin typeface="Times New Roman"/>
              <a:ea typeface="Calibri"/>
              <a:cs typeface="Calibri"/>
            </a:endParaRPr>
          </a:p>
          <a:p>
            <a:pPr lvl="1"/>
            <a:r>
              <a:rPr lang="ru-RU" sz="1200" b="1" err="1">
                <a:latin typeface="Times New Roman"/>
                <a:cs typeface="Times New Roman"/>
              </a:rPr>
              <a:t>y_pred_svm_rbf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прогнозируемые значения целевой переменной, полученные с помощью модели SVM с ядром RBF.</a:t>
            </a:r>
            <a:endParaRPr lang="ru-RU">
              <a:latin typeface="Times New Roman"/>
              <a:ea typeface="Calibri"/>
              <a:cs typeface="Calibri"/>
            </a:endParaRPr>
          </a:p>
          <a:p>
            <a:pPr lvl="1"/>
            <a:r>
              <a:rPr lang="ru-RU" sz="1200" b="1" err="1">
                <a:latin typeface="Times New Roman"/>
                <a:cs typeface="Times New Roman"/>
              </a:rPr>
              <a:t>target_names</a:t>
            </a:r>
            <a:r>
              <a:rPr lang="ru-RU" sz="1200" b="1" dirty="0">
                <a:latin typeface="Times New Roman"/>
                <a:cs typeface="Times New Roman"/>
              </a:rPr>
              <a:t>=</a:t>
            </a:r>
            <a:r>
              <a:rPr lang="ru-RU" sz="1200" b="1" err="1">
                <a:latin typeface="Times New Roman"/>
                <a:cs typeface="Times New Roman"/>
              </a:rPr>
              <a:t>bank_pred_names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опциональный аргумент, который задает имена классов, используемые в отчете о классификации. </a:t>
            </a:r>
            <a:r>
              <a:rPr lang="ru-RU" sz="1200" b="1" err="1">
                <a:latin typeface="Times New Roman"/>
                <a:cs typeface="Times New Roman"/>
              </a:rPr>
              <a:t>bank_pred_names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список имен классов или категорий.</a:t>
            </a:r>
            <a:endParaRPr lang="ru-RU">
              <a:latin typeface="Times New Roman"/>
              <a:ea typeface="Calibri"/>
              <a:cs typeface="Calibri"/>
            </a:endParaRPr>
          </a:p>
          <a:p>
            <a:pPr lvl="1"/>
            <a:r>
              <a:rPr lang="ru-RU" sz="1200" dirty="0">
                <a:latin typeface="Times New Roman"/>
                <a:ea typeface="+mn-lt"/>
                <a:cs typeface="+mn-lt"/>
              </a:rPr>
              <a:t>Функция </a:t>
            </a:r>
            <a:r>
              <a:rPr lang="ru-RU" sz="1200" b="1" err="1">
                <a:latin typeface="Times New Roman"/>
                <a:cs typeface="Times New Roman"/>
              </a:rPr>
              <a:t>classification_report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модуля </a:t>
            </a:r>
            <a:r>
              <a:rPr lang="ru-RU" sz="1200" b="1" err="1">
                <a:latin typeface="Times New Roman"/>
                <a:cs typeface="Times New Roman"/>
              </a:rPr>
              <a:t>sklearn.metrics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вычисляет и выводит метрики классификации, такие как точность, полнота, F1-мера и поддержка, для каждого класса. Отчет о классификации помогает оценить производительность модели и понять, насколько хорошо модель классифицирует данные по каждому классу.</a:t>
            </a:r>
            <a:endParaRPr lang="ru-RU">
              <a:latin typeface="Times New Roman"/>
              <a:cs typeface="Times New Roman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FD37B5E-A945-DF74-137D-34114D3544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4237" y="3344069"/>
            <a:ext cx="3057525" cy="1314450"/>
          </a:xfrm>
        </p:spPr>
      </p:pic>
    </p:spTree>
    <p:extLst>
      <p:ext uri="{BB962C8B-B14F-4D97-AF65-F5344CB8AC3E}">
        <p14:creationId xmlns:p14="http://schemas.microsoft.com/office/powerpoint/2010/main" val="5619722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1D7F-58B7-50D1-B697-87B18B90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Calibri Light"/>
                <a:cs typeface="Calibri Light"/>
              </a:rPr>
              <a:t>Деревья принятия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32434-8E23-2365-B81C-886A54557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37"/>
            <a:ext cx="6259901" cy="51420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1400" err="1">
                <a:solidFill>
                  <a:srgbClr val="7928A1"/>
                </a:solidFill>
                <a:latin typeface="Times New Roman"/>
                <a:ea typeface="+mn-lt"/>
                <a:cs typeface="+mn-lt"/>
              </a:rPr>
              <a:t>from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+mn-lt"/>
                <a:cs typeface="+mn-lt"/>
              </a:rPr>
              <a:t>sklearn.tree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solidFill>
                  <a:srgbClr val="7928A1"/>
                </a:solidFill>
                <a:latin typeface="Times New Roman"/>
                <a:ea typeface="+mn-lt"/>
                <a:cs typeface="+mn-lt"/>
              </a:rPr>
              <a:t>import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+mn-lt"/>
                <a:cs typeface="+mn-lt"/>
              </a:rPr>
              <a:t>DecisionTreeClassifier</a:t>
            </a:r>
            <a:endParaRPr lang="ru-RU" sz="1400" dirty="0">
              <a:latin typeface="Times New Roman"/>
              <a:ea typeface="+mn-lt"/>
              <a:cs typeface="+mn-lt"/>
            </a:endParaRPr>
          </a:p>
          <a:p>
            <a:r>
              <a:rPr lang="ru-RU" sz="1400" dirty="0">
                <a:latin typeface="Times New Roman"/>
                <a:ea typeface="+mn-lt"/>
                <a:cs typeface="+mn-lt"/>
              </a:rPr>
              <a:t> </a:t>
            </a:r>
            <a:r>
              <a:rPr lang="ru-RU" sz="1400" err="1">
                <a:latin typeface="Times New Roman"/>
                <a:ea typeface="+mn-lt"/>
                <a:cs typeface="+mn-lt"/>
              </a:rPr>
              <a:t>tree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= </a:t>
            </a:r>
            <a:r>
              <a:rPr lang="ru-RU" sz="1400" err="1">
                <a:latin typeface="Times New Roman"/>
                <a:ea typeface="+mn-lt"/>
                <a:cs typeface="+mn-lt"/>
              </a:rPr>
              <a:t>DecisionTreeClassifier</a:t>
            </a:r>
            <a:r>
              <a:rPr lang="ru-RU" sz="1400" dirty="0">
                <a:latin typeface="Times New Roman"/>
                <a:ea typeface="+mn-lt"/>
                <a:cs typeface="+mn-lt"/>
              </a:rPr>
              <a:t>(</a:t>
            </a:r>
            <a:r>
              <a:rPr lang="ru-RU" sz="1400" err="1">
                <a:latin typeface="Times New Roman"/>
                <a:ea typeface="+mn-lt"/>
                <a:cs typeface="+mn-lt"/>
              </a:rPr>
              <a:t>criterion</a:t>
            </a:r>
            <a:r>
              <a:rPr lang="ru-RU" sz="1400" dirty="0">
                <a:latin typeface="Times New Roman"/>
                <a:ea typeface="+mn-lt"/>
                <a:cs typeface="+mn-lt"/>
              </a:rPr>
              <a:t>=</a:t>
            </a:r>
            <a:r>
              <a:rPr lang="ru-RU" sz="1400" dirty="0">
                <a:solidFill>
                  <a:srgbClr val="008000"/>
                </a:solidFill>
                <a:latin typeface="Times New Roman"/>
                <a:ea typeface="+mn-lt"/>
                <a:cs typeface="+mn-lt"/>
              </a:rPr>
              <a:t>'</a:t>
            </a:r>
            <a:r>
              <a:rPr lang="ru-RU" sz="1400" err="1">
                <a:solidFill>
                  <a:srgbClr val="008000"/>
                </a:solidFill>
                <a:latin typeface="Times New Roman"/>
                <a:ea typeface="+mn-lt"/>
                <a:cs typeface="+mn-lt"/>
              </a:rPr>
              <a:t>gini</a:t>
            </a:r>
            <a:r>
              <a:rPr lang="ru-RU" sz="1400" dirty="0">
                <a:solidFill>
                  <a:srgbClr val="008000"/>
                </a:solidFill>
                <a:latin typeface="Times New Roman"/>
                <a:ea typeface="+mn-lt"/>
                <a:cs typeface="+mn-lt"/>
              </a:rPr>
              <a:t>'</a:t>
            </a:r>
            <a:r>
              <a:rPr lang="ru-RU" sz="14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400" err="1">
                <a:latin typeface="Times New Roman"/>
                <a:ea typeface="+mn-lt"/>
                <a:cs typeface="+mn-lt"/>
              </a:rPr>
              <a:t>max_depth</a:t>
            </a:r>
            <a:r>
              <a:rPr lang="ru-RU" sz="1400" dirty="0">
                <a:latin typeface="Times New Roman"/>
                <a:ea typeface="+mn-lt"/>
                <a:cs typeface="+mn-lt"/>
              </a:rPr>
              <a:t>=</a:t>
            </a:r>
            <a:r>
              <a:rPr lang="ru-RU" sz="1400" dirty="0">
                <a:solidFill>
                  <a:srgbClr val="AA5D00"/>
                </a:solidFill>
                <a:latin typeface="Times New Roman"/>
                <a:ea typeface="+mn-lt"/>
                <a:cs typeface="+mn-lt"/>
              </a:rPr>
              <a:t>4</a:t>
            </a:r>
            <a:r>
              <a:rPr lang="ru-RU" sz="14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400" err="1">
                <a:latin typeface="Times New Roman"/>
                <a:ea typeface="+mn-lt"/>
                <a:cs typeface="+mn-lt"/>
              </a:rPr>
              <a:t>random_state</a:t>
            </a:r>
            <a:r>
              <a:rPr lang="ru-RU" sz="1400" dirty="0">
                <a:latin typeface="Times New Roman"/>
                <a:ea typeface="+mn-lt"/>
                <a:cs typeface="+mn-lt"/>
              </a:rPr>
              <a:t>=</a:t>
            </a:r>
            <a:r>
              <a:rPr lang="ru-RU" sz="1400" dirty="0">
                <a:solidFill>
                  <a:srgbClr val="AA5D00"/>
                </a:solidFill>
                <a:latin typeface="Times New Roman"/>
                <a:ea typeface="+mn-lt"/>
                <a:cs typeface="+mn-lt"/>
              </a:rPr>
              <a:t>1</a:t>
            </a:r>
            <a:r>
              <a:rPr lang="ru-RU" sz="1400" dirty="0">
                <a:latin typeface="Times New Roman"/>
                <a:ea typeface="+mn-lt"/>
                <a:cs typeface="+mn-lt"/>
              </a:rPr>
              <a:t>) </a:t>
            </a:r>
            <a:r>
              <a:rPr lang="ru-RU" sz="1400" err="1">
                <a:latin typeface="Times New Roman"/>
                <a:ea typeface="+mn-lt"/>
                <a:cs typeface="+mn-lt"/>
              </a:rPr>
              <a:t>tree.fit</a:t>
            </a:r>
            <a:r>
              <a:rPr lang="ru-RU" sz="1400" dirty="0">
                <a:latin typeface="Times New Roman"/>
                <a:ea typeface="+mn-lt"/>
                <a:cs typeface="+mn-lt"/>
              </a:rPr>
              <a:t>(</a:t>
            </a:r>
            <a:r>
              <a:rPr lang="ru-RU" sz="1400" err="1">
                <a:latin typeface="Times New Roman"/>
                <a:ea typeface="+mn-lt"/>
                <a:cs typeface="+mn-lt"/>
              </a:rPr>
              <a:t>X_train_std</a:t>
            </a:r>
            <a:r>
              <a:rPr lang="ru-RU" sz="14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400" err="1">
                <a:latin typeface="Times New Roman"/>
                <a:ea typeface="+mn-lt"/>
                <a:cs typeface="+mn-lt"/>
              </a:rPr>
              <a:t>y_train</a:t>
            </a:r>
            <a:r>
              <a:rPr lang="ru-RU" sz="1400" dirty="0">
                <a:latin typeface="Times New Roman"/>
                <a:ea typeface="+mn-lt"/>
                <a:cs typeface="+mn-lt"/>
              </a:rPr>
              <a:t>)</a:t>
            </a: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Данный код выполняет следующие действия:</a:t>
            </a:r>
            <a:endParaRPr lang="ru-RU" sz="1400">
              <a:latin typeface="Times New Roman"/>
              <a:ea typeface="Calibri"/>
              <a:cs typeface="Calibri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from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sklearn.tree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import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DecisionTreeClassifier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импортирует класс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DecisionTreeClassifier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модуля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sklearn.tree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DecisionTreeClassifier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является классификатором, основанным на деревьях решений.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tree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=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DecisionTreeClassifier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(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criterion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='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gini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',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max_depth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=4,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random_state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=1)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создает объект классификатора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tree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с использованием алгоритма дерева решений.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criterion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='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gini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'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указывает, что используется критерий Джини для измерения качества разделения узлов в дереве решений.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max_depth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=4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устанавливает максимальную глубину дерева решений. Это ограничение помогает избежать переобучения и улучшает обобщающую способность модели.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random_state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=1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устанавливает случайное состояние для воспроизводимости результатов.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tree.fit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(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X_train_std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y_train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обучает модель дерева решений на тренировочных данных.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X_train_std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тренировочные данные, содержащие независимые переменные (функции/признаки), которые будут использоваться для обучения модели.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y_train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целевую переменную, которую модель будет предсказывать.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dirty="0">
                <a:latin typeface="Times New Roman"/>
                <a:ea typeface="+mn-lt"/>
                <a:cs typeface="+mn-lt"/>
              </a:rPr>
              <a:t>Метод 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.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fit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применяется к объекту классификатора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tree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 выполняет обучение модели дерева решений на предоставленных тренировочных данных. В результате обучения, модель дерева решений будет настроена на тренировочные данные и будет готова для предсказания на новых данных.</a:t>
            </a:r>
            <a:endParaRPr lang="ru-RU">
              <a:latin typeface="Times New Roman"/>
              <a:cs typeface="Times New Roman"/>
            </a:endParaRPr>
          </a:p>
          <a:p>
            <a:endParaRPr lang="ru-RU" sz="1400" dirty="0">
              <a:latin typeface="Times New Roman"/>
              <a:ea typeface="Calibri"/>
              <a:cs typeface="Calibri"/>
            </a:endParaRPr>
          </a:p>
          <a:p>
            <a:endParaRPr lang="ru-RU" sz="14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B29D6A7-3C77-1684-B39D-70FDAF4F4D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7575" y="3691193"/>
            <a:ext cx="4514850" cy="447675"/>
          </a:xfrm>
        </p:spPr>
      </p:pic>
    </p:spTree>
    <p:extLst>
      <p:ext uri="{BB962C8B-B14F-4D97-AF65-F5344CB8AC3E}">
        <p14:creationId xmlns:p14="http://schemas.microsoft.com/office/powerpoint/2010/main" val="4051044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F8975-A0CA-56A6-3AC3-80943100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err="1">
                <a:latin typeface="Times New Roman"/>
                <a:ea typeface="+mj-lt"/>
                <a:cs typeface="+mj-lt"/>
              </a:rPr>
              <a:t>y_pred_tree</a:t>
            </a:r>
            <a:r>
              <a:rPr lang="ru-RU" sz="2400" dirty="0">
                <a:latin typeface="Times New Roman"/>
                <a:ea typeface="+mj-lt"/>
                <a:cs typeface="+mj-lt"/>
              </a:rPr>
              <a:t> = </a:t>
            </a:r>
            <a:r>
              <a:rPr lang="ru-RU" sz="2400" err="1">
                <a:latin typeface="Times New Roman"/>
                <a:ea typeface="+mj-lt"/>
                <a:cs typeface="+mj-lt"/>
              </a:rPr>
              <a:t>tree.predict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X_test_std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 </a:t>
            </a:r>
            <a:r>
              <a:rPr lang="ru-RU" sz="2400" err="1">
                <a:latin typeface="Times New Roman"/>
                <a:ea typeface="+mj-lt"/>
                <a:cs typeface="+mj-lt"/>
              </a:rPr>
              <a:t>print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classification_report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y_test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400" err="1">
                <a:latin typeface="Times New Roman"/>
                <a:ea typeface="+mj-lt"/>
                <a:cs typeface="+mj-lt"/>
              </a:rPr>
              <a:t>y_pred_tree</a:t>
            </a:r>
            <a:r>
              <a:rPr lang="ru-RU" sz="24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400" err="1">
                <a:latin typeface="Times New Roman"/>
                <a:ea typeface="+mj-lt"/>
                <a:cs typeface="+mj-lt"/>
              </a:rPr>
              <a:t>target_names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=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bank_pred_names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)) </a:t>
            </a:r>
            <a:br>
              <a:rPr lang="ru-RU" sz="2400" dirty="0">
                <a:latin typeface="Times New Roman"/>
                <a:ea typeface="+mj-lt"/>
                <a:cs typeface="+mj-lt"/>
              </a:rPr>
            </a:br>
            <a:endParaRPr lang="ru-RU" sz="2400" dirty="0">
              <a:latin typeface="Times New Roman"/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F8D7F-B77E-A1CF-DCF8-53C0D883F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Код, который вы предоставили, выполняет следующие действия:</a:t>
            </a:r>
            <a:endParaRPr lang="ru-RU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b="1" err="1">
                <a:latin typeface="Times New Roman"/>
                <a:cs typeface="Times New Roman"/>
              </a:rPr>
              <a:t>tree.predict</a:t>
            </a:r>
            <a:r>
              <a:rPr lang="ru-RU" b="1" dirty="0">
                <a:latin typeface="Times New Roman"/>
                <a:cs typeface="Times New Roman"/>
              </a:rPr>
              <a:t>(</a:t>
            </a:r>
            <a:r>
              <a:rPr lang="ru-RU" b="1" err="1">
                <a:latin typeface="Times New Roman"/>
                <a:cs typeface="Times New Roman"/>
              </a:rPr>
              <a:t>X_test_std</a:t>
            </a:r>
            <a:r>
              <a:rPr lang="ru-RU" b="1" dirty="0">
                <a:latin typeface="Times New Roman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: Эта строка выполняет прогнозирование классов для тестовых данных </a:t>
            </a:r>
            <a:r>
              <a:rPr lang="ru-RU" b="1" err="1">
                <a:latin typeface="Times New Roman"/>
                <a:cs typeface="Times New Roman"/>
              </a:rPr>
              <a:t>X_test_std</a:t>
            </a:r>
            <a:r>
              <a:rPr lang="ru-RU" dirty="0">
                <a:latin typeface="Times New Roman"/>
                <a:ea typeface="+mn-lt"/>
                <a:cs typeface="+mn-lt"/>
              </a:rPr>
              <a:t> с использованием модели решающего дерева </a:t>
            </a:r>
            <a:r>
              <a:rPr lang="ru-RU" b="1" err="1">
                <a:latin typeface="Times New Roman"/>
                <a:cs typeface="Times New Roman"/>
              </a:rPr>
              <a:t>tree</a:t>
            </a:r>
            <a:r>
              <a:rPr lang="ru-RU" dirty="0">
                <a:latin typeface="Times New Roman"/>
                <a:ea typeface="+mn-lt"/>
                <a:cs typeface="+mn-lt"/>
              </a:rPr>
              <a:t>. </a:t>
            </a:r>
            <a:r>
              <a:rPr lang="ru-RU" b="1" err="1">
                <a:latin typeface="Times New Roman"/>
                <a:cs typeface="Times New Roman"/>
              </a:rPr>
              <a:t>X_test_std</a:t>
            </a:r>
            <a:r>
              <a:rPr lang="ru-RU" dirty="0">
                <a:latin typeface="Times New Roman"/>
                <a:ea typeface="+mn-lt"/>
                <a:cs typeface="+mn-lt"/>
              </a:rPr>
              <a:t> представляет собой набор тестовых данных, которые были предварительно обработаны (например, масштабированы или нормализованы) для использования моделью.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b="1" err="1">
                <a:latin typeface="Times New Roman"/>
                <a:cs typeface="Times New Roman"/>
              </a:rPr>
              <a:t>classification_report</a:t>
            </a:r>
            <a:r>
              <a:rPr lang="ru-RU" b="1" dirty="0">
                <a:latin typeface="Times New Roman"/>
                <a:cs typeface="Times New Roman"/>
              </a:rPr>
              <a:t>(</a:t>
            </a:r>
            <a:r>
              <a:rPr lang="ru-RU" b="1" err="1">
                <a:latin typeface="Times New Roman"/>
                <a:cs typeface="Times New Roman"/>
              </a:rPr>
              <a:t>y_test</a:t>
            </a:r>
            <a:r>
              <a:rPr lang="ru-RU" b="1" dirty="0">
                <a:latin typeface="Times New Roman"/>
                <a:cs typeface="Times New Roman"/>
              </a:rPr>
              <a:t>, </a:t>
            </a:r>
            <a:r>
              <a:rPr lang="ru-RU" b="1" err="1">
                <a:latin typeface="Times New Roman"/>
                <a:cs typeface="Times New Roman"/>
              </a:rPr>
              <a:t>y_pred_tree</a:t>
            </a:r>
            <a:r>
              <a:rPr lang="ru-RU" b="1" dirty="0">
                <a:latin typeface="Times New Roman"/>
                <a:cs typeface="Times New Roman"/>
              </a:rPr>
              <a:t>, </a:t>
            </a:r>
            <a:r>
              <a:rPr lang="ru-RU" b="1" err="1">
                <a:latin typeface="Times New Roman"/>
                <a:cs typeface="Times New Roman"/>
              </a:rPr>
              <a:t>target_names</a:t>
            </a:r>
            <a:r>
              <a:rPr lang="ru-RU" b="1" dirty="0">
                <a:latin typeface="Times New Roman"/>
                <a:cs typeface="Times New Roman"/>
              </a:rPr>
              <a:t>=</a:t>
            </a:r>
            <a:r>
              <a:rPr lang="ru-RU" b="1" err="1">
                <a:latin typeface="Times New Roman"/>
                <a:cs typeface="Times New Roman"/>
              </a:rPr>
              <a:t>bank_pred_names</a:t>
            </a:r>
            <a:r>
              <a:rPr lang="ru-RU" b="1" dirty="0">
                <a:latin typeface="Times New Roman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: Эта строка генерирует отчет о классификации, сравнивая предсказанные значения </a:t>
            </a:r>
            <a:r>
              <a:rPr lang="ru-RU" b="1" err="1">
                <a:latin typeface="Times New Roman"/>
                <a:cs typeface="Times New Roman"/>
              </a:rPr>
              <a:t>y_pred_tree</a:t>
            </a:r>
            <a:r>
              <a:rPr lang="ru-RU" dirty="0">
                <a:latin typeface="Times New Roman"/>
                <a:ea typeface="+mn-lt"/>
                <a:cs typeface="+mn-lt"/>
              </a:rPr>
              <a:t> с фактическими значениями тестовых данных </a:t>
            </a:r>
            <a:r>
              <a:rPr lang="ru-RU" b="1" err="1">
                <a:latin typeface="Times New Roman"/>
                <a:cs typeface="Times New Roman"/>
              </a:rPr>
              <a:t>y_test</a:t>
            </a:r>
            <a:r>
              <a:rPr lang="ru-RU" dirty="0">
                <a:latin typeface="Times New Roman"/>
                <a:ea typeface="+mn-lt"/>
                <a:cs typeface="+mn-lt"/>
              </a:rPr>
              <a:t>. </a:t>
            </a:r>
            <a:r>
              <a:rPr lang="ru-RU" b="1" err="1">
                <a:latin typeface="Times New Roman"/>
                <a:cs typeface="Times New Roman"/>
              </a:rPr>
              <a:t>y_test</a:t>
            </a:r>
            <a:r>
              <a:rPr lang="ru-RU" dirty="0">
                <a:latin typeface="Times New Roman"/>
                <a:ea typeface="+mn-lt"/>
                <a:cs typeface="+mn-lt"/>
              </a:rPr>
              <a:t> содержит истинные метки классов для соответствующих тестовых данных. </a:t>
            </a:r>
            <a:r>
              <a:rPr lang="ru-RU" b="1" err="1">
                <a:latin typeface="Times New Roman"/>
                <a:cs typeface="Times New Roman"/>
              </a:rPr>
              <a:t>target_names</a:t>
            </a:r>
            <a:r>
              <a:rPr lang="ru-RU" dirty="0">
                <a:latin typeface="Times New Roman"/>
                <a:ea typeface="+mn-lt"/>
                <a:cs typeface="+mn-lt"/>
              </a:rPr>
              <a:t> - это список имен, используемых для представления различных классов в отчете о классификации. В данном случае, </a:t>
            </a:r>
            <a:r>
              <a:rPr lang="ru-RU" b="1" err="1">
                <a:latin typeface="Times New Roman"/>
                <a:cs typeface="Times New Roman"/>
              </a:rPr>
              <a:t>bank_pred_names</a:t>
            </a:r>
            <a:r>
              <a:rPr lang="ru-RU" dirty="0">
                <a:latin typeface="Times New Roman"/>
                <a:ea typeface="+mn-lt"/>
                <a:cs typeface="+mn-lt"/>
              </a:rPr>
              <a:t> представляет список имен классов, используемых для предсказания банковских данных.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Отчет о классификации содержит различные метрики, такие как точность (</a:t>
            </a:r>
            <a:r>
              <a:rPr lang="ru-RU" err="1">
                <a:latin typeface="Times New Roman"/>
                <a:ea typeface="+mn-lt"/>
                <a:cs typeface="+mn-lt"/>
              </a:rPr>
              <a:t>precision</a:t>
            </a:r>
            <a:r>
              <a:rPr lang="ru-RU" dirty="0">
                <a:latin typeface="Times New Roman"/>
                <a:ea typeface="+mn-lt"/>
                <a:cs typeface="+mn-lt"/>
              </a:rPr>
              <a:t>), полноту (</a:t>
            </a:r>
            <a:r>
              <a:rPr lang="ru-RU" err="1">
                <a:latin typeface="Times New Roman"/>
                <a:ea typeface="+mn-lt"/>
                <a:cs typeface="+mn-lt"/>
              </a:rPr>
              <a:t>recall</a:t>
            </a:r>
            <a:r>
              <a:rPr lang="ru-RU" dirty="0">
                <a:latin typeface="Times New Roman"/>
                <a:ea typeface="+mn-lt"/>
                <a:cs typeface="+mn-lt"/>
              </a:rPr>
              <a:t>), F1-меру (F1-score) и поддержку (</a:t>
            </a:r>
            <a:r>
              <a:rPr lang="ru-RU" err="1">
                <a:latin typeface="Times New Roman"/>
                <a:ea typeface="+mn-lt"/>
                <a:cs typeface="+mn-lt"/>
              </a:rPr>
              <a:t>support</a:t>
            </a:r>
            <a:r>
              <a:rPr lang="ru-RU" dirty="0">
                <a:latin typeface="Times New Roman"/>
                <a:ea typeface="+mn-lt"/>
                <a:cs typeface="+mn-lt"/>
              </a:rPr>
              <a:t>) для каждого класса, а также суммарные значения по всем классам. Эти метрики позволяют оценить производительность модели классификации на основе предсказанных и фактических значений.</a:t>
            </a:r>
            <a:endParaRPr lang="ru-RU">
              <a:latin typeface="Times New Roman"/>
              <a:cs typeface="Times New Roman"/>
            </a:endParaRPr>
          </a:p>
          <a:p>
            <a:br>
              <a:rPr lang="en-US" dirty="0"/>
            </a:br>
            <a:endParaRPr lang="en-US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22AAC9F-1438-55F7-E0B1-94EC9AB4FA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48253" y="2797550"/>
            <a:ext cx="3038475" cy="1257300"/>
          </a:xfrm>
        </p:spPr>
      </p:pic>
    </p:spTree>
    <p:extLst>
      <p:ext uri="{BB962C8B-B14F-4D97-AF65-F5344CB8AC3E}">
        <p14:creationId xmlns:p14="http://schemas.microsoft.com/office/powerpoint/2010/main" val="17542047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78DE3-3C80-5148-AC22-0AF204EE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Метод k-ближайших соседей</a:t>
            </a:r>
          </a:p>
          <a:p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21023-264C-5235-C463-79FC0D617D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sz="1100" err="1">
                <a:latin typeface="Times New Roman"/>
                <a:ea typeface="+mn-lt"/>
                <a:cs typeface="+mn-lt"/>
              </a:rPr>
              <a:t>from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err="1">
                <a:latin typeface="Times New Roman"/>
                <a:ea typeface="+mn-lt"/>
                <a:cs typeface="+mn-lt"/>
              </a:rPr>
              <a:t>sklearn.neighbors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err="1">
                <a:latin typeface="Times New Roman"/>
                <a:ea typeface="+mn-lt"/>
                <a:cs typeface="+mn-lt"/>
              </a:rPr>
              <a:t>import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err="1">
                <a:latin typeface="Times New Roman"/>
                <a:ea typeface="+mn-lt"/>
                <a:cs typeface="+mn-lt"/>
              </a:rPr>
              <a:t>KNeighborsClassifier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err="1">
                <a:latin typeface="Times New Roman"/>
                <a:ea typeface="+mn-lt"/>
                <a:cs typeface="+mn-lt"/>
              </a:rPr>
              <a:t>knn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= </a:t>
            </a:r>
            <a:r>
              <a:rPr lang="ru-RU" sz="1100" err="1">
                <a:latin typeface="Times New Roman"/>
                <a:ea typeface="+mn-lt"/>
                <a:cs typeface="+mn-lt"/>
              </a:rPr>
              <a:t>KNeighborsClassifier</a:t>
            </a:r>
            <a:r>
              <a:rPr lang="ru-RU" sz="1100" dirty="0">
                <a:latin typeface="Times New Roman"/>
                <a:ea typeface="+mn-lt"/>
                <a:cs typeface="+mn-lt"/>
              </a:rPr>
              <a:t>(</a:t>
            </a:r>
            <a:r>
              <a:rPr lang="ru-RU" sz="1100" err="1">
                <a:latin typeface="Times New Roman"/>
                <a:ea typeface="+mn-lt"/>
                <a:cs typeface="+mn-lt"/>
              </a:rPr>
              <a:t>n_neighbors</a:t>
            </a:r>
            <a:r>
              <a:rPr lang="ru-RU" sz="1100" dirty="0">
                <a:latin typeface="Times New Roman"/>
                <a:ea typeface="+mn-lt"/>
                <a:cs typeface="+mn-lt"/>
              </a:rPr>
              <a:t>=5, p=2, </a:t>
            </a:r>
            <a:r>
              <a:rPr lang="ru-RU" sz="1100" err="1">
                <a:latin typeface="Times New Roman"/>
                <a:ea typeface="+mn-lt"/>
                <a:cs typeface="+mn-lt"/>
              </a:rPr>
              <a:t>metric</a:t>
            </a:r>
            <a:r>
              <a:rPr lang="ru-RU" sz="1100" dirty="0">
                <a:latin typeface="Times New Roman"/>
                <a:ea typeface="+mn-lt"/>
                <a:cs typeface="+mn-lt"/>
              </a:rPr>
              <a:t>='</a:t>
            </a:r>
            <a:r>
              <a:rPr lang="ru-RU" sz="1100" err="1">
                <a:latin typeface="Times New Roman"/>
                <a:ea typeface="+mn-lt"/>
                <a:cs typeface="+mn-lt"/>
              </a:rPr>
              <a:t>manhattan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') </a:t>
            </a:r>
            <a:r>
              <a:rPr lang="ru-RU" sz="1100" err="1">
                <a:latin typeface="Times New Roman"/>
                <a:ea typeface="+mn-lt"/>
                <a:cs typeface="+mn-lt"/>
              </a:rPr>
              <a:t>knn.fit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(</a:t>
            </a:r>
            <a:r>
              <a:rPr lang="ru-RU" sz="1100" err="1">
                <a:latin typeface="Times New Roman"/>
                <a:ea typeface="+mn-lt"/>
                <a:cs typeface="+mn-lt"/>
              </a:rPr>
              <a:t>X_train_std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err="1">
                <a:latin typeface="Times New Roman"/>
                <a:ea typeface="+mn-lt"/>
                <a:cs typeface="+mn-lt"/>
              </a:rPr>
              <a:t>y_train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) </a:t>
            </a:r>
            <a:r>
              <a:rPr lang="ru-RU" sz="1100" err="1">
                <a:latin typeface="Times New Roman"/>
                <a:ea typeface="+mn-lt"/>
                <a:cs typeface="+mn-lt"/>
              </a:rPr>
              <a:t>y_pred_knn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= </a:t>
            </a:r>
            <a:r>
              <a:rPr lang="ru-RU" sz="1100" err="1">
                <a:latin typeface="Times New Roman"/>
                <a:ea typeface="+mn-lt"/>
                <a:cs typeface="+mn-lt"/>
              </a:rPr>
              <a:t>knn.predict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(</a:t>
            </a:r>
            <a:r>
              <a:rPr lang="ru-RU" sz="1100" err="1">
                <a:latin typeface="Times New Roman"/>
                <a:ea typeface="+mn-lt"/>
                <a:cs typeface="+mn-lt"/>
              </a:rPr>
              <a:t>X_test_std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) </a:t>
            </a:r>
            <a:r>
              <a:rPr lang="ru-RU" sz="1100" err="1">
                <a:latin typeface="Times New Roman"/>
                <a:ea typeface="+mn-lt"/>
                <a:cs typeface="+mn-lt"/>
              </a:rPr>
              <a:t>print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(</a:t>
            </a:r>
            <a:r>
              <a:rPr lang="ru-RU" sz="1100" err="1">
                <a:latin typeface="Times New Roman"/>
                <a:ea typeface="+mn-lt"/>
                <a:cs typeface="+mn-lt"/>
              </a:rPr>
              <a:t>classification_report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(</a:t>
            </a:r>
            <a:r>
              <a:rPr lang="ru-RU" sz="1100" err="1">
                <a:latin typeface="Times New Roman"/>
                <a:ea typeface="+mn-lt"/>
                <a:cs typeface="+mn-lt"/>
              </a:rPr>
              <a:t>y_test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err="1">
                <a:latin typeface="Times New Roman"/>
                <a:ea typeface="+mn-lt"/>
                <a:cs typeface="+mn-lt"/>
              </a:rPr>
              <a:t>y_pred_knn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err="1">
                <a:latin typeface="Times New Roman"/>
                <a:ea typeface="+mn-lt"/>
                <a:cs typeface="+mn-lt"/>
              </a:rPr>
              <a:t>target_names</a:t>
            </a:r>
            <a:r>
              <a:rPr lang="ru-RU" sz="1100" dirty="0">
                <a:latin typeface="Times New Roman"/>
                <a:ea typeface="+mn-lt"/>
                <a:cs typeface="+mn-lt"/>
              </a:rPr>
              <a:t>=</a:t>
            </a:r>
            <a:r>
              <a:rPr lang="ru-RU" sz="1100" err="1">
                <a:latin typeface="Times New Roman"/>
                <a:ea typeface="+mn-lt"/>
                <a:cs typeface="+mn-lt"/>
              </a:rPr>
              <a:t>bank_pred_names</a:t>
            </a:r>
            <a:r>
              <a:rPr lang="ru-RU" sz="1100" dirty="0">
                <a:latin typeface="Times New Roman"/>
                <a:ea typeface="+mn-lt"/>
                <a:cs typeface="+mn-lt"/>
              </a:rPr>
              <a:t>)) </a:t>
            </a: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Для отрисовки графической составляющей игры была выбрана библиотека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из-за следующих причин:</a:t>
            </a:r>
            <a:endParaRPr lang="ru-RU" sz="1100">
              <a:latin typeface="Times New Roman"/>
              <a:ea typeface="Calibri"/>
              <a:cs typeface="Calibri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Встроенность в язык Java: Swing является стандартной библиотекой для создания графического интерфейса пользователя (GUI) в Java. Она входит в состав Java Development Kit (JDK) и доступна для использования без необходимости дополнительной установки или настройки.</a:t>
            </a:r>
            <a:endParaRPr lang="ru-RU">
              <a:latin typeface="Times New Roman"/>
              <a:ea typeface="+mn-lt"/>
              <a:cs typeface="+mn-lt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Простота использования: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предоставляет удобные и интуитивно понятные классы и методы для создания графических компонентов и обработки пользовательских событий. Она обладает простым и понятным API, что упрощает разработку и поддержку графического интерфейса.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Переносимость: Приложения, написанные с использованием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могут быть запущены на различных платформах, поддерживающих Java.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обеспечивает кросс-</a:t>
            </a:r>
            <a:r>
              <a:rPr lang="ru-RU" sz="1200" err="1">
                <a:latin typeface="Times New Roman"/>
                <a:ea typeface="+mn-lt"/>
                <a:cs typeface="+mn-lt"/>
              </a:rPr>
              <a:t>платформенность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что означает, что один и тот же код может работать на разных операционных системах, таких как Windows, </a:t>
            </a:r>
            <a:r>
              <a:rPr lang="ru-RU" sz="1200" err="1">
                <a:latin typeface="Times New Roman"/>
                <a:ea typeface="+mn-lt"/>
                <a:cs typeface="+mn-lt"/>
              </a:rPr>
              <a:t>macOS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 Linux, без необходимости внесения изменений.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Богатый набор компонентов: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предлагает широкий выбор графических компонентов, таких как кнопки, поля ввода, метки, таблицы и многое другое. Это позволяет разработчикам создавать разнообразные и интерактивные пользовательские интерфейсы.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Расширяемость: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обладает возможностью расширения и настройки компонентов для удовлетворения конкретных потребностей разработчика. Она позволяет создавать пользовательские компоненты и добавлять к ним дополнительную функциональность.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В целом, выбор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для реализации графической составляющей игры обусловлен его простотой использования, переносимостью, широким набором компонентов и встроенностью в язык Java.</a:t>
            </a:r>
            <a:endParaRPr lang="ru-RU">
              <a:latin typeface="Times New Roman"/>
              <a:cs typeface="Times New Roman"/>
            </a:endParaRPr>
          </a:p>
          <a:p>
            <a:endParaRPr lang="ru-RU" sz="1100" dirty="0">
              <a:latin typeface="Times New Roman"/>
              <a:ea typeface="Calibri"/>
              <a:cs typeface="Calibri"/>
            </a:endParaRPr>
          </a:p>
          <a:p>
            <a:endParaRPr lang="ru-RU" sz="11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, монитор, игр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D8797CE-FE6E-9B75-F82B-81E6B13C91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0193" y="3396457"/>
            <a:ext cx="3019425" cy="1209675"/>
          </a:xfrm>
        </p:spPr>
      </p:pic>
    </p:spTree>
    <p:extLst>
      <p:ext uri="{BB962C8B-B14F-4D97-AF65-F5344CB8AC3E}">
        <p14:creationId xmlns:p14="http://schemas.microsoft.com/office/powerpoint/2010/main" val="417587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Ознакомление с </a:t>
            </a:r>
            <a:r>
              <a:rPr lang="ru-RU" dirty="0" err="1"/>
              <a:t>датасетом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4BB262-B577-BD0A-F0BC-F02B9D20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8" y="681037"/>
            <a:ext cx="11612826" cy="38214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D8C8AD-4EDA-EFCF-D5B9-214E2E35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8" y="4502485"/>
            <a:ext cx="4040174" cy="20593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2FA954-A35C-AAEA-02DD-ECC7C453C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804" y="4502485"/>
            <a:ext cx="6667130" cy="20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Ознакомление с </a:t>
            </a:r>
            <a:r>
              <a:rPr lang="ru-RU" dirty="0" err="1"/>
              <a:t>датасетом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F7DB7B-2CB7-14CC-FEB1-E4B90127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6" y="681037"/>
            <a:ext cx="6762750" cy="8967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0883A2-49A8-A5BC-EC74-F591F2582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06" y="1577814"/>
            <a:ext cx="6762750" cy="45815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0989FE-5C39-904B-09B0-8A56DEB59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256" y="3990318"/>
            <a:ext cx="4026533" cy="21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914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8730</Words>
  <Application>Microsoft Office PowerPoint</Application>
  <PresentationFormat>Широкоэкранный</PresentationFormat>
  <Paragraphs>371</Paragraphs>
  <Slides>77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77</vt:i4>
      </vt:variant>
    </vt:vector>
  </HeadingPairs>
  <TitlesOfParts>
    <vt:vector size="83" baseType="lpstr">
      <vt:lpstr>Arial</vt:lpstr>
      <vt:lpstr>Calibri</vt:lpstr>
      <vt:lpstr>Calibri Light</vt:lpstr>
      <vt:lpstr>Noto Sans</vt:lpstr>
      <vt:lpstr>Times New Roman</vt:lpstr>
      <vt:lpstr>Тема Office</vt:lpstr>
      <vt:lpstr>Дипломная работа «Классификация клиентов банка»</vt:lpstr>
      <vt:lpstr>Команда</vt:lpstr>
      <vt:lpstr>Задача</vt:lpstr>
      <vt:lpstr>Решение Задачи</vt:lpstr>
      <vt:lpstr>Данные</vt:lpstr>
      <vt:lpstr>Ознакомление с датасетом</vt:lpstr>
      <vt:lpstr>Ознакомление с датасетом</vt:lpstr>
      <vt:lpstr>Ознакомление с датасетом</vt:lpstr>
      <vt:lpstr>Ознакомление с датасетом</vt:lpstr>
      <vt:lpstr>Ознакомление с датасетом</vt:lpstr>
      <vt:lpstr>Ознакомление с датасетом</vt:lpstr>
      <vt:lpstr>Итог ознакомления </vt:lpstr>
      <vt:lpstr>Предобработка датасета</vt:lpstr>
      <vt:lpstr>Предобработка датасета</vt:lpstr>
      <vt:lpstr>Предобработка датасета</vt:lpstr>
      <vt:lpstr>Предобработка датасета</vt:lpstr>
      <vt:lpstr>Предобработка датасета</vt:lpstr>
      <vt:lpstr>Предобработка датасета</vt:lpstr>
      <vt:lpstr>Замена типа данных</vt:lpstr>
      <vt:lpstr>Замена типа данных</vt:lpstr>
      <vt:lpstr>Обработка дубликатов</vt:lpstr>
      <vt:lpstr>Обработка дубликатов</vt:lpstr>
      <vt:lpstr>Классификация</vt:lpstr>
      <vt:lpstr>Классификация</vt:lpstr>
      <vt:lpstr>Классификация</vt:lpstr>
      <vt:lpstr>Классификация</vt:lpstr>
      <vt:lpstr>Классификация</vt:lpstr>
      <vt:lpstr>Классификация</vt:lpstr>
      <vt:lpstr>Метод опорных векторов (SVC)</vt:lpstr>
      <vt:lpstr>Нелинейная классификация</vt:lpstr>
      <vt:lpstr>Деревья принятия решений</vt:lpstr>
      <vt:lpstr>Деревья принятия решений</vt:lpstr>
      <vt:lpstr>Деревья принятия решений</vt:lpstr>
      <vt:lpstr>Метод k-ближайших соседей</vt:lpstr>
      <vt:lpstr>Вывод Нелинейная классификация и дерево принятия решений выдает нам наибольшее accuracy равное 0,57</vt:lpstr>
      <vt:lpstr>Вывод</vt:lpstr>
      <vt:lpstr>Вывод</vt:lpstr>
      <vt:lpstr>Презентация PowerPoint</vt:lpstr>
      <vt:lpstr>Презентация PowerPoint</vt:lpstr>
      <vt:lpstr>Ознакомление с датасетом(Подробная версия)</vt:lpstr>
      <vt:lpstr>bank = pd.read_csv("data.csv")  bank.head()</vt:lpstr>
      <vt:lpstr>bank.info()</vt:lpstr>
      <vt:lpstr>pd.concat([bank.dtypes, bank.isna().sum()], axis=1)</vt:lpstr>
      <vt:lpstr>bank.describe(include='all')</vt:lpstr>
      <vt:lpstr>(abs(bank["days_employed"])/365).describe()</vt:lpstr>
      <vt:lpstr>bank[bank['days_employed'] &lt; 0]['days_employed'].count() bank[bank['days_employed'] &gt;= 0]['days_employed'].apply(lambda x: x / 365).describe()</vt:lpstr>
      <vt:lpstr>bank[(abs(bank['days_employed']) &lt;= 75*365)]['days_employed'].count()</vt:lpstr>
      <vt:lpstr>from datetime import datetime, timedelta  import numpy as np  from math import isnan  OLE_TIME_ZERO = datetime(1899, 12, 30, 0, 0, 0)  def from_ole(ts:float)-&gt;datetime:  if isnan(ts):  return ts  return OLE_TIME_ZERO + timedelta(days=float(ts/10))  def from_epoch(ts:float):  if isnan(ts):  return ts  return datetime.fromtimestamp(ts*3600)  bank["days_employed"].min() bank["days_employed"].max() from_ole(bank["days_employed"].min()) from_ole(bank["days_employed"].max()) from_epoch(bank["days_employed"].min()) from_epoch(bank["days_employed"].max()) days = abs(bank["days_employed"])/abs(bank["days_employed"].min()) days.describe()</vt:lpstr>
      <vt:lpstr>bank["date_employed"] = bank.apply(lambda row: from_ole(abs(row["days_employed"])), axis=1)  bank[["date_employed", "dob_years"]].sample(15) </vt:lpstr>
      <vt:lpstr>bank["date_employed"] = bank.apply(lambda row: from_epoch(abs(row["days_employed"])), axis=1) bank[["date_employed", "dob_years"]].sample(5)</vt:lpstr>
      <vt:lpstr>bank = bank.drop('date_employed', axis=1) bank.head()</vt:lpstr>
      <vt:lpstr>duplicates = bank[bank.duplicated()] 100*len(duplicates)/len(bank)</vt:lpstr>
      <vt:lpstr>Итог ознакомления </vt:lpstr>
      <vt:lpstr>Предобработка датасета (Пустые значения)</vt:lpstr>
      <vt:lpstr>Предобработка датасета (Пустые значения)</vt:lpstr>
      <vt:lpstr>Предобработка датасета (Пустые значения)</vt:lpstr>
      <vt:lpstr>Предобработка датасета (Пустые значения)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 опорных векторов (SVC)</vt:lpstr>
      <vt:lpstr>y_pred_svm = svm.predict(X_test_std)   print(classification_report(y_test, y_pred_svm, target_names=bank_pred_names)) </vt:lpstr>
      <vt:lpstr>Нелинейная классификация </vt:lpstr>
      <vt:lpstr>y_pred_svm_rbf = svm_rbf.predict(X_test_std) print(classification_report(y_test, y_pred_svm_rbf, target_names=bank_pred_names)) </vt:lpstr>
      <vt:lpstr>Деревья принятия решений</vt:lpstr>
      <vt:lpstr>y_pred_tree = tree.predict(X_test_std) print(classification_report(y_test, y_pred_tree, target_names=bank_pred_names))  </vt:lpstr>
      <vt:lpstr>Метод k-ближайших соседей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Мельников</dc:creator>
  <cp:lastModifiedBy>Чурцев Николай Владимирович</cp:lastModifiedBy>
  <cp:revision>8</cp:revision>
  <dcterms:created xsi:type="dcterms:W3CDTF">2023-06-04T13:58:57Z</dcterms:created>
  <dcterms:modified xsi:type="dcterms:W3CDTF">2023-06-05T14:48:21Z</dcterms:modified>
</cp:coreProperties>
</file>