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f046676db_0_2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g1f046676db_0_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f046676db_0_3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g1f046676db_0_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5de046c2b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g25de046c2b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5de046c2b_0_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g25de046c2b_0_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9d8c6d24f_1_1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g19d8c6d24f_1_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ec5385a51_0_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g1ec5385a51_0_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12426fb46_0_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g212426fb46_0_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d2a1fe903_0_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g1d2a1fe903_0_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d2b7e1bce_0_2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g1d2b7e1bce_0_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12426fb46_0_9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g212426fb46_0_9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1256a5f36_0_1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g21256a5f36_0_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f046676db_0_1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g1f046676db_0_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f046676db_0_2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g1f046676db_0_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Фото - вертикально" showMasterSp="0" type="tx">
  <p:cSld name="TITLE_AND_BODY">
    <p:bg>
      <p:bgPr>
        <a:solidFill>
          <a:srgbClr val="222222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/>
          <p:nvPr>
            <p:ph idx="2" type="pic"/>
          </p:nvPr>
        </p:nvSpPr>
        <p:spPr>
          <a:xfrm>
            <a:off x="1143000" y="0"/>
            <a:ext cx="2893219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09175" lvl="0" marL="20917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09175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209175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09175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09175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209175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209175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209175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209175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type="title"/>
          </p:nvPr>
        </p:nvSpPr>
        <p:spPr>
          <a:xfrm>
            <a:off x="4250531" y="3388816"/>
            <a:ext cx="3536157" cy="14265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8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0" lvl="5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371600" lvl="6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600200" lvl="7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828800" lvl="8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body"/>
          </p:nvPr>
        </p:nvSpPr>
        <p:spPr>
          <a:xfrm>
            <a:off x="4377405" y="1896846"/>
            <a:ext cx="3536157" cy="9510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7575660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нкты">
  <p:cSld name="Пункты">
    <p:bg>
      <p:bgPr>
        <a:solidFill>
          <a:srgbClr val="22222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/>
          <p:nvPr>
            <p:ph idx="1" type="body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5279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78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78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8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58" name="Google Shape;58;p11"/>
          <p:cNvSpPr txBox="1"/>
          <p:nvPr>
            <p:ph idx="2" type="body"/>
          </p:nvPr>
        </p:nvSpPr>
        <p:spPr>
          <a:xfrm>
            <a:off x="1357312" y="1446609"/>
            <a:ext cx="6429376" cy="32213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5279" lvl="0" marL="457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35279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78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78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8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Фото - 3 шт." showMasterSp="0">
  <p:cSld name="Фото - 3 шт.">
    <p:bg>
      <p:bgPr>
        <a:solidFill>
          <a:srgbClr val="222222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/>
          <p:nvPr>
            <p:ph idx="2" type="pic"/>
          </p:nvPr>
        </p:nvSpPr>
        <p:spPr>
          <a:xfrm>
            <a:off x="4572398" y="0"/>
            <a:ext cx="3429001" cy="256505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09175" lvl="0" marL="20917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09175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209175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09175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09175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209175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209175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209175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209175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62" name="Google Shape;62;p12"/>
          <p:cNvSpPr/>
          <p:nvPr>
            <p:ph idx="3" type="pic"/>
          </p:nvPr>
        </p:nvSpPr>
        <p:spPr>
          <a:xfrm>
            <a:off x="4572000" y="2585144"/>
            <a:ext cx="3429001" cy="256505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09175" lvl="0" marL="20917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09175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209175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09175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09175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209175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209175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209175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209175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63" name="Google Shape;63;p12"/>
          <p:cNvSpPr/>
          <p:nvPr>
            <p:ph idx="4" type="pic"/>
          </p:nvPr>
        </p:nvSpPr>
        <p:spPr>
          <a:xfrm>
            <a:off x="1143000" y="0"/>
            <a:ext cx="3411141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09175" lvl="0" marL="20917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09175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209175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09175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09175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209175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209175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209175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209175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64" name="Google Shape;64;p12"/>
          <p:cNvSpPr txBox="1"/>
          <p:nvPr>
            <p:ph idx="12" type="sldNum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Цитата">
  <p:cSld name="Цитата">
    <p:bg>
      <p:bgPr>
        <a:solidFill>
          <a:srgbClr val="222222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/>
          <p:nvPr/>
        </p:nvSpPr>
        <p:spPr>
          <a:xfrm>
            <a:off x="1390798" y="1245691"/>
            <a:ext cx="6362304" cy="2757488"/>
          </a:xfrm>
          <a:custGeom>
            <a:rect b="b" l="l" r="r" t="t"/>
            <a:pathLst>
              <a:path extrusionOk="0" h="120000" w="120000">
                <a:moveTo>
                  <a:pt x="1244" y="0"/>
                </a:moveTo>
                <a:cubicBezTo>
                  <a:pt x="555" y="0"/>
                  <a:pt x="0" y="1283"/>
                  <a:pt x="0" y="2866"/>
                </a:cubicBezTo>
                <a:lnTo>
                  <a:pt x="0" y="104388"/>
                </a:lnTo>
                <a:cubicBezTo>
                  <a:pt x="0" y="105966"/>
                  <a:pt x="555" y="107255"/>
                  <a:pt x="1244" y="107255"/>
                </a:cubicBezTo>
                <a:lnTo>
                  <a:pt x="95716" y="107255"/>
                </a:lnTo>
                <a:lnTo>
                  <a:pt x="99166" y="120000"/>
                </a:lnTo>
                <a:lnTo>
                  <a:pt x="102616" y="107255"/>
                </a:lnTo>
                <a:lnTo>
                  <a:pt x="118755" y="107255"/>
                </a:lnTo>
                <a:cubicBezTo>
                  <a:pt x="119444" y="107255"/>
                  <a:pt x="120000" y="105966"/>
                  <a:pt x="120000" y="104388"/>
                </a:cubicBezTo>
                <a:lnTo>
                  <a:pt x="120000" y="2866"/>
                </a:lnTo>
                <a:cubicBezTo>
                  <a:pt x="120000" y="1283"/>
                  <a:pt x="119444" y="0"/>
                  <a:pt x="118755" y="0"/>
                </a:cubicBezTo>
                <a:lnTo>
                  <a:pt x="124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3"/>
          <p:cNvSpPr txBox="1"/>
          <p:nvPr>
            <p:ph idx="1" type="body"/>
          </p:nvPr>
        </p:nvSpPr>
        <p:spPr>
          <a:xfrm>
            <a:off x="1611808" y="1533673"/>
            <a:ext cx="5920384" cy="13337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80"/>
              <a:buFont typeface="Avenir"/>
              <a:buNone/>
              <a:defRPr b="0" i="0" sz="4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5279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78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78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8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68" name="Google Shape;68;p13"/>
          <p:cNvSpPr txBox="1"/>
          <p:nvPr>
            <p:ph idx="2" type="body"/>
          </p:nvPr>
        </p:nvSpPr>
        <p:spPr>
          <a:xfrm>
            <a:off x="1357312" y="4107656"/>
            <a:ext cx="6429376" cy="4980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b="0" i="0" sz="30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5279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78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78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8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69" name="Google Shape;69;p13"/>
          <p:cNvSpPr txBox="1"/>
          <p:nvPr>
            <p:ph idx="3" type="body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5279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78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78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8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70" name="Google Shape;70;p13"/>
          <p:cNvSpPr txBox="1"/>
          <p:nvPr>
            <p:ph idx="12" type="sldNum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Цитата" showMasterSp="0">
  <p:cSld name="Цитата 2">
    <p:bg>
      <p:bgPr>
        <a:solidFill>
          <a:schemeClr val="accent1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idx="1" type="body"/>
          </p:nvPr>
        </p:nvSpPr>
        <p:spPr>
          <a:xfrm>
            <a:off x="4250531" y="1393031"/>
            <a:ext cx="3536157" cy="190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80"/>
              <a:buFont typeface="Avenir"/>
              <a:buNone/>
              <a:defRPr b="0" i="0" sz="4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5279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78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78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8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73" name="Google Shape;73;p14"/>
          <p:cNvSpPr/>
          <p:nvPr>
            <p:ph idx="2" type="pic"/>
          </p:nvPr>
        </p:nvSpPr>
        <p:spPr>
          <a:xfrm>
            <a:off x="1143000" y="0"/>
            <a:ext cx="2893219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09175" lvl="0" marL="20917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09175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209175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09175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09175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209175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209175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209175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209175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74" name="Google Shape;74;p14"/>
          <p:cNvSpPr txBox="1"/>
          <p:nvPr>
            <p:ph idx="3" type="body"/>
          </p:nvPr>
        </p:nvSpPr>
        <p:spPr>
          <a:xfrm>
            <a:off x="4250531" y="4086324"/>
            <a:ext cx="3536157" cy="49807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1680"/>
              <a:buFont typeface="Avenir"/>
              <a:buNone/>
              <a:defRPr b="0" i="0" sz="3000" u="none" cap="none" strike="noStrike">
                <a:solidFill>
                  <a:srgbClr val="23232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5279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78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78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8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75" name="Google Shape;75;p14"/>
          <p:cNvSpPr txBox="1"/>
          <p:nvPr>
            <p:ph idx="12" type="sldNum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Фото" showMasterSp="0">
  <p:cSld name="Фото">
    <p:bg>
      <p:bgPr>
        <a:solidFill>
          <a:srgbClr val="222222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/>
          <p:nvPr>
            <p:ph idx="2" type="pic"/>
          </p:nvPr>
        </p:nvSpPr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09175" lvl="0" marL="20917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09175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209175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09175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09175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209175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209175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209175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209175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78" name="Google Shape;78;p15"/>
          <p:cNvSpPr txBox="1"/>
          <p:nvPr>
            <p:ph idx="12" type="sldNum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" showMasterSp="0">
  <p:cSld name="Пустой">
    <p:bg>
      <p:bgPr>
        <a:solidFill>
          <a:srgbClr val="222222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idx="12" type="sldNum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" showMasterSp="0">
  <p:cSld name="Пустой 2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idx="12" type="sldNum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пункты" showMasterSp="0">
  <p:cSld name="Заголовок и пункты">
    <p:bg>
      <p:bgPr>
        <a:solidFill>
          <a:srgbClr val="222222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1357312" y="810369"/>
            <a:ext cx="6429376" cy="38174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0" lvl="5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371600" lvl="6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600200" lvl="7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828800" lvl="8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" type="body"/>
          </p:nvPr>
        </p:nvSpPr>
        <p:spPr>
          <a:xfrm>
            <a:off x="1357312" y="1446609"/>
            <a:ext cx="6429376" cy="32213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5279" lvl="0" marL="457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35279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78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78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8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8" name="Google Shape;18;p3"/>
          <p:cNvSpPr/>
          <p:nvPr/>
        </p:nvSpPr>
        <p:spPr>
          <a:xfrm>
            <a:off x="571172" y="4572010"/>
            <a:ext cx="571202" cy="571501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19" name="Google Shape;19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49826" y="4636176"/>
            <a:ext cx="413781" cy="443148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3"/>
          <p:cNvSpPr/>
          <p:nvPr/>
        </p:nvSpPr>
        <p:spPr>
          <a:xfrm>
            <a:off x="571175" y="-1"/>
            <a:ext cx="571201" cy="190202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подзаголовок" showMasterSp="0" type="title">
  <p:cSld name="TITLE">
    <p:bg>
      <p:bgPr>
        <a:solidFill>
          <a:srgbClr val="222222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Google Shape;23;p4"/>
          <p:cNvCxnSpPr/>
          <p:nvPr/>
        </p:nvCxnSpPr>
        <p:spPr>
          <a:xfrm flipH="1" rot="10800000">
            <a:off x="1357312" y="3238362"/>
            <a:ext cx="6429376" cy="139"/>
          </a:xfrm>
          <a:prstGeom prst="straightConnector1">
            <a:avLst/>
          </a:prstGeom>
          <a:noFill/>
          <a:ln cap="flat" cmpd="sng" w="12700">
            <a:solidFill>
              <a:srgbClr val="A6AAA9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24" name="Google Shape;24;p4"/>
          <p:cNvSpPr txBox="1"/>
          <p:nvPr>
            <p:ph type="title"/>
          </p:nvPr>
        </p:nvSpPr>
        <p:spPr>
          <a:xfrm>
            <a:off x="1357312" y="3388816"/>
            <a:ext cx="6429376" cy="14265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8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0" lvl="5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371600" lvl="6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600200" lvl="7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828800" lvl="8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1357312" y="2250281"/>
            <a:ext cx="6429376" cy="9510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7575660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Фото - горизонтально" showMasterSp="0">
  <p:cSld name="Фото - горизонтально">
    <p:bg>
      <p:bgPr>
        <a:solidFill>
          <a:srgbClr val="222222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/>
          <p:nvPr>
            <p:ph idx="2" type="pic"/>
          </p:nvPr>
        </p:nvSpPr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09175" lvl="0" marL="20917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09175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209175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09175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09175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209175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209175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209175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209175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cxnSp>
        <p:nvCxnSpPr>
          <p:cNvPr id="29" name="Google Shape;29;p5"/>
          <p:cNvCxnSpPr/>
          <p:nvPr>
            <p:ph idx="1" type="body"/>
          </p:nvPr>
        </p:nvCxnSpPr>
        <p:spPr>
          <a:xfrm flipH="1" rot="10800000">
            <a:off x="1357312" y="3238362"/>
            <a:ext cx="6429376" cy="139"/>
          </a:xfrm>
          <a:prstGeom prst="straightConnector1">
            <a:avLst/>
          </a:prstGeom>
          <a:noFill/>
          <a:ln cap="flat" cmpd="sng" w="12700">
            <a:solidFill>
              <a:srgbClr val="A6AAA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0" name="Google Shape;30;p5"/>
          <p:cNvSpPr txBox="1"/>
          <p:nvPr>
            <p:ph type="title"/>
          </p:nvPr>
        </p:nvSpPr>
        <p:spPr>
          <a:xfrm>
            <a:off x="1357312" y="3388816"/>
            <a:ext cx="6429376" cy="14265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8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0" lvl="5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371600" lvl="6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600200" lvl="7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828800" lvl="8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Google Shape;31;p5"/>
          <p:cNvSpPr txBox="1"/>
          <p:nvPr>
            <p:ph idx="3" type="body"/>
          </p:nvPr>
        </p:nvSpPr>
        <p:spPr>
          <a:xfrm>
            <a:off x="1357312" y="2250281"/>
            <a:ext cx="6429376" cy="9510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7575660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подзаголовок" showMasterSp="0">
  <p:cSld name="Заголовок и подзаголовок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6"/>
          <p:cNvCxnSpPr/>
          <p:nvPr/>
        </p:nvCxnSpPr>
        <p:spPr>
          <a:xfrm flipH="1" rot="10800000">
            <a:off x="1357312" y="3238362"/>
            <a:ext cx="6429376" cy="139"/>
          </a:xfrm>
          <a:prstGeom prst="straightConnector1">
            <a:avLst/>
          </a:prstGeom>
          <a:noFill/>
          <a:ln cap="flat" cmpd="sng" w="12700">
            <a:solidFill>
              <a:srgbClr val="A6AAA9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35" name="Google Shape;35;p6"/>
          <p:cNvSpPr txBox="1"/>
          <p:nvPr>
            <p:ph type="title"/>
          </p:nvPr>
        </p:nvSpPr>
        <p:spPr>
          <a:xfrm>
            <a:off x="1357312" y="3388816"/>
            <a:ext cx="6429376" cy="14265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8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0" lvl="5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371600" lvl="6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600200" lvl="7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828800" lvl="8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Google Shape;36;p6"/>
          <p:cNvSpPr txBox="1"/>
          <p:nvPr>
            <p:ph idx="1" type="body"/>
          </p:nvPr>
        </p:nvSpPr>
        <p:spPr>
          <a:xfrm>
            <a:off x="1357312" y="2250281"/>
            <a:ext cx="6429376" cy="9510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7558478" y="221009"/>
            <a:ext cx="212578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- по центру" showMasterSp="0">
  <p:cSld name="Заголовок - по центру">
    <p:bg>
      <p:bgPr>
        <a:solidFill>
          <a:srgbClr val="222222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1357312" y="2129730"/>
            <a:ext cx="6429376" cy="238422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8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0" lvl="5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371600" lvl="6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600200" lvl="7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828800" lvl="8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7575660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- вверху">
  <p:cSld name="Заголовок - вверху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idx="1" type="body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5279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78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78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8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43" name="Google Shape;43;p8"/>
          <p:cNvSpPr txBox="1"/>
          <p:nvPr>
            <p:ph type="title"/>
          </p:nvPr>
        </p:nvSpPr>
        <p:spPr>
          <a:xfrm>
            <a:off x="1357312" y="810369"/>
            <a:ext cx="6429376" cy="38174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0" lvl="5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371600" lvl="6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600200" lvl="7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828800" lvl="8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пункты, дополн.">
  <p:cSld name="Заголовок и пункты, дополн.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/>
          <p:nvPr>
            <p:ph idx="1" type="body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5279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78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78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8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type="title"/>
          </p:nvPr>
        </p:nvSpPr>
        <p:spPr>
          <a:xfrm>
            <a:off x="1357312" y="810369"/>
            <a:ext cx="6429376" cy="38174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0" lvl="5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371600" lvl="6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600200" lvl="7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828800" lvl="8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1357312" y="1446609"/>
            <a:ext cx="6429376" cy="32213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5279" lvl="0" marL="457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35279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78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78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8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, пункты и фото">
  <p:cSld name="Заголовок, пункты и фото">
    <p:bg>
      <p:bgPr>
        <a:solidFill>
          <a:srgbClr val="222222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idx="1" type="body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5279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78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78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8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52" name="Google Shape;52;p10"/>
          <p:cNvSpPr/>
          <p:nvPr>
            <p:ph idx="2" type="pic"/>
          </p:nvPr>
        </p:nvSpPr>
        <p:spPr>
          <a:xfrm>
            <a:off x="4893468" y="810369"/>
            <a:ext cx="2893220" cy="411212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09175" lvl="0" marL="20917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09175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209175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09175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09175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209175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209175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209175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209175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53" name="Google Shape;53;p10"/>
          <p:cNvSpPr txBox="1"/>
          <p:nvPr>
            <p:ph type="title"/>
          </p:nvPr>
        </p:nvSpPr>
        <p:spPr>
          <a:xfrm>
            <a:off x="1357312" y="810369"/>
            <a:ext cx="3321845" cy="38174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0" lvl="5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371600" lvl="6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600200" lvl="7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828800" lvl="8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Google Shape;54;p10"/>
          <p:cNvSpPr txBox="1"/>
          <p:nvPr>
            <p:ph idx="3" type="body"/>
          </p:nvPr>
        </p:nvSpPr>
        <p:spPr>
          <a:xfrm>
            <a:off x="1357312" y="1446609"/>
            <a:ext cx="3321845" cy="32213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21944" lvl="0" marL="457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b="0" i="0" sz="1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21944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b="0" i="0" sz="1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21944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b="0" i="0" sz="1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21944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b="0" i="0" sz="1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21944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b="0" i="0" sz="1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55" name="Google Shape;55;p10"/>
          <p:cNvSpPr txBox="1"/>
          <p:nvPr>
            <p:ph idx="12" type="sldNum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oogle Shape;6;p1"/>
          <p:cNvCxnSpPr/>
          <p:nvPr/>
        </p:nvCxnSpPr>
        <p:spPr>
          <a:xfrm flipH="1" rot="10800000">
            <a:off x="1357312" y="523737"/>
            <a:ext cx="6429376" cy="139"/>
          </a:xfrm>
          <a:prstGeom prst="straightConnector1">
            <a:avLst/>
          </a:prstGeom>
          <a:noFill/>
          <a:ln cap="flat" cmpd="sng" w="9525">
            <a:solidFill>
              <a:srgbClr val="A6AAA9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7" name="Google Shape;7;p1"/>
          <p:cNvSpPr txBox="1"/>
          <p:nvPr>
            <p:ph type="title"/>
          </p:nvPr>
        </p:nvSpPr>
        <p:spPr>
          <a:xfrm>
            <a:off x="1357312" y="810369"/>
            <a:ext cx="6429376" cy="38174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0" lvl="5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371600" lvl="6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600200" lvl="7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828800" lvl="8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1357312" y="1446609"/>
            <a:ext cx="6429376" cy="32213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5279" lvl="0" marL="457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35279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78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78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8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9EDF4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8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347" r="347" t="0"/>
          <a:stretch/>
        </p:blipFill>
        <p:spPr>
          <a:xfrm>
            <a:off x="785716" y="1173343"/>
            <a:ext cx="2667900" cy="268650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8"/>
          <p:cNvSpPr txBox="1"/>
          <p:nvPr>
            <p:ph type="title"/>
          </p:nvPr>
        </p:nvSpPr>
        <p:spPr>
          <a:xfrm>
            <a:off x="3929400" y="913961"/>
            <a:ext cx="3536100" cy="2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C2CA"/>
              </a:buClr>
              <a:buFont typeface="Arial"/>
              <a:buNone/>
            </a:pPr>
            <a:r>
              <a:rPr lang="en-US" sz="1600">
                <a:solidFill>
                  <a:srgbClr val="BDC2CA"/>
                </a:solidFill>
              </a:rPr>
              <a:t>JavaScript. Базовый уровень</a:t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947259" y="1226598"/>
            <a:ext cx="3266700" cy="3843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venir"/>
              <a:buNone/>
            </a:pPr>
            <a:r>
              <a:rPr b="1" lang="en-US" sz="2000">
                <a:solidFill>
                  <a:srgbClr val="4C5D6E"/>
                </a:solidFill>
              </a:rPr>
              <a:t>Урок 6</a:t>
            </a:r>
            <a:endParaRPr/>
          </a:p>
        </p:txBody>
      </p:sp>
      <p:sp>
        <p:nvSpPr>
          <p:cNvPr id="90" name="Google Shape;90;p18"/>
          <p:cNvSpPr/>
          <p:nvPr/>
        </p:nvSpPr>
        <p:spPr>
          <a:xfrm>
            <a:off x="3947250" y="1828975"/>
            <a:ext cx="4841700" cy="14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en-US" sz="4000">
                <a:solidFill>
                  <a:srgbClr val="4C5D6E"/>
                </a:solidFill>
              </a:rPr>
              <a:t>Обработка событий в JavaScript</a:t>
            </a:r>
            <a:endParaRPr/>
          </a:p>
        </p:txBody>
      </p:sp>
      <p:sp>
        <p:nvSpPr>
          <p:cNvPr id="91" name="Google Shape;91;p18"/>
          <p:cNvSpPr txBox="1"/>
          <p:nvPr/>
        </p:nvSpPr>
        <p:spPr>
          <a:xfrm>
            <a:off x="3929400" y="3251800"/>
            <a:ext cx="4390200" cy="9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A6AAA9"/>
                </a:solidFill>
              </a:rPr>
              <a:t>Понятие браузерного события. Асинхронное программирование. </a:t>
            </a:r>
            <a:endParaRPr sz="2000">
              <a:solidFill>
                <a:srgbClr val="A6AAA9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7"/>
          <p:cNvSpPr txBox="1"/>
          <p:nvPr>
            <p:ph type="title"/>
          </p:nvPr>
        </p:nvSpPr>
        <p:spPr>
          <a:xfrm>
            <a:off x="1136025" y="576025"/>
            <a:ext cx="6854400" cy="91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en-US" sz="3008">
                <a:solidFill>
                  <a:srgbClr val="4C5D6E"/>
                </a:solidFill>
              </a:rPr>
              <a:t>Обработка нажатий</a:t>
            </a:r>
            <a:endParaRPr/>
          </a:p>
        </p:txBody>
      </p:sp>
      <p:sp>
        <p:nvSpPr>
          <p:cNvPr id="147" name="Google Shape;147;p27"/>
          <p:cNvSpPr/>
          <p:nvPr/>
        </p:nvSpPr>
        <p:spPr>
          <a:xfrm>
            <a:off x="1136275" y="1940025"/>
            <a:ext cx="6854400" cy="213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AutoNum type="arabicPeriod"/>
            </a:pPr>
            <a:r>
              <a:rPr lang="en-US" sz="1600">
                <a:solidFill>
                  <a:srgbClr val="2C2D30"/>
                </a:solidFill>
              </a:rPr>
              <a:t>Очистить </a:t>
            </a:r>
            <a:r>
              <a:rPr b="1" lang="en-US" sz="1600">
                <a:solidFill>
                  <a:srgbClr val="2C2D30"/>
                </a:solidFill>
              </a:rPr>
              <a:t>div big_picture</a:t>
            </a:r>
            <a:r>
              <a:rPr lang="en-US" sz="1600">
                <a:solidFill>
                  <a:srgbClr val="2C2D30"/>
                </a:solidFill>
              </a:rPr>
              <a:t> от содержимого.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AutoNum type="arabicPeriod"/>
            </a:pPr>
            <a:r>
              <a:rPr lang="en-US" sz="1600">
                <a:solidFill>
                  <a:srgbClr val="2C2D30"/>
                </a:solidFill>
              </a:rPr>
              <a:t>Прочесть имя картинки, по которой произошел клик.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AutoNum type="arabicPeriod"/>
            </a:pPr>
            <a:r>
              <a:rPr lang="en-US" sz="1600">
                <a:solidFill>
                  <a:srgbClr val="2C2D30"/>
                </a:solidFill>
              </a:rPr>
              <a:t>Найти соответствующую большую картинку.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AutoNum type="arabicPeriod"/>
            </a:pPr>
            <a:r>
              <a:rPr lang="en-US" sz="1600">
                <a:solidFill>
                  <a:srgbClr val="2C2D30"/>
                </a:solidFill>
              </a:rPr>
              <a:t>Поместить ее в </a:t>
            </a:r>
            <a:r>
              <a:rPr b="1" lang="en-US" sz="1600">
                <a:solidFill>
                  <a:srgbClr val="2C2D30"/>
                </a:solidFill>
              </a:rPr>
              <a:t>div big_picture</a:t>
            </a:r>
            <a:r>
              <a:rPr lang="en-US" sz="1600">
                <a:solidFill>
                  <a:srgbClr val="2C2D30"/>
                </a:solidFill>
              </a:rPr>
              <a:t>.</a:t>
            </a:r>
            <a:endParaRPr sz="1600">
              <a:solidFill>
                <a:srgbClr val="2C2D3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8"/>
          <p:cNvSpPr/>
          <p:nvPr/>
        </p:nvSpPr>
        <p:spPr>
          <a:xfrm>
            <a:off x="1142400" y="571450"/>
            <a:ext cx="6854400" cy="399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9F9FB"/>
                </a:solidFill>
              </a:rPr>
              <a:t>Другие браузерные события</a:t>
            </a:r>
            <a:endParaRPr sz="3200">
              <a:solidFill>
                <a:srgbClr val="F9F9FB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C5D6E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9"/>
          <p:cNvSpPr/>
          <p:nvPr/>
        </p:nvSpPr>
        <p:spPr>
          <a:xfrm>
            <a:off x="1142400" y="571450"/>
            <a:ext cx="6854400" cy="399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9F9FB"/>
                </a:solidFill>
              </a:rPr>
              <a:t>Практическое</a:t>
            </a:r>
            <a:r>
              <a:rPr lang="en-US" sz="3200">
                <a:solidFill>
                  <a:srgbClr val="F9F9FB"/>
                </a:solidFill>
              </a:rPr>
              <a:t> задание</a:t>
            </a:r>
            <a:endParaRPr sz="3200">
              <a:solidFill>
                <a:srgbClr val="F9F9FB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0"/>
          <p:cNvSpPr txBox="1"/>
          <p:nvPr>
            <p:ph type="title"/>
          </p:nvPr>
        </p:nvSpPr>
        <p:spPr>
          <a:xfrm>
            <a:off x="1136025" y="576025"/>
            <a:ext cx="6854400" cy="91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en-US" sz="3008">
                <a:solidFill>
                  <a:srgbClr val="4C5D6E"/>
                </a:solidFill>
              </a:rPr>
              <a:t>Практическое</a:t>
            </a:r>
            <a:r>
              <a:rPr lang="en-US" sz="3008">
                <a:solidFill>
                  <a:srgbClr val="4C5D6E"/>
                </a:solidFill>
              </a:rPr>
              <a:t> задание</a:t>
            </a:r>
            <a:endParaRPr/>
          </a:p>
        </p:txBody>
      </p:sp>
      <p:sp>
        <p:nvSpPr>
          <p:cNvPr id="163" name="Google Shape;163;p30"/>
          <p:cNvSpPr/>
          <p:nvPr/>
        </p:nvSpPr>
        <p:spPr>
          <a:xfrm>
            <a:off x="1136275" y="1940025"/>
            <a:ext cx="6854400" cy="213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-317500" lvl="0" marL="457200" rtl="0" algn="just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400"/>
              <a:buAutoNum type="arabicPeriod"/>
            </a:pPr>
            <a:r>
              <a:rPr lang="en-US">
                <a:solidFill>
                  <a:srgbClr val="2C2D30"/>
                </a:solidFill>
              </a:rPr>
              <a:t>Продолжаем реализовывать модуль корзины:</a:t>
            </a:r>
            <a:endParaRPr>
              <a:solidFill>
                <a:srgbClr val="2C2D30"/>
              </a:solidFill>
            </a:endParaRPr>
          </a:p>
          <a:p>
            <a:pPr indent="-317500" lvl="1" marL="914400" rtl="0" algn="just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400"/>
              <a:buAutoNum type="alphaLcPeriod"/>
            </a:pPr>
            <a:r>
              <a:rPr lang="en-US">
                <a:solidFill>
                  <a:srgbClr val="2C2D30"/>
                </a:solidFill>
              </a:rPr>
              <a:t>Добавлять в объект корзины выбранные товары по клику на кнопке «Купить» без перезагрузки страницы;</a:t>
            </a:r>
            <a:endParaRPr>
              <a:solidFill>
                <a:srgbClr val="2C2D30"/>
              </a:solidFill>
            </a:endParaRPr>
          </a:p>
          <a:p>
            <a:pPr indent="-317500" lvl="1" marL="914400" rtl="0" algn="just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400"/>
              <a:buAutoNum type="alphaLcPeriod"/>
            </a:pPr>
            <a:r>
              <a:rPr lang="en-US">
                <a:solidFill>
                  <a:srgbClr val="2C2D30"/>
                </a:solidFill>
              </a:rPr>
              <a:t>Привязать к событию покупки товара пересчет корзины и обновление ее внешнего вида.</a:t>
            </a:r>
            <a:endParaRPr>
              <a:solidFill>
                <a:srgbClr val="2C2D30"/>
              </a:solidFill>
            </a:endParaRPr>
          </a:p>
          <a:p>
            <a:pPr indent="-317500" lvl="0" marL="457200" rtl="0" algn="just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400"/>
              <a:buAutoNum type="arabicPeriod"/>
            </a:pPr>
            <a:r>
              <a:rPr lang="en-US">
                <a:solidFill>
                  <a:srgbClr val="2C2D30"/>
                </a:solidFill>
              </a:rPr>
              <a:t>* У товара может быть несколько изображений. Нужно:</a:t>
            </a:r>
            <a:endParaRPr>
              <a:solidFill>
                <a:srgbClr val="2C2D30"/>
              </a:solidFill>
            </a:endParaRPr>
          </a:p>
          <a:p>
            <a:pPr indent="-317500" lvl="1" marL="914400" rtl="0" algn="just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400"/>
              <a:buAutoNum type="alphaLcPeriod"/>
            </a:pPr>
            <a:r>
              <a:rPr lang="en-US">
                <a:solidFill>
                  <a:srgbClr val="2C2D30"/>
                </a:solidFill>
              </a:rPr>
              <a:t>Реализовать функционал показа полноразмерных картинок товара в модальном окне;</a:t>
            </a:r>
            <a:endParaRPr>
              <a:solidFill>
                <a:srgbClr val="2C2D30"/>
              </a:solidFill>
            </a:endParaRPr>
          </a:p>
          <a:p>
            <a:pPr indent="-317500" lvl="1" marL="914400" rtl="0" algn="just">
              <a:lnSpc>
                <a:spcPct val="114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400"/>
              <a:buAutoNum type="alphaLcPeriod"/>
            </a:pPr>
            <a:r>
              <a:rPr lang="en-US">
                <a:solidFill>
                  <a:srgbClr val="2C2D30"/>
                </a:solidFill>
              </a:rPr>
              <a:t>Реализовать функционал перехода между картинками внутри модального окна.</a:t>
            </a:r>
            <a:endParaRPr>
              <a:solidFill>
                <a:srgbClr val="2C2D3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1"/>
          <p:cNvSpPr/>
          <p:nvPr/>
        </p:nvSpPr>
        <p:spPr>
          <a:xfrm>
            <a:off x="1142400" y="571450"/>
            <a:ext cx="6854400" cy="399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9F9FB"/>
                </a:solidFill>
              </a:rPr>
              <a:t>Вопросы участников</a:t>
            </a:r>
            <a:endParaRPr sz="3200">
              <a:solidFill>
                <a:srgbClr val="F9F9FB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План урока</a:t>
            </a:r>
            <a:endParaRPr/>
          </a:p>
        </p:txBody>
      </p:sp>
      <p:sp>
        <p:nvSpPr>
          <p:cNvPr id="97" name="Google Shape;97;p19"/>
          <p:cNvSpPr/>
          <p:nvPr/>
        </p:nvSpPr>
        <p:spPr>
          <a:xfrm>
            <a:off x="1142375" y="1850276"/>
            <a:ext cx="6854400" cy="267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-266700" lvl="0" marL="431800" rtl="0" algn="l"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2000"/>
              <a:buFont typeface="Arial"/>
              <a:buChar char="●"/>
            </a:pPr>
            <a:r>
              <a:rPr lang="en-US" sz="2000">
                <a:solidFill>
                  <a:srgbClr val="2C2D30"/>
                </a:solidFill>
              </a:rPr>
              <a:t>Понятие события.</a:t>
            </a:r>
            <a:endParaRPr sz="2000">
              <a:solidFill>
                <a:srgbClr val="2C2D30"/>
              </a:solidFill>
            </a:endParaRPr>
          </a:p>
          <a:p>
            <a:pPr indent="-266700" lvl="0" marL="431800" rtl="0" algn="l"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2000"/>
              <a:buFont typeface="Arial"/>
              <a:buChar char="●"/>
            </a:pPr>
            <a:r>
              <a:rPr lang="en-US" sz="2000">
                <a:solidFill>
                  <a:srgbClr val="2C2D30"/>
                </a:solidFill>
              </a:rPr>
              <a:t>Обработка нажатий.</a:t>
            </a:r>
            <a:endParaRPr sz="2000">
              <a:solidFill>
                <a:srgbClr val="2C2D30"/>
              </a:solidFill>
            </a:endParaRPr>
          </a:p>
          <a:p>
            <a:pPr indent="-266700" lvl="0" marL="431800" rtl="0" algn="l"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2000"/>
              <a:buFont typeface="Arial"/>
              <a:buChar char="●"/>
            </a:pPr>
            <a:r>
              <a:rPr lang="en-US" sz="2000">
                <a:solidFill>
                  <a:srgbClr val="2C2D30"/>
                </a:solidFill>
              </a:rPr>
              <a:t>Другие браузерные события.</a:t>
            </a:r>
            <a:endParaRPr sz="2000">
              <a:solidFill>
                <a:srgbClr val="2C2D30"/>
              </a:solidFill>
            </a:endParaRPr>
          </a:p>
          <a:p>
            <a:pPr indent="-266700" lvl="0" marL="431800" rtl="0" algn="l"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2000"/>
              <a:buFont typeface="Arial"/>
              <a:buChar char="●"/>
            </a:pPr>
            <a:r>
              <a:rPr lang="en-US" sz="2000">
                <a:solidFill>
                  <a:srgbClr val="2C2D30"/>
                </a:solidFill>
              </a:rPr>
              <a:t>Практикум.</a:t>
            </a:r>
            <a:endParaRPr sz="2000">
              <a:solidFill>
                <a:srgbClr val="2C2D3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/>
          <p:nvPr/>
        </p:nvSpPr>
        <p:spPr>
          <a:xfrm>
            <a:off x="1142400" y="571450"/>
            <a:ext cx="6854400" cy="399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9F9FB"/>
                </a:solidFill>
              </a:rPr>
              <a:t>Понятие события</a:t>
            </a:r>
            <a:endParaRPr sz="3200">
              <a:solidFill>
                <a:srgbClr val="F9F9FB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4570475" y="1273850"/>
            <a:ext cx="3420300" cy="91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en-US" sz="3008">
                <a:solidFill>
                  <a:srgbClr val="4C5D6E"/>
                </a:solidFill>
              </a:rPr>
              <a:t>Событие</a:t>
            </a:r>
            <a:endParaRPr/>
          </a:p>
        </p:txBody>
      </p:sp>
      <p:sp>
        <p:nvSpPr>
          <p:cNvPr id="108" name="Google Shape;108;p21"/>
          <p:cNvSpPr/>
          <p:nvPr/>
        </p:nvSpPr>
        <p:spPr>
          <a:xfrm>
            <a:off x="4570475" y="1871500"/>
            <a:ext cx="3420300" cy="14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2C2D30"/>
                </a:solidFill>
              </a:rPr>
              <a:t>Это сигнал от браузера о том, что что-то произошло.</a:t>
            </a:r>
            <a:endParaRPr sz="1600">
              <a:solidFill>
                <a:srgbClr val="2C2D30"/>
              </a:solidFill>
            </a:endParaRPr>
          </a:p>
        </p:txBody>
      </p:sp>
      <p:pic>
        <p:nvPicPr>
          <p:cNvPr descr="Картинки по запросу сркщьу" id="109" name="Google Shape;109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5725" y="2105601"/>
            <a:ext cx="1537500" cy="1537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21"/>
          <p:cNvSpPr/>
          <p:nvPr/>
        </p:nvSpPr>
        <p:spPr>
          <a:xfrm>
            <a:off x="1830875" y="1433225"/>
            <a:ext cx="2243400" cy="825000"/>
          </a:xfrm>
          <a:prstGeom prst="wedgeEllipseCallout">
            <a:avLst>
              <a:gd fmla="val -30895" name="adj1"/>
              <a:gd fmla="val 77080" name="adj2"/>
            </a:avLst>
          </a:prstGeom>
          <a:solidFill>
            <a:srgbClr val="4C5D6E"/>
          </a:solidFill>
          <a:ln cap="flat" cmpd="sng" w="25400">
            <a:solidFill>
              <a:srgbClr val="E9ED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О, да </a:t>
            </a:r>
            <a:r>
              <a:rPr lang="en-US" sz="1200">
                <a:solidFill>
                  <a:srgbClr val="FFFFFF"/>
                </a:solidFill>
              </a:rPr>
              <a:t>в</a:t>
            </a:r>
            <a:r>
              <a:rPr b="0" i="0" lang="en-US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ы кликнули мышкой по div-у!</a:t>
            </a:r>
            <a:endParaRPr b="0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type="title"/>
          </p:nvPr>
        </p:nvSpPr>
        <p:spPr>
          <a:xfrm>
            <a:off x="1136025" y="576025"/>
            <a:ext cx="6854400" cy="91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en-US" sz="3008">
                <a:solidFill>
                  <a:srgbClr val="4C5D6E"/>
                </a:solidFill>
              </a:rPr>
              <a:t>Обработка событий</a:t>
            </a:r>
            <a:endParaRPr/>
          </a:p>
        </p:txBody>
      </p:sp>
      <p:sp>
        <p:nvSpPr>
          <p:cNvPr id="116" name="Google Shape;116;p22"/>
          <p:cNvSpPr/>
          <p:nvPr/>
        </p:nvSpPr>
        <p:spPr>
          <a:xfrm>
            <a:off x="1136275" y="1753625"/>
            <a:ext cx="6854400" cy="62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2C2D30"/>
                </a:solidFill>
              </a:rPr>
              <a:t>Любому событию можно указать обработчик.</a:t>
            </a:r>
            <a:endParaRPr sz="1600">
              <a:solidFill>
                <a:srgbClr val="2C2D30"/>
              </a:solidFill>
            </a:endParaRPr>
          </a:p>
        </p:txBody>
      </p:sp>
      <p:pic>
        <p:nvPicPr>
          <p:cNvPr descr="Снимок экрана 2017-03-17 в 15.56.02.png" id="117" name="Google Shape;11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6275" y="2643125"/>
            <a:ext cx="6371338" cy="910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Снимок экрана 2017-03-17 в 15.56.29.png" id="118" name="Google Shape;11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36275" y="3705725"/>
            <a:ext cx="6371349" cy="413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/>
          <p:nvPr/>
        </p:nvSpPr>
        <p:spPr>
          <a:xfrm>
            <a:off x="1142400" y="571450"/>
            <a:ext cx="6854400" cy="399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9F9FB"/>
                </a:solidFill>
              </a:rPr>
              <a:t>Обработка нажатий</a:t>
            </a:r>
            <a:endParaRPr sz="3200">
              <a:solidFill>
                <a:srgbClr val="F9F9FB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/>
          <p:nvPr>
            <p:ph type="title"/>
          </p:nvPr>
        </p:nvSpPr>
        <p:spPr>
          <a:xfrm>
            <a:off x="1136025" y="576025"/>
            <a:ext cx="6854400" cy="91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en-US" sz="3008">
                <a:solidFill>
                  <a:srgbClr val="4C5D6E"/>
                </a:solidFill>
              </a:rPr>
              <a:t>Обработка нажатий</a:t>
            </a:r>
            <a:endParaRPr/>
          </a:p>
        </p:txBody>
      </p:sp>
      <p:sp>
        <p:nvSpPr>
          <p:cNvPr id="129" name="Google Shape;129;p24"/>
          <p:cNvSpPr/>
          <p:nvPr/>
        </p:nvSpPr>
        <p:spPr>
          <a:xfrm>
            <a:off x="1136275" y="1940025"/>
            <a:ext cx="6854400" cy="213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en-US" sz="1600">
                <a:solidFill>
                  <a:srgbClr val="2C2D30"/>
                </a:solidFill>
              </a:rPr>
              <a:t>Мы загружаем фотогалерею с миниатюрами, которые располагаются в директории </a:t>
            </a:r>
            <a:r>
              <a:rPr b="1" lang="en-US" sz="1600">
                <a:solidFill>
                  <a:srgbClr val="2C2D30"/>
                </a:solidFill>
              </a:rPr>
              <a:t>/img/gallery/small/</a:t>
            </a:r>
            <a:r>
              <a:rPr lang="en-US" sz="1600">
                <a:solidFill>
                  <a:srgbClr val="2C2D30"/>
                </a:solidFill>
              </a:rPr>
              <a:t>. </a:t>
            </a:r>
            <a:endParaRPr sz="1600">
              <a:solidFill>
                <a:srgbClr val="2C2D3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5"/>
          <p:cNvSpPr txBox="1"/>
          <p:nvPr>
            <p:ph type="title"/>
          </p:nvPr>
        </p:nvSpPr>
        <p:spPr>
          <a:xfrm>
            <a:off x="1136025" y="576025"/>
            <a:ext cx="6854400" cy="91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en-US" sz="3008">
                <a:solidFill>
                  <a:srgbClr val="4C5D6E"/>
                </a:solidFill>
              </a:rPr>
              <a:t>Обработка нажатий</a:t>
            </a:r>
            <a:endParaRPr/>
          </a:p>
        </p:txBody>
      </p:sp>
      <p:sp>
        <p:nvSpPr>
          <p:cNvPr id="135" name="Google Shape;135;p25"/>
          <p:cNvSpPr/>
          <p:nvPr/>
        </p:nvSpPr>
        <p:spPr>
          <a:xfrm>
            <a:off x="1136275" y="1940025"/>
            <a:ext cx="6854400" cy="213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en-US" sz="1600">
                <a:solidFill>
                  <a:srgbClr val="2C2D30"/>
                </a:solidFill>
              </a:rPr>
              <a:t>По клику по картинке пользователю показывается соответствующая большая картинка, расположенная в директории </a:t>
            </a:r>
            <a:r>
              <a:rPr b="1" lang="en-US" sz="1600">
                <a:solidFill>
                  <a:srgbClr val="2C2D30"/>
                </a:solidFill>
              </a:rPr>
              <a:t>/img/gallery/big</a:t>
            </a:r>
            <a:r>
              <a:rPr lang="en-US" sz="1600">
                <a:solidFill>
                  <a:srgbClr val="2C2D30"/>
                </a:solidFill>
              </a:rPr>
              <a:t>.</a:t>
            </a:r>
            <a:endParaRPr sz="1600">
              <a:solidFill>
                <a:srgbClr val="2C2D3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6"/>
          <p:cNvSpPr txBox="1"/>
          <p:nvPr>
            <p:ph type="title"/>
          </p:nvPr>
        </p:nvSpPr>
        <p:spPr>
          <a:xfrm>
            <a:off x="1136025" y="576025"/>
            <a:ext cx="6854400" cy="91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en-US" sz="3008">
                <a:solidFill>
                  <a:srgbClr val="4C5D6E"/>
                </a:solidFill>
              </a:rPr>
              <a:t>Обработка нажатий</a:t>
            </a:r>
            <a:endParaRPr/>
          </a:p>
        </p:txBody>
      </p:sp>
      <p:sp>
        <p:nvSpPr>
          <p:cNvPr id="141" name="Google Shape;141;p26"/>
          <p:cNvSpPr/>
          <p:nvPr/>
        </p:nvSpPr>
        <p:spPr>
          <a:xfrm>
            <a:off x="1136275" y="1940025"/>
            <a:ext cx="6854400" cy="213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en-US" sz="1600">
                <a:solidFill>
                  <a:srgbClr val="2C2D30"/>
                </a:solidFill>
              </a:rPr>
              <a:t>Большая картинка будет помещаться в специальную область вверху экрана, когда изображения будут находиться в нижней части.</a:t>
            </a:r>
            <a:endParaRPr sz="1600">
              <a:solidFill>
                <a:srgbClr val="2C2D3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