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3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399" cy="308609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fld id="{00000000-1234-1234-1234-123412341234}" type="slidenum">
              <a:rPr b="0" i="0" lang="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3862cf537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g23862cf537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g23862cf537_0_0:notes"/>
          <p:cNvSpPr txBox="1"/>
          <p:nvPr>
            <p:ph idx="11" type="ftr"/>
          </p:nvPr>
        </p:nvSpPr>
        <p:spPr>
          <a:xfrm>
            <a:off x="0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0" name="Google Shape;220;p2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28:notes"/>
          <p:cNvSpPr txBox="1"/>
          <p:nvPr>
            <p:ph idx="11" type="ftr"/>
          </p:nvPr>
        </p:nvSpPr>
        <p:spPr>
          <a:xfrm>
            <a:off x="0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28:notes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fld id="{00000000-1234-1234-1234-123412341234}" type="slidenum">
              <a:rPr b="0" i="0" lang="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2:notes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32:notes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3:notes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33:notes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4:notes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34:notes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5:notes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35:notes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6:notes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36:notes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7:notes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37:notes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8:notes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38:notes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9:notes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39:notes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0:notes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40:notes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7:notes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1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p7:notes"/>
          <p:cNvSpPr txBox="1"/>
          <p:nvPr>
            <p:ph idx="11" type="ftr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1:notes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41:notes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2:notes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42:notes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23862cf537_0_30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g23862cf537_0_30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0" name="Google Shape;310;g23862cf537_0_304:notes"/>
          <p:cNvSpPr txBox="1"/>
          <p:nvPr>
            <p:ph idx="11" type="ftr"/>
          </p:nvPr>
        </p:nvSpPr>
        <p:spPr>
          <a:xfrm>
            <a:off x="0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5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7" name="Google Shape;317;p56:notes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Google Shape;318;p56:notes"/>
          <p:cNvSpPr txBox="1"/>
          <p:nvPr>
            <p:ph idx="11" type="ftr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" name="Google Shape;319;p56:notes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fld id="{00000000-1234-1234-1234-123412341234}" type="slidenum">
              <a:rPr b="0" i="0" lang="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9:notes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p9:notes"/>
          <p:cNvSpPr txBox="1"/>
          <p:nvPr>
            <p:ph idx="11" type="ftr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3862cf537_0_1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3862cf537_0_12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g23862cf537_0_129:notes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3862cf537_0_1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g23862cf537_0_13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g23862cf537_0_139:notes"/>
          <p:cNvSpPr txBox="1"/>
          <p:nvPr>
            <p:ph idx="11" type="ftr"/>
          </p:nvPr>
        </p:nvSpPr>
        <p:spPr>
          <a:xfrm>
            <a:off x="0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g23862cf537_0_139:notes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fld id="{00000000-1234-1234-1234-123412341234}" type="slidenum">
              <a:rPr b="0" i="0" lang="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3862cf537_0_14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g23862cf537_0_14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3862cf537_0_15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" name="Google Shape;188;g23862cf537_0_15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g23862cf537_0_155:notes"/>
          <p:cNvSpPr txBox="1"/>
          <p:nvPr>
            <p:ph idx="11" type="ftr"/>
          </p:nvPr>
        </p:nvSpPr>
        <p:spPr>
          <a:xfrm>
            <a:off x="0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g23862cf537_0_155:notes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fld id="{00000000-1234-1234-1234-123412341234}" type="slidenum">
              <a:rPr b="0" i="0" lang="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3862cf537_0_16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g23862cf537_0_16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3862cf537_0_17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g23862cf537_0_17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>
  <p:cSld name="Титульный слайд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303837" y="4581525"/>
            <a:ext cx="6121400" cy="1516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9A8B7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99A8B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type="title"/>
          </p:nvPr>
        </p:nvSpPr>
        <p:spPr>
          <a:xfrm>
            <a:off x="5303837" y="2276475"/>
            <a:ext cx="6121400" cy="2305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  <a:defRPr b="0" i="0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/>
        </p:txBody>
      </p:sp>
      <p:sp>
        <p:nvSpPr>
          <p:cNvPr id="15" name="Google Shape;15;p2"/>
          <p:cNvSpPr txBox="1"/>
          <p:nvPr>
            <p:ph idx="2" type="body"/>
          </p:nvPr>
        </p:nvSpPr>
        <p:spPr>
          <a:xfrm>
            <a:off x="5303837" y="760412"/>
            <a:ext cx="6121401" cy="76041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9A8B7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99A8B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3" type="body"/>
          </p:nvPr>
        </p:nvSpPr>
        <p:spPr>
          <a:xfrm>
            <a:off x="5303837" y="1520825"/>
            <a:ext cx="6121401" cy="75564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  <a:defRPr b="1" i="0" sz="24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2"/>
          <p:cNvSpPr/>
          <p:nvPr>
            <p:ph idx="4" type="pic"/>
          </p:nvPr>
        </p:nvSpPr>
        <p:spPr>
          <a:xfrm>
            <a:off x="766762" y="1520823"/>
            <a:ext cx="3781425" cy="381635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1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2"/>
          <p:cNvSpPr/>
          <p:nvPr/>
        </p:nvSpPr>
        <p:spPr>
          <a:xfrm>
            <a:off x="766762" y="0"/>
            <a:ext cx="757236" cy="251999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ри объекта">
  <p:cSld name="Три объекта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1"/>
          <p:cNvSpPr txBox="1"/>
          <p:nvPr>
            <p:ph idx="1" type="body"/>
          </p:nvPr>
        </p:nvSpPr>
        <p:spPr>
          <a:xfrm>
            <a:off x="1139824" y="760412"/>
            <a:ext cx="3048364" cy="497241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11"/>
          <p:cNvSpPr txBox="1"/>
          <p:nvPr>
            <p:ph idx="2" type="body"/>
          </p:nvPr>
        </p:nvSpPr>
        <p:spPr>
          <a:xfrm>
            <a:off x="8003813" y="760412"/>
            <a:ext cx="3055075" cy="497241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Google Shape;87;p11"/>
          <p:cNvSpPr txBox="1"/>
          <p:nvPr>
            <p:ph idx="3" type="body"/>
          </p:nvPr>
        </p:nvSpPr>
        <p:spPr>
          <a:xfrm>
            <a:off x="4548187" y="760412"/>
            <a:ext cx="3095625" cy="497241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8" name="Google Shape;88;p11"/>
          <p:cNvSpPr/>
          <p:nvPr/>
        </p:nvSpPr>
        <p:spPr>
          <a:xfrm>
            <a:off x="766762" y="0"/>
            <a:ext cx="757236" cy="251999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1"/>
          <p:cNvSpPr/>
          <p:nvPr/>
        </p:nvSpPr>
        <p:spPr>
          <a:xfrm>
            <a:off x="766762" y="6102000"/>
            <a:ext cx="757236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0" name="Google Shape;90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2224" y="6198237"/>
            <a:ext cx="526311" cy="56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4 объекта">
  <p:cSld name="Заголовок и 4 объекта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2"/>
          <p:cNvSpPr txBox="1"/>
          <p:nvPr>
            <p:ph type="title"/>
          </p:nvPr>
        </p:nvSpPr>
        <p:spPr>
          <a:xfrm>
            <a:off x="766762" y="760412"/>
            <a:ext cx="10658474" cy="1512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  <a:defRPr b="0" i="0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/>
        </p:txBody>
      </p:sp>
      <p:sp>
        <p:nvSpPr>
          <p:cNvPr id="93" name="Google Shape;93;p12"/>
          <p:cNvSpPr txBox="1"/>
          <p:nvPr>
            <p:ph idx="1" type="body"/>
          </p:nvPr>
        </p:nvSpPr>
        <p:spPr>
          <a:xfrm>
            <a:off x="766764" y="2633322"/>
            <a:ext cx="2393999" cy="309950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4" name="Google Shape;94;p12"/>
          <p:cNvSpPr txBox="1"/>
          <p:nvPr>
            <p:ph idx="2" type="body"/>
          </p:nvPr>
        </p:nvSpPr>
        <p:spPr>
          <a:xfrm>
            <a:off x="6276001" y="2633322"/>
            <a:ext cx="2388886" cy="309950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5" name="Google Shape;95;p12"/>
          <p:cNvSpPr txBox="1"/>
          <p:nvPr>
            <p:ph idx="3" type="body"/>
          </p:nvPr>
        </p:nvSpPr>
        <p:spPr>
          <a:xfrm>
            <a:off x="3520764" y="2633322"/>
            <a:ext cx="2395236" cy="309950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6" name="Google Shape;96;p12"/>
          <p:cNvSpPr txBox="1"/>
          <p:nvPr>
            <p:ph idx="4" type="body"/>
          </p:nvPr>
        </p:nvSpPr>
        <p:spPr>
          <a:xfrm>
            <a:off x="9024888" y="2633321"/>
            <a:ext cx="2400349" cy="309950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7" name="Google Shape;97;p12"/>
          <p:cNvSpPr/>
          <p:nvPr/>
        </p:nvSpPr>
        <p:spPr>
          <a:xfrm>
            <a:off x="766762" y="0"/>
            <a:ext cx="757236" cy="251999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2"/>
          <p:cNvSpPr/>
          <p:nvPr/>
        </p:nvSpPr>
        <p:spPr>
          <a:xfrm>
            <a:off x="766762" y="6102000"/>
            <a:ext cx="757236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9" name="Google Shape;99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2224" y="6198237"/>
            <a:ext cx="526311" cy="56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 объекта">
  <p:cSld name="4 объекта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3"/>
          <p:cNvSpPr txBox="1"/>
          <p:nvPr>
            <p:ph idx="1" type="body"/>
          </p:nvPr>
        </p:nvSpPr>
        <p:spPr>
          <a:xfrm>
            <a:off x="766764" y="760412"/>
            <a:ext cx="2393999" cy="497241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2" name="Google Shape;102;p13"/>
          <p:cNvSpPr txBox="1"/>
          <p:nvPr>
            <p:ph idx="2" type="body"/>
          </p:nvPr>
        </p:nvSpPr>
        <p:spPr>
          <a:xfrm>
            <a:off x="6276001" y="760412"/>
            <a:ext cx="2388886" cy="497241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3" name="Google Shape;103;p13"/>
          <p:cNvSpPr txBox="1"/>
          <p:nvPr>
            <p:ph idx="3" type="body"/>
          </p:nvPr>
        </p:nvSpPr>
        <p:spPr>
          <a:xfrm>
            <a:off x="3520764" y="760412"/>
            <a:ext cx="2395236" cy="497241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" name="Google Shape;104;p13"/>
          <p:cNvSpPr txBox="1"/>
          <p:nvPr>
            <p:ph idx="4" type="body"/>
          </p:nvPr>
        </p:nvSpPr>
        <p:spPr>
          <a:xfrm>
            <a:off x="9024888" y="760412"/>
            <a:ext cx="2400349" cy="497241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" name="Google Shape;105;p13"/>
          <p:cNvSpPr/>
          <p:nvPr/>
        </p:nvSpPr>
        <p:spPr>
          <a:xfrm>
            <a:off x="766762" y="0"/>
            <a:ext cx="757236" cy="251999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3"/>
          <p:cNvSpPr/>
          <p:nvPr/>
        </p:nvSpPr>
        <p:spPr>
          <a:xfrm>
            <a:off x="766762" y="6102000"/>
            <a:ext cx="757236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7" name="Google Shape;107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2224" y="6198237"/>
            <a:ext cx="526311" cy="56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Квадратная каритнка с подписью">
  <p:cSld name="Квадратная каритнка с подписью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4"/>
          <p:cNvSpPr txBox="1"/>
          <p:nvPr>
            <p:ph idx="1" type="body"/>
          </p:nvPr>
        </p:nvSpPr>
        <p:spPr>
          <a:xfrm>
            <a:off x="7656513" y="3022950"/>
            <a:ext cx="3779836" cy="3079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0" name="Google Shape;110;p14"/>
          <p:cNvSpPr txBox="1"/>
          <p:nvPr>
            <p:ph idx="2" type="body"/>
          </p:nvPr>
        </p:nvSpPr>
        <p:spPr>
          <a:xfrm>
            <a:off x="7656513" y="755650"/>
            <a:ext cx="3779836" cy="226694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1" name="Google Shape;111;p14"/>
          <p:cNvSpPr/>
          <p:nvPr>
            <p:ph idx="3" type="pic"/>
          </p:nvPr>
        </p:nvSpPr>
        <p:spPr>
          <a:xfrm>
            <a:off x="0" y="0"/>
            <a:ext cx="6899487" cy="685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1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2" name="Google Shape;112;p14"/>
          <p:cNvSpPr/>
          <p:nvPr/>
        </p:nvSpPr>
        <p:spPr>
          <a:xfrm>
            <a:off x="766762" y="0"/>
            <a:ext cx="757236" cy="251999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4"/>
          <p:cNvSpPr/>
          <p:nvPr/>
        </p:nvSpPr>
        <p:spPr>
          <a:xfrm>
            <a:off x="766762" y="6102000"/>
            <a:ext cx="757236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4" name="Google Shape;114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2224" y="6198237"/>
            <a:ext cx="526311" cy="56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ая каритнка с подписью">
  <p:cSld name="Вертикальная каритнка с подписью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5"/>
          <p:cNvSpPr txBox="1"/>
          <p:nvPr>
            <p:ph idx="1" type="body"/>
          </p:nvPr>
        </p:nvSpPr>
        <p:spPr>
          <a:xfrm>
            <a:off x="6096001" y="3022950"/>
            <a:ext cx="5340350" cy="3079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7" name="Google Shape;117;p15"/>
          <p:cNvSpPr txBox="1"/>
          <p:nvPr>
            <p:ph idx="2" type="body"/>
          </p:nvPr>
        </p:nvSpPr>
        <p:spPr>
          <a:xfrm>
            <a:off x="6096001" y="755650"/>
            <a:ext cx="5340350" cy="226694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8" name="Google Shape;118;p15"/>
          <p:cNvSpPr/>
          <p:nvPr>
            <p:ph idx="3" type="pic"/>
          </p:nvPr>
        </p:nvSpPr>
        <p:spPr>
          <a:xfrm>
            <a:off x="0" y="0"/>
            <a:ext cx="534035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1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9" name="Google Shape;119;p15"/>
          <p:cNvSpPr/>
          <p:nvPr/>
        </p:nvSpPr>
        <p:spPr>
          <a:xfrm>
            <a:off x="766762" y="0"/>
            <a:ext cx="757236" cy="251999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5"/>
          <p:cNvSpPr/>
          <p:nvPr/>
        </p:nvSpPr>
        <p:spPr>
          <a:xfrm>
            <a:off x="766762" y="6102000"/>
            <a:ext cx="757236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1" name="Google Shape;121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2224" y="6198237"/>
            <a:ext cx="526311" cy="56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Горизонтальная каритнка с подписью">
  <p:cSld name="Горизонтальная каритнка с подписью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6"/>
          <p:cNvSpPr txBox="1"/>
          <p:nvPr>
            <p:ph idx="1" type="body"/>
          </p:nvPr>
        </p:nvSpPr>
        <p:spPr>
          <a:xfrm>
            <a:off x="6888163" y="3022950"/>
            <a:ext cx="4548187" cy="23142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4" name="Google Shape;124;p16"/>
          <p:cNvSpPr txBox="1"/>
          <p:nvPr>
            <p:ph idx="2" type="body"/>
          </p:nvPr>
        </p:nvSpPr>
        <p:spPr>
          <a:xfrm>
            <a:off x="6888163" y="1520824"/>
            <a:ext cx="4548187" cy="1501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5" name="Google Shape;125;p16"/>
          <p:cNvSpPr/>
          <p:nvPr>
            <p:ph idx="3" type="pic"/>
          </p:nvPr>
        </p:nvSpPr>
        <p:spPr>
          <a:xfrm>
            <a:off x="759597" y="1520824"/>
            <a:ext cx="5336401" cy="381635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1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6" name="Google Shape;126;p16"/>
          <p:cNvSpPr/>
          <p:nvPr/>
        </p:nvSpPr>
        <p:spPr>
          <a:xfrm>
            <a:off x="766762" y="0"/>
            <a:ext cx="757236" cy="251999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6"/>
          <p:cNvSpPr/>
          <p:nvPr/>
        </p:nvSpPr>
        <p:spPr>
          <a:xfrm>
            <a:off x="766762" y="6102000"/>
            <a:ext cx="757236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8" name="Google Shape;128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2224" y="6198237"/>
            <a:ext cx="526311" cy="56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1512000" y="756000"/>
            <a:ext cx="9167999" cy="15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  <a:defRPr b="0" i="0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/>
        </p:txBody>
      </p:sp>
      <p:sp>
        <p:nvSpPr>
          <p:cNvPr id="21" name="Google Shape;21;p3"/>
          <p:cNvSpPr txBox="1"/>
          <p:nvPr>
            <p:ph idx="1" type="body"/>
          </p:nvPr>
        </p:nvSpPr>
        <p:spPr>
          <a:xfrm>
            <a:off x="1512000" y="2628000"/>
            <a:ext cx="9167999" cy="3104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3"/>
          <p:cNvSpPr/>
          <p:nvPr/>
        </p:nvSpPr>
        <p:spPr>
          <a:xfrm>
            <a:off x="766762" y="0"/>
            <a:ext cx="757236" cy="251999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3"/>
          <p:cNvSpPr/>
          <p:nvPr/>
        </p:nvSpPr>
        <p:spPr>
          <a:xfrm>
            <a:off x="766762" y="6102000"/>
            <a:ext cx="757236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" name="Google Shape;24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2224" y="6198237"/>
            <a:ext cx="526311" cy="56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два объекта" type="twoObj">
  <p:cSld name="TWO_OBJECT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1512000" y="743125"/>
            <a:ext cx="9167999" cy="15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  <a:defRPr b="0" i="0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1511999" y="2636474"/>
            <a:ext cx="4404000" cy="309635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2" type="body"/>
          </p:nvPr>
        </p:nvSpPr>
        <p:spPr>
          <a:xfrm>
            <a:off x="6276000" y="2636474"/>
            <a:ext cx="4404000" cy="309635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Google Shape;29;p4"/>
          <p:cNvSpPr/>
          <p:nvPr/>
        </p:nvSpPr>
        <p:spPr>
          <a:xfrm>
            <a:off x="766762" y="0"/>
            <a:ext cx="757236" cy="251999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4"/>
          <p:cNvSpPr/>
          <p:nvPr/>
        </p:nvSpPr>
        <p:spPr>
          <a:xfrm>
            <a:off x="766762" y="6102000"/>
            <a:ext cx="757236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" name="Google Shape;31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2224" y="6198237"/>
            <a:ext cx="526311" cy="56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сравнение" type="twoTxTwoObj">
  <p:cSld name="TWO_OBJECTS_WITH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type="title"/>
          </p:nvPr>
        </p:nvSpPr>
        <p:spPr>
          <a:xfrm>
            <a:off x="1512000" y="760412"/>
            <a:ext cx="9167999" cy="1512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  <a:defRPr b="0" i="0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/>
        </p:txBody>
      </p:sp>
      <p:sp>
        <p:nvSpPr>
          <p:cNvPr id="34" name="Google Shape;34;p5"/>
          <p:cNvSpPr txBox="1"/>
          <p:nvPr>
            <p:ph idx="1" type="body"/>
          </p:nvPr>
        </p:nvSpPr>
        <p:spPr>
          <a:xfrm>
            <a:off x="1512000" y="2636475"/>
            <a:ext cx="4404000" cy="75725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2" type="body"/>
          </p:nvPr>
        </p:nvSpPr>
        <p:spPr>
          <a:xfrm>
            <a:off x="1512000" y="3753732"/>
            <a:ext cx="4404000" cy="197909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3" type="body"/>
          </p:nvPr>
        </p:nvSpPr>
        <p:spPr>
          <a:xfrm>
            <a:off x="6276000" y="2633319"/>
            <a:ext cx="4404000" cy="76041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4" type="body"/>
          </p:nvPr>
        </p:nvSpPr>
        <p:spPr>
          <a:xfrm>
            <a:off x="6276000" y="3753732"/>
            <a:ext cx="4404000" cy="197909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Google Shape;38;p5"/>
          <p:cNvSpPr/>
          <p:nvPr/>
        </p:nvSpPr>
        <p:spPr>
          <a:xfrm>
            <a:off x="766762" y="0"/>
            <a:ext cx="757236" cy="251999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5"/>
          <p:cNvSpPr/>
          <p:nvPr/>
        </p:nvSpPr>
        <p:spPr>
          <a:xfrm>
            <a:off x="766762" y="6102000"/>
            <a:ext cx="757236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" name="Google Shape;40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2224" y="6198237"/>
            <a:ext cx="526311" cy="56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>
  <p:cSld name="Сравнение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/>
          <p:nvPr>
            <p:ph idx="1" type="body"/>
          </p:nvPr>
        </p:nvSpPr>
        <p:spPr>
          <a:xfrm>
            <a:off x="1512000" y="760412"/>
            <a:ext cx="4404000" cy="75725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1512000" y="1877669"/>
            <a:ext cx="4404000" cy="385515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6275998" y="757256"/>
            <a:ext cx="4404000" cy="76041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6276000" y="1877669"/>
            <a:ext cx="4404000" cy="385515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" name="Google Shape;46;p6"/>
          <p:cNvSpPr/>
          <p:nvPr/>
        </p:nvSpPr>
        <p:spPr>
          <a:xfrm>
            <a:off x="766762" y="0"/>
            <a:ext cx="757236" cy="251999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6"/>
          <p:cNvSpPr/>
          <p:nvPr/>
        </p:nvSpPr>
        <p:spPr>
          <a:xfrm>
            <a:off x="766762" y="6102000"/>
            <a:ext cx="757236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8" name="Google Shape;48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2224" y="6198237"/>
            <a:ext cx="526311" cy="56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>
  <p:cSld name="Два объекта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idx="1" type="body"/>
          </p:nvPr>
        </p:nvSpPr>
        <p:spPr>
          <a:xfrm>
            <a:off x="1512000" y="760412"/>
            <a:ext cx="4404000" cy="49724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Google Shape;51;p7"/>
          <p:cNvSpPr txBox="1"/>
          <p:nvPr>
            <p:ph idx="2" type="body"/>
          </p:nvPr>
        </p:nvSpPr>
        <p:spPr>
          <a:xfrm>
            <a:off x="6276000" y="760412"/>
            <a:ext cx="4404000" cy="49724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7"/>
          <p:cNvSpPr/>
          <p:nvPr/>
        </p:nvSpPr>
        <p:spPr>
          <a:xfrm>
            <a:off x="766762" y="0"/>
            <a:ext cx="757236" cy="251999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7"/>
          <p:cNvSpPr/>
          <p:nvPr/>
        </p:nvSpPr>
        <p:spPr>
          <a:xfrm>
            <a:off x="766762" y="6102000"/>
            <a:ext cx="757236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4" name="Google Shape;54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2224" y="6198237"/>
            <a:ext cx="526311" cy="56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три подзаголоавка с объектами">
  <p:cSld name="Заголовок три подзаголоавка с объектами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/>
          <p:nvPr>
            <p:ph type="title"/>
          </p:nvPr>
        </p:nvSpPr>
        <p:spPr>
          <a:xfrm>
            <a:off x="1139824" y="760412"/>
            <a:ext cx="9919064" cy="1512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  <a:defRPr b="0" i="0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/>
        </p:txBody>
      </p:sp>
      <p:sp>
        <p:nvSpPr>
          <p:cNvPr id="57" name="Google Shape;57;p8"/>
          <p:cNvSpPr txBox="1"/>
          <p:nvPr>
            <p:ph idx="1" type="body"/>
          </p:nvPr>
        </p:nvSpPr>
        <p:spPr>
          <a:xfrm>
            <a:off x="1139824" y="2636475"/>
            <a:ext cx="3048364" cy="75725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2" type="body"/>
          </p:nvPr>
        </p:nvSpPr>
        <p:spPr>
          <a:xfrm>
            <a:off x="1139824" y="3753732"/>
            <a:ext cx="3048364" cy="197909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Google Shape;59;p8"/>
          <p:cNvSpPr txBox="1"/>
          <p:nvPr>
            <p:ph idx="3" type="body"/>
          </p:nvPr>
        </p:nvSpPr>
        <p:spPr>
          <a:xfrm>
            <a:off x="8003813" y="2633321"/>
            <a:ext cx="3055075" cy="76041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4" type="body"/>
          </p:nvPr>
        </p:nvSpPr>
        <p:spPr>
          <a:xfrm>
            <a:off x="8003813" y="3753732"/>
            <a:ext cx="3055075" cy="197909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Google Shape;61;p8"/>
          <p:cNvSpPr txBox="1"/>
          <p:nvPr>
            <p:ph idx="5" type="body"/>
          </p:nvPr>
        </p:nvSpPr>
        <p:spPr>
          <a:xfrm>
            <a:off x="4548187" y="2633322"/>
            <a:ext cx="3095625" cy="76041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Google Shape;62;p8"/>
          <p:cNvSpPr txBox="1"/>
          <p:nvPr>
            <p:ph idx="6" type="body"/>
          </p:nvPr>
        </p:nvSpPr>
        <p:spPr>
          <a:xfrm>
            <a:off x="4548187" y="3753732"/>
            <a:ext cx="3095625" cy="197909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Google Shape;63;p8"/>
          <p:cNvSpPr/>
          <p:nvPr/>
        </p:nvSpPr>
        <p:spPr>
          <a:xfrm>
            <a:off x="766762" y="0"/>
            <a:ext cx="757236" cy="251999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8"/>
          <p:cNvSpPr/>
          <p:nvPr/>
        </p:nvSpPr>
        <p:spPr>
          <a:xfrm>
            <a:off x="766762" y="6102000"/>
            <a:ext cx="757236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5" name="Google Shape;65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2224" y="6198237"/>
            <a:ext cx="526311" cy="56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 трех объектов">
  <p:cSld name="Сравнение трех объектов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9"/>
          <p:cNvSpPr txBox="1"/>
          <p:nvPr>
            <p:ph idx="1" type="body"/>
          </p:nvPr>
        </p:nvSpPr>
        <p:spPr>
          <a:xfrm>
            <a:off x="1139824" y="760412"/>
            <a:ext cx="3048364" cy="75725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1139824" y="1877669"/>
            <a:ext cx="3048364" cy="385515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Google Shape;69;p9"/>
          <p:cNvSpPr txBox="1"/>
          <p:nvPr>
            <p:ph idx="3" type="body"/>
          </p:nvPr>
        </p:nvSpPr>
        <p:spPr>
          <a:xfrm>
            <a:off x="8003813" y="757258"/>
            <a:ext cx="3055075" cy="76041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Google Shape;70;p9"/>
          <p:cNvSpPr txBox="1"/>
          <p:nvPr>
            <p:ph idx="4" type="body"/>
          </p:nvPr>
        </p:nvSpPr>
        <p:spPr>
          <a:xfrm>
            <a:off x="8003813" y="1877669"/>
            <a:ext cx="3055075" cy="385515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Google Shape;71;p9"/>
          <p:cNvSpPr txBox="1"/>
          <p:nvPr>
            <p:ph idx="5" type="body"/>
          </p:nvPr>
        </p:nvSpPr>
        <p:spPr>
          <a:xfrm>
            <a:off x="4548187" y="760412"/>
            <a:ext cx="3095625" cy="76041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Google Shape;72;p9"/>
          <p:cNvSpPr txBox="1"/>
          <p:nvPr>
            <p:ph idx="6" type="body"/>
          </p:nvPr>
        </p:nvSpPr>
        <p:spPr>
          <a:xfrm>
            <a:off x="4548187" y="1877669"/>
            <a:ext cx="3095625" cy="385515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Google Shape;73;p9"/>
          <p:cNvSpPr/>
          <p:nvPr/>
        </p:nvSpPr>
        <p:spPr>
          <a:xfrm>
            <a:off x="766762" y="0"/>
            <a:ext cx="757236" cy="251999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9"/>
          <p:cNvSpPr/>
          <p:nvPr/>
        </p:nvSpPr>
        <p:spPr>
          <a:xfrm>
            <a:off x="766762" y="6102000"/>
            <a:ext cx="757236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5" name="Google Shape;75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2224" y="6198237"/>
            <a:ext cx="526311" cy="56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три объекта">
  <p:cSld name="Заголовок три объекта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0"/>
          <p:cNvSpPr txBox="1"/>
          <p:nvPr>
            <p:ph type="title"/>
          </p:nvPr>
        </p:nvSpPr>
        <p:spPr>
          <a:xfrm>
            <a:off x="1139824" y="760412"/>
            <a:ext cx="9919064" cy="1512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  <a:defRPr b="0" i="0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/>
        </p:txBody>
      </p:sp>
      <p:sp>
        <p:nvSpPr>
          <p:cNvPr id="78" name="Google Shape;78;p10"/>
          <p:cNvSpPr txBox="1"/>
          <p:nvPr>
            <p:ph idx="1" type="body"/>
          </p:nvPr>
        </p:nvSpPr>
        <p:spPr>
          <a:xfrm>
            <a:off x="1139824" y="2633321"/>
            <a:ext cx="3048364" cy="309950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Google Shape;79;p10"/>
          <p:cNvSpPr txBox="1"/>
          <p:nvPr>
            <p:ph idx="2" type="body"/>
          </p:nvPr>
        </p:nvSpPr>
        <p:spPr>
          <a:xfrm>
            <a:off x="8003813" y="2633321"/>
            <a:ext cx="3055075" cy="309950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0" name="Google Shape;80;p10"/>
          <p:cNvSpPr txBox="1"/>
          <p:nvPr>
            <p:ph idx="3" type="body"/>
          </p:nvPr>
        </p:nvSpPr>
        <p:spPr>
          <a:xfrm>
            <a:off x="4548187" y="2633322"/>
            <a:ext cx="3095625" cy="309950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Google Shape;81;p10"/>
          <p:cNvSpPr/>
          <p:nvPr/>
        </p:nvSpPr>
        <p:spPr>
          <a:xfrm>
            <a:off x="766762" y="0"/>
            <a:ext cx="757236" cy="251999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0"/>
          <p:cNvSpPr/>
          <p:nvPr/>
        </p:nvSpPr>
        <p:spPr>
          <a:xfrm>
            <a:off x="766762" y="6102000"/>
            <a:ext cx="757236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3" name="Google Shape;83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2224" y="6198237"/>
            <a:ext cx="526311" cy="56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1523998" y="760412"/>
            <a:ext cx="9132888" cy="152082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  <a:defRPr b="0" i="0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1523999" y="2636475"/>
            <a:ext cx="9132890" cy="30963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9.png"/><Relationship Id="rId4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2.png"/><Relationship Id="rId4" Type="http://schemas.openxmlformats.org/officeDocument/2006/relationships/image" Target="../media/image20.png"/><Relationship Id="rId5" Type="http://schemas.openxmlformats.org/officeDocument/2006/relationships/image" Target="../media/image2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6.png"/><Relationship Id="rId4" Type="http://schemas.openxmlformats.org/officeDocument/2006/relationships/image" Target="../media/image24.png"/><Relationship Id="rId5" Type="http://schemas.openxmlformats.org/officeDocument/2006/relationships/image" Target="../media/image2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2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10.png"/><Relationship Id="rId5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8.png"/><Relationship Id="rId7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7"/>
          <p:cNvSpPr txBox="1"/>
          <p:nvPr>
            <p:ph idx="4294967295" type="ctrTitle"/>
          </p:nvPr>
        </p:nvSpPr>
        <p:spPr>
          <a:xfrm>
            <a:off x="5303837" y="2276475"/>
            <a:ext cx="6121500" cy="230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ru"/>
              <a:t>Углубленное изучение сетевых технологий. Часть 2  </a:t>
            </a:r>
            <a:endParaRPr b="1" i="0" sz="4800" u="none" cap="none" strike="noStrike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7"/>
          <p:cNvSpPr txBox="1"/>
          <p:nvPr>
            <p:ph idx="1" type="subTitle"/>
          </p:nvPr>
        </p:nvSpPr>
        <p:spPr>
          <a:xfrm>
            <a:off x="5303837" y="4909071"/>
            <a:ext cx="6121500" cy="15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A8B7"/>
              </a:buClr>
              <a:buFont typeface="Arial"/>
              <a:buNone/>
            </a:pPr>
            <a:r>
              <a:rPr lang="ru" sz="1800"/>
              <a:t>Семейство технологий Wi-Fi. Технологии VLAN (802.1Q). Введение в IPv6</a:t>
            </a:r>
            <a:endParaRPr/>
          </a:p>
        </p:txBody>
      </p:sp>
      <p:sp>
        <p:nvSpPr>
          <p:cNvPr id="136" name="Google Shape;136;p17"/>
          <p:cNvSpPr txBox="1"/>
          <p:nvPr/>
        </p:nvSpPr>
        <p:spPr>
          <a:xfrm>
            <a:off x="5303837" y="765175"/>
            <a:ext cx="61215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99A8B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7"/>
          <p:cNvSpPr txBox="1"/>
          <p:nvPr/>
        </p:nvSpPr>
        <p:spPr>
          <a:xfrm>
            <a:off x="5303837" y="1520825"/>
            <a:ext cx="61215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A8B7"/>
              </a:buClr>
              <a:buFont typeface="Arial"/>
              <a:buNone/>
            </a:pPr>
            <a:r>
              <a:rPr b="0" i="0" lang="ru" sz="2400" u="none" cap="none" strike="noStrike">
                <a:solidFill>
                  <a:srgbClr val="99A8B7"/>
                </a:solidFill>
                <a:latin typeface="Arial"/>
                <a:ea typeface="Arial"/>
                <a:cs typeface="Arial"/>
                <a:sym typeface="Arial"/>
              </a:rPr>
              <a:t>Компьютерные сети</a:t>
            </a:r>
            <a:endParaRPr b="0" i="0" sz="2400" u="none" cap="none" strike="noStrike">
              <a:solidFill>
                <a:srgbClr val="99A8B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сети.png" id="138" name="Google Shape;138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6762" y="1538287"/>
            <a:ext cx="3781500" cy="378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6"/>
          <p:cNvSpPr txBox="1"/>
          <p:nvPr>
            <p:ph type="title"/>
          </p:nvPr>
        </p:nvSpPr>
        <p:spPr>
          <a:xfrm>
            <a:off x="1512000" y="324679"/>
            <a:ext cx="9168000" cy="15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b="0" i="0" lang="ru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Недостатки и ограничения протокола IPv4</a:t>
            </a:r>
            <a:endParaRPr/>
          </a:p>
        </p:txBody>
      </p:sp>
      <p:sp>
        <p:nvSpPr>
          <p:cNvPr id="225" name="Google Shape;225;p26"/>
          <p:cNvSpPr txBox="1"/>
          <p:nvPr>
            <p:ph idx="1" type="body"/>
          </p:nvPr>
        </p:nvSpPr>
        <p:spPr>
          <a:xfrm>
            <a:off x="1512000" y="2628000"/>
            <a:ext cx="9168000" cy="310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57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2800"/>
              <a:buFont typeface="Arial"/>
              <a:buChar char="•"/>
            </a:pPr>
            <a:r>
              <a:rPr b="0" i="0" lang="ru" sz="28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Ограниченность адресного пространства. </a:t>
            </a:r>
            <a:endParaRPr b="0" i="0" sz="28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2800"/>
              <a:buFont typeface="Arial"/>
              <a:buChar char="•"/>
            </a:pPr>
            <a:r>
              <a:rPr b="0" i="0" lang="ru" sz="28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Слабая агрегация адресов.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2800"/>
              <a:buFont typeface="Arial"/>
              <a:buChar char="•"/>
            </a:pPr>
            <a:r>
              <a:rPr b="0" i="0" lang="ru" sz="28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Проблемы фрагментации трафика.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2800"/>
              <a:buFont typeface="Arial"/>
              <a:buChar char="•"/>
            </a:pPr>
            <a:r>
              <a:rPr b="0" i="0" lang="ru" sz="28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Проблема безопасности коммуникаций. </a:t>
            </a:r>
            <a:endParaRPr b="0" i="0" sz="24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7"/>
          <p:cNvSpPr txBox="1"/>
          <p:nvPr>
            <p:ph type="title"/>
          </p:nvPr>
        </p:nvSpPr>
        <p:spPr>
          <a:xfrm>
            <a:off x="1512000" y="756000"/>
            <a:ext cx="9167999" cy="15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b="0" i="0" lang="ru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IPv6</a:t>
            </a:r>
            <a:endParaRPr/>
          </a:p>
        </p:txBody>
      </p:sp>
      <p:sp>
        <p:nvSpPr>
          <p:cNvPr id="231" name="Google Shape;231;p27"/>
          <p:cNvSpPr txBox="1"/>
          <p:nvPr>
            <p:ph idx="1" type="body"/>
          </p:nvPr>
        </p:nvSpPr>
        <p:spPr>
          <a:xfrm>
            <a:off x="1512000" y="2628000"/>
            <a:ext cx="9961132" cy="3104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Font typeface="Arial"/>
              <a:buNone/>
            </a:pPr>
            <a:r>
              <a:rPr b="0" i="0" lang="ru" sz="28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IPv6 — развитие протокола IPv4, которое решает перечисленные проблемы, пути увеличения длины адреса с 32 до 128 бит. В настоящее время протокол IPv6 широко используется внутри дата центров, такими гигантами как Google, Facebook, Yandex.</a:t>
            </a:r>
            <a:endParaRPr/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Font typeface="Arial"/>
              <a:buNone/>
            </a:pPr>
            <a:r>
              <a:rPr b="0" i="0" lang="ru" sz="28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 Постепенно происходит внедрение 6ой версии в сети провайдеров по всему миру, но пока протокол не получил широкое распространения в Интернете, как IPv4. 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8"/>
          <p:cNvSpPr txBox="1"/>
          <p:nvPr>
            <p:ph type="title"/>
          </p:nvPr>
        </p:nvSpPr>
        <p:spPr>
          <a:xfrm>
            <a:off x="1512000" y="756000"/>
            <a:ext cx="9167999" cy="15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b="0" i="0" lang="ru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Особенности адресации IPv6</a:t>
            </a:r>
            <a:endParaRPr/>
          </a:p>
        </p:txBody>
      </p:sp>
      <p:sp>
        <p:nvSpPr>
          <p:cNvPr id="237" name="Google Shape;237;p28"/>
          <p:cNvSpPr txBox="1"/>
          <p:nvPr>
            <p:ph idx="1" type="body"/>
          </p:nvPr>
        </p:nvSpPr>
        <p:spPr>
          <a:xfrm>
            <a:off x="1512000" y="2628000"/>
            <a:ext cx="9167999" cy="3104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Font typeface="Arial"/>
              <a:buNone/>
            </a:pPr>
            <a:r>
              <a:rPr b="0" i="0" lang="ru" sz="24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128-битный в шестнадцатеричном формате (0-9, A-F)</a:t>
            </a:r>
            <a:endParaRPr/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Font typeface="Arial"/>
              <a:buNone/>
            </a:pPr>
            <a:r>
              <a:rPr b="0" i="0" lang="ru" sz="24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Используются 16-битные шестнадцатеричные числа, разделенные двоеточиями (:)</a:t>
            </a:r>
            <a:endParaRPr/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Font typeface="Arial"/>
              <a:buNone/>
            </a:pPr>
            <a:r>
              <a:rPr b="0" i="0" lang="ru" sz="24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Каждая четверка шестнадцатеричных цифр эквивалентна 16 битам (двум байтам)</a:t>
            </a:r>
            <a:endParaRPr b="0" i="0" sz="24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Font typeface="Arial"/>
              <a:buNone/>
            </a:pPr>
            <a:r>
              <a:rPr b="0" i="0" lang="ru" sz="24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Состоит из восьми четверок, каждая из которых эквивалентна 16 битам</a:t>
            </a:r>
            <a:endParaRPr b="0" i="0" sz="24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Font typeface="Arial"/>
              <a:buNone/>
            </a:pPr>
            <a:r>
              <a:rPr b="0" i="0" lang="ru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2001:</a:t>
            </a:r>
            <a:r>
              <a:rPr b="0" i="0" lang="ru" sz="24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0DB8:0001:5270:0127:00AB:CAFE:0E1F /64</a:t>
            </a:r>
            <a:endParaRPr/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Font typeface="Arial"/>
              <a:buNone/>
            </a:pPr>
            <a:r>
              <a:rPr b="0" i="0" lang="ru" sz="24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	2001 в шестнадцатеричном виде это </a:t>
            </a:r>
            <a:br>
              <a:rPr b="0" i="0" lang="ru" sz="24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ru" sz="24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	0010 0000 0000 0001 в двоичном</a:t>
            </a:r>
            <a:endParaRPr b="0" i="0" sz="24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9"/>
          <p:cNvSpPr txBox="1"/>
          <p:nvPr>
            <p:ph type="title"/>
          </p:nvPr>
        </p:nvSpPr>
        <p:spPr>
          <a:xfrm>
            <a:off x="1512000" y="756000"/>
            <a:ext cx="9167999" cy="15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b="0" i="0" lang="ru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Структура адресов IPv6</a:t>
            </a:r>
            <a:endParaRPr b="0" i="0" sz="4800" u="none" cap="none" strike="noStrike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29"/>
          <p:cNvSpPr txBox="1"/>
          <p:nvPr>
            <p:ph idx="1" type="body"/>
          </p:nvPr>
        </p:nvSpPr>
        <p:spPr>
          <a:xfrm>
            <a:off x="1512000" y="2628000"/>
            <a:ext cx="9167999" cy="3104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Font typeface="Arial"/>
              <a:buNone/>
            </a:pPr>
            <a:r>
              <a:rPr b="0" i="0" lang="ru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Префикс сайта или Префикс глобальной маршрутизации это первые три четверки (или 48 бит) адреса. Он назначается Интернет-провайдером.</a:t>
            </a:r>
            <a:endParaRPr/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Font typeface="Arial"/>
              <a:buNone/>
            </a:pPr>
            <a:r>
              <a:rPr b="0" i="0" lang="ru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 подсети это 4-ая четверка адреса. </a:t>
            </a:r>
            <a:endParaRPr/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Font typeface="Arial"/>
              <a:buNone/>
            </a:pPr>
            <a:r>
              <a:rPr b="0" i="0" lang="ru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 интерфейса это последние 4 четверки (64 бита) адреса. Он может вручную или динамически назначаться с помощью механизма EUI-64 (Extended Unique Identifier).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4" name="Google Shape;244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61021" y="2410790"/>
            <a:ext cx="8010525" cy="86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0"/>
          <p:cNvSpPr txBox="1"/>
          <p:nvPr>
            <p:ph type="title"/>
          </p:nvPr>
        </p:nvSpPr>
        <p:spPr>
          <a:xfrm>
            <a:off x="306270" y="432215"/>
            <a:ext cx="11451815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b="0" i="0" lang="ru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Структура адресов IPv6</a:t>
            </a:r>
            <a:endParaRPr/>
          </a:p>
        </p:txBody>
      </p:sp>
      <p:sp>
        <p:nvSpPr>
          <p:cNvPr id="250" name="Google Shape;250;p30"/>
          <p:cNvSpPr txBox="1"/>
          <p:nvPr>
            <p:ph idx="1" type="body"/>
          </p:nvPr>
        </p:nvSpPr>
        <p:spPr>
          <a:xfrm>
            <a:off x="304800" y="1344168"/>
            <a:ext cx="11436096" cy="496519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ru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Первые 3 бита фиксированы: 001(двоич), что дает 200::/12 (IANA Global Routing Number)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4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ru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Биты 16-24 идентифицируют регионального регистратора:</a:t>
            </a:r>
            <a:endParaRPr/>
          </a:p>
          <a:p>
            <a:pPr indent="0" lvl="1" marL="584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ru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1778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t/>
            </a:r>
            <a:endParaRPr b="0" i="0" sz="4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1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ru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0" lang="ru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2001:0000::/23 – IANA </a:t>
            </a:r>
            <a:endParaRPr/>
          </a:p>
          <a:p>
            <a:pPr indent="-101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ru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2001:0200::/23 – APNIC </a:t>
            </a:r>
            <a:r>
              <a:rPr b="0" i="0" lang="ru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(Азиатско-Тихоокеанский регион)</a:t>
            </a:r>
            <a:endParaRPr/>
          </a:p>
          <a:p>
            <a:pPr indent="-101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ru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2001:0400::/23 – ARIN </a:t>
            </a:r>
            <a:r>
              <a:rPr b="0" i="0" lang="ru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(Североамериканский регион)</a:t>
            </a:r>
            <a:endParaRPr/>
          </a:p>
          <a:p>
            <a:pPr indent="-101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ru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2001:0600::/23 – RIPE </a:t>
            </a:r>
            <a:r>
              <a:rPr b="0" i="0" lang="ru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(Европа, Ближний Восток, Россия и СНГ)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1" name="Google Shape;251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91452" y="2375663"/>
            <a:ext cx="5520312" cy="764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94205" y="3826764"/>
            <a:ext cx="5417559" cy="7999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1"/>
          <p:cNvSpPr txBox="1"/>
          <p:nvPr>
            <p:ph type="title"/>
          </p:nvPr>
        </p:nvSpPr>
        <p:spPr>
          <a:xfrm>
            <a:off x="306270" y="432215"/>
            <a:ext cx="11451815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b="0" i="0" lang="ru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Структура адресов IPv6</a:t>
            </a:r>
            <a:endParaRPr/>
          </a:p>
        </p:txBody>
      </p:sp>
      <p:sp>
        <p:nvSpPr>
          <p:cNvPr id="258" name="Google Shape;258;p31"/>
          <p:cNvSpPr txBox="1"/>
          <p:nvPr>
            <p:ph idx="1" type="body"/>
          </p:nvPr>
        </p:nvSpPr>
        <p:spPr>
          <a:xfrm>
            <a:off x="304800" y="1344168"/>
            <a:ext cx="11436096" cy="496519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ru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Оставшиеся 8 бит до /32 идентифицируют ISP.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ru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3-я четверка представляет идентификатор сайта/компании.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ru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4-я четверка представляет идентификатор подсети.</a:t>
            </a:r>
            <a:endParaRPr/>
          </a:p>
          <a:p>
            <a:pPr indent="-101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ru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- Позволяет адресовать 65,536 подсетей с 18,446,744,073,709,551,616 (18 квинтиллионов) адресов в каждой подсети.</a:t>
            </a:r>
            <a:endParaRPr/>
          </a:p>
          <a:p>
            <a:pPr indent="-101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ru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- Не является частью хостового поля адреса. 	</a:t>
            </a:r>
            <a:endParaRPr b="0" i="0" sz="97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254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9" name="Google Shape;259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27889" y="1716170"/>
            <a:ext cx="5210709" cy="69884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27888" y="2913860"/>
            <a:ext cx="5210709" cy="92434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3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256125" y="5644385"/>
            <a:ext cx="5343525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2"/>
          <p:cNvSpPr txBox="1"/>
          <p:nvPr>
            <p:ph type="title"/>
          </p:nvPr>
        </p:nvSpPr>
        <p:spPr>
          <a:xfrm>
            <a:off x="306270" y="432215"/>
            <a:ext cx="11451815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b="0" i="0" lang="ru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Адресная схема и подсети IPv6</a:t>
            </a:r>
            <a:endParaRPr b="0" i="0" sz="4800" u="none" cap="none" strike="noStrike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32"/>
          <p:cNvSpPr txBox="1"/>
          <p:nvPr>
            <p:ph idx="1" type="body"/>
          </p:nvPr>
        </p:nvSpPr>
        <p:spPr>
          <a:xfrm>
            <a:off x="304800" y="1344168"/>
            <a:ext cx="11436096" cy="496519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ru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Идентификатор интерфейса </a:t>
            </a:r>
            <a:endParaRPr b="1" i="0" sz="20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ru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		это оставшиеся 64 бита адреса.</a:t>
            </a:r>
            <a:endParaRPr/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ru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Может быть сконфигурирован вручную или динамически с использованием EUI-64 (Extended Unique Identifier).</a:t>
            </a:r>
            <a:endParaRPr/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ru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Механизм EUI-64 использует 48-битный MAC адрес устройства и конвертирует его в 64-битный путем вставки значения FF:FE в середину адреса.</a:t>
            </a:r>
            <a:endParaRPr/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ru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Первый (сетевой) и последний (широковещательный) адреса могут быть назначены интерфейсам. Интерфейсу можно назначить более одного IPv6 адреса.</a:t>
            </a:r>
            <a:endParaRPr/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ru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Нет широковещательных адресов, вместо этого используется мультикастинг.</a:t>
            </a:r>
            <a:endParaRPr/>
          </a:p>
        </p:txBody>
      </p:sp>
      <p:pic>
        <p:nvPicPr>
          <p:cNvPr id="268" name="Google Shape;268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67467" y="1753494"/>
            <a:ext cx="7494777" cy="965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3"/>
          <p:cNvSpPr txBox="1"/>
          <p:nvPr>
            <p:ph type="title"/>
          </p:nvPr>
        </p:nvSpPr>
        <p:spPr>
          <a:xfrm>
            <a:off x="306270" y="432215"/>
            <a:ext cx="11451815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b="0" i="0" lang="ru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Адресная схема и подсети IPv6</a:t>
            </a:r>
            <a:endParaRPr b="0" i="0" sz="4800" u="none" cap="none" strike="noStrike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33"/>
          <p:cNvSpPr txBox="1"/>
          <p:nvPr>
            <p:ph idx="1" type="body"/>
          </p:nvPr>
        </p:nvSpPr>
        <p:spPr>
          <a:xfrm>
            <a:off x="304800" y="1344168"/>
            <a:ext cx="11634158" cy="496519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ru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IPv6 использует тот же метод разделения на подсети, что и IPv4. </a:t>
            </a:r>
            <a:endParaRPr/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ru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/127 дает 2 адреса.</a:t>
            </a:r>
            <a:endParaRPr/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ru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/124 дает 16 адресов.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ru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/120 дает 256 адресов.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ru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Первый адрес в подсети полностью состоит из 0, последний – полностью из F.</a:t>
            </a:r>
            <a:endParaRPr/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ru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Для простоты и единства структуры рекомендуется везде использовать /64. Использование чего-либо меньшего чем /64 может потенциально привести к сбою некоторых функций IPv6 и неоправданному усложнению структуры адресации. 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4"/>
          <p:cNvSpPr txBox="1"/>
          <p:nvPr>
            <p:ph type="title"/>
          </p:nvPr>
        </p:nvSpPr>
        <p:spPr>
          <a:xfrm>
            <a:off x="306270" y="432215"/>
            <a:ext cx="11451815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b="0" i="0" lang="ru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Нули в старших разрядах и двойные двоеточия (::)</a:t>
            </a:r>
            <a:endParaRPr b="0" i="0" sz="4800" u="none" cap="none" strike="noStrike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34"/>
          <p:cNvSpPr txBox="1"/>
          <p:nvPr>
            <p:ph idx="1" type="body"/>
          </p:nvPr>
        </p:nvSpPr>
        <p:spPr>
          <a:xfrm>
            <a:off x="304800" y="1344168"/>
            <a:ext cx="11436096" cy="496519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ru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Нули в старших разрядах любой 16-битной секции могут быть опущены.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ru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Адрес </a:t>
            </a:r>
            <a:r>
              <a:rPr b="1" i="0" lang="ru" sz="2400" u="sng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до</a:t>
            </a:r>
            <a:r>
              <a:rPr b="0" i="0" lang="ru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упрощения: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ru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2001:0DB8:0001:5270:0127:00AB:CAFE:0E1F /64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ru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Адрес </a:t>
            </a:r>
            <a:r>
              <a:rPr b="1" i="0" lang="ru" sz="2400" u="sng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после</a:t>
            </a:r>
            <a:r>
              <a:rPr b="0" i="0" lang="ru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упрощения: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ru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2001:DB8:1:5270:127:AB:CAFE:E1F /64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ru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Это правило применимо только к нулям в старших разрядах. Если опустить нули в младших разрядах, адрес будет неверен.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1" name="Google Shape;281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95994" y="4772151"/>
            <a:ext cx="6324600" cy="5120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5"/>
          <p:cNvSpPr txBox="1"/>
          <p:nvPr>
            <p:ph type="title"/>
          </p:nvPr>
        </p:nvSpPr>
        <p:spPr>
          <a:xfrm>
            <a:off x="306270" y="432215"/>
            <a:ext cx="11451815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b="0" i="0" lang="ru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Нули в старших разрядах и двойные двоеточия (::)</a:t>
            </a:r>
            <a:endParaRPr b="0" i="0" sz="4800" u="none" cap="none" strike="noStrike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35"/>
          <p:cNvSpPr txBox="1"/>
          <p:nvPr>
            <p:ph idx="1" type="body"/>
          </p:nvPr>
        </p:nvSpPr>
        <p:spPr>
          <a:xfrm>
            <a:off x="304800" y="1344168"/>
            <a:ext cx="11436096" cy="496519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ru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Двойные двоеточия или «сжатие нулей» можно использовать для сокращения IPv6 адреса когда одна или более секций полностью состоит из нулей.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ru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 помощью двойного двоеточия можно сократить только последовательность целых 16-битных нулевых блоков. Нельзя использовать двойное двоеточие внутри блока.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ru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Двойное двоеточие можно использовать только один раз, иначе адрес становится неоднозначным.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8" name="Google Shape;288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70786" y="3591269"/>
            <a:ext cx="4038600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92502" y="2069029"/>
            <a:ext cx="5248275" cy="65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3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292502" y="5439983"/>
            <a:ext cx="5484774" cy="946525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35"/>
          <p:cNvSpPr txBox="1"/>
          <p:nvPr/>
        </p:nvSpPr>
        <p:spPr>
          <a:xfrm>
            <a:off x="5725999" y="4212488"/>
            <a:ext cx="1428750" cy="30777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D050"/>
              </a:buClr>
              <a:buFont typeface="Arial"/>
              <a:buNone/>
            </a:pPr>
            <a:r>
              <a:rPr b="1" i="0" lang="ru" sz="1400" u="none" cap="none" strike="noStrike">
                <a:solidFill>
                  <a:srgbClr val="92D050"/>
                </a:solidFill>
                <a:latin typeface="Arial"/>
                <a:ea typeface="Arial"/>
                <a:cs typeface="Arial"/>
                <a:sym typeface="Arial"/>
              </a:rPr>
              <a:t>Верно</a:t>
            </a:r>
            <a:endParaRPr/>
          </a:p>
        </p:txBody>
      </p:sp>
      <p:sp>
        <p:nvSpPr>
          <p:cNvPr id="292" name="Google Shape;292;p35"/>
          <p:cNvSpPr txBox="1"/>
          <p:nvPr/>
        </p:nvSpPr>
        <p:spPr>
          <a:xfrm>
            <a:off x="5629491" y="3518988"/>
            <a:ext cx="1525258" cy="30777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Font typeface="Arial"/>
              <a:buNone/>
            </a:pPr>
            <a:r>
              <a:rPr b="1" i="0" lang="ru" sz="14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Неверно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8"/>
          <p:cNvSpPr txBox="1"/>
          <p:nvPr>
            <p:ph type="title"/>
          </p:nvPr>
        </p:nvSpPr>
        <p:spPr>
          <a:xfrm>
            <a:off x="1512000" y="756000"/>
            <a:ext cx="9167999" cy="15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b="0" i="0" lang="ru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Вопросы к аудитории</a:t>
            </a:r>
            <a:endParaRPr b="0" i="0" sz="4800" u="none" cap="none" strike="noStrike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18"/>
          <p:cNvSpPr txBox="1"/>
          <p:nvPr>
            <p:ph idx="1" type="body"/>
          </p:nvPr>
        </p:nvSpPr>
        <p:spPr>
          <a:xfrm>
            <a:off x="528589" y="2070681"/>
            <a:ext cx="9167999" cy="3104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2400"/>
              <a:buFont typeface="Arial"/>
              <a:buAutoNum type="arabicPeriod"/>
            </a:pPr>
            <a:r>
              <a:rPr b="0" i="0" lang="ru" sz="24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Проверка домашних работ.</a:t>
            </a:r>
            <a:endParaRPr/>
          </a:p>
          <a:p>
            <a:pPr indent="-4572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2400"/>
              <a:buFont typeface="Arial"/>
              <a:buAutoNum type="arabicPeriod"/>
            </a:pPr>
            <a:r>
              <a:rPr b="0" i="0" lang="ru" sz="24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Есть ли проблемы?</a:t>
            </a:r>
            <a:endParaRPr/>
          </a:p>
        </p:txBody>
      </p:sp>
      <p:pic>
        <p:nvPicPr>
          <p:cNvPr id="146" name="Google Shape;146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16528" y="3741514"/>
            <a:ext cx="2408664" cy="24086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954219" y="0"/>
            <a:ext cx="3237781" cy="28964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18"/>
          <p:cNvPicPr preferRelativeResize="0"/>
          <p:nvPr/>
        </p:nvPicPr>
        <p:blipFill rotWithShape="1">
          <a:blip r:embed="rId5">
            <a:alphaModFix/>
          </a:blip>
          <a:srcRect b="0" l="12498" r="0" t="0"/>
          <a:stretch/>
        </p:blipFill>
        <p:spPr>
          <a:xfrm>
            <a:off x="170144" y="624830"/>
            <a:ext cx="1341856" cy="141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6"/>
          <p:cNvSpPr txBox="1"/>
          <p:nvPr>
            <p:ph type="title"/>
          </p:nvPr>
        </p:nvSpPr>
        <p:spPr>
          <a:xfrm>
            <a:off x="306270" y="432215"/>
            <a:ext cx="11451815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b="0" i="0" lang="ru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Типы IPv6 адресов</a:t>
            </a:r>
            <a:endParaRPr b="0" i="0" sz="4800" u="none" cap="none" strike="noStrike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36"/>
          <p:cNvSpPr txBox="1"/>
          <p:nvPr>
            <p:ph idx="1" type="body"/>
          </p:nvPr>
        </p:nvSpPr>
        <p:spPr>
          <a:xfrm>
            <a:off x="304800" y="1344168"/>
            <a:ext cx="11436096" cy="496519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1" marL="406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ru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Link-Local адреса предназначены для использования только в локальном канале.</a:t>
            </a:r>
            <a:endParaRPr/>
          </a:p>
          <a:p>
            <a:pPr indent="0" lvl="1" marL="406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ru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Адреса Link-Local автоматически конфигурируются на всех интерфейсах.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06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ru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Префикс, используемый Link-Local адресами – FE80::X/10.</a:t>
            </a:r>
            <a:endParaRPr/>
          </a:p>
          <a:p>
            <a:pPr indent="0" lvl="1" marL="406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ru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Маршрутизаторы не перенаправляют пакеты с Link-local адресом источника или назначения.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ru" sz="2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Адрес Loopback</a:t>
            </a:r>
            <a:endParaRPr/>
          </a:p>
          <a:p>
            <a:pPr indent="0" lvl="1" marL="406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ru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Функция схожа с IPv4 адресом 127.0.0.1</a:t>
            </a:r>
            <a:endParaRPr/>
          </a:p>
          <a:p>
            <a:pPr indent="0" lvl="1" marL="406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ru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Адрес Loopback 0:0:0:0:0:0:0:1 может быть сокращен до ::1</a:t>
            </a:r>
            <a:endParaRPr/>
          </a:p>
          <a:p>
            <a:pPr indent="0" lvl="1" marL="406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ru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Используется устройством для посылки пакета себе самому. 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7"/>
          <p:cNvSpPr txBox="1"/>
          <p:nvPr>
            <p:ph type="title"/>
          </p:nvPr>
        </p:nvSpPr>
        <p:spPr>
          <a:xfrm>
            <a:off x="306269" y="301752"/>
            <a:ext cx="5498592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b="0" i="0" lang="ru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IPv6</a:t>
            </a:r>
            <a:endParaRPr/>
          </a:p>
        </p:txBody>
      </p:sp>
      <p:sp>
        <p:nvSpPr>
          <p:cNvPr id="304" name="Google Shape;304;p37"/>
          <p:cNvSpPr txBox="1"/>
          <p:nvPr>
            <p:ph idx="1" type="body"/>
          </p:nvPr>
        </p:nvSpPr>
        <p:spPr>
          <a:xfrm>
            <a:off x="306269" y="914400"/>
            <a:ext cx="5579418" cy="53898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ru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128-битный адрес, состоит из префикса глобальной маршрутизации, ID подсети и ID интерфейса.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ru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Используется 16-ричный формат 0-9, A-F.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ru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Минимальный размер максимального пакета 1280 байт.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ru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Сетевой и широковещательный адреса могут быть назначены интерфейсам конечных устройств.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ru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Встроенное шифрование IPsec.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37"/>
          <p:cNvSpPr txBox="1"/>
          <p:nvPr>
            <p:ph idx="1" type="body"/>
          </p:nvPr>
        </p:nvSpPr>
        <p:spPr>
          <a:xfrm>
            <a:off x="6342887" y="914400"/>
            <a:ext cx="5682335" cy="55006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ru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32-битный адрес, состоящий из сетевой и хостовой части.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ru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Используется десятичная запись через точку.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ru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Минимальный размер максимального пакета 576 байт.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ru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Сетевой и широковещательный адреса нельзя назначать интерфейсам конечных устройств.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ru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Для шифрования IPv4 пакетов нужно применять технологии VPN. 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37"/>
          <p:cNvSpPr txBox="1"/>
          <p:nvPr>
            <p:ph idx="1" type="body"/>
          </p:nvPr>
        </p:nvSpPr>
        <p:spPr>
          <a:xfrm>
            <a:off x="6425183" y="301752"/>
            <a:ext cx="5268411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b="0" i="0" lang="ru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IPv4</a:t>
            </a:r>
            <a:endParaRPr b="0" i="0" sz="4800" u="none" cap="none" strike="noStrike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8"/>
          <p:cNvSpPr txBox="1"/>
          <p:nvPr>
            <p:ph type="title"/>
          </p:nvPr>
        </p:nvSpPr>
        <p:spPr>
          <a:xfrm>
            <a:off x="1512000" y="756000"/>
            <a:ext cx="9168000" cy="15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ru"/>
              <a:t>Практическое</a:t>
            </a:r>
            <a:r>
              <a:rPr b="0" i="0" lang="ru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 задание</a:t>
            </a:r>
            <a:endParaRPr/>
          </a:p>
        </p:txBody>
      </p:sp>
      <p:sp>
        <p:nvSpPr>
          <p:cNvPr id="313" name="Google Shape;313;p38"/>
          <p:cNvSpPr txBox="1"/>
          <p:nvPr>
            <p:ph idx="1" type="body"/>
          </p:nvPr>
        </p:nvSpPr>
        <p:spPr>
          <a:xfrm>
            <a:off x="1512000" y="2628000"/>
            <a:ext cx="9613200" cy="310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Font typeface="Arial"/>
              <a:buNone/>
            </a:pPr>
            <a:r>
              <a:rPr b="0" i="0" lang="ru" sz="28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Работа в PT. Разворачиваем сеть Wi-Fi.</a:t>
            </a:r>
            <a:endParaRPr b="0" i="0" sz="28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Font typeface="Arial"/>
              <a:buNone/>
            </a:pPr>
            <a:r>
              <a:rPr lang="ru" sz="2800" u="sng"/>
              <a:t> </a:t>
            </a:r>
            <a:endParaRPr b="0" i="0" sz="28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Font typeface="Arial"/>
              <a:buNone/>
            </a:pPr>
            <a:r>
              <a:t/>
            </a:r>
            <a:endParaRPr b="0" i="0" sz="2800" u="sng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4" name="Google Shape;314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396000"/>
            <a:ext cx="1533600" cy="141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9"/>
          <p:cNvSpPr txBox="1"/>
          <p:nvPr>
            <p:ph type="title"/>
          </p:nvPr>
        </p:nvSpPr>
        <p:spPr>
          <a:xfrm>
            <a:off x="1512000" y="756000"/>
            <a:ext cx="9167999" cy="15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b="0" i="0" lang="ru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Вопросы?</a:t>
            </a:r>
            <a:endParaRPr b="0" i="0" sz="4800" u="none" cap="none" strike="noStrike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39"/>
          <p:cNvSpPr txBox="1"/>
          <p:nvPr>
            <p:ph idx="1" type="body"/>
          </p:nvPr>
        </p:nvSpPr>
        <p:spPr>
          <a:xfrm>
            <a:off x="1512000" y="2628000"/>
            <a:ext cx="7442219" cy="3104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Font typeface="Arial"/>
              <a:buNone/>
            </a:pPr>
            <a:r>
              <a:rPr b="0" i="0" lang="ru" sz="40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На следующем занятии…</a:t>
            </a:r>
            <a:endParaRPr/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Font typeface="Arial"/>
              <a:buNone/>
            </a:pPr>
            <a:r>
              <a:rPr lang="ru" sz="4000"/>
              <a:t>П</a:t>
            </a:r>
            <a:r>
              <a:rPr b="0" i="0" lang="ru" sz="40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рикладной уровень</a:t>
            </a:r>
            <a:r>
              <a:rPr lang="ru" sz="4000"/>
              <a:t>. SMTP. HTTP</a:t>
            </a:r>
            <a:endParaRPr b="0" i="0" sz="40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3" name="Google Shape;323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75870" y="307668"/>
            <a:ext cx="2408664" cy="2408664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954219" y="0"/>
            <a:ext cx="3237781" cy="2896418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3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242712" y="4031980"/>
            <a:ext cx="2660794" cy="2525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9"/>
          <p:cNvSpPr txBox="1"/>
          <p:nvPr>
            <p:ph type="title"/>
          </p:nvPr>
        </p:nvSpPr>
        <p:spPr>
          <a:xfrm>
            <a:off x="1512000" y="756000"/>
            <a:ext cx="9167999" cy="15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b="0" i="0" lang="ru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План урока</a:t>
            </a:r>
            <a:endParaRPr b="0" i="0" sz="4800" u="none" cap="none" strike="noStrike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9"/>
          <p:cNvSpPr txBox="1"/>
          <p:nvPr>
            <p:ph idx="1" type="body"/>
          </p:nvPr>
        </p:nvSpPr>
        <p:spPr>
          <a:xfrm>
            <a:off x="460375" y="2268000"/>
            <a:ext cx="8493844" cy="3407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457200" lvl="0" marL="4572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2800"/>
              <a:buFont typeface="Arial"/>
              <a:buChar char="•"/>
            </a:pPr>
            <a:r>
              <a:rPr lang="ru" sz="2800"/>
              <a:t>VLAN 802.1Q</a:t>
            </a:r>
            <a:endParaRPr/>
          </a:p>
          <a:p>
            <a:pPr indent="-457200" lvl="0" marL="45720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2800"/>
              <a:buFont typeface="Arial"/>
              <a:buChar char="•"/>
            </a:pPr>
            <a:r>
              <a:rPr lang="ru" sz="2800"/>
              <a:t>WiFi</a:t>
            </a:r>
            <a:endParaRPr/>
          </a:p>
          <a:p>
            <a:pPr indent="-457200" lvl="0" marL="45720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2800"/>
              <a:buFont typeface="Arial"/>
              <a:buChar char="•"/>
            </a:pPr>
            <a:r>
              <a:rPr lang="ru" sz="2800"/>
              <a:t>IPv6</a:t>
            </a:r>
            <a:endParaRPr b="0" i="0" sz="28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Technology devices social media interaction template Free Vector" id="156" name="Google Shape;156;p19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7" name="Google Shape;157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54219" y="0"/>
            <a:ext cx="3237781" cy="28964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415690" y="3652418"/>
            <a:ext cx="2528618" cy="26532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0"/>
          <p:cNvSpPr txBox="1"/>
          <p:nvPr>
            <p:ph type="title"/>
          </p:nvPr>
        </p:nvSpPr>
        <p:spPr>
          <a:xfrm>
            <a:off x="1512000" y="756000"/>
            <a:ext cx="9168000" cy="151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VLAN</a:t>
            </a:r>
            <a:endParaRPr/>
          </a:p>
        </p:txBody>
      </p:sp>
      <p:sp>
        <p:nvSpPr>
          <p:cNvPr id="165" name="Google Shape;165;p20"/>
          <p:cNvSpPr txBox="1"/>
          <p:nvPr>
            <p:ph idx="1" type="body"/>
          </p:nvPr>
        </p:nvSpPr>
        <p:spPr>
          <a:xfrm>
            <a:off x="1512000" y="2628000"/>
            <a:ext cx="9168000" cy="310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6" name="Google Shape;16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7675" y="2268000"/>
            <a:ext cx="6124575" cy="200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09600" y="4277775"/>
            <a:ext cx="5800725" cy="200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1"/>
          <p:cNvSpPr txBox="1"/>
          <p:nvPr>
            <p:ph type="title"/>
          </p:nvPr>
        </p:nvSpPr>
        <p:spPr>
          <a:xfrm>
            <a:off x="1512000" y="756000"/>
            <a:ext cx="9168000" cy="15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b="0" i="0" lang="ru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Wi-Fi </a:t>
            </a:r>
            <a:endParaRPr/>
          </a:p>
        </p:txBody>
      </p:sp>
      <p:sp>
        <p:nvSpPr>
          <p:cNvPr id="175" name="Google Shape;175;p21"/>
          <p:cNvSpPr txBox="1"/>
          <p:nvPr>
            <p:ph idx="1" type="body"/>
          </p:nvPr>
        </p:nvSpPr>
        <p:spPr>
          <a:xfrm>
            <a:off x="1512000" y="3036215"/>
            <a:ext cx="9168000" cy="310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Font typeface="Arial"/>
              <a:buNone/>
            </a:pPr>
            <a:r>
              <a:rPr b="1" i="0" lang="ru" sz="24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Wi-Fi</a:t>
            </a:r>
            <a:r>
              <a:rPr b="0" i="0" lang="ru" sz="24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 — популярная технология для беспроводного обмена данными компьютерами, (некоторыми) мобильными телефонами и прочими устройствами. Фактически является обобщающим </a:t>
            </a:r>
            <a:r>
              <a:rPr lang="ru" sz="2400"/>
              <a:t>термином</a:t>
            </a:r>
            <a:r>
              <a:rPr b="0" i="0" lang="ru" sz="24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 для множества технологий и протоколов, описанных в стандартах IEEE 802.11.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Font typeface="Arial"/>
              <a:buNone/>
            </a:pPr>
            <a:r>
              <a:rPr b="0" i="0" lang="ru" sz="24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Сферы применения: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2400"/>
              <a:buFont typeface="Arial"/>
              <a:buChar char="•"/>
            </a:pPr>
            <a:r>
              <a:rPr b="0" i="0" lang="ru" sz="24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Доступ в интернет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2400"/>
              <a:buFont typeface="Arial"/>
              <a:buChar char="•"/>
            </a:pPr>
            <a:r>
              <a:rPr b="0" i="0" lang="ru" sz="24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Домашняя сеть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2400"/>
              <a:buFont typeface="Arial"/>
              <a:buChar char="•"/>
            </a:pPr>
            <a:r>
              <a:rPr lang="ru" sz="2400"/>
              <a:t>Радиомосты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2400"/>
              <a:buFont typeface="Arial"/>
              <a:buChar char="•"/>
            </a:pPr>
            <a:r>
              <a:rPr b="0" i="0" lang="ru" sz="24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Корпоративные сети</a:t>
            </a:r>
            <a:endParaRPr b="0" i="0" sz="24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6" name="Google Shape;176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99172" y="156057"/>
            <a:ext cx="2351400" cy="211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2"/>
          <p:cNvSpPr txBox="1"/>
          <p:nvPr>
            <p:ph type="title"/>
          </p:nvPr>
        </p:nvSpPr>
        <p:spPr>
          <a:xfrm>
            <a:off x="1512000" y="756000"/>
            <a:ext cx="9168000" cy="15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b="0" i="0" lang="ru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Wi-Fi </a:t>
            </a:r>
            <a:endParaRPr/>
          </a:p>
        </p:txBody>
      </p:sp>
      <p:sp>
        <p:nvSpPr>
          <p:cNvPr id="182" name="Google Shape;182;p22"/>
          <p:cNvSpPr txBox="1"/>
          <p:nvPr>
            <p:ph idx="1" type="body"/>
          </p:nvPr>
        </p:nvSpPr>
        <p:spPr>
          <a:xfrm>
            <a:off x="1512000" y="1696148"/>
            <a:ext cx="9168000" cy="26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Font typeface="Arial"/>
              <a:buNone/>
            </a:pPr>
            <a:r>
              <a:rPr b="0" i="0" lang="ru" sz="24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Сетевые популярные стандарты wifi: 802.11 g/n/ac.</a:t>
            </a:r>
            <a:endParaRPr/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Font typeface="Arial"/>
              <a:buNone/>
            </a:pPr>
            <a:r>
              <a:rPr b="0" i="0" lang="ru" sz="24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Стандарт IEEE 802.11 работает на первом и втором уровнях модели OSI: физическом и канальном.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Font typeface="Arial"/>
              <a:buNone/>
            </a:pPr>
            <a:r>
              <a:rPr b="0" i="0" lang="ru" sz="24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Используются диапазоны 2,4 и 5 Ггц.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Font typeface="Arial"/>
              <a:buNone/>
            </a:pPr>
            <a:r>
              <a:rPr lang="ru" sz="2400"/>
              <a:t> </a:t>
            </a:r>
            <a:endParaRPr b="0" i="0" sz="24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3" name="Google Shape;183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99172" y="156057"/>
            <a:ext cx="2351400" cy="211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2"/>
          <p:cNvPicPr preferRelativeResize="0"/>
          <p:nvPr/>
        </p:nvPicPr>
        <p:blipFill rotWithShape="1">
          <a:blip r:embed="rId4">
            <a:alphaModFix/>
          </a:blip>
          <a:srcRect b="0" l="0" r="0" t="28982"/>
          <a:stretch/>
        </p:blipFill>
        <p:spPr>
          <a:xfrm>
            <a:off x="1651728" y="4005737"/>
            <a:ext cx="7174800" cy="249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2"/>
          <p:cNvPicPr preferRelativeResize="0"/>
          <p:nvPr/>
        </p:nvPicPr>
        <p:blipFill rotWithShape="1">
          <a:blip r:embed="rId5">
            <a:alphaModFix/>
          </a:blip>
          <a:srcRect b="0" l="12495" r="0" t="0"/>
          <a:stretch/>
        </p:blipFill>
        <p:spPr>
          <a:xfrm>
            <a:off x="170144" y="624830"/>
            <a:ext cx="1341900" cy="141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3"/>
          <p:cNvSpPr txBox="1"/>
          <p:nvPr>
            <p:ph type="title"/>
          </p:nvPr>
        </p:nvSpPr>
        <p:spPr>
          <a:xfrm>
            <a:off x="1511999" y="298800"/>
            <a:ext cx="9168000" cy="15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b="0" i="0" lang="ru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Оборудование Wi-Fi</a:t>
            </a:r>
            <a:endParaRPr b="0" i="0" sz="4800" u="none" cap="none" strike="noStrike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23"/>
          <p:cNvSpPr txBox="1"/>
          <p:nvPr>
            <p:ph idx="1" type="body"/>
          </p:nvPr>
        </p:nvSpPr>
        <p:spPr>
          <a:xfrm>
            <a:off x="1512000" y="2628000"/>
            <a:ext cx="9168000" cy="310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Font typeface="Arial"/>
              <a:buNone/>
            </a:pPr>
            <a:r>
              <a:rPr b="0" i="0" lang="ru" sz="24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Для построения беспроводной локальной сети обычно применяется 2 типа: 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2400"/>
              <a:buFont typeface="Arial"/>
              <a:buChar char="•"/>
            </a:pPr>
            <a:r>
              <a:rPr b="0" i="0" lang="ru" sz="24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 Клиентское устройство</a:t>
            </a:r>
            <a:endParaRPr b="0" i="0" sz="24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2400"/>
              <a:buFont typeface="Arial"/>
              <a:buChar char="•"/>
            </a:pPr>
            <a:r>
              <a:rPr b="0" i="0" lang="ru" sz="24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 Точка доступа устройство </a:t>
            </a:r>
            <a:endParaRPr b="0" i="0" sz="24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Font typeface="Arial"/>
              <a:buNone/>
            </a:pPr>
            <a:r>
              <a:rPr b="0" i="0" lang="ru" sz="24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Точка доступа состоит из следующих элементов:</a:t>
            </a:r>
            <a:endParaRPr/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2400"/>
              <a:buFont typeface="Arial"/>
              <a:buChar char="•"/>
            </a:pPr>
            <a:r>
              <a:rPr b="0" i="0" lang="ru" sz="24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 Антенну</a:t>
            </a:r>
            <a:endParaRPr b="0" i="0" sz="24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2400"/>
              <a:buFont typeface="Arial"/>
              <a:buChar char="•"/>
            </a:pPr>
            <a:r>
              <a:rPr b="0" i="0" lang="ru" sz="24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 Приемопередатчик</a:t>
            </a:r>
            <a:endParaRPr/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2400"/>
              <a:buFont typeface="Arial"/>
              <a:buChar char="•"/>
            </a:pPr>
            <a:r>
              <a:rPr b="0" i="0" lang="ru" sz="24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 Интерфейс проводной сети</a:t>
            </a:r>
            <a:endParaRPr/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2400"/>
              <a:buFont typeface="Arial"/>
              <a:buChar char="•"/>
            </a:pPr>
            <a:r>
              <a:rPr b="0" i="0" lang="ru" sz="24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 Встроенный микрокомпьютер</a:t>
            </a:r>
            <a:endParaRPr/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2400"/>
              <a:buFont typeface="Arial"/>
              <a:buChar char="•"/>
            </a:pPr>
            <a:r>
              <a:rPr b="0" i="0" lang="ru" sz="24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 Программное обеспечение</a:t>
            </a:r>
            <a:endParaRPr b="0" i="0" sz="24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Google Shape;198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20175" y="1505748"/>
            <a:ext cx="3171900" cy="3400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4"/>
          <p:cNvSpPr txBox="1"/>
          <p:nvPr>
            <p:ph type="title"/>
          </p:nvPr>
        </p:nvSpPr>
        <p:spPr>
          <a:xfrm>
            <a:off x="1512000" y="756000"/>
            <a:ext cx="9168000" cy="15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b="0" i="0" lang="ru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Wi-Fi </a:t>
            </a:r>
            <a:endParaRPr/>
          </a:p>
        </p:txBody>
      </p:sp>
      <p:sp>
        <p:nvSpPr>
          <p:cNvPr id="200" name="Google Shape;200;p24"/>
          <p:cNvSpPr txBox="1"/>
          <p:nvPr>
            <p:ph idx="1" type="body"/>
          </p:nvPr>
        </p:nvSpPr>
        <p:spPr>
          <a:xfrm>
            <a:off x="254700" y="1909543"/>
            <a:ext cx="9168000" cy="310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Font typeface="Arial"/>
              <a:buNone/>
            </a:pPr>
            <a:r>
              <a:rPr b="0" i="0" lang="ru" sz="24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1. Соединение Ad-Hoc (точка-точка). </a:t>
            </a:r>
            <a:endParaRPr b="0" i="0" sz="24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Font typeface="Arial"/>
              <a:buNone/>
            </a:pPr>
            <a:r>
              <a:rPr b="0" i="0" lang="ru" sz="24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2. Точка доступа, с использованием роутера или модема.</a:t>
            </a:r>
            <a:endParaRPr b="0" i="0" sz="24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Font typeface="Arial"/>
              <a:buNone/>
            </a:pPr>
            <a:r>
              <a:rPr b="0" i="0" lang="ru" sz="24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3. Клиентская точка.          </a:t>
            </a:r>
            <a:endParaRPr b="0" i="0" sz="24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Font typeface="Arial"/>
              <a:buNone/>
            </a:pPr>
            <a:r>
              <a:rPr b="0" i="0" lang="ru" sz="24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4. Соединение мост.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Font typeface="Arial"/>
              <a:buNone/>
            </a:pPr>
            <a:r>
              <a:rPr b="0" i="0" lang="ru" sz="24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5. Репитер.</a:t>
            </a:r>
            <a:endParaRPr/>
          </a:p>
        </p:txBody>
      </p:sp>
      <p:pic>
        <p:nvPicPr>
          <p:cNvPr id="201" name="Google Shape;201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03146" y="195043"/>
            <a:ext cx="3295500" cy="171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898450" y="195043"/>
            <a:ext cx="3009900" cy="185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2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857374" y="4657725"/>
            <a:ext cx="4238700" cy="22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2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318476" y="4705349"/>
            <a:ext cx="5400600" cy="2105100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24"/>
          <p:cNvSpPr txBox="1"/>
          <p:nvPr/>
        </p:nvSpPr>
        <p:spPr>
          <a:xfrm>
            <a:off x="4894518" y="778774"/>
            <a:ext cx="312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24"/>
          <p:cNvSpPr txBox="1"/>
          <p:nvPr/>
        </p:nvSpPr>
        <p:spPr>
          <a:xfrm>
            <a:off x="8433489" y="1159493"/>
            <a:ext cx="312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24"/>
          <p:cNvSpPr txBox="1"/>
          <p:nvPr/>
        </p:nvSpPr>
        <p:spPr>
          <a:xfrm>
            <a:off x="3246693" y="5566852"/>
            <a:ext cx="312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24"/>
          <p:cNvSpPr txBox="1"/>
          <p:nvPr/>
        </p:nvSpPr>
        <p:spPr>
          <a:xfrm>
            <a:off x="8440787" y="5480212"/>
            <a:ext cx="312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24"/>
          <p:cNvSpPr txBox="1"/>
          <p:nvPr/>
        </p:nvSpPr>
        <p:spPr>
          <a:xfrm>
            <a:off x="10258019" y="2828957"/>
            <a:ext cx="312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5"/>
          <p:cNvSpPr txBox="1"/>
          <p:nvPr>
            <p:ph type="title"/>
          </p:nvPr>
        </p:nvSpPr>
        <p:spPr>
          <a:xfrm>
            <a:off x="1512000" y="756000"/>
            <a:ext cx="9168000" cy="15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b="0" i="0" lang="ru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Безопасность в Wi-Fi </a:t>
            </a:r>
            <a:endParaRPr b="0" i="0" sz="4800" u="none" cap="none" strike="noStrike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25"/>
          <p:cNvSpPr txBox="1"/>
          <p:nvPr>
            <p:ph idx="1" type="body"/>
          </p:nvPr>
        </p:nvSpPr>
        <p:spPr>
          <a:xfrm>
            <a:off x="865414" y="2628000"/>
            <a:ext cx="10303200" cy="310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Font typeface="Arial"/>
              <a:buNone/>
            </a:pPr>
            <a:r>
              <a:rPr b="0" i="0" lang="ru" sz="24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Стандарты шифрования: WEP, WPA, WPA2</a:t>
            </a:r>
            <a:endParaRPr b="0" i="0" sz="24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Font typeface="Arial"/>
              <a:buNone/>
            </a:pPr>
            <a:r>
              <a:rPr b="0" i="0" lang="ru" sz="24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Почему всегда нужно использовать шифрованное соединение </a:t>
            </a:r>
            <a:r>
              <a:rPr b="1" i="0" lang="ru" sz="24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WPA2</a:t>
            </a:r>
            <a:r>
              <a:rPr b="0" i="0" lang="ru" sz="24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Font typeface="Arial"/>
              <a:buNone/>
            </a:pPr>
            <a:r>
              <a:rPr b="0" i="0" lang="ru" sz="24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Отключаем WPS</a:t>
            </a:r>
            <a:endParaRPr b="0" i="0" sz="24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53428" y="0"/>
            <a:ext cx="1697100" cy="168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25"/>
          <p:cNvPicPr preferRelativeResize="0"/>
          <p:nvPr/>
        </p:nvPicPr>
        <p:blipFill rotWithShape="1">
          <a:blip r:embed="rId4">
            <a:alphaModFix/>
          </a:blip>
          <a:srcRect b="0" l="12495" r="0" t="0"/>
          <a:stretch/>
        </p:blipFill>
        <p:spPr>
          <a:xfrm>
            <a:off x="170144" y="624830"/>
            <a:ext cx="1341900" cy="141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Тема GeekBrains">
  <a:themeElements>
    <a:clrScheme name="GeekBrains">
      <a:dk1>
        <a:srgbClr val="2C2D30"/>
      </a:dk1>
      <a:lt1>
        <a:srgbClr val="F9F9FB"/>
      </a:lt1>
      <a:dk2>
        <a:srgbClr val="4C5D6E"/>
      </a:dk2>
      <a:lt2>
        <a:srgbClr val="FFFFFF"/>
      </a:lt2>
      <a:accent1>
        <a:srgbClr val="177BBB"/>
      </a:accent1>
      <a:accent2>
        <a:srgbClr val="4DB6AC"/>
      </a:accent2>
      <a:accent3>
        <a:srgbClr val="FCC87B"/>
      </a:accent3>
      <a:accent4>
        <a:srgbClr val="C94D4C"/>
      </a:accent4>
      <a:accent5>
        <a:srgbClr val="9277C3"/>
      </a:accent5>
      <a:accent6>
        <a:srgbClr val="99A8B7"/>
      </a:accent6>
      <a:hlink>
        <a:srgbClr val="177BBB"/>
      </a:hlink>
      <a:folHlink>
        <a:srgbClr val="9277C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