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256a5f36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1256a5f36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256a5f36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1256a5f36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de149911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5de14991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de149911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5de149911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de149911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5de149911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9d8c6d24f_1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9d8c6d24f_1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c5385a51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ec5385a51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2426fb46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12426fb46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2426fb46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12426fb46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d2a1fe903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d2a1fe903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d2a1fe903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d2a1fe903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256a5f36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1256a5f36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256a5f36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1256a5f36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2426fb46_0_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12426fb46_0_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>
            <p:ph idx="2" type="pic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Google Shape;62;p12"/>
          <p:cNvSpPr/>
          <p:nvPr>
            <p:ph idx="3" type="pic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12"/>
          <p:cNvSpPr/>
          <p:nvPr>
            <p:ph idx="4" type="pic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3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 showMasterSp="0">
  <p:cSld name="Цитата 2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Google Shape;73;p14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3" type="body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 showMasterSp="0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 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Google Shape;29;p5"/>
          <p:cNvCxnSpPr/>
          <p:nvPr>
            <p:ph idx="1" type="body"/>
          </p:nvPr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5" name="Google Shape;35;p6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вверху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, дополн.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1944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1944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1944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1357312" y="523737"/>
            <a:ext cx="6429376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47" r="347" t="0"/>
          <a:stretch/>
        </p:blipFill>
        <p:spPr>
          <a:xfrm>
            <a:off x="785716" y="1173343"/>
            <a:ext cx="2667900" cy="26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type="title"/>
          </p:nvPr>
        </p:nvSpPr>
        <p:spPr>
          <a:xfrm>
            <a:off x="3929400" y="913961"/>
            <a:ext cx="35361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Font typeface="Arial"/>
              <a:buNone/>
            </a:pPr>
            <a:r>
              <a:rPr lang="en-US" sz="1600">
                <a:solidFill>
                  <a:srgbClr val="BDC2CA"/>
                </a:solidFill>
              </a:rPr>
              <a:t>JavaScript. Базовый уровень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947259" y="12265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venir"/>
              <a:buNone/>
            </a:pPr>
            <a:r>
              <a:rPr b="1" lang="en-US" sz="2000">
                <a:solidFill>
                  <a:srgbClr val="4C5D6E"/>
                </a:solidFill>
              </a:rPr>
              <a:t>Урок 4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3947250" y="1828975"/>
            <a:ext cx="4372200" cy="14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4000">
                <a:solidFill>
                  <a:srgbClr val="4C5D6E"/>
                </a:solidFill>
              </a:rPr>
              <a:t>Объекты в JavaScript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3929400" y="3251800"/>
            <a:ext cx="43902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6AAA9"/>
                </a:solidFill>
              </a:rPr>
              <a:t>Понятие объектов, реализация объектов в JS. Работа с объектами. </a:t>
            </a:r>
            <a:endParaRPr sz="2000">
              <a:solidFill>
                <a:srgbClr val="A6AAA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Объекты в JavaScript </a:t>
            </a:r>
            <a:endParaRPr/>
          </a:p>
        </p:txBody>
      </p:sp>
      <p:sp>
        <p:nvSpPr>
          <p:cNvPr id="152" name="Google Shape;152;p27"/>
          <p:cNvSpPr/>
          <p:nvPr/>
        </p:nvSpPr>
        <p:spPr>
          <a:xfrm>
            <a:off x="1136275" y="1940025"/>
            <a:ext cx="68544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В JS объекты могут выполнять роль управления моделью HTML-документа, организации хранения данных, упаковки библиотек JavaScript. 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oogle Shape;157;p28"/>
          <p:cNvCxnSpPr>
            <a:stCxn id="158" idx="3"/>
            <a:endCxn id="159" idx="1"/>
          </p:cNvCxnSpPr>
          <p:nvPr/>
        </p:nvCxnSpPr>
        <p:spPr>
          <a:xfrm>
            <a:off x="2812425" y="3985474"/>
            <a:ext cx="844500" cy="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28"/>
          <p:cNvCxnSpPr>
            <a:stCxn id="159" idx="3"/>
          </p:cNvCxnSpPr>
          <p:nvPr/>
        </p:nvCxnSpPr>
        <p:spPr>
          <a:xfrm>
            <a:off x="5333253" y="3985474"/>
            <a:ext cx="938100" cy="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28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Хранение объектов</a:t>
            </a:r>
            <a:endParaRPr/>
          </a:p>
        </p:txBody>
      </p:sp>
      <p:sp>
        <p:nvSpPr>
          <p:cNvPr id="162" name="Google Shape;162;p28"/>
          <p:cNvSpPr/>
          <p:nvPr/>
        </p:nvSpPr>
        <p:spPr>
          <a:xfrm>
            <a:off x="1193707" y="2105250"/>
            <a:ext cx="1676400" cy="464400"/>
          </a:xfrm>
          <a:prstGeom prst="rect">
            <a:avLst/>
          </a:prstGeom>
          <a:solidFill>
            <a:srgbClr val="4C5D6E"/>
          </a:solidFill>
          <a:ln cap="flat" cmpd="sng" w="25400">
            <a:solidFill>
              <a:srgbClr val="CCD4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Переменная a = 5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8"/>
          <p:cNvSpPr/>
          <p:nvPr/>
        </p:nvSpPr>
        <p:spPr>
          <a:xfrm>
            <a:off x="6125062" y="2105250"/>
            <a:ext cx="1676400" cy="464400"/>
          </a:xfrm>
          <a:prstGeom prst="rect">
            <a:avLst/>
          </a:prstGeom>
          <a:solidFill>
            <a:srgbClr val="4C5D6E"/>
          </a:solidFill>
          <a:ln cap="flat" cmpd="sng" w="25400">
            <a:solidFill>
              <a:srgbClr val="CCD4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Область памяти с цифрой 5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28"/>
          <p:cNvCxnSpPr>
            <a:stCxn id="162" idx="3"/>
            <a:endCxn id="163" idx="1"/>
          </p:cNvCxnSpPr>
          <p:nvPr/>
        </p:nvCxnSpPr>
        <p:spPr>
          <a:xfrm>
            <a:off x="2870107" y="2337450"/>
            <a:ext cx="3255000" cy="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" name="Google Shape;158;p28"/>
          <p:cNvSpPr/>
          <p:nvPr/>
        </p:nvSpPr>
        <p:spPr>
          <a:xfrm>
            <a:off x="1136025" y="3753274"/>
            <a:ext cx="1676400" cy="464400"/>
          </a:xfrm>
          <a:prstGeom prst="rect">
            <a:avLst/>
          </a:prstGeom>
          <a:solidFill>
            <a:srgbClr val="4C5D6E"/>
          </a:solidFill>
          <a:ln cap="flat" cmpd="sng" w="25400">
            <a:solidFill>
              <a:srgbClr val="CCD4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Переменная car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8"/>
          <p:cNvSpPr/>
          <p:nvPr/>
        </p:nvSpPr>
        <p:spPr>
          <a:xfrm>
            <a:off x="6125062" y="3753274"/>
            <a:ext cx="1676400" cy="464400"/>
          </a:xfrm>
          <a:prstGeom prst="rect">
            <a:avLst/>
          </a:prstGeom>
          <a:solidFill>
            <a:srgbClr val="4C5D6E"/>
          </a:solidFill>
          <a:ln cap="flat" cmpd="sng" w="25400">
            <a:solidFill>
              <a:srgbClr val="CCD4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Область памяти с объектом car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3656853" y="3753274"/>
            <a:ext cx="1676400" cy="464400"/>
          </a:xfrm>
          <a:prstGeom prst="rect">
            <a:avLst/>
          </a:prstGeom>
          <a:solidFill>
            <a:srgbClr val="4C5D6E"/>
          </a:solidFill>
          <a:ln cap="flat" cmpd="sng" w="25400">
            <a:solidFill>
              <a:srgbClr val="CCD4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Ссылка на объект car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5D6E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Практическое задание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Практическое задание</a:t>
            </a:r>
            <a:endParaRPr/>
          </a:p>
        </p:txBody>
      </p:sp>
      <p:sp>
        <p:nvSpPr>
          <p:cNvPr id="176" name="Google Shape;176;p30"/>
          <p:cNvSpPr/>
          <p:nvPr/>
        </p:nvSpPr>
        <p:spPr>
          <a:xfrm>
            <a:off x="1136275" y="1692125"/>
            <a:ext cx="6854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-330200" lvl="0" marL="457200" rtl="0" algn="just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Написать функцию, преобразующую число в объект. Передавая на вход число от 0 до 999, надо получить на выходе объект, в котором в соответствующих свойствах описаны единицы, десятки и сотни. Например, для числа 245 надо получить следующий объект:</a:t>
            </a:r>
            <a:r>
              <a:rPr b="1" lang="en-US" sz="1600">
                <a:solidFill>
                  <a:srgbClr val="2C2D30"/>
                </a:solidFill>
              </a:rPr>
              <a:t> {‘единицы’: 5, ‘десятки’: 4, ‘сотни’: 2}</a:t>
            </a:r>
            <a:r>
              <a:rPr lang="en-US" sz="1600">
                <a:solidFill>
                  <a:srgbClr val="2C2D30"/>
                </a:solidFill>
              </a:rPr>
              <a:t>. Если число превышает 999, необходимо выдать соответствующее сообщение с помощью </a:t>
            </a:r>
            <a:r>
              <a:rPr b="1" lang="en-US" sz="1600">
                <a:solidFill>
                  <a:srgbClr val="2C2D30"/>
                </a:solidFill>
              </a:rPr>
              <a:t>console.log</a:t>
            </a:r>
            <a:r>
              <a:rPr lang="en-US" sz="1600">
                <a:solidFill>
                  <a:srgbClr val="2C2D30"/>
                </a:solidFill>
              </a:rPr>
              <a:t> и вернуть пустой объект.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Практическое</a:t>
            </a:r>
            <a:r>
              <a:rPr lang="en-US" sz="3008">
                <a:solidFill>
                  <a:srgbClr val="4C5D6E"/>
                </a:solidFill>
              </a:rPr>
              <a:t> задание</a:t>
            </a:r>
            <a:endParaRPr/>
          </a:p>
        </p:txBody>
      </p:sp>
      <p:sp>
        <p:nvSpPr>
          <p:cNvPr id="182" name="Google Shape;182;p31"/>
          <p:cNvSpPr/>
          <p:nvPr/>
        </p:nvSpPr>
        <p:spPr>
          <a:xfrm>
            <a:off x="1136275" y="1486225"/>
            <a:ext cx="6854400" cy="25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-317500" lvl="0" marL="457200" rtl="0" algn="just">
              <a:lnSpc>
                <a:spcPct val="112000"/>
              </a:lnSpc>
              <a:spcBef>
                <a:spcPts val="500"/>
              </a:spcBef>
              <a:spcAft>
                <a:spcPts val="0"/>
              </a:spcAft>
              <a:buClr>
                <a:srgbClr val="2C2D30"/>
              </a:buClr>
              <a:buSzPts val="1400"/>
              <a:buAutoNum type="arabicPeriod" startAt="2"/>
            </a:pPr>
            <a:r>
              <a:rPr lang="en-US">
                <a:solidFill>
                  <a:srgbClr val="2C2D30"/>
                </a:solidFill>
              </a:rPr>
              <a:t>Продолжить работу с интернет-магазином:</a:t>
            </a:r>
            <a:endParaRPr>
              <a:solidFill>
                <a:srgbClr val="2C2D30"/>
              </a:solidFill>
            </a:endParaRPr>
          </a:p>
          <a:p>
            <a:pPr indent="-317500" lvl="1" marL="914400" rtl="0" algn="just">
              <a:lnSpc>
                <a:spcPct val="112000"/>
              </a:lnSpc>
              <a:spcBef>
                <a:spcPts val="500"/>
              </a:spcBef>
              <a:spcAft>
                <a:spcPts val="0"/>
              </a:spcAft>
              <a:buClr>
                <a:srgbClr val="2C2D30"/>
              </a:buClr>
              <a:buSzPts val="1400"/>
              <a:buAutoNum type="alphaLcPeriod"/>
            </a:pPr>
            <a:r>
              <a:rPr lang="en-US">
                <a:solidFill>
                  <a:srgbClr val="2C2D30"/>
                </a:solidFill>
              </a:rPr>
              <a:t>В прошлом домашнем задании вы реализовали корзину на базе массивов. Какими объектами можно заменить их элементы?</a:t>
            </a:r>
            <a:endParaRPr>
              <a:solidFill>
                <a:srgbClr val="2C2D30"/>
              </a:solidFill>
            </a:endParaRPr>
          </a:p>
          <a:p>
            <a:pPr indent="-317500" lvl="1" marL="914400" rtl="0" algn="just">
              <a:lnSpc>
                <a:spcPct val="112000"/>
              </a:lnSpc>
              <a:spcBef>
                <a:spcPts val="500"/>
              </a:spcBef>
              <a:spcAft>
                <a:spcPts val="0"/>
              </a:spcAft>
              <a:buClr>
                <a:srgbClr val="2C2D30"/>
              </a:buClr>
              <a:buSzPts val="1400"/>
              <a:buAutoNum type="alphaLcPeriod"/>
            </a:pPr>
            <a:r>
              <a:rPr lang="en-US">
                <a:solidFill>
                  <a:srgbClr val="2C2D30"/>
                </a:solidFill>
              </a:rPr>
              <a:t>Реализуйте такие объекты.</a:t>
            </a:r>
            <a:endParaRPr>
              <a:solidFill>
                <a:srgbClr val="2C2D30"/>
              </a:solidFill>
            </a:endParaRPr>
          </a:p>
          <a:p>
            <a:pPr indent="-317500" lvl="1" marL="914400" rtl="0" algn="just">
              <a:lnSpc>
                <a:spcPct val="112000"/>
              </a:lnSpc>
              <a:spcBef>
                <a:spcPts val="500"/>
              </a:spcBef>
              <a:spcAft>
                <a:spcPts val="0"/>
              </a:spcAft>
              <a:buClr>
                <a:srgbClr val="2C2D30"/>
              </a:buClr>
              <a:buSzPts val="1400"/>
              <a:buAutoNum type="alphaLcPeriod"/>
            </a:pPr>
            <a:r>
              <a:rPr lang="en-US">
                <a:solidFill>
                  <a:srgbClr val="2C2D30"/>
                </a:solidFill>
              </a:rPr>
              <a:t>Перенести функционал подсчета корзины на объектно-ориентированную базу.</a:t>
            </a:r>
            <a:endParaRPr>
              <a:solidFill>
                <a:srgbClr val="2C2D30"/>
              </a:solidFill>
            </a:endParaRPr>
          </a:p>
          <a:p>
            <a:pPr indent="-317500" lvl="0" marL="457200" rtl="0" algn="just">
              <a:lnSpc>
                <a:spcPct val="112000"/>
              </a:lnSpc>
              <a:spcBef>
                <a:spcPts val="500"/>
              </a:spcBef>
              <a:spcAft>
                <a:spcPts val="0"/>
              </a:spcAft>
              <a:buClr>
                <a:srgbClr val="2C2D30"/>
              </a:buClr>
              <a:buSzPts val="1400"/>
              <a:buAutoNum type="arabicPeriod" startAt="2"/>
            </a:pPr>
            <a:r>
              <a:rPr lang="en-US">
                <a:solidFill>
                  <a:srgbClr val="2C2D30"/>
                </a:solidFill>
              </a:rPr>
              <a:t>* Подумать над глобальными сущностями. К примеру, сущность «Продукт» в интернет-магазине актуальна не только для корзины, но и для каталога. Стремиться нужно к тому, чтобы объект «Продукт» имел единую структуру для различных модулей сайта, но в разных местах давал возможность вызывать разные методы.</a:t>
            </a:r>
            <a:endParaRPr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Вопросы участников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1142375" y="1850276"/>
            <a:ext cx="6854400" cy="26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667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Понятие объектов.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Объекты в JS.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ООП и JavaScript.</a:t>
            </a:r>
            <a:endParaRPr sz="20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Понятие объектов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Откуда появилась концепция ООП?</a:t>
            </a:r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1136275" y="2443600"/>
            <a:ext cx="6854400" cy="16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Уменьшение сложности программного обеспечения.  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Повышение надежности программного обеспечения.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Откуда появилась концепция ООП?</a:t>
            </a: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1136275" y="2443600"/>
            <a:ext cx="6854400" cy="16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О</a:t>
            </a:r>
            <a:r>
              <a:rPr lang="en-US" sz="1600">
                <a:solidFill>
                  <a:srgbClr val="2C2D30"/>
                </a:solidFill>
              </a:rPr>
              <a:t>беспечение возможности модификации отдельных компонентов ПО без изменения остальных его компонентов.  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Обеспечение возможности повторного использования отдельных компонентов ПО. 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Откуда появилась концепция ООП?</a:t>
            </a:r>
            <a:endParaRPr/>
          </a:p>
        </p:txBody>
      </p:sp>
      <p:grpSp>
        <p:nvGrpSpPr>
          <p:cNvPr id="120" name="Google Shape;120;p23"/>
          <p:cNvGrpSpPr/>
          <p:nvPr/>
        </p:nvGrpSpPr>
        <p:grpSpPr>
          <a:xfrm>
            <a:off x="2348355" y="1719093"/>
            <a:ext cx="4447291" cy="2372677"/>
            <a:chOff x="2912212" y="1857175"/>
            <a:chExt cx="2934150" cy="1565400"/>
          </a:xfrm>
        </p:grpSpPr>
        <p:sp>
          <p:nvSpPr>
            <p:cNvPr id="121" name="Google Shape;121;p23"/>
            <p:cNvSpPr/>
            <p:nvPr/>
          </p:nvSpPr>
          <p:spPr>
            <a:xfrm>
              <a:off x="3885687" y="1857175"/>
              <a:ext cx="932100" cy="228000"/>
            </a:xfrm>
            <a:prstGeom prst="rect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222222"/>
                  </a:solidFill>
                </a:rPr>
                <a:t>Класс</a:t>
              </a:r>
              <a:endParaRPr sz="1200">
                <a:solidFill>
                  <a:srgbClr val="222222"/>
                </a:solidFill>
              </a:endParaRPr>
            </a:p>
          </p:txBody>
        </p:sp>
        <p:sp>
          <p:nvSpPr>
            <p:cNvPr id="122" name="Google Shape;122;p23"/>
            <p:cNvSpPr/>
            <p:nvPr/>
          </p:nvSpPr>
          <p:spPr>
            <a:xfrm>
              <a:off x="3885687" y="2379925"/>
              <a:ext cx="932100" cy="228000"/>
            </a:xfrm>
            <a:prstGeom prst="rect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222222"/>
                  </a:solidFill>
                </a:rPr>
                <a:t>Объект</a:t>
              </a:r>
              <a:endParaRPr sz="1200">
                <a:solidFill>
                  <a:srgbClr val="222222"/>
                </a:solidFill>
              </a:endParaRPr>
            </a:p>
          </p:txBody>
        </p:sp>
        <p:sp>
          <p:nvSpPr>
            <p:cNvPr id="123" name="Google Shape;123;p23"/>
            <p:cNvSpPr/>
            <p:nvPr/>
          </p:nvSpPr>
          <p:spPr>
            <a:xfrm>
              <a:off x="2912212" y="2684125"/>
              <a:ext cx="1132200" cy="367500"/>
            </a:xfrm>
            <a:prstGeom prst="ellipse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222222"/>
                  </a:solidFill>
                </a:rPr>
                <a:t>Свойства</a:t>
              </a:r>
              <a:endParaRPr sz="1200">
                <a:solidFill>
                  <a:srgbClr val="222222"/>
                </a:solidFill>
              </a:endParaRPr>
            </a:p>
          </p:txBody>
        </p:sp>
        <p:sp>
          <p:nvSpPr>
            <p:cNvPr id="124" name="Google Shape;124;p23"/>
            <p:cNvSpPr/>
            <p:nvPr/>
          </p:nvSpPr>
          <p:spPr>
            <a:xfrm>
              <a:off x="4714162" y="2684125"/>
              <a:ext cx="1132200" cy="367500"/>
            </a:xfrm>
            <a:prstGeom prst="ellipse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222222"/>
                  </a:solidFill>
                </a:rPr>
                <a:t>События</a:t>
              </a:r>
              <a:endParaRPr sz="1200">
                <a:solidFill>
                  <a:srgbClr val="222222"/>
                </a:solidFill>
              </a:endParaRPr>
            </a:p>
          </p:txBody>
        </p:sp>
        <p:sp>
          <p:nvSpPr>
            <p:cNvPr id="125" name="Google Shape;125;p23"/>
            <p:cNvSpPr/>
            <p:nvPr/>
          </p:nvSpPr>
          <p:spPr>
            <a:xfrm>
              <a:off x="3785637" y="3055075"/>
              <a:ext cx="1132200" cy="367500"/>
            </a:xfrm>
            <a:prstGeom prst="ellipse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222222"/>
                  </a:solidFill>
                </a:rPr>
                <a:t>Методы</a:t>
              </a:r>
              <a:endParaRPr sz="1200">
                <a:solidFill>
                  <a:srgbClr val="222222"/>
                </a:solidFill>
              </a:endParaRPr>
            </a:p>
          </p:txBody>
        </p:sp>
        <p:cxnSp>
          <p:nvCxnSpPr>
            <p:cNvPr id="126" name="Google Shape;126;p23"/>
            <p:cNvCxnSpPr>
              <a:stCxn id="121" idx="2"/>
              <a:endCxn id="122" idx="0"/>
            </p:cNvCxnSpPr>
            <p:nvPr/>
          </p:nvCxnSpPr>
          <p:spPr>
            <a:xfrm>
              <a:off x="4351737" y="2085175"/>
              <a:ext cx="0" cy="294900"/>
            </a:xfrm>
            <a:prstGeom prst="straightConnector1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7" name="Google Shape;127;p23"/>
            <p:cNvCxnSpPr>
              <a:stCxn id="122" idx="2"/>
              <a:endCxn id="123" idx="7"/>
            </p:cNvCxnSpPr>
            <p:nvPr/>
          </p:nvCxnSpPr>
          <p:spPr>
            <a:xfrm flipH="1">
              <a:off x="3878637" y="2607925"/>
              <a:ext cx="473100" cy="129900"/>
            </a:xfrm>
            <a:prstGeom prst="straightConnector1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8" name="Google Shape;128;p23"/>
            <p:cNvCxnSpPr>
              <a:stCxn id="122" idx="2"/>
              <a:endCxn id="124" idx="1"/>
            </p:cNvCxnSpPr>
            <p:nvPr/>
          </p:nvCxnSpPr>
          <p:spPr>
            <a:xfrm>
              <a:off x="4351737" y="2607925"/>
              <a:ext cx="528300" cy="129900"/>
            </a:xfrm>
            <a:prstGeom prst="straightConnector1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9" name="Google Shape;129;p23"/>
            <p:cNvCxnSpPr>
              <a:stCxn id="122" idx="2"/>
              <a:endCxn id="125" idx="0"/>
            </p:cNvCxnSpPr>
            <p:nvPr/>
          </p:nvCxnSpPr>
          <p:spPr>
            <a:xfrm>
              <a:off x="4351737" y="2607925"/>
              <a:ext cx="0" cy="447000"/>
            </a:xfrm>
            <a:prstGeom prst="straightConnector1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Объект </a:t>
            </a:r>
            <a:endParaRPr/>
          </a:p>
        </p:txBody>
      </p:sp>
      <p:sp>
        <p:nvSpPr>
          <p:cNvPr id="135" name="Google Shape;135;p24"/>
          <p:cNvSpPr/>
          <p:nvPr/>
        </p:nvSpPr>
        <p:spPr>
          <a:xfrm>
            <a:off x="1136275" y="1940025"/>
            <a:ext cx="68544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Это мыслимая или реальная сущность, которая обладает характерным поведением и отличительными характеристиками и является важной в предметной области. 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/>
        </p:nvSpPr>
        <p:spPr>
          <a:xfrm>
            <a:off x="4549750" y="1412075"/>
            <a:ext cx="34410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Каждый объект имеет состояние, обладает четко определенным поведением и уникальной идентичностью.</a:t>
            </a:r>
            <a:endParaRPr sz="1600">
              <a:solidFill>
                <a:srgbClr val="2C2D30"/>
              </a:solidFill>
            </a:endParaRPr>
          </a:p>
        </p:txBody>
      </p:sp>
      <p:pic>
        <p:nvPicPr>
          <p:cNvPr descr="dmitry-ratushny-75186.jpg"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737" y="1412075"/>
            <a:ext cx="3327228" cy="249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Объекты в JS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