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a7b8f1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a7b8f1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4a7b8f1c6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e182d8e7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e182d8e7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3e182d8e7_0_27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3aa518f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3aa518f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33aa518f4_0_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e182d8e7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e182d8e7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3e182d8e7_0_28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e182d8e7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e182d8e7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3e182d8e7_0_29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e182d8e7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e182d8e7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3e182d8e7_0_30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a7b8f1c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a7b8f1c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4a7b8f1c6_0_2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e182d8e7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e182d8e7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3e182d8e7_0_3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e182d8e7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e182d8e7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3e182d8e7_0_32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3aa518f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3aa518f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33aa518f4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182d8e7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182d8e7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3e182d8e7_0_15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a7b8f1c6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a7b8f1c6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4a7b8f1c6_0_3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3aa518f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3aa518f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33aa518f4_0_3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a7b8f1c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a7b8f1c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a7b8f1c6_0_4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6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7b8f1c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a7b8f1c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a7b8f1c6_0_1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e182d8e7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e182d8e7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3e182d8e7_0_17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e182d8e7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e182d8e7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3e182d8e7_0_18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182d8e7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e182d8e7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e182d8e7_0_16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a71e2b5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a71e2b5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a71e2b59_0_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a7b8f1c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a7b8f1c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4a7b8f1c6_0_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182d8e7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e182d8e7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3e182d8e7_0_19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5303824" y="2200275"/>
            <a:ext cx="64290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3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Основы</a:t>
            </a:r>
            <a:r>
              <a:rPr lang="ru-RU" sz="3400"/>
              <a:t> </a:t>
            </a:r>
            <a:r>
              <a:rPr b="0" i="0" lang="ru-RU" sz="3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компьютерных сетей</a:t>
            </a:r>
            <a:endParaRPr b="0" i="0" sz="3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3400"/>
              <a:t>Технология Ethernet. Часть 2</a:t>
            </a:r>
            <a:endParaRPr sz="3400"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5303837" y="4432721"/>
            <a:ext cx="61215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-RU" sz="1800"/>
              <a:t>Основные концепции технологии Ethernet. CSMA/CD. MAC - адресация. Формат Ethernet фрейма. Коммутация. Микросегментация. Диагностика канального уровня</a:t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8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303837" y="1825625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Компьютерные сети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ети.pn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237" y="1749437"/>
            <a:ext cx="3781500" cy="3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Collision domain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512000" y="2551800"/>
            <a:ext cx="9168000" cy="25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Collision domain </a:t>
            </a:r>
            <a:r>
              <a:rPr lang="ru-RU" sz="2400">
                <a:solidFill>
                  <a:srgbClr val="7F7F7F"/>
                </a:solidFill>
              </a:rPr>
              <a:t>- это часть сети Ethernet, все узлы которой конкурируют за общую разделяемую среду передачи и, следовательно, каждый узел которой может создать коллизию с любым другим узлом этой части сети. 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В случае с “шиной” и </a:t>
            </a:r>
            <a:r>
              <a:rPr b="1" lang="ru-RU" sz="2400">
                <a:solidFill>
                  <a:srgbClr val="7F7F7F"/>
                </a:solidFill>
              </a:rPr>
              <a:t>“звездой” на хабах</a:t>
            </a:r>
            <a:r>
              <a:rPr lang="ru-RU" sz="2400">
                <a:solidFill>
                  <a:srgbClr val="7F7F7F"/>
                </a:solidFill>
              </a:rPr>
              <a:t>, доменом коллизий является </a:t>
            </a:r>
            <a:r>
              <a:rPr b="1" lang="ru-RU" sz="2400">
                <a:solidFill>
                  <a:srgbClr val="7F7F7F"/>
                </a:solidFill>
              </a:rPr>
              <a:t>вся сеть</a:t>
            </a:r>
            <a:r>
              <a:rPr lang="ru-RU" sz="2400">
                <a:solidFill>
                  <a:srgbClr val="7F7F7F"/>
                </a:solidFill>
              </a:rPr>
              <a:t>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2F5897"/>
                </a:solidFill>
              </a:rPr>
              <a:t>Оставшиеся проблемы после перехода к топологии «Звезда»</a:t>
            </a:r>
            <a:endParaRPr sz="4500"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Коллизии. </a:t>
            </a:r>
            <a:r>
              <a:rPr lang="ru-RU" sz="2400">
                <a:solidFill>
                  <a:srgbClr val="7F7F7F"/>
                </a:solidFill>
              </a:rPr>
              <a:t>При возрастании количества устройств в сети и интенсивности обмена данными сеть становиться практически неработоспособной.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Режим half-duplex. </a:t>
            </a:r>
            <a:r>
              <a:rPr lang="ru-RU" sz="2400">
                <a:solidFill>
                  <a:srgbClr val="7F7F7F"/>
                </a:solidFill>
              </a:rPr>
              <a:t>Устройство не может одновременно вести прием и передачу.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300" y="2714250"/>
            <a:ext cx="7656424" cy="41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738" y="75825"/>
            <a:ext cx="61245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512000" y="148375"/>
            <a:ext cx="91680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F5897"/>
                </a:solidFill>
              </a:rPr>
              <a:t>Таблица коммутации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938" y="1303800"/>
            <a:ext cx="8239125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512000" y="148375"/>
            <a:ext cx="91680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2F5897"/>
                </a:solidFill>
              </a:rPr>
              <a:t>Внутренний буфер коммутатора. Store and forward.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475" y="1581150"/>
            <a:ext cx="77343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4">
            <a:alphaModFix/>
          </a:blip>
          <a:srcRect b="83568" l="0" r="84356" t="9049"/>
          <a:stretch/>
        </p:blipFill>
        <p:spPr>
          <a:xfrm>
            <a:off x="2340550" y="1402375"/>
            <a:ext cx="1288850" cy="4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512000" y="307125"/>
            <a:ext cx="9168000" cy="1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Full duplex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512000" y="1323125"/>
            <a:ext cx="9168000" cy="23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</a:rPr>
              <a:t> Порт коммутатора </a:t>
            </a:r>
            <a:r>
              <a:rPr b="1" lang="ru-RU" sz="2400">
                <a:solidFill>
                  <a:srgbClr val="000000"/>
                </a:solidFill>
              </a:rPr>
              <a:t>может</a:t>
            </a:r>
            <a:r>
              <a:rPr lang="ru-RU" sz="2400">
                <a:solidFill>
                  <a:srgbClr val="000000"/>
                </a:solidFill>
              </a:rPr>
              <a:t> вести одновременную передачу и приём, иными словами, коммутатор может работать в режиме </a:t>
            </a:r>
            <a:r>
              <a:rPr b="1" lang="ru-RU" sz="2400">
                <a:solidFill>
                  <a:srgbClr val="000000"/>
                </a:solidFill>
              </a:rPr>
              <a:t>full duplex</a:t>
            </a:r>
            <a:r>
              <a:rPr lang="ru-RU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125" y="3201988"/>
            <a:ext cx="67627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Gigabit Ethernet switch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268000"/>
            <a:ext cx="67818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299713"/>
            <a:ext cx="10010775" cy="5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Fast Ethernet switch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47" y="273800"/>
            <a:ext cx="77383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type="title"/>
          </p:nvPr>
        </p:nvSpPr>
        <p:spPr>
          <a:xfrm>
            <a:off x="1512000" y="756000"/>
            <a:ext cx="9168000" cy="1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Gigabit Ethernet switch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564000" y="776250"/>
            <a:ext cx="110640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Collision domain</a:t>
            </a:r>
            <a:r>
              <a:rPr lang="ru-RU">
                <a:solidFill>
                  <a:srgbClr val="2F5897"/>
                </a:solidFill>
              </a:rPr>
              <a:t> </a:t>
            </a:r>
            <a:r>
              <a:rPr lang="ru-RU">
                <a:solidFill>
                  <a:srgbClr val="000000"/>
                </a:solidFill>
              </a:rPr>
              <a:t>vs</a:t>
            </a:r>
            <a:r>
              <a:rPr lang="ru-RU">
                <a:solidFill>
                  <a:srgbClr val="2F5897"/>
                </a:solidFill>
              </a:rPr>
              <a:t> broadcast domain</a:t>
            </a:r>
            <a:endParaRPr>
              <a:solidFill>
                <a:srgbClr val="2F5897"/>
              </a:solidFill>
            </a:endParaRPr>
          </a:p>
        </p:txBody>
      </p:sp>
      <p:pic>
        <p:nvPicPr>
          <p:cNvPr descr="Снимок.PNG"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2005250"/>
            <a:ext cx="46482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Четыре задачи, требующие решения: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1.Решить вопрос с адресацией фреймов.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2.Решить вопрос проверки целостности фрейма после приёма.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3.Решить, какому протоколу отдать этот пакет для дальнейшей обработки.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4.Решить проблему с множественным доступом к среде передачи данных.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Первые три задачи решает формат Ethernet кадра, четвёртую решает алгоритм CSMA/CD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512000" y="319925"/>
            <a:ext cx="91680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F5897"/>
                </a:solidFill>
              </a:rPr>
              <a:t>Микросегментация</a:t>
            </a:r>
            <a:endParaRPr>
              <a:solidFill>
                <a:srgbClr val="2F5897"/>
              </a:solidFill>
            </a:endParaRPr>
          </a:p>
        </p:txBody>
      </p:sp>
      <p:pic>
        <p:nvPicPr>
          <p:cNvPr descr="Снимок.PNG"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3700" y="1154175"/>
            <a:ext cx="6664600" cy="57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F5897"/>
                </a:solidFill>
              </a:rPr>
              <a:t>Петля коммутации</a:t>
            </a:r>
            <a:endParaRPr>
              <a:solidFill>
                <a:srgbClr val="2F5897"/>
              </a:solidFill>
            </a:endParaRPr>
          </a:p>
        </p:txBody>
      </p:sp>
      <p:pic>
        <p:nvPicPr>
          <p:cNvPr descr="Снимок.PNG"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925" y="2158250"/>
            <a:ext cx="7980150" cy="3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512000" y="307125"/>
            <a:ext cx="9168000" cy="1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Практика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512000" y="2363025"/>
            <a:ext cx="9168000" cy="23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ru-RU" sz="2400">
                <a:solidFill>
                  <a:srgbClr val="7F7F7F"/>
                </a:solidFill>
              </a:rPr>
              <a:t>Изучение Cisco CLI в Packet Tracer.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1512000" y="2247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ru-RU" sz="2400"/>
              <a:t>Прочитать методичку к текущему занятию.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-RU" sz="2400"/>
              <a:t>Работа в Cisco Packet Tracer. Задание в прикрепленном файле.</a:t>
            </a:r>
            <a:endParaRPr sz="2400"/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25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>
            <p:ph type="title"/>
          </p:nvPr>
        </p:nvSpPr>
        <p:spPr>
          <a:xfrm>
            <a:off x="1512000" y="303225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4000"/>
              <a:t>Сетевой уровень. Часть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870" y="307668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2712" y="4031980"/>
            <a:ext cx="2660794" cy="2525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/>
          <p:nvPr/>
        </p:nvSpPr>
        <p:spPr>
          <a:xfrm>
            <a:off x="2609700" y="5097300"/>
            <a:ext cx="5219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Классовая IPv4 - адресация. Протокол  ARP: связь IP-адреса и MAC-адреса. Формат IPv4 - пакета. Статическая маршрутизация. Диагностика сетевого уровня.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Адресация в Ethernet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512000" y="2704200"/>
            <a:ext cx="9168000" cy="27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В качестве адресации устройств придумали MAC (media access control) адреса.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MAC-адрес </a:t>
            </a:r>
            <a:r>
              <a:rPr lang="ru-RU" sz="2400">
                <a:solidFill>
                  <a:srgbClr val="7F7F7F"/>
                </a:solidFill>
              </a:rPr>
              <a:t>– уникальное(относительно) 6-ти байтовое число, которое принято записывать в </a:t>
            </a:r>
            <a:r>
              <a:rPr b="1" lang="ru-RU" sz="2400">
                <a:solidFill>
                  <a:srgbClr val="7F7F7F"/>
                </a:solidFill>
              </a:rPr>
              <a:t>HEX</a:t>
            </a:r>
            <a:r>
              <a:rPr lang="ru-RU" sz="2400">
                <a:solidFill>
                  <a:srgbClr val="7F7F7F"/>
                </a:solidFill>
              </a:rPr>
              <a:t> виде, например:  </a:t>
            </a:r>
            <a:r>
              <a:rPr b="1" lang="ru-RU" sz="2400">
                <a:solidFill>
                  <a:srgbClr val="7F7F7F"/>
                </a:solidFill>
              </a:rPr>
              <a:t>00-11-95-1C-D8-02</a:t>
            </a:r>
            <a:r>
              <a:rPr lang="ru-RU" sz="2400">
                <a:solidFill>
                  <a:srgbClr val="7F7F7F"/>
                </a:solidFill>
              </a:rPr>
              <a:t>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0000 0011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02-00-00-00-00-10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MAC-address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512000" y="2628000"/>
            <a:ext cx="91680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MAC-адрес состоит из двух частей, первая распределяется между производителями оборудования, а вторая распределяется самим производителем. Таким образом по MAC-адресу можно понять фирму-производитель оборудования (если адрес не был программно изменен).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400" y="4212288"/>
            <a:ext cx="48291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Broadcast MAC адрес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3149600"/>
            <a:ext cx="86868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Формат Ethernet фрейма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512000" y="1989875"/>
            <a:ext cx="9168000" cy="24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</a:rPr>
              <a:t>В качестве адресации устройств придумали MAC (media access control) адреса.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MAC адрес </a:t>
            </a:r>
            <a:r>
              <a:rPr lang="ru-RU" sz="2400">
                <a:solidFill>
                  <a:srgbClr val="7F7F7F"/>
                </a:solidFill>
              </a:rPr>
              <a:t>– уникальное(относительно) 6-ти байтовое число, которое принято записывать в </a:t>
            </a:r>
            <a:r>
              <a:rPr b="1" lang="ru-RU" sz="2400">
                <a:solidFill>
                  <a:srgbClr val="7F7F7F"/>
                </a:solidFill>
              </a:rPr>
              <a:t>HEX</a:t>
            </a:r>
            <a:r>
              <a:rPr lang="ru-RU" sz="2400">
                <a:solidFill>
                  <a:srgbClr val="7F7F7F"/>
                </a:solidFill>
              </a:rPr>
              <a:t> виде, например:  </a:t>
            </a:r>
            <a:r>
              <a:rPr b="1" lang="ru-RU" sz="2400">
                <a:solidFill>
                  <a:srgbClr val="7F7F7F"/>
                </a:solidFill>
              </a:rPr>
              <a:t>00-11-95-1C-D8-02</a:t>
            </a:r>
            <a:r>
              <a:rPr lang="ru-RU" sz="2400">
                <a:solidFill>
                  <a:srgbClr val="7F7F7F"/>
                </a:solidFill>
              </a:rPr>
              <a:t>.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343400"/>
            <a:ext cx="8077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MTU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512000" y="1837475"/>
            <a:ext cx="9168000" cy="24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666666"/>
                </a:solidFill>
              </a:rPr>
              <a:t>MTU</a:t>
            </a:r>
            <a:r>
              <a:rPr lang="ru-RU" sz="2400">
                <a:solidFill>
                  <a:srgbClr val="666666"/>
                </a:solidFill>
              </a:rPr>
              <a:t> (Maximum Transmission Unit; максимальная единица передачи) -  максимальный размер пакета, который может быть передан по сети без фрагментации. Для Ethernet это значение составляет 1500 байт</a:t>
            </a:r>
            <a:r>
              <a:rPr lang="ru-RU" sz="1100">
                <a:solidFill>
                  <a:srgbClr val="666666"/>
                </a:solidFill>
              </a:rPr>
              <a:t>.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343400"/>
            <a:ext cx="8077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rgbClr val="2F5897"/>
                </a:solidFill>
              </a:rPr>
              <a:t>Broadcast domain</a:t>
            </a:r>
            <a:endParaRPr sz="5400">
              <a:solidFill>
                <a:srgbClr val="2F5897"/>
              </a:solidFill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512000" y="2475600"/>
            <a:ext cx="9168000" cy="21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7F7F7F"/>
                </a:solidFill>
              </a:rPr>
              <a:t>Broadcast domain</a:t>
            </a:r>
            <a:r>
              <a:rPr lang="ru-RU" sz="2400">
                <a:solidFill>
                  <a:srgbClr val="7F7F7F"/>
                </a:solidFill>
              </a:rPr>
              <a:t> - это часть компьютерной сети, все хосты которой получат один и тот же широковещательный фрейм.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2F5897"/>
                </a:solidFill>
              </a:rPr>
              <a:t>Коллизии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776400" y="1973350"/>
            <a:ext cx="9168000" cy="3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7F7F7F"/>
                </a:solidFill>
              </a:rPr>
              <a:t>Коллизия</a:t>
            </a:r>
            <a:r>
              <a:rPr lang="ru-RU">
                <a:solidFill>
                  <a:srgbClr val="7F7F7F"/>
                </a:solidFill>
              </a:rPr>
              <a:t> – это «столкновение» двух и более сигналов, когда несколько станций начинают передачу со слишком маленькой разницей во времени. В результате, передаваемые данные становятся испорченными.</a:t>
            </a:r>
            <a:endParaRPr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7F7F7F"/>
                </a:solidFill>
              </a:rPr>
              <a:t>CSMA/CD</a:t>
            </a:r>
            <a:r>
              <a:rPr lang="ru-RU">
                <a:solidFill>
                  <a:srgbClr val="7F7F7F"/>
                </a:solidFill>
              </a:rPr>
              <a:t> (Carrier Sense Multiple Access with Collision Detection — множественный доступ с контролем несущей и обнаружением коллизий) – технология, используемая в Ethernet для совместного доступа к среде передачи данных, позволяющая обнаруживать возникающие коллизии и принимать меры по их уменьшению и устранению.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5157788"/>
            <a:ext cx="62388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