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E0093B-53F8-4A59-92E5-E5D272EF1FCD}">
  <a:tblStyle styleId="{97E0093B-53F8-4A59-92E5-E5D272EF1F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bdc00f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bdc00f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4bdc00fbc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dc00fb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dc00fb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4bdc00fbc_0_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c993cb37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4c993cb37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4c993cb37_2_4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4c993cb37_2_4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c993cb3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4c993cb3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4c993cb37_2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4c993cb37_2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bdc00fb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bdc00fb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4bdc00fbc_0_1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0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70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72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7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bdc00fbc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bdc00fbc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bdc00fbc_0_8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8f2c7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8f2c7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c8f2c79b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dc00fb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dc00fb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4bdc00fbc_0_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dc00f3e_0_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4bdc00f3e_0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dc00f3e_0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bdc00f3e_0_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4bdc00f3e_0_45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4bdc00f3e_0_45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bdc00f3e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bdc00f3e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4bdc00f3e_0_16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4bdc00f3e_0_16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139824" y="760412"/>
            <a:ext cx="3048364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1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66764" y="760412"/>
            <a:ext cx="2393999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6276001" y="760412"/>
            <a:ext cx="2388886" cy="497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6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512000" y="2636475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276000" y="2633319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12000" y="760412"/>
            <a:ext cx="4404000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12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75998" y="757256"/>
            <a:ext cx="440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76000" y="1877669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139824" y="2636475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8003813" y="2633321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139824" y="760412"/>
            <a:ext cx="3048364" cy="75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139824" y="1877669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8003813" y="757258"/>
            <a:ext cx="3055075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8003813" y="1877669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6" type="body"/>
          </p:nvPr>
        </p:nvSpPr>
        <p:spPr>
          <a:xfrm>
            <a:off x="4548187" y="1877669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39824" y="2633321"/>
            <a:ext cx="3048364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003813" y="2633321"/>
            <a:ext cx="3055075" cy="3099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766762" y="0"/>
            <a:ext cx="757236" cy="251999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766762" y="6102000"/>
            <a:ext cx="757236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4294967295" type="ctr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Сете</a:t>
            </a:r>
            <a:r>
              <a:rPr lang="ru-RU"/>
              <a:t>вой уровень. Часть 1</a:t>
            </a:r>
            <a:endParaRPr b="1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5303837" y="4909071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ru-RU" sz="1800"/>
              <a:t>Классовая IPv4 - адресация. Протокол  ARP: связь IP-адреса и MAC-адреса. Формат IPv4-пакета. Статическая маршрутизация. Диагностика сетевого уровня.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b="0" i="0" lang="ru-RU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Компьютерные сети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ети.png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538287"/>
            <a:ext cx="3781500" cy="3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ARP – Address Resolution Protocol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75" y="2432975"/>
            <a:ext cx="6124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651950" y="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ICMP – Internet Control Message Protocol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512000" y="2863925"/>
            <a:ext cx="9168000" cy="36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FCB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FCB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Тип=8. Эхо-запрос.</a:t>
            </a:r>
            <a:endParaRPr sz="1450">
              <a:solidFill>
                <a:srgbClr val="5FCB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Тип=0. Эхо-ответ.</a:t>
            </a:r>
            <a:endParaRPr sz="1450">
              <a:solidFill>
                <a:srgbClr val="5FCB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Тип=3. Код=0. </a:t>
            </a: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Сеть недостижима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Тип=3. Код=1. </a:t>
            </a: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Узел недостижим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Тип=3. Код=3.  </a:t>
            </a: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Порт недостижим</a:t>
            </a:r>
            <a:endParaRPr sz="1450">
              <a:solidFill>
                <a:srgbClr val="5FCB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Тип=3. Код=4.  </a:t>
            </a: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Необходима фрагментация, но установлен флаг её запрета (DF)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5FCBEF"/>
                </a:solidFill>
              </a:rPr>
              <a:t>Тип=11. </a:t>
            </a: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TTL истекло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и т.д.</a:t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50" y="1580250"/>
            <a:ext cx="105156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67975" y="1974901"/>
            <a:ext cx="91680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ru-RU"/>
              <a:t>Маршрутизаторы выполняют задачи.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lang="ru-RU"/>
              <a:t>Routing</a:t>
            </a:r>
            <a:r>
              <a:rPr lang="ru-RU"/>
              <a:t> — маршрутизация — поиск маршрута для IP-пакета.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lang="ru-RU"/>
              <a:t>Forwarding </a:t>
            </a:r>
            <a:r>
              <a:rPr lang="ru-RU"/>
              <a:t>– продвижение — пересылка пакета в нужный шлюз/сетевой интерфейс.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ru-RU"/>
              <a:t>Маршрутизация бывает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lang="ru-RU"/>
              <a:t>Статическая</a:t>
            </a:r>
            <a:r>
              <a:rPr lang="ru-RU"/>
              <a:t> (таблицы настраиваются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-RU"/>
              <a:t>на каждом маршрутизаторе)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lang="ru-RU"/>
              <a:t>Динамическая </a:t>
            </a:r>
            <a:r>
              <a:rPr lang="ru-RU"/>
              <a:t>(маршрутизаторы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-RU"/>
              <a:t>сами обмениваются таблицами)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7429500" y="4524953"/>
            <a:ext cx="4686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2000"/>
              <a:t>Важно. </a:t>
            </a:r>
            <a:r>
              <a:rPr lang="ru-RU" sz="2000"/>
              <a:t>Маршрутизация выполняется на каждом компьютере, даже на обычной рабочей станции имеется таблица маршрутизации, как правило из одно (устройство) или двух (устройство и маршрут по умолчанию)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218425" y="261075"/>
            <a:ext cx="105903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dk2"/>
                </a:solidFill>
              </a:rPr>
              <a:t>Routing and Forwarding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01501" y="480084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Классификация </a:t>
            </a:r>
            <a:b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протоколов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512000" y="2587926"/>
            <a:ext cx="91680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Маршрутизируемые протоколы: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 (Internet protocol)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ICMP (Internet Control Message Protocol)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IGMP (Internet Group Management Protocol)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Маршрутизирующие протоколы: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Interior Routing Protocols (внутри AS)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RIP, RIP2 (Routing Information Protocol)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OSPF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(Open Shortest Path First)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(IS-IS, IGRP, EIGRP и д.р.)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Exterior Routing Protocols (между AS)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EGP (Exterior Gateway Protocol)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1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BGP</a:t>
            </a: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(Border Gateway Protocol)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5943600" y="830584"/>
            <a:ext cx="509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6400800" y="1135384"/>
            <a:ext cx="1600200" cy="12192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0439400" y="1211584"/>
            <a:ext cx="1371600" cy="11430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8229600" y="754384"/>
            <a:ext cx="1219200" cy="12192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781800" y="1119509"/>
            <a:ext cx="79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8458200" y="754384"/>
            <a:ext cx="79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0709275" y="1211584"/>
            <a:ext cx="79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7924800" y="1456059"/>
            <a:ext cx="457200" cy="4572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8001000" y="1516384"/>
            <a:ext cx="33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9372600" y="1151259"/>
            <a:ext cx="457200" cy="4572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9448800" y="1211584"/>
            <a:ext cx="32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7086600" y="1500509"/>
            <a:ext cx="304800" cy="320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7086600" y="1440184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7391400" y="1805309"/>
            <a:ext cx="304800" cy="320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7391400" y="1744984"/>
            <a:ext cx="35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8382000" y="1103634"/>
            <a:ext cx="304800" cy="320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8382000" y="1043309"/>
            <a:ext cx="35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10896600" y="1576709"/>
            <a:ext cx="304800" cy="320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10896600" y="1516384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10134600" y="1532259"/>
            <a:ext cx="457200" cy="4572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10210800" y="1592584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8763000" y="2141859"/>
            <a:ext cx="457200" cy="4572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8839200" y="2202184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/>
          <p:nvPr/>
        </p:nvCxnSpPr>
        <p:spPr>
          <a:xfrm>
            <a:off x="8153400" y="1897384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29"/>
          <p:cNvCxnSpPr/>
          <p:nvPr/>
        </p:nvCxnSpPr>
        <p:spPr>
          <a:xfrm flipH="1">
            <a:off x="9144000" y="1592584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9829800" y="1440184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29"/>
          <p:cNvCxnSpPr/>
          <p:nvPr/>
        </p:nvCxnSpPr>
        <p:spPr>
          <a:xfrm flipH="1" rot="10800000">
            <a:off x="9220200" y="1897384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9"/>
          <p:cNvCxnSpPr/>
          <p:nvPr/>
        </p:nvCxnSpPr>
        <p:spPr>
          <a:xfrm flipH="1" rot="10800000">
            <a:off x="7696200" y="1821184"/>
            <a:ext cx="304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7391400" y="1744984"/>
            <a:ext cx="76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29"/>
          <p:cNvSpPr/>
          <p:nvPr/>
        </p:nvSpPr>
        <p:spPr>
          <a:xfrm>
            <a:off x="6453188" y="1544185"/>
            <a:ext cx="482700" cy="27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6934200" y="1668784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9"/>
          <p:cNvSpPr/>
          <p:nvPr/>
        </p:nvSpPr>
        <p:spPr>
          <a:xfrm>
            <a:off x="10896600" y="1973584"/>
            <a:ext cx="5340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9"/>
          <p:cNvCxnSpPr/>
          <p:nvPr/>
        </p:nvCxnSpPr>
        <p:spPr>
          <a:xfrm>
            <a:off x="10591800" y="1744984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9"/>
          <p:cNvCxnSpPr/>
          <p:nvPr/>
        </p:nvCxnSpPr>
        <p:spPr>
          <a:xfrm rot="10800000">
            <a:off x="11125200" y="1897384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9"/>
          <p:cNvCxnSpPr/>
          <p:nvPr/>
        </p:nvCxnSpPr>
        <p:spPr>
          <a:xfrm flipH="1" rot="10800000">
            <a:off x="8382000" y="1516384"/>
            <a:ext cx="1066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8" name="Google Shape;278;p29"/>
          <p:cNvSpPr/>
          <p:nvPr/>
        </p:nvSpPr>
        <p:spPr>
          <a:xfrm>
            <a:off x="9944100" y="694641"/>
            <a:ext cx="2209800" cy="36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39" y="37238"/>
                </a:moveTo>
                <a:lnTo>
                  <a:pt x="-23622" y="37238"/>
                </a:lnTo>
                <a:lnTo>
                  <a:pt x="-43450" y="281377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виртуальный канал</a:t>
            </a:r>
            <a:endParaRPr/>
          </a:p>
        </p:txBody>
      </p:sp>
      <p:cxnSp>
        <p:nvCxnSpPr>
          <p:cNvPr id="279" name="Google Shape;279;p29"/>
          <p:cNvCxnSpPr>
            <a:stCxn id="252" idx="2"/>
          </p:cNvCxnSpPr>
          <p:nvPr/>
        </p:nvCxnSpPr>
        <p:spPr>
          <a:xfrm flipH="1">
            <a:off x="9316200" y="1379859"/>
            <a:ext cx="56400" cy="198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9"/>
          <p:cNvCxnSpPr>
            <a:stCxn id="252" idx="2"/>
          </p:cNvCxnSpPr>
          <p:nvPr/>
        </p:nvCxnSpPr>
        <p:spPr>
          <a:xfrm rot="10800000">
            <a:off x="8709000" y="1300959"/>
            <a:ext cx="663600" cy="7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9"/>
          <p:cNvCxnSpPr>
            <a:stCxn id="250" idx="7"/>
          </p:cNvCxnSpPr>
          <p:nvPr/>
        </p:nvCxnSpPr>
        <p:spPr>
          <a:xfrm flipH="1" rot="10800000">
            <a:off x="8315045" y="1396414"/>
            <a:ext cx="112500" cy="12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9"/>
          <p:cNvSpPr/>
          <p:nvPr/>
        </p:nvSpPr>
        <p:spPr>
          <a:xfrm>
            <a:off x="7429500" y="4524953"/>
            <a:ext cx="4686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– автономной системой называют область IP-сетей и роутеров, управляемых одним или несколькими операторами (RFC 1930).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Утилита tracert</a:t>
            </a:r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726980"/>
            <a:ext cx="8780475" cy="22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-RU"/>
              <a:t>Практическое 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1512000" y="2628000"/>
            <a:ext cx="9613200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в PT. 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2800"/>
              <a:t>Объедините предложенные в файле сети с помощью статической маршрутизации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2800" u="sng"/>
              <a:t> </a:t>
            </a:r>
            <a:endParaRPr b="0" i="0" sz="28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000"/>
            <a:ext cx="1533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1512000" y="2628000"/>
            <a:ext cx="744221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занятии…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4000"/>
              <a:t>Сетевой уровень. Часть 2</a:t>
            </a:r>
            <a:endParaRPr sz="400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1800"/>
              <a:t>Бесклассовая адресация.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lang="ru-RU" sz="1800"/>
              <a:t>Динамическая маршрутизация</a:t>
            </a:r>
            <a:endParaRPr sz="1800"/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870" y="307668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2712" y="4031980"/>
            <a:ext cx="2660794" cy="2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к аудитории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528589" y="2070681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Проверка домашних работ.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Есть ли проблемы?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6528" y="3741514"/>
            <a:ext cx="2408664" cy="240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 b="0" l="12498" r="0" t="0"/>
          <a:stretch/>
        </p:blipFill>
        <p:spPr>
          <a:xfrm>
            <a:off x="170144" y="624830"/>
            <a:ext cx="1341856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512000" y="2628000"/>
            <a:ext cx="9167999" cy="340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-RU" sz="2800"/>
              <a:t>IPv4-адреса и классовая адресация.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-RU" sz="2800"/>
              <a:t>Связь сетевого и канального уровня.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800"/>
              <a:buFont typeface="Arial"/>
              <a:buChar char="•"/>
            </a:pPr>
            <a:r>
              <a:rPr lang="ru-RU" sz="2800"/>
              <a:t>Статическая маршрутизация.</a:t>
            </a:r>
            <a:endParaRPr/>
          </a:p>
        </p:txBody>
      </p:sp>
      <p:sp>
        <p:nvSpPr>
          <p:cNvPr descr="Technology devices social media interaction template Free Vector" id="156" name="Google Shape;156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219" y="0"/>
            <a:ext cx="3237781" cy="289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5690" y="3652418"/>
            <a:ext cx="2528618" cy="265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Классовая адресация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59" y="2884347"/>
            <a:ext cx="11626301" cy="23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12495" r="0" t="0"/>
          <a:stretch/>
        </p:blipFill>
        <p:spPr>
          <a:xfrm>
            <a:off x="170144" y="624830"/>
            <a:ext cx="13419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Классовая адресация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12495" r="0" t="0"/>
          <a:stretch/>
        </p:blipFill>
        <p:spPr>
          <a:xfrm>
            <a:off x="170144" y="624830"/>
            <a:ext cx="1341900" cy="14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88" y="2628007"/>
            <a:ext cx="9511825" cy="26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548050" y="1026350"/>
            <a:ext cx="9168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Маска сети	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512000" y="2238150"/>
            <a:ext cx="9168000" cy="23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IP-адрес:    192.168.100.1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Маска:        </a:t>
            </a:r>
            <a:r>
              <a:rPr b="1" lang="ru-RU"/>
              <a:t>255.255.255</a:t>
            </a:r>
            <a:r>
              <a:rPr lang="ru-RU"/>
              <a:t>.0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Адрес сети:</a:t>
            </a:r>
            <a:r>
              <a:rPr b="1" lang="ru-RU"/>
              <a:t>192.168.100</a:t>
            </a:r>
            <a:r>
              <a:rPr lang="ru-RU"/>
              <a:t>.0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13956" l="0" r="0" t="0"/>
          <a:stretch/>
        </p:blipFill>
        <p:spPr>
          <a:xfrm>
            <a:off x="2837006" y="2605177"/>
            <a:ext cx="8619000" cy="42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>
            <p:ph type="title"/>
          </p:nvPr>
        </p:nvSpPr>
        <p:spPr>
          <a:xfrm>
            <a:off x="152400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Серые или частные адреса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1420025" y="7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{97E0093B-53F8-4A59-92E5-E5D272EF1FCD}</a:tableStyleId>
              </a:tblPr>
              <a:tblGrid>
                <a:gridCol w="4352925"/>
                <a:gridCol w="2162175"/>
                <a:gridCol w="2447925"/>
              </a:tblGrid>
              <a:tr h="56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rgbClr val="2C2D30"/>
                          </a:solidFill>
                        </a:rPr>
                        <a:t>Диапазон</a:t>
                      </a:r>
                      <a:endParaRPr sz="28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rgbClr val="2C2D30"/>
                          </a:solidFill>
                        </a:rPr>
                        <a:t>Маска</a:t>
                      </a:r>
                      <a:endParaRPr sz="28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>
                          <a:solidFill>
                            <a:srgbClr val="2C2D30"/>
                          </a:solidFill>
                        </a:rPr>
                        <a:t>Кол-во узлов</a:t>
                      </a:r>
                      <a:endParaRPr sz="28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10.0.0.0.-10.255.255.255.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255.0.0.0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≈16,5 млн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172.16.0.0.-172.31.255.255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255.240.0.0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≈ 65,5 тыс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192.168.0.0.-192.168.255.255.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255.255.255.0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rgbClr val="2C2D30"/>
                          </a:solidFill>
                        </a:rPr>
                        <a:t>254</a:t>
                      </a:r>
                      <a:endParaRPr sz="2400">
                        <a:solidFill>
                          <a:srgbClr val="2C2D3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512000" y="2628000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Сетевой адрес (network address)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Широковещательный адрес / broadcast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Узловой адрес  / unicast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Групповой адрес / multicast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Ближайшая группа / anycast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5629" y="171437"/>
            <a:ext cx="2526300" cy="6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IP адресов и рассылок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512000" y="7560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Internet Protocol (IPv4)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512000" y="1213268"/>
            <a:ext cx="9168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Internet Protocol (IP, Интернет протокол или межсетевой протокол) — является  маршрутизируемым протоколом сетевого уровня. На основе протокола IP работает большинство современных сетей. 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36737" l="13952" r="32997" t="35502"/>
          <a:stretch/>
        </p:blipFill>
        <p:spPr>
          <a:xfrm>
            <a:off x="1512000" y="3640692"/>
            <a:ext cx="9223500" cy="25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12495" r="0" t="0"/>
          <a:stretch/>
        </p:blipFill>
        <p:spPr>
          <a:xfrm>
            <a:off x="170144" y="624830"/>
            <a:ext cx="13419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