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FAC8A2-D759-4F1D-9EBF-C99E99A3D1D8}">
  <a:tblStyle styleId="{91FAC8A2-D759-4F1D-9EBF-C99E99A3D1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426fb46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12426fb46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2426fb46_0_2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12426fb46_0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426fb46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12426fb46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2426fb46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12426fb46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2426fb46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12426fb46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2426fb46_0_2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12426fb46_0_2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824c9688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824c968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24c9688f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824c9688f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24c9688f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824c9688f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24c9688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824c9688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426fb4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2426fb4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426fb46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</p:txBody>
      </p:sp>
      <p:sp>
        <p:nvSpPr>
          <p:cNvPr id="105" name="Google Shape;105;g212426fb46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2426fb46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12426fb46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2426fb46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12426fb46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2426fb46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12426fb46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426fb46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12426fb46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2426fb46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12426fb46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3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2209975"/>
            <a:ext cx="43722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Циклы, массивы, структуры данных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947275" y="3572250"/>
            <a:ext cx="4372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ABB1B9"/>
                </a:solidFill>
              </a:rPr>
              <a:t>Реализация циклов в JavaScript. Введение в методы и свойства. Знакомство с массивами.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490325" y="1408575"/>
            <a:ext cx="38832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Бесконечные циклы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1054849" y="1287344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1054849" y="2278352"/>
            <a:ext cx="1683900" cy="780300"/>
          </a:xfrm>
          <a:prstGeom prst="diamond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1054850" y="3933192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2643937" y="2399434"/>
            <a:ext cx="44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sz="12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7"/>
          <p:cNvCxnSpPr>
            <a:stCxn id="177" idx="2"/>
            <a:endCxn id="178" idx="0"/>
          </p:cNvCxnSpPr>
          <p:nvPr/>
        </p:nvCxnSpPr>
        <p:spPr>
          <a:xfrm>
            <a:off x="1896799" y="1640744"/>
            <a:ext cx="0" cy="637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82" name="Google Shape;182;p27"/>
          <p:cNvCxnSpPr>
            <a:stCxn id="178" idx="3"/>
            <a:endCxn id="179" idx="0"/>
          </p:cNvCxnSpPr>
          <p:nvPr/>
        </p:nvCxnSpPr>
        <p:spPr>
          <a:xfrm flipH="1">
            <a:off x="1896949" y="2668502"/>
            <a:ext cx="841800" cy="1264800"/>
          </a:xfrm>
          <a:prstGeom prst="bentConnector4">
            <a:avLst>
              <a:gd fmla="val -28288" name="adj1"/>
              <a:gd fmla="val 65419" name="adj2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83" name="Google Shape;183;p27"/>
          <p:cNvSpPr txBox="1"/>
          <p:nvPr/>
        </p:nvSpPr>
        <p:spPr>
          <a:xfrm flipH="1">
            <a:off x="772350" y="2376900"/>
            <a:ext cx="39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7"/>
          <p:cNvCxnSpPr>
            <a:stCxn id="178" idx="1"/>
            <a:endCxn id="178" idx="0"/>
          </p:cNvCxnSpPr>
          <p:nvPr/>
        </p:nvCxnSpPr>
        <p:spPr>
          <a:xfrm flipH="1" rot="10800000">
            <a:off x="1054849" y="2278502"/>
            <a:ext cx="842100" cy="390000"/>
          </a:xfrm>
          <a:prstGeom prst="bentConnector4">
            <a:avLst>
              <a:gd fmla="val -28278" name="adj1"/>
              <a:gd fmla="val 161096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graphicFrame>
        <p:nvGraphicFramePr>
          <p:cNvPr id="185" name="Google Shape;185;p27"/>
          <p:cNvGraphicFramePr/>
          <p:nvPr/>
        </p:nvGraphicFramePr>
        <p:xfrm>
          <a:off x="3738100" y="29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{91FAC8A2-D759-4F1D-9EBF-C99E99A3D1D8}</a:tableStyleId>
              </a:tblPr>
              <a:tblGrid>
                <a:gridCol w="45632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A626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r>
                        <a:rPr lang="en-US">
                          <a:solidFill>
                            <a:srgbClr val="383A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>
                          <a:solidFill>
                            <a:srgbClr val="0184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n-US">
                          <a:solidFill>
                            <a:srgbClr val="383A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){ ... 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7"/>
          <p:cNvSpPr txBox="1"/>
          <p:nvPr/>
        </p:nvSpPr>
        <p:spPr>
          <a:xfrm>
            <a:off x="3623950" y="2204400"/>
            <a:ext cx="4749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rgbClr val="2C2D30"/>
                </a:solidFill>
              </a:rPr>
              <a:t>Бесконечным считается цикл такого вида: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Массивы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1136275" y="622575"/>
            <a:ext cx="6854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588AB"/>
                </a:solidFill>
              </a:rPr>
              <a:t>Массив – </a:t>
            </a:r>
            <a:r>
              <a:rPr lang="en-US" sz="1600">
                <a:solidFill>
                  <a:srgbClr val="2C2D30"/>
                </a:solidFill>
              </a:rPr>
              <a:t>это именованный набор однотипных переменных.</a:t>
            </a:r>
            <a:endParaRPr sz="1600">
              <a:solidFill>
                <a:srgbClr val="6588AB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2509500" y="1452225"/>
            <a:ext cx="2350200" cy="2988000"/>
          </a:xfrm>
          <a:prstGeom prst="rect">
            <a:avLst/>
          </a:prstGeom>
          <a:solidFill>
            <a:srgbClr val="CCD4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2587225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1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3170875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3731200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3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4314850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2587225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3170875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3731200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4314850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2587225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3170875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3731200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4314850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2587225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3170875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3731200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4314850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2587225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3170875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3731200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4314850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2587225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3170875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3731200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4314850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29"/>
          <p:cNvCxnSpPr/>
          <p:nvPr/>
        </p:nvCxnSpPr>
        <p:spPr>
          <a:xfrm>
            <a:off x="4106500" y="1777300"/>
            <a:ext cx="2776500" cy="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>
            <a:off x="4805150" y="2941650"/>
            <a:ext cx="2085600" cy="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4" name="Google Shape;224;p29"/>
          <p:cNvCxnSpPr/>
          <p:nvPr/>
        </p:nvCxnSpPr>
        <p:spPr>
          <a:xfrm>
            <a:off x="4556100" y="4115000"/>
            <a:ext cx="2397000" cy="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5" name="Google Shape;225;p29"/>
          <p:cNvSpPr txBox="1"/>
          <p:nvPr/>
        </p:nvSpPr>
        <p:spPr>
          <a:xfrm>
            <a:off x="4917950" y="1409875"/>
            <a:ext cx="2004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</a:rPr>
              <a:t>Ключ элемента массива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4917950" y="2526500"/>
            <a:ext cx="1953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</a:rPr>
              <a:t>Массив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898500" y="3728950"/>
            <a:ext cx="2004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</a:rPr>
              <a:t>Элемент массива</a:t>
            </a:r>
            <a:endParaRPr sz="12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Массивы в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Применение циклов для работы с массивами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/>
          <p:nvPr/>
        </p:nvSpPr>
        <p:spPr>
          <a:xfrm>
            <a:off x="4282760" y="687850"/>
            <a:ext cx="2001300" cy="42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282749" y="2182972"/>
            <a:ext cx="2001300" cy="927300"/>
          </a:xfrm>
          <a:prstGeom prst="diamond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Дошли до конца массива?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2115450" y="2407272"/>
            <a:ext cx="1694700" cy="4785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Обработка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282761" y="3832295"/>
            <a:ext cx="2001300" cy="42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3838495" y="2317350"/>
            <a:ext cx="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6239254" y="2305527"/>
            <a:ext cx="444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435929" y="1403241"/>
            <a:ext cx="1694700" cy="4785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</a:rPr>
              <a:t>Счетчик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32"/>
          <p:cNvCxnSpPr>
            <a:stCxn id="242" idx="2"/>
            <a:endCxn id="248" idx="0"/>
          </p:cNvCxnSpPr>
          <p:nvPr/>
        </p:nvCxnSpPr>
        <p:spPr>
          <a:xfrm>
            <a:off x="5283410" y="1107850"/>
            <a:ext cx="0" cy="295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50" name="Google Shape;250;p32"/>
          <p:cNvCxnSpPr>
            <a:stCxn id="248" idx="2"/>
            <a:endCxn id="243" idx="0"/>
          </p:cNvCxnSpPr>
          <p:nvPr/>
        </p:nvCxnSpPr>
        <p:spPr>
          <a:xfrm>
            <a:off x="5283279" y="1881741"/>
            <a:ext cx="0" cy="3012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51" name="Google Shape;251;p32"/>
          <p:cNvCxnSpPr>
            <a:stCxn id="243" idx="1"/>
            <a:endCxn id="244" idx="3"/>
          </p:cNvCxnSpPr>
          <p:nvPr/>
        </p:nvCxnSpPr>
        <p:spPr>
          <a:xfrm rot="10800000">
            <a:off x="3810249" y="2646622"/>
            <a:ext cx="4725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52" name="Google Shape;252;p32"/>
          <p:cNvCxnSpPr>
            <a:stCxn id="243" idx="3"/>
            <a:endCxn id="245" idx="0"/>
          </p:cNvCxnSpPr>
          <p:nvPr/>
        </p:nvCxnSpPr>
        <p:spPr>
          <a:xfrm flipH="1">
            <a:off x="5283549" y="2646622"/>
            <a:ext cx="1000500" cy="1185600"/>
          </a:xfrm>
          <a:prstGeom prst="bentConnector4">
            <a:avLst>
              <a:gd fmla="val -28288" name="adj1"/>
              <a:gd fmla="val 69564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53" name="Google Shape;253;p32"/>
          <p:cNvSpPr/>
          <p:nvPr/>
        </p:nvSpPr>
        <p:spPr>
          <a:xfrm>
            <a:off x="2115450" y="1403241"/>
            <a:ext cx="1694700" cy="4785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Изменение счётчика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32"/>
          <p:cNvCxnSpPr>
            <a:stCxn id="244" idx="0"/>
            <a:endCxn id="253" idx="2"/>
          </p:cNvCxnSpPr>
          <p:nvPr/>
        </p:nvCxnSpPr>
        <p:spPr>
          <a:xfrm rot="10800000">
            <a:off x="2962800" y="1881672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55" name="Google Shape;255;p32"/>
          <p:cNvCxnSpPr>
            <a:stCxn id="253" idx="3"/>
            <a:endCxn id="248" idx="1"/>
          </p:cNvCxnSpPr>
          <p:nvPr/>
        </p:nvCxnSpPr>
        <p:spPr>
          <a:xfrm>
            <a:off x="3810150" y="1642491"/>
            <a:ext cx="6258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С помощью цикла while вывести все простые числа в промежутке от 0 до 100.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2"/>
            </a:pPr>
            <a:r>
              <a:rPr lang="en-US" sz="1600">
                <a:solidFill>
                  <a:srgbClr val="2C2D30"/>
                </a:solidFill>
              </a:rPr>
              <a:t>С этого урока начинаем работать с функционалом интернет-магазина. Предположим, есть сущность корзины. Нужно реализовать функционал подсчета стоимости корзины в зависимости от находящихся в ней товаров. Товары в корзине хранятся в массиве. Задачи:</a:t>
            </a:r>
            <a:endParaRPr sz="1600">
              <a:solidFill>
                <a:srgbClr val="2C2D30"/>
              </a:solidFill>
            </a:endParaRPr>
          </a:p>
          <a:p>
            <a:pPr indent="-3302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lphaLcPeriod"/>
            </a:pPr>
            <a:r>
              <a:rPr lang="en-US" sz="1600">
                <a:solidFill>
                  <a:srgbClr val="2C2D30"/>
                </a:solidFill>
              </a:rPr>
              <a:t>Организовать такой массив для хранения товаров в корзине;</a:t>
            </a:r>
            <a:endParaRPr sz="1600">
              <a:solidFill>
                <a:srgbClr val="2C2D30"/>
              </a:solidFill>
            </a:endParaRPr>
          </a:p>
          <a:p>
            <a:pPr indent="-3302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lphaLcPeriod"/>
            </a:pPr>
            <a:r>
              <a:rPr lang="en-US" sz="1600">
                <a:solidFill>
                  <a:srgbClr val="2C2D30"/>
                </a:solidFill>
              </a:rPr>
              <a:t>Организовать функцию </a:t>
            </a:r>
            <a:r>
              <a:rPr b="1" lang="en-US" sz="1600">
                <a:solidFill>
                  <a:srgbClr val="2C2D30"/>
                </a:solidFill>
              </a:rPr>
              <a:t>countBasketPrice</a:t>
            </a:r>
            <a:r>
              <a:rPr lang="en-US" sz="1600">
                <a:solidFill>
                  <a:srgbClr val="2C2D30"/>
                </a:solidFill>
              </a:rPr>
              <a:t>, которая будет считать стоимость корзины.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278" name="Google Shape;278;p36"/>
          <p:cNvSpPr/>
          <p:nvPr/>
        </p:nvSpPr>
        <p:spPr>
          <a:xfrm>
            <a:off x="1136275" y="1737088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Вывести с помощью цикла </a:t>
            </a:r>
            <a:r>
              <a:rPr b="1" lang="en-US" sz="1600">
                <a:solidFill>
                  <a:srgbClr val="2C2D30"/>
                </a:solidFill>
              </a:rPr>
              <a:t>for</a:t>
            </a:r>
            <a:r>
              <a:rPr lang="en-US" sz="1600">
                <a:solidFill>
                  <a:srgbClr val="2C2D30"/>
                </a:solidFill>
              </a:rPr>
              <a:t> числа от 0 до 9, не используя тело цикла. Выглядеть должно так: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for(…){// здесь пусто}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Нарисовать пирамиду из </a:t>
            </a:r>
            <a:r>
              <a:rPr lang="en-US" sz="1600">
                <a:solidFill>
                  <a:srgbClr val="2C2D30"/>
                </a:solidFill>
              </a:rPr>
              <a:t>20 рядов </a:t>
            </a:r>
            <a:r>
              <a:rPr lang="en-US" sz="1600">
                <a:solidFill>
                  <a:srgbClr val="2C2D30"/>
                </a:solidFill>
              </a:rPr>
              <a:t>с помощью </a:t>
            </a:r>
            <a:r>
              <a:rPr b="1" lang="en-US" sz="1600">
                <a:solidFill>
                  <a:srgbClr val="2C2D30"/>
                </a:solidFill>
              </a:rPr>
              <a:t>console.log</a:t>
            </a:r>
            <a:r>
              <a:rPr lang="en-US" sz="1600">
                <a:solidFill>
                  <a:srgbClr val="2C2D30"/>
                </a:solidFill>
              </a:rPr>
              <a:t>, как показано на рисунке: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descr="2017-10-24_17-47-48.png" id="279" name="Google Shape;279;p36"/>
          <p:cNvPicPr preferRelativeResize="0"/>
          <p:nvPr/>
        </p:nvPicPr>
        <p:blipFill rotWithShape="1">
          <a:blip r:embed="rId3">
            <a:alphaModFix/>
          </a:blip>
          <a:srcRect b="0" l="0" r="29582" t="0"/>
          <a:stretch/>
        </p:blipFill>
        <p:spPr>
          <a:xfrm>
            <a:off x="1225650" y="3363692"/>
            <a:ext cx="2568301" cy="12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Понятие цикла.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Типы и реализации циклов в JS.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Массивы.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Понятие цикла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136275" y="1816150"/>
            <a:ext cx="68544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588AB"/>
                </a:solidFill>
              </a:rPr>
              <a:t>Цикл –</a:t>
            </a:r>
            <a:r>
              <a:rPr lang="en-US" sz="1600">
                <a:solidFill>
                  <a:srgbClr val="4C5D6E"/>
                </a:solidFill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это конструкция, которая заставляет определенную группу действий повторяться до наступления нужного условия.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1136275" y="2513075"/>
            <a:ext cx="68544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Каждое выполнение тела цикла называется </a:t>
            </a:r>
            <a:r>
              <a:rPr b="1" lang="en-US" sz="1600">
                <a:solidFill>
                  <a:srgbClr val="6588AB"/>
                </a:solidFill>
              </a:rPr>
              <a:t>итерацией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Каждая итерация состоит из следующих шагов: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Инициализация переменных цикла.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Проверка условия выхода.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Исполнение тела цикла.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Обновление счетчика итераций.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Типы и реализации циклов в JS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490325" y="1408575"/>
            <a:ext cx="3416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Циклы while</a:t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4490325" y="1979750"/>
            <a:ext cx="35004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Цикл while — цикл с предусловием.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940579" y="1491974"/>
            <a:ext cx="1599600" cy="33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940579" y="2205680"/>
            <a:ext cx="1599600" cy="741300"/>
          </a:xfrm>
          <a:prstGeom prst="diamond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871805" y="3284749"/>
            <a:ext cx="1354800" cy="3825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Тело цикла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4"/>
          <p:cNvCxnSpPr>
            <a:stCxn id="127" idx="1"/>
            <a:endCxn id="128" idx="0"/>
          </p:cNvCxnSpPr>
          <p:nvPr/>
        </p:nvCxnSpPr>
        <p:spPr>
          <a:xfrm flipH="1">
            <a:off x="1549079" y="2576330"/>
            <a:ext cx="391500" cy="708300"/>
          </a:xfrm>
          <a:prstGeom prst="bentConnector2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0" name="Google Shape;130;p24"/>
          <p:cNvSpPr/>
          <p:nvPr/>
        </p:nvSpPr>
        <p:spPr>
          <a:xfrm>
            <a:off x="1940579" y="4005230"/>
            <a:ext cx="1599600" cy="33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4"/>
          <p:cNvCxnSpPr>
            <a:stCxn id="127" idx="3"/>
            <a:endCxn id="130" idx="3"/>
          </p:cNvCxnSpPr>
          <p:nvPr/>
        </p:nvCxnSpPr>
        <p:spPr>
          <a:xfrm>
            <a:off x="3540179" y="2576330"/>
            <a:ext cx="600" cy="15969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32" name="Google Shape;132;p24"/>
          <p:cNvCxnSpPr>
            <a:stCxn id="128" idx="1"/>
            <a:endCxn id="127" idx="0"/>
          </p:cNvCxnSpPr>
          <p:nvPr/>
        </p:nvCxnSpPr>
        <p:spPr>
          <a:xfrm flipH="1" rot="10800000">
            <a:off x="871805" y="2205799"/>
            <a:ext cx="1868700" cy="1270200"/>
          </a:xfrm>
          <a:prstGeom prst="bentConnector4">
            <a:avLst>
              <a:gd fmla="val -12743" name="adj1"/>
              <a:gd fmla="val 118756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33" name="Google Shape;133;p24"/>
          <p:cNvCxnSpPr>
            <a:stCxn id="126" idx="2"/>
            <a:endCxn id="127" idx="0"/>
          </p:cNvCxnSpPr>
          <p:nvPr/>
        </p:nvCxnSpPr>
        <p:spPr>
          <a:xfrm>
            <a:off x="2740379" y="1827674"/>
            <a:ext cx="0" cy="3780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4" name="Google Shape;134;p24"/>
          <p:cNvSpPr txBox="1"/>
          <p:nvPr/>
        </p:nvSpPr>
        <p:spPr>
          <a:xfrm>
            <a:off x="1126458" y="2613140"/>
            <a:ext cx="505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456633" y="2225725"/>
            <a:ext cx="5979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490325" y="1408575"/>
            <a:ext cx="3416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Циклы do…while</a:t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4490325" y="1979750"/>
            <a:ext cx="35004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Цикл do…while — цикл с постусловием.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1034473" y="1115796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1034472" y="2444449"/>
            <a:ext cx="1683900" cy="780300"/>
          </a:xfrm>
          <a:prstGeom prst="diamond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1163355" y="1755484"/>
            <a:ext cx="1426200" cy="4026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Тело цикла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1034474" y="3761644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5"/>
          <p:cNvCxnSpPr>
            <a:stCxn id="143" idx="3"/>
            <a:endCxn id="145" idx="3"/>
          </p:cNvCxnSpPr>
          <p:nvPr/>
        </p:nvCxnSpPr>
        <p:spPr>
          <a:xfrm>
            <a:off x="2718372" y="2834599"/>
            <a:ext cx="600" cy="1103700"/>
          </a:xfrm>
          <a:prstGeom prst="bentConnector3">
            <a:avLst>
              <a:gd fmla="val 39687825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47" name="Google Shape;147;p25"/>
          <p:cNvSpPr txBox="1"/>
          <p:nvPr/>
        </p:nvSpPr>
        <p:spPr>
          <a:xfrm>
            <a:off x="763587" y="1678034"/>
            <a:ext cx="37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2645804" y="2551817"/>
            <a:ext cx="44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25"/>
          <p:cNvCxnSpPr>
            <a:stCxn id="142" idx="2"/>
            <a:endCxn id="144" idx="0"/>
          </p:cNvCxnSpPr>
          <p:nvPr/>
        </p:nvCxnSpPr>
        <p:spPr>
          <a:xfrm>
            <a:off x="1876423" y="1469196"/>
            <a:ext cx="0" cy="2862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0" name="Google Shape;150;p25"/>
          <p:cNvCxnSpPr>
            <a:stCxn id="144" idx="2"/>
            <a:endCxn id="143" idx="0"/>
          </p:cNvCxnSpPr>
          <p:nvPr/>
        </p:nvCxnSpPr>
        <p:spPr>
          <a:xfrm>
            <a:off x="1876455" y="2158084"/>
            <a:ext cx="0" cy="286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1" name="Google Shape;151;p25"/>
          <p:cNvCxnSpPr>
            <a:stCxn id="143" idx="1"/>
            <a:endCxn id="144" idx="1"/>
          </p:cNvCxnSpPr>
          <p:nvPr/>
        </p:nvCxnSpPr>
        <p:spPr>
          <a:xfrm flipH="1" rot="10800000">
            <a:off x="1034472" y="1956799"/>
            <a:ext cx="129000" cy="877800"/>
          </a:xfrm>
          <a:prstGeom prst="bentConnector3">
            <a:avLst>
              <a:gd fmla="val -184593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490325" y="1408575"/>
            <a:ext cx="3416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Циклы for</a:t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4490325" y="1979750"/>
            <a:ext cx="35004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Цикл for — цикл со счетчиком.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2303828" y="1341500"/>
            <a:ext cx="1588200" cy="3333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2303828" y="2528120"/>
            <a:ext cx="1588200" cy="735900"/>
          </a:xfrm>
          <a:prstGeom prst="diamond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Выражение 2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83700" y="2706158"/>
            <a:ext cx="1345200" cy="3798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Тело цикла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2303829" y="3837160"/>
            <a:ext cx="1588200" cy="3333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972879" y="2603671"/>
            <a:ext cx="375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770610" y="2574792"/>
            <a:ext cx="44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2425394" y="1909286"/>
            <a:ext cx="1345200" cy="3798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Выражение 1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6"/>
          <p:cNvCxnSpPr>
            <a:stCxn id="158" idx="2"/>
            <a:endCxn id="164" idx="0"/>
          </p:cNvCxnSpPr>
          <p:nvPr/>
        </p:nvCxnSpPr>
        <p:spPr>
          <a:xfrm>
            <a:off x="3097928" y="1674800"/>
            <a:ext cx="0" cy="2346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66" name="Google Shape;166;p26"/>
          <p:cNvCxnSpPr>
            <a:stCxn id="164" idx="2"/>
            <a:endCxn id="159" idx="0"/>
          </p:cNvCxnSpPr>
          <p:nvPr/>
        </p:nvCxnSpPr>
        <p:spPr>
          <a:xfrm>
            <a:off x="3097994" y="2289086"/>
            <a:ext cx="0" cy="239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67" name="Google Shape;167;p26"/>
          <p:cNvCxnSpPr>
            <a:stCxn id="159" idx="1"/>
            <a:endCxn id="160" idx="3"/>
          </p:cNvCxnSpPr>
          <p:nvPr/>
        </p:nvCxnSpPr>
        <p:spPr>
          <a:xfrm rot="10800000">
            <a:off x="1928828" y="2896070"/>
            <a:ext cx="3750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68" name="Google Shape;168;p26"/>
          <p:cNvCxnSpPr>
            <a:stCxn id="159" idx="3"/>
            <a:endCxn id="161" idx="0"/>
          </p:cNvCxnSpPr>
          <p:nvPr/>
        </p:nvCxnSpPr>
        <p:spPr>
          <a:xfrm flipH="1">
            <a:off x="3097928" y="2896070"/>
            <a:ext cx="794100" cy="941100"/>
          </a:xfrm>
          <a:prstGeom prst="bentConnector4">
            <a:avLst>
              <a:gd fmla="val -28288" name="adj1"/>
              <a:gd fmla="val 69544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69" name="Google Shape;169;p26"/>
          <p:cNvSpPr/>
          <p:nvPr/>
        </p:nvSpPr>
        <p:spPr>
          <a:xfrm>
            <a:off x="583700" y="1909286"/>
            <a:ext cx="1345200" cy="3798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Выражение 3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6"/>
          <p:cNvCxnSpPr>
            <a:stCxn id="160" idx="0"/>
            <a:endCxn id="169" idx="2"/>
          </p:cNvCxnSpPr>
          <p:nvPr/>
        </p:nvCxnSpPr>
        <p:spPr>
          <a:xfrm rot="10800000">
            <a:off x="1256300" y="2289158"/>
            <a:ext cx="0" cy="4170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71" name="Google Shape;171;p26"/>
          <p:cNvCxnSpPr>
            <a:stCxn id="169" idx="3"/>
            <a:endCxn id="164" idx="1"/>
          </p:cNvCxnSpPr>
          <p:nvPr/>
        </p:nvCxnSpPr>
        <p:spPr>
          <a:xfrm>
            <a:off x="1928900" y="2099186"/>
            <a:ext cx="4965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