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095f0107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5095f0107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5095f0107_0_187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5095f0107_0_18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095f0107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095f0107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095f0107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5095f0107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5095f0107_0_19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5095f0107_0_19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095f0107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5095f0107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095f0107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5095f0107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095f0107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5095f0107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095f0107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5095f0107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5095f0107_0_228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5095f0107_0_22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095f0107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5095f0107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095f0107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095f0107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5095f0107_0_39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095f0107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5095f0107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5095f0107_0_24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5095f0107_0_24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Wireshark. Изучение протоколов которые работают на ПК: FTP,TELNET, SSH.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Анализатор трафика Cisco PT.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095f0107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5095f0107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5095f0107_0_248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95f0107_0_24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095f0107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5095f0107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5095f0107_0_2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5095f0107_0_25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095f0107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5095f0107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Понятие "Веб-сервер" может относится как к железу так и к программному обеспечению.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точки зрения железа, `Веб-сервер` это компьютер который хранит ресурсы сайта (HTML документы, CSS стили, JavaScript файлы и другое) и доставляет их на устройство конечного пользователя (веб-браузер и т.д.). Обычно подключен к сети Интернет и может быть доступен через, доменное имя, например mozilla.org. mozilla.org.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точки зрения ПО, Веб-сервер включает в себя некоторые вещи, которые контролируют доступ Веб-пользователей к размещенным на сервере файлам, это минимум HTTP сервера. HTTP сервер это часть ПО которая понимает URL’ы (веб-адреса) и HTTP (протокол который использует ваш браузер для просмотра веб-станиц).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1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Простыми словами, когда браузеру нужен файл размещенный на веб-сервере, браузер запрашивает его через HTTP. Когда запрос достигает нужного веб-сервера (железо), сервер HTTP (ПО) передает запрашиваемый документ обратно, также через HTTP.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3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Статический веб-сервер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или стек, состоит из компьютера (железо) с сервером HTTP (ПО). Мы называем это “статикой”, потому что сервер посылает размещенные на нем файлы в браузер “как есть”..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Динамических веб-сервер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состоит из статического веб-сервера плюс дополнительного программного обеспечения, наиболее часто </a:t>
            </a:r>
            <a:r>
              <a:rPr b="0" i="1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сервером приложений 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 </a:t>
            </a:r>
            <a:r>
              <a:rPr b="0" i="1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базы данных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Мы называем его “динамический”, потому что сервер приложений изменяет исходные файлы перед отправкой в ваш браузер по HTTP.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5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Хо́стинг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(англ. </a:t>
            </a: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— услуга по предоставлению ресурсов для размещения информации на сервере, постоянно находящемся в сети (обычно Интернет).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9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095f0107_0_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5095f0107_0_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25095f0107_0_49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25095f0107_0_49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095f010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095f010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http://ruseller.com/lessons.php?rub=28&amp;id=1726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2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Существующие методы: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получить доступ к существующему ресурсу. В URL перечислена вся необходимая информация, чтобы сервер смог найти и вернуть в качестве ответа искомый ресурс.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используется для создания нового ресурса. POST запрос обычно содержит в себе всю нужную информацию для создания нового ресурса.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обновить текущий ресурс. PUT запрос содержит обновляемые данные.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служит для удаления существующего ресурса.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методы самые популярные и чаще всего используются различными инструментами и фрэймворками. В некоторых случаях, PUT и DELETE запросы отправляются посредством отправки POST, в содержании которого указано действие, которое нужно совершить с ресурсом: создать, обновить или удалить.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HTTP поддерживает и другие методы: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аналогичен GET. Разница в том, что при данном виде запроса не передаётся сообщение. Сервер получает только заголовки. Используется, к примеру, для того чтобы определить, был ли изменён ресурс.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во время передачи запрос проходит через множество точек доступа и прокси серверов, каждый из которых вносит свою информацию: IP, DNS. С помощью данного метода, можно увидеть всю промежуточную информацию.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используется для определения возможностей сервера, его параметров и конфигурации для конкретного ресурса.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9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ответ на запрос от клиента, сервер отправляет ответ, который содержит, в том числе, и код состояния. Данный код несёт в себе особый смысл для того, чтобы клиент мог отчётливей понять, как интерпретировать ответ: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1xx: Информационные сообщения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Набор этих кодов был введён в HTTP/1.1. Сервер может отправить запрос вида: Expect: 100-continue, что означает, что клиент ещё отправляет оставшуюся часть запроса. Клиенты, работающие с HTTP/1.0 игнорируют данные заголовки.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2xx: Сообщения об успехе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клиент получил код из серии 2xx, то запрос ушёл успешно. Самый распространённый вариант - это 200 OK. При GET запросе, сервер отправляет ответ в теле сообщения. Также существуют и другие возможные ответы: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 Accepted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запрос принят, но может не содержать ресурс в ответе. Это полезно для асинхронных запросов на стороне сервера. Сервер определяет, отправить ресурс или нет.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204 No Content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в теле ответа нет сообщения.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205 Reset Content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указание серверу о сбросе представления документа.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 Partial Content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ответ содержит только часть контента. В дополнительных заголовках определяется общая длина контента и другая инфа.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3xx: Перенаправление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Своеобразное сообщение клиенту о необходимости совершить ещё одно действие. Самый распространённый вариант применения: перенаправить клиент на другой адрес.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301 Moved Permanently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ресурс теперь можно найти по другому URL адресу.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303 See Other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ресурс временно можно найти по другому URL адресу. Заголовок Location содержит временный URL.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304 Not Modified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сервер определяет, что ресурс не был изменён и клиенту нужно задействовать закэшированную версию ответа. Для проверки идентичности информации используется ETag (хэш Сущности - Enttity Tag);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4xx: Клиентские ошибки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Данный класс сообщений используется сервером, если он решил, что запрос был отправлен с ошибкой. Наиболее распространённый код: 404 Not Found. Это означает, что ресурс не найден на сервере. Другие возможные коды: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Bad Request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вопрос был сформирован неверно.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для совершения запроса нужна аутентификация. Информация передаётся через заголовок Authorization.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403 Forbidden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сервер не открыл доступ к ресурсу.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405 Method Not Allowed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неверный HTTP метод был задействован для того, чтобы получить доступ к ресурсу.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409 Conflict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сервер не может до конца обработать запрос, т.к. пытается изменить более новую версию ресурса. Это часто происходит при PUT запросах.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5xx: Ошибки сервера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Ряд кодов, которые используются для определения ошибки сервера при обработке запроса. Самый распространённый: 500 Internal Server Error. Другие варианты: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501 Not Implemented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сервер не поддерживает запрашиваемую функциональность.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503 Service Unavailable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это может случиться, если на сервере произошла ошибка или он перегружен. Обычно в этом случае, сервер не отвечает, а время, данное на ответ, истекает.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5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3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9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6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6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8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095f010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5095f01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Передача запросов от клиента к серверу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Передача ответов от сервера к клиенту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Шифрование данных и идентификация абонента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Обеспечение работы сетевых служб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5095f0107_0_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5095f0107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095f0107_0_4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095f0107_0_4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5095f0107_0_48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9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5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0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0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5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с php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с 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Открытие файла блокнотом/ открытие файла барузером/открытие интерпретатором через веб сервер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 Echo’hello world!’;?&gt;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 &lt;html&gt; &lt;head&gt; &lt;!-- Тег meta для указания кодировки --&gt; &lt;meta charset="utf-8"&gt; &lt;/head&gt; &lt;body&gt; &lt;p&gt;Начало документа...&lt;/p&gt; &lt;script&gt; alert( 'Привет, Мир!' ); &lt;/script&gt; &lt;p&gt;...Конец документа&lt;/p&gt; &lt;/body&gt; &lt;/html&gt;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2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5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Разбор передачи данных с методом GET и POST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Загрузка данных через 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 &lt;body&gt; &lt;form method="GET"&gt; &lt;!--указание метода GET--&gt; Login: &lt;input type="text" name="login"&gt;&lt;br&gt; E-mail: &lt;input type="text" name="email"&gt;&lt;br&gt; &lt;input type="submit" value="Отправить"&gt; &lt;/form&gt;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 //С помощью суперглобального массива $_GET //выводим принятые значения: echo "&lt;br/&gt;login = ". $_GET['login']; echo "&lt;br/&gt;email = ". $_GET['email'];?&gt; &lt;/body&gt; &lt;/html&gt;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4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4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5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&lt;html&gt;&lt;head&gt;&lt;meta http-equiv="content-type" content="text/html; charset=utf-8" /&gt;                                                             &lt;script type="text/javascript" src="http://ajax.googleapis.com/ajax/libs/jquery/1.5/jquery.min.js"&gt;&lt;/script&gt;&lt;script type="text/javascript"&gt;   $(document).ready(function(){   $("#send").click(function(){      $("#status").load("example.php","y=Yes&amp;n=No");   })});             &lt;/script&gt;                                                      &lt;/head&gt;&lt;body&gt; &lt;p id="status"&gt;Содержание блока изменится согласно проработке файла example.php&lt;/p&gt;&lt;input id="send" type="button" value="Передать данные скрипту" /&gt;&lt;/body&gt;&lt;/html&gt;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&lt;?phpheader("Content-type: text/plain; charset=utf-8");header("Cache-Control: no-store, no-cache, must-revalidate");header("Cache-Control: post-check=0, pre-check=0", false);// Получаем и проверяем...)if (isset($_REQUEST['y'])) { $y = stripslashes($_REQUEST['y']); if ($y == '') { unset($y);} } if (isset($_REQUEST['n'])) { $n = stripslashes($_REQUEST['n']); if ($n == '') { unset($n);} } echo "Получили переменные &lt;strong&gt;$y&lt;/strong&gt; и &lt;strong&gt;$n&lt;/strong&gt; . Всё работает!";?&gt;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6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6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5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https://habrahabr.ru/company/selectel/blog/278167/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8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8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60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6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62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6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095f0107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5095f0107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https://pixabay.com/ru/%D0%BE%D0%B1%D0%BE%D0%B7%D1%80%D0%B5%D0%B2%D0%B0%D1%82%D0%B5%D0%BB%D1%8C-%D0%B2%D0%B5%D0%B1-www-%D0%BA%D0%BE%D0%BC%D0%BF%D1%8C%D1%8E%D1%82%D0%B5%D1%80-773215/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5095f0107_0_14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5095f0107_0_14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095f0107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5095f0107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095f0107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5095f0107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095f0107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5095f0107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5095f0107_0_17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5095f0107_0_17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095f0107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5095f0107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5095f0107_0_18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5095f0107_0_18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6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775200" y="6305550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7620000" y="6305550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1485033" y="6305550"/>
            <a:ext cx="609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766762" y="0"/>
            <a:ext cx="757200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66762" y="6102000"/>
            <a:ext cx="757200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200" cy="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6" type="body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4294967295" type="ctr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/>
              <a:t>Прикладные протоколы. П</a:t>
            </a: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ротокол HTTP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5303837" y="4909071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ru" sz="1800"/>
              <a:t> </a:t>
            </a:r>
            <a:r>
              <a:rPr b="0" i="0" lang="ru" sz="18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Основные понятия HTTP. Особенности работы технологии AJAX и протокола HTTP; отличия в работе HTTP2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Компьютерные сети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ети.png"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538287"/>
            <a:ext cx="3781500" cy="37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SNMP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Simple Network Management Protocol или простой протокол сетевого управлениям — протокол для получения информации и управления сетевыми устройствами в IP-сетях.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Протокол SNMP может быть поддержан следующими устройствами: маршрутизатор, коммутатор, сервер, рабочая станция, принтер и другие.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Механизм Порт/ID: 161/UDP,162/UDP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1512000" y="756000"/>
            <a:ext cx="100818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Файловые протоколы: </a:t>
            </a:r>
            <a:b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FTP/TFTP</a:t>
            </a:r>
            <a:b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FTPS/SFTP</a:t>
            </a:r>
            <a:b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NFS/SMB/iSCSI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1512000" y="3042068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Протокол для передачи файлов в компьютерных сетях. Просмотр каталогов, загрузка файлов с сервера и на сервер: FTP, TFTP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Безопасная, защищенная передача файлов: SFTP, FTPS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Доступ к файловым системам в локальных сетях: NFS/SMB/iSCSI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FTP/TFTP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File Transfer Protocol или файловый транспортный протокол — протокол для передачи файлов с сервера с установленным программным обеспечением на клиентское устройство. FTP позволяет пользователю передавать двоичные или текстовые файлы между компьютерами в сети.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21/TCP для команд, 20/TCP для данных,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49152-65534/TCP динамически.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Trivial File Transfer Protocol или простой протокол передачи файлов — это протокол используемый для загрузки бездисковых рабочих станций, передачи логов работы или прошивок на телекоммуникационное оборудование.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69/UDP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FTPS/SFTP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File Transfer Protocol + SSL, или FTP/SSL данное расширение файлового протокола использующее криптографический протокол SSL выполняющий шифрование данных для обеспечения безопасности транспортной подсистемы.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Протокол использует для передачи служебных сообщений порт 990/TCP, а для передачи информации - 989/TCP. Данное отличие позволяет использовать стандартные порты 21 и 20/TCP для обратной совместимости протокола FTP.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SFTP или SSH File Transfer Protocol — это файловый протокол используемый для операций управления и копирования файлов через безопасное соединение протокола SSH.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TCP/22.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Протоколы сетевого доступа используемые в локальных сетях: NFS/SMB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1512000" y="2955804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Network File System или сетевая файловая система предоставляет возможность подключить (примонтировать) удаленную файловую систему через сеть (подключить сетевой диск). Протокол обеспечивает клиентам простой доступ к файлам и каталогам системы сервера.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UDP/2049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Server Message Block — это протокол, использующий клиент-серверную архитектуру, который используется клиентами для чтения, редактирования и записи файлов, а также обращения к службам у серверных программ в различных типах сетевого окружения.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TCP/445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1512000" y="410943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iSCSI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1512000" y="2714264"/>
            <a:ext cx="57342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iSCSI Internet Small Computer System Interface это сетевое развитие технологии SCSI. Протокол используется для подключения внешних систем хранения данных к серверам или клиентам.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Протокол поддерживает работу сетей хранения данных SAN (Storage Area Network).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TCP/3260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5398" y="2268000"/>
            <a:ext cx="4596300" cy="37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1512000" y="2070340"/>
            <a:ext cx="9168000" cy="42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POP3 (Post Office Protocol) — это протокол прикладного уровня использующийся для почтовых соединений.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TCP/110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SMTP (Simple Mail Transfer Protocol) — это протокол прикладного уровня использующийся для передачи почтовых сообщений. Сервер SMTP принимает почтовое отправление и уведомляет клиента либо сообщением об ошибке или подтверждением удачной передачи.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25/TCP, 587/TCP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465/TCP (SMTP over SSL)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1512000" y="232125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Почтовые протоколы: POP3/SMTP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Почтовые протоколы: IMAP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Internet Message Access Protocol это протокол прикладного уровня использующийся взаимодействия с почтовым сервером. Протокол реализует интерфейс взаимодействия с хранилищем почты на сервере, как если бы почтовые сообщения находились локально.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TCP/143 TCP/993 (IMAP over SSL)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доставки почты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250" y="2268000"/>
            <a:ext cx="8387832" cy="44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1512000" y="134898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Протоколы управления: SSH/TELNET/RDP/RFB 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1512000" y="2783276"/>
            <a:ext cx="103752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TELNET — это протокол прикладного уровня используемый для удаленного доступа в режиме терминала.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23/TCP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Secure Shell — «безопасная оболочка» — протокол прикладного уровня обеспечивающий возможность передачи данных по защищенному соединению. 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22/TCP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Remote Desktop Protocol — протокол прикладного уровня для управления работой ОС Windows. 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3389/TCP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RFB или Remote Framebuffe — платформа независимый протокол прикладного уровня для удалённого доступа к рабочему столу компьютера, используется утилитой VNC.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5900 до 5906/TCP для Java клиентов (5800 до 5806), подключение к клиенту 5500.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4343"/>
            <a:ext cx="15336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к аудитории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528589" y="2070681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Проблемы с домашней работой?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6528" y="3741514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Потоковая передача RTP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RTP или Real-time Transport Protocol протокол прикладного уровня используется как основной транспортный протокол для передачи голосовых и </a:t>
            </a:r>
            <a:r>
              <a:rPr lang="ru" sz="2400"/>
              <a:t>видеосообщений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в IP-сетях и совместно с кодеками. Для протокола RTP не задан стандартный номер порт.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UDP-порты (16k-32k)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Используется для IP телефонии и IPTV.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Протоколы телефонии SIP/H.323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Session Initiation Protocol — протокол прикладного уровня для установления сеанса связи. Протокол используется для установления и завершения сеансов связи для обмена информацией между пользователями.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H.323 — это стек протоколов пришедший из телефонии, реализующий сигнализацию VoIP. В настоящий момент H.323 заменяется протоколом SIP.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1512000" y="232125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WEB протоколы: HTTP/HTTPS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1575950" y="2612025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Hyper Text Transfer Protocol — это протокол передачи </a:t>
            </a:r>
            <a:r>
              <a:rPr lang="ru"/>
              <a:t>гипертекстовых</a:t>
            </a: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документов. Один из наиболее распространенных протоколов используемых в сети. 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TCP/80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HyperText Transfer Protocol Secure — это безопасная версия протокола HTTP с расширением, использующая протоколы шифрования SSL или TLS, для безопасной передачи данных. 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TCP/443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Web Distributed Authoring and Versioning или просто DAV — это расширение к протоколу HTTP обеспечивающее работу клиентов над файлами, а </a:t>
            </a:r>
            <a:r>
              <a:rPr lang="ru"/>
              <a:t>также</a:t>
            </a: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управление файловой структурой. Фактически расширение выполняет функции протокола FTP, с отличием в том, что используется протокол HTTP для передачи данных.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WebDAV поддерживает : HTTP и HTTPS (SSL).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300"/>
            <a:ext cx="1219200" cy="12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Веб сервер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Веб сервер – это понятие может подразумевать аппаратную или программную составляющие.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Это компьютер на котором установлено программное обеспечение выполняющие ответы на запросы пользователей.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Веб сервер – это программа принимающая запросы от клиентских программ (браузеров), контролирующая доступ к ресурсам и генерирующая ответы на </a:t>
            </a: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запросы.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Работа веб сервера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1512000" y="1109751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Когда браузер производит обращение к странице, находящейся на веб сервере, то сервер производит считывание файла или генерацию запрошенного контента и производит передачу контента клиенту.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543" y="3554084"/>
            <a:ext cx="8277175" cy="305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Виды веб серверов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Существует два типа веб серверов: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Статический – передает запрошенный с него контент в исходном виде.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Динамический – сервер включающий в себя статический сервер и программный интерпретатор обрабатывающий файлы перед их передачей клиенту. Динамический веб сервер </a:t>
            </a:r>
            <a:r>
              <a:rPr lang="ru" sz="2400"/>
              <a:t>также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называют сервером приложений и баз данных.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Хостинг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6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Хостинг – услуга по предоставлению информационных ресурсов на внешнем сервере в сети.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Используется для публикации сайтов в интернете.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публикации сайта необходимо </a:t>
            </a:r>
            <a:r>
              <a:rPr lang="ru" sz="2400"/>
              <a:t>также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приобрести доменное имя и настроить запись на обращение к серверам хостинга.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/>
          <p:nvPr/>
        </p:nvSpPr>
        <p:spPr>
          <a:xfrm>
            <a:off x="1810122" y="711024"/>
            <a:ext cx="2061300" cy="104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rgbClr val="70747C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b="0" i="0" lang="ru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Физический хостинг (Physical hosting)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57"/>
          <p:cNvSpPr/>
          <p:nvPr/>
        </p:nvSpPr>
        <p:spPr>
          <a:xfrm>
            <a:off x="4174575" y="711024"/>
            <a:ext cx="1697700" cy="1048200"/>
          </a:xfrm>
          <a:prstGeom prst="rect">
            <a:avLst/>
          </a:prstGeom>
          <a:solidFill>
            <a:srgbClr val="B76F04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rgbClr val="70747C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Виртуальный хостинг (Virtual hosting)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7"/>
          <p:cNvSpPr/>
          <p:nvPr/>
        </p:nvSpPr>
        <p:spPr>
          <a:xfrm>
            <a:off x="6191423" y="711024"/>
            <a:ext cx="2550600" cy="10482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rgbClr val="70747C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Облачный хостинг (Public Cloud)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7"/>
          <p:cNvSpPr/>
          <p:nvPr/>
        </p:nvSpPr>
        <p:spPr>
          <a:xfrm>
            <a:off x="9290272" y="675552"/>
            <a:ext cx="2376300" cy="1083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50800">
              <a:srgbClr val="70747C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Специализированный  хостинг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7"/>
          <p:cNvSpPr/>
          <p:nvPr/>
        </p:nvSpPr>
        <p:spPr>
          <a:xfrm>
            <a:off x="1810122" y="2058236"/>
            <a:ext cx="2016300" cy="96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Аренда физических адресов (Dedicated hosting)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7" name="Google Shape;407;p57"/>
          <p:cNvSpPr/>
          <p:nvPr/>
        </p:nvSpPr>
        <p:spPr>
          <a:xfrm>
            <a:off x="1807139" y="3199654"/>
            <a:ext cx="2016300" cy="93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Размещение серверов (Colocation)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8" name="Google Shape;408;p57"/>
          <p:cNvSpPr/>
          <p:nvPr/>
        </p:nvSpPr>
        <p:spPr>
          <a:xfrm>
            <a:off x="4161441" y="3177246"/>
            <a:ext cx="1692000" cy="93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Виртуальные сервера (VDS/VPS)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9" name="Google Shape;409;p57"/>
          <p:cNvSpPr/>
          <p:nvPr/>
        </p:nvSpPr>
        <p:spPr>
          <a:xfrm>
            <a:off x="4174575" y="2058236"/>
            <a:ext cx="1697700" cy="96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Виртуальный хостинг (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Shared)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0" name="Google Shape;410;p57"/>
          <p:cNvSpPr/>
          <p:nvPr/>
        </p:nvSpPr>
        <p:spPr>
          <a:xfrm>
            <a:off x="6191422" y="2025547"/>
            <a:ext cx="2550600" cy="99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Инфраструктура как сервис (laas)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1" name="Google Shape;411;p57"/>
          <p:cNvSpPr/>
          <p:nvPr/>
        </p:nvSpPr>
        <p:spPr>
          <a:xfrm>
            <a:off x="6191423" y="5154165"/>
            <a:ext cx="2550600" cy="10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Программное обеспечение как  сервис (SaaS)</a:t>
            </a:r>
            <a:endParaRPr/>
          </a:p>
        </p:txBody>
      </p:sp>
      <p:sp>
        <p:nvSpPr>
          <p:cNvPr id="412" name="Google Shape;412;p57"/>
          <p:cNvSpPr/>
          <p:nvPr/>
        </p:nvSpPr>
        <p:spPr>
          <a:xfrm>
            <a:off x="6191421" y="4237713"/>
            <a:ext cx="2550600" cy="79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Платформа как сервис (Paas)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3" name="Google Shape;413;p57"/>
          <p:cNvSpPr/>
          <p:nvPr/>
        </p:nvSpPr>
        <p:spPr>
          <a:xfrm>
            <a:off x="6191421" y="3177336"/>
            <a:ext cx="2550600" cy="93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Хранение данных как сервис (Daas)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4" name="Google Shape;414;p57"/>
          <p:cNvSpPr/>
          <p:nvPr/>
        </p:nvSpPr>
        <p:spPr>
          <a:xfrm>
            <a:off x="9290272" y="2022764"/>
            <a:ext cx="2376300" cy="96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Администрирование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(Managed hosting)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5" name="Google Shape;415;p57"/>
          <p:cNvSpPr/>
          <p:nvPr/>
        </p:nvSpPr>
        <p:spPr>
          <a:xfrm>
            <a:off x="9319816" y="3110151"/>
            <a:ext cx="2346600" cy="9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Хостинг персональных данных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6" name="Google Shape;416;p57"/>
          <p:cNvSpPr/>
          <p:nvPr/>
        </p:nvSpPr>
        <p:spPr>
          <a:xfrm>
            <a:off x="9326568" y="4202241"/>
            <a:ext cx="2340000" cy="79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Хостинг 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b="0" i="0" sz="1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7" name="Google Shape;417;p57"/>
          <p:cNvSpPr/>
          <p:nvPr/>
        </p:nvSpPr>
        <p:spPr>
          <a:xfrm>
            <a:off x="9271156" y="5266943"/>
            <a:ext cx="2395500" cy="90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B Garamond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Парковка доменов</a:t>
            </a:r>
            <a:endParaRPr/>
          </a:p>
        </p:txBody>
      </p:sp>
      <p:cxnSp>
        <p:nvCxnSpPr>
          <p:cNvPr id="418" name="Google Shape;418;p57"/>
          <p:cNvCxnSpPr>
            <a:stCxn id="402" idx="1"/>
          </p:cNvCxnSpPr>
          <p:nvPr/>
        </p:nvCxnSpPr>
        <p:spPr>
          <a:xfrm>
            <a:off x="1810122" y="1235124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ruseller.com/lessons/les1726/images/http1-url-structure.png" id="425" name="Google Shape;42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424" y="4932725"/>
            <a:ext cx="67341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понятия HTTP</a:t>
            </a:r>
            <a:endParaRPr/>
          </a:p>
        </p:txBody>
      </p:sp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1091376" y="2061203"/>
            <a:ext cx="9936288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HyperText Transfer Protocol (протокол передачи гипертекста) протокол прикладного уровня осуществляющий передачу структурированных данных в формате HTML. </a:t>
            </a:r>
            <a:r>
              <a:rPr lang="ru" sz="2400"/>
              <a:t>Также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протокол позволяет передавать произвольные данные (документы/картинки/видео/музыку).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Технология является клиент серверной и использует: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Веб сервер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Браузер/клиентское приложение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67" y="330200"/>
            <a:ext cx="10617200" cy="6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9"/>
          <p:cNvSpPr txBox="1"/>
          <p:nvPr>
            <p:ph type="ctrTitle"/>
          </p:nvPr>
        </p:nvSpPr>
        <p:spPr>
          <a:xfrm>
            <a:off x="1523167" y="2285933"/>
            <a:ext cx="9139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 </a:t>
            </a:r>
            <a:endParaRPr sz="2100">
              <a:solidFill>
                <a:srgbClr val="2C2D30"/>
              </a:solidFill>
            </a:endParaRPr>
          </a:p>
        </p:txBody>
      </p:sp>
      <p:sp>
        <p:nvSpPr>
          <p:cNvPr id="434" name="Google Shape;434;p59"/>
          <p:cNvSpPr/>
          <p:nvPr/>
        </p:nvSpPr>
        <p:spPr>
          <a:xfrm>
            <a:off x="-1066402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9"/>
          <p:cNvSpPr/>
          <p:nvPr/>
        </p:nvSpPr>
        <p:spPr>
          <a:xfrm>
            <a:off x="-1066402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9"/>
          <p:cNvSpPr/>
          <p:nvPr/>
        </p:nvSpPr>
        <p:spPr>
          <a:xfrm>
            <a:off x="-1066402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9"/>
          <p:cNvSpPr/>
          <p:nvPr/>
        </p:nvSpPr>
        <p:spPr>
          <a:xfrm>
            <a:off x="-1066402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9"/>
          <p:cNvSpPr/>
          <p:nvPr/>
        </p:nvSpPr>
        <p:spPr>
          <a:xfrm>
            <a:off x="-1066402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9"/>
          <p:cNvSpPr/>
          <p:nvPr/>
        </p:nvSpPr>
        <p:spPr>
          <a:xfrm>
            <a:off x="-1066402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   </a:t>
            </a:r>
            <a:endParaRPr sz="1900"/>
          </a:p>
        </p:txBody>
      </p:sp>
      <p:sp>
        <p:nvSpPr>
          <p:cNvPr id="440" name="Google Shape;440;p59"/>
          <p:cNvSpPr/>
          <p:nvPr/>
        </p:nvSpPr>
        <p:spPr>
          <a:xfrm>
            <a:off x="-1066402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-1066402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>
            <a:off x="-1066402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9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9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9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9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9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9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9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9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9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9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9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9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60" name="Google Shape;460;p59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9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1512000" y="2628000"/>
            <a:ext cx="9167999" cy="340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AutoNum type="arabicPeriod"/>
            </a:pPr>
            <a:r>
              <a:rPr lang="ru" sz="2800"/>
              <a:t>Прикладные протоколы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AutoNum type="arabicPeriod"/>
            </a:pPr>
            <a:r>
              <a:rPr lang="ru" sz="2800"/>
              <a:t>SMTP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AutoNum type="arabicPeriod"/>
            </a:pPr>
            <a:r>
              <a:rPr lang="ru" sz="2800"/>
              <a:t>HTTP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AutoNum type="arabicPeriod"/>
            </a:pPr>
            <a:r>
              <a:rPr lang="ru" sz="2800"/>
              <a:t>HTML, AJAX, PHP</a:t>
            </a: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descr="Technology devices social media interaction template Free Vector" id="208" name="Google Shape;208;p3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4820" y="4031672"/>
            <a:ext cx="2167180" cy="227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Форматы сообщений запроса/ответа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message = &lt;start-line&gt;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         *(&lt;message-header&gt;)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         CRLF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         [&lt;message-body&gt;]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&lt;start-line&gt; = Request-Line | Status-Line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&lt;message-header&gt; = Field-Name ':' Field-Value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HTTP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Существующие методы: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TRACE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Коды состояния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2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1xx: Информационные сообщения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2xx: Сообщения об успехе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3xx: Перенаправление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4xx: Клиентские ошибки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5xx: Ошибки сервера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7647" y="4180412"/>
            <a:ext cx="5704141" cy="255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2"/>
          <p:cNvPicPr preferRelativeResize="0"/>
          <p:nvPr/>
        </p:nvPicPr>
        <p:blipFill rotWithShape="1">
          <a:blip r:embed="rId4">
            <a:alphaModFix/>
          </a:blip>
          <a:srcRect b="20386" l="0" r="0" t="0"/>
          <a:stretch/>
        </p:blipFill>
        <p:spPr>
          <a:xfrm>
            <a:off x="7259477" y="1669004"/>
            <a:ext cx="3840480" cy="235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606" y="109436"/>
            <a:ext cx="5418394" cy="144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Заголовки HTTP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3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Основные заголовки или General Headers —используются в каждом сообщение передаваемом от клиента или сервера.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Заголовки запроса или Request Headers — используются клиентом для создания запроса к веб серверу.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Заголовки ответа или Response Headers — используются сервером для создания ответа клиенту.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Заголовки сущности или Entity Headers — сопровождают каждую сущность сообщения.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Заголовки в HTML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4"/>
          <p:cNvSpPr txBox="1"/>
          <p:nvPr>
            <p:ph idx="1" type="body"/>
          </p:nvPr>
        </p:nvSpPr>
        <p:spPr>
          <a:xfrm>
            <a:off x="1512000" y="2628000"/>
            <a:ext cx="9844848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&lt;meta http-equiv="Content-Type" content="text/html;charset=utf8"&gt;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&lt;meta http-equiv="Content-Language" content="ru"&gt;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User Agent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5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User Agent — это клиентское приложение, не обязательно браузер, которое использует определённый протокол для доступа к сетевому сервису. Данный термин используют для приложений, обращающихся к сайтам или веб сервисам. Агентами называют браузеры, поисковые машины или просто пауки, мобильные телефоны и другие устройства.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6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Cookie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6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Куки -  данные переданные веб сервером клиенту, используемые каждый раз при отправке на сервер.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Сферы применения: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аутентификация пользователей;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хранения персональных настроек пользователей;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отслеживания сеансов пользователей;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мониторинг пользователей.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1664" y="170824"/>
            <a:ext cx="3314891" cy="20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7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Sessions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7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Sessions и cookies два механизма предназначенные для хранения данных пользователя при переходе между веб-страницами. Механизм отличается, тем что во время применения сессии, данные пользователя сохраняются на сервере во временном файле и могут быть извлечены при обращение к ним.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Уникальный идентификатор для сессии SID может быть передан через cookie, через НTTP-заголовок Set-Cookie или через POST/GET запросом.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8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HyperText Transfer Protocol Secure – веб протокол </a:t>
            </a:r>
            <a:r>
              <a:rPr lang="ru" sz="2400"/>
              <a:t>использующий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шифрование для передачи запросов и ответов. Работает на TCP порту 443. Использует сертификаты для обеспечения конфиденциальности передачи. Основная задача протокола защита от сетевой атаки man-in-the-middle.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424" y="0"/>
            <a:ext cx="5370576" cy="268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Области применения HTTPS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9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Почтовые сервисы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Файловые сервисы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Банковские системы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Интернет магазины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Социальные сети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Прикладной уровень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3271" y="2008415"/>
            <a:ext cx="3569400" cy="46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999" y="146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638355" y="2628000"/>
            <a:ext cx="7362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Данный уровень решает задачи передачи данных от приложения в сеть. Реализуется программно.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Какие задачи решает данный уровень?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Какие протоколы относятся к данному уровню?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HTTP-прокси</a:t>
            </a:r>
            <a:endParaRPr/>
          </a:p>
        </p:txBody>
      </p:sp>
      <p:sp>
        <p:nvSpPr>
          <p:cNvPr id="551" name="Google Shape;551;p70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300" y="1784138"/>
            <a:ext cx="8003972" cy="47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1"/>
          <p:cNvSpPr txBox="1"/>
          <p:nvPr>
            <p:ph type="title"/>
          </p:nvPr>
        </p:nvSpPr>
        <p:spPr>
          <a:xfrm>
            <a:off x="1774825" y="115889"/>
            <a:ext cx="698500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1"/>
          <p:cNvSpPr txBox="1"/>
          <p:nvPr>
            <p:ph idx="1" type="body"/>
          </p:nvPr>
        </p:nvSpPr>
        <p:spPr>
          <a:xfrm>
            <a:off x="1774826" y="1268414"/>
            <a:ext cx="7561263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HTML 4.01 Transitional//EN"&gt;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&lt;html&gt;&lt;head&gt;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&lt;meta http-equiv="Content-Type" content="text/html; charset=utf8"&gt;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&lt;link href="style.css" rel="stylesheet" type="text/css"&gt;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&lt;title&gt;Заголовок&lt;/title&gt;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&lt;h1&gt;Hello world!&lt;/h1&gt;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&lt;!—Здесь могут быть комментарии скрытые на странице --&gt;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&lt;p&gt; Эта страница обработана браузером&lt;/p&gt;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&lt;/body&gt;&lt;/html&gt;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HTTP и HTML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2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&lt;form method="GET" action="srcipt.php"&gt;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Login: &lt;input type="text" name="login"&gt;&lt;br&gt;&lt;br&gt;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E-mail: &lt;input type="text" name="email"&gt;&lt;br&gt;&lt;br&gt;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&lt;input type="submit" value="Отправить"&gt; &lt;/form&gt;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2566" y="535932"/>
            <a:ext cx="5004293" cy="255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HTML+ Скриптовые языки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Ruby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Perl</a:t>
            </a:r>
            <a:endParaRPr/>
          </a:p>
        </p:txBody>
      </p:sp>
      <p:pic>
        <p:nvPicPr>
          <p:cNvPr id="577" name="Google Shape;57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230" y="2097648"/>
            <a:ext cx="5873301" cy="34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4"/>
          <p:cNvSpPr txBox="1"/>
          <p:nvPr>
            <p:ph type="title"/>
          </p:nvPr>
        </p:nvSpPr>
        <p:spPr>
          <a:xfrm>
            <a:off x="1511999" y="3032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GET и POST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74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&lt;body&gt; &lt;form method="GET"&gt;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&lt;!--указание метода GET--&gt; Login: &lt;input type="text" name="login"&gt;</a:t>
            </a: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E-mail: &lt;input type="text" name="email"&gt;</a:t>
            </a: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&lt;input type="submit" value="Отправить"&gt; &lt;/form&gt;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//С помощью суперглобального массива $_GET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//выводим принятые значения: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echo "&lt;br/&gt;login = ". $_GET['login'];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echo "&lt;br/&gt;email = ". $_GET['email'];?&gt;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&lt;/body&gt;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Особенности работы технологии AJAX и протокола HTTP</a:t>
            </a:r>
            <a:endParaRPr/>
          </a:p>
        </p:txBody>
      </p:sp>
      <p:sp>
        <p:nvSpPr>
          <p:cNvPr id="595" name="Google Shape;595;p75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792" y="2040120"/>
            <a:ext cx="7331979" cy="140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3680" y="3171629"/>
            <a:ext cx="5188091" cy="30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5"/>
          <p:cNvSpPr/>
          <p:nvPr/>
        </p:nvSpPr>
        <p:spPr>
          <a:xfrm>
            <a:off x="8299116" y="4268722"/>
            <a:ext cx="1329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ajax.html</a:t>
            </a:r>
            <a:endParaRPr/>
          </a:p>
        </p:txBody>
      </p:sp>
      <p:sp>
        <p:nvSpPr>
          <p:cNvPr id="600" name="Google Shape;600;p75"/>
          <p:cNvSpPr/>
          <p:nvPr/>
        </p:nvSpPr>
        <p:spPr>
          <a:xfrm>
            <a:off x="8198628" y="5041706"/>
            <a:ext cx="15304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example.php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p75"/>
          <p:cNvCxnSpPr/>
          <p:nvPr/>
        </p:nvCxnSpPr>
        <p:spPr>
          <a:xfrm rot="10800000">
            <a:off x="7918704" y="4574662"/>
            <a:ext cx="1828800" cy="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2" name="Google Shape;602;p75"/>
          <p:cNvCxnSpPr/>
          <p:nvPr/>
        </p:nvCxnSpPr>
        <p:spPr>
          <a:xfrm>
            <a:off x="7918704" y="5029200"/>
            <a:ext cx="1865376" cy="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3" name="Google Shape;603;p75"/>
          <p:cNvCxnSpPr/>
          <p:nvPr/>
        </p:nvCxnSpPr>
        <p:spPr>
          <a:xfrm>
            <a:off x="7918704" y="4120896"/>
            <a:ext cx="1865376" cy="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4" name="Google Shape;604;p75"/>
          <p:cNvCxnSpPr/>
          <p:nvPr/>
        </p:nvCxnSpPr>
        <p:spPr>
          <a:xfrm rot="10800000">
            <a:off x="7918704" y="5458582"/>
            <a:ext cx="1828800" cy="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1374" y="467931"/>
            <a:ext cx="6150626" cy="39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6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SPDY и HTTP/2</a:t>
            </a:r>
            <a:endParaRPr/>
          </a:p>
        </p:txBody>
      </p:sp>
      <p:sp>
        <p:nvSpPr>
          <p:cNvPr id="613" name="Google Shape;613;p76"/>
          <p:cNvSpPr txBox="1"/>
          <p:nvPr>
            <p:ph idx="1" type="body"/>
          </p:nvPr>
        </p:nvSpPr>
        <p:spPr>
          <a:xfrm>
            <a:off x="1426654" y="2651760"/>
            <a:ext cx="4669345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 2015 была утверждена новая версия HTTP — HTTP/2.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HTTP/2 уже поддерживается в популярных веб-серверах: Apache и Nginx.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Протокол SPDY это </a:t>
            </a:r>
            <a:r>
              <a:rPr lang="ru" sz="2400"/>
              <a:t>реализованный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Google в 2009 проект по ускорению работы HTTP. Оба протокола подразумевают необходимость поддержки и клиентом и браузером новой версии.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/>
              <a:t>Практическое</a:t>
            </a: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/>
          </a:p>
        </p:txBody>
      </p:sp>
      <p:sp>
        <p:nvSpPr>
          <p:cNvPr id="620" name="Google Shape;620;p77"/>
          <p:cNvSpPr txBox="1"/>
          <p:nvPr>
            <p:ph idx="1" type="body"/>
          </p:nvPr>
        </p:nvSpPr>
        <p:spPr>
          <a:xfrm>
            <a:off x="1512000" y="2628000"/>
            <a:ext cx="9613200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в</a:t>
            </a:r>
            <a:r>
              <a:rPr lang="ru" sz="2800"/>
              <a:t> Wireshark, Charles Proxy.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" sz="2800" u="sng"/>
              <a:t> </a:t>
            </a:r>
            <a:endParaRPr b="0" i="0" sz="2800" u="sng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Google Shape;62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Итоги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78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" sz="4000"/>
              <a:t> </a:t>
            </a:r>
            <a:endParaRPr b="0" i="0" sz="4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870" y="307668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/>
        </p:nvSpPr>
        <p:spPr>
          <a:xfrm>
            <a:off x="1219200" y="923052"/>
            <a:ext cx="108261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Передача запросов от клиента к серверу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Передача ответов от сервера к клиенту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Шифрование данных и идентификация абонента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Обеспечение работы сетевых служб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300"/>
            <a:ext cx="1219200" cy="1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833887" y="2872294"/>
            <a:ext cx="100641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Протоколы прикладного уровня: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POP3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IMAP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SMTP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SNMP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  <a:p>
            <a:pPr indent="-2032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SSH,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FTP,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TFTP,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RDP,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iSCSI,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RTP,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NTP.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1100" y="3085350"/>
            <a:ext cx="3733800" cy="32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1581012" y="80452"/>
            <a:ext cx="99957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Прикладной уровень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512000" y="756000"/>
            <a:ext cx="9702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Служебные сетевые протоколы:</a:t>
            </a:r>
            <a:b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DNS/DHCP/NTP/SNMP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Служебные сетевые протоколы обеспечивают работоспособность сетевых сервисов. Они не передают пользовательскую информацию, но обеспечивают работу сетевых узлов. Рассмотрим подробнее наиболее популярные сетевые протоколы: DNS/DHCP/NTP.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300"/>
            <a:ext cx="1219200" cy="12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1511999" y="2812515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DNS или система доменных имён — это сетевая служба используемая практически всеми сетевыми устройствами для получения данных о доменах.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Доменная система является распределенной базой данных, работающая с помощью клиент серверной архитектуры.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53/TCP, 53/UDP</a:t>
            </a:r>
            <a:endParaRPr/>
          </a:p>
        </p:txBody>
      </p:sp>
      <p:sp>
        <p:nvSpPr>
          <p:cNvPr descr="https://upload.wikimedia.org/wikipedia/commons/thumb/c/cb/DNS-names-ru.svg/400px-DNS-names-ru.svg.png" id="245" name="Google Shape;245;p37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5207478" y="1443582"/>
            <a:ext cx="38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https://geekbrains.ru/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9511626" y="839733"/>
            <a:ext cx="1984200" cy="60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913" y="60215"/>
                </a:moveTo>
                <a:lnTo>
                  <a:pt x="-46000" y="13500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Домен первого уровня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8306723" y="119329"/>
            <a:ext cx="2148600" cy="63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145" y="77782"/>
                </a:moveTo>
                <a:lnTo>
                  <a:pt x="-25782" y="77780"/>
                </a:lnTo>
                <a:lnTo>
                  <a:pt x="-52865" y="260521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Домен второго уровня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4318957" y="211485"/>
            <a:ext cx="1776900" cy="54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980" y="49115"/>
                </a:moveTo>
                <a:lnTo>
                  <a:pt x="148931" y="49116"/>
                </a:lnTo>
                <a:lnTo>
                  <a:pt x="101280" y="283284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Протокол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5207478" y="1992758"/>
            <a:ext cx="328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https://5.61.239.21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512000" y="3042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Dynamic Host Configuration Protocol или протокол динамической конфигурации сетевых узлов — протокол, позволяющий узлам в компьютерной сети в автоматическом режиме получить IP-адрес и дополнительные параметры (маска сети, основной шлюз, доменный сервер и другие), нужные для работы в компьютерной сети.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67, 68/UDP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749" y="162000"/>
            <a:ext cx="44577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NTP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Network Time Protocol или протокол сетевого временя — сетевой протокол времени служит для синхронизации часов сетевых устройств. Корректно установленное время на всех сетевых устройствах позволяет отслеживать события по логам, которые происходили в сети.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Протокол используется для синхронизации серверного времени машин.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Порт/ID: 123/UDP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