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8EBE0-DCD5-4B06-A9A7-C6DC0AC7F5FC}">
  <a:tblStyle styleId="{AE58EBE0-DCD5-4B06-A9A7-C6DC0AC7F5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4256ecd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124256ecd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4256ecd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24256ecd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4256ecd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124256ecd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24256ecd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124256ecd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4256ecd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124256ecd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24256ecd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72" name="Google Shape;172;g2124256ec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24256ecd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24256ecd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4256ecd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24256ecd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4256ecd_0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124256ecd_0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24256ecd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124256ecd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24256ecd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124256ecd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24256ecd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124256ecd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24256ecd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124256ecd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24256ecd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124256ecd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24256ecd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124256ecd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24256ecd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124256ecd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4256ecd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124256ecd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213f247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8213f247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213f247b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8213f247b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213f247b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8213f247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56ecd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56ecd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213f247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8213f247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213f247b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8213f247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213f247b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8213f247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4256ec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124256ec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4256ecd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124256ec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24256ecd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124256ec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4256ecd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24256ecd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2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Основные операторы JavaScript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028850" y="3773700"/>
            <a:ext cx="4124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ABB1B9"/>
                </a:solidFill>
              </a:rPr>
              <a:t>Операторы и их приоритеты выполнения. Условные операторы и циклы.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1142396" y="160142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{AE58EBE0-DCD5-4B06-A9A7-C6DC0AC7F5FC}</a:tableStyleId>
              </a:tblPr>
              <a:tblGrid>
                <a:gridCol w="1559325"/>
                <a:gridCol w="4857925"/>
              </a:tblGrid>
              <a:tr h="46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51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. [ ] ( )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Доступ к полям, индексация массивов, вызовы функций и группировка выражений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57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++ -- - ~ ! delete new typeof void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Унарные операторы, тип возвращаемых данных, создание объектов, неопределенные значения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* / %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Умножение, деление, деление по модулю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+ - +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Сложение, вычитание, объединение строк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&lt;&lt; &gt;&gt; &gt;&gt;&gt;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Сдвиг битов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  <a:endParaRPr/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1142396" y="15945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{AE58EBE0-DCD5-4B06-A9A7-C6DC0AC7F5FC}</a:tableStyleId>
              </a:tblPr>
              <a:tblGrid>
                <a:gridCol w="1552600"/>
                <a:gridCol w="4837000"/>
              </a:tblGrid>
              <a:tr h="4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&lt; &lt;= &gt; &gt;= instanceof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Меньше, меньше или равно, больше, больше или равно, instanceof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== != === !==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Равенство, неравенство, строгое равенство, строгое неравенство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&amp;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^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исключающее ИЛИ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|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ИЛИ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1187621" y="15807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{AE58EBE0-DCD5-4B06-A9A7-C6DC0AC7F5FC}</a:tableStyleId>
              </a:tblPr>
              <a:tblGrid>
                <a:gridCol w="1552600"/>
                <a:gridCol w="4837025"/>
              </a:tblGrid>
              <a:tr h="4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&amp;&amp;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Логическое 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||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Логическое ИЛИ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?: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Условный оператор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= OP=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Присваивание, присваивание с операцией (например += и &amp;=)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,</a:t>
                      </a:r>
                      <a:endParaRPr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Вычисление нескольких выражений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</a:t>
            </a:r>
            <a:endParaRPr/>
          </a:p>
        </p:txBody>
      </p:sp>
      <p:pic>
        <p:nvPicPr>
          <p:cNvPr descr="Снимок экрана 2017-03-15 в 17.29.45.png"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434770"/>
            <a:ext cx="6854399" cy="45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ветвления, блок-схемы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D"/>
              </a:buClr>
              <a:buFont typeface="Arial"/>
              <a:buNone/>
            </a:pPr>
            <a:r>
              <a:rPr lang="en-US" sz="3200">
                <a:solidFill>
                  <a:srgbClr val="4C5D6D"/>
                </a:solidFill>
              </a:rPr>
              <a:t>Ветвление</a:t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1136275" y="1816150"/>
            <a:ext cx="68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«Если случится событие А, то я выполню действие Б». </a:t>
            </a:r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Для ветвления в программировании применяются специальные операторы, обеспечивающие выполнение определенной команды или набора команд только при условии истинности логического выражения или их группы.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Блок-схемы</a:t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1136025" y="1965752"/>
            <a:ext cx="1302300" cy="6912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Переключить канал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3018425" y="1875600"/>
            <a:ext cx="1409700" cy="871500"/>
          </a:xfrm>
          <a:prstGeom prst="parallelogram">
            <a:avLst>
              <a:gd fmla="val 25000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сообщение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4940900" y="1835526"/>
            <a:ext cx="1482583" cy="911575"/>
          </a:xfrm>
          <a:prstGeom prst="flowChartPredefinedProcess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</a:rPr>
              <a:t>Сортировать список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7003617" y="2113338"/>
            <a:ext cx="1075194" cy="395982"/>
          </a:xfrm>
          <a:prstGeom prst="flowChartTerminator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sz="1200">
              <a:solidFill>
                <a:srgbClr val="2C2D30"/>
              </a:solidFill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1135750" y="2993275"/>
            <a:ext cx="13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роцесс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109023" y="2993275"/>
            <a:ext cx="107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д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анные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747100" y="2993275"/>
            <a:ext cx="212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предопределенный</a:t>
            </a:r>
            <a:r>
              <a:rPr lang="en-US" sz="1600"/>
              <a:t> 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процесс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7003625" y="2993275"/>
            <a:ext cx="123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</a:rPr>
              <a:t>т</a:t>
            </a:r>
            <a:r>
              <a:rPr lang="en-US" sz="14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ерминатор</a:t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Блок-схемы</a:t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3261687" y="2033523"/>
            <a:ext cx="1866900" cy="971550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 &lt; B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5467925" y="2281975"/>
            <a:ext cx="469800" cy="41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4"/>
          <p:cNvCxnSpPr/>
          <p:nvPr/>
        </p:nvCxnSpPr>
        <p:spPr>
          <a:xfrm>
            <a:off x="5108425" y="2517499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98" name="Google Shape;198;p34"/>
          <p:cNvCxnSpPr/>
          <p:nvPr/>
        </p:nvCxnSpPr>
        <p:spPr>
          <a:xfrm rot="10800000">
            <a:off x="2174487" y="2509099"/>
            <a:ext cx="1087200" cy="84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99" name="Google Shape;199;p34"/>
          <p:cNvSpPr txBox="1"/>
          <p:nvPr/>
        </p:nvSpPr>
        <p:spPr>
          <a:xfrm>
            <a:off x="2581052" y="2276950"/>
            <a:ext cx="398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1136024" y="2003360"/>
            <a:ext cx="12192000" cy="45720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3529876" y="3179801"/>
            <a:ext cx="13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Ветвление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Конструкция if-else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if</a:t>
            </a:r>
            <a:endParaRPr/>
          </a:p>
        </p:txBody>
      </p:sp>
      <p:cxnSp>
        <p:nvCxnSpPr>
          <p:cNvPr id="212" name="Google Shape;212;p36"/>
          <p:cNvCxnSpPr/>
          <p:nvPr/>
        </p:nvCxnSpPr>
        <p:spPr>
          <a:xfrm rot="10800000">
            <a:off x="4729328" y="1476567"/>
            <a:ext cx="7500" cy="530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none"/>
            <a:tailEnd len="sm" w="sm" type="none"/>
          </a:ln>
        </p:spPr>
      </p:cxnSp>
      <p:sp>
        <p:nvSpPr>
          <p:cNvPr id="213" name="Google Shape;213;p36"/>
          <p:cNvSpPr/>
          <p:nvPr/>
        </p:nvSpPr>
        <p:spPr>
          <a:xfrm>
            <a:off x="3638551" y="1991154"/>
            <a:ext cx="2198050" cy="1143883"/>
          </a:xfrm>
          <a:prstGeom prst="flowChartDecision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/>
          </a:p>
        </p:txBody>
      </p:sp>
      <p:sp>
        <p:nvSpPr>
          <p:cNvPr id="214" name="Google Shape;214;p36"/>
          <p:cNvSpPr txBox="1"/>
          <p:nvPr/>
        </p:nvSpPr>
        <p:spPr>
          <a:xfrm>
            <a:off x="4834473" y="3209801"/>
            <a:ext cx="723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Истина</a:t>
            </a:r>
            <a:endParaRPr sz="1200"/>
          </a:p>
        </p:txBody>
      </p:sp>
      <p:sp>
        <p:nvSpPr>
          <p:cNvPr id="215" name="Google Shape;215;p36"/>
          <p:cNvSpPr/>
          <p:nvPr/>
        </p:nvSpPr>
        <p:spPr>
          <a:xfrm>
            <a:off x="4019845" y="3734641"/>
            <a:ext cx="1458000" cy="6219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sz="1200"/>
          </a:p>
        </p:txBody>
      </p:sp>
      <p:cxnSp>
        <p:nvCxnSpPr>
          <p:cNvPr id="216" name="Google Shape;216;p36"/>
          <p:cNvCxnSpPr>
            <a:stCxn id="215" idx="0"/>
          </p:cNvCxnSpPr>
          <p:nvPr/>
        </p:nvCxnSpPr>
        <p:spPr>
          <a:xfrm rot="10800000">
            <a:off x="4748845" y="3134941"/>
            <a:ext cx="0" cy="5997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Операторы.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ветвления, блок-схемы.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Конструкция if-else.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else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5727650" y="2639100"/>
            <a:ext cx="601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Ложь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2765605" y="2619699"/>
            <a:ext cx="708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Истина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3567671" y="2389927"/>
            <a:ext cx="2211643" cy="115095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1136026" y="2652275"/>
            <a:ext cx="1467000" cy="6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 sz="1200">
                <a:solidFill>
                  <a:srgbClr val="2C2D30"/>
                </a:solidFill>
              </a:rPr>
              <a:t>Действие 1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7"/>
          <p:cNvCxnSpPr>
            <a:stCxn id="224" idx="1"/>
          </p:cNvCxnSpPr>
          <p:nvPr/>
        </p:nvCxnSpPr>
        <p:spPr>
          <a:xfrm rot="10800000">
            <a:off x="2610671" y="2954002"/>
            <a:ext cx="957000" cy="114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27" name="Google Shape;227;p37"/>
          <p:cNvSpPr/>
          <p:nvPr/>
        </p:nvSpPr>
        <p:spPr>
          <a:xfrm>
            <a:off x="6380667" y="2638172"/>
            <a:ext cx="1467000" cy="6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 sz="1200">
                <a:solidFill>
                  <a:srgbClr val="2C2D30"/>
                </a:solidFill>
              </a:rPr>
              <a:t>Действие 2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37"/>
          <p:cNvCxnSpPr>
            <a:stCxn id="224" idx="3"/>
            <a:endCxn id="227" idx="1"/>
          </p:cNvCxnSpPr>
          <p:nvPr/>
        </p:nvCxnSpPr>
        <p:spPr>
          <a:xfrm flipH="1" rot="10800000">
            <a:off x="5779314" y="2951302"/>
            <a:ext cx="601500" cy="141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else if</a:t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1136013" y="3454850"/>
            <a:ext cx="12192000" cy="45720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3701397" y="1911125"/>
            <a:ext cx="1866900" cy="971550"/>
          </a:xfrm>
          <a:prstGeom prst="flowChartDecision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sz="1200"/>
          </a:p>
        </p:txBody>
      </p:sp>
      <p:sp>
        <p:nvSpPr>
          <p:cNvPr id="237" name="Google Shape;237;p38"/>
          <p:cNvSpPr/>
          <p:nvPr/>
        </p:nvSpPr>
        <p:spPr>
          <a:xfrm>
            <a:off x="2930507" y="3361465"/>
            <a:ext cx="10095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1</a:t>
            </a:r>
            <a:endParaRPr sz="1200"/>
          </a:p>
        </p:txBody>
      </p:sp>
      <p:cxnSp>
        <p:nvCxnSpPr>
          <p:cNvPr id="238" name="Google Shape;238;p38"/>
          <p:cNvCxnSpPr/>
          <p:nvPr/>
        </p:nvCxnSpPr>
        <p:spPr>
          <a:xfrm>
            <a:off x="4633577" y="2880770"/>
            <a:ext cx="12600" cy="484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9" name="Google Shape;239;p38"/>
          <p:cNvCxnSpPr/>
          <p:nvPr/>
        </p:nvCxnSpPr>
        <p:spPr>
          <a:xfrm flipH="1">
            <a:off x="3476477" y="2867435"/>
            <a:ext cx="1157100" cy="494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40" name="Google Shape;240;p38"/>
          <p:cNvSpPr/>
          <p:nvPr/>
        </p:nvSpPr>
        <p:spPr>
          <a:xfrm>
            <a:off x="4148437" y="3365910"/>
            <a:ext cx="10089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2</a:t>
            </a:r>
            <a:endParaRPr sz="1200"/>
          </a:p>
        </p:txBody>
      </p:sp>
      <p:cxnSp>
        <p:nvCxnSpPr>
          <p:cNvPr id="241" name="Google Shape;241;p38"/>
          <p:cNvCxnSpPr/>
          <p:nvPr/>
        </p:nvCxnSpPr>
        <p:spPr>
          <a:xfrm>
            <a:off x="4633577" y="2871245"/>
            <a:ext cx="1265700" cy="489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42" name="Google Shape;242;p38"/>
          <p:cNvSpPr/>
          <p:nvPr/>
        </p:nvSpPr>
        <p:spPr>
          <a:xfrm>
            <a:off x="5367142" y="3372598"/>
            <a:ext cx="10095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3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/>
          <p:nvPr/>
        </p:nvSpPr>
        <p:spPr>
          <a:xfrm>
            <a:off x="1142375" y="599215"/>
            <a:ext cx="6854400" cy="3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Оператор </a:t>
            </a:r>
            <a:r>
              <a:rPr b="1" lang="en-US" sz="1600">
                <a:solidFill>
                  <a:srgbClr val="2C2D30"/>
                </a:solidFill>
              </a:rPr>
              <a:t>switch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Тернарный оператор.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Функции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Функции</a:t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Функция</a:t>
            </a:r>
            <a:r>
              <a:rPr lang="en-US" sz="1600"/>
              <a:t> – </a:t>
            </a:r>
            <a:r>
              <a:rPr lang="en-US" sz="1600">
                <a:solidFill>
                  <a:srgbClr val="2C2D30"/>
                </a:solidFill>
              </a:rPr>
              <a:t>это блок кода, к которому можно обращаться из разных частей скрипта.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Рекурсия</a:t>
            </a:r>
            <a:endParaRPr/>
          </a:p>
        </p:txBody>
      </p:sp>
      <p:cxnSp>
        <p:nvCxnSpPr>
          <p:cNvPr id="265" name="Google Shape;265;p42"/>
          <p:cNvCxnSpPr/>
          <p:nvPr/>
        </p:nvCxnSpPr>
        <p:spPr>
          <a:xfrm rot="10800000">
            <a:off x="2374172" y="2909713"/>
            <a:ext cx="6621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266" name="Google Shape;266;p42"/>
          <p:cNvSpPr txBox="1"/>
          <p:nvPr/>
        </p:nvSpPr>
        <p:spPr>
          <a:xfrm>
            <a:off x="4012175" y="3355800"/>
            <a:ext cx="60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3311696" y="3660601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число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3036272" y="2511251"/>
            <a:ext cx="1835150" cy="796925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 &gt; 1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2"/>
          <p:cNvCxnSpPr/>
          <p:nvPr/>
        </p:nvCxnSpPr>
        <p:spPr>
          <a:xfrm rot="10800000">
            <a:off x="4859400" y="2903363"/>
            <a:ext cx="6621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270" name="Google Shape;270;p42"/>
          <p:cNvCxnSpPr/>
          <p:nvPr/>
        </p:nvCxnSpPr>
        <p:spPr>
          <a:xfrm>
            <a:off x="3945113" y="3293888"/>
            <a:ext cx="4800" cy="365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71" name="Google Shape;271;p42"/>
          <p:cNvSpPr/>
          <p:nvPr/>
        </p:nvSpPr>
        <p:spPr>
          <a:xfrm>
            <a:off x="7327950" y="2680137"/>
            <a:ext cx="1514484" cy="459216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Завершить работу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2"/>
          <p:cNvCxnSpPr/>
          <p:nvPr/>
        </p:nvCxnSpPr>
        <p:spPr>
          <a:xfrm rot="10800000">
            <a:off x="2049596" y="2870013"/>
            <a:ext cx="1262100" cy="1131900"/>
          </a:xfrm>
          <a:prstGeom prst="bentConnector3">
            <a:avLst>
              <a:gd fmla="val 87739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73" name="Google Shape;273;p42"/>
          <p:cNvSpPr/>
          <p:nvPr/>
        </p:nvSpPr>
        <p:spPr>
          <a:xfrm>
            <a:off x="5521500" y="2571576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число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2"/>
          <p:cNvCxnSpPr/>
          <p:nvPr/>
        </p:nvCxnSpPr>
        <p:spPr>
          <a:xfrm>
            <a:off x="6759750" y="2909712"/>
            <a:ext cx="5682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75" name="Google Shape;275;p42"/>
          <p:cNvSpPr/>
          <p:nvPr/>
        </p:nvSpPr>
        <p:spPr>
          <a:xfrm>
            <a:off x="1136035" y="2581100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Выполнить рекурсивную функцию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1136025" y="1271847"/>
            <a:ext cx="68544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«Чтобы понять рекурсию, нужно сначала понять рекурсию» </a:t>
            </a:r>
            <a:r>
              <a:rPr lang="en-US" sz="1600">
                <a:solidFill>
                  <a:srgbClr val="A6AAA9"/>
                </a:solidFill>
              </a:rPr>
              <a:t>(автор неизвестен)</a:t>
            </a:r>
            <a:endParaRPr sz="1600">
              <a:solidFill>
                <a:srgbClr val="CCD4D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334650" y="2239500"/>
            <a:ext cx="3828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Области видимости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589325" y="1089500"/>
            <a:ext cx="3629400" cy="3067200"/>
          </a:xfrm>
          <a:prstGeom prst="rect">
            <a:avLst/>
          </a:prstGeom>
          <a:solidFill>
            <a:srgbClr val="CCD4DC"/>
          </a:solidFill>
          <a:ln cap="flat" cmpd="sng" w="12700">
            <a:solidFill>
              <a:srgbClr val="4C5D6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Глобальная область видимости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683673" y="1401708"/>
            <a:ext cx="3449700" cy="2651100"/>
          </a:xfrm>
          <a:prstGeom prst="rect">
            <a:avLst/>
          </a:prstGeom>
          <a:solidFill>
            <a:srgbClr val="6588AB"/>
          </a:solidFill>
          <a:ln cap="flat" cmpd="sng" w="12700">
            <a:solidFill>
              <a:srgbClr val="4C5D6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Тело функции</a:t>
            </a:r>
            <a:endParaRPr sz="12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777497" y="1664842"/>
            <a:ext cx="3246900" cy="2312400"/>
          </a:xfrm>
          <a:prstGeom prst="rect">
            <a:avLst/>
          </a:prstGeom>
          <a:solidFill>
            <a:srgbClr val="4C5D6D"/>
          </a:solidFill>
          <a:ln cap="flat" cmpd="sng" w="12700">
            <a:solidFill>
              <a:srgbClr val="BDC2C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Локальная область видимости</a:t>
            </a:r>
            <a:endParaRPr sz="12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295" name="Google Shape;295;p45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1, 2. Проверить код, представленный в практическом задании в методичке.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 startAt="3"/>
            </a:pPr>
            <a:r>
              <a:rPr lang="en-US">
                <a:solidFill>
                  <a:srgbClr val="2C2D30"/>
                </a:solidFill>
              </a:rPr>
              <a:t>Объявить две целочисленные переменные — </a:t>
            </a:r>
            <a:r>
              <a:rPr b="1" lang="en-US">
                <a:solidFill>
                  <a:srgbClr val="2C2D30"/>
                </a:solidFill>
              </a:rPr>
              <a:t>a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и задать им произвольные начальные значения. Затем написать скрипт, который работает по следующему принципу: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o"/>
            </a:pPr>
            <a:r>
              <a:rPr lang="en-US">
                <a:solidFill>
                  <a:srgbClr val="2C2D30"/>
                </a:solidFill>
              </a:rPr>
              <a:t>если </a:t>
            </a:r>
            <a:r>
              <a:rPr b="1" lang="en-US">
                <a:solidFill>
                  <a:srgbClr val="2C2D30"/>
                </a:solidFill>
              </a:rPr>
              <a:t>a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положительные, вывести их разность;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o"/>
            </a:pPr>
            <a:r>
              <a:rPr lang="en-US">
                <a:solidFill>
                  <a:srgbClr val="2C2D30"/>
                </a:solidFill>
              </a:rPr>
              <a:t>если </a:t>
            </a:r>
            <a:r>
              <a:rPr b="1" lang="en-US">
                <a:solidFill>
                  <a:srgbClr val="2C2D30"/>
                </a:solidFill>
              </a:rPr>
              <a:t>а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отрицательные, вывести их произведение;</a:t>
            </a:r>
            <a:endParaRPr>
              <a:solidFill>
                <a:srgbClr val="2C2D30"/>
              </a:solidFill>
            </a:endParaRPr>
          </a:p>
          <a:p>
            <a:pPr indent="-2921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000"/>
              <a:buChar char="o"/>
            </a:pPr>
            <a:r>
              <a:rPr lang="en-US">
                <a:solidFill>
                  <a:srgbClr val="2C2D30"/>
                </a:solidFill>
              </a:rPr>
              <a:t>если </a:t>
            </a:r>
            <a:r>
              <a:rPr b="1" lang="en-US">
                <a:solidFill>
                  <a:srgbClr val="2C2D30"/>
                </a:solidFill>
              </a:rPr>
              <a:t>а</a:t>
            </a:r>
            <a:r>
              <a:rPr lang="en-US">
                <a:solidFill>
                  <a:srgbClr val="2C2D30"/>
                </a:solidFill>
              </a:rPr>
              <a:t> и </a:t>
            </a:r>
            <a:r>
              <a:rPr b="1" lang="en-US">
                <a:solidFill>
                  <a:srgbClr val="2C2D30"/>
                </a:solidFill>
              </a:rPr>
              <a:t>b</a:t>
            </a:r>
            <a:r>
              <a:rPr lang="en-US">
                <a:solidFill>
                  <a:srgbClr val="2C2D30"/>
                </a:solidFill>
              </a:rPr>
              <a:t> разных знаков, вывести их сум</a:t>
            </a:r>
            <a:r>
              <a:rPr lang="en-US" sz="1000">
                <a:solidFill>
                  <a:srgbClr val="2C2D30"/>
                </a:solidFill>
              </a:rPr>
              <a:t>му;</a:t>
            </a:r>
            <a:endParaRPr sz="10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C2D30"/>
                </a:solidFill>
              </a:rPr>
              <a:t>Ноль можно считать положительным числом.</a:t>
            </a:r>
            <a:endParaRPr sz="10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Конcтрукция switch.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Тернарный оператор.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Функции.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 startAt="4"/>
            </a:pPr>
            <a:r>
              <a:rPr lang="en-US" sz="1800">
                <a:solidFill>
                  <a:srgbClr val="2C2D30"/>
                </a:solidFill>
              </a:rPr>
              <a:t>Присвоить переменной </a:t>
            </a:r>
            <a:r>
              <a:rPr b="1" lang="en-US" sz="1800">
                <a:solidFill>
                  <a:srgbClr val="2C2D30"/>
                </a:solidFill>
              </a:rPr>
              <a:t>а</a:t>
            </a:r>
            <a:r>
              <a:rPr lang="en-US" sz="1800">
                <a:solidFill>
                  <a:srgbClr val="2C2D30"/>
                </a:solidFill>
              </a:rPr>
              <a:t> значение в промежутке [0..15]. С помощью оператора </a:t>
            </a:r>
            <a:r>
              <a:rPr b="1" lang="en-US" sz="1800">
                <a:solidFill>
                  <a:srgbClr val="2C2D30"/>
                </a:solidFill>
              </a:rPr>
              <a:t>switch</a:t>
            </a:r>
            <a:r>
              <a:rPr lang="en-US" sz="1800">
                <a:solidFill>
                  <a:srgbClr val="2C2D30"/>
                </a:solidFill>
              </a:rPr>
              <a:t> организовать вывод чисел от </a:t>
            </a:r>
            <a:r>
              <a:rPr b="1" lang="en-US" sz="1800">
                <a:solidFill>
                  <a:srgbClr val="2C2D30"/>
                </a:solidFill>
              </a:rPr>
              <a:t>a</a:t>
            </a:r>
            <a:r>
              <a:rPr lang="en-US" sz="1800">
                <a:solidFill>
                  <a:srgbClr val="2C2D30"/>
                </a:solidFill>
              </a:rPr>
              <a:t> до 15.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800"/>
              <a:buAutoNum type="arabicPeriod" startAt="4"/>
            </a:pPr>
            <a:r>
              <a:rPr lang="en-US" sz="1800">
                <a:solidFill>
                  <a:srgbClr val="2C2D30"/>
                </a:solidFill>
              </a:rPr>
              <a:t>Реализовать четыре основные арифметические операции в виде функций с двумя параметрами. Обязательно использовать оператор </a:t>
            </a:r>
            <a:r>
              <a:rPr b="1" lang="en-US" sz="1800">
                <a:solidFill>
                  <a:srgbClr val="2C2D30"/>
                </a:solidFill>
              </a:rPr>
              <a:t>return</a:t>
            </a:r>
            <a:r>
              <a:rPr lang="en-US" sz="1800">
                <a:solidFill>
                  <a:srgbClr val="2C2D30"/>
                </a:solidFill>
              </a:rPr>
              <a:t>.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316" name="Google Shape;316;p48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Реализовать функцию с тремя параметрами: </a:t>
            </a:r>
            <a:r>
              <a:rPr b="1" lang="en-US" sz="1600">
                <a:solidFill>
                  <a:srgbClr val="2C2D30"/>
                </a:solidFill>
              </a:rPr>
              <a:t>function mathOperation(arg1, arg2, operation)</a:t>
            </a:r>
            <a:r>
              <a:rPr lang="en-US" sz="1600">
                <a:solidFill>
                  <a:srgbClr val="2C2D30"/>
                </a:solidFill>
              </a:rPr>
              <a:t>, где </a:t>
            </a:r>
            <a:r>
              <a:rPr b="1" lang="en-US" sz="1600">
                <a:solidFill>
                  <a:srgbClr val="2C2D30"/>
                </a:solidFill>
              </a:rPr>
              <a:t>arg1</a:t>
            </a:r>
            <a:r>
              <a:rPr lang="en-US" sz="1600">
                <a:solidFill>
                  <a:srgbClr val="2C2D30"/>
                </a:solidFill>
              </a:rPr>
              <a:t>, </a:t>
            </a:r>
            <a:r>
              <a:rPr b="1" lang="en-US" sz="1600">
                <a:solidFill>
                  <a:srgbClr val="2C2D30"/>
                </a:solidFill>
              </a:rPr>
              <a:t>arg2</a:t>
            </a:r>
            <a:r>
              <a:rPr lang="en-US" sz="1600">
                <a:solidFill>
                  <a:srgbClr val="2C2D30"/>
                </a:solidFill>
              </a:rPr>
              <a:t> — значения аргументов, operation — строка с названием операции. В зависимости от переданного значения выполнить одну из арифметических операций (использовать функции из пункта 3) и вернуть полученное значение (применить </a:t>
            </a:r>
            <a:r>
              <a:rPr b="1" lang="en-US" sz="1600">
                <a:solidFill>
                  <a:srgbClr val="2C2D30"/>
                </a:solidFill>
              </a:rPr>
              <a:t>switch</a:t>
            </a:r>
            <a:r>
              <a:rPr lang="en-US" sz="1600">
                <a:solidFill>
                  <a:srgbClr val="2C2D30"/>
                </a:solidFill>
              </a:rPr>
              <a:t>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323" name="Google Shape;323;p49"/>
          <p:cNvSpPr/>
          <p:nvPr/>
        </p:nvSpPr>
        <p:spPr>
          <a:xfrm>
            <a:off x="1136013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9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7"/>
            </a:pPr>
            <a:r>
              <a:rPr lang="en-US" sz="1600">
                <a:solidFill>
                  <a:srgbClr val="2C2D30"/>
                </a:solidFill>
              </a:rPr>
              <a:t>* Сравнить </a:t>
            </a:r>
            <a:r>
              <a:rPr b="1" lang="en-US" sz="1600">
                <a:solidFill>
                  <a:srgbClr val="2C2D30"/>
                </a:solidFill>
              </a:rPr>
              <a:t>null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0</a:t>
            </a:r>
            <a:r>
              <a:rPr lang="en-US" sz="1600">
                <a:solidFill>
                  <a:srgbClr val="2C2D30"/>
                </a:solidFill>
              </a:rPr>
              <a:t>. Объяснить результат.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7"/>
            </a:pPr>
            <a:r>
              <a:rPr lang="en-US" sz="1600">
                <a:solidFill>
                  <a:srgbClr val="2C2D30"/>
                </a:solidFill>
              </a:rPr>
              <a:t>* С помощью рекурсии организовать функцию возведения числа в степень. Формат: </a:t>
            </a:r>
            <a:r>
              <a:rPr b="1" lang="en-US" sz="1600">
                <a:solidFill>
                  <a:srgbClr val="2C2D30"/>
                </a:solidFill>
              </a:rPr>
              <a:t>function power(val, pow), где val </a:t>
            </a:r>
            <a:r>
              <a:rPr lang="en-US" sz="1600">
                <a:solidFill>
                  <a:srgbClr val="2C2D30"/>
                </a:solidFill>
              </a:rPr>
              <a:t>— заданное число, </a:t>
            </a:r>
            <a:r>
              <a:rPr b="1" lang="en-US" sz="1600">
                <a:solidFill>
                  <a:srgbClr val="2C2D30"/>
                </a:solidFill>
              </a:rPr>
              <a:t>pow</a:t>
            </a:r>
            <a:r>
              <a:rPr lang="en-US" sz="1600">
                <a:solidFill>
                  <a:srgbClr val="2C2D30"/>
                </a:solidFill>
              </a:rPr>
              <a:t> –— степень.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Операторы в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Это наименьшая автономная часть языка программирования, то есть команда.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Операторы бывают: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унарные;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бинарные.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Унарный оператор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1142375" y="2217475"/>
            <a:ext cx="6854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Применяется к одному операнду:</a:t>
            </a:r>
            <a:endParaRPr sz="1600"/>
          </a:p>
        </p:txBody>
      </p:sp>
      <p:pic>
        <p:nvPicPr>
          <p:cNvPr descr="Снимок экрана 2017-03-15 в 17.08.30.png"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5" y="2866800"/>
            <a:ext cx="6854399" cy="94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Бинарный</a:t>
            </a:r>
            <a:r>
              <a:rPr lang="en-US" sz="3200">
                <a:solidFill>
                  <a:srgbClr val="4C5D6E"/>
                </a:solidFill>
              </a:rPr>
              <a:t> оператор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1142375" y="2217475"/>
            <a:ext cx="6854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Применяется к двум операндам:</a:t>
            </a:r>
            <a:endParaRPr sz="1600"/>
          </a:p>
        </p:txBody>
      </p:sp>
      <p:pic>
        <p:nvPicPr>
          <p:cNvPr descr="Снимок экрана 2017-03-15 в 17.12.08.png"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5" y="2930025"/>
            <a:ext cx="630203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 некоторых операторов есть особые названия: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инкремент</a:t>
            </a:r>
            <a:r>
              <a:rPr lang="en-US" sz="1600">
                <a:solidFill>
                  <a:srgbClr val="2C2D30"/>
                </a:solidFill>
              </a:rPr>
              <a:t> — означает увеличение операнда на установленный фиксированный шаг (как правило, единицу). Он же </a:t>
            </a:r>
            <a:r>
              <a:rPr b="1" lang="en-US" sz="1600">
                <a:solidFill>
                  <a:srgbClr val="2C2D30"/>
                </a:solidFill>
              </a:rPr>
              <a:t>a++</a:t>
            </a:r>
            <a:r>
              <a:rPr lang="en-US" sz="1600">
                <a:solidFill>
                  <a:srgbClr val="2C2D30"/>
                </a:solidFill>
              </a:rPr>
              <a:t> или </a:t>
            </a:r>
            <a:r>
              <a:rPr b="1" lang="en-US" sz="1600">
                <a:solidFill>
                  <a:srgbClr val="2C2D30"/>
                </a:solidFill>
              </a:rPr>
              <a:t>a+1</a:t>
            </a:r>
            <a:r>
              <a:rPr lang="en-US" sz="1600">
                <a:solidFill>
                  <a:srgbClr val="2C2D30"/>
                </a:solidFill>
              </a:rPr>
              <a:t>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декремент</a:t>
            </a:r>
            <a:r>
              <a:rPr lang="en-US" sz="1600">
                <a:solidFill>
                  <a:srgbClr val="2C2D30"/>
                </a:solidFill>
              </a:rPr>
              <a:t> — обратная инкременту операция: </a:t>
            </a:r>
            <a:r>
              <a:rPr b="1" lang="en-US" sz="1600">
                <a:solidFill>
                  <a:srgbClr val="2C2D30"/>
                </a:solidFill>
              </a:rPr>
              <a:t>a--</a:t>
            </a:r>
            <a:r>
              <a:rPr lang="en-US" sz="1600">
                <a:solidFill>
                  <a:srgbClr val="2C2D30"/>
                </a:solidFill>
              </a:rPr>
              <a:t>  или </a:t>
            </a:r>
            <a:r>
              <a:rPr b="1" lang="en-US" sz="1600">
                <a:solidFill>
                  <a:srgbClr val="2C2D30"/>
                </a:solidFill>
              </a:rPr>
              <a:t>a-1</a:t>
            </a:r>
            <a:r>
              <a:rPr lang="en-US" sz="1600">
                <a:solidFill>
                  <a:srgbClr val="2C2D30"/>
                </a:solidFill>
              </a:rPr>
              <a:t>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конкатенация</a:t>
            </a:r>
            <a:r>
              <a:rPr lang="en-US" sz="1600">
                <a:solidFill>
                  <a:srgbClr val="2C2D30"/>
                </a:solidFill>
              </a:rPr>
              <a:t> — сложение строк. Обратной операции нет.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