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4" r:id="rId3"/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u.wikipedia.org/wiki/%D0%91%D0%B5%D0%B7%D0%BE%D0%BF%D0%B0%D1%81%D0%BD%D0%BE%D1%81%D1%82%D1%8C_%D1%81%D0%B5%D1%82%D0%B8#cite_note-Visualizing_Network_Security_Events_Using_Compound_Glyphs_from_a_Service-oriented_Perspective-3" TargetMode="External"/><Relationship Id="rId3" Type="http://schemas.openxmlformats.org/officeDocument/2006/relationships/hyperlink" Target="https://ru.wikipedia.org/wiki/%D0%9C%D0%B5%D0%B6%D1%81%D0%B5%D1%82%D0%B5%D0%B2%D0%BE%D0%B9_%D1%8D%D0%BA%D1%80%D0%B0%D0%BD" TargetMode="External"/><Relationship Id="rId4" Type="http://schemas.openxmlformats.org/officeDocument/2006/relationships/hyperlink" Target="https://ru.wikipedia.org/wiki/%D0%90%D0%BD%D1%82%D0%B8%D0%B2%D0%B8%D1%80%D1%83%D1%81%D0%BD%D0%B0%D1%8F_%D0%BF%D1%80%D0%BE%D0%B3%D1%80%D0%B0%D0%BC%D0%BC%D0%B0" TargetMode="External"/><Relationship Id="rId5" Type="http://schemas.openxmlformats.org/officeDocument/2006/relationships/hyperlink" Target="https://ru.wikipedia.org/wiki/%D0%9F%D1%80%D0%BE%D0%BA%D1%81%D0%B8-%D1%81%D0%B5%D1%80%D0%B2%D0%B5%D1%80" TargetMode="External"/><Relationship Id="rId6" Type="http://schemas.openxmlformats.org/officeDocument/2006/relationships/hyperlink" Target="https://ru.wikipedia.org/wiki/%D0%90%D1%83%D1%82%D0%B5%D0%BD%D1%82%D0%B8%D1%84%D0%B8%D0%BA%D0%B0%D1%86%D0%B8%D1%8F" TargetMode="External"/><Relationship Id="rId7" Type="http://schemas.openxmlformats.org/officeDocument/2006/relationships/hyperlink" Target="https://ru.wikipedia.org/wiki/%D0%91%D0%B5%D0%B7%D0%BE%D0%BF%D0%B0%D1%81%D0%BD%D0%BE%D1%81%D1%82%D1%8C_%D1%81%D0%B5%D1%82%D0%B8#cite_note-BastaZgola2011-4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4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042aaa5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5042aaa5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5042aaa5e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5042aaa5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1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Среди рисков, которым подвергается компьютерная сеть и предотвращение которых является целью сетевой безопасности как дисциплины: несанкционированный доступ к сетевым ресурсам (например, несанкционированное чтение файлов) и предотвращение атак, целью которых является отключение тех или иных предоставляемых сетью услуг (например, недопущение всех или части пользователей к просмотру веб-сайта компании)</a:t>
            </a:r>
            <a:r>
              <a:rPr b="0" baseline="30000" i="0" lang="ru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[3]</a:t>
            </a: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Кроме дисциплины, под термином «сетевая безопасность» может пониматься комплекс процедур, стандартов, правил и средств, призванных обеспечить безопасность компьютерной сети. Среди как хардверных, так и софтверных средств и устройств, для этой цели применяемых: </a:t>
            </a:r>
            <a:r>
              <a:rPr b="0" i="0" lang="ru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межсетевые экраны</a:t>
            </a: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(файрволлы), </a:t>
            </a:r>
            <a:r>
              <a:rPr b="0" i="0" lang="ru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антивирусные программы</a:t>
            </a: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средства мониторинга сети, средства обнаружения попыток несанкционированного доступа (вторжения), </a:t>
            </a:r>
            <a:r>
              <a:rPr b="0" i="0" lang="ru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прокси-серверы</a:t>
            </a: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и серверы </a:t>
            </a:r>
            <a:r>
              <a:rPr b="0" i="0" lang="ru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аутентификации</a:t>
            </a:r>
            <a:r>
              <a:rPr b="0" baseline="30000" i="0" lang="ru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[4]</a:t>
            </a: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1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1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15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google.ru/search?q=%D0%B3%D1%83%D0%B3%D0%BB+%D0%BA%D0%B0%D1%80%D1%82%D0%B8%D0%BD%D0%BA%D0%B8&amp;newwindow=1&amp;espv=2&amp;biw=1024&amp;bih=638&amp;site=webhp&amp;source=lnms&amp;tbm=isch&amp;sa=X&amp;ved=0ahUKEwi4oO2Or_7QAhWFXCwKHTq1DecQ_AUIBigB#newwindow=1&amp;tbs=sur:fmc&amp;tbm=isch&amp;q=vpn&amp;imgrc=bMixMcACab91RM%3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5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5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3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25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5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5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4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4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38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8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8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5042aaa5e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5042aaa5e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25042aaa5e_0_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40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40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40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7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4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42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2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49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9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9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5042aaa5e_0_4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g25042aaa5e_0_4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g25042aaa5e_0_482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g25042aaa5e_0_482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5042aaa5e_0_4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g25042aaa5e_0_4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g25042aaa5e_0_489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g25042aaa5e_0_48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5042aaa5e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5042aaa5e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2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23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23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3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5042aaa5e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5042aaa5e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44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4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4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6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6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9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5042aaa5e_0_4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5042aaa5e_0_4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g25042aaa5e_0_432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5042aaa5e_0_4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5042aaa5e_0_4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g25042aaa5e_0_426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p47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47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47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51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p61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p63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63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63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042aaa5e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5042aaa5e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5042aaa5e_0_8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5042aaa5e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5042aaa5e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5042aaa5e_0_14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042aaa5e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5042aaa5e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5042aaa5e_0_24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042aaa5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5042aaa5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5042aaa5e_0_4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5042aaa5e_0_4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5042aaa5e_0_456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042aaa5e_0_4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5042aaa5e_0_4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5042aaa5e_0_463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303837" y="4581525"/>
            <a:ext cx="6121400" cy="151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5303837" y="2276475"/>
            <a:ext cx="6121400" cy="230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5303837" y="760412"/>
            <a:ext cx="6121401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3" type="body"/>
          </p:nvPr>
        </p:nvSpPr>
        <p:spPr>
          <a:xfrm>
            <a:off x="5303837" y="1520825"/>
            <a:ext cx="6121401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/>
          <p:nvPr>
            <p:ph idx="4" type="pic"/>
          </p:nvPr>
        </p:nvSpPr>
        <p:spPr>
          <a:xfrm>
            <a:off x="766762" y="1520823"/>
            <a:ext cx="3781425" cy="3816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объекта">
  <p:cSld name="Три объекта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1139824" y="760412"/>
            <a:ext cx="3048364" cy="497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2" type="body"/>
          </p:nvPr>
        </p:nvSpPr>
        <p:spPr>
          <a:xfrm>
            <a:off x="8003813" y="760412"/>
            <a:ext cx="305507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3" type="body"/>
          </p:nvPr>
        </p:nvSpPr>
        <p:spPr>
          <a:xfrm>
            <a:off x="4548187" y="760412"/>
            <a:ext cx="309562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1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4 объекта">
  <p:cSld name="Заголовок и 4 объекта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>
            <a:off x="766762" y="760412"/>
            <a:ext cx="1065847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>
            <a:off x="766764" y="2633322"/>
            <a:ext cx="239399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2" type="body"/>
          </p:nvPr>
        </p:nvSpPr>
        <p:spPr>
          <a:xfrm>
            <a:off x="6276001" y="2633322"/>
            <a:ext cx="238888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3" type="body"/>
          </p:nvPr>
        </p:nvSpPr>
        <p:spPr>
          <a:xfrm>
            <a:off x="3520764" y="2633322"/>
            <a:ext cx="239523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4" type="body"/>
          </p:nvPr>
        </p:nvSpPr>
        <p:spPr>
          <a:xfrm>
            <a:off x="9024888" y="2633321"/>
            <a:ext cx="240034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2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объекта">
  <p:cSld name="4 объекта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766764" y="760412"/>
            <a:ext cx="2393999" cy="497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6276001" y="760412"/>
            <a:ext cx="2388886" cy="497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3" type="body"/>
          </p:nvPr>
        </p:nvSpPr>
        <p:spPr>
          <a:xfrm>
            <a:off x="3520764" y="760412"/>
            <a:ext cx="2395236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4" type="body"/>
          </p:nvPr>
        </p:nvSpPr>
        <p:spPr>
          <a:xfrm>
            <a:off x="9024888" y="760412"/>
            <a:ext cx="2400349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3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вадратная каритнка с подписью">
  <p:cSld name="Квадратная каритнка с подписью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7656513" y="3022950"/>
            <a:ext cx="3779836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2" type="body"/>
          </p:nvPr>
        </p:nvSpPr>
        <p:spPr>
          <a:xfrm>
            <a:off x="7656513" y="755650"/>
            <a:ext cx="3779836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4"/>
          <p:cNvSpPr/>
          <p:nvPr>
            <p:ph idx="3" type="pic"/>
          </p:nvPr>
        </p:nvSpPr>
        <p:spPr>
          <a:xfrm>
            <a:off x="0" y="0"/>
            <a:ext cx="689948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4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ая каритнка с подписью">
  <p:cSld name="Вертикальная каритнка с подписью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6096001" y="3022950"/>
            <a:ext cx="5340350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2" type="body"/>
          </p:nvPr>
        </p:nvSpPr>
        <p:spPr>
          <a:xfrm>
            <a:off x="6096001" y="755650"/>
            <a:ext cx="534035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5"/>
          <p:cNvSpPr/>
          <p:nvPr>
            <p:ph idx="3" type="pic"/>
          </p:nvPr>
        </p:nvSpPr>
        <p:spPr>
          <a:xfrm>
            <a:off x="0" y="0"/>
            <a:ext cx="534035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5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оризонтальная каритнка с подписью">
  <p:cSld name="Горизонтальная каритнка с подписью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6888163" y="3022950"/>
            <a:ext cx="4548187" cy="231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2" type="body"/>
          </p:nvPr>
        </p:nvSpPr>
        <p:spPr>
          <a:xfrm>
            <a:off x="6888163" y="1520824"/>
            <a:ext cx="4548187" cy="150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6"/>
          <p:cNvSpPr/>
          <p:nvPr>
            <p:ph idx="3" type="pic"/>
          </p:nvPr>
        </p:nvSpPr>
        <p:spPr>
          <a:xfrm>
            <a:off x="759597" y="1520824"/>
            <a:ext cx="5336401" cy="381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16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35" name="Google Shape;135;p18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7" name="Google Shape;147;p21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62" name="Google Shape;162;p25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25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два объекта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512000" y="743125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511999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6276000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сравнение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1512000" y="760412"/>
            <a:ext cx="9167999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1512000" y="2636475"/>
            <a:ext cx="4404000" cy="75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1512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3" type="body"/>
          </p:nvPr>
        </p:nvSpPr>
        <p:spPr>
          <a:xfrm>
            <a:off x="6276000" y="2633319"/>
            <a:ext cx="4404000" cy="760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4" type="body"/>
          </p:nvPr>
        </p:nvSpPr>
        <p:spPr>
          <a:xfrm>
            <a:off x="6276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>
  <p:cSld name="Сравнение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512000" y="760412"/>
            <a:ext cx="4404000" cy="75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1512000" y="1877669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275998" y="757256"/>
            <a:ext cx="4404000" cy="760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276000" y="1877669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>
  <p:cSld name="Два объекта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idx="1" type="body"/>
          </p:nvPr>
        </p:nvSpPr>
        <p:spPr>
          <a:xfrm>
            <a:off x="1512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6276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7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три подзаголоавка с объектами">
  <p:cSld name="Заголовок три подзаголоавка с объектами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1139824" y="2636475"/>
            <a:ext cx="3048364" cy="75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1139824" y="3753732"/>
            <a:ext cx="3048364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3" type="body"/>
          </p:nvPr>
        </p:nvSpPr>
        <p:spPr>
          <a:xfrm>
            <a:off x="8003813" y="2633321"/>
            <a:ext cx="3055075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4" type="body"/>
          </p:nvPr>
        </p:nvSpPr>
        <p:spPr>
          <a:xfrm>
            <a:off x="8003813" y="3753732"/>
            <a:ext cx="3055075" cy="1979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5" type="body"/>
          </p:nvPr>
        </p:nvSpPr>
        <p:spPr>
          <a:xfrm>
            <a:off x="4548187" y="263332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6" type="body"/>
          </p:nvPr>
        </p:nvSpPr>
        <p:spPr>
          <a:xfrm>
            <a:off x="4548187" y="3753732"/>
            <a:ext cx="3095625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8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 трех объектов">
  <p:cSld name="Сравнение трех объектов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idx="1" type="body"/>
          </p:nvPr>
        </p:nvSpPr>
        <p:spPr>
          <a:xfrm>
            <a:off x="1139824" y="760412"/>
            <a:ext cx="3048364" cy="75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1139824" y="1877669"/>
            <a:ext cx="3048364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3" type="body"/>
          </p:nvPr>
        </p:nvSpPr>
        <p:spPr>
          <a:xfrm>
            <a:off x="8003813" y="757258"/>
            <a:ext cx="3055075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4" type="body"/>
          </p:nvPr>
        </p:nvSpPr>
        <p:spPr>
          <a:xfrm>
            <a:off x="8003813" y="1877669"/>
            <a:ext cx="305507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5" type="body"/>
          </p:nvPr>
        </p:nvSpPr>
        <p:spPr>
          <a:xfrm>
            <a:off x="4548187" y="76041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6" type="body"/>
          </p:nvPr>
        </p:nvSpPr>
        <p:spPr>
          <a:xfrm>
            <a:off x="4548187" y="1877669"/>
            <a:ext cx="309562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9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три объекта">
  <p:cSld name="Заголовок три объекта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139824" y="2633321"/>
            <a:ext cx="3048364" cy="3099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2" type="body"/>
          </p:nvPr>
        </p:nvSpPr>
        <p:spPr>
          <a:xfrm>
            <a:off x="8003813" y="2633321"/>
            <a:ext cx="3055075" cy="3099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3" type="body"/>
          </p:nvPr>
        </p:nvSpPr>
        <p:spPr>
          <a:xfrm>
            <a:off x="4548187" y="2633322"/>
            <a:ext cx="3095625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0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3998" y="760412"/>
            <a:ext cx="9132888" cy="1520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3999" y="2636475"/>
            <a:ext cx="9132890" cy="30963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ru" TargetMode="External"/><Relationship Id="rId4" Type="http://schemas.openxmlformats.org/officeDocument/2006/relationships/hyperlink" Target="http://www.ru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blog.jenrom.com/2014/09/07/internet-fundamentals-osi-%D0%BC%D0%BE%D0%B4%D0%B5%D0%BB%D1%8C-%D1%83%D1%80%D0%BE%D0%B2%D0%B5%D0%BD%D1%8C-%D0%BF%D1%80%D0%B5%D0%B4%D1%81%D1%82%D0%B0%D0%B2%D0%BB%D0%B5%D0%BD%D0%B8%D1%8F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blog.jenrom.com/2014/09/07/internet-fundamentals-osi-%D0%BC%D0%BE%D0%B4%D0%B5%D0%BB%D1%8C-%D1%83%D1%80%D0%BE%D0%B2%D0%B5%D0%BD%D1%8C-%D0%BF%D1%80%D0%B5%D0%B4%D1%81%D1%82%D0%B0%D0%B2%D0%BB%D0%B5%D0%BD%D0%B8%D1%8F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idx="4294967295" type="ctrTitle"/>
          </p:nvPr>
        </p:nvSpPr>
        <p:spPr>
          <a:xfrm>
            <a:off x="5303825" y="2276475"/>
            <a:ext cx="61215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Углубленное изучение сетевых технологий. Часть 1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0" name="Google Shape;180;p29"/>
          <p:cNvSpPr txBox="1"/>
          <p:nvPr>
            <p:ph idx="1" type="subTitle"/>
          </p:nvPr>
        </p:nvSpPr>
        <p:spPr>
          <a:xfrm>
            <a:off x="5303837" y="4909071"/>
            <a:ext cx="6121400" cy="151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Font typeface="Arial"/>
              <a:buNone/>
            </a:pPr>
            <a:r>
              <a:rPr lang="ru" sz="1800"/>
              <a:t>DNS. Сетевая безопасность. Шифрование. VPN</a:t>
            </a:r>
            <a:endParaRPr/>
          </a:p>
        </p:txBody>
      </p:sp>
      <p:sp>
        <p:nvSpPr>
          <p:cNvPr id="181" name="Google Shape;181;p29"/>
          <p:cNvSpPr txBox="1"/>
          <p:nvPr/>
        </p:nvSpPr>
        <p:spPr>
          <a:xfrm>
            <a:off x="5303837" y="76517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99A8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5303750" y="445450"/>
            <a:ext cx="6121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Компьютерные сети</a:t>
            </a:r>
            <a:endParaRPr b="0" i="0" sz="2400" u="none" cap="none" strike="noStrike">
              <a:solidFill>
                <a:srgbClr val="99A8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сети.png" id="183" name="Google Shape;18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762" y="1538287"/>
            <a:ext cx="3781500" cy="37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5303837" y="1201150"/>
            <a:ext cx="6121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" sz="2400">
                <a:solidFill>
                  <a:srgbClr val="99A8B7"/>
                </a:solidFill>
              </a:rPr>
              <a:t>Урок 6</a:t>
            </a:r>
            <a:endParaRPr b="0" i="0" sz="2400" u="none" cap="none" strike="noStrike">
              <a:solidFill>
                <a:srgbClr val="99A8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>
            <p:ph type="ctrTitle"/>
          </p:nvPr>
        </p:nvSpPr>
        <p:spPr>
          <a:xfrm>
            <a:off x="1523200" y="762000"/>
            <a:ext cx="9139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>
                <a:solidFill>
                  <a:srgbClr val="4C5D6E"/>
                </a:solidFill>
              </a:rPr>
              <a:t>Некоторые типы записей</a:t>
            </a:r>
            <a:endParaRPr sz="4300">
              <a:solidFill>
                <a:srgbClr val="4C5D6E"/>
              </a:solidFill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-1066402" y="2286014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8"/>
          <p:cNvSpPr/>
          <p:nvPr/>
        </p:nvSpPr>
        <p:spPr>
          <a:xfrm>
            <a:off x="-1066402" y="3048013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8"/>
          <p:cNvSpPr/>
          <p:nvPr/>
        </p:nvSpPr>
        <p:spPr>
          <a:xfrm>
            <a:off x="-1066402" y="3810013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8"/>
          <p:cNvSpPr/>
          <p:nvPr/>
        </p:nvSpPr>
        <p:spPr>
          <a:xfrm>
            <a:off x="-1066402" y="4572013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8"/>
          <p:cNvSpPr/>
          <p:nvPr/>
        </p:nvSpPr>
        <p:spPr>
          <a:xfrm>
            <a:off x="-1066402" y="5334012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8"/>
          <p:cNvSpPr/>
          <p:nvPr/>
        </p:nvSpPr>
        <p:spPr>
          <a:xfrm>
            <a:off x="-1066402" y="6096012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   </a:t>
            </a:r>
            <a:endParaRPr sz="1900"/>
          </a:p>
        </p:txBody>
      </p:sp>
      <p:sp>
        <p:nvSpPr>
          <p:cNvPr id="287" name="Google Shape;287;p38"/>
          <p:cNvSpPr/>
          <p:nvPr/>
        </p:nvSpPr>
        <p:spPr>
          <a:xfrm>
            <a:off x="-1066402" y="1524014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8"/>
          <p:cNvSpPr/>
          <p:nvPr/>
        </p:nvSpPr>
        <p:spPr>
          <a:xfrm>
            <a:off x="-1066402" y="762015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8"/>
          <p:cNvSpPr/>
          <p:nvPr/>
        </p:nvSpPr>
        <p:spPr>
          <a:xfrm>
            <a:off x="-1066402" y="-16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8"/>
          <p:cNvSpPr/>
          <p:nvPr/>
        </p:nvSpPr>
        <p:spPr>
          <a:xfrm>
            <a:off x="3198" y="-1066900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8"/>
          <p:cNvSpPr/>
          <p:nvPr/>
        </p:nvSpPr>
        <p:spPr>
          <a:xfrm>
            <a:off x="764798" y="-1066900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8"/>
          <p:cNvSpPr/>
          <p:nvPr/>
        </p:nvSpPr>
        <p:spPr>
          <a:xfrm>
            <a:off x="15263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8"/>
          <p:cNvSpPr/>
          <p:nvPr/>
        </p:nvSpPr>
        <p:spPr>
          <a:xfrm>
            <a:off x="22879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8"/>
          <p:cNvSpPr/>
          <p:nvPr/>
        </p:nvSpPr>
        <p:spPr>
          <a:xfrm>
            <a:off x="30495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8"/>
          <p:cNvSpPr/>
          <p:nvPr/>
        </p:nvSpPr>
        <p:spPr>
          <a:xfrm>
            <a:off x="38111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8"/>
          <p:cNvSpPr/>
          <p:nvPr/>
        </p:nvSpPr>
        <p:spPr>
          <a:xfrm>
            <a:off x="45727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8"/>
          <p:cNvSpPr/>
          <p:nvPr/>
        </p:nvSpPr>
        <p:spPr>
          <a:xfrm>
            <a:off x="53343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8"/>
          <p:cNvSpPr/>
          <p:nvPr/>
        </p:nvSpPr>
        <p:spPr>
          <a:xfrm>
            <a:off x="60959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8"/>
          <p:cNvSpPr/>
          <p:nvPr/>
        </p:nvSpPr>
        <p:spPr>
          <a:xfrm>
            <a:off x="68575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8"/>
          <p:cNvSpPr/>
          <p:nvPr/>
        </p:nvSpPr>
        <p:spPr>
          <a:xfrm>
            <a:off x="76191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8"/>
          <p:cNvSpPr/>
          <p:nvPr/>
        </p:nvSpPr>
        <p:spPr>
          <a:xfrm>
            <a:off x="83807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8"/>
          <p:cNvSpPr/>
          <p:nvPr/>
        </p:nvSpPr>
        <p:spPr>
          <a:xfrm>
            <a:off x="91423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8"/>
          <p:cNvSpPr/>
          <p:nvPr/>
        </p:nvSpPr>
        <p:spPr>
          <a:xfrm>
            <a:off x="99039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8"/>
          <p:cNvSpPr/>
          <p:nvPr/>
        </p:nvSpPr>
        <p:spPr>
          <a:xfrm>
            <a:off x="10665598" y="-1066900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8"/>
          <p:cNvSpPr/>
          <p:nvPr/>
        </p:nvSpPr>
        <p:spPr>
          <a:xfrm>
            <a:off x="11427198" y="-1066900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8"/>
          <p:cNvSpPr txBox="1"/>
          <p:nvPr>
            <p:ph type="ctrTitle"/>
          </p:nvPr>
        </p:nvSpPr>
        <p:spPr>
          <a:xfrm>
            <a:off x="1523167" y="2285933"/>
            <a:ext cx="91392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2C2D30"/>
                </a:solidFill>
              </a:rPr>
              <a:t> </a:t>
            </a:r>
            <a:endParaRPr sz="2100">
              <a:solidFill>
                <a:srgbClr val="2C2D30"/>
              </a:solidFill>
            </a:endParaRPr>
          </a:p>
          <a:p>
            <a:pPr indent="-438150" lvl="0" marL="6096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2C2D30"/>
              </a:buClr>
              <a:buSzPts val="2100"/>
              <a:buChar char="●"/>
            </a:pPr>
            <a:r>
              <a:rPr lang="ru" sz="2100">
                <a:solidFill>
                  <a:srgbClr val="2C2D30"/>
                </a:solidFill>
              </a:rPr>
              <a:t>A — доменному имени сопоставить IPv4</a:t>
            </a:r>
            <a:endParaRPr sz="2100">
              <a:solidFill>
                <a:srgbClr val="2C2D30"/>
              </a:solidFill>
            </a:endParaRPr>
          </a:p>
          <a:p>
            <a:pPr indent="-438150" lvl="0" marL="6096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2C2D30"/>
              </a:buClr>
              <a:buSzPts val="2100"/>
              <a:buChar char="●"/>
            </a:pPr>
            <a:r>
              <a:rPr lang="ru" sz="2100">
                <a:solidFill>
                  <a:srgbClr val="2C2D30"/>
                </a:solidFill>
              </a:rPr>
              <a:t>CNAME — доменному имени сопоставить каноническое доменное имя</a:t>
            </a:r>
            <a:endParaRPr sz="2100">
              <a:solidFill>
                <a:srgbClr val="2C2D30"/>
              </a:solidFill>
            </a:endParaRPr>
          </a:p>
          <a:p>
            <a:pPr indent="-438150" lvl="0" marL="6096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2C2D30"/>
              </a:buClr>
              <a:buSzPts val="2100"/>
              <a:buChar char="●"/>
            </a:pPr>
            <a:r>
              <a:rPr lang="ru" sz="2100">
                <a:solidFill>
                  <a:srgbClr val="2C2D30"/>
                </a:solidFill>
              </a:rPr>
              <a:t>NS — доменному имени сопоставить DNS-сервер</a:t>
            </a:r>
            <a:endParaRPr sz="2100">
              <a:solidFill>
                <a:srgbClr val="2C2D30"/>
              </a:solidFill>
            </a:endParaRPr>
          </a:p>
          <a:p>
            <a:pPr indent="-438150" lvl="0" marL="6096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2C2D30"/>
              </a:buClr>
              <a:buSzPts val="2100"/>
              <a:buChar char="●"/>
            </a:pPr>
            <a:r>
              <a:rPr lang="ru" sz="2100">
                <a:solidFill>
                  <a:srgbClr val="2C2D30"/>
                </a:solidFill>
              </a:rPr>
              <a:t>MX — доменному имени сопоставить доменное имя почтового сервера и приоритет</a:t>
            </a:r>
            <a:endParaRPr sz="2100">
              <a:solidFill>
                <a:srgbClr val="2C2D30"/>
              </a:solidFill>
            </a:endParaRPr>
          </a:p>
          <a:p>
            <a:pPr indent="-438150" lvl="0" marL="6096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2C2D30"/>
              </a:buClr>
              <a:buSzPts val="2100"/>
              <a:buChar char="●"/>
            </a:pPr>
            <a:r>
              <a:rPr lang="ru" sz="2100">
                <a:solidFill>
                  <a:srgbClr val="2C2D30"/>
                </a:solidFill>
              </a:rPr>
              <a:t>PTR — IP-адресу, записанному в виде доменного имени (в in-addr.arpa) сопоставить каноническое доменное имя</a:t>
            </a:r>
            <a:endParaRPr sz="2100">
              <a:solidFill>
                <a:srgbClr val="2C2D3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sz="2100">
              <a:solidFill>
                <a:srgbClr val="2C2D30"/>
              </a:solidFill>
            </a:endParaRPr>
          </a:p>
        </p:txBody>
      </p:sp>
      <p:sp>
        <p:nvSpPr>
          <p:cNvPr id="307" name="Google Shape;307;p38"/>
          <p:cNvSpPr/>
          <p:nvPr/>
        </p:nvSpPr>
        <p:spPr>
          <a:xfrm>
            <a:off x="761565" y="6096015"/>
            <a:ext cx="7617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08" name="Google Shape;308;p3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761567" y="6096000"/>
            <a:ext cx="7616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8"/>
          <p:cNvSpPr/>
          <p:nvPr/>
        </p:nvSpPr>
        <p:spPr>
          <a:xfrm>
            <a:off x="761567" y="0"/>
            <a:ext cx="761700" cy="253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/>
          <p:nvPr/>
        </p:nvSpPr>
        <p:spPr>
          <a:xfrm>
            <a:off x="15263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22879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30495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9"/>
          <p:cNvSpPr/>
          <p:nvPr/>
        </p:nvSpPr>
        <p:spPr>
          <a:xfrm>
            <a:off x="38111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9"/>
          <p:cNvSpPr/>
          <p:nvPr/>
        </p:nvSpPr>
        <p:spPr>
          <a:xfrm>
            <a:off x="45727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53343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9"/>
          <p:cNvSpPr/>
          <p:nvPr/>
        </p:nvSpPr>
        <p:spPr>
          <a:xfrm>
            <a:off x="60959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9"/>
          <p:cNvSpPr/>
          <p:nvPr/>
        </p:nvSpPr>
        <p:spPr>
          <a:xfrm>
            <a:off x="76191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9"/>
          <p:cNvSpPr/>
          <p:nvPr/>
        </p:nvSpPr>
        <p:spPr>
          <a:xfrm>
            <a:off x="6857598" y="-1066900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9"/>
          <p:cNvSpPr/>
          <p:nvPr/>
        </p:nvSpPr>
        <p:spPr>
          <a:xfrm>
            <a:off x="83807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9"/>
          <p:cNvSpPr/>
          <p:nvPr/>
        </p:nvSpPr>
        <p:spPr>
          <a:xfrm>
            <a:off x="91423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99039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10665598" y="-1066900"/>
            <a:ext cx="761700" cy="7620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9"/>
          <p:cNvSpPr/>
          <p:nvPr/>
        </p:nvSpPr>
        <p:spPr>
          <a:xfrm>
            <a:off x="11427198" y="-1066900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9"/>
          <p:cNvSpPr txBox="1"/>
          <p:nvPr>
            <p:ph type="ctrTitle"/>
          </p:nvPr>
        </p:nvSpPr>
        <p:spPr>
          <a:xfrm>
            <a:off x="6857600" y="761933"/>
            <a:ext cx="54219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Записи PTR</a:t>
            </a:r>
            <a:endParaRPr sz="32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2C2D30"/>
                </a:solidFill>
              </a:rPr>
              <a:t>Запись</a:t>
            </a:r>
            <a:endParaRPr sz="21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2C2D30"/>
                </a:solidFill>
              </a:rPr>
              <a:t>50.0.87.194.in-addr.arpa. IN PTR </a:t>
            </a:r>
            <a:r>
              <a:rPr lang="ru" sz="2100" u="sng">
                <a:solidFill>
                  <a:schemeClr val="hlink"/>
                </a:solidFill>
                <a:hlinkClick r:id="rId3"/>
              </a:rPr>
              <a:t>www.ru</a:t>
            </a:r>
            <a:endParaRPr sz="21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2C2D30"/>
                </a:solidFill>
              </a:rPr>
              <a:t>означает, что IP-адресу 194.87.0.5 соответствует каноническое доменное имя </a:t>
            </a:r>
            <a:r>
              <a:rPr lang="ru" sz="2100" u="sng">
                <a:solidFill>
                  <a:schemeClr val="hlink"/>
                </a:solidFill>
                <a:hlinkClick r:id="rId4"/>
              </a:rPr>
              <a:t>www.ru</a:t>
            </a:r>
            <a:endParaRPr sz="21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2C2D30"/>
                </a:solidFill>
              </a:rPr>
              <a:t>Запись должна быть добавлена провайдером, предоставившим IP-адрес.</a:t>
            </a:r>
            <a:endParaRPr sz="21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2C2D30"/>
                </a:solidFill>
              </a:rPr>
              <a:t>Запись используется SMTP-службами для проверки возможности отправить почту от вашего домена.</a:t>
            </a:r>
            <a:endParaRPr sz="21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C2D30"/>
              </a:solidFill>
            </a:endParaRPr>
          </a:p>
        </p:txBody>
      </p:sp>
      <p:sp>
        <p:nvSpPr>
          <p:cNvPr id="329" name="Google Shape;329;p39"/>
          <p:cNvSpPr/>
          <p:nvPr/>
        </p:nvSpPr>
        <p:spPr>
          <a:xfrm>
            <a:off x="7647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9"/>
          <p:cNvSpPr/>
          <p:nvPr/>
        </p:nvSpPr>
        <p:spPr>
          <a:xfrm>
            <a:off x="31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9"/>
          <p:cNvSpPr/>
          <p:nvPr/>
        </p:nvSpPr>
        <p:spPr>
          <a:xfrm>
            <a:off x="12491798" y="2285947"/>
            <a:ext cx="761700" cy="7620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9"/>
          <p:cNvSpPr/>
          <p:nvPr/>
        </p:nvSpPr>
        <p:spPr>
          <a:xfrm>
            <a:off x="12491798" y="3047947"/>
            <a:ext cx="761700" cy="7620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9"/>
          <p:cNvSpPr/>
          <p:nvPr/>
        </p:nvSpPr>
        <p:spPr>
          <a:xfrm>
            <a:off x="12491798" y="3809946"/>
            <a:ext cx="761700" cy="7620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9"/>
          <p:cNvSpPr/>
          <p:nvPr/>
        </p:nvSpPr>
        <p:spPr>
          <a:xfrm>
            <a:off x="12491798" y="4571946"/>
            <a:ext cx="761700" cy="7620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9"/>
          <p:cNvSpPr/>
          <p:nvPr/>
        </p:nvSpPr>
        <p:spPr>
          <a:xfrm>
            <a:off x="12491798" y="5333945"/>
            <a:ext cx="761700" cy="7620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9"/>
          <p:cNvSpPr/>
          <p:nvPr/>
        </p:nvSpPr>
        <p:spPr>
          <a:xfrm>
            <a:off x="12491798" y="6095945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   </a:t>
            </a:r>
            <a:endParaRPr sz="1900"/>
          </a:p>
        </p:txBody>
      </p:sp>
      <p:sp>
        <p:nvSpPr>
          <p:cNvPr id="337" name="Google Shape;337;p39"/>
          <p:cNvSpPr/>
          <p:nvPr/>
        </p:nvSpPr>
        <p:spPr>
          <a:xfrm>
            <a:off x="12491798" y="1523948"/>
            <a:ext cx="761700" cy="7620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9"/>
          <p:cNvSpPr/>
          <p:nvPr/>
        </p:nvSpPr>
        <p:spPr>
          <a:xfrm>
            <a:off x="12491798" y="761948"/>
            <a:ext cx="761700" cy="7620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9"/>
          <p:cNvSpPr/>
          <p:nvPr/>
        </p:nvSpPr>
        <p:spPr>
          <a:xfrm>
            <a:off x="12491798" y="-83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9"/>
          <p:cNvSpPr/>
          <p:nvPr/>
        </p:nvSpPr>
        <p:spPr>
          <a:xfrm>
            <a:off x="761565" y="6096015"/>
            <a:ext cx="7617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41" name="Google Shape;341;p39"/>
          <p:cNvPicPr preferRelativeResize="0"/>
          <p:nvPr/>
        </p:nvPicPr>
        <p:blipFill rotWithShape="1">
          <a:blip r:embed="rId5">
            <a:alphaModFix/>
          </a:blip>
          <a:srcRect b="-14482" l="-19008" r="-19036" t="-14482"/>
          <a:stretch/>
        </p:blipFill>
        <p:spPr>
          <a:xfrm>
            <a:off x="761567" y="6096000"/>
            <a:ext cx="7616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9"/>
          <p:cNvSpPr/>
          <p:nvPr/>
        </p:nvSpPr>
        <p:spPr>
          <a:xfrm>
            <a:off x="761567" y="0"/>
            <a:ext cx="761700" cy="253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21417"/>
            <a:ext cx="6643201" cy="5706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1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Сетевая безопасность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0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1" i="0" lang="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Сетевая безопасность</a:t>
            </a:r>
            <a:r>
              <a:rPr b="0" i="0" lang="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 — раздел прикладной научной дисциплины, называемый информационной безопасностью.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Сетевая безопасность включает в себя набор правил, методик и средств обеспечивающих: надежность и конфиденциальность передачи информации в сети.</a:t>
            </a:r>
            <a:endParaRPr b="0" i="0" sz="2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Определения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1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Аутентификация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Авторизация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Шифрование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Конфиденциальность 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Целостность 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Доступность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Несанкционированный доступ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7300"/>
            <a:ext cx="12192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4678" y="558375"/>
            <a:ext cx="6373407" cy="34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Шифрование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2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Существует два типа алгоритмов шифрования</a:t>
            </a:r>
            <a:r>
              <a:rPr lang="ru" sz="2400"/>
              <a:t>.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lang="ru" sz="2400"/>
              <a:t>С</a:t>
            </a: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имметричный — такой тип шифрования при котором для шифровки и дешифровки используется один и тот же ключ</a:t>
            </a:r>
            <a:r>
              <a:rPr lang="ru" sz="2400"/>
              <a:t>.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lang="ru" sz="2400"/>
              <a:t>А</a:t>
            </a: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симметричный — такой тип шифрования, при котором для шифровки и</a:t>
            </a:r>
            <a:r>
              <a:rPr lang="ru"/>
              <a:t> </a:t>
            </a: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дешифровки используются разные ключи.</a:t>
            </a:r>
            <a:endParaRPr/>
          </a:p>
        </p:txBody>
      </p:sp>
      <p:pic>
        <p:nvPicPr>
          <p:cNvPr id="368" name="Google Shape;36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4379" y="303900"/>
            <a:ext cx="3905250" cy="232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9" name="Google Shape;369;p42"/>
          <p:cNvCxnSpPr/>
          <p:nvPr/>
        </p:nvCxnSpPr>
        <p:spPr>
          <a:xfrm rot="10800000">
            <a:off x="8143336" y="1846053"/>
            <a:ext cx="414068" cy="421947"/>
          </a:xfrm>
          <a:prstGeom prst="straightConnector1">
            <a:avLst/>
          </a:prstGeom>
          <a:noFill/>
          <a:ln cap="flat" cmpd="sng" w="9525">
            <a:solidFill>
              <a:srgbClr val="1178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0" name="Google Shape;370;p42"/>
          <p:cNvCxnSpPr/>
          <p:nvPr/>
        </p:nvCxnSpPr>
        <p:spPr>
          <a:xfrm flipH="1" rot="10800000">
            <a:off x="8143336" y="756000"/>
            <a:ext cx="414068" cy="296423"/>
          </a:xfrm>
          <a:prstGeom prst="straightConnector1">
            <a:avLst/>
          </a:prstGeom>
          <a:noFill/>
          <a:ln cap="flat" cmpd="sng" w="9525">
            <a:solidFill>
              <a:srgbClr val="1178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1" name="Google Shape;371;p42"/>
          <p:cNvCxnSpPr/>
          <p:nvPr/>
        </p:nvCxnSpPr>
        <p:spPr>
          <a:xfrm>
            <a:off x="10107283" y="678163"/>
            <a:ext cx="365185" cy="374260"/>
          </a:xfrm>
          <a:prstGeom prst="straightConnector1">
            <a:avLst/>
          </a:prstGeom>
          <a:noFill/>
          <a:ln cap="flat" cmpd="sng" w="9525">
            <a:solidFill>
              <a:srgbClr val="1178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2" name="Google Shape;372;p42"/>
          <p:cNvCxnSpPr/>
          <p:nvPr/>
        </p:nvCxnSpPr>
        <p:spPr>
          <a:xfrm flipH="1">
            <a:off x="10107283" y="1887898"/>
            <a:ext cx="451449" cy="349129"/>
          </a:xfrm>
          <a:prstGeom prst="straightConnector1">
            <a:avLst/>
          </a:prstGeom>
          <a:noFill/>
          <a:ln cap="flat" cmpd="sng" w="9525">
            <a:solidFill>
              <a:srgbClr val="1178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Система криптографии с открытым ключом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3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Открытый ключ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Секретный ключ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Алгоритм генерации ключей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Цифровая подпись (электронная подпись)</a:t>
            </a:r>
            <a:endParaRPr/>
          </a:p>
        </p:txBody>
      </p:sp>
      <p:pic>
        <p:nvPicPr>
          <p:cNvPr id="381" name="Google Shape;38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5637" y="1787307"/>
            <a:ext cx="5089675" cy="2959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4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Алгоритмы шифрование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4"/>
          <p:cNvSpPr txBox="1"/>
          <p:nvPr>
            <p:ph idx="1" type="body"/>
          </p:nvPr>
        </p:nvSpPr>
        <p:spPr>
          <a:xfrm>
            <a:off x="1512000" y="2628000"/>
            <a:ext cx="9167999" cy="42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Ассиметричные алгоритмы шифрования: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RSA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DSA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ГОСТ Р 34.10-2001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Симметричные алгоритмы шифрования: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AES  - американский стандарт шифрования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ГОСТ 28147-89 — советский и российский стандарт шифрования, также является стандартом СНГ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DES/3DES - стандарты шифрования данных в США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5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 </a:t>
            </a:r>
            <a:r>
              <a:rPr lang="ru"/>
              <a:t>Диффи-Хелмана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5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9788" y="2005372"/>
            <a:ext cx="8124106" cy="4745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6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RSA (Rivest, Shamir и Adleman)  </a:t>
            </a:r>
            <a:endParaRPr/>
          </a:p>
        </p:txBody>
      </p:sp>
      <p:sp>
        <p:nvSpPr>
          <p:cNvPr id="403" name="Google Shape;403;p46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7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Электронная подпись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47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ЭЦП или электронная цифровая подпись - это реквизит используемый для электронных документов, обеспечивающий защиту документов от подделки или изменения. ЭЦП получается путем применения криптографических преобразований данных с применением закрытого ключа шифрования для электронно-цифровой подписи выданной центром сертификации.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 к аудитории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528589" y="2070681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16528" y="3741514"/>
            <a:ext cx="2408664" cy="2408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4219" y="0"/>
            <a:ext cx="3237781" cy="2896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 rotWithShape="1">
          <a:blip r:embed="rId5">
            <a:alphaModFix/>
          </a:blip>
          <a:srcRect b="0" l="12498" r="0" t="0"/>
          <a:stretch/>
        </p:blipFill>
        <p:spPr>
          <a:xfrm>
            <a:off x="170144" y="624830"/>
            <a:ext cx="1341856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Сертификат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8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Цифровой сертификат — это специальный документ, который подтверждает соответствие открытого ключа и информации, которая идентифицирует хозяина ключа. Сертификат выдается центром сертификации или может быть сгенерирован самостоятельно и включает данные о владельце сертификата, открытый ключ, его сферы использования, адрес и название центра сертификации выдавшего данный сертификат, а </a:t>
            </a:r>
            <a:r>
              <a:rPr lang="ru" sz="2400"/>
              <a:t>также</a:t>
            </a: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цифровую подпись центра и т.д.</a:t>
            </a:r>
            <a:endParaRPr/>
          </a:p>
        </p:txBody>
      </p:sp>
      <p:pic>
        <p:nvPicPr>
          <p:cNvPr id="420" name="Google Shape;42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8274" y="502350"/>
            <a:ext cx="237172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9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SSL/TLS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9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Secure sockets layer - уровень защищённых сокетов, криптографический протокол, который подразумевает более безопасную связь. Он использует асимметричную криптографию для аутентификации ключей обмена, симметричное шифрование для сохранения конфиденциальности, коды аутентификации сообщений для целостности сообщений.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0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SSL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50"/>
          <p:cNvSpPr txBox="1"/>
          <p:nvPr>
            <p:ph idx="1" type="body"/>
          </p:nvPr>
        </p:nvSpPr>
        <p:spPr>
          <a:xfrm>
            <a:off x="1512000" y="2268000"/>
            <a:ext cx="9168000" cy="3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95959"/>
                </a:solidFill>
              </a:rPr>
              <a:t>По материалам </a:t>
            </a:r>
            <a:r>
              <a:rPr lang="ru" sz="12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https://blog.jenrom.com/2014/09/07/internet-fundamentals-osi-модель-уровень-представления/</a:t>
            </a:r>
            <a:endParaRPr sz="1200">
              <a:solidFill>
                <a:srgbClr val="595959"/>
              </a:solidFill>
            </a:endParaRPr>
          </a:p>
          <a:p>
            <a:pPr indent="-314325" lvl="0" marL="457200" rtl="0" algn="l">
              <a:lnSpc>
                <a:spcPct val="93103"/>
              </a:lnSpc>
              <a:spcBef>
                <a:spcPts val="2000"/>
              </a:spcBef>
              <a:spcAft>
                <a:spcPts val="0"/>
              </a:spcAft>
              <a:buClr>
                <a:srgbClr val="656E7F"/>
              </a:buClr>
              <a:buSzPts val="1350"/>
              <a:buChar char="●"/>
            </a:pPr>
            <a:r>
              <a:rPr b="1" lang="ru" sz="2200">
                <a:solidFill>
                  <a:srgbClr val="242D36"/>
                </a:solidFill>
                <a:highlight>
                  <a:schemeClr val="lt2"/>
                </a:highlight>
                <a:latin typeface="Georgia"/>
                <a:ea typeface="Georgia"/>
                <a:cs typeface="Georgia"/>
                <a:sym typeface="Georgia"/>
              </a:rPr>
              <a:t>SSL (Secure Socket Layer)</a:t>
            </a:r>
            <a:endParaRPr b="1" sz="2200">
              <a:solidFill>
                <a:srgbClr val="242D36"/>
              </a:solidFill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E7F"/>
              </a:buClr>
              <a:buSzPts val="1350"/>
              <a:buChar char="●"/>
            </a:pPr>
            <a:r>
              <a:rPr b="1" lang="ru" sz="1350">
                <a:solidFill>
                  <a:srgbClr val="656E7F"/>
                </a:solidFill>
                <a:highlight>
                  <a:schemeClr val="lt2"/>
                </a:highlight>
              </a:rPr>
              <a:t>SSL</a:t>
            </a:r>
            <a:r>
              <a:rPr lang="ru" sz="1350">
                <a:solidFill>
                  <a:srgbClr val="656E7F"/>
                </a:solidFill>
                <a:highlight>
                  <a:schemeClr val="lt2"/>
                </a:highlight>
              </a:rPr>
              <a:t> — протокол шифрования, который обеспечивает безопасное соединение между клиентом и сервером. Протокол </a:t>
            </a:r>
            <a:r>
              <a:rPr b="1" lang="ru" sz="1350">
                <a:solidFill>
                  <a:srgbClr val="656E7F"/>
                </a:solidFill>
                <a:highlight>
                  <a:schemeClr val="lt2"/>
                </a:highlight>
              </a:rPr>
              <a:t>SSL</a:t>
            </a:r>
            <a:r>
              <a:rPr lang="ru" sz="1350">
                <a:solidFill>
                  <a:srgbClr val="656E7F"/>
                </a:solidFill>
                <a:highlight>
                  <a:schemeClr val="lt2"/>
                </a:highlight>
              </a:rPr>
              <a:t> был разработан фирмой </a:t>
            </a:r>
            <a:r>
              <a:rPr b="1" lang="ru" sz="1350">
                <a:solidFill>
                  <a:srgbClr val="656E7F"/>
                </a:solidFill>
                <a:highlight>
                  <a:schemeClr val="lt2"/>
                </a:highlight>
              </a:rPr>
              <a:t>Netscape</a:t>
            </a:r>
            <a:r>
              <a:rPr lang="ru" sz="1350">
                <a:solidFill>
                  <a:srgbClr val="656E7F"/>
                </a:solidFill>
                <a:highlight>
                  <a:schemeClr val="lt2"/>
                </a:highlight>
              </a:rPr>
              <a:t>, достаточно давно. Версия </a:t>
            </a:r>
            <a:r>
              <a:rPr b="1" lang="ru" sz="1350">
                <a:solidFill>
                  <a:srgbClr val="656E7F"/>
                </a:solidFill>
                <a:highlight>
                  <a:schemeClr val="lt2"/>
                </a:highlight>
              </a:rPr>
              <a:t>1.0</a:t>
            </a:r>
            <a:r>
              <a:rPr lang="ru" sz="1350">
                <a:solidFill>
                  <a:srgbClr val="656E7F"/>
                </a:solidFill>
                <a:highlight>
                  <a:schemeClr val="lt2"/>
                </a:highlight>
              </a:rPr>
              <a:t> никогда не была обнародована. Версия </a:t>
            </a:r>
            <a:r>
              <a:rPr b="1" lang="ru" sz="1350">
                <a:solidFill>
                  <a:srgbClr val="656E7F"/>
                </a:solidFill>
                <a:highlight>
                  <a:schemeClr val="lt2"/>
                </a:highlight>
              </a:rPr>
              <a:t>2.0</a:t>
            </a:r>
            <a:r>
              <a:rPr lang="ru" sz="1350">
                <a:solidFill>
                  <a:srgbClr val="656E7F"/>
                </a:solidFill>
                <a:highlight>
                  <a:schemeClr val="lt2"/>
                </a:highlight>
              </a:rPr>
              <a:t>была выпущена в феврале </a:t>
            </a:r>
            <a:r>
              <a:rPr b="1" lang="ru" sz="1350">
                <a:solidFill>
                  <a:srgbClr val="656E7F"/>
                </a:solidFill>
                <a:highlight>
                  <a:schemeClr val="lt2"/>
                </a:highlight>
              </a:rPr>
              <a:t>1995</a:t>
            </a:r>
            <a:r>
              <a:rPr lang="ru" sz="1350">
                <a:solidFill>
                  <a:srgbClr val="656E7F"/>
                </a:solidFill>
                <a:highlight>
                  <a:schemeClr val="lt2"/>
                </a:highlight>
              </a:rPr>
              <a:t> года, но содержала много недостатков по безопасности, которые привели к разработке </a:t>
            </a:r>
            <a:r>
              <a:rPr b="1" lang="ru" sz="1350">
                <a:solidFill>
                  <a:srgbClr val="656E7F"/>
                </a:solidFill>
                <a:highlight>
                  <a:schemeClr val="lt2"/>
                </a:highlight>
              </a:rPr>
              <a:t>SSL</a:t>
            </a:r>
            <a:r>
              <a:rPr lang="ru" sz="1350">
                <a:solidFill>
                  <a:srgbClr val="656E7F"/>
                </a:solidFill>
                <a:highlight>
                  <a:schemeClr val="lt2"/>
                </a:highlight>
              </a:rPr>
              <a:t> версии </a:t>
            </a:r>
            <a:r>
              <a:rPr b="1" lang="ru" sz="1350">
                <a:solidFill>
                  <a:srgbClr val="656E7F"/>
                </a:solidFill>
                <a:highlight>
                  <a:schemeClr val="lt2"/>
                </a:highlight>
              </a:rPr>
              <a:t>3.0</a:t>
            </a:r>
            <a:r>
              <a:rPr lang="ru" sz="1350">
                <a:solidFill>
                  <a:srgbClr val="656E7F"/>
                </a:solidFill>
                <a:highlight>
                  <a:schemeClr val="lt2"/>
                </a:highlight>
              </a:rPr>
              <a:t>.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1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SSL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51"/>
          <p:cNvSpPr txBox="1"/>
          <p:nvPr>
            <p:ph idx="1" type="body"/>
          </p:nvPr>
        </p:nvSpPr>
        <p:spPr>
          <a:xfrm>
            <a:off x="1512000" y="2268000"/>
            <a:ext cx="9168000" cy="3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95959"/>
                </a:solidFill>
              </a:rPr>
              <a:t>По материалам </a:t>
            </a:r>
            <a:r>
              <a:rPr lang="ru" sz="12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https://blog.jenrom.com/2014/09/07/internet-fundamentals-osi-модель-уровень-представления/</a:t>
            </a:r>
            <a:endParaRPr sz="1200">
              <a:solidFill>
                <a:srgbClr val="595959"/>
              </a:solidFill>
            </a:endParaRPr>
          </a:p>
          <a:p>
            <a:pPr indent="-314325" lvl="0" marL="457200" rtl="0" algn="l">
              <a:lnSpc>
                <a:spcPct val="93103"/>
              </a:lnSpc>
              <a:spcBef>
                <a:spcPts val="2000"/>
              </a:spcBef>
              <a:spcAft>
                <a:spcPts val="0"/>
              </a:spcAft>
              <a:buClr>
                <a:srgbClr val="656E7F"/>
              </a:buClr>
              <a:buSzPts val="1350"/>
              <a:buChar char="●"/>
            </a:pPr>
            <a:r>
              <a:rPr b="1" lang="ru" sz="2200">
                <a:solidFill>
                  <a:srgbClr val="242D36"/>
                </a:solidFill>
                <a:highlight>
                  <a:schemeClr val="lt2"/>
                </a:highlight>
                <a:latin typeface="Georgia"/>
                <a:ea typeface="Georgia"/>
                <a:cs typeface="Georgia"/>
                <a:sym typeface="Georgia"/>
              </a:rPr>
              <a:t>TLS (Transport Layer Security)</a:t>
            </a:r>
            <a:endParaRPr b="1" sz="2200">
              <a:solidFill>
                <a:srgbClr val="242D36"/>
              </a:solidFill>
              <a:highlight>
                <a:schemeClr val="lt2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E7F"/>
              </a:buClr>
              <a:buSzPts val="1350"/>
              <a:buChar char="●"/>
            </a:pPr>
            <a:r>
              <a:rPr b="1" lang="ru" sz="1350">
                <a:solidFill>
                  <a:srgbClr val="656E7F"/>
                </a:solidFill>
                <a:highlight>
                  <a:schemeClr val="lt2"/>
                </a:highlight>
              </a:rPr>
              <a:t>TLS </a:t>
            </a:r>
            <a:r>
              <a:rPr lang="ru" sz="1350">
                <a:solidFill>
                  <a:srgbClr val="656E7F"/>
                </a:solidFill>
                <a:highlight>
                  <a:schemeClr val="lt2"/>
                </a:highlight>
              </a:rPr>
              <a:t>— протокол шифрования, обеспечивающий защищённую передачу данных между узлами в сети Интернет.</a:t>
            </a:r>
            <a:r>
              <a:rPr b="1" lang="ru" sz="1350">
                <a:solidFill>
                  <a:srgbClr val="656E7F"/>
                </a:solidFill>
                <a:highlight>
                  <a:schemeClr val="lt2"/>
                </a:highlight>
              </a:rPr>
              <a:t> </a:t>
            </a:r>
            <a:r>
              <a:rPr lang="ru" sz="1350">
                <a:solidFill>
                  <a:srgbClr val="656E7F"/>
                </a:solidFill>
                <a:highlight>
                  <a:schemeClr val="lt2"/>
                </a:highlight>
              </a:rPr>
              <a:t>Он является следующим поколением протокола </a:t>
            </a:r>
            <a:r>
              <a:rPr b="1" lang="ru" sz="1350">
                <a:solidFill>
                  <a:srgbClr val="656E7F"/>
                </a:solidFill>
                <a:highlight>
                  <a:schemeClr val="lt2"/>
                </a:highlight>
              </a:rPr>
              <a:t>SSL</a:t>
            </a:r>
            <a:r>
              <a:rPr lang="ru" sz="1350">
                <a:solidFill>
                  <a:srgbClr val="656E7F"/>
                </a:solidFill>
                <a:highlight>
                  <a:schemeClr val="lt2"/>
                </a:highlight>
              </a:rPr>
              <a:t>.</a:t>
            </a:r>
            <a:endParaRPr sz="1350">
              <a:solidFill>
                <a:srgbClr val="656E7F"/>
              </a:solidFill>
              <a:highlight>
                <a:schemeClr val="lt2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E7F"/>
              </a:buClr>
              <a:buSzPts val="1350"/>
              <a:buChar char="●"/>
            </a:pPr>
            <a:r>
              <a:rPr lang="ru" sz="1350">
                <a:solidFill>
                  <a:srgbClr val="656E7F"/>
                </a:solidFill>
                <a:highlight>
                  <a:schemeClr val="lt2"/>
                </a:highlight>
              </a:rPr>
              <a:t>На данный момент есть три версии протокола </a:t>
            </a:r>
            <a:r>
              <a:rPr b="1" lang="ru" sz="1350">
                <a:solidFill>
                  <a:srgbClr val="656E7F"/>
                </a:solidFill>
                <a:highlight>
                  <a:schemeClr val="lt2"/>
                </a:highlight>
              </a:rPr>
              <a:t>TLS</a:t>
            </a:r>
            <a:r>
              <a:rPr lang="ru" sz="1350">
                <a:solidFill>
                  <a:srgbClr val="656E7F"/>
                </a:solidFill>
                <a:highlight>
                  <a:schemeClr val="lt2"/>
                </a:highlight>
              </a:rPr>
              <a:t>: </a:t>
            </a:r>
            <a:r>
              <a:rPr b="1" lang="ru" sz="1350">
                <a:solidFill>
                  <a:srgbClr val="656E7F"/>
                </a:solidFill>
                <a:highlight>
                  <a:schemeClr val="lt2"/>
                </a:highlight>
              </a:rPr>
              <a:t>1.0</a:t>
            </a:r>
            <a:r>
              <a:rPr lang="ru" sz="1350">
                <a:solidFill>
                  <a:srgbClr val="656E7F"/>
                </a:solidFill>
                <a:highlight>
                  <a:schemeClr val="lt2"/>
                </a:highlight>
              </a:rPr>
              <a:t>, </a:t>
            </a:r>
            <a:r>
              <a:rPr b="1" lang="ru" sz="1350">
                <a:solidFill>
                  <a:srgbClr val="656E7F"/>
                </a:solidFill>
                <a:highlight>
                  <a:schemeClr val="lt2"/>
                </a:highlight>
              </a:rPr>
              <a:t>1.1</a:t>
            </a:r>
            <a:r>
              <a:rPr lang="ru" sz="1350">
                <a:solidFill>
                  <a:srgbClr val="656E7F"/>
                </a:solidFill>
                <a:highlight>
                  <a:schemeClr val="lt2"/>
                </a:highlight>
              </a:rPr>
              <a:t> и </a:t>
            </a:r>
            <a:r>
              <a:rPr b="1" lang="ru" sz="1350">
                <a:solidFill>
                  <a:srgbClr val="656E7F"/>
                </a:solidFill>
                <a:highlight>
                  <a:schemeClr val="lt2"/>
                </a:highlight>
              </a:rPr>
              <a:t>1.2</a:t>
            </a:r>
            <a:r>
              <a:rPr lang="ru" sz="1350">
                <a:solidFill>
                  <a:srgbClr val="656E7F"/>
                </a:solidFill>
                <a:highlight>
                  <a:schemeClr val="lt2"/>
                </a:highlight>
              </a:rPr>
              <a:t>. Они, соответственно, имеют внутренние идентификаторы версии </a:t>
            </a:r>
            <a:r>
              <a:rPr b="1" lang="ru" sz="1350">
                <a:solidFill>
                  <a:srgbClr val="656E7F"/>
                </a:solidFill>
                <a:highlight>
                  <a:schemeClr val="lt2"/>
                </a:highlight>
              </a:rPr>
              <a:t>3.1</a:t>
            </a:r>
            <a:r>
              <a:rPr lang="ru" sz="1350">
                <a:solidFill>
                  <a:srgbClr val="656E7F"/>
                </a:solidFill>
                <a:highlight>
                  <a:schemeClr val="lt2"/>
                </a:highlight>
              </a:rPr>
              <a:t>, </a:t>
            </a:r>
            <a:r>
              <a:rPr b="1" lang="ru" sz="1350">
                <a:solidFill>
                  <a:srgbClr val="656E7F"/>
                </a:solidFill>
                <a:highlight>
                  <a:schemeClr val="lt2"/>
                </a:highlight>
              </a:rPr>
              <a:t>3.2</a:t>
            </a:r>
            <a:r>
              <a:rPr lang="ru" sz="1350">
                <a:solidFill>
                  <a:srgbClr val="656E7F"/>
                </a:solidFill>
                <a:highlight>
                  <a:schemeClr val="lt2"/>
                </a:highlight>
              </a:rPr>
              <a:t> и </a:t>
            </a:r>
            <a:r>
              <a:rPr b="1" lang="ru" sz="1350">
                <a:solidFill>
                  <a:srgbClr val="656E7F"/>
                </a:solidFill>
                <a:highlight>
                  <a:schemeClr val="lt2"/>
                </a:highlight>
              </a:rPr>
              <a:t>3.3</a:t>
            </a:r>
            <a:r>
              <a:rPr lang="ru" sz="1350">
                <a:solidFill>
                  <a:srgbClr val="656E7F"/>
                </a:solidFill>
                <a:highlight>
                  <a:schemeClr val="lt2"/>
                </a:highlight>
              </a:rPr>
              <a:t>, поэтому иногда называются </a:t>
            </a:r>
            <a:r>
              <a:rPr b="1" lang="ru" sz="1350">
                <a:solidFill>
                  <a:srgbClr val="656E7F"/>
                </a:solidFill>
                <a:highlight>
                  <a:schemeClr val="lt2"/>
                </a:highlight>
              </a:rPr>
              <a:t>SSL 3.1</a:t>
            </a:r>
            <a:r>
              <a:rPr lang="ru" sz="1350">
                <a:solidFill>
                  <a:srgbClr val="656E7F"/>
                </a:solidFill>
                <a:highlight>
                  <a:schemeClr val="lt2"/>
                </a:highlight>
              </a:rPr>
              <a:t>, </a:t>
            </a:r>
            <a:r>
              <a:rPr b="1" lang="ru" sz="1350">
                <a:solidFill>
                  <a:srgbClr val="656E7F"/>
                </a:solidFill>
                <a:highlight>
                  <a:schemeClr val="lt2"/>
                </a:highlight>
              </a:rPr>
              <a:t>SSL 3.2</a:t>
            </a:r>
            <a:r>
              <a:rPr lang="ru" sz="1350">
                <a:solidFill>
                  <a:srgbClr val="656E7F"/>
                </a:solidFill>
                <a:highlight>
                  <a:schemeClr val="lt2"/>
                </a:highlight>
              </a:rPr>
              <a:t> и </a:t>
            </a:r>
            <a:r>
              <a:rPr b="1" lang="ru" sz="1350">
                <a:solidFill>
                  <a:srgbClr val="656E7F"/>
                </a:solidFill>
                <a:highlight>
                  <a:schemeClr val="lt2"/>
                </a:highlight>
              </a:rPr>
              <a:t>SSL 3.3</a:t>
            </a:r>
            <a:r>
              <a:rPr lang="ru" sz="1350">
                <a:solidFill>
                  <a:srgbClr val="656E7F"/>
                </a:solidFill>
                <a:highlight>
                  <a:schemeClr val="lt2"/>
                </a:highlight>
              </a:rPr>
              <a:t>.</a:t>
            </a:r>
            <a:endParaRPr sz="1350">
              <a:solidFill>
                <a:srgbClr val="656E7F"/>
              </a:solidFill>
              <a:highlight>
                <a:schemeClr val="lt2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E7F"/>
              </a:buClr>
              <a:buSzPts val="1350"/>
              <a:buChar char="●"/>
            </a:pPr>
            <a:r>
              <a:rPr b="1" lang="ru" sz="1350">
                <a:solidFill>
                  <a:srgbClr val="656E7F"/>
                </a:solidFill>
                <a:highlight>
                  <a:schemeClr val="lt2"/>
                </a:highlight>
              </a:rPr>
              <a:t>TLS</a:t>
            </a:r>
            <a:r>
              <a:rPr lang="ru" sz="1350">
                <a:solidFill>
                  <a:srgbClr val="656E7F"/>
                </a:solidFill>
                <a:highlight>
                  <a:schemeClr val="lt2"/>
                </a:highlight>
              </a:rPr>
              <a:t> и </a:t>
            </a:r>
            <a:r>
              <a:rPr b="1" lang="ru" sz="1350">
                <a:solidFill>
                  <a:srgbClr val="656E7F"/>
                </a:solidFill>
                <a:highlight>
                  <a:schemeClr val="lt2"/>
                </a:highlight>
              </a:rPr>
              <a:t>SSL</a:t>
            </a:r>
            <a:r>
              <a:rPr lang="ru" sz="1350">
                <a:solidFill>
                  <a:srgbClr val="656E7F"/>
                </a:solidFill>
                <a:highlight>
                  <a:schemeClr val="lt2"/>
                </a:highlight>
              </a:rPr>
              <a:t> используют асимметричную криптографию для аутентификации и симметричное шифрование для передачи данных.</a:t>
            </a:r>
            <a:endParaRPr sz="1350">
              <a:solidFill>
                <a:srgbClr val="656E7F"/>
              </a:solidFill>
              <a:highlight>
                <a:schemeClr val="lt2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E7F"/>
              </a:buClr>
              <a:buSzPts val="1350"/>
              <a:buChar char="●"/>
            </a:pPr>
            <a:r>
              <a:rPr lang="ru" sz="1350">
                <a:solidFill>
                  <a:srgbClr val="656E7F"/>
                </a:solidFill>
                <a:highlight>
                  <a:schemeClr val="lt2"/>
                </a:highlight>
              </a:rPr>
              <a:t>Стоит отметить, что основная работа шифрования данных </a:t>
            </a:r>
            <a:r>
              <a:rPr b="1" lang="ru" sz="1350">
                <a:solidFill>
                  <a:srgbClr val="656E7F"/>
                </a:solidFill>
                <a:highlight>
                  <a:schemeClr val="lt2"/>
                </a:highlight>
              </a:rPr>
              <a:t>TLS </a:t>
            </a:r>
            <a:r>
              <a:rPr lang="ru" sz="1350">
                <a:solidFill>
                  <a:srgbClr val="656E7F"/>
                </a:solidFill>
                <a:highlight>
                  <a:schemeClr val="lt2"/>
                </a:highlight>
              </a:rPr>
              <a:t>и</a:t>
            </a:r>
            <a:r>
              <a:rPr b="1" lang="ru" sz="1350">
                <a:solidFill>
                  <a:srgbClr val="656E7F"/>
                </a:solidFill>
                <a:highlight>
                  <a:schemeClr val="lt2"/>
                </a:highlight>
              </a:rPr>
              <a:t> SSL </a:t>
            </a:r>
            <a:r>
              <a:rPr lang="ru" sz="1350">
                <a:solidFill>
                  <a:srgbClr val="656E7F"/>
                </a:solidFill>
                <a:highlight>
                  <a:schemeClr val="lt2"/>
                </a:highlight>
              </a:rPr>
              <a:t>проходит на </a:t>
            </a:r>
            <a:r>
              <a:rPr b="1" lang="ru" sz="1350">
                <a:solidFill>
                  <a:srgbClr val="656E7F"/>
                </a:solidFill>
                <a:highlight>
                  <a:schemeClr val="lt2"/>
                </a:highlight>
              </a:rPr>
              <a:t>6</a:t>
            </a:r>
            <a:r>
              <a:rPr lang="ru" sz="1350">
                <a:solidFill>
                  <a:srgbClr val="656E7F"/>
                </a:solidFill>
                <a:highlight>
                  <a:schemeClr val="lt2"/>
                </a:highlight>
              </a:rPr>
              <a:t> уровне модели </a:t>
            </a:r>
            <a:r>
              <a:rPr b="1" lang="ru" sz="1350">
                <a:solidFill>
                  <a:srgbClr val="656E7F"/>
                </a:solidFill>
                <a:highlight>
                  <a:schemeClr val="lt2"/>
                </a:highlight>
              </a:rPr>
              <a:t>OSI </a:t>
            </a:r>
            <a:r>
              <a:rPr lang="ru" sz="1350">
                <a:solidFill>
                  <a:srgbClr val="656E7F"/>
                </a:solidFill>
                <a:highlight>
                  <a:schemeClr val="lt2"/>
                </a:highlight>
              </a:rPr>
              <a:t>(уровень представления),</a:t>
            </a:r>
            <a:r>
              <a:rPr b="1" lang="ru" sz="1350">
                <a:solidFill>
                  <a:srgbClr val="656E7F"/>
                </a:solidFill>
                <a:highlight>
                  <a:schemeClr val="lt2"/>
                </a:highlight>
              </a:rPr>
              <a:t> а аутентификация — на 5уровне модели OSI (сеансовый уровень)</a:t>
            </a:r>
            <a:endParaRPr b="1" sz="1350">
              <a:solidFill>
                <a:srgbClr val="656E7F"/>
              </a:solidFill>
              <a:highlight>
                <a:schemeClr val="lt2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2"/>
          <p:cNvSpPr/>
          <p:nvPr/>
        </p:nvSpPr>
        <p:spPr>
          <a:xfrm>
            <a:off x="-1066402" y="2286014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52"/>
          <p:cNvSpPr/>
          <p:nvPr/>
        </p:nvSpPr>
        <p:spPr>
          <a:xfrm>
            <a:off x="-1066402" y="3048013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2"/>
          <p:cNvSpPr/>
          <p:nvPr/>
        </p:nvSpPr>
        <p:spPr>
          <a:xfrm>
            <a:off x="-1066402" y="3810013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2"/>
          <p:cNvSpPr/>
          <p:nvPr/>
        </p:nvSpPr>
        <p:spPr>
          <a:xfrm>
            <a:off x="-1066402" y="4572013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2"/>
          <p:cNvSpPr/>
          <p:nvPr/>
        </p:nvSpPr>
        <p:spPr>
          <a:xfrm>
            <a:off x="-1066402" y="5334012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2"/>
          <p:cNvSpPr/>
          <p:nvPr/>
        </p:nvSpPr>
        <p:spPr>
          <a:xfrm>
            <a:off x="-1066402" y="6096012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   </a:t>
            </a:r>
            <a:endParaRPr sz="1900"/>
          </a:p>
        </p:txBody>
      </p:sp>
      <p:sp>
        <p:nvSpPr>
          <p:cNvPr id="455" name="Google Shape;455;p52"/>
          <p:cNvSpPr/>
          <p:nvPr/>
        </p:nvSpPr>
        <p:spPr>
          <a:xfrm>
            <a:off x="-1066402" y="1524014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2"/>
          <p:cNvSpPr/>
          <p:nvPr/>
        </p:nvSpPr>
        <p:spPr>
          <a:xfrm>
            <a:off x="-1066402" y="762015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2"/>
          <p:cNvSpPr/>
          <p:nvPr/>
        </p:nvSpPr>
        <p:spPr>
          <a:xfrm>
            <a:off x="-1066402" y="-16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2"/>
          <p:cNvSpPr/>
          <p:nvPr/>
        </p:nvSpPr>
        <p:spPr>
          <a:xfrm>
            <a:off x="3198" y="-1066900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2"/>
          <p:cNvSpPr/>
          <p:nvPr/>
        </p:nvSpPr>
        <p:spPr>
          <a:xfrm>
            <a:off x="764798" y="-1066900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2"/>
          <p:cNvSpPr/>
          <p:nvPr/>
        </p:nvSpPr>
        <p:spPr>
          <a:xfrm>
            <a:off x="15263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2"/>
          <p:cNvSpPr/>
          <p:nvPr/>
        </p:nvSpPr>
        <p:spPr>
          <a:xfrm>
            <a:off x="22879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2"/>
          <p:cNvSpPr/>
          <p:nvPr/>
        </p:nvSpPr>
        <p:spPr>
          <a:xfrm>
            <a:off x="30495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52"/>
          <p:cNvSpPr/>
          <p:nvPr/>
        </p:nvSpPr>
        <p:spPr>
          <a:xfrm>
            <a:off x="38111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2"/>
          <p:cNvSpPr/>
          <p:nvPr/>
        </p:nvSpPr>
        <p:spPr>
          <a:xfrm>
            <a:off x="45727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2"/>
          <p:cNvSpPr/>
          <p:nvPr/>
        </p:nvSpPr>
        <p:spPr>
          <a:xfrm>
            <a:off x="53343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2"/>
          <p:cNvSpPr/>
          <p:nvPr/>
        </p:nvSpPr>
        <p:spPr>
          <a:xfrm>
            <a:off x="60959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2"/>
          <p:cNvSpPr/>
          <p:nvPr/>
        </p:nvSpPr>
        <p:spPr>
          <a:xfrm>
            <a:off x="68575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52"/>
          <p:cNvSpPr/>
          <p:nvPr/>
        </p:nvSpPr>
        <p:spPr>
          <a:xfrm>
            <a:off x="76191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52"/>
          <p:cNvSpPr/>
          <p:nvPr/>
        </p:nvSpPr>
        <p:spPr>
          <a:xfrm>
            <a:off x="83807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52"/>
          <p:cNvSpPr/>
          <p:nvPr/>
        </p:nvSpPr>
        <p:spPr>
          <a:xfrm>
            <a:off x="91423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52"/>
          <p:cNvSpPr/>
          <p:nvPr/>
        </p:nvSpPr>
        <p:spPr>
          <a:xfrm>
            <a:off x="99039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2"/>
          <p:cNvSpPr/>
          <p:nvPr/>
        </p:nvSpPr>
        <p:spPr>
          <a:xfrm>
            <a:off x="10665598" y="-1066900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52"/>
          <p:cNvSpPr/>
          <p:nvPr/>
        </p:nvSpPr>
        <p:spPr>
          <a:xfrm>
            <a:off x="11427198" y="-1066900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2"/>
          <p:cNvSpPr/>
          <p:nvPr/>
        </p:nvSpPr>
        <p:spPr>
          <a:xfrm>
            <a:off x="761565" y="6096015"/>
            <a:ext cx="7617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75" name="Google Shape;475;p5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761567" y="6096000"/>
            <a:ext cx="7616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52"/>
          <p:cNvSpPr/>
          <p:nvPr/>
        </p:nvSpPr>
        <p:spPr>
          <a:xfrm>
            <a:off x="761567" y="0"/>
            <a:ext cx="761700" cy="253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7" name="Google Shape;47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2033" y="292100"/>
            <a:ext cx="9169400" cy="62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3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VPN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53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Виртуальная частная сеть – это сеть используемая для создания безопасного туннеля между компьютером и </a:t>
            </a:r>
            <a:r>
              <a:rPr lang="ru" sz="2400"/>
              <a:t>удаленной</a:t>
            </a: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сетью через сеть Интернет. Частные сети создаются путем применения протоколов выполняющих следующие функции: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Шифрование трафика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Аутентификация источника и передатчика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Проверка достоверности данных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Защита от подмены данных путем повторной передачи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4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Классификация VPN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4"/>
          <p:cNvSpPr txBox="1"/>
          <p:nvPr>
            <p:ph idx="1" type="body"/>
          </p:nvPr>
        </p:nvSpPr>
        <p:spPr>
          <a:xfrm>
            <a:off x="1512001" y="2628000"/>
            <a:ext cx="5823982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Основанная на сфере применения：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Доступ в сеть (Access VPN)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Соединение внутренних сетей (Intranet VPN)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Подключение к внешним сетям (Extranet VPN)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Основная на уровне OSI：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Уровень 2 VPN 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Уровень 3 VPN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2" name="Google Shape;49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9756" y="2628000"/>
            <a:ext cx="5732244" cy="4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5"/>
          <p:cNvSpPr txBox="1"/>
          <p:nvPr>
            <p:ph type="ctrTitle"/>
          </p:nvPr>
        </p:nvSpPr>
        <p:spPr>
          <a:xfrm>
            <a:off x="1523200" y="762000"/>
            <a:ext cx="9139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>
                <a:solidFill>
                  <a:srgbClr val="4C5D6E"/>
                </a:solidFill>
              </a:rPr>
              <a:t>Тоннели</a:t>
            </a:r>
            <a:endParaRPr sz="4300">
              <a:solidFill>
                <a:srgbClr val="4C5D6E"/>
              </a:solidFill>
            </a:endParaRPr>
          </a:p>
        </p:txBody>
      </p:sp>
      <p:sp>
        <p:nvSpPr>
          <p:cNvPr id="498" name="Google Shape;498;p55"/>
          <p:cNvSpPr/>
          <p:nvPr/>
        </p:nvSpPr>
        <p:spPr>
          <a:xfrm>
            <a:off x="-1066402" y="2286014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5"/>
          <p:cNvSpPr/>
          <p:nvPr/>
        </p:nvSpPr>
        <p:spPr>
          <a:xfrm>
            <a:off x="-1066402" y="3048013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5"/>
          <p:cNvSpPr/>
          <p:nvPr/>
        </p:nvSpPr>
        <p:spPr>
          <a:xfrm>
            <a:off x="-1066402" y="3810013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5"/>
          <p:cNvSpPr/>
          <p:nvPr/>
        </p:nvSpPr>
        <p:spPr>
          <a:xfrm>
            <a:off x="-1066402" y="4572013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5"/>
          <p:cNvSpPr/>
          <p:nvPr/>
        </p:nvSpPr>
        <p:spPr>
          <a:xfrm>
            <a:off x="-1066402" y="5334012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5"/>
          <p:cNvSpPr/>
          <p:nvPr/>
        </p:nvSpPr>
        <p:spPr>
          <a:xfrm>
            <a:off x="-1066402" y="6096012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   </a:t>
            </a:r>
            <a:endParaRPr sz="1900"/>
          </a:p>
        </p:txBody>
      </p:sp>
      <p:sp>
        <p:nvSpPr>
          <p:cNvPr id="504" name="Google Shape;504;p55"/>
          <p:cNvSpPr/>
          <p:nvPr/>
        </p:nvSpPr>
        <p:spPr>
          <a:xfrm>
            <a:off x="-1066402" y="1524014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5"/>
          <p:cNvSpPr/>
          <p:nvPr/>
        </p:nvSpPr>
        <p:spPr>
          <a:xfrm>
            <a:off x="-1066402" y="762015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5"/>
          <p:cNvSpPr/>
          <p:nvPr/>
        </p:nvSpPr>
        <p:spPr>
          <a:xfrm>
            <a:off x="-1066402" y="-16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5"/>
          <p:cNvSpPr/>
          <p:nvPr/>
        </p:nvSpPr>
        <p:spPr>
          <a:xfrm>
            <a:off x="3198" y="-1066900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5"/>
          <p:cNvSpPr/>
          <p:nvPr/>
        </p:nvSpPr>
        <p:spPr>
          <a:xfrm>
            <a:off x="764798" y="-1066900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5"/>
          <p:cNvSpPr/>
          <p:nvPr/>
        </p:nvSpPr>
        <p:spPr>
          <a:xfrm>
            <a:off x="15263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5"/>
          <p:cNvSpPr/>
          <p:nvPr/>
        </p:nvSpPr>
        <p:spPr>
          <a:xfrm>
            <a:off x="22879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5"/>
          <p:cNvSpPr/>
          <p:nvPr/>
        </p:nvSpPr>
        <p:spPr>
          <a:xfrm>
            <a:off x="30495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5"/>
          <p:cNvSpPr/>
          <p:nvPr/>
        </p:nvSpPr>
        <p:spPr>
          <a:xfrm>
            <a:off x="38111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5"/>
          <p:cNvSpPr/>
          <p:nvPr/>
        </p:nvSpPr>
        <p:spPr>
          <a:xfrm>
            <a:off x="45727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5"/>
          <p:cNvSpPr/>
          <p:nvPr/>
        </p:nvSpPr>
        <p:spPr>
          <a:xfrm>
            <a:off x="53343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5"/>
          <p:cNvSpPr/>
          <p:nvPr/>
        </p:nvSpPr>
        <p:spPr>
          <a:xfrm>
            <a:off x="60959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55"/>
          <p:cNvSpPr/>
          <p:nvPr/>
        </p:nvSpPr>
        <p:spPr>
          <a:xfrm>
            <a:off x="68575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55"/>
          <p:cNvSpPr/>
          <p:nvPr/>
        </p:nvSpPr>
        <p:spPr>
          <a:xfrm>
            <a:off x="76191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55"/>
          <p:cNvSpPr/>
          <p:nvPr/>
        </p:nvSpPr>
        <p:spPr>
          <a:xfrm>
            <a:off x="83807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55"/>
          <p:cNvSpPr/>
          <p:nvPr/>
        </p:nvSpPr>
        <p:spPr>
          <a:xfrm>
            <a:off x="91423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55"/>
          <p:cNvSpPr/>
          <p:nvPr/>
        </p:nvSpPr>
        <p:spPr>
          <a:xfrm>
            <a:off x="99039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5"/>
          <p:cNvSpPr/>
          <p:nvPr/>
        </p:nvSpPr>
        <p:spPr>
          <a:xfrm>
            <a:off x="10665598" y="-1066900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55"/>
          <p:cNvSpPr/>
          <p:nvPr/>
        </p:nvSpPr>
        <p:spPr>
          <a:xfrm>
            <a:off x="11427198" y="-1066900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55"/>
          <p:cNvSpPr/>
          <p:nvPr/>
        </p:nvSpPr>
        <p:spPr>
          <a:xfrm>
            <a:off x="761565" y="6096015"/>
            <a:ext cx="7617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24" name="Google Shape;524;p5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761567" y="6096000"/>
            <a:ext cx="7616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5"/>
          <p:cNvSpPr/>
          <p:nvPr/>
        </p:nvSpPr>
        <p:spPr>
          <a:xfrm>
            <a:off x="761567" y="0"/>
            <a:ext cx="761700" cy="253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6" name="Google Shape;52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000" y="1773267"/>
            <a:ext cx="9982200" cy="41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6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Основные протоколы используемые для построения сетевых туннелей: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56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PPTP</a:t>
            </a:r>
            <a:endParaRPr b="0" i="0" sz="2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L2TP</a:t>
            </a:r>
            <a:endParaRPr b="0" i="0" sz="2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800"/>
              <a:buFont typeface="Arial"/>
              <a:buChar char="•"/>
            </a:pPr>
            <a:r>
              <a:rPr lang="ru" sz="2800"/>
              <a:t>OpenVPN</a:t>
            </a:r>
            <a:endParaRPr sz="2800"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IPSec</a:t>
            </a:r>
            <a:endParaRPr b="0" i="0" sz="2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7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PPTP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57"/>
          <p:cNvSpPr txBox="1"/>
          <p:nvPr>
            <p:ph idx="1" type="body"/>
          </p:nvPr>
        </p:nvSpPr>
        <p:spPr>
          <a:xfrm>
            <a:off x="3514125" y="6017225"/>
            <a:ext cx="91680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1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PPTP</a:t>
            </a: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означает ‘Point-to-Point Tunneling Protocol’, протокол туннелирования "точка-точка".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lang="ru" sz="2400"/>
              <a:t> </a:t>
            </a:r>
            <a:endParaRPr/>
          </a:p>
        </p:txBody>
      </p:sp>
      <p:pic>
        <p:nvPicPr>
          <p:cNvPr id="541" name="Google Shape;54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125" y="0"/>
            <a:ext cx="8165216" cy="57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1512000" y="2628000"/>
            <a:ext cx="9167999" cy="340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800"/>
              <a:buFont typeface="Arial"/>
              <a:buChar char="•"/>
            </a:pPr>
            <a:r>
              <a:rPr lang="ru" sz="2800">
                <a:solidFill>
                  <a:schemeClr val="dk1"/>
                </a:solidFill>
              </a:rPr>
              <a:t>DNS.</a:t>
            </a:r>
            <a:endParaRPr/>
          </a:p>
          <a:p>
            <a:pPr indent="-4572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800"/>
              <a:buFont typeface="Arial"/>
              <a:buChar char="•"/>
            </a:pPr>
            <a:r>
              <a:rPr lang="ru" sz="2800">
                <a:solidFill>
                  <a:schemeClr val="dk1"/>
                </a:solidFill>
              </a:rPr>
              <a:t>Асимметричное и симметричное шифрование.</a:t>
            </a:r>
            <a:endParaRPr sz="2800">
              <a:solidFill>
                <a:schemeClr val="dk1"/>
              </a:solidFill>
            </a:endParaRPr>
          </a:p>
          <a:p>
            <a:pPr indent="-4572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800"/>
              <a:buFont typeface="Arial"/>
              <a:buChar char="•"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Протоколы и методы шифрования.</a:t>
            </a:r>
            <a:endParaRPr/>
          </a:p>
          <a:p>
            <a:pPr indent="-4572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800"/>
              <a:buFont typeface="Arial"/>
              <a:buChar char="•"/>
            </a:pPr>
            <a:r>
              <a:rPr lang="ru" sz="2800">
                <a:solidFill>
                  <a:schemeClr val="dk1"/>
                </a:solidFill>
              </a:rPr>
              <a:t>VPN и их назначение.</a:t>
            </a:r>
            <a:endParaRPr/>
          </a:p>
        </p:txBody>
      </p:sp>
      <p:sp>
        <p:nvSpPr>
          <p:cNvPr descr="Technology devices social media interaction template Free Vector" id="202" name="Google Shape;202;p3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4219" y="0"/>
            <a:ext cx="3237781" cy="2896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4820" y="4031672"/>
            <a:ext cx="2167180" cy="2274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8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58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9" name="Google Shape;54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349" y="755999"/>
            <a:ext cx="8495473" cy="61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9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OpenVPN</a:t>
            </a:r>
            <a:endParaRPr/>
          </a:p>
        </p:txBody>
      </p:sp>
      <p:sp>
        <p:nvSpPr>
          <p:cNvPr id="556" name="Google Shape;556;p59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Может использовать UDP или TCP для транспорта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Может соединять сети на L2 (tap) и L3 (tun)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Может управлять фрагментацией или использовать MTU для tun/tap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Может использоваться для подключения офисов или удаленного доступа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0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L2TP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60"/>
          <p:cNvSpPr txBox="1"/>
          <p:nvPr>
            <p:ph idx="1" type="body"/>
          </p:nvPr>
        </p:nvSpPr>
        <p:spPr>
          <a:xfrm>
            <a:off x="1512000" y="2481975"/>
            <a:ext cx="9168000" cy="3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lang="ru" sz="2400"/>
              <a:t> </a:t>
            </a:r>
            <a:endParaRPr/>
          </a:p>
        </p:txBody>
      </p:sp>
      <p:pic>
        <p:nvPicPr>
          <p:cNvPr id="565" name="Google Shape;56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000" y="116575"/>
            <a:ext cx="8886000" cy="604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1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IPsec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61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IPsec sec наиболее широко используемый протокол для построения VPN.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IPsec является набором протоколов: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Authentication Header (АН)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Encapsulating Security Payload (ESP)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Internet Security Association and Key Management Protocol (ISAKMP)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2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/>
              <a:t>Практическое</a:t>
            </a: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/>
          </a:p>
        </p:txBody>
      </p:sp>
      <p:sp>
        <p:nvSpPr>
          <p:cNvPr id="578" name="Google Shape;578;p62"/>
          <p:cNvSpPr txBox="1"/>
          <p:nvPr>
            <p:ph idx="1" type="body"/>
          </p:nvPr>
        </p:nvSpPr>
        <p:spPr>
          <a:xfrm>
            <a:off x="1512000" y="2628000"/>
            <a:ext cx="9613200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Работа в </a:t>
            </a:r>
            <a:r>
              <a:rPr lang="ru" sz="2800"/>
              <a:t>Wireshark и </a:t>
            </a:r>
            <a:r>
              <a:rPr b="0" i="0" lang="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PT. </a:t>
            </a:r>
            <a:endParaRPr sz="2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sz="2800"/>
          </a:p>
        </p:txBody>
      </p:sp>
      <p:pic>
        <p:nvPicPr>
          <p:cNvPr id="579" name="Google Shape;57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96000"/>
            <a:ext cx="153352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4219" y="0"/>
            <a:ext cx="3237781" cy="2896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3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63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4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 забудьте написать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" sz="4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отзыв о курсе и преподавателе</a:t>
            </a:r>
            <a:endParaRPr b="0" i="0" sz="4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9" name="Google Shape;589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5870" y="307668"/>
            <a:ext cx="2408664" cy="2408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4219" y="0"/>
            <a:ext cx="3237781" cy="2896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Domain Name Service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dk2"/>
                </a:solidFill>
              </a:rPr>
              <a:t>Иерархическая структура DNS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475" y="1851575"/>
            <a:ext cx="8583806" cy="50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Домены и зоны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675" y="1800225"/>
            <a:ext cx="6877050" cy="5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ctrTitle"/>
          </p:nvPr>
        </p:nvSpPr>
        <p:spPr>
          <a:xfrm>
            <a:off x="1523200" y="762000"/>
            <a:ext cx="9139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>
                <a:solidFill>
                  <a:srgbClr val="4C5D6E"/>
                </a:solidFill>
              </a:rPr>
              <a:t>Ресурсные записи</a:t>
            </a:r>
            <a:endParaRPr sz="4300">
              <a:solidFill>
                <a:srgbClr val="4C5D6E"/>
              </a:solidFill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-1066402" y="2286014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5"/>
          <p:cNvSpPr/>
          <p:nvPr/>
        </p:nvSpPr>
        <p:spPr>
          <a:xfrm>
            <a:off x="-1066402" y="3048013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5"/>
          <p:cNvSpPr/>
          <p:nvPr/>
        </p:nvSpPr>
        <p:spPr>
          <a:xfrm>
            <a:off x="-1066402" y="3810013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5"/>
          <p:cNvSpPr/>
          <p:nvPr/>
        </p:nvSpPr>
        <p:spPr>
          <a:xfrm>
            <a:off x="-1066402" y="4572013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5"/>
          <p:cNvSpPr/>
          <p:nvPr/>
        </p:nvSpPr>
        <p:spPr>
          <a:xfrm>
            <a:off x="-1066402" y="5334012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5"/>
          <p:cNvSpPr/>
          <p:nvPr/>
        </p:nvSpPr>
        <p:spPr>
          <a:xfrm>
            <a:off x="-1066402" y="6096012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   </a:t>
            </a:r>
            <a:endParaRPr sz="1900"/>
          </a:p>
        </p:txBody>
      </p:sp>
      <p:sp>
        <p:nvSpPr>
          <p:cNvPr id="238" name="Google Shape;238;p35"/>
          <p:cNvSpPr/>
          <p:nvPr/>
        </p:nvSpPr>
        <p:spPr>
          <a:xfrm>
            <a:off x="-1066402" y="1524014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5"/>
          <p:cNvSpPr/>
          <p:nvPr/>
        </p:nvSpPr>
        <p:spPr>
          <a:xfrm>
            <a:off x="-1066402" y="762015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5"/>
          <p:cNvSpPr/>
          <p:nvPr/>
        </p:nvSpPr>
        <p:spPr>
          <a:xfrm>
            <a:off x="-1066402" y="-16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5"/>
          <p:cNvSpPr/>
          <p:nvPr/>
        </p:nvSpPr>
        <p:spPr>
          <a:xfrm>
            <a:off x="3198" y="-1066900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5"/>
          <p:cNvSpPr/>
          <p:nvPr/>
        </p:nvSpPr>
        <p:spPr>
          <a:xfrm>
            <a:off x="764798" y="-1066900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15263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5"/>
          <p:cNvSpPr/>
          <p:nvPr/>
        </p:nvSpPr>
        <p:spPr>
          <a:xfrm>
            <a:off x="22879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5"/>
          <p:cNvSpPr/>
          <p:nvPr/>
        </p:nvSpPr>
        <p:spPr>
          <a:xfrm>
            <a:off x="30495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5"/>
          <p:cNvSpPr/>
          <p:nvPr/>
        </p:nvSpPr>
        <p:spPr>
          <a:xfrm>
            <a:off x="38111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5"/>
          <p:cNvSpPr/>
          <p:nvPr/>
        </p:nvSpPr>
        <p:spPr>
          <a:xfrm>
            <a:off x="45727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5"/>
          <p:cNvSpPr/>
          <p:nvPr/>
        </p:nvSpPr>
        <p:spPr>
          <a:xfrm>
            <a:off x="53343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5"/>
          <p:cNvSpPr/>
          <p:nvPr/>
        </p:nvSpPr>
        <p:spPr>
          <a:xfrm>
            <a:off x="60959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5"/>
          <p:cNvSpPr/>
          <p:nvPr/>
        </p:nvSpPr>
        <p:spPr>
          <a:xfrm>
            <a:off x="68575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5"/>
          <p:cNvSpPr/>
          <p:nvPr/>
        </p:nvSpPr>
        <p:spPr>
          <a:xfrm>
            <a:off x="76191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5"/>
          <p:cNvSpPr/>
          <p:nvPr/>
        </p:nvSpPr>
        <p:spPr>
          <a:xfrm>
            <a:off x="83807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5"/>
          <p:cNvSpPr/>
          <p:nvPr/>
        </p:nvSpPr>
        <p:spPr>
          <a:xfrm>
            <a:off x="91423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5"/>
          <p:cNvSpPr/>
          <p:nvPr/>
        </p:nvSpPr>
        <p:spPr>
          <a:xfrm>
            <a:off x="9903998" y="-1066900"/>
            <a:ext cx="7617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5"/>
          <p:cNvSpPr/>
          <p:nvPr/>
        </p:nvSpPr>
        <p:spPr>
          <a:xfrm>
            <a:off x="10665598" y="-1066900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5"/>
          <p:cNvSpPr/>
          <p:nvPr/>
        </p:nvSpPr>
        <p:spPr>
          <a:xfrm>
            <a:off x="11427198" y="-1066900"/>
            <a:ext cx="761700" cy="76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5"/>
          <p:cNvSpPr txBox="1"/>
          <p:nvPr>
            <p:ph type="ctrTitle"/>
          </p:nvPr>
        </p:nvSpPr>
        <p:spPr>
          <a:xfrm>
            <a:off x="1523167" y="2285933"/>
            <a:ext cx="91392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2C2D30"/>
                </a:solidFill>
              </a:rPr>
              <a:t>name. TTL CLASS TYPE DATA </a:t>
            </a:r>
            <a:endParaRPr sz="2100">
              <a:solidFill>
                <a:srgbClr val="2C2D3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2C2D30"/>
                </a:solidFill>
              </a:rPr>
              <a:t>где </a:t>
            </a:r>
            <a:endParaRPr sz="2100">
              <a:solidFill>
                <a:srgbClr val="2C2D30"/>
              </a:solidFill>
            </a:endParaRPr>
          </a:p>
          <a:p>
            <a:pPr indent="-438150" lvl="0" marL="6096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2C2D30"/>
              </a:buClr>
              <a:buSzPts val="2100"/>
              <a:buChar char="●"/>
            </a:pPr>
            <a:r>
              <a:rPr lang="ru" sz="2100">
                <a:solidFill>
                  <a:srgbClr val="2C2D30"/>
                </a:solidFill>
              </a:rPr>
              <a:t>name — доменное имя </a:t>
            </a:r>
            <a:endParaRPr sz="2100">
              <a:solidFill>
                <a:srgbClr val="2C2D30"/>
              </a:solidFill>
            </a:endParaRPr>
          </a:p>
          <a:p>
            <a:pPr indent="-438150" lvl="0" marL="6096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2C2D30"/>
              </a:buClr>
              <a:buSzPts val="2100"/>
              <a:buChar char="●"/>
            </a:pPr>
            <a:r>
              <a:rPr lang="ru" sz="2100">
                <a:solidFill>
                  <a:srgbClr val="2C2D30"/>
                </a:solidFill>
              </a:rPr>
              <a:t>TTL — срок хранения записи в кэше </a:t>
            </a:r>
            <a:endParaRPr sz="2100">
              <a:solidFill>
                <a:srgbClr val="2C2D30"/>
              </a:solidFill>
            </a:endParaRPr>
          </a:p>
          <a:p>
            <a:pPr indent="-438150" lvl="0" marL="6096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2C2D30"/>
              </a:buClr>
              <a:buSzPts val="2100"/>
              <a:buChar char="●"/>
            </a:pPr>
            <a:r>
              <a:rPr lang="ru" sz="2100">
                <a:solidFill>
                  <a:srgbClr val="2C2D30"/>
                </a:solidFill>
              </a:rPr>
              <a:t>CLASS — всегда IN (INternet) </a:t>
            </a:r>
            <a:endParaRPr sz="2100">
              <a:solidFill>
                <a:srgbClr val="2C2D30"/>
              </a:solidFill>
            </a:endParaRPr>
          </a:p>
          <a:p>
            <a:pPr indent="-438150" lvl="0" marL="6096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2C2D30"/>
              </a:buClr>
              <a:buSzPts val="2100"/>
              <a:buChar char="●"/>
            </a:pPr>
            <a:r>
              <a:rPr lang="ru" sz="2100">
                <a:solidFill>
                  <a:srgbClr val="2C2D30"/>
                </a:solidFill>
              </a:rPr>
              <a:t>TYPE — тип записи (A/CNAME/MX/PTR...) </a:t>
            </a:r>
            <a:endParaRPr sz="2100">
              <a:solidFill>
                <a:srgbClr val="2C2D30"/>
              </a:solidFill>
            </a:endParaRPr>
          </a:p>
          <a:p>
            <a:pPr indent="-438150" lvl="0" marL="6096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2C2D30"/>
              </a:buClr>
              <a:buSzPts val="2100"/>
              <a:buChar char="●"/>
            </a:pPr>
            <a:r>
              <a:rPr lang="ru" sz="2100">
                <a:solidFill>
                  <a:srgbClr val="2C2D30"/>
                </a:solidFill>
              </a:rPr>
              <a:t>DATA — данные (зависит от TYPE)</a:t>
            </a:r>
            <a:endParaRPr sz="2100">
              <a:solidFill>
                <a:srgbClr val="2C2D3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sz="2100">
              <a:solidFill>
                <a:srgbClr val="2C2D30"/>
              </a:solidFill>
            </a:endParaRPr>
          </a:p>
        </p:txBody>
      </p:sp>
      <p:sp>
        <p:nvSpPr>
          <p:cNvPr id="258" name="Google Shape;258;p35"/>
          <p:cNvSpPr/>
          <p:nvPr/>
        </p:nvSpPr>
        <p:spPr>
          <a:xfrm>
            <a:off x="761565" y="6096015"/>
            <a:ext cx="7617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59" name="Google Shape;259;p3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761567" y="6096000"/>
            <a:ext cx="7616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5"/>
          <p:cNvSpPr/>
          <p:nvPr/>
        </p:nvSpPr>
        <p:spPr>
          <a:xfrm>
            <a:off x="761567" y="0"/>
            <a:ext cx="761700" cy="253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Корневые серверы</a:t>
            </a:r>
            <a:endParaRPr/>
          </a:p>
        </p:txBody>
      </p:sp>
      <p:sp>
        <p:nvSpPr>
          <p:cNvPr id="267" name="Google Shape;267;p36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/>
              <a:t>a.root-servers.net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/>
              <a:t>b.root-servers.net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/>
              <a:t>c.root-servers.net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/>
              <a:t>d.root-servers.net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/>
              <a:t>e.root-servers.net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/>
              <a:t>f.root-servers.net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/>
              <a:t>g.root-servers.net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/>
              <a:t>h.root-servers.net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/>
              <a:t>i.root-servers.net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/>
              <a:t>j.root-servers.net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/>
              <a:t>k.root-servers.net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/>
              <a:t>l.root-servers.net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/>
              <a:t>m.root-servers.net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Разрешение доменного имени</a:t>
            </a:r>
            <a:endParaRPr/>
          </a:p>
        </p:txBody>
      </p:sp>
      <p:sp>
        <p:nvSpPr>
          <p:cNvPr id="274" name="Google Shape;274;p37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275" y="2346803"/>
            <a:ext cx="9584835" cy="45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GeekBrains">
  <a:themeElements>
    <a:clrScheme name="GeekBrains">
      <a:dk1>
        <a:srgbClr val="2C2D30"/>
      </a:dk1>
      <a:lt1>
        <a:srgbClr val="F9F9FB"/>
      </a:lt1>
      <a:dk2>
        <a:srgbClr val="4C5D6E"/>
      </a:dk2>
      <a:lt2>
        <a:srgbClr val="FFFFFF"/>
      </a:lt2>
      <a:accent1>
        <a:srgbClr val="177BBB"/>
      </a:accent1>
      <a:accent2>
        <a:srgbClr val="4DB6AC"/>
      </a:accent2>
      <a:accent3>
        <a:srgbClr val="FCC87B"/>
      </a:accent3>
      <a:accent4>
        <a:srgbClr val="C94D4C"/>
      </a:accent4>
      <a:accent5>
        <a:srgbClr val="9277C3"/>
      </a:accent5>
      <a:accent6>
        <a:srgbClr val="99A8B7"/>
      </a:accent6>
      <a:hlink>
        <a:srgbClr val="177BBB"/>
      </a:hlink>
      <a:folHlink>
        <a:srgbClr val="9277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