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nsk.ru/blog/2016/01/17/ipaddress-%D1%80%D0%B0%D0%B1%D0%BE%D1%82%D0%B0%D0%B5%D0%BC-%D1%81-ipv4v6/" TargetMode="External"/><Relationship Id="rId4" Type="http://schemas.openxmlformats.org/officeDocument/2006/relationships/hyperlink" Target="https://pythoner.name/documentation/tutorial/library2" TargetMode="External"/><Relationship Id="rId5" Type="http://schemas.openxmlformats.org/officeDocument/2006/relationships/hyperlink" Target="https://python-scripts.com/subprocess" TargetMode="External"/><Relationship Id="rId6" Type="http://schemas.openxmlformats.org/officeDocument/2006/relationships/hyperlink" Target="https://python-scripts.com/import-os-exam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Полезные модули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111262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Модули: subprocess, os, ipaddress, tabulate, pprint.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Базы данных и PyQT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python-logo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ipaddress</a:t>
            </a:r>
            <a:endParaRPr b="0" i="0" sz="4800" u="none" cap="none" strike="noStrike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1523975" y="966040"/>
            <a:ext cx="79271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Предоставляет функции для операций с ip-адресами!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1637950" y="1543922"/>
            <a:ext cx="805469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ip_address()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создать IPv4-адрес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143" y="2264229"/>
            <a:ext cx="1449982" cy="971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8"/>
          <p:cNvCxnSpPr>
            <a:stCxn id="245" idx="2"/>
          </p:cNvCxnSpPr>
          <p:nvPr/>
        </p:nvCxnSpPr>
        <p:spPr>
          <a:xfrm>
            <a:off x="5665295" y="2017922"/>
            <a:ext cx="0" cy="24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28"/>
          <p:cNvSpPr/>
          <p:nvPr/>
        </p:nvSpPr>
        <p:spPr>
          <a:xfrm>
            <a:off x="2302328" y="3387633"/>
            <a:ext cx="1645921" cy="58347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is_loopback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4056016" y="3396342"/>
            <a:ext cx="1645921" cy="58347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is_multicast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5809704" y="3387633"/>
            <a:ext cx="1645921" cy="58347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is_reserverd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7563393" y="3378924"/>
            <a:ext cx="1645921" cy="58347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is_private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8"/>
          <p:cNvCxnSpPr>
            <a:stCxn id="246" idx="1"/>
            <a:endCxn id="248" idx="0"/>
          </p:cNvCxnSpPr>
          <p:nvPr/>
        </p:nvCxnSpPr>
        <p:spPr>
          <a:xfrm flipH="1">
            <a:off x="3125143" y="2749973"/>
            <a:ext cx="1884000" cy="63780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28"/>
          <p:cNvCxnSpPr/>
          <p:nvPr/>
        </p:nvCxnSpPr>
        <p:spPr>
          <a:xfrm flipH="1">
            <a:off x="5077097" y="3235717"/>
            <a:ext cx="165463" cy="160625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28"/>
          <p:cNvCxnSpPr/>
          <p:nvPr/>
        </p:nvCxnSpPr>
        <p:spPr>
          <a:xfrm>
            <a:off x="6203536" y="3231363"/>
            <a:ext cx="226741" cy="164979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28"/>
          <p:cNvCxnSpPr>
            <a:stCxn id="246" idx="3"/>
            <a:endCxn id="251" idx="0"/>
          </p:cNvCxnSpPr>
          <p:nvPr/>
        </p:nvCxnSpPr>
        <p:spPr>
          <a:xfrm>
            <a:off x="6459125" y="2749973"/>
            <a:ext cx="1927200" cy="62910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28"/>
          <p:cNvSpPr/>
          <p:nvPr/>
        </p:nvSpPr>
        <p:spPr>
          <a:xfrm>
            <a:off x="1723335" y="4089883"/>
            <a:ext cx="805469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ip_network()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создать объект, описывающий IPv4- или IPv6-сеть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2574" y="4807561"/>
            <a:ext cx="1456211" cy="80738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/>
          <p:nvPr/>
        </p:nvSpPr>
        <p:spPr>
          <a:xfrm>
            <a:off x="2146965" y="4915090"/>
            <a:ext cx="2422072" cy="58347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broadcast_address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4539643" y="5743473"/>
            <a:ext cx="2422072" cy="58347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hosts()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6932322" y="4915090"/>
            <a:ext cx="2422072" cy="583474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subnets()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8"/>
          <p:cNvCxnSpPr/>
          <p:nvPr/>
        </p:nvCxnSpPr>
        <p:spPr>
          <a:xfrm flipH="1">
            <a:off x="5734134" y="4562916"/>
            <a:ext cx="8339" cy="2394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28"/>
          <p:cNvCxnSpPr>
            <a:stCxn id="257" idx="1"/>
            <a:endCxn id="258" idx="6"/>
          </p:cNvCxnSpPr>
          <p:nvPr/>
        </p:nvCxnSpPr>
        <p:spPr>
          <a:xfrm rot="10800000">
            <a:off x="4568974" y="5206755"/>
            <a:ext cx="453600" cy="450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28"/>
          <p:cNvCxnSpPr>
            <a:stCxn id="257" idx="3"/>
            <a:endCxn id="260" idx="2"/>
          </p:cNvCxnSpPr>
          <p:nvPr/>
        </p:nvCxnSpPr>
        <p:spPr>
          <a:xfrm flipH="1" rot="10800000">
            <a:off x="6478785" y="5206755"/>
            <a:ext cx="453600" cy="450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28"/>
          <p:cNvCxnSpPr>
            <a:stCxn id="257" idx="2"/>
            <a:endCxn id="259" idx="0"/>
          </p:cNvCxnSpPr>
          <p:nvPr/>
        </p:nvCxnSpPr>
        <p:spPr>
          <a:xfrm>
            <a:off x="5750679" y="5614949"/>
            <a:ext cx="0" cy="128400"/>
          </a:xfrm>
          <a:prstGeom prst="straightConnector1">
            <a:avLst/>
          </a:prstGeom>
          <a:noFill/>
          <a:ln cap="flat" cmpd="sng" w="9525">
            <a:solidFill>
              <a:srgbClr val="1178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E9B7B6"/>
                </a:solidFill>
                <a:latin typeface="Courier New"/>
                <a:ea typeface="Courier New"/>
                <a:cs typeface="Courier New"/>
                <a:sym typeface="Courier New"/>
              </a:rPr>
              <a:t>tabulate</a:t>
            </a:r>
            <a:endParaRPr b="0" i="0" sz="4800" u="none" cap="none" strike="noStrike">
              <a:solidFill>
                <a:srgbClr val="E9B7B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1523975" y="966040"/>
            <a:ext cx="73452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Обеспечивает табличное представление данных!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1523975" y="1427705"/>
            <a:ext cx="98703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tabulate(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&lt;итерируемый объект&gt;</a:t>
            </a: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, headers =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&lt;набор заголовков&gt;</a:t>
            </a: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, tablefmt =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&lt;параметр стилизации&gt;</a:t>
            </a: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523975" y="1971203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Итерируемый объект: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1523975" y="2473163"/>
            <a:ext cx="492955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dicts_list = [{'programming language': 'Python',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'type': 'interpreted',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'year': '1991'},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{'programming language': 'JAVA',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'type': 'compiled',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'year': '1995'},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{'programming language': 'С',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'type': 'compiled',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'year': '1972'}]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7315175" y="1971203"/>
            <a:ext cx="1734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Результат: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6984124" y="2432868"/>
            <a:ext cx="499657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+--------+------------------------+-------------+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 year | programming language | type |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+=====+==============+==========+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 1991 | Python                 | interpreted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+--------+------------------------+-------------+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 1995 | JAVA                   | compiled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+--------+------------------------+-------------+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 1972 | С                         | compiled    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+--------+------------------------+-------------+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3854010" y="5392944"/>
            <a:ext cx="5015246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tabulate(dicts_list, headers='keys', tablefmt="grid")</a:t>
            </a:r>
            <a:endParaRPr b="0" i="0" sz="16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4119155" y="5038339"/>
            <a:ext cx="200297" cy="3344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8385245" y="5000679"/>
            <a:ext cx="232599" cy="35197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115C8C"/>
                </a:solidFill>
                <a:latin typeface="Courier New"/>
                <a:ea typeface="Courier New"/>
                <a:cs typeface="Courier New"/>
                <a:sym typeface="Courier New"/>
              </a:rPr>
              <a:t>pprint</a:t>
            </a:r>
            <a:endParaRPr b="0" i="0" sz="4800" u="none" cap="none" strike="noStrike">
              <a:solidFill>
                <a:srgbClr val="115C8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1523975" y="966040"/>
            <a:ext cx="7484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Улучшает качество отображения Python-объектов!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2503496" y="1476434"/>
            <a:ext cx="5881749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pprint(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&lt;объект данных&gt;</a:t>
            </a: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523975" y="1971203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Итерируемый объект: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1804800" y="2493932"/>
            <a:ext cx="251465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str_pp = '\n programming language Python\n type interpreted\n year 1991\n license free \n'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6766774" y="1990729"/>
            <a:ext cx="1734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Результат: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6984124" y="2432868"/>
            <a:ext cx="49965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('\n'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programming language Python\n'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type interpreted\n'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year 1991\n'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license free \n')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3052821" y="4352335"/>
            <a:ext cx="5015246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pprint(str_pp)</a:t>
            </a:r>
            <a:endParaRPr b="0" i="0" sz="16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3161212" y="4008333"/>
            <a:ext cx="200297" cy="3344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7427302" y="3970673"/>
            <a:ext cx="232599" cy="35197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05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en-US"/>
              <a:t>Практическое</a:t>
            </a: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546834" y="24219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en-US"/>
              <a:t>Практическое </a:t>
            </a: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>
            <p:ph idx="1" type="body"/>
          </p:nvPr>
        </p:nvSpPr>
        <p:spPr>
          <a:xfrm>
            <a:off x="1407496" y="1227908"/>
            <a:ext cx="9789000" cy="4781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</a:rPr>
              <a:t>Написать функцию </a:t>
            </a:r>
            <a:r>
              <a:rPr b="1" lang="en-US">
                <a:solidFill>
                  <a:srgbClr val="2C2D30"/>
                </a:solidFill>
              </a:rPr>
              <a:t>host_ping()</a:t>
            </a:r>
            <a:r>
              <a:rPr lang="en-US">
                <a:solidFill>
                  <a:srgbClr val="2C2D30"/>
                </a:solidFill>
              </a:rPr>
              <a:t>, в которой с помощью утилиты </a:t>
            </a:r>
            <a:r>
              <a:rPr b="1" lang="en-US">
                <a:solidFill>
                  <a:srgbClr val="2C2D30"/>
                </a:solidFill>
              </a:rPr>
              <a:t>ping</a:t>
            </a:r>
            <a:r>
              <a:rPr lang="en-US">
                <a:solidFill>
                  <a:srgbClr val="2C2D30"/>
                </a:solidFill>
              </a:rPr>
              <a:t> будет проверяться доступность сетевых узлов.</a:t>
            </a:r>
            <a:endParaRPr>
              <a:solidFill>
                <a:srgbClr val="2C2D30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</a:rPr>
              <a:t>Написать функцию </a:t>
            </a:r>
            <a:r>
              <a:rPr b="1" lang="en-US">
                <a:solidFill>
                  <a:srgbClr val="2C2D30"/>
                </a:solidFill>
              </a:rPr>
              <a:t>host_range_ping()</a:t>
            </a:r>
            <a:r>
              <a:rPr lang="en-US">
                <a:solidFill>
                  <a:srgbClr val="2C2D30"/>
                </a:solidFill>
              </a:rPr>
              <a:t> для перебора ip-адресов из заданного диапазона. </a:t>
            </a:r>
            <a:endParaRPr>
              <a:solidFill>
                <a:srgbClr val="2C2D30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</a:rPr>
              <a:t>Написать функцию </a:t>
            </a:r>
            <a:r>
              <a:rPr b="1" lang="en-US">
                <a:solidFill>
                  <a:srgbClr val="2C2D30"/>
                </a:solidFill>
              </a:rPr>
              <a:t>host_range_ping_tab()</a:t>
            </a:r>
            <a:r>
              <a:rPr lang="en-US">
                <a:solidFill>
                  <a:srgbClr val="2C2D30"/>
                </a:solidFill>
              </a:rPr>
              <a:t>, возможности которой основаны на функции из примера 2. Но в данном случае результат должен быть итоговым по всем ip-адресам, представленным в табличном формате (использовать модуль </a:t>
            </a:r>
            <a:r>
              <a:rPr b="1" lang="en-US">
                <a:solidFill>
                  <a:srgbClr val="2C2D30"/>
                </a:solidFill>
              </a:rPr>
              <a:t>tabulate</a:t>
            </a:r>
            <a:r>
              <a:rPr lang="en-US">
                <a:solidFill>
                  <a:srgbClr val="2C2D30"/>
                </a:solidFill>
              </a:rPr>
              <a:t>).</a:t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Подробнее практическое задание изложено в методичке к уроку 1.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546834" y="24219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en-US"/>
              <a:t>Практическое </a:t>
            </a: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 (продолжение)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625200" y="2085674"/>
            <a:ext cx="97890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AutoNum type="arabicPeriod" startAt="4"/>
            </a:pPr>
            <a:r>
              <a:rPr lang="en-US">
                <a:solidFill>
                  <a:srgbClr val="2C2D30"/>
                </a:solidFill>
              </a:rPr>
              <a:t>Продолжаем работать над проектом «Мессенджер»:</a:t>
            </a:r>
            <a:endParaRPr>
              <a:solidFill>
                <a:srgbClr val="2C2D30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AutoNum type="alphaLcPeriod"/>
            </a:pPr>
            <a:r>
              <a:rPr lang="en-US">
                <a:solidFill>
                  <a:srgbClr val="2C2D30"/>
                </a:solidFill>
              </a:rPr>
              <a:t>Реализовать скрипт, запускающий два клиентских приложения: на чтение чата и на запись в него. Уместно использовать модуль </a:t>
            </a:r>
            <a:r>
              <a:rPr b="1" lang="en-US">
                <a:solidFill>
                  <a:srgbClr val="2C2D30"/>
                </a:solidFill>
              </a:rPr>
              <a:t>subprocess</a:t>
            </a:r>
            <a:r>
              <a:rPr lang="en-US">
                <a:solidFill>
                  <a:srgbClr val="2C2D30"/>
                </a:solidFill>
              </a:rPr>
              <a:t>);</a:t>
            </a:r>
            <a:endParaRPr>
              <a:solidFill>
                <a:srgbClr val="2C2D30"/>
              </a:solidFill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AutoNum type="alphaLcPeriod"/>
            </a:pPr>
            <a:r>
              <a:rPr lang="en-US">
                <a:solidFill>
                  <a:srgbClr val="2C2D30"/>
                </a:solidFill>
              </a:rPr>
              <a:t>Реализовать скрипт, запускающий указанное количество клиентских приложений.</a:t>
            </a:r>
            <a:endParaRPr>
              <a:solidFill>
                <a:srgbClr val="2C2D3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Подробнее практическое задание изложено в методичке к уроку 1.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1512000" y="30315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1512000" y="1445622"/>
            <a:ext cx="10023600" cy="452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ipaddress – работаем с IPv4/v6</a:t>
            </a:r>
            <a:r>
              <a:rPr lang="en-US" sz="2400"/>
              <a:t>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https://pynsk.ru/blog/2016/01/17/ipaddress-%D1%80%D0%B0%D0%B1%D0%BE%D1%82%D0%B0%D0%B5%D0%BC-%D1%81-ipv4v6/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Python. Краткий обзор стандартной библиотеки: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https://pythoner.name/documentation/tutorial/library2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Модуль subprocess – работаем с процессами: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https://python-scripts.com/subprocess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использования модуля os в Python: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https://python-scripts.com/import-os-example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416941" y="318759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356735" y="1672045"/>
            <a:ext cx="9167999" cy="4275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назначение и принципы работы модулей Python 3: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subprocess</a:t>
            </a:r>
            <a:endParaRPr b="0" i="0" sz="2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b="0" i="0" sz="2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ipaddress</a:t>
            </a:r>
            <a:endParaRPr b="0" i="0" sz="28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tabulate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pprint</a:t>
            </a:r>
            <a:endParaRPr b="0" i="0" sz="3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555376" y="2455957"/>
            <a:ext cx="3029574" cy="284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endParaRPr b="0" i="0" sz="4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573700" y="1249250"/>
            <a:ext cx="9053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*files])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endParaRPr b="0" i="0" sz="4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573700" y="1249250"/>
            <a:ext cx="9053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*files])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064950" y="1533950"/>
            <a:ext cx="65997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8877825" y="2234925"/>
            <a:ext cx="29592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Запускаемый процесс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7315975" y="2090275"/>
            <a:ext cx="1514875" cy="375775"/>
          </a:xfrm>
          <a:custGeom>
            <a:rect b="b" l="l" r="r" t="t"/>
            <a:pathLst>
              <a:path extrusionOk="0" h="15031" w="60595">
                <a:moveTo>
                  <a:pt x="60595" y="15031"/>
                </a:moveTo>
                <a:cubicBezTo>
                  <a:pt x="56133" y="14327"/>
                  <a:pt x="41963" y="12605"/>
                  <a:pt x="33821" y="10804"/>
                </a:cubicBezTo>
                <a:cubicBezTo>
                  <a:pt x="25679" y="9004"/>
                  <a:pt x="17380" y="6029"/>
                  <a:pt x="11743" y="4228"/>
                </a:cubicBezTo>
                <a:cubicBezTo>
                  <a:pt x="6106" y="2427"/>
                  <a:pt x="1957" y="705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endParaRPr b="0" i="0" sz="4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573700" y="1249250"/>
            <a:ext cx="9053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*files])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064950" y="1533950"/>
            <a:ext cx="65997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8877825" y="2234925"/>
            <a:ext cx="29592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Запускаемый процесс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7315975" y="2090275"/>
            <a:ext cx="1514875" cy="375775"/>
          </a:xfrm>
          <a:custGeom>
            <a:rect b="b" l="l" r="r" t="t"/>
            <a:pathLst>
              <a:path extrusionOk="0" h="15031" w="60595">
                <a:moveTo>
                  <a:pt x="60595" y="15031"/>
                </a:moveTo>
                <a:cubicBezTo>
                  <a:pt x="56133" y="14327"/>
                  <a:pt x="41963" y="12605"/>
                  <a:pt x="33821" y="10804"/>
                </a:cubicBezTo>
                <a:cubicBezTo>
                  <a:pt x="25679" y="9004"/>
                  <a:pt x="17380" y="6029"/>
                  <a:pt x="11743" y="4228"/>
                </a:cubicBezTo>
                <a:cubicBezTo>
                  <a:pt x="6106" y="2427"/>
                  <a:pt x="1957" y="705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1573700" y="2763100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Поддерживается менеджер контекста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endParaRPr b="0" i="0" sz="4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573700" y="1249250"/>
            <a:ext cx="9053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*files])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3064950" y="1533950"/>
            <a:ext cx="65997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1573700" y="3073100"/>
            <a:ext cx="8575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creationflags=CREATE_NEW_CONSOLE) as packer: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"Ждём упаковку..."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8877825" y="2234925"/>
            <a:ext cx="29592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Запускаемый процесс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7315975" y="2090275"/>
            <a:ext cx="1514875" cy="375775"/>
          </a:xfrm>
          <a:custGeom>
            <a:rect b="b" l="l" r="r" t="t"/>
            <a:pathLst>
              <a:path extrusionOk="0" h="15031" w="60595">
                <a:moveTo>
                  <a:pt x="60595" y="15031"/>
                </a:moveTo>
                <a:cubicBezTo>
                  <a:pt x="56133" y="14327"/>
                  <a:pt x="41963" y="12605"/>
                  <a:pt x="33821" y="10804"/>
                </a:cubicBezTo>
                <a:cubicBezTo>
                  <a:pt x="25679" y="9004"/>
                  <a:pt x="17380" y="6029"/>
                  <a:pt x="11743" y="4228"/>
                </a:cubicBezTo>
                <a:cubicBezTo>
                  <a:pt x="6106" y="2427"/>
                  <a:pt x="1957" y="705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573700" y="2763100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Поддерживается менеджер контекста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endParaRPr b="0" i="0" sz="4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1573700" y="1249250"/>
            <a:ext cx="9053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*files])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3064950" y="1533950"/>
            <a:ext cx="65997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573700" y="3073100"/>
            <a:ext cx="8575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creationflags=CREATE_NEW_CONSOLE) as packer: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"Ждём упаковку..."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8877825" y="2234925"/>
            <a:ext cx="29592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Запускаемый процесс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7315975" y="2090275"/>
            <a:ext cx="1514875" cy="375775"/>
          </a:xfrm>
          <a:custGeom>
            <a:rect b="b" l="l" r="r" t="t"/>
            <a:pathLst>
              <a:path extrusionOk="0" h="15031" w="60595">
                <a:moveTo>
                  <a:pt x="60595" y="15031"/>
                </a:moveTo>
                <a:cubicBezTo>
                  <a:pt x="56133" y="14327"/>
                  <a:pt x="41963" y="12605"/>
                  <a:pt x="33821" y="10804"/>
                </a:cubicBezTo>
                <a:cubicBezTo>
                  <a:pt x="25679" y="9004"/>
                  <a:pt x="17380" y="6029"/>
                  <a:pt x="11743" y="4228"/>
                </a:cubicBezTo>
                <a:cubicBezTo>
                  <a:pt x="6106" y="2427"/>
                  <a:pt x="1957" y="705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1573700" y="2763100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Поддерживается менеджер контекста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523975" y="4476800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Упрощ</a:t>
            </a:r>
            <a:r>
              <a:rPr lang="en-US" sz="1800"/>
              <a:t>е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нный запуск процесса *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endParaRPr b="0" i="0" sz="4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573700" y="1249250"/>
            <a:ext cx="9053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3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*files])</a:t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064950" y="1533950"/>
            <a:ext cx="6599700" cy="47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573700" y="3073100"/>
            <a:ext cx="85752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Popen([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'7z'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'test.zip'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*files],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	creationflags=CREATE_NEW_CONSOLE) as packer: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"Ждём упаковку..."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8877825" y="2234925"/>
            <a:ext cx="29592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Запускаемый процесс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7315975" y="2090275"/>
            <a:ext cx="1514875" cy="375775"/>
          </a:xfrm>
          <a:custGeom>
            <a:rect b="b" l="l" r="r" t="t"/>
            <a:pathLst>
              <a:path extrusionOk="0" h="15031" w="60595">
                <a:moveTo>
                  <a:pt x="60595" y="15031"/>
                </a:moveTo>
                <a:cubicBezTo>
                  <a:pt x="56133" y="14327"/>
                  <a:pt x="41963" y="12605"/>
                  <a:pt x="33821" y="10804"/>
                </a:cubicBezTo>
                <a:cubicBezTo>
                  <a:pt x="25679" y="9004"/>
                  <a:pt x="17380" y="6029"/>
                  <a:pt x="11743" y="4228"/>
                </a:cubicBezTo>
                <a:cubicBezTo>
                  <a:pt x="6106" y="2427"/>
                  <a:pt x="1957" y="705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1573700" y="2763100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Поддерживается менеджер контекста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1523975" y="4476800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Упрощ</a:t>
            </a:r>
            <a:r>
              <a:rPr lang="en-US" sz="1800"/>
              <a:t>е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нный запуск процесса *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6937475" y="5026075"/>
            <a:ext cx="3640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 Начиная с Python 3.5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573700" y="5214700"/>
            <a:ext cx="4685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run([</a:t>
            </a:r>
            <a:r>
              <a:rPr b="1" i="0" lang="en-US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'-V'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523975" y="52373"/>
            <a:ext cx="98703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b="1" i="0" lang="en-US" sz="4800" u="none" cap="none" strike="noStrik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b="0" i="0" sz="4800" u="none" cap="none" strike="noStrike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1523975" y="966040"/>
            <a:ext cx="5527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3131E"/>
                </a:solidFill>
                <a:latin typeface="Arial"/>
                <a:ea typeface="Arial"/>
                <a:cs typeface="Arial"/>
                <a:sym typeface="Arial"/>
              </a:rPr>
              <a:t>Некоторые важные команды модуля:</a:t>
            </a:r>
            <a:endParaRPr b="0" i="0" sz="2400" u="none" cap="none" strike="noStrike">
              <a:solidFill>
                <a:srgbClr val="1313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637950" y="1463185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os.mkdir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(‘название каталога’)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создать каталог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5713562" y="1987199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os.path.exists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(‘путь’)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проверить существующий путь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1637950" y="2518150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os.listdir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(path=‘путь’)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получить список директорий и файлов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713562" y="3049101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os.path.isdir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(path)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является ли путь директорией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1637950" y="3587194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os.path.isfile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(path)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является ли путь файлом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5713562" y="4118145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os.path.basename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(path)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получить базовое имя пути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1637950" y="4642159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os.path.basename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(path)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получить базовое имя пути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5713562" y="5159455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os.path.dirname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(path)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получить имя директории пути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1637950" y="5690187"/>
            <a:ext cx="5413500" cy="4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os.path.split</a:t>
            </a:r>
            <a:r>
              <a:rPr b="0" i="0" lang="en-US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(path)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разделить путь на каталог и файл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