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rgbClr val="E9EDF4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>
            <p:ph idx="4" type="pic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объекта">
  <p:cSld name="Заголовок три объекта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объекта">
  <p:cSld name="Три объекта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4 объекта">
  <p:cSld name="Заголовок и 4 объекта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объекта">
  <p:cSld name="4 объект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4" type="body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вадратная каритнка с подписью">
  <p:cSld name="Квадратная каритнка с подписью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/>
          <p:nvPr>
            <p:ph idx="3" type="pic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каритнка с подписью">
  <p:cSld name="Вертикальная каритнка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6"/>
          <p:cNvSpPr/>
          <p:nvPr>
            <p:ph idx="3" type="pic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каритнка с подписью">
  <p:cSld name="Горизонтальная каритнка с подписью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7"/>
          <p:cNvSpPr/>
          <p:nvPr>
            <p:ph idx="3" type="pic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три подзаголоавка с объектами">
  <p:cSld name="Заголовок три подзаголоавка с объектами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body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4" type="body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5" type="body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6" type="body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трех объектов">
  <p:cSld name="Сравнение трех объектов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4" type="body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5" type="body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6" type="body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python.org/3.6/library/stdtypes.html#instance.__class__" TargetMode="External"/><Relationship Id="rId4" Type="http://schemas.openxmlformats.org/officeDocument/2006/relationships/hyperlink" Target="https://docs.python.org/3.6/library/stdtypes.html#instance.__class__" TargetMode="External"/><Relationship Id="rId5" Type="http://schemas.openxmlformats.org/officeDocument/2006/relationships/hyperlink" Target="https://docs.python.org/3.6/reference/compound_stmts.html#class" TargetMode="External"/><Relationship Id="rId6" Type="http://schemas.openxmlformats.org/officeDocument/2006/relationships/hyperlink" Target="https://docs.python.org/3.6/reference/compound_stmts.html#class" TargetMode="External"/><Relationship Id="rId7" Type="http://schemas.openxmlformats.org/officeDocument/2006/relationships/hyperlink" Target="https://docs.python.org/3.6/library/functions.html?highlight=type#typ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youtu.be/61UuKJRl2m0" TargetMode="External"/><Relationship Id="rId4" Type="http://schemas.openxmlformats.org/officeDocument/2006/relationships/hyperlink" Target="https://youtu.be/sPiWg5jSoZI" TargetMode="External"/><Relationship Id="rId5" Type="http://schemas.openxmlformats.org/officeDocument/2006/relationships/hyperlink" Target="https://youtu.be/akyVo4BzYZo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idx="4294967295" type="ctrTitle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и метаклассы</a:t>
            </a:r>
            <a:endParaRPr b="0" i="0" sz="4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5303837" y="4173375"/>
            <a:ext cx="65586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20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атрибутов, доступ к атрибутам. Метаклассы. </a:t>
            </a:r>
            <a:endParaRPr b="0" i="0" sz="2000" u="none" cap="none" strike="noStrike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303837" y="76517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Базы данных и PyQT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b="1" i="0" sz="2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.png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000" y="1814925"/>
            <a:ext cx="3275400" cy="3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701875" y="1301350"/>
            <a:ext cx="43335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одинаковые проверки нужно выполнить для многих атрибутов?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8772675" y="3708800"/>
            <a:ext cx="386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8772675" y="684800"/>
            <a:ext cx="299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9122300" y="951850"/>
            <a:ext cx="2420400" cy="268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9120400" y="3890900"/>
            <a:ext cx="2420400" cy="268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6032502" y="2088600"/>
            <a:ext cx="2740200" cy="30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484650" y="1366400"/>
            <a:ext cx="572600" cy="689700"/>
          </a:xfrm>
          <a:custGeom>
            <a:rect b="b" l="l" r="r" t="t"/>
            <a:pathLst>
              <a:path extrusionOk="0" h="27588" w="22904">
                <a:moveTo>
                  <a:pt x="0" y="27588"/>
                </a:moveTo>
                <a:cubicBezTo>
                  <a:pt x="694" y="25332"/>
                  <a:pt x="348" y="18652"/>
                  <a:pt x="4165" y="14054"/>
                </a:cubicBezTo>
                <a:cubicBezTo>
                  <a:pt x="7982" y="9456"/>
                  <a:pt x="19781" y="2342"/>
                  <a:pt x="2290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8718900" y="2186225"/>
            <a:ext cx="481500" cy="1795850"/>
          </a:xfrm>
          <a:custGeom>
            <a:rect b="b" l="l" r="r" t="t"/>
            <a:pathLst>
              <a:path extrusionOk="0" h="71834" w="19260">
                <a:moveTo>
                  <a:pt x="0" y="0"/>
                </a:moveTo>
                <a:cubicBezTo>
                  <a:pt x="1735" y="1648"/>
                  <a:pt x="8502" y="4424"/>
                  <a:pt x="10411" y="9890"/>
                </a:cubicBezTo>
                <a:cubicBezTo>
                  <a:pt x="12320" y="15356"/>
                  <a:pt x="11018" y="25333"/>
                  <a:pt x="11452" y="32794"/>
                </a:cubicBezTo>
                <a:cubicBezTo>
                  <a:pt x="11886" y="40255"/>
                  <a:pt x="11712" y="48149"/>
                  <a:pt x="13013" y="54656"/>
                </a:cubicBezTo>
                <a:cubicBezTo>
                  <a:pt x="14314" y="61163"/>
                  <a:pt x="18219" y="68971"/>
                  <a:pt x="19260" y="7183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00" y="3862100"/>
            <a:ext cx="4359449" cy="272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/>
          <p:nvPr/>
        </p:nvSpPr>
        <p:spPr>
          <a:xfrm>
            <a:off x="3956050" y="3463475"/>
            <a:ext cx="2076300" cy="885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 это же...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5701875" y="1301350"/>
            <a:ext cx="43335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одинаковые проверки нужно выполнить для многих атрибутов?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8772675" y="3708800"/>
            <a:ext cx="386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8772675" y="684800"/>
            <a:ext cx="299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9122300" y="951850"/>
            <a:ext cx="2420400" cy="268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9120400" y="3890900"/>
            <a:ext cx="2420400" cy="268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1195350" y="3708800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Дублирование кода!!!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032502" y="2088600"/>
            <a:ext cx="2740200" cy="30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8484650" y="1366400"/>
            <a:ext cx="572600" cy="689700"/>
          </a:xfrm>
          <a:custGeom>
            <a:rect b="b" l="l" r="r" t="t"/>
            <a:pathLst>
              <a:path extrusionOk="0" h="27588" w="22904">
                <a:moveTo>
                  <a:pt x="0" y="27588"/>
                </a:moveTo>
                <a:cubicBezTo>
                  <a:pt x="694" y="25332"/>
                  <a:pt x="348" y="18652"/>
                  <a:pt x="4165" y="14054"/>
                </a:cubicBezTo>
                <a:cubicBezTo>
                  <a:pt x="7982" y="9456"/>
                  <a:pt x="19781" y="2342"/>
                  <a:pt x="2290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8718900" y="2186225"/>
            <a:ext cx="481500" cy="1795850"/>
          </a:xfrm>
          <a:custGeom>
            <a:rect b="b" l="l" r="r" t="t"/>
            <a:pathLst>
              <a:path extrusionOk="0" h="71834" w="19260">
                <a:moveTo>
                  <a:pt x="0" y="0"/>
                </a:moveTo>
                <a:cubicBezTo>
                  <a:pt x="1735" y="1648"/>
                  <a:pt x="8502" y="4424"/>
                  <a:pt x="10411" y="9890"/>
                </a:cubicBezTo>
                <a:cubicBezTo>
                  <a:pt x="12320" y="15356"/>
                  <a:pt x="11018" y="25333"/>
                  <a:pt x="11452" y="32794"/>
                </a:cubicBezTo>
                <a:cubicBezTo>
                  <a:pt x="11886" y="40255"/>
                  <a:pt x="11712" y="48149"/>
                  <a:pt x="13013" y="54656"/>
                </a:cubicBezTo>
                <a:cubicBezTo>
                  <a:pt x="14314" y="61163"/>
                  <a:pt x="18219" y="68971"/>
                  <a:pt x="19260" y="7183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1523975" y="1486625"/>
            <a:ext cx="8938800" cy="9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 - использовать </a:t>
            </a: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950" y="3097150"/>
            <a:ext cx="1929975" cy="22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1523975" y="1486625"/>
            <a:ext cx="8938800" cy="9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 - использовать </a:t>
            </a: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1602050" y="2641700"/>
            <a:ext cx="9719400" cy="3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объект, представляющий значение атрибута.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один или несколько специальных методов: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b="0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__get__()</a:t>
            </a:r>
            <a:endParaRPr b="0" i="0" sz="2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b="0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__set__()</a:t>
            </a:r>
            <a:endParaRPr b="0" i="0" sz="2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urier New"/>
              <a:buChar char="●"/>
            </a:pPr>
            <a:r>
              <a:rPr b="0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__delete__()</a:t>
            </a:r>
            <a:endParaRPr b="0" i="0" sz="2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подменять механизмы доступа к атрибутам и влиять на выполнение этих операций.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950" y="3097150"/>
            <a:ext cx="1929975" cy="22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523975" y="1917288"/>
            <a:ext cx="10476900" cy="40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TypedProperty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name, type_name, default=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</a:t>
            </a:r>
            <a:r>
              <a:rPr b="1" i="0" lang="ru-RU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"_"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name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self.type = type_name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self.default = default if default else type_name()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__get__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instance, cls):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(instance, self.name, self.default)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__set__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instance, value):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(value, self.type):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"Значение должно быть типа %s"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% self.type)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(instance, self.name, value)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1600625" y="1353375"/>
            <a:ext cx="7482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Дескриптор, контролирующий тип значения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1639650" y="2460000"/>
            <a:ext cx="8068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TypedProperty(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num = TypedProperty(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"num"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42)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1639650" y="1616750"/>
            <a:ext cx="7482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Применение дескриптора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1639650" y="2460000"/>
            <a:ext cx="8068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name = TypedProperty(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num = TypedProperty(</a:t>
            </a:r>
            <a:r>
              <a:rPr b="1" i="0" lang="ru-RU" sz="2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"num"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42)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1639650" y="1616750"/>
            <a:ext cx="7482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Применение дескриптора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1639650" y="4749225"/>
            <a:ext cx="7482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 зада</a:t>
            </a:r>
            <a:r>
              <a:rPr lang="ru-RU" sz="3000"/>
              <a:t>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тся на уровне класса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/>
          <p:nvPr/>
        </p:nvSpPr>
        <p:spPr>
          <a:xfrm>
            <a:off x="1639650" y="1616750"/>
            <a:ext cx="74826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 дескриптора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1563450" y="2111150"/>
            <a:ext cx="1039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__get__(self, obj, type=None)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возвращает значение атрибута;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__set__(self, obj, value)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возвращает None;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__delete__(self, obj)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возвращает None.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/>
          <p:nvPr/>
        </p:nvSpPr>
        <p:spPr>
          <a:xfrm>
            <a:off x="1639650" y="1616750"/>
            <a:ext cx="37089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 данных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6073350" y="1616750"/>
            <a:ext cx="36345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Простой дескриптор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/>
          <p:nvPr/>
        </p:nvSpPr>
        <p:spPr>
          <a:xfrm>
            <a:off x="1639650" y="1616750"/>
            <a:ext cx="37089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 данных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6073350" y="1616750"/>
            <a:ext cx="36345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Простой дескриптор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639650" y="1998525"/>
            <a:ext cx="370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метод </a:t>
            </a:r>
            <a:r>
              <a:rPr b="1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__set__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Всегда перегружает словарь экземпляра.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" name="Google Shape;319;p37"/>
          <p:cNvGrpSpPr/>
          <p:nvPr/>
        </p:nvGrpSpPr>
        <p:grpSpPr>
          <a:xfrm>
            <a:off x="2684375" y="5033650"/>
            <a:ext cx="1535700" cy="1512000"/>
            <a:chOff x="4619725" y="4994600"/>
            <a:chExt cx="1535700" cy="1512000"/>
          </a:xfrm>
        </p:grpSpPr>
        <p:sp>
          <p:nvSpPr>
            <p:cNvPr id="320" name="Google Shape;320;p37"/>
            <p:cNvSpPr/>
            <p:nvPr/>
          </p:nvSpPr>
          <p:spPr>
            <a:xfrm>
              <a:off x="4619725" y="4994600"/>
              <a:ext cx="1535700" cy="1512000"/>
            </a:xfrm>
            <a:prstGeom prst="ellipse">
              <a:avLst/>
            </a:prstGeom>
            <a:solidFill>
              <a:srgbClr val="00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ru-RU" sz="3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4677400" y="5062175"/>
              <a:ext cx="1414800" cy="13683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16583" r="20288" t="0"/>
          <a:stretch/>
        </p:blipFill>
        <p:spPr>
          <a:xfrm>
            <a:off x="7854450" y="345425"/>
            <a:ext cx="4056175" cy="36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452525" y="2295526"/>
            <a:ext cx="98301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Рассмотреть ООП</a:t>
            </a:r>
            <a:r>
              <a:rPr b="1" lang="ru-RU" sz="2400"/>
              <a:t>:</a:t>
            </a:r>
            <a:endParaRPr b="1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Метаклассы.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/>
          <p:nvPr/>
        </p:nvSpPr>
        <p:spPr>
          <a:xfrm>
            <a:off x="1639650" y="1616750"/>
            <a:ext cx="37089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Дескриптор данных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6073350" y="1616750"/>
            <a:ext cx="36345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Простой дескриптор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639650" y="1998525"/>
            <a:ext cx="370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метод </a:t>
            </a:r>
            <a:r>
              <a:rPr b="1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__set__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Всегда перегружает словарь экземпляра.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6073350" y="2163525"/>
            <a:ext cx="39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имеет метода </a:t>
            </a:r>
            <a:r>
              <a:rPr b="1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__set__</a:t>
            </a: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быть перегружен через словарь экземпляра.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38"/>
          <p:cNvGrpSpPr/>
          <p:nvPr/>
        </p:nvGrpSpPr>
        <p:grpSpPr>
          <a:xfrm>
            <a:off x="2684375" y="5033650"/>
            <a:ext cx="1535700" cy="1512000"/>
            <a:chOff x="4619725" y="4994600"/>
            <a:chExt cx="1535700" cy="1512000"/>
          </a:xfrm>
        </p:grpSpPr>
        <p:sp>
          <p:nvSpPr>
            <p:cNvPr id="334" name="Google Shape;334;p38"/>
            <p:cNvSpPr/>
            <p:nvPr/>
          </p:nvSpPr>
          <p:spPr>
            <a:xfrm>
              <a:off x="4619725" y="4994600"/>
              <a:ext cx="1535700" cy="1512000"/>
            </a:xfrm>
            <a:prstGeom prst="ellipse">
              <a:avLst/>
            </a:prstGeom>
            <a:solidFill>
              <a:srgbClr val="00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ru-RU" sz="3600" u="none" cap="none" strike="noStrike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677400" y="5062175"/>
              <a:ext cx="1414800" cy="13683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38"/>
          <p:cNvGrpSpPr/>
          <p:nvPr/>
        </p:nvGrpSpPr>
        <p:grpSpPr>
          <a:xfrm>
            <a:off x="7110625" y="4957450"/>
            <a:ext cx="1535700" cy="1512000"/>
            <a:chOff x="6805825" y="4957450"/>
            <a:chExt cx="1535700" cy="1512000"/>
          </a:xfrm>
        </p:grpSpPr>
        <p:grpSp>
          <p:nvGrpSpPr>
            <p:cNvPr id="337" name="Google Shape;337;p38"/>
            <p:cNvGrpSpPr/>
            <p:nvPr/>
          </p:nvGrpSpPr>
          <p:grpSpPr>
            <a:xfrm>
              <a:off x="6805825" y="4957450"/>
              <a:ext cx="1535700" cy="1512000"/>
              <a:chOff x="4619725" y="4994600"/>
              <a:chExt cx="1535700" cy="1512000"/>
            </a:xfrm>
          </p:grpSpPr>
          <p:sp>
            <p:nvSpPr>
              <p:cNvPr id="338" name="Google Shape;338;p38"/>
              <p:cNvSpPr/>
              <p:nvPr/>
            </p:nvSpPr>
            <p:spPr>
              <a:xfrm>
                <a:off x="4619725" y="4994600"/>
                <a:ext cx="1535700" cy="1512000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b="1" i="0" lang="ru-RU" sz="3600" u="none" cap="none" strike="noStrike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set</a:t>
                </a:r>
                <a:endParaRPr b="0" i="0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4723950" y="5124475"/>
                <a:ext cx="1353300" cy="1291200"/>
              </a:xfrm>
              <a:prstGeom prst="ellipse">
                <a:avLst/>
              </a:prstGeom>
              <a:noFill/>
              <a:ln cap="flat" cmpd="sng" w="762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300"/>
                  <a:buFont typeface="Arial"/>
                  <a:buNone/>
                </a:pPr>
                <a:r>
                  <a:rPr b="1" i="0" lang="ru-RU" sz="3300" u="none" cap="none" strike="noStrik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set</a:t>
                </a:r>
                <a:endParaRPr b="1" i="0" sz="33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cxnSp>
          <p:nvCxnSpPr>
            <p:cNvPr id="340" name="Google Shape;340;p38"/>
            <p:cNvCxnSpPr>
              <a:stCxn id="339" idx="1"/>
            </p:cNvCxnSpPr>
            <p:nvPr/>
          </p:nvCxnSpPr>
          <p:spPr>
            <a:xfrm>
              <a:off x="7108236" y="5276417"/>
              <a:ext cx="957000" cy="912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/>
          <p:nvPr/>
        </p:nvSpPr>
        <p:spPr>
          <a:xfrm>
            <a:off x="1639650" y="1616750"/>
            <a:ext cx="8163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хранить значение атрибута?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/>
          <p:nvPr/>
        </p:nvSpPr>
        <p:spPr>
          <a:xfrm>
            <a:off x="1639650" y="1616750"/>
            <a:ext cx="8163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хранить значение атрибута?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1639650" y="2597150"/>
            <a:ext cx="916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облаке</a:t>
            </a:r>
            <a:r>
              <a:rPr lang="ru-RU" sz="3000" strike="sngStrike"/>
              <a:t>;</a:t>
            </a:r>
            <a:endParaRPr b="0" i="0" sz="3000" u="none" cap="none" strike="sng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атрибуте объекта дескриптора</a:t>
            </a:r>
            <a:r>
              <a:rPr lang="ru-RU" sz="3000"/>
              <a:t>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отдельном словаре объекта дескриптора;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отдельном атрибуте внешнего класса.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1639650" y="1616750"/>
            <a:ext cx="8163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ещ</a:t>
            </a:r>
            <a:r>
              <a:rPr lang="ru-RU" sz="3000"/>
              <a:t>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методы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/>
          <p:nvPr/>
        </p:nvSpPr>
        <p:spPr>
          <a:xfrm>
            <a:off x="1756800" y="2460000"/>
            <a:ext cx="62724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__getattr__ 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__getattribute__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1639650" y="1616750"/>
            <a:ext cx="8163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ещ</a:t>
            </a:r>
            <a:r>
              <a:rPr lang="ru-RU" sz="3000"/>
              <a:t>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методы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3"/>
          <p:cNvSpPr txBox="1"/>
          <p:nvPr/>
        </p:nvSpPr>
        <p:spPr>
          <a:xfrm>
            <a:off x="1756800" y="2460000"/>
            <a:ext cx="62724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__getattr__ 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__getattribute__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Char char="●"/>
            </a:pPr>
            <a:r>
              <a:rPr b="0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endParaRPr b="0" i="0" sz="3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1639650" y="1616750"/>
            <a:ext cx="81633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Существуют ещ</a:t>
            </a:r>
            <a:r>
              <a:rPr lang="ru-RU" sz="3000"/>
              <a:t>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методы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318" y="2525078"/>
            <a:ext cx="4958732" cy="30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1639650" y="1616750"/>
            <a:ext cx="7951200" cy="4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Итого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1523975" y="2316350"/>
            <a:ext cx="102552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Экземпляры дескрипторов создаются только на уровне класса;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 атрибута-дескриптора в классе приоритетнее им</a:t>
            </a:r>
            <a:r>
              <a:rPr lang="ru-RU" sz="2000"/>
              <a:t>е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 на уровне экземпляров</a:t>
            </a:r>
            <a:r>
              <a:rPr lang="ru-RU" sz="2000"/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-RU" sz="2000"/>
              <a:t>Знать р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азницу между дескриптором данных и простым дескриптором</a:t>
            </a:r>
            <a:r>
              <a:rPr lang="ru-RU" sz="2000"/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Сначала вызываются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__getattribute__</a:t>
            </a:r>
            <a:r>
              <a:rPr b="1" i="0" lang="ru-RU" sz="2000" u="none" cap="none" strike="noStrike">
                <a:solidFill>
                  <a:srgbClr val="000000"/>
                </a:solidFill>
              </a:rPr>
              <a:t>()/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__setattr__</a:t>
            </a:r>
            <a:r>
              <a:rPr b="1" i="0" lang="ru-RU" sz="2000" u="none" cap="none" strike="noStrike">
                <a:solidFill>
                  <a:srgbClr val="000000"/>
                </a:solidFill>
              </a:rPr>
              <a:t>()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потом уже </a:t>
            </a:r>
            <a:r>
              <a:rPr b="1" i="0" lang="ru-RU" sz="2000" u="none" cap="none" strike="noStrike">
                <a:solidFill>
                  <a:srgbClr val="000000"/>
                </a:solidFill>
              </a:rPr>
              <a:t>__get__()/__set__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дескриптора</a:t>
            </a:r>
            <a:r>
              <a:rPr lang="ru-RU" sz="2000"/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Следует избегать бесконечной рекурсии при реализации методов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__getattribute__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__setattr__</a:t>
            </a: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075" y="221225"/>
            <a:ext cx="1929975" cy="22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1523975" y="1417450"/>
            <a:ext cx="101991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[Metaclasses] are deeper magic than 99% of users should ever worry about. 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wonder whether you need them, you don’t (the people who actually need them know with certainty  that they need them, and don’t need an explanation about why).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 Peters,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 of the timsort algorithm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prolific Python contributor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525" y="3058198"/>
            <a:ext cx="3880534" cy="29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1523975" y="4478200"/>
            <a:ext cx="51348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Магия метаклассов не интересна 99 % пользователей. Если вы задаетесь вопросом, нужны ли они вам, - значит не</a:t>
            </a:r>
            <a:r>
              <a:rPr lang="ru-RU" sz="1600"/>
              <a:t>т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(люди, которы</a:t>
            </a:r>
            <a:r>
              <a:rPr lang="ru-RU" sz="1600"/>
              <a:t>е нуждаются в них,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точно об этом знают</a:t>
            </a:r>
            <a:r>
              <a:rPr lang="ru-RU" sz="1600"/>
              <a:t>, без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объяснени</a:t>
            </a:r>
            <a:r>
              <a:rPr lang="ru-RU" sz="1600"/>
              <a:t>й)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5961500" y="1616750"/>
            <a:ext cx="49827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Python вс</a:t>
            </a:r>
            <a:r>
              <a:rPr lang="ru-RU" sz="3000"/>
              <a:t>е</a:t>
            </a: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объект.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- тоже объект.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Кто созда</a:t>
            </a:r>
            <a:r>
              <a:rPr b="1" lang="ru-RU" sz="3000"/>
              <a:t>е</a:t>
            </a: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 класс?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175" y="2680725"/>
            <a:ext cx="5853075" cy="36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225" y="1313341"/>
            <a:ext cx="5820306" cy="498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475" y="1243230"/>
            <a:ext cx="7668575" cy="5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7225" y="1313341"/>
            <a:ext cx="5820306" cy="498883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8"/>
          <p:cNvSpPr/>
          <p:nvPr/>
        </p:nvSpPr>
        <p:spPr>
          <a:xfrm>
            <a:off x="2810875" y="1496525"/>
            <a:ext cx="5595700" cy="4138225"/>
          </a:xfrm>
          <a:custGeom>
            <a:rect b="b" l="l" r="r" t="t"/>
            <a:pathLst>
              <a:path extrusionOk="0" h="165529" w="223828">
                <a:moveTo>
                  <a:pt x="37478" y="22383"/>
                </a:moveTo>
                <a:lnTo>
                  <a:pt x="13534" y="39040"/>
                </a:lnTo>
                <a:lnTo>
                  <a:pt x="5205" y="65067"/>
                </a:lnTo>
                <a:lnTo>
                  <a:pt x="0" y="113996"/>
                </a:lnTo>
                <a:lnTo>
                  <a:pt x="15616" y="159283"/>
                </a:lnTo>
                <a:lnTo>
                  <a:pt x="52053" y="156680"/>
                </a:lnTo>
                <a:lnTo>
                  <a:pt x="102544" y="165529"/>
                </a:lnTo>
                <a:lnTo>
                  <a:pt x="128050" y="156159"/>
                </a:lnTo>
                <a:lnTo>
                  <a:pt x="141584" y="144708"/>
                </a:lnTo>
                <a:lnTo>
                  <a:pt x="153036" y="138982"/>
                </a:lnTo>
                <a:lnTo>
                  <a:pt x="185309" y="138461"/>
                </a:lnTo>
                <a:lnTo>
                  <a:pt x="208733" y="135859"/>
                </a:lnTo>
                <a:lnTo>
                  <a:pt x="223828" y="106709"/>
                </a:lnTo>
                <a:lnTo>
                  <a:pt x="208212" y="94737"/>
                </a:lnTo>
                <a:lnTo>
                  <a:pt x="188432" y="85367"/>
                </a:lnTo>
                <a:lnTo>
                  <a:pt x="176980" y="61423"/>
                </a:lnTo>
                <a:lnTo>
                  <a:pt x="175419" y="32273"/>
                </a:lnTo>
                <a:lnTo>
                  <a:pt x="156680" y="20301"/>
                </a:lnTo>
                <a:lnTo>
                  <a:pt x="130653" y="19780"/>
                </a:lnTo>
                <a:lnTo>
                  <a:pt x="96298" y="7288"/>
                </a:lnTo>
                <a:lnTo>
                  <a:pt x="78079" y="521"/>
                </a:lnTo>
                <a:lnTo>
                  <a:pt x="67669" y="0"/>
                </a:lnTo>
                <a:lnTo>
                  <a:pt x="52573" y="3123"/>
                </a:lnTo>
                <a:close/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8"/>
          <p:cNvSpPr/>
          <p:nvPr/>
        </p:nvSpPr>
        <p:spPr>
          <a:xfrm>
            <a:off x="6051175" y="5088200"/>
            <a:ext cx="1249275" cy="962975"/>
          </a:xfrm>
          <a:custGeom>
            <a:rect b="b" l="l" r="r" t="t"/>
            <a:pathLst>
              <a:path extrusionOk="0" h="38519" w="49971">
                <a:moveTo>
                  <a:pt x="0" y="18218"/>
                </a:moveTo>
                <a:lnTo>
                  <a:pt x="1041" y="32273"/>
                </a:lnTo>
                <a:lnTo>
                  <a:pt x="10931" y="38519"/>
                </a:lnTo>
                <a:lnTo>
                  <a:pt x="20301" y="37999"/>
                </a:lnTo>
                <a:lnTo>
                  <a:pt x="42163" y="30711"/>
                </a:lnTo>
                <a:lnTo>
                  <a:pt x="49971" y="13534"/>
                </a:lnTo>
                <a:lnTo>
                  <a:pt x="45286" y="2082"/>
                </a:lnTo>
                <a:lnTo>
                  <a:pt x="37999" y="0"/>
                </a:lnTo>
                <a:lnTo>
                  <a:pt x="29150" y="0"/>
                </a:lnTo>
                <a:lnTo>
                  <a:pt x="18219" y="3123"/>
                </a:lnTo>
                <a:lnTo>
                  <a:pt x="10931" y="6246"/>
                </a:lnTo>
                <a:lnTo>
                  <a:pt x="6246" y="10410"/>
                </a:lnTo>
                <a:close/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48"/>
          <p:cNvSpPr/>
          <p:nvPr/>
        </p:nvSpPr>
        <p:spPr>
          <a:xfrm>
            <a:off x="6480625" y="1535575"/>
            <a:ext cx="1587600" cy="416425"/>
          </a:xfrm>
          <a:custGeom>
            <a:rect b="b" l="l" r="r" t="t"/>
            <a:pathLst>
              <a:path extrusionOk="0" h="16657" w="63504">
                <a:moveTo>
                  <a:pt x="0" y="16657"/>
                </a:moveTo>
                <a:cubicBezTo>
                  <a:pt x="2689" y="14748"/>
                  <a:pt x="5552" y="7981"/>
                  <a:pt x="16136" y="5205"/>
                </a:cubicBezTo>
                <a:cubicBezTo>
                  <a:pt x="26720" y="2429"/>
                  <a:pt x="55609" y="868"/>
                  <a:pt x="63504" y="0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7992025" y="1145175"/>
            <a:ext cx="3201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Метакласс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7222375" y="5660775"/>
            <a:ext cx="1808850" cy="326400"/>
          </a:xfrm>
          <a:custGeom>
            <a:rect b="b" l="l" r="r" t="t"/>
            <a:pathLst>
              <a:path extrusionOk="0" h="13056" w="72354">
                <a:moveTo>
                  <a:pt x="0" y="9890"/>
                </a:moveTo>
                <a:cubicBezTo>
                  <a:pt x="1562" y="10411"/>
                  <a:pt x="2602" y="13187"/>
                  <a:pt x="9369" y="13013"/>
                </a:cubicBezTo>
                <a:cubicBezTo>
                  <a:pt x="16136" y="12840"/>
                  <a:pt x="30104" y="11018"/>
                  <a:pt x="40601" y="8849"/>
                </a:cubicBezTo>
                <a:cubicBezTo>
                  <a:pt x="51099" y="6680"/>
                  <a:pt x="67062" y="1475"/>
                  <a:pt x="72354" y="0"/>
                </a:cubicBezTo>
              </a:path>
            </a:pathLst>
          </a:cu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8"/>
          <p:cNvSpPr txBox="1"/>
          <p:nvPr/>
        </p:nvSpPr>
        <p:spPr>
          <a:xfrm>
            <a:off x="8664950" y="5091075"/>
            <a:ext cx="3201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1600650" y="1452600"/>
            <a:ext cx="10033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просто: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</a:t>
            </a:r>
            <a:r>
              <a:rPr b="1" i="0" lang="ru-RU" sz="20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"Spam"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(object,), {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:25})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1600650" y="1452600"/>
            <a:ext cx="10033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класс просто: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Spam = </a:t>
            </a:r>
            <a:r>
              <a:rPr b="1" i="0" lang="ru-RU" sz="20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"Spam"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(object,), {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ru-RU" sz="20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:25})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3539625" y="2303350"/>
            <a:ext cx="949800" cy="4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4746100" y="2277250"/>
            <a:ext cx="1396200" cy="48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6398975" y="2277250"/>
            <a:ext cx="4154700" cy="48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3253325" y="2758825"/>
            <a:ext cx="338350" cy="1171175"/>
          </a:xfrm>
          <a:custGeom>
            <a:rect b="b" l="l" r="r" t="t"/>
            <a:pathLst>
              <a:path extrusionOk="0" h="46847" w="13534">
                <a:moveTo>
                  <a:pt x="13534" y="0"/>
                </a:moveTo>
                <a:cubicBezTo>
                  <a:pt x="11799" y="3644"/>
                  <a:pt x="5379" y="14054"/>
                  <a:pt x="3123" y="21862"/>
                </a:cubicBezTo>
                <a:cubicBezTo>
                  <a:pt x="867" y="29670"/>
                  <a:pt x="521" y="42683"/>
                  <a:pt x="0" y="468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0"/>
          <p:cNvSpPr/>
          <p:nvPr/>
        </p:nvSpPr>
        <p:spPr>
          <a:xfrm>
            <a:off x="7778175" y="2758825"/>
            <a:ext cx="338350" cy="1171175"/>
          </a:xfrm>
          <a:custGeom>
            <a:rect b="b" l="l" r="r" t="t"/>
            <a:pathLst>
              <a:path extrusionOk="0" h="46847" w="13534">
                <a:moveTo>
                  <a:pt x="13534" y="0"/>
                </a:moveTo>
                <a:cubicBezTo>
                  <a:pt x="11799" y="3644"/>
                  <a:pt x="5379" y="14054"/>
                  <a:pt x="3123" y="21862"/>
                </a:cubicBezTo>
                <a:cubicBezTo>
                  <a:pt x="867" y="29670"/>
                  <a:pt x="521" y="42683"/>
                  <a:pt x="0" y="468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4746100" y="2771875"/>
            <a:ext cx="338350" cy="1171175"/>
          </a:xfrm>
          <a:custGeom>
            <a:rect b="b" l="l" r="r" t="t"/>
            <a:pathLst>
              <a:path extrusionOk="0" h="46847" w="13534">
                <a:moveTo>
                  <a:pt x="13534" y="0"/>
                </a:moveTo>
                <a:cubicBezTo>
                  <a:pt x="11799" y="3644"/>
                  <a:pt x="5379" y="14054"/>
                  <a:pt x="3123" y="21862"/>
                </a:cubicBezTo>
                <a:cubicBezTo>
                  <a:pt x="867" y="29670"/>
                  <a:pt x="521" y="42683"/>
                  <a:pt x="0" y="4684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"/>
          <p:cNvSpPr/>
          <p:nvPr/>
        </p:nvSpPr>
        <p:spPr>
          <a:xfrm>
            <a:off x="1743775" y="3956175"/>
            <a:ext cx="23295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 нового класса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4565750" y="3956175"/>
            <a:ext cx="21195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Базовые классы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0"/>
          <p:cNvSpPr/>
          <p:nvPr/>
        </p:nvSpPr>
        <p:spPr>
          <a:xfrm>
            <a:off x="7568125" y="3930075"/>
            <a:ext cx="29076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Атрибуты нового класса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это тоже просто: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1"/>
          <p:cNvSpPr txBox="1"/>
          <p:nvPr/>
        </p:nvSpPr>
        <p:spPr>
          <a:xfrm>
            <a:off x="1600650" y="2637750"/>
            <a:ext cx="92847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b="0" i="1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bases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0" i="0" lang="ru-RU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one argument, return the type of an </a:t>
            </a:r>
            <a:r>
              <a:rPr b="0" i="1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return value is a type object and generally the same object as returned by</a:t>
            </a:r>
            <a:r>
              <a:rPr b="0" i="0" lang="ru-RU" sz="18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object.__class__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three arguments, return a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type object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is essentially a dynamic form of the</a:t>
            </a:r>
            <a:r>
              <a:rPr b="0" i="0" lang="ru-RU" sz="18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b="0" i="0" lang="ru-RU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class</a:t>
            </a: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1"/>
          <p:cNvSpPr txBox="1"/>
          <p:nvPr/>
        </p:nvSpPr>
        <p:spPr>
          <a:xfrm>
            <a:off x="1711575" y="5416050"/>
            <a:ext cx="7584900" cy="486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https://docs.python.org/3.6/library/functions.html?highlight=type#type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2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2"/>
          <p:cNvSpPr txBox="1"/>
          <p:nvPr/>
        </p:nvSpPr>
        <p:spPr>
          <a:xfrm>
            <a:off x="1711575" y="22038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3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3"/>
          <p:cNvSpPr txBox="1"/>
          <p:nvPr/>
        </p:nvSpPr>
        <p:spPr>
          <a:xfrm>
            <a:off x="1711575" y="2696300"/>
            <a:ext cx="8065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53"/>
          <p:cNvSpPr txBox="1"/>
          <p:nvPr/>
        </p:nvSpPr>
        <p:spPr>
          <a:xfrm>
            <a:off x="1711575" y="22038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54"/>
          <p:cNvSpPr txBox="1"/>
          <p:nvPr/>
        </p:nvSpPr>
        <p:spPr>
          <a:xfrm>
            <a:off x="1711575" y="2696300"/>
            <a:ext cx="8065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54"/>
          <p:cNvSpPr txBox="1"/>
          <p:nvPr/>
        </p:nvSpPr>
        <p:spPr>
          <a:xfrm>
            <a:off x="1711575" y="22038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1705725" y="38862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Использовать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1711575" y="2696300"/>
            <a:ext cx="8065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1711575" y="22038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5"/>
          <p:cNvSpPr txBox="1"/>
          <p:nvPr/>
        </p:nvSpPr>
        <p:spPr>
          <a:xfrm>
            <a:off x="1705725" y="38862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Использовать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5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metaclass=Meta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1743775" y="4361250"/>
            <a:ext cx="2329500" cy="3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1600650" y="1452600"/>
            <a:ext cx="10033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метакласс чуть сложнее: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56"/>
          <p:cNvSpPr txBox="1"/>
          <p:nvPr/>
        </p:nvSpPr>
        <p:spPr>
          <a:xfrm>
            <a:off x="1711575" y="2696300"/>
            <a:ext cx="8065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1711575" y="22038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Объявить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6"/>
          <p:cNvSpPr txBox="1"/>
          <p:nvPr/>
        </p:nvSpPr>
        <p:spPr>
          <a:xfrm>
            <a:off x="1705725" y="3886200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	Использовать метакласс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metaclass=Meta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6"/>
          <p:cNvSpPr txBox="1"/>
          <p:nvPr/>
        </p:nvSpPr>
        <p:spPr>
          <a:xfrm>
            <a:off x="6928350" y="492965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__</a:t>
            </a:r>
            <a:r>
              <a:rPr b="1" i="1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metaclass__ = Meta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56"/>
          <p:cNvSpPr/>
          <p:nvPr/>
        </p:nvSpPr>
        <p:spPr>
          <a:xfrm>
            <a:off x="1743775" y="4361250"/>
            <a:ext cx="2329500" cy="3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6"/>
          <p:cNvSpPr/>
          <p:nvPr/>
        </p:nvSpPr>
        <p:spPr>
          <a:xfrm>
            <a:off x="7004550" y="4308200"/>
            <a:ext cx="2329500" cy="3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/>
          <p:nvPr/>
        </p:nvSpPr>
        <p:spPr>
          <a:xfrm>
            <a:off x="4126500" y="2180513"/>
            <a:ext cx="80655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(cls, clsname, bases, clsdict):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.__new__(cls, clsname, bases, clsdict)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metaclass=Meta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x):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self.x = 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1641225" y="1453525"/>
            <a:ext cx="6752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 какая выгода от таких сложностей?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7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25" name="Google Shape;525;p57"/>
          <p:cNvPicPr preferRelativeResize="0"/>
          <p:nvPr/>
        </p:nvPicPr>
        <p:blipFill rotWithShape="1">
          <a:blip r:embed="rId3">
            <a:alphaModFix/>
          </a:blip>
          <a:srcRect b="0" l="17271" r="18879" t="0"/>
          <a:stretch/>
        </p:blipFill>
        <p:spPr>
          <a:xfrm>
            <a:off x="797175" y="3108275"/>
            <a:ext cx="3012824" cy="29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Хорошая штука - </a:t>
            </a:r>
            <a:r>
              <a:rPr b="1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ru-RU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>
            <a:off x="598625" y="1991025"/>
            <a:ext cx="8354400" cy="26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Контроль создания классов</a:t>
            </a:r>
            <a:r>
              <a:rPr b="1" lang="ru-RU" sz="3600"/>
              <a:t>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Модификация классов;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Контроль создания экземпляров.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3" name="Google Shape;533;p58"/>
          <p:cNvPicPr preferRelativeResize="0"/>
          <p:nvPr/>
        </p:nvPicPr>
        <p:blipFill rotWithShape="1">
          <a:blip r:embed="rId3">
            <a:alphaModFix/>
          </a:blip>
          <a:srcRect b="0" l="25097" r="28952" t="0"/>
          <a:stretch/>
        </p:blipFill>
        <p:spPr>
          <a:xfrm>
            <a:off x="8482250" y="1392400"/>
            <a:ext cx="3398876" cy="49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9"/>
          <p:cNvSpPr txBox="1"/>
          <p:nvPr/>
        </p:nvSpPr>
        <p:spPr>
          <a:xfrm>
            <a:off x="1523975" y="1277675"/>
            <a:ext cx="1022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Singleton через метакласс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9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59"/>
          <p:cNvSpPr txBox="1"/>
          <p:nvPr/>
        </p:nvSpPr>
        <p:spPr>
          <a:xfrm>
            <a:off x="1613650" y="2168600"/>
            <a:ext cx="9447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Singleton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self.__instance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.__init__(*args, **kwargs)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self.__instance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.__call__(*args, **kwargs)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0"/>
          <p:cNvSpPr txBox="1"/>
          <p:nvPr/>
        </p:nvSpPr>
        <p:spPr>
          <a:xfrm>
            <a:off x="1523975" y="1277675"/>
            <a:ext cx="1022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Шаблон Singleton через метакласс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0"/>
          <p:cNvSpPr txBox="1"/>
          <p:nvPr/>
        </p:nvSpPr>
        <p:spPr>
          <a:xfrm>
            <a:off x="1705725" y="4771400"/>
            <a:ext cx="457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60"/>
          <p:cNvSpPr txBox="1"/>
          <p:nvPr/>
        </p:nvSpPr>
        <p:spPr>
          <a:xfrm>
            <a:off x="1613650" y="2168600"/>
            <a:ext cx="9447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Singleton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self.__instance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.__init__(*args, **kwargs)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*args, **kwargs):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self.__instance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.__call__(*args, **kwargs)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self.__instance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60"/>
          <p:cNvSpPr/>
          <p:nvPr/>
        </p:nvSpPr>
        <p:spPr>
          <a:xfrm>
            <a:off x="4021100" y="3704350"/>
            <a:ext cx="624600" cy="32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0"/>
          <p:cNvSpPr/>
          <p:nvPr/>
        </p:nvSpPr>
        <p:spPr>
          <a:xfrm>
            <a:off x="4021100" y="2417450"/>
            <a:ext cx="624600" cy="32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0"/>
          <p:cNvSpPr/>
          <p:nvPr/>
        </p:nvSpPr>
        <p:spPr>
          <a:xfrm>
            <a:off x="4671775" y="2231778"/>
            <a:ext cx="3903975" cy="722250"/>
          </a:xfrm>
          <a:custGeom>
            <a:rect b="b" l="l" r="r" t="t"/>
            <a:pathLst>
              <a:path extrusionOk="0" h="28890" w="156159">
                <a:moveTo>
                  <a:pt x="0" y="8589"/>
                </a:moveTo>
                <a:cubicBezTo>
                  <a:pt x="5726" y="7288"/>
                  <a:pt x="15876" y="1562"/>
                  <a:pt x="34355" y="781"/>
                </a:cubicBezTo>
                <a:cubicBezTo>
                  <a:pt x="52834" y="0"/>
                  <a:pt x="90572" y="-781"/>
                  <a:pt x="110873" y="3904"/>
                </a:cubicBezTo>
                <a:cubicBezTo>
                  <a:pt x="131174" y="8589"/>
                  <a:pt x="148611" y="24726"/>
                  <a:pt x="156159" y="2889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0"/>
          <p:cNvSpPr/>
          <p:nvPr/>
        </p:nvSpPr>
        <p:spPr>
          <a:xfrm>
            <a:off x="4684775" y="3071125"/>
            <a:ext cx="3943025" cy="637650"/>
          </a:xfrm>
          <a:custGeom>
            <a:rect b="b" l="l" r="r" t="t"/>
            <a:pathLst>
              <a:path extrusionOk="0" h="25506" w="157721">
                <a:moveTo>
                  <a:pt x="0" y="25506"/>
                </a:moveTo>
                <a:cubicBezTo>
                  <a:pt x="4685" y="25072"/>
                  <a:pt x="9890" y="24379"/>
                  <a:pt x="28109" y="22904"/>
                </a:cubicBezTo>
                <a:cubicBezTo>
                  <a:pt x="46328" y="21429"/>
                  <a:pt x="87710" y="20474"/>
                  <a:pt x="109312" y="16657"/>
                </a:cubicBezTo>
                <a:cubicBezTo>
                  <a:pt x="130914" y="12840"/>
                  <a:pt x="149653" y="2776"/>
                  <a:pt x="157721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0"/>
          <p:cNvSpPr/>
          <p:nvPr/>
        </p:nvSpPr>
        <p:spPr>
          <a:xfrm>
            <a:off x="8575750" y="2699300"/>
            <a:ext cx="2329500" cy="63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Подконтрольный класс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2251300" y="1616750"/>
            <a:ext cx="74958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Методы: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__prepare__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2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2"/>
          <p:cNvSpPr txBox="1"/>
          <p:nvPr/>
        </p:nvSpPr>
        <p:spPr>
          <a:xfrm>
            <a:off x="2251300" y="1616750"/>
            <a:ext cx="74958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Методы: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__prepare__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__new__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Courier New"/>
              <a:buChar char="●"/>
            </a:pPr>
            <a:r>
              <a:rPr b="1" i="0" lang="ru-RU" sz="3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__call__</a:t>
            </a:r>
            <a:endParaRPr b="1" i="0" sz="30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62"/>
          <p:cNvSpPr/>
          <p:nvPr/>
        </p:nvSpPr>
        <p:spPr>
          <a:xfrm>
            <a:off x="5673775" y="2543225"/>
            <a:ext cx="61164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вернуть словарь для атрибутов класса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2"/>
          <p:cNvSpPr/>
          <p:nvPr/>
        </p:nvSpPr>
        <p:spPr>
          <a:xfrm>
            <a:off x="5673775" y="3387650"/>
            <a:ext cx="61164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создать и вернуть новый класс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2"/>
          <p:cNvSpPr/>
          <p:nvPr/>
        </p:nvSpPr>
        <p:spPr>
          <a:xfrm>
            <a:off x="5673775" y="4298725"/>
            <a:ext cx="61164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инициализировать созданный класс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2"/>
          <p:cNvSpPr/>
          <p:nvPr/>
        </p:nvSpPr>
        <p:spPr>
          <a:xfrm>
            <a:off x="5673775" y="5209800"/>
            <a:ext cx="6116400" cy="53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создать и вернуть экземпляр нового класса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Метаклассы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3">
            <a:alphaModFix/>
          </a:blip>
          <a:srcRect b="0" l="0" r="2286" t="9173"/>
          <a:stretch/>
        </p:blipFill>
        <p:spPr>
          <a:xfrm>
            <a:off x="1254650" y="1148850"/>
            <a:ext cx="10656001" cy="528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"/>
          <p:cNvSpPr txBox="1"/>
          <p:nvPr>
            <p:ph type="title"/>
          </p:nvPr>
        </p:nvSpPr>
        <p:spPr>
          <a:xfrm>
            <a:off x="1512000" y="664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Займ</a:t>
            </a:r>
            <a:r>
              <a:rPr lang="ru-RU"/>
              <a:t>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мся архитектурой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5"/>
          <p:cNvPicPr preferRelativeResize="0"/>
          <p:nvPr/>
        </p:nvPicPr>
        <p:blipFill rotWithShape="1">
          <a:blip r:embed="rId3">
            <a:alphaModFix/>
          </a:blip>
          <a:srcRect b="49913" l="4470" r="22717" t="28211"/>
          <a:stretch/>
        </p:blipFill>
        <p:spPr>
          <a:xfrm>
            <a:off x="1652700" y="1435300"/>
            <a:ext cx="8290251" cy="166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6"/>
          <p:cNvSpPr txBox="1"/>
          <p:nvPr>
            <p:ph type="title"/>
          </p:nvPr>
        </p:nvSpPr>
        <p:spPr>
          <a:xfrm>
            <a:off x="1512000" y="664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Займ</a:t>
            </a:r>
            <a:r>
              <a:rPr lang="ru-RU"/>
              <a:t>е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мся архитектурой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66"/>
          <p:cNvPicPr preferRelativeResize="0"/>
          <p:nvPr/>
        </p:nvPicPr>
        <p:blipFill rotWithShape="1">
          <a:blip r:embed="rId3">
            <a:alphaModFix/>
          </a:blip>
          <a:srcRect b="49913" l="4470" r="22717" t="28211"/>
          <a:stretch/>
        </p:blipFill>
        <p:spPr>
          <a:xfrm>
            <a:off x="1652700" y="1435300"/>
            <a:ext cx="8290251" cy="16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1847875" y="1444475"/>
            <a:ext cx="2550600" cy="178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9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/>
          <p:nvPr/>
        </p:nvSpPr>
        <p:spPr>
          <a:xfrm>
            <a:off x="7517900" y="1444475"/>
            <a:ext cx="2550600" cy="1782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6"/>
          <p:cNvSpPr/>
          <p:nvPr/>
        </p:nvSpPr>
        <p:spPr>
          <a:xfrm>
            <a:off x="4971075" y="1405425"/>
            <a:ext cx="2147100" cy="1340400"/>
          </a:xfrm>
          <a:prstGeom prst="snip1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6"/>
          <p:cNvSpPr txBox="1"/>
          <p:nvPr/>
        </p:nvSpPr>
        <p:spPr>
          <a:xfrm>
            <a:off x="1952000" y="4632725"/>
            <a:ext cx="2147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6"/>
          <p:cNvSpPr/>
          <p:nvPr/>
        </p:nvSpPr>
        <p:spPr>
          <a:xfrm>
            <a:off x="2485525" y="3331375"/>
            <a:ext cx="1041058" cy="1340358"/>
          </a:xfrm>
          <a:custGeom>
            <a:rect b="b" l="l" r="r" t="t"/>
            <a:pathLst>
              <a:path extrusionOk="0" h="53094" w="28630">
                <a:moveTo>
                  <a:pt x="0" y="53094"/>
                </a:moveTo>
                <a:cubicBezTo>
                  <a:pt x="607" y="49364"/>
                  <a:pt x="-1128" y="39560"/>
                  <a:pt x="3644" y="30711"/>
                </a:cubicBezTo>
                <a:cubicBezTo>
                  <a:pt x="8416" y="21862"/>
                  <a:pt x="24466" y="5119"/>
                  <a:pt x="2863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6"/>
          <p:cNvSpPr/>
          <p:nvPr/>
        </p:nvSpPr>
        <p:spPr>
          <a:xfrm>
            <a:off x="2680725" y="2875925"/>
            <a:ext cx="2745825" cy="1795850"/>
          </a:xfrm>
          <a:custGeom>
            <a:rect b="b" l="l" r="r" t="t"/>
            <a:pathLst>
              <a:path extrusionOk="0" h="71834" w="109833">
                <a:moveTo>
                  <a:pt x="0" y="71834"/>
                </a:moveTo>
                <a:cubicBezTo>
                  <a:pt x="5119" y="66629"/>
                  <a:pt x="12407" y="52574"/>
                  <a:pt x="30712" y="40602"/>
                </a:cubicBezTo>
                <a:cubicBezTo>
                  <a:pt x="49018" y="28630"/>
                  <a:pt x="96646" y="6767"/>
                  <a:pt x="109833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6"/>
          <p:cNvSpPr/>
          <p:nvPr/>
        </p:nvSpPr>
        <p:spPr>
          <a:xfrm>
            <a:off x="2928000" y="3045100"/>
            <a:ext cx="4515600" cy="1626675"/>
          </a:xfrm>
          <a:custGeom>
            <a:rect b="b" l="l" r="r" t="t"/>
            <a:pathLst>
              <a:path extrusionOk="0" h="65067" w="180624">
                <a:moveTo>
                  <a:pt x="0" y="65067"/>
                </a:moveTo>
                <a:cubicBezTo>
                  <a:pt x="8502" y="60643"/>
                  <a:pt x="20908" y="49365"/>
                  <a:pt x="51012" y="38520"/>
                </a:cubicBezTo>
                <a:cubicBezTo>
                  <a:pt x="81116" y="27676"/>
                  <a:pt x="159022" y="6420"/>
                  <a:pt x="180624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6"/>
          <p:cNvSpPr txBox="1"/>
          <p:nvPr/>
        </p:nvSpPr>
        <p:spPr>
          <a:xfrm>
            <a:off x="2113500" y="3151175"/>
            <a:ext cx="2147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Клиент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6"/>
          <p:cNvSpPr txBox="1"/>
          <p:nvPr/>
        </p:nvSpPr>
        <p:spPr>
          <a:xfrm>
            <a:off x="5426550" y="2745825"/>
            <a:ext cx="2147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6"/>
          <p:cNvSpPr txBox="1"/>
          <p:nvPr/>
        </p:nvSpPr>
        <p:spPr>
          <a:xfrm>
            <a:off x="8337625" y="3108000"/>
            <a:ext cx="21471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7"/>
          <p:cNvSpPr txBox="1"/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 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7"/>
          <p:cNvSpPr txBox="1"/>
          <p:nvPr/>
        </p:nvSpPr>
        <p:spPr>
          <a:xfrm>
            <a:off x="1359900" y="2432700"/>
            <a:ext cx="93201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2000"/>
              <a:t>Продолжение работы с проектом «Мессенджер»: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2000"/>
              <a:t>Реализовать метакласс </a:t>
            </a:r>
            <a:r>
              <a:rPr b="1" lang="ru-RU" sz="2000"/>
              <a:t>ClientVerifier</a:t>
            </a:r>
            <a:r>
              <a:rPr lang="ru-RU" sz="2000"/>
              <a:t>, выполняющий базовую проверку класса «Клиент» (для некоторых проверок уместно использовать модуль </a:t>
            </a:r>
            <a:r>
              <a:rPr b="1" lang="ru-RU" sz="2000"/>
              <a:t>dis</a:t>
            </a:r>
            <a:r>
              <a:rPr lang="ru-RU" sz="2000"/>
              <a:t>):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sz="2000"/>
              <a:t>отсутствие вызовов </a:t>
            </a:r>
            <a:r>
              <a:rPr b="1" lang="ru-RU" sz="2000"/>
              <a:t>accept</a:t>
            </a:r>
            <a:r>
              <a:rPr lang="ru-RU" sz="2000"/>
              <a:t> и </a:t>
            </a:r>
            <a:r>
              <a:rPr b="1" lang="ru-RU" sz="2000"/>
              <a:t>listen</a:t>
            </a:r>
            <a:r>
              <a:rPr lang="ru-RU" sz="2000"/>
              <a:t> для сокетов;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sz="2000"/>
              <a:t>использование сокетов для работы по </a:t>
            </a:r>
            <a:r>
              <a:rPr b="1" lang="ru-RU" sz="2000"/>
              <a:t>TCP</a:t>
            </a:r>
            <a:r>
              <a:rPr lang="ru-RU" sz="2000"/>
              <a:t>;</a:t>
            </a:r>
            <a:endParaRPr sz="2000"/>
          </a:p>
          <a:p>
            <a:pPr indent="-3556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ru-RU" sz="2000"/>
              <a:t>отсутствие создания сокетов на уровне классов, то есть отсутствие конструкций такого вида:</a:t>
            </a:r>
            <a:endParaRPr sz="2000"/>
          </a:p>
          <a:p>
            <a:pPr indent="0" lvl="1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class Client:</a:t>
            </a:r>
            <a:br>
              <a:rPr b="0" i="0" lang="ru-RU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  s = socket()</a:t>
            </a:r>
            <a:br>
              <a:rPr b="0" i="0" lang="ru-RU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   ...</a:t>
            </a:r>
            <a:endParaRPr b="0" i="0" sz="20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311475" y="1301350"/>
            <a:ext cx="43335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Хорошая штука - </a:t>
            </a:r>
            <a:r>
              <a:rPr b="1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ru-RU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8"/>
          <p:cNvSpPr txBox="1"/>
          <p:nvPr>
            <p:ph type="title"/>
          </p:nvPr>
        </p:nvSpPr>
        <p:spPr>
          <a:xfrm>
            <a:off x="1435950" y="53355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/>
              <a:t>Практическое </a:t>
            </a: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задание (продолжение)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8"/>
          <p:cNvSpPr txBox="1"/>
          <p:nvPr/>
        </p:nvSpPr>
        <p:spPr>
          <a:xfrm>
            <a:off x="1359900" y="2432700"/>
            <a:ext cx="93201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lang="ru-RU" sz="2000"/>
              <a:t>Реализовать метакласс </a:t>
            </a:r>
            <a:r>
              <a:rPr b="1" lang="ru-RU" sz="2000"/>
              <a:t>ServerVerifier</a:t>
            </a:r>
            <a:r>
              <a:rPr lang="ru-RU" sz="2000"/>
              <a:t>, выполняющий базовую проверку класса «Сервер»:</a:t>
            </a:r>
            <a:endParaRPr sz="2000"/>
          </a:p>
          <a:p>
            <a:pPr indent="-342900" lvl="1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/>
              <a:t>отсутствие вызовов </a:t>
            </a:r>
            <a:r>
              <a:rPr b="1" lang="ru-RU" sz="2000"/>
              <a:t>connect</a:t>
            </a:r>
            <a:r>
              <a:rPr lang="ru-RU" sz="2000"/>
              <a:t> для сокетов;</a:t>
            </a:r>
            <a:endParaRPr sz="2000"/>
          </a:p>
          <a:p>
            <a:pPr indent="-342900" lvl="1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/>
              <a:t>использование сокетов для работы по </a:t>
            </a:r>
            <a:r>
              <a:rPr b="1" lang="ru-RU" sz="2000"/>
              <a:t>TCP</a:t>
            </a:r>
            <a:r>
              <a:rPr lang="ru-RU" sz="2000"/>
              <a:t>.</a:t>
            </a:r>
            <a:endParaRPr sz="2000"/>
          </a:p>
          <a:p>
            <a:pPr indent="-457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lang="ru-RU" sz="2000"/>
              <a:t>Реализовать дескриптор для класса серверного сокета, а в нем — проверку номера порта. Это должно быть целое число (&gt;=0). Значение порта по умолчанию равняется 7777. Дескриптор надо создать в отдельном классе. Его экземпляр добавить в пределах класса серверного сокета. Номер порта передается в экземпляр дескриптора при запуске сервера.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9"/>
          <p:cNvSpPr txBox="1"/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0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9"/>
          <p:cNvSpPr txBox="1"/>
          <p:nvPr>
            <p:ph idx="1" type="body"/>
          </p:nvPr>
        </p:nvSpPr>
        <p:spPr>
          <a:xfrm>
            <a:off x="1512000" y="1952000"/>
            <a:ext cx="10023600" cy="4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[Видео] </a:t>
            </a:r>
            <a:r>
              <a:rPr b="1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 — это супер! </a:t>
            </a:r>
            <a:r>
              <a:rPr b="0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Рэймонд Хэттинджер </a:t>
            </a:r>
            <a:r>
              <a:rPr b="0" i="0" lang="ru-RU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https://youtu.be/61UuKJRl2m0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[Видео] </a:t>
            </a:r>
            <a:r>
              <a:rPr b="1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3 Metaprogramming</a:t>
            </a: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David Beazley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https://youtu.be/sPiWg5jSoZI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400"/>
              <a:buFont typeface="Arial"/>
              <a:buAutoNum type="arabicPeriod"/>
            </a:pPr>
            <a:r>
              <a:rPr b="0" i="0" lang="ru-RU" sz="24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[Видео] PyNSK. </a:t>
            </a:r>
            <a:r>
              <a:rPr b="1" i="0" lang="ru-RU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Магия в Python. Дескрипторы. Что это? </a:t>
            </a:r>
            <a:r>
              <a:rPr b="0" i="0" lang="ru-RU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https://youtu.be/akyVo4BzYZo</a:t>
            </a:r>
            <a:endParaRPr b="0" i="0" sz="24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99800" y="2053650"/>
            <a:ext cx="1512000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32076" y="4872574"/>
            <a:ext cx="1451625" cy="14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311475" y="1301350"/>
            <a:ext cx="4333500" cy="5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8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8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Хорошая штука - </a:t>
            </a:r>
            <a:r>
              <a:rPr b="1" i="1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свойство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ru-RU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1184200" y="372082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 инкапсулировать атрибуты и проводить контроль значений.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одинаковые проверки нужно выполнить для многих атрибутов?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00" y="3862100"/>
            <a:ext cx="4359449" cy="27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701875" y="1301350"/>
            <a:ext cx="43335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одинаковые проверки нужно выполнить для многих атрибутов?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00" y="3862100"/>
            <a:ext cx="4359449" cy="27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523968" y="52366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b="1" i="0" lang="ru-RU" sz="48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Дескрипторы атрибутов</a:t>
            </a:r>
            <a:endParaRPr b="0" i="0" sz="48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701875" y="1301350"/>
            <a:ext cx="43335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self._x =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@x.setter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@x.deleter</a:t>
            </a:r>
            <a:endParaRPr b="1" i="0" sz="14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4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184200" y="1564375"/>
            <a:ext cx="4528500" cy="17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/>
              <a:t>А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если одинаковые проверки нужно выполнить для многих атрибутов?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772675" y="3708800"/>
            <a:ext cx="386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@z.deleter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8772675" y="684800"/>
            <a:ext cx="29913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@property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B6D7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@y.setter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(self, value):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 &gt; 0: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value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self._x = 0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@y.deleter</a:t>
            </a:r>
            <a:endParaRPr b="1" i="0" sz="1200" u="none" cap="none" strike="noStrike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ru-RU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ru-RU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b="1" i="0" lang="ru-RU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self._x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200" y="3862100"/>
            <a:ext cx="4359449" cy="272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