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94DD1-0EEA-4A84-89CD-98FF552A3859}">
  <a:tblStyle styleId="{D2294DD1-0EEA-4A84-89CD-98FF552A38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Oracle" TargetMode="External"/><Relationship Id="rId10" Type="http://schemas.openxmlformats.org/officeDocument/2006/relationships/hyperlink" Target="https://ru.wikipedia.org/wiki/Ora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ru.wikipedia.org/wiki/MySQL" TargetMode="External"/><Relationship Id="rId9" Type="http://schemas.openxmlformats.org/officeDocument/2006/relationships/hyperlink" Target="https://ru.wikipedia.org/wiki/SQLite" TargetMode="External"/><Relationship Id="rId5" Type="http://schemas.openxmlformats.org/officeDocument/2006/relationships/hyperlink" Target="https://ru.wikipedia.org/wiki/MySQL" TargetMode="External"/><Relationship Id="rId6" Type="http://schemas.openxmlformats.org/officeDocument/2006/relationships/hyperlink" Target="https://ru.wikipedia.org/wiki/PostgreSQL" TargetMode="External"/><Relationship Id="rId7" Type="http://schemas.openxmlformats.org/officeDocument/2006/relationships/hyperlink" Target="https://ru.wikipedia.org/wiki/PostgreSQL" TargetMode="External"/><Relationship Id="rId8" Type="http://schemas.openxmlformats.org/officeDocument/2006/relationships/hyperlink" Target="https://ru.wikipedia.org/wiki/SQLite" TargetMode="Externa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1.png"/><Relationship Id="rId13" Type="http://schemas.openxmlformats.org/officeDocument/2006/relationships/image" Target="../media/image2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15" Type="http://schemas.openxmlformats.org/officeDocument/2006/relationships/image" Target="../media/image24.gif"/><Relationship Id="rId14" Type="http://schemas.openxmlformats.org/officeDocument/2006/relationships/image" Target="../media/image28.png"/><Relationship Id="rId17" Type="http://schemas.openxmlformats.org/officeDocument/2006/relationships/image" Target="../media/image35.jpg"/><Relationship Id="rId16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18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hare.net/PostgresOpen/michael-bayer-introduction-to-sqlalchemy" TargetMode="External"/><Relationship Id="rId4" Type="http://schemas.openxmlformats.org/officeDocument/2006/relationships/hyperlink" Target="http://ninjaside.info/blog/ru/orm-ispolzovanie-sqlalchemy/" TargetMode="External"/><Relationship Id="rId5" Type="http://schemas.openxmlformats.org/officeDocument/2006/relationships/hyperlink" Target="https://habrahabr.ru/post/321510/" TargetMode="External"/><Relationship Id="rId6" Type="http://schemas.openxmlformats.org/officeDocument/2006/relationships/hyperlink" Target="https://solovyov.net/blog/2011/basic-sqlalchem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2276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Хранение данных в БД, использование ORM SQLAlchemy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153250" y="4581525"/>
            <a:ext cx="65586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Python DB-API. Подключение к базе данных, объект курсора, выполнение SQL-запросов. Использование ORM для работы с базами данных. ORM SQLAlchemy. Классический и декларативный стиль работы.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3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900" y="1597025"/>
            <a:ext cx="3569400" cy="3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DB-API.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937500" y="1283700"/>
            <a:ext cx="10011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Name=?"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13)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563825" y="1670550"/>
            <a:ext cx="58614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9683275" y="1670550"/>
            <a:ext cx="4455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3106625" y="2080850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750275" y="2866300"/>
            <a:ext cx="23565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 SQL-запроса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5896700" y="2966525"/>
            <a:ext cx="42321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Параметр, подставляемый в запрос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936525" y="2054725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679925" y="3956600"/>
            <a:ext cx="88275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1600"/>
              <a:buFont typeface="Courier New"/>
              <a:buChar char="●"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 Author(idAUTHOR, First_name, Last_name)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(?, ?, ?)</a:t>
            </a:r>
            <a:endParaRPr b="1" i="0" sz="16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1600"/>
              <a:buFont typeface="Courier New"/>
              <a:buChar char="●"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Books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NameB = ?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idBooks = ?</a:t>
            </a:r>
            <a:endParaRPr b="1" i="0" sz="16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1600"/>
              <a:buFont typeface="Courier New"/>
              <a:buChar char="●"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Author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0" lang="ru-RU" sz="16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idAUTHOR = ?</a:t>
            </a:r>
            <a:endParaRPr b="1" i="0" sz="16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9158658" y="1312975"/>
            <a:ext cx="759075" cy="363425"/>
          </a:xfrm>
          <a:custGeom>
            <a:rect b="b" l="l" r="r" t="t"/>
            <a:pathLst>
              <a:path extrusionOk="0" h="14537" w="30363">
                <a:moveTo>
                  <a:pt x="30363" y="14068"/>
                </a:moveTo>
                <a:cubicBezTo>
                  <a:pt x="30129" y="12896"/>
                  <a:pt x="30363" y="9066"/>
                  <a:pt x="28956" y="7034"/>
                </a:cubicBezTo>
                <a:cubicBezTo>
                  <a:pt x="27549" y="5002"/>
                  <a:pt x="24736" y="3048"/>
                  <a:pt x="21922" y="1876"/>
                </a:cubicBezTo>
                <a:cubicBezTo>
                  <a:pt x="19109" y="704"/>
                  <a:pt x="14967" y="0"/>
                  <a:pt x="12075" y="0"/>
                </a:cubicBezTo>
                <a:cubicBezTo>
                  <a:pt x="9183" y="0"/>
                  <a:pt x="6526" y="860"/>
                  <a:pt x="4572" y="1876"/>
                </a:cubicBezTo>
                <a:cubicBezTo>
                  <a:pt x="2618" y="2892"/>
                  <a:pt x="1055" y="3986"/>
                  <a:pt x="352" y="6096"/>
                </a:cubicBezTo>
                <a:cubicBezTo>
                  <a:pt x="-351" y="8206"/>
                  <a:pt x="352" y="13130"/>
                  <a:pt x="352" y="14537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9003325" y="1680550"/>
            <a:ext cx="316500" cy="323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Упрощаем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937500" y="1283700"/>
            <a:ext cx="10738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Name=%s"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name)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Упрощаем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937500" y="1283700"/>
            <a:ext cx="10738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Name=%s"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name)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610675" y="4789300"/>
            <a:ext cx="6658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b="1" i="0" lang="ru-RU" sz="3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"Vova OR 1=1"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Упрощаем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937500" y="1283700"/>
            <a:ext cx="10738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Name=%s"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name)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3610675" y="4789300"/>
            <a:ext cx="6658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b="1" i="0" lang="ru-RU" sz="3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"Vova OR 1=1"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500" y="2338800"/>
            <a:ext cx="2496774" cy="28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Упрощаем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937500" y="1283700"/>
            <a:ext cx="10738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Name=%s"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name)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610675" y="4789300"/>
            <a:ext cx="6658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b="1" i="0" lang="ru-RU" sz="3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"Vova OR 1=1"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500" y="2338800"/>
            <a:ext cx="2496774" cy="28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3481475" y="3007400"/>
            <a:ext cx="5955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SQL-инъекция</a:t>
            </a:r>
            <a:endParaRPr b="1" i="0" sz="6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523975" y="52373"/>
            <a:ext cx="98703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 с какой СУБД работаешь ты?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21676" l="4015" r="3867" t="4083"/>
          <a:stretch/>
        </p:blipFill>
        <p:spPr>
          <a:xfrm>
            <a:off x="4171825" y="4067900"/>
            <a:ext cx="3848351" cy="2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400" y="1542099"/>
            <a:ext cx="2321200" cy="11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8450" y="1747800"/>
            <a:ext cx="2551699" cy="93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7600" y="1542088"/>
            <a:ext cx="2126036" cy="110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12729" y="1716775"/>
            <a:ext cx="2285448" cy="87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557950" y="2806450"/>
            <a:ext cx="2126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3111875" y="32640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3098950" y="2747825"/>
            <a:ext cx="3575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mysql-connector-python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6692100" y="2714550"/>
            <a:ext cx="1688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6654650" y="3111675"/>
            <a:ext cx="3000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psycopg2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483975" y="2642325"/>
            <a:ext cx="1815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pyodbc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9512725" y="3139025"/>
            <a:ext cx="20397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pymssql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</a:t>
            </a:r>
            <a:r>
              <a:rPr b="1" lang="ru-RU"/>
              <a:t>Relational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Mapping)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550" y="2368050"/>
            <a:ext cx="3630123" cy="2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3625" y="2338737"/>
            <a:ext cx="4431350" cy="221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4"/>
          <p:cNvCxnSpPr/>
          <p:nvPr/>
        </p:nvCxnSpPr>
        <p:spPr>
          <a:xfrm>
            <a:off x="4911975" y="3446575"/>
            <a:ext cx="2544000" cy="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</a:t>
            </a:r>
            <a:r>
              <a:rPr b="1" lang="ru-RU"/>
              <a:t>Relational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Mapping)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4365225" y="1042775"/>
            <a:ext cx="74040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models.CharField(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"ФИО"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max_length=70)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birthday = models.DateField(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"Дата рождения"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null=True)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role = models.ForeignKey(Role, verbose_name=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"Статус"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blocked = models.BooleanField(default=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visitors = Visitor.objects.filter(blocked=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role=1)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75" y="1359850"/>
            <a:ext cx="2922724" cy="18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</a:t>
            </a:r>
            <a:r>
              <a:rPr b="1" lang="ru-RU"/>
              <a:t>Relational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Mapping)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4365225" y="1042775"/>
            <a:ext cx="74040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models.CharField(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"ФИО"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max_length=70)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birthday = models.DateField(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"Дата рождения"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null=True)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role = models.ForeignKey(Role, verbose_name=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"Статус"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blocked = models.BooleanField(default=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visitors = Visitor.objects.filter(blocked=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role=1)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75" y="1359850"/>
            <a:ext cx="2922724" cy="184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726" y="4287375"/>
            <a:ext cx="3561800" cy="1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/>
          <p:nvPr/>
        </p:nvSpPr>
        <p:spPr>
          <a:xfrm>
            <a:off x="3130050" y="3165225"/>
            <a:ext cx="6119450" cy="1453675"/>
          </a:xfrm>
          <a:custGeom>
            <a:rect b="b" l="l" r="r" t="t"/>
            <a:pathLst>
              <a:path extrusionOk="0" h="58147" w="244778">
                <a:moveTo>
                  <a:pt x="0" y="0"/>
                </a:moveTo>
                <a:cubicBezTo>
                  <a:pt x="2110" y="1172"/>
                  <a:pt x="5627" y="4142"/>
                  <a:pt x="12661" y="7034"/>
                </a:cubicBezTo>
                <a:cubicBezTo>
                  <a:pt x="19695" y="9926"/>
                  <a:pt x="28918" y="15396"/>
                  <a:pt x="42204" y="17350"/>
                </a:cubicBezTo>
                <a:cubicBezTo>
                  <a:pt x="55490" y="19304"/>
                  <a:pt x="69714" y="16881"/>
                  <a:pt x="92378" y="18757"/>
                </a:cubicBezTo>
                <a:cubicBezTo>
                  <a:pt x="115043" y="20633"/>
                  <a:pt x="152791" y="22040"/>
                  <a:pt x="178191" y="28605"/>
                </a:cubicBezTo>
                <a:cubicBezTo>
                  <a:pt x="203591" y="35170"/>
                  <a:pt x="233680" y="53223"/>
                  <a:pt x="244778" y="581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4673100" y="3575525"/>
            <a:ext cx="3888986" cy="281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Object-Relation Mapping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523975" y="52374"/>
            <a:ext cx="98703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ORM (Object-</a:t>
            </a:r>
            <a:r>
              <a:rPr b="1" lang="ru-RU"/>
              <a:t>Relational</a:t>
            </a: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Mapping)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4365225" y="1042775"/>
            <a:ext cx="74040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models.CharField(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"ФИО"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max_length=70)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birthday = models.DateField(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"Дата рождения"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null=True)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role = models.ForeignKey(Role, verbose_name=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"Статус"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blocked = models.BooleanField(default=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visitors = Visitor.objects.filter(blocked=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role=1)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1594350" y="3677825"/>
            <a:ext cx="65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visitor (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id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 PRIMARY KEY AUTOINCREMENT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(70)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role_id integer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 REFERENCES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role (id),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birthday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blocked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1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visitor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blocked=0 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role_id=1;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75" y="1359850"/>
            <a:ext cx="2922724" cy="184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726" y="4287375"/>
            <a:ext cx="3561800" cy="1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/>
          <p:nvPr/>
        </p:nvSpPr>
        <p:spPr>
          <a:xfrm>
            <a:off x="3130050" y="3165225"/>
            <a:ext cx="6119450" cy="1453675"/>
          </a:xfrm>
          <a:custGeom>
            <a:rect b="b" l="l" r="r" t="t"/>
            <a:pathLst>
              <a:path extrusionOk="0" h="58147" w="244778">
                <a:moveTo>
                  <a:pt x="0" y="0"/>
                </a:moveTo>
                <a:cubicBezTo>
                  <a:pt x="2110" y="1172"/>
                  <a:pt x="5627" y="4142"/>
                  <a:pt x="12661" y="7034"/>
                </a:cubicBezTo>
                <a:cubicBezTo>
                  <a:pt x="19695" y="9926"/>
                  <a:pt x="28918" y="15396"/>
                  <a:pt x="42204" y="17350"/>
                </a:cubicBezTo>
                <a:cubicBezTo>
                  <a:pt x="55490" y="19304"/>
                  <a:pt x="69714" y="16881"/>
                  <a:pt x="92378" y="18757"/>
                </a:cubicBezTo>
                <a:cubicBezTo>
                  <a:pt x="115043" y="20633"/>
                  <a:pt x="152791" y="22040"/>
                  <a:pt x="178191" y="28605"/>
                </a:cubicBezTo>
                <a:cubicBezTo>
                  <a:pt x="203591" y="35170"/>
                  <a:pt x="233680" y="53223"/>
                  <a:pt x="244778" y="581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673100" y="3575525"/>
            <a:ext cx="3888986" cy="281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Object-Relation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854450" y="345425"/>
            <a:ext cx="4056175" cy="3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52525" y="2295526"/>
            <a:ext cx="98301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Повторить SQL;</a:t>
            </a:r>
            <a:endParaRPr b="1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Рассмотреть Python DB-API;</a:t>
            </a:r>
            <a:endParaRPr b="1" sz="2400"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Познакомиться c SQLAlchemy.</a:t>
            </a:r>
            <a:endParaRPr b="1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Выбери свою ORM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25" y="1616750"/>
            <a:ext cx="4415000" cy="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1148875" y="3005925"/>
            <a:ext cx="285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SQLObject</a:t>
            </a:r>
            <a:endParaRPr b="1" i="0" sz="36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1148875" y="4255775"/>
            <a:ext cx="285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Storm</a:t>
            </a:r>
            <a:endParaRPr b="1" i="0" sz="40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0975" y="3153500"/>
            <a:ext cx="3012251" cy="1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4013" y="1271300"/>
            <a:ext cx="3906700" cy="1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4275" y="2011875"/>
            <a:ext cx="3906700" cy="336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8"/>
          <p:cNvSpPr txBox="1"/>
          <p:nvPr/>
        </p:nvSpPr>
        <p:spPr>
          <a:xfrm>
            <a:off x="8593025" y="4633150"/>
            <a:ext cx="3306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2763C"/>
                </a:solidFill>
                <a:latin typeface="Arial"/>
                <a:ea typeface="Arial"/>
                <a:cs typeface="Arial"/>
                <a:sym typeface="Arial"/>
              </a:rPr>
              <a:t>django-orm</a:t>
            </a:r>
            <a:endParaRPr b="1" i="0" sz="4000" u="none" cap="none" strike="noStrike">
              <a:solidFill>
                <a:srgbClr val="2276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900" y="279076"/>
            <a:ext cx="5040950" cy="10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 txBox="1"/>
          <p:nvPr/>
        </p:nvSpPr>
        <p:spPr>
          <a:xfrm>
            <a:off x="1553250" y="2110150"/>
            <a:ext cx="9085500" cy="24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2006 года;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Лицензия MIT;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ru-RU" sz="3000"/>
              <a:t> 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для баз данных:</a:t>
            </a:r>
            <a:r>
              <a:rPr b="0" i="0" lang="ru-RU" sz="3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b="0" i="0" lang="ru-RU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MySQL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3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b="0" i="0" lang="ru-RU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PostgreSQL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3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r>
              <a:rPr b="0" i="0" lang="ru-RU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SQLite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3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r>
              <a:rPr b="0" i="0" lang="ru-RU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Oracle</a:t>
            </a:r>
            <a:r>
              <a:rPr lang="ru-RU" sz="3000"/>
              <a:t>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900" y="279076"/>
            <a:ext cx="5040950" cy="1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900" y="1754428"/>
            <a:ext cx="2400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6900" y="2525953"/>
            <a:ext cx="2190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9600" y="1754428"/>
            <a:ext cx="1476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9600" y="2335453"/>
            <a:ext cx="1619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91250" y="1754428"/>
            <a:ext cx="16954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0050" y="3145078"/>
            <a:ext cx="2286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39100" y="1754428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48450" y="2792653"/>
            <a:ext cx="2286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66900" y="4488103"/>
            <a:ext cx="1143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10050" y="4040428"/>
            <a:ext cx="1295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94313" y="5091853"/>
            <a:ext cx="1047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94463" y="5091853"/>
            <a:ext cx="2981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99763" y="4110778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890363" y="3834553"/>
            <a:ext cx="15335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28188" y="5110903"/>
            <a:ext cx="24003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 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900" y="279076"/>
            <a:ext cx="5040950" cy="1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925" y="1337675"/>
            <a:ext cx="5510150" cy="52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Пакеты 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225" y="428900"/>
            <a:ext cx="4339800" cy="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/>
        </p:nvSpPr>
        <p:spPr>
          <a:xfrm>
            <a:off x="8629025" y="1153975"/>
            <a:ext cx="2003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Малая часть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42"/>
          <p:cNvGraphicFramePr/>
          <p:nvPr/>
        </p:nvGraphicFramePr>
        <p:xfrm>
          <a:off x="1523975" y="16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{D2294DD1-0EEA-4A84-89CD-98FF552A3859}</a:tableStyleId>
              </a:tblPr>
              <a:tblGrid>
                <a:gridCol w="3749950"/>
                <a:gridCol w="5839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-RU" sz="1600" u="none" cap="none" strike="noStrike"/>
                        <a:t>Пакет</a:t>
                      </a:r>
                      <a:endParaRPr b="1" i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ru-RU" sz="1600" u="none" cap="none" strike="noStrike"/>
                        <a:t>Полезное содержимое</a:t>
                      </a:r>
                      <a:endParaRPr b="1" i="1"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sqlalchemy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create_engine, Column, ForeignKey, Index, MetaData, Table, Date, DateTime, Enum, Float, Integer, String, ...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sqlalchemy.orm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Mapper, ColumnProperty, RelationshipProperty, Session, sessionmaker, relationship, mapper, ...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sqlalchemy.ext.declarative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ru-RU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declarative_base, synonym_for, has_inherited_table, comparable_using, instrument_declarative, declared_attr, DeclarativeMeta, ...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42"/>
          <p:cNvSpPr txBox="1"/>
          <p:nvPr/>
        </p:nvSpPr>
        <p:spPr>
          <a:xfrm>
            <a:off x="8324225" y="1716675"/>
            <a:ext cx="2003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Основное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855775" y="1172275"/>
            <a:ext cx="71334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таблицу БД.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класс-отображение.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Связать таблицу и класс-отображение.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925" y="1224650"/>
            <a:ext cx="4607150" cy="51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6752025" y="2131928"/>
            <a:ext cx="4759500" cy="5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Подготовить запрос на создание таблицы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каталоге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697500" y="1799830"/>
            <a:ext cx="5498100" cy="15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6195600" y="1998926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6752025" y="347993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Выполнить запрос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6752025" y="2131928"/>
            <a:ext cx="4759500" cy="5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Подготовить запрос на создание таблицы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каталоге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773700" y="3484025"/>
            <a:ext cx="34584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4232100" y="3573075"/>
            <a:ext cx="2473527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697500" y="1799830"/>
            <a:ext cx="5498100" cy="15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6195600" y="1998926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Повторяем реляционные БД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518125" y="1476075"/>
            <a:ext cx="6752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(отношение).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Поле (столбец).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Ключи (первичный, внешний).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Связи между таблицами: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lphaL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к одному;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lphaL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ко многим;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lphaL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ко многи</a:t>
            </a:r>
            <a:r>
              <a:rPr lang="ru-RU" sz="3000"/>
              <a:t>м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Транзакция.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400" y="1318166"/>
            <a:ext cx="3528750" cy="492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6752025" y="4269763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для отображения таблицы БД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6752025" y="347993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Выполнить запрос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6752025" y="2131928"/>
            <a:ext cx="4759500" cy="5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Подготовить запрос на создание таблицы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каталоге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773700" y="4056175"/>
            <a:ext cx="4830000" cy="106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5673975" y="4320940"/>
            <a:ext cx="1031625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773700" y="3484025"/>
            <a:ext cx="34584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4232100" y="3573075"/>
            <a:ext cx="2473527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/>
          <p:nvPr/>
        </p:nvSpPr>
        <p:spPr>
          <a:xfrm>
            <a:off x="697500" y="1799830"/>
            <a:ext cx="5498100" cy="15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6195600" y="1998926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6752025" y="5046550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Связать таблицу БД  и класс-отображение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752025" y="4269763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для отображения таблицы БД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6752025" y="347993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Выполнить запрос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49"/>
          <p:cNvSpPr/>
          <p:nvPr/>
        </p:nvSpPr>
        <p:spPr>
          <a:xfrm>
            <a:off x="6752025" y="2131928"/>
            <a:ext cx="4759500" cy="5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Подготовить запрос на создание таблицы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каталоге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9"/>
          <p:cNvSpPr/>
          <p:nvPr/>
        </p:nvSpPr>
        <p:spPr>
          <a:xfrm>
            <a:off x="1324700" y="5322275"/>
            <a:ext cx="31302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4513375" y="5239730"/>
            <a:ext cx="2250850" cy="199775"/>
          </a:xfrm>
          <a:custGeom>
            <a:rect b="b" l="l" r="r" t="t"/>
            <a:pathLst>
              <a:path extrusionOk="0" h="7991" w="90034">
                <a:moveTo>
                  <a:pt x="90034" y="20"/>
                </a:moveTo>
                <a:cubicBezTo>
                  <a:pt x="83156" y="176"/>
                  <a:pt x="63774" y="-371"/>
                  <a:pt x="48768" y="957"/>
                </a:cubicBezTo>
                <a:cubicBezTo>
                  <a:pt x="33762" y="2286"/>
                  <a:pt x="8128" y="6819"/>
                  <a:pt x="0" y="799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773700" y="4056175"/>
            <a:ext cx="4830000" cy="106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5673975" y="4320940"/>
            <a:ext cx="1031625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9"/>
          <p:cNvSpPr/>
          <p:nvPr/>
        </p:nvSpPr>
        <p:spPr>
          <a:xfrm>
            <a:off x="773700" y="3484025"/>
            <a:ext cx="34584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9"/>
          <p:cNvSpPr/>
          <p:nvPr/>
        </p:nvSpPr>
        <p:spPr>
          <a:xfrm>
            <a:off x="4232100" y="3573075"/>
            <a:ext cx="2473527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/>
          <p:nvPr/>
        </p:nvSpPr>
        <p:spPr>
          <a:xfrm>
            <a:off x="697500" y="1799830"/>
            <a:ext cx="5498100" cy="15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6195600" y="1998926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/>
          <p:nvPr>
            <p:ph type="title"/>
          </p:nvPr>
        </p:nvSpPr>
        <p:spPr>
          <a:xfrm>
            <a:off x="1523975" y="52373"/>
            <a:ext cx="9870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Классический стиль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773700" y="1300425"/>
            <a:ext cx="66939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engine = create_engine(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 = MetaData()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users_table = Table(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metadata,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Integer, primary_key=True),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String),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Column(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String)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metadata.create_all(engine)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ru-RU" sz="16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password):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self.password = password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mapper(User, users_table)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classic_user = User(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16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"qweasdzxc"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6752025" y="6084275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объект “Пользователь”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/>
          <p:nvPr/>
        </p:nvSpPr>
        <p:spPr>
          <a:xfrm>
            <a:off x="6752025" y="5046550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Связать таблицу БД  и класс-отображение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/>
          <p:nvPr/>
        </p:nvSpPr>
        <p:spPr>
          <a:xfrm>
            <a:off x="6752025" y="4269763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для отображения таблицы БД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0"/>
          <p:cNvSpPr/>
          <p:nvPr/>
        </p:nvSpPr>
        <p:spPr>
          <a:xfrm>
            <a:off x="6752025" y="347993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Выполнить запрос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0"/>
          <p:cNvSpPr/>
          <p:nvPr/>
        </p:nvSpPr>
        <p:spPr>
          <a:xfrm>
            <a:off x="6752025" y="2131928"/>
            <a:ext cx="4759500" cy="5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Подготовить запрос на создание таблицы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каталоге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0"/>
          <p:cNvSpPr/>
          <p:nvPr/>
        </p:nvSpPr>
        <p:spPr>
          <a:xfrm>
            <a:off x="6752025" y="1357288"/>
            <a:ext cx="47595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БД в памяти или в файле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0"/>
          <p:cNvSpPr/>
          <p:nvPr/>
        </p:nvSpPr>
        <p:spPr>
          <a:xfrm>
            <a:off x="1324700" y="5322275"/>
            <a:ext cx="31302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4513375" y="5239730"/>
            <a:ext cx="2250850" cy="199775"/>
          </a:xfrm>
          <a:custGeom>
            <a:rect b="b" l="l" r="r" t="t"/>
            <a:pathLst>
              <a:path extrusionOk="0" h="7991" w="90034">
                <a:moveTo>
                  <a:pt x="90034" y="20"/>
                </a:moveTo>
                <a:cubicBezTo>
                  <a:pt x="83156" y="176"/>
                  <a:pt x="63774" y="-371"/>
                  <a:pt x="48768" y="957"/>
                </a:cubicBezTo>
                <a:cubicBezTo>
                  <a:pt x="33762" y="2286"/>
                  <a:pt x="8128" y="6819"/>
                  <a:pt x="0" y="799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"/>
          <p:cNvSpPr/>
          <p:nvPr/>
        </p:nvSpPr>
        <p:spPr>
          <a:xfrm>
            <a:off x="2649400" y="5825325"/>
            <a:ext cx="31302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5873250" y="6096000"/>
            <a:ext cx="820625" cy="175850"/>
          </a:xfrm>
          <a:custGeom>
            <a:rect b="b" l="l" r="r" t="t"/>
            <a:pathLst>
              <a:path extrusionOk="0" h="7034" w="32825">
                <a:moveTo>
                  <a:pt x="32825" y="7034"/>
                </a:moveTo>
                <a:cubicBezTo>
                  <a:pt x="29855" y="6878"/>
                  <a:pt x="20477" y="7268"/>
                  <a:pt x="15006" y="6096"/>
                </a:cubicBezTo>
                <a:cubicBezTo>
                  <a:pt x="9535" y="4924"/>
                  <a:pt x="2501" y="1016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0"/>
          <p:cNvSpPr/>
          <p:nvPr/>
        </p:nvSpPr>
        <p:spPr>
          <a:xfrm>
            <a:off x="773700" y="4056175"/>
            <a:ext cx="4830000" cy="106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5673975" y="4320940"/>
            <a:ext cx="1031625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0"/>
          <p:cNvSpPr/>
          <p:nvPr/>
        </p:nvSpPr>
        <p:spPr>
          <a:xfrm>
            <a:off x="773700" y="3484025"/>
            <a:ext cx="34584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0"/>
          <p:cNvSpPr/>
          <p:nvPr/>
        </p:nvSpPr>
        <p:spPr>
          <a:xfrm>
            <a:off x="4232100" y="3573075"/>
            <a:ext cx="2473527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0"/>
          <p:cNvSpPr/>
          <p:nvPr/>
        </p:nvSpPr>
        <p:spPr>
          <a:xfrm>
            <a:off x="697500" y="1799830"/>
            <a:ext cx="5498100" cy="15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/>
          <p:nvPr/>
        </p:nvSpPr>
        <p:spPr>
          <a:xfrm>
            <a:off x="6195600" y="1998926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0"/>
          <p:cNvSpPr/>
          <p:nvPr/>
        </p:nvSpPr>
        <p:spPr>
          <a:xfrm>
            <a:off x="773700" y="1241770"/>
            <a:ext cx="5498100" cy="45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0"/>
          <p:cNvSpPr/>
          <p:nvPr/>
        </p:nvSpPr>
        <p:spPr>
          <a:xfrm>
            <a:off x="6271800" y="1224651"/>
            <a:ext cx="556459" cy="122100"/>
          </a:xfrm>
          <a:custGeom>
            <a:rect b="b" l="l" r="r" t="t"/>
            <a:pathLst>
              <a:path extrusionOk="0" h="4884" w="41265">
                <a:moveTo>
                  <a:pt x="41265" y="4884"/>
                </a:moveTo>
                <a:cubicBezTo>
                  <a:pt x="38217" y="4103"/>
                  <a:pt x="29855" y="586"/>
                  <a:pt x="22977" y="195"/>
                </a:cubicBezTo>
                <a:cubicBezTo>
                  <a:pt x="16100" y="-196"/>
                  <a:pt x="3830" y="2148"/>
                  <a:pt x="0" y="25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512000" y="664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Хранение информации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52"/>
          <p:cNvPicPr preferRelativeResize="0"/>
          <p:nvPr/>
        </p:nvPicPr>
        <p:blipFill rotWithShape="1">
          <a:blip r:embed="rId3">
            <a:alphaModFix/>
          </a:blip>
          <a:srcRect b="31059" l="57083" r="-1974" t="29682"/>
          <a:stretch/>
        </p:blipFill>
        <p:spPr>
          <a:xfrm>
            <a:off x="3716225" y="1781900"/>
            <a:ext cx="5111276" cy="29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 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1512000" y="1015611"/>
            <a:ext cx="10023300" cy="54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Начать реализацию класса «</a:t>
            </a:r>
            <a:r>
              <a:rPr b="1" lang="ru-RU" sz="2000"/>
              <a:t>Хранилище</a:t>
            </a:r>
            <a:r>
              <a:rPr lang="ru-RU" sz="2000"/>
              <a:t>» для серверной стороны. Хранение необходимо осуществлять в базе данных. В качестве СУБД использовать </a:t>
            </a:r>
            <a:r>
              <a:rPr b="1" lang="ru-RU" sz="2000"/>
              <a:t>sqlite</a:t>
            </a:r>
            <a:r>
              <a:rPr lang="ru-RU" sz="2000"/>
              <a:t>. Для взаимодействия с БД можно применять ORM.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/>
              <a:t>Опорная схема базы данных и пояснения по практическому заданию изложены в методичке.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/>
          <p:nvPr>
            <p:ph type="title"/>
          </p:nvPr>
        </p:nvSpPr>
        <p:spPr>
          <a:xfrm>
            <a:off x="1512000" y="440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4"/>
          <p:cNvSpPr txBox="1"/>
          <p:nvPr>
            <p:ph idx="1" type="body"/>
          </p:nvPr>
        </p:nvSpPr>
        <p:spPr>
          <a:xfrm>
            <a:off x="1512000" y="1952000"/>
            <a:ext cx="10023600" cy="4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Slideshare. Michael Bayer. Introduction to SQLAlchemy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https://www.slideshare.net/PostgresOpen/michael-bayer-introduction-to-sqlalchemy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ORM. Использование SQLAlchemy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http://ninjaside.info/blog/ru/orm-ispolzovanie-sqlalchemy/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Работа с базой данных, часть 1/2. Используем DB-API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https://habrahabr.ru/post/321510/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SQLAlchemy - как втянуться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https://solovyov.net/blog/2011/basic-sqlalchemy/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Повторяем SQL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523975" y="2286000"/>
            <a:ext cx="446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ru-RU" sz="24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endParaRPr b="1" i="0" sz="2400" u="none" cap="none" strike="noStrike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2410"/>
          <a:stretch/>
        </p:blipFill>
        <p:spPr>
          <a:xfrm>
            <a:off x="5228400" y="1887425"/>
            <a:ext cx="5896824" cy="3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263" y="1247878"/>
            <a:ext cx="7971724" cy="50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DB-API.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937500" y="1283700"/>
            <a:ext cx="10011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Name=?"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13)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DB-API.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37500" y="1283700"/>
            <a:ext cx="10011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Name=?"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13)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563825" y="1670550"/>
            <a:ext cx="58614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106625" y="2080850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750275" y="2866300"/>
            <a:ext cx="23565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 SQL-запроса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DB-API.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937500" y="1283700"/>
            <a:ext cx="10011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Name=?"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13)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563825" y="1670550"/>
            <a:ext cx="58614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9683275" y="1670550"/>
            <a:ext cx="4455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3106625" y="2080850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750275" y="2866300"/>
            <a:ext cx="23565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 SQL-запроса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5896700" y="2966525"/>
            <a:ext cx="42321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Параметр, подставляемый в запрос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7936525" y="2054725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 DB-API. Запросы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937500" y="1283700"/>
            <a:ext cx="10011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b="1" i="0" lang="ru-RU" sz="22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Artist WHERE Name=?"</a:t>
            </a: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13)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563825" y="1670550"/>
            <a:ext cx="58614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9683275" y="1670550"/>
            <a:ext cx="4455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106625" y="2080850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750275" y="2866300"/>
            <a:ext cx="23565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 SQL-запроса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896700" y="2966525"/>
            <a:ext cx="4232100" cy="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Параметр, подставляемый в запрос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7936525" y="2054725"/>
            <a:ext cx="1863950" cy="879225"/>
          </a:xfrm>
          <a:custGeom>
            <a:rect b="b" l="l" r="r" t="t"/>
            <a:pathLst>
              <a:path extrusionOk="0" h="35169" w="74558">
                <a:moveTo>
                  <a:pt x="0" y="35169"/>
                </a:moveTo>
                <a:cubicBezTo>
                  <a:pt x="4689" y="33528"/>
                  <a:pt x="15709" y="31184"/>
                  <a:pt x="28135" y="25322"/>
                </a:cubicBezTo>
                <a:cubicBezTo>
                  <a:pt x="40561" y="19461"/>
                  <a:pt x="66821" y="4220"/>
                  <a:pt x="7455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9158658" y="1312975"/>
            <a:ext cx="759075" cy="363425"/>
          </a:xfrm>
          <a:custGeom>
            <a:rect b="b" l="l" r="r" t="t"/>
            <a:pathLst>
              <a:path extrusionOk="0" h="14537" w="30363">
                <a:moveTo>
                  <a:pt x="30363" y="14068"/>
                </a:moveTo>
                <a:cubicBezTo>
                  <a:pt x="30129" y="12896"/>
                  <a:pt x="30363" y="9066"/>
                  <a:pt x="28956" y="7034"/>
                </a:cubicBezTo>
                <a:cubicBezTo>
                  <a:pt x="27549" y="5002"/>
                  <a:pt x="24736" y="3048"/>
                  <a:pt x="21922" y="1876"/>
                </a:cubicBezTo>
                <a:cubicBezTo>
                  <a:pt x="19109" y="704"/>
                  <a:pt x="14967" y="0"/>
                  <a:pt x="12075" y="0"/>
                </a:cubicBezTo>
                <a:cubicBezTo>
                  <a:pt x="9183" y="0"/>
                  <a:pt x="6526" y="860"/>
                  <a:pt x="4572" y="1876"/>
                </a:cubicBezTo>
                <a:cubicBezTo>
                  <a:pt x="2618" y="2892"/>
                  <a:pt x="1055" y="3986"/>
                  <a:pt x="352" y="6096"/>
                </a:cubicBezTo>
                <a:cubicBezTo>
                  <a:pt x="-351" y="8206"/>
                  <a:pt x="352" y="13130"/>
                  <a:pt x="352" y="14537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9003325" y="1680550"/>
            <a:ext cx="316500" cy="323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