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318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649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734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896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100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061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2272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197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1156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0122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2733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968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3584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27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0972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4771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499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3232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9303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829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9531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2753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63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5232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8994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6681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504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9949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2030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6168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9508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3431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22385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755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2717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736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662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726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247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072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614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rgbClr val="E9EDF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4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три объекта">
  <p:cSld name="Заголовок три объекта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2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3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объекта">
  <p:cSld name="Три объекта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2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3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4 объекта">
  <p:cSld name="Заголовок и 4 объекта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3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4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объекта">
  <p:cSld name="4 объекта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3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4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вадратная каритнка с подписью">
  <p:cSld name="Квадратная каритнка с подписью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>
            <a:spLocks noGrp="1"/>
          </p:cNvSpPr>
          <p:nvPr>
            <p:ph type="pic" idx="3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каритнка с подписью">
  <p:cSld name="Вертикальная каритнка с подписью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3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каритнка с подписью">
  <p:cSld name="Горизонтальная каритнка с подписью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2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>
            <a:spLocks noGrp="1"/>
          </p:cNvSpPr>
          <p:nvPr>
            <p:ph type="pic" idx="3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два объекта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сравнение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три подзаголоавка с объектами">
  <p:cSld name="Заголовок три подзаголоавка с объектами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4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5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6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трех объектов">
  <p:cSld name="Сравнение трех объектов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5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6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bankcomputing.com/software/pyqt/intro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gi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ninjaside.info/blog/ru/orm-ispolzovanie-sqlalchemy/" TargetMode="External"/><Relationship Id="rId7" Type="http://schemas.openxmlformats.org/officeDocument/2006/relationships/hyperlink" Target="https://pythonworld.ru/gui/pyqt5-eventssignals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etcode.com/gui/pyqt5/" TargetMode="External"/><Relationship Id="rId5" Type="http://schemas.openxmlformats.org/officeDocument/2006/relationships/hyperlink" Target="http://python-3.ru/category/pyqt" TargetMode="External"/><Relationship Id="rId4" Type="http://schemas.openxmlformats.org/officeDocument/2006/relationships/hyperlink" Target="https://habrahabr.ru/company/eastbanctech/blog/22652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 idx="4294967295"/>
          </p:nvPr>
        </p:nvSpPr>
        <p:spPr>
          <a:xfrm>
            <a:off x="52276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Хранение данных в БД (продолжение) и основы Qt</a:t>
            </a:r>
            <a:endParaRPr sz="44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5153250" y="4581525"/>
            <a:ext cx="6558600" cy="1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0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SQLAlchemy (продолжение). Объект сессии. Библиотека PyQt5. Qt Designer. Сигналы.</a:t>
            </a:r>
            <a:endParaRPr sz="2000" b="0" i="0" u="none" strike="noStrike" cap="non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4</a:t>
            </a:r>
            <a:endParaRPr sz="24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9" descr="Pyth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900" y="1597025"/>
            <a:ext cx="3569400" cy="3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1523968" y="2047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и Декларативный стиль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1377125" y="2461850"/>
            <a:ext cx="10164000" cy="172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ещё не сохранены в БД</a:t>
            </a:r>
            <a:endParaRPr sz="4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1775675" y="4419675"/>
            <a:ext cx="93669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Доступ к БД осуществляется через механизм сессии </a:t>
            </a:r>
            <a:r>
              <a:rPr lang="ru-RU" sz="2400" b="1" i="0" u="none" strike="noStrike" cap="non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endParaRPr sz="2400" b="1" i="0" u="none" strike="noStrike" cap="none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Сессия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250" y="527538"/>
            <a:ext cx="3456075" cy="7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350" y="1476075"/>
            <a:ext cx="11099574" cy="45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Сессия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250" y="527538"/>
            <a:ext cx="3456075" cy="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1664675" y="1738200"/>
            <a:ext cx="58851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sqlalchemy.orm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sessionmaker(bind=engine)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Сессия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250" y="527538"/>
            <a:ext cx="3456075" cy="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1664675" y="1738200"/>
            <a:ext cx="58851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sqlalchemy.orm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sessionmaker(bind=engine)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7772400" y="14771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классов сессий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4970600" y="1828700"/>
            <a:ext cx="1723200" cy="24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6729050" y="1716463"/>
            <a:ext cx="973000" cy="112350"/>
          </a:xfrm>
          <a:custGeom>
            <a:avLst/>
            <a:gdLst/>
            <a:ahLst/>
            <a:cxnLst/>
            <a:rect l="l" t="t" r="r" b="b"/>
            <a:pathLst>
              <a:path w="38920" h="4494" extrusionOk="0">
                <a:moveTo>
                  <a:pt x="38920" y="1212"/>
                </a:moveTo>
                <a:cubicBezTo>
                  <a:pt x="36341" y="1056"/>
                  <a:pt x="29933" y="-273"/>
                  <a:pt x="23446" y="274"/>
                </a:cubicBezTo>
                <a:cubicBezTo>
                  <a:pt x="16959" y="821"/>
                  <a:pt x="3908" y="3791"/>
                  <a:pt x="0" y="449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Сессия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250" y="527538"/>
            <a:ext cx="3456075" cy="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1664675" y="1738200"/>
            <a:ext cx="58851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sqlalchemy.orm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sessionmaker(bind=engine)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7772375" y="228515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 Сессии и связать его с БД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7772400" y="14771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классов сессий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4970600" y="1828700"/>
            <a:ext cx="1723200" cy="24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2941475" y="2309350"/>
            <a:ext cx="31311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6729050" y="1716463"/>
            <a:ext cx="973000" cy="112350"/>
          </a:xfrm>
          <a:custGeom>
            <a:avLst/>
            <a:gdLst/>
            <a:ahLst/>
            <a:cxnLst/>
            <a:rect l="l" t="t" r="r" b="b"/>
            <a:pathLst>
              <a:path w="38920" h="4494" extrusionOk="0">
                <a:moveTo>
                  <a:pt x="38920" y="1212"/>
                </a:moveTo>
                <a:cubicBezTo>
                  <a:pt x="36341" y="1056"/>
                  <a:pt x="29933" y="-273"/>
                  <a:pt x="23446" y="274"/>
                </a:cubicBezTo>
                <a:cubicBezTo>
                  <a:pt x="16959" y="821"/>
                  <a:pt x="3908" y="3791"/>
                  <a:pt x="0" y="449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6107725" y="2421790"/>
            <a:ext cx="1629500" cy="75225"/>
          </a:xfrm>
          <a:custGeom>
            <a:avLst/>
            <a:gdLst/>
            <a:ahLst/>
            <a:cxnLst/>
            <a:rect l="l" t="t" r="r" b="b"/>
            <a:pathLst>
              <a:path w="65180" h="3009" extrusionOk="0">
                <a:moveTo>
                  <a:pt x="65180" y="3009"/>
                </a:moveTo>
                <a:cubicBezTo>
                  <a:pt x="60647" y="2540"/>
                  <a:pt x="48846" y="586"/>
                  <a:pt x="37983" y="195"/>
                </a:cubicBezTo>
                <a:cubicBezTo>
                  <a:pt x="27120" y="-196"/>
                  <a:pt x="6331" y="586"/>
                  <a:pt x="0" y="6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Сессия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250" y="527538"/>
            <a:ext cx="3456075" cy="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/>
        </p:nvSpPr>
        <p:spPr>
          <a:xfrm>
            <a:off x="1664675" y="1738200"/>
            <a:ext cx="58851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sqlalchemy.orm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sessionmaker(bind=engine)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1664675" y="2754950"/>
            <a:ext cx="3000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7772375" y="228515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 Сессии и связать его с БД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7772375" y="32356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объект Сессии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7772400" y="14771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классов сессий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4970600" y="1828700"/>
            <a:ext cx="1723200" cy="24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2941475" y="2309350"/>
            <a:ext cx="31311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2894575" y="2998450"/>
            <a:ext cx="12672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6729050" y="1716463"/>
            <a:ext cx="973000" cy="112350"/>
          </a:xfrm>
          <a:custGeom>
            <a:avLst/>
            <a:gdLst/>
            <a:ahLst/>
            <a:cxnLst/>
            <a:rect l="l" t="t" r="r" b="b"/>
            <a:pathLst>
              <a:path w="38920" h="4494" extrusionOk="0">
                <a:moveTo>
                  <a:pt x="38920" y="1212"/>
                </a:moveTo>
                <a:cubicBezTo>
                  <a:pt x="36341" y="1056"/>
                  <a:pt x="29933" y="-273"/>
                  <a:pt x="23446" y="274"/>
                </a:cubicBezTo>
                <a:cubicBezTo>
                  <a:pt x="16959" y="821"/>
                  <a:pt x="3908" y="3791"/>
                  <a:pt x="0" y="449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6107725" y="2421790"/>
            <a:ext cx="1629500" cy="75225"/>
          </a:xfrm>
          <a:custGeom>
            <a:avLst/>
            <a:gdLst/>
            <a:ahLst/>
            <a:cxnLst/>
            <a:rect l="l" t="t" r="r" b="b"/>
            <a:pathLst>
              <a:path w="65180" h="3009" extrusionOk="0">
                <a:moveTo>
                  <a:pt x="65180" y="3009"/>
                </a:moveTo>
                <a:cubicBezTo>
                  <a:pt x="60647" y="2540"/>
                  <a:pt x="48846" y="586"/>
                  <a:pt x="37983" y="195"/>
                </a:cubicBezTo>
                <a:cubicBezTo>
                  <a:pt x="27120" y="-196"/>
                  <a:pt x="6331" y="586"/>
                  <a:pt x="0" y="6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4220300" y="3093200"/>
            <a:ext cx="3455981" cy="271325"/>
          </a:xfrm>
          <a:custGeom>
            <a:avLst/>
            <a:gdLst/>
            <a:ahLst/>
            <a:cxnLst/>
            <a:rect l="l" t="t" r="r" b="b"/>
            <a:pathLst>
              <a:path w="143491" h="10853" extrusionOk="0">
                <a:moveTo>
                  <a:pt x="143491" y="10853"/>
                </a:moveTo>
                <a:cubicBezTo>
                  <a:pt x="134347" y="9134"/>
                  <a:pt x="112542" y="2100"/>
                  <a:pt x="88627" y="537"/>
                </a:cubicBezTo>
                <a:cubicBezTo>
                  <a:pt x="64712" y="-1026"/>
                  <a:pt x="14771" y="1318"/>
                  <a:pt x="0" y="147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Сессия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250" y="527538"/>
            <a:ext cx="3456075" cy="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/>
        </p:nvSpPr>
        <p:spPr>
          <a:xfrm>
            <a:off x="1664675" y="1738200"/>
            <a:ext cx="58851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sqlalchemy.orm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sessionmaker(bind=engine)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1664675" y="2754950"/>
            <a:ext cx="3000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1664675" y="3414875"/>
            <a:ext cx="63303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admin_user = User(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"vasia"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"vasia2000"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session.add(admin_user)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7772375" y="228515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 Сессии и связать его с БД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7772375" y="32356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объект Сессии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7772400" y="14771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классов сессий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4970600" y="1828700"/>
            <a:ext cx="1723200" cy="24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2941475" y="2309350"/>
            <a:ext cx="31311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2894575" y="2998450"/>
            <a:ext cx="12672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6729050" y="1716463"/>
            <a:ext cx="973000" cy="112350"/>
          </a:xfrm>
          <a:custGeom>
            <a:avLst/>
            <a:gdLst/>
            <a:ahLst/>
            <a:cxnLst/>
            <a:rect l="l" t="t" r="r" b="b"/>
            <a:pathLst>
              <a:path w="38920" h="4494" extrusionOk="0">
                <a:moveTo>
                  <a:pt x="38920" y="1212"/>
                </a:moveTo>
                <a:cubicBezTo>
                  <a:pt x="36341" y="1056"/>
                  <a:pt x="29933" y="-273"/>
                  <a:pt x="23446" y="274"/>
                </a:cubicBezTo>
                <a:cubicBezTo>
                  <a:pt x="16959" y="821"/>
                  <a:pt x="3908" y="3791"/>
                  <a:pt x="0" y="449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6107725" y="2421790"/>
            <a:ext cx="1629500" cy="75225"/>
          </a:xfrm>
          <a:custGeom>
            <a:avLst/>
            <a:gdLst/>
            <a:ahLst/>
            <a:cxnLst/>
            <a:rect l="l" t="t" r="r" b="b"/>
            <a:pathLst>
              <a:path w="65180" h="3009" extrusionOk="0">
                <a:moveTo>
                  <a:pt x="65180" y="3009"/>
                </a:moveTo>
                <a:cubicBezTo>
                  <a:pt x="60647" y="2540"/>
                  <a:pt x="48846" y="586"/>
                  <a:pt x="37983" y="195"/>
                </a:cubicBezTo>
                <a:cubicBezTo>
                  <a:pt x="27120" y="-196"/>
                  <a:pt x="6331" y="586"/>
                  <a:pt x="0" y="6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4220300" y="3093200"/>
            <a:ext cx="3455981" cy="271325"/>
          </a:xfrm>
          <a:custGeom>
            <a:avLst/>
            <a:gdLst/>
            <a:ahLst/>
            <a:cxnLst/>
            <a:rect l="l" t="t" r="r" b="b"/>
            <a:pathLst>
              <a:path w="143491" h="10853" extrusionOk="0">
                <a:moveTo>
                  <a:pt x="143491" y="10853"/>
                </a:moveTo>
                <a:cubicBezTo>
                  <a:pt x="134347" y="9134"/>
                  <a:pt x="112542" y="2100"/>
                  <a:pt x="88627" y="537"/>
                </a:cubicBezTo>
                <a:cubicBezTo>
                  <a:pt x="64712" y="-1026"/>
                  <a:pt x="14771" y="1318"/>
                  <a:pt x="0" y="147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Сессия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250" y="527538"/>
            <a:ext cx="3456075" cy="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 txBox="1"/>
          <p:nvPr/>
        </p:nvSpPr>
        <p:spPr>
          <a:xfrm>
            <a:off x="1664675" y="1738200"/>
            <a:ext cx="58851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sqlalchemy.orm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sessionmaker(bind=engine)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1664675" y="2754950"/>
            <a:ext cx="3000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1664675" y="3414875"/>
            <a:ext cx="63303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admin_user = User(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"vasia"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"vasia2000"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session.add(admin_user)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7772375" y="228515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 Сессии и связать его с БД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7772375" y="32356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объект Сессии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7772400" y="4044475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объект в сессию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7772400" y="14771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классов сессий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4970600" y="1828700"/>
            <a:ext cx="1723200" cy="24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2941475" y="2309350"/>
            <a:ext cx="31311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2894575" y="2998450"/>
            <a:ext cx="12672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1664675" y="3873150"/>
            <a:ext cx="30000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6729050" y="1716463"/>
            <a:ext cx="973000" cy="112350"/>
          </a:xfrm>
          <a:custGeom>
            <a:avLst/>
            <a:gdLst/>
            <a:ahLst/>
            <a:cxnLst/>
            <a:rect l="l" t="t" r="r" b="b"/>
            <a:pathLst>
              <a:path w="38920" h="4494" extrusionOk="0">
                <a:moveTo>
                  <a:pt x="38920" y="1212"/>
                </a:moveTo>
                <a:cubicBezTo>
                  <a:pt x="36341" y="1056"/>
                  <a:pt x="29933" y="-273"/>
                  <a:pt x="23446" y="274"/>
                </a:cubicBezTo>
                <a:cubicBezTo>
                  <a:pt x="16959" y="821"/>
                  <a:pt x="3908" y="3791"/>
                  <a:pt x="0" y="449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/>
          <p:nvPr/>
        </p:nvSpPr>
        <p:spPr>
          <a:xfrm>
            <a:off x="6107725" y="2421790"/>
            <a:ext cx="1629500" cy="75225"/>
          </a:xfrm>
          <a:custGeom>
            <a:avLst/>
            <a:gdLst/>
            <a:ahLst/>
            <a:cxnLst/>
            <a:rect l="l" t="t" r="r" b="b"/>
            <a:pathLst>
              <a:path w="65180" h="3009" extrusionOk="0">
                <a:moveTo>
                  <a:pt x="65180" y="3009"/>
                </a:moveTo>
                <a:cubicBezTo>
                  <a:pt x="60647" y="2540"/>
                  <a:pt x="48846" y="586"/>
                  <a:pt x="37983" y="195"/>
                </a:cubicBezTo>
                <a:cubicBezTo>
                  <a:pt x="27120" y="-196"/>
                  <a:pt x="6331" y="586"/>
                  <a:pt x="0" y="6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5"/>
          <p:cNvSpPr/>
          <p:nvPr/>
        </p:nvSpPr>
        <p:spPr>
          <a:xfrm>
            <a:off x="4220300" y="3093200"/>
            <a:ext cx="3455981" cy="271325"/>
          </a:xfrm>
          <a:custGeom>
            <a:avLst/>
            <a:gdLst/>
            <a:ahLst/>
            <a:cxnLst/>
            <a:rect l="l" t="t" r="r" b="b"/>
            <a:pathLst>
              <a:path w="143491" h="10853" extrusionOk="0">
                <a:moveTo>
                  <a:pt x="143491" y="10853"/>
                </a:moveTo>
                <a:cubicBezTo>
                  <a:pt x="134347" y="9134"/>
                  <a:pt x="112542" y="2100"/>
                  <a:pt x="88627" y="537"/>
                </a:cubicBezTo>
                <a:cubicBezTo>
                  <a:pt x="64712" y="-1026"/>
                  <a:pt x="14771" y="1318"/>
                  <a:pt x="0" y="147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4700950" y="3997575"/>
            <a:ext cx="2999929" cy="222725"/>
          </a:xfrm>
          <a:custGeom>
            <a:avLst/>
            <a:gdLst/>
            <a:ahLst/>
            <a:cxnLst/>
            <a:rect l="l" t="t" r="r" b="b"/>
            <a:pathLst>
              <a:path w="123327" h="8909" extrusionOk="0">
                <a:moveTo>
                  <a:pt x="123327" y="8909"/>
                </a:moveTo>
                <a:cubicBezTo>
                  <a:pt x="102773" y="7424"/>
                  <a:pt x="20555" y="1485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Сессия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250" y="527538"/>
            <a:ext cx="3456075" cy="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1664675" y="1738200"/>
            <a:ext cx="58851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sqlalchemy.orm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sessionmaker(bind=engine)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1664675" y="2754950"/>
            <a:ext cx="3000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1664675" y="3414875"/>
            <a:ext cx="63303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admin_user = User(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"vasia"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"vasia2000"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session.add(admin_user)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1664675" y="4366825"/>
            <a:ext cx="30000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session.commit()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36"/>
          <p:cNvSpPr/>
          <p:nvPr/>
        </p:nvSpPr>
        <p:spPr>
          <a:xfrm>
            <a:off x="7772375" y="228515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 Сессии и связать его с БД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7772375" y="32356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объект Сессии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7772400" y="4044475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объект в сессию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6"/>
          <p:cNvSpPr/>
          <p:nvPr/>
        </p:nvSpPr>
        <p:spPr>
          <a:xfrm>
            <a:off x="7752450" y="485335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Подтвердить транзакцию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7772400" y="14771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классов сессий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4970600" y="1828700"/>
            <a:ext cx="1723200" cy="24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2941475" y="2309350"/>
            <a:ext cx="31311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2894575" y="2998450"/>
            <a:ext cx="12672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1664675" y="3873150"/>
            <a:ext cx="30000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1664675" y="4507525"/>
            <a:ext cx="20514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6729050" y="1716463"/>
            <a:ext cx="973000" cy="112350"/>
          </a:xfrm>
          <a:custGeom>
            <a:avLst/>
            <a:gdLst/>
            <a:ahLst/>
            <a:cxnLst/>
            <a:rect l="l" t="t" r="r" b="b"/>
            <a:pathLst>
              <a:path w="38920" h="4494" extrusionOk="0">
                <a:moveTo>
                  <a:pt x="38920" y="1212"/>
                </a:moveTo>
                <a:cubicBezTo>
                  <a:pt x="36341" y="1056"/>
                  <a:pt x="29933" y="-273"/>
                  <a:pt x="23446" y="274"/>
                </a:cubicBezTo>
                <a:cubicBezTo>
                  <a:pt x="16959" y="821"/>
                  <a:pt x="3908" y="3791"/>
                  <a:pt x="0" y="449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6107725" y="2421790"/>
            <a:ext cx="1629500" cy="75225"/>
          </a:xfrm>
          <a:custGeom>
            <a:avLst/>
            <a:gdLst/>
            <a:ahLst/>
            <a:cxnLst/>
            <a:rect l="l" t="t" r="r" b="b"/>
            <a:pathLst>
              <a:path w="65180" h="3009" extrusionOk="0">
                <a:moveTo>
                  <a:pt x="65180" y="3009"/>
                </a:moveTo>
                <a:cubicBezTo>
                  <a:pt x="60647" y="2540"/>
                  <a:pt x="48846" y="586"/>
                  <a:pt x="37983" y="195"/>
                </a:cubicBezTo>
                <a:cubicBezTo>
                  <a:pt x="27120" y="-196"/>
                  <a:pt x="6331" y="586"/>
                  <a:pt x="0" y="6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4220300" y="3093200"/>
            <a:ext cx="3455981" cy="271325"/>
          </a:xfrm>
          <a:custGeom>
            <a:avLst/>
            <a:gdLst/>
            <a:ahLst/>
            <a:cxnLst/>
            <a:rect l="l" t="t" r="r" b="b"/>
            <a:pathLst>
              <a:path w="143491" h="10853" extrusionOk="0">
                <a:moveTo>
                  <a:pt x="143491" y="10853"/>
                </a:moveTo>
                <a:cubicBezTo>
                  <a:pt x="134347" y="9134"/>
                  <a:pt x="112542" y="2100"/>
                  <a:pt x="88627" y="537"/>
                </a:cubicBezTo>
                <a:cubicBezTo>
                  <a:pt x="64712" y="-1026"/>
                  <a:pt x="14771" y="1318"/>
                  <a:pt x="0" y="147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4700950" y="3997575"/>
            <a:ext cx="2999929" cy="222725"/>
          </a:xfrm>
          <a:custGeom>
            <a:avLst/>
            <a:gdLst/>
            <a:ahLst/>
            <a:cxnLst/>
            <a:rect l="l" t="t" r="r" b="b"/>
            <a:pathLst>
              <a:path w="123327" h="8909" extrusionOk="0">
                <a:moveTo>
                  <a:pt x="123327" y="8909"/>
                </a:moveTo>
                <a:cubicBezTo>
                  <a:pt x="102773" y="7424"/>
                  <a:pt x="20555" y="1485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3751375" y="4607175"/>
            <a:ext cx="3950643" cy="315293"/>
          </a:xfrm>
          <a:custGeom>
            <a:avLst/>
            <a:gdLst/>
            <a:ahLst/>
            <a:cxnLst/>
            <a:rect l="l" t="t" r="r" b="b"/>
            <a:pathLst>
              <a:path w="161779" h="13599" extrusionOk="0">
                <a:moveTo>
                  <a:pt x="161779" y="13599"/>
                </a:moveTo>
                <a:cubicBezTo>
                  <a:pt x="149196" y="11645"/>
                  <a:pt x="113245" y="4142"/>
                  <a:pt x="86282" y="1875"/>
                </a:cubicBezTo>
                <a:cubicBezTo>
                  <a:pt x="59319" y="-391"/>
                  <a:pt x="14380" y="31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Сессия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250" y="527538"/>
            <a:ext cx="3456075" cy="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7"/>
          <p:cNvSpPr txBox="1"/>
          <p:nvPr/>
        </p:nvSpPr>
        <p:spPr>
          <a:xfrm>
            <a:off x="1664675" y="1738200"/>
            <a:ext cx="58851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sqlalchemy.orm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sessionmaker(bind=engine)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1664675" y="2754950"/>
            <a:ext cx="3000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= Session()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1664675" y="3414875"/>
            <a:ext cx="63303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admin_user = User(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"vasia"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"vasia2000"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session.add(admin_user)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1664675" y="4366825"/>
            <a:ext cx="30000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session.commit()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1664675" y="4747825"/>
            <a:ext cx="30000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session.rollback()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7772375" y="228515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 Сессии и связать его с БД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7772375" y="32356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объект Сессии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7772400" y="4044475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объект в сессию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7752450" y="485335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Подтвердить транзакцию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7752450" y="5662225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Или откатить транзакцию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7772400" y="1477100"/>
            <a:ext cx="3212100" cy="59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классов сессий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7"/>
          <p:cNvSpPr/>
          <p:nvPr/>
        </p:nvSpPr>
        <p:spPr>
          <a:xfrm>
            <a:off x="4970600" y="1828700"/>
            <a:ext cx="1723200" cy="24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2941475" y="2309350"/>
            <a:ext cx="31311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2894575" y="2998450"/>
            <a:ext cx="12672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1664675" y="3873150"/>
            <a:ext cx="30000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1664675" y="4507525"/>
            <a:ext cx="20514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1635375" y="4888525"/>
            <a:ext cx="2311800" cy="31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6729050" y="1716463"/>
            <a:ext cx="973000" cy="112350"/>
          </a:xfrm>
          <a:custGeom>
            <a:avLst/>
            <a:gdLst/>
            <a:ahLst/>
            <a:cxnLst/>
            <a:rect l="l" t="t" r="r" b="b"/>
            <a:pathLst>
              <a:path w="38920" h="4494" extrusionOk="0">
                <a:moveTo>
                  <a:pt x="38920" y="1212"/>
                </a:moveTo>
                <a:cubicBezTo>
                  <a:pt x="36341" y="1056"/>
                  <a:pt x="29933" y="-273"/>
                  <a:pt x="23446" y="274"/>
                </a:cubicBezTo>
                <a:cubicBezTo>
                  <a:pt x="16959" y="821"/>
                  <a:pt x="3908" y="3791"/>
                  <a:pt x="0" y="449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107725" y="2421790"/>
            <a:ext cx="1629500" cy="75225"/>
          </a:xfrm>
          <a:custGeom>
            <a:avLst/>
            <a:gdLst/>
            <a:ahLst/>
            <a:cxnLst/>
            <a:rect l="l" t="t" r="r" b="b"/>
            <a:pathLst>
              <a:path w="65180" h="3009" extrusionOk="0">
                <a:moveTo>
                  <a:pt x="65180" y="3009"/>
                </a:moveTo>
                <a:cubicBezTo>
                  <a:pt x="60647" y="2540"/>
                  <a:pt x="48846" y="586"/>
                  <a:pt x="37983" y="195"/>
                </a:cubicBezTo>
                <a:cubicBezTo>
                  <a:pt x="27120" y="-196"/>
                  <a:pt x="6331" y="586"/>
                  <a:pt x="0" y="6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4220300" y="3093200"/>
            <a:ext cx="3455981" cy="271325"/>
          </a:xfrm>
          <a:custGeom>
            <a:avLst/>
            <a:gdLst/>
            <a:ahLst/>
            <a:cxnLst/>
            <a:rect l="l" t="t" r="r" b="b"/>
            <a:pathLst>
              <a:path w="143491" h="10853" extrusionOk="0">
                <a:moveTo>
                  <a:pt x="143491" y="10853"/>
                </a:moveTo>
                <a:cubicBezTo>
                  <a:pt x="134347" y="9134"/>
                  <a:pt x="112542" y="2100"/>
                  <a:pt x="88627" y="537"/>
                </a:cubicBezTo>
                <a:cubicBezTo>
                  <a:pt x="64712" y="-1026"/>
                  <a:pt x="14771" y="1318"/>
                  <a:pt x="0" y="147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700950" y="3997575"/>
            <a:ext cx="2999929" cy="222725"/>
          </a:xfrm>
          <a:custGeom>
            <a:avLst/>
            <a:gdLst/>
            <a:ahLst/>
            <a:cxnLst/>
            <a:rect l="l" t="t" r="r" b="b"/>
            <a:pathLst>
              <a:path w="123327" h="8909" extrusionOk="0">
                <a:moveTo>
                  <a:pt x="123327" y="8909"/>
                </a:moveTo>
                <a:cubicBezTo>
                  <a:pt x="102773" y="7424"/>
                  <a:pt x="20555" y="1485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3751375" y="4607175"/>
            <a:ext cx="3950643" cy="315293"/>
          </a:xfrm>
          <a:custGeom>
            <a:avLst/>
            <a:gdLst/>
            <a:ahLst/>
            <a:cxnLst/>
            <a:rect l="l" t="t" r="r" b="b"/>
            <a:pathLst>
              <a:path w="161779" h="13599" extrusionOk="0">
                <a:moveTo>
                  <a:pt x="161779" y="13599"/>
                </a:moveTo>
                <a:cubicBezTo>
                  <a:pt x="149196" y="11645"/>
                  <a:pt x="113245" y="4142"/>
                  <a:pt x="86282" y="1875"/>
                </a:cubicBezTo>
                <a:cubicBezTo>
                  <a:pt x="59319" y="-391"/>
                  <a:pt x="14380" y="31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3974125" y="5052650"/>
            <a:ext cx="3751375" cy="656500"/>
          </a:xfrm>
          <a:custGeom>
            <a:avLst/>
            <a:gdLst/>
            <a:ahLst/>
            <a:cxnLst/>
            <a:rect l="l" t="t" r="r" b="b"/>
            <a:pathLst>
              <a:path w="150055" h="26260" extrusionOk="0">
                <a:moveTo>
                  <a:pt x="150055" y="26260"/>
                </a:moveTo>
                <a:cubicBezTo>
                  <a:pt x="139348" y="22978"/>
                  <a:pt x="110822" y="10942"/>
                  <a:pt x="85813" y="6565"/>
                </a:cubicBezTo>
                <a:cubicBezTo>
                  <a:pt x="60804" y="2188"/>
                  <a:pt x="14302" y="1094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l="16583" r="20288"/>
          <a:stretch/>
        </p:blipFill>
        <p:spPr>
          <a:xfrm>
            <a:off x="7854450" y="345425"/>
            <a:ext cx="4056175" cy="36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1512000" y="1712051"/>
            <a:ext cx="98301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Продолжить знакомство c SQLAlchemy</a:t>
            </a:r>
            <a:endParaRPr sz="24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Познакомиться с основами Qt и PyQt</a:t>
            </a:r>
            <a:endParaRPr sz="24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“Пощупать” сигналы и слоты</a:t>
            </a:r>
            <a:endParaRPr sz="24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1523975" y="52374"/>
            <a:ext cx="9870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ORM (Object-Relation Mapping)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075" y="1535725"/>
            <a:ext cx="2617000" cy="17467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8"/>
          <p:cNvSpPr txBox="1"/>
          <p:nvPr/>
        </p:nvSpPr>
        <p:spPr>
          <a:xfrm>
            <a:off x="3672075" y="1709450"/>
            <a:ext cx="71973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ru-R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Родной Python</a:t>
            </a: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ru-R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далеко, его не видно</a:t>
            </a: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1523975" y="52374"/>
            <a:ext cx="9870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ORM (Object-Relation Mapping)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075" y="1535725"/>
            <a:ext cx="2617000" cy="174675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9"/>
          <p:cNvSpPr txBox="1"/>
          <p:nvPr/>
        </p:nvSpPr>
        <p:spPr>
          <a:xfrm>
            <a:off x="3672075" y="1709450"/>
            <a:ext cx="71973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ru-R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Родной Python</a:t>
            </a: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ru-R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далеко, его не видно</a:t>
            </a: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304825" y="4091375"/>
            <a:ext cx="2617000" cy="174675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9"/>
          <p:cNvSpPr txBox="1"/>
          <p:nvPr/>
        </p:nvSpPr>
        <p:spPr>
          <a:xfrm>
            <a:off x="926100" y="3247425"/>
            <a:ext cx="9870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Несоответствие кода на Python описанию БД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Возможное снижение производительности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Перенос сложности из БД в приложение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PyQt5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1620550" y="1056900"/>
            <a:ext cx="102519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https://www.riverbankcomputing.com/software/pyqt/intro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000" y="1491425"/>
            <a:ext cx="1350726" cy="98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6186" y="133400"/>
            <a:ext cx="942211" cy="98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15000" y="3154724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0"/>
          <p:cNvSpPr txBox="1"/>
          <p:nvPr/>
        </p:nvSpPr>
        <p:spPr>
          <a:xfrm>
            <a:off x="6494000" y="4873425"/>
            <a:ext cx="54840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0" i="0" u="none" strike="noStrike" cap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Более 1000 классов</a:t>
            </a:r>
            <a:endParaRPr sz="3000" b="0" i="0" u="none" strike="noStrike" cap="non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0" i="0" u="none" strike="noStrike" cap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6000 функций и методов</a:t>
            </a:r>
            <a:endParaRPr sz="3000" b="0" i="0" u="none" strike="noStrike" cap="non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38" name="Google Shape;4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28175" y="3698704"/>
            <a:ext cx="1415651" cy="166634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0"/>
          <p:cNvSpPr txBox="1"/>
          <p:nvPr/>
        </p:nvSpPr>
        <p:spPr>
          <a:xfrm>
            <a:off x="4321500" y="3068700"/>
            <a:ext cx="2924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ru-RU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1998 </a:t>
            </a:r>
            <a:endParaRPr sz="7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4359750" y="3628688"/>
            <a:ext cx="30000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SIP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2515400" y="5276075"/>
            <a:ext cx="3978600" cy="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GNU GPL v3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Commercial License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0"/>
          <p:cNvSpPr txBox="1"/>
          <p:nvPr/>
        </p:nvSpPr>
        <p:spPr>
          <a:xfrm>
            <a:off x="7562350" y="1999800"/>
            <a:ext cx="2924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pyuic</a:t>
            </a:r>
            <a:endParaRPr sz="6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40"/>
          <p:cNvSpPr txBox="1"/>
          <p:nvPr/>
        </p:nvSpPr>
        <p:spPr>
          <a:xfrm>
            <a:off x="7562350" y="2764788"/>
            <a:ext cx="30000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Python-код из UI-файла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“Ручное” создание форм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550" y="998150"/>
            <a:ext cx="7858876" cy="52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“Ручное” создание форм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751575" y="1385675"/>
            <a:ext cx="89364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(QMainWindow):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6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().__init__()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self.initUI()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initUI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exitAction = QAction(QIcon(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'exit.png'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'Exit'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self)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exitAction.setShortcut(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'Ctrl+Q'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exitAction.triggered.connect(qApp.quit)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self.toolbar = self.addToolBar(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'Exit'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self.toolbar.addAction(exitAction)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self.setGeometry(300, 300, 300, 200)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self.setWindowTitle(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'Toolbar'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self.show()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“Ручное” создание форм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3"/>
          <p:cNvSpPr txBox="1"/>
          <p:nvPr/>
        </p:nvSpPr>
        <p:spPr>
          <a:xfrm>
            <a:off x="751575" y="1385675"/>
            <a:ext cx="89364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(QMainWindow):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6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().__init__()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self.initUI()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initUI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exitAction = QAction(QIcon(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'exit.png'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'Exit'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self)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exitAction.setShortcut(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'Ctrl+Q'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exitAction.triggered.connect(qApp.quit)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self.toolbar = self.addToolBar(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'Exit'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self.toolbar.addAction(exitAction)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self.setGeometry(300, 300, 300, 200)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self.setWindowTitle(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'Toolbar'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self.show()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7832675" y="1949375"/>
            <a:ext cx="3393900" cy="58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Полный контроль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8853" y="1876775"/>
            <a:ext cx="1329400" cy="12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“Ручное” создание форм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751575" y="1385675"/>
            <a:ext cx="89364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(QMainWindow):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600" b="1" i="0" u="none" strike="noStrike" cap="non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().__init__()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self.initUI()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6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initUI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exitAction = QAction(QIcon(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'exit.png'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'Exit'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self)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exitAction.setShortcut(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'Ctrl+Q'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exitAction.triggered.connect(qApp.quit)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self.toolbar = self.addToolBar(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'Exit'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self.toolbar.addAction(exitAction)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self.setGeometry(300, 300, 300, 200)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self.setWindowTitle(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'Toolbar'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self.show()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44"/>
          <p:cNvSpPr/>
          <p:nvPr/>
        </p:nvSpPr>
        <p:spPr>
          <a:xfrm>
            <a:off x="7832675" y="1949375"/>
            <a:ext cx="3393900" cy="58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Полный контроль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4"/>
          <p:cNvSpPr/>
          <p:nvPr/>
        </p:nvSpPr>
        <p:spPr>
          <a:xfrm>
            <a:off x="7832675" y="4344700"/>
            <a:ext cx="3393900" cy="58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Много кода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749" y="4344693"/>
            <a:ext cx="1200225" cy="11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8853" y="1876775"/>
            <a:ext cx="1329400" cy="12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Qt Designer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013" y="960800"/>
            <a:ext cx="6565974" cy="54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ui-файл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46"/>
          <p:cNvPicPr preferRelativeResize="0"/>
          <p:nvPr/>
        </p:nvPicPr>
        <p:blipFill rotWithShape="1">
          <a:blip r:embed="rId3">
            <a:alphaModFix/>
          </a:blip>
          <a:srcRect l="16278" t="8558" r="67635" b="52056"/>
          <a:stretch/>
        </p:blipFill>
        <p:spPr>
          <a:xfrm>
            <a:off x="1632325" y="1120850"/>
            <a:ext cx="3229352" cy="44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6"/>
          <p:cNvSpPr txBox="1"/>
          <p:nvPr/>
        </p:nvSpPr>
        <p:spPr>
          <a:xfrm>
            <a:off x="5648425" y="132863"/>
            <a:ext cx="5307900" cy="6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&lt;ui version="4.0"&gt;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&lt;class&gt;Form&lt;/class&gt;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&lt;widget class="QWidget" name="Form"&gt;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name="geometry"&gt;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&lt;rect&gt;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&lt;x&gt;0&lt;/x&gt;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&lt;y&gt;0&lt;/y&gt;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&lt;width&gt;240&lt;/width&gt;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&lt;height&gt;320&lt;/height&gt;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&lt;/rect&gt;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&lt;/property&gt;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name="windowTitle"&gt;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&lt;string&gt;Form&lt;/string&gt;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&lt;/property&gt;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&lt;widget class="QPushButton" name="pushButton"&gt;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&lt;property name="geometry"&gt;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&lt;rect&gt;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&lt;x&gt;70&lt;/x&gt;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&lt;y&gt;180&lt;/y&gt;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&lt;width&gt;75&lt;/width&gt;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&lt;height&gt;23&lt;/height&gt;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&lt;/rect&gt;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&lt;/property&gt;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&lt;property name="text"&gt;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&lt;string&gt;PushButton&lt;/string&gt;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&lt;/property&gt;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&lt;/widget&gt;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ui-файл. Загрузка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47"/>
          <p:cNvPicPr preferRelativeResize="0"/>
          <p:nvPr/>
        </p:nvPicPr>
        <p:blipFill rotWithShape="1">
          <a:blip r:embed="rId3">
            <a:alphaModFix/>
          </a:blip>
          <a:srcRect l="16278" t="8558" r="67635" b="52056"/>
          <a:stretch/>
        </p:blipFill>
        <p:spPr>
          <a:xfrm>
            <a:off x="1632325" y="1120850"/>
            <a:ext cx="3229352" cy="44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900" y="279076"/>
            <a:ext cx="5040950" cy="10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6900" y="1754428"/>
            <a:ext cx="24003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6900" y="2525953"/>
            <a:ext cx="21907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19600" y="1754428"/>
            <a:ext cx="14763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19600" y="2335453"/>
            <a:ext cx="16192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91250" y="1754428"/>
            <a:ext cx="16954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0050" y="3145078"/>
            <a:ext cx="22860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39100" y="1754428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48450" y="2792653"/>
            <a:ext cx="22860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66900" y="4488103"/>
            <a:ext cx="1143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10050" y="4040428"/>
            <a:ext cx="1295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94313" y="5091853"/>
            <a:ext cx="1047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794463" y="5091853"/>
            <a:ext cx="29813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99763" y="4110778"/>
            <a:ext cx="83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890363" y="3834553"/>
            <a:ext cx="15335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28188" y="5110903"/>
            <a:ext cx="24003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ui-файл. Загрузка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48"/>
          <p:cNvPicPr preferRelativeResize="0"/>
          <p:nvPr/>
        </p:nvPicPr>
        <p:blipFill rotWithShape="1">
          <a:blip r:embed="rId3">
            <a:alphaModFix/>
          </a:blip>
          <a:srcRect l="16278" t="8558" r="67635" b="52056"/>
          <a:stretch/>
        </p:blipFill>
        <p:spPr>
          <a:xfrm>
            <a:off x="1632325" y="1120850"/>
            <a:ext cx="3229352" cy="44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8"/>
          <p:cNvSpPr/>
          <p:nvPr/>
        </p:nvSpPr>
        <p:spPr>
          <a:xfrm>
            <a:off x="5343125" y="1256525"/>
            <a:ext cx="5918400" cy="4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PyQt5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uic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ui-файл. Загрузка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49"/>
          <p:cNvPicPr preferRelativeResize="0"/>
          <p:nvPr/>
        </p:nvPicPr>
        <p:blipFill rotWithShape="1">
          <a:blip r:embed="rId3">
            <a:alphaModFix/>
          </a:blip>
          <a:srcRect l="16278" t="8558" r="67635" b="52056"/>
          <a:stretch/>
        </p:blipFill>
        <p:spPr>
          <a:xfrm>
            <a:off x="1632325" y="1120850"/>
            <a:ext cx="3229352" cy="44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9"/>
          <p:cNvSpPr txBox="1"/>
          <p:nvPr/>
        </p:nvSpPr>
        <p:spPr>
          <a:xfrm>
            <a:off x="5296150" y="1830775"/>
            <a:ext cx="59184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window = uic.loadUi(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'TestForm.ui'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5296150" y="2405800"/>
            <a:ext cx="60981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Form, Base = uic.loadUiType(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'TestForm.ui'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self)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p49"/>
          <p:cNvSpPr/>
          <p:nvPr/>
        </p:nvSpPr>
        <p:spPr>
          <a:xfrm>
            <a:off x="5343125" y="1256525"/>
            <a:ext cx="5918400" cy="4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PyQt5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uic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 txBox="1">
            <a:spLocks noGrp="1"/>
          </p:cNvSpPr>
          <p:nvPr>
            <p:ph type="title"/>
          </p:nvPr>
        </p:nvSpPr>
        <p:spPr>
          <a:xfrm>
            <a:off x="1523975" y="52375"/>
            <a:ext cx="9870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ui-файл. Загрузка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50"/>
          <p:cNvPicPr preferRelativeResize="0"/>
          <p:nvPr/>
        </p:nvPicPr>
        <p:blipFill rotWithShape="1">
          <a:blip r:embed="rId3">
            <a:alphaModFix/>
          </a:blip>
          <a:srcRect l="16278" t="8558" r="67635" b="52056"/>
          <a:stretch/>
        </p:blipFill>
        <p:spPr>
          <a:xfrm>
            <a:off x="1632325" y="1120850"/>
            <a:ext cx="3229352" cy="44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 txBox="1"/>
          <p:nvPr/>
        </p:nvSpPr>
        <p:spPr>
          <a:xfrm>
            <a:off x="5296150" y="1830775"/>
            <a:ext cx="59184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window = uic.loadUi(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'TestForm.ui'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50"/>
          <p:cNvSpPr txBox="1"/>
          <p:nvPr/>
        </p:nvSpPr>
        <p:spPr>
          <a:xfrm>
            <a:off x="5296150" y="2405800"/>
            <a:ext cx="60981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Form, Base = uic.loadUiType(</a:t>
            </a:r>
            <a:r>
              <a:rPr lang="ru-RU" sz="16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'TestForm.ui'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self)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50"/>
          <p:cNvSpPr txBox="1"/>
          <p:nvPr/>
        </p:nvSpPr>
        <p:spPr>
          <a:xfrm>
            <a:off x="5296150" y="4624675"/>
            <a:ext cx="60981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pyuic5 ui_file.ui -o py_form.py</a:t>
            </a: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50"/>
          <p:cNvSpPr/>
          <p:nvPr/>
        </p:nvSpPr>
        <p:spPr>
          <a:xfrm>
            <a:off x="5343125" y="1256525"/>
            <a:ext cx="5918400" cy="4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PyQt5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uic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Модули и классы PyQt5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1"/>
          <p:cNvSpPr txBox="1"/>
          <p:nvPr/>
        </p:nvSpPr>
        <p:spPr>
          <a:xfrm>
            <a:off x="1523975" y="1867150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QtCore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QtGui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QtTest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QtWidgets</a:t>
            </a: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4536425" y="1197825"/>
            <a:ext cx="6858000" cy="83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Классы, не связанные с реализацией графического интерфейса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1"/>
          <p:cNvSpPr/>
          <p:nvPr/>
        </p:nvSpPr>
        <p:spPr>
          <a:xfrm>
            <a:off x="4536275" y="2254475"/>
            <a:ext cx="6858000" cy="133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 для низкоуровневой работы с оконными элементами, обработки сигналов, вывода двумерной графики и текста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1"/>
          <p:cNvSpPr/>
          <p:nvPr/>
        </p:nvSpPr>
        <p:spPr>
          <a:xfrm>
            <a:off x="4536275" y="3816325"/>
            <a:ext cx="6858000" cy="95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для unit-тестирования PyQt5-приложений на основе Qt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1"/>
          <p:cNvSpPr/>
          <p:nvPr/>
        </p:nvSpPr>
        <p:spPr>
          <a:xfrm>
            <a:off x="4536275" y="5060800"/>
            <a:ext cx="6858000" cy="11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Классы, реализующие компоненты графического интерфейса: окна, диалоги, надписи, кнопки, поля ввода, ...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Модули и классы PyQt5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2"/>
          <p:cNvSpPr txBox="1"/>
          <p:nvPr/>
        </p:nvSpPr>
        <p:spPr>
          <a:xfrm>
            <a:off x="1523975" y="986675"/>
            <a:ext cx="86658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QtWidgets (некоторые)</a:t>
            </a:r>
            <a:endParaRPr sz="3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7" name="Google Shape;54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025" y="1955623"/>
            <a:ext cx="2028825" cy="151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6975" y="2042975"/>
            <a:ext cx="9525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3613" y="2659000"/>
            <a:ext cx="14192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36750" y="3395488"/>
            <a:ext cx="8286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09488" y="2764453"/>
            <a:ext cx="1095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12975" y="2769250"/>
            <a:ext cx="11239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93625" y="3673713"/>
            <a:ext cx="16192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89175" y="2028688"/>
            <a:ext cx="7715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70388" y="2133716"/>
            <a:ext cx="6953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793638" y="4897150"/>
            <a:ext cx="10191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678488" y="679266"/>
            <a:ext cx="2381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9400" y="5558600"/>
            <a:ext cx="1838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189875" y="4216788"/>
            <a:ext cx="1866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714850" y="5020968"/>
            <a:ext cx="2655700" cy="114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241600" y="3512116"/>
            <a:ext cx="17145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737675" y="5020975"/>
            <a:ext cx="20288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957675" y="4060828"/>
            <a:ext cx="15811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227313" y="4223466"/>
            <a:ext cx="15906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472350" y="4868653"/>
            <a:ext cx="4572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9678500" y="2930928"/>
            <a:ext cx="23812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831675" y="5520500"/>
            <a:ext cx="1428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373275" y="1973875"/>
            <a:ext cx="2223967" cy="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2023" y="3858398"/>
            <a:ext cx="2028825" cy="140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025492" y="2733500"/>
            <a:ext cx="120015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2"/>
          <p:cNvSpPr/>
          <p:nvPr/>
        </p:nvSpPr>
        <p:spPr>
          <a:xfrm>
            <a:off x="447225" y="3503500"/>
            <a:ext cx="18384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QCalendarWidget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52"/>
          <p:cNvSpPr/>
          <p:nvPr/>
        </p:nvSpPr>
        <p:spPr>
          <a:xfrm>
            <a:off x="447225" y="5201488"/>
            <a:ext cx="18384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QTreeWidget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52"/>
          <p:cNvSpPr/>
          <p:nvPr/>
        </p:nvSpPr>
        <p:spPr>
          <a:xfrm>
            <a:off x="2663325" y="2341450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QCheckBox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52"/>
          <p:cNvSpPr/>
          <p:nvPr/>
        </p:nvSpPr>
        <p:spPr>
          <a:xfrm>
            <a:off x="2663338" y="3305250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QComboBox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52"/>
          <p:cNvSpPr/>
          <p:nvPr/>
        </p:nvSpPr>
        <p:spPr>
          <a:xfrm>
            <a:off x="2663338" y="4473825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QGroupBox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52"/>
          <p:cNvSpPr/>
          <p:nvPr/>
        </p:nvSpPr>
        <p:spPr>
          <a:xfrm>
            <a:off x="4435038" y="2341450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QPushButton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52"/>
          <p:cNvSpPr/>
          <p:nvPr/>
        </p:nvSpPr>
        <p:spPr>
          <a:xfrm>
            <a:off x="4360488" y="3021250"/>
            <a:ext cx="14289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QDateTimeEdit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52"/>
          <p:cNvSpPr/>
          <p:nvPr/>
        </p:nvSpPr>
        <p:spPr>
          <a:xfrm>
            <a:off x="4131900" y="3868725"/>
            <a:ext cx="18384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QCommandLinkButton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p52"/>
          <p:cNvSpPr/>
          <p:nvPr/>
        </p:nvSpPr>
        <p:spPr>
          <a:xfrm>
            <a:off x="2663313" y="5146975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QLineEdit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Google Shape;580;p52"/>
          <p:cNvSpPr/>
          <p:nvPr/>
        </p:nvSpPr>
        <p:spPr>
          <a:xfrm>
            <a:off x="1906138" y="6354000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QTextEdit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52"/>
          <p:cNvSpPr/>
          <p:nvPr/>
        </p:nvSpPr>
        <p:spPr>
          <a:xfrm>
            <a:off x="3788650" y="6354000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QMenu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52"/>
          <p:cNvSpPr/>
          <p:nvPr/>
        </p:nvSpPr>
        <p:spPr>
          <a:xfrm>
            <a:off x="4204125" y="4551700"/>
            <a:ext cx="18384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QMenuBar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52"/>
          <p:cNvSpPr/>
          <p:nvPr/>
        </p:nvSpPr>
        <p:spPr>
          <a:xfrm>
            <a:off x="6017263" y="2414500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QLabel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52"/>
          <p:cNvSpPr/>
          <p:nvPr/>
        </p:nvSpPr>
        <p:spPr>
          <a:xfrm>
            <a:off x="6017275" y="2998325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QDateEdit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52"/>
          <p:cNvSpPr/>
          <p:nvPr/>
        </p:nvSpPr>
        <p:spPr>
          <a:xfrm>
            <a:off x="6402800" y="6354000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QMessageBox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52"/>
          <p:cNvSpPr/>
          <p:nvPr/>
        </p:nvSpPr>
        <p:spPr>
          <a:xfrm>
            <a:off x="8942387" y="6354000"/>
            <a:ext cx="16194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QProgressDialog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52"/>
          <p:cNvSpPr/>
          <p:nvPr/>
        </p:nvSpPr>
        <p:spPr>
          <a:xfrm>
            <a:off x="6458950" y="3835438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QProgressBar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52"/>
          <p:cNvSpPr/>
          <p:nvPr/>
        </p:nvSpPr>
        <p:spPr>
          <a:xfrm>
            <a:off x="6382763" y="4473813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QSlider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52"/>
          <p:cNvSpPr/>
          <p:nvPr/>
        </p:nvSpPr>
        <p:spPr>
          <a:xfrm>
            <a:off x="4147425" y="5146975"/>
            <a:ext cx="12003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QSpinBox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52"/>
          <p:cNvSpPr/>
          <p:nvPr/>
        </p:nvSpPr>
        <p:spPr>
          <a:xfrm>
            <a:off x="8108338" y="4367213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QScrollBar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52"/>
          <p:cNvSpPr/>
          <p:nvPr/>
        </p:nvSpPr>
        <p:spPr>
          <a:xfrm>
            <a:off x="7985663" y="3046763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QRadioButton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10229213" y="2352788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QListWidget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52"/>
          <p:cNvSpPr/>
          <p:nvPr/>
        </p:nvSpPr>
        <p:spPr>
          <a:xfrm>
            <a:off x="10229213" y="4669300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QTableWidget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52"/>
          <p:cNvSpPr/>
          <p:nvPr/>
        </p:nvSpPr>
        <p:spPr>
          <a:xfrm>
            <a:off x="7847875" y="2202425"/>
            <a:ext cx="1279800" cy="247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QToolBar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3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6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Сигналы и слоты (обработчики)</a:t>
            </a:r>
            <a:endParaRPr sz="46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3"/>
          <p:cNvSpPr/>
          <p:nvPr/>
        </p:nvSpPr>
        <p:spPr>
          <a:xfrm rot="-2352984">
            <a:off x="5160419" y="1760045"/>
            <a:ext cx="1350830" cy="3060653"/>
          </a:xfrm>
          <a:prstGeom prst="lightningBol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3"/>
          <p:cNvSpPr txBox="1"/>
          <p:nvPr/>
        </p:nvSpPr>
        <p:spPr>
          <a:xfrm>
            <a:off x="1749725" y="5314025"/>
            <a:ext cx="1585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Сигнал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3"/>
          <p:cNvSpPr txBox="1"/>
          <p:nvPr/>
        </p:nvSpPr>
        <p:spPr>
          <a:xfrm>
            <a:off x="8936275" y="5314025"/>
            <a:ext cx="1585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Слот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53"/>
          <p:cNvPicPr preferRelativeResize="0"/>
          <p:nvPr/>
        </p:nvPicPr>
        <p:blipFill rotWithShape="1">
          <a:blip r:embed="rId3">
            <a:alphaModFix/>
          </a:blip>
          <a:srcRect r="13554"/>
          <a:stretch/>
        </p:blipFill>
        <p:spPr>
          <a:xfrm>
            <a:off x="7479100" y="1716775"/>
            <a:ext cx="4029200" cy="35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400" y="1270527"/>
            <a:ext cx="3570176" cy="357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4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6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Сигналы и слоты (обработчики)</a:t>
            </a:r>
            <a:endParaRPr sz="46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4"/>
          <p:cNvSpPr/>
          <p:nvPr/>
        </p:nvSpPr>
        <p:spPr>
          <a:xfrm rot="-2352984">
            <a:off x="5160419" y="1760045"/>
            <a:ext cx="1350830" cy="3060653"/>
          </a:xfrm>
          <a:prstGeom prst="lightningBol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4"/>
          <p:cNvSpPr txBox="1"/>
          <p:nvPr/>
        </p:nvSpPr>
        <p:spPr>
          <a:xfrm>
            <a:off x="1749725" y="5314025"/>
            <a:ext cx="1585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Сигнал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4"/>
          <p:cNvSpPr txBox="1"/>
          <p:nvPr/>
        </p:nvSpPr>
        <p:spPr>
          <a:xfrm>
            <a:off x="8936275" y="5314025"/>
            <a:ext cx="1585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Слот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54"/>
          <p:cNvPicPr preferRelativeResize="0"/>
          <p:nvPr/>
        </p:nvPicPr>
        <p:blipFill rotWithShape="1">
          <a:blip r:embed="rId3">
            <a:alphaModFix/>
          </a:blip>
          <a:srcRect r="13554"/>
          <a:stretch/>
        </p:blipFill>
        <p:spPr>
          <a:xfrm>
            <a:off x="7479100" y="1716775"/>
            <a:ext cx="4029200" cy="35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4"/>
          <p:cNvSpPr txBox="1"/>
          <p:nvPr/>
        </p:nvSpPr>
        <p:spPr>
          <a:xfrm>
            <a:off x="1186050" y="1475825"/>
            <a:ext cx="3464100" cy="3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clicked()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pressed()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released()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textChanged()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returnPressed()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valueChanged()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destroyed()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 и много других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5"/>
          <p:cNvSpPr txBox="1">
            <a:spLocks noGrp="1"/>
          </p:cNvSpPr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"/>
          <p:cNvSpPr txBox="1">
            <a:spLocks noGrp="1"/>
          </p:cNvSpPr>
          <p:nvPr>
            <p:ph type="title"/>
          </p:nvPr>
        </p:nvSpPr>
        <p:spPr>
          <a:xfrm>
            <a:off x="1512000" y="6645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Хранение информации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Shape 612"/>
          <p:cNvPicPr preferRelativeResize="0"/>
          <p:nvPr/>
        </p:nvPicPr>
        <p:blipFill rotWithShape="1">
          <a:blip r:embed="rId3">
            <a:alphaModFix/>
          </a:blip>
          <a:srcRect l="662" t="29205" r="67308" b="-910"/>
          <a:stretch/>
        </p:blipFill>
        <p:spPr>
          <a:xfrm>
            <a:off x="1654650" y="1394375"/>
            <a:ext cx="3191851" cy="47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611"/>
          <p:cNvPicPr preferRelativeResize="0"/>
          <p:nvPr/>
        </p:nvPicPr>
        <p:blipFill rotWithShape="1">
          <a:blip r:embed="rId3">
            <a:alphaModFix/>
          </a:blip>
          <a:srcRect l="57081" t="29683" r="10889" b="2730"/>
          <a:stretch/>
        </p:blipFill>
        <p:spPr>
          <a:xfrm>
            <a:off x="6739700" y="1491650"/>
            <a:ext cx="3386412" cy="47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7"/>
          <p:cNvSpPr txBox="1">
            <a:spLocks noGrp="1"/>
          </p:cNvSpPr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7"/>
          <p:cNvSpPr txBox="1"/>
          <p:nvPr/>
        </p:nvSpPr>
        <p:spPr>
          <a:xfrm>
            <a:off x="1512000" y="1314994"/>
            <a:ext cx="10023300" cy="485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Продолжить реализацию класса хранилища для серверной стороны.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а) Реализовать функционал работы со списком контактов по протоколу JIM: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Получение списка контактов</a:t>
            </a: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Добавление/удаление контакта</a:t>
            </a: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список контактов</a:t>
            </a: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б) *Реализовать хранение информации в БД на стороне клиента: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список_контактов.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история_сообщений.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Реализовать графический интерфейс для мессенджера, используя библиотеку PyQt.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Реализовать графический интерфейс администратора сервера: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отображение списка всех клиентов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отображение статистики клиентов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настройка сервера (подключение к БД, идентификация)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Декларативный стиль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l="32129" t="17287" r="4558"/>
          <a:stretch/>
        </p:blipFill>
        <p:spPr>
          <a:xfrm>
            <a:off x="6119425" y="1406800"/>
            <a:ext cx="5502574" cy="4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738550" y="2093172"/>
            <a:ext cx="5275500" cy="3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декларативную базу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класс-таблицу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>
            <a:spLocks noGrp="1"/>
          </p:cNvSpPr>
          <p:nvPr>
            <p:ph type="title"/>
          </p:nvPr>
        </p:nvSpPr>
        <p:spPr>
          <a:xfrm>
            <a:off x="1512000" y="440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8"/>
          <p:cNvSpPr txBox="1">
            <a:spLocks noGrp="1"/>
          </p:cNvSpPr>
          <p:nvPr>
            <p:ph type="body" idx="1"/>
          </p:nvPr>
        </p:nvSpPr>
        <p:spPr>
          <a:xfrm>
            <a:off x="1512000" y="1227909"/>
            <a:ext cx="10023600" cy="474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ORM. Использование SQLAlchemy </a:t>
            </a: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http://ninjaside.info/blog/ru/orm-ispolzovanie-sqlalchemy/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Вводная по сложным запросам в SQLAlchemy </a:t>
            </a: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https://habrahabr.ru/company/eastbanctech/blog/226521/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Изучение PyQt5 </a:t>
            </a: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http://python-3.ru/category/pyqt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PyQt5 tutorial </a:t>
            </a: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http://zetcode.com/gui/pyqt5/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События и сигналы в PyQt5 </a:t>
            </a: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https://pythonworld.ru/gui/pyqt5-eventssignals.html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Декларативный стиль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1523975" y="2754925"/>
            <a:ext cx="6993000" cy="30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Artist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(Base):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__tablename__ = </a:t>
            </a:r>
            <a:r>
              <a:rPr lang="ru-RU" sz="18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'Artist'</a:t>
            </a:r>
            <a:endParaRPr sz="1800" b="1" i="0" u="none" strike="noStrike" cap="non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ArtistId = Column(Integer, primary_key=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Column(String)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self.Name = name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-RU" sz="18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"&lt;Artist ('%s')&gt;"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self.Name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523975" y="2022225"/>
            <a:ext cx="4665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= declarative_base()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1523975" y="1465375"/>
            <a:ext cx="78546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sqlalchemy.ext.declarative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declarative_base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Декларативный стиль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523975" y="2754925"/>
            <a:ext cx="6993000" cy="30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Artist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(Base):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__tablename__ = </a:t>
            </a:r>
            <a:r>
              <a:rPr lang="ru-RU" sz="18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'Artist'</a:t>
            </a:r>
            <a:endParaRPr sz="1800" b="1" i="0" u="none" strike="noStrike" cap="non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ArtistId = Column(Integer, primary_key=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Column(String)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self.Name = name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-RU" sz="18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"&lt;Artist ('%s')&gt;"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self.Name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1523975" y="2022225"/>
            <a:ext cx="4665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= declarative_base()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1523975" y="1465375"/>
            <a:ext cx="78546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sqlalchemy.ext.declarative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declarative_base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2514600" y="2186325"/>
            <a:ext cx="2555700" cy="339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8288225" y="2090075"/>
            <a:ext cx="34110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декларативных классов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5122975" y="2174641"/>
            <a:ext cx="3141800" cy="169975"/>
          </a:xfrm>
          <a:custGeom>
            <a:avLst/>
            <a:gdLst/>
            <a:ahLst/>
            <a:cxnLst/>
            <a:rect l="l" t="t" r="r" b="b"/>
            <a:pathLst>
              <a:path w="125672" h="6799" extrusionOk="0">
                <a:moveTo>
                  <a:pt x="125672" y="6330"/>
                </a:moveTo>
                <a:cubicBezTo>
                  <a:pt x="121530" y="5548"/>
                  <a:pt x="108556" y="2656"/>
                  <a:pt x="100819" y="1640"/>
                </a:cubicBezTo>
                <a:cubicBezTo>
                  <a:pt x="93082" y="624"/>
                  <a:pt x="90815" y="390"/>
                  <a:pt x="79248" y="234"/>
                </a:cubicBezTo>
                <a:cubicBezTo>
                  <a:pt x="67681" y="78"/>
                  <a:pt x="44626" y="-391"/>
                  <a:pt x="31418" y="703"/>
                </a:cubicBezTo>
                <a:cubicBezTo>
                  <a:pt x="18210" y="1797"/>
                  <a:pt x="5236" y="5783"/>
                  <a:pt x="0" y="679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Декларативный стиль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523975" y="2754925"/>
            <a:ext cx="6993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Artist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(Base):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__tablename__ = </a:t>
            </a:r>
            <a:r>
              <a:rPr lang="ru-RU" sz="18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'Artist'</a:t>
            </a:r>
            <a:endParaRPr sz="1800" b="1" i="0" u="none" strike="noStrike" cap="non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ArtistId = Column(Integer, primary_key=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Column(String)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self.Name = name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-RU" sz="18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"&lt;Artist ('%s')&gt;"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self.Name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523975" y="2022225"/>
            <a:ext cx="4665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= declarative_base()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523975" y="1465375"/>
            <a:ext cx="78546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sqlalchemy.ext.declarative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declarative_base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514600" y="2186325"/>
            <a:ext cx="2555700" cy="339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3344100" y="2901425"/>
            <a:ext cx="744300" cy="339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8288225" y="2090075"/>
            <a:ext cx="34110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декларативных классов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8288225" y="2831075"/>
            <a:ext cx="3411000" cy="60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- дочерний класс декларативного класса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044450" y="2754927"/>
            <a:ext cx="4220200" cy="339908"/>
          </a:xfrm>
          <a:custGeom>
            <a:avLst/>
            <a:gdLst/>
            <a:ahLst/>
            <a:cxnLst/>
            <a:rect l="l" t="t" r="r" b="b"/>
            <a:pathLst>
              <a:path w="169282" h="11371" extrusionOk="0">
                <a:moveTo>
                  <a:pt x="169282" y="11371"/>
                </a:moveTo>
                <a:cubicBezTo>
                  <a:pt x="164280" y="10511"/>
                  <a:pt x="147868" y="7776"/>
                  <a:pt x="139271" y="6213"/>
                </a:cubicBezTo>
                <a:cubicBezTo>
                  <a:pt x="130674" y="4650"/>
                  <a:pt x="128173" y="3008"/>
                  <a:pt x="117700" y="1992"/>
                </a:cubicBezTo>
                <a:cubicBezTo>
                  <a:pt x="107227" y="976"/>
                  <a:pt x="91284" y="273"/>
                  <a:pt x="76435" y="117"/>
                </a:cubicBezTo>
                <a:cubicBezTo>
                  <a:pt x="61586" y="-39"/>
                  <a:pt x="41344" y="-39"/>
                  <a:pt x="28605" y="1055"/>
                </a:cubicBezTo>
                <a:cubicBezTo>
                  <a:pt x="15866" y="2149"/>
                  <a:pt x="4768" y="5744"/>
                  <a:pt x="0" y="668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5122975" y="2174641"/>
            <a:ext cx="3141800" cy="169975"/>
          </a:xfrm>
          <a:custGeom>
            <a:avLst/>
            <a:gdLst/>
            <a:ahLst/>
            <a:cxnLst/>
            <a:rect l="l" t="t" r="r" b="b"/>
            <a:pathLst>
              <a:path w="125672" h="6799" extrusionOk="0">
                <a:moveTo>
                  <a:pt x="125672" y="6330"/>
                </a:moveTo>
                <a:cubicBezTo>
                  <a:pt x="121530" y="5548"/>
                  <a:pt x="108556" y="2656"/>
                  <a:pt x="100819" y="1640"/>
                </a:cubicBezTo>
                <a:cubicBezTo>
                  <a:pt x="93082" y="624"/>
                  <a:pt x="90815" y="390"/>
                  <a:pt x="79248" y="234"/>
                </a:cubicBezTo>
                <a:cubicBezTo>
                  <a:pt x="67681" y="78"/>
                  <a:pt x="44626" y="-391"/>
                  <a:pt x="31418" y="703"/>
                </a:cubicBezTo>
                <a:cubicBezTo>
                  <a:pt x="18210" y="1797"/>
                  <a:pt x="5236" y="5783"/>
                  <a:pt x="0" y="679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Декларативный стиль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1523975" y="2754925"/>
            <a:ext cx="6993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Artist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(Base):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__tablename__ = </a:t>
            </a:r>
            <a:r>
              <a:rPr lang="ru-RU" sz="18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'Artist'</a:t>
            </a:r>
            <a:endParaRPr sz="1800" b="1" i="0" u="none" strike="noStrike" cap="non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ArtistId = Column(Integer, primary_key=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Column(String)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self.Name = name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-RU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-RU" sz="18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"&lt;Artist ('%s')&gt;"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self.Name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artist = Artist(</a:t>
            </a:r>
            <a:r>
              <a:rPr lang="ru-RU" sz="1800" b="1" i="0" u="none" strike="noStrike" cap="non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"Eminem"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523975" y="2022225"/>
            <a:ext cx="4665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= declarative_base()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1523975" y="1465375"/>
            <a:ext cx="78546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sqlalchemy.ext.declarative </a:t>
            </a:r>
            <a:r>
              <a:rPr lang="ru-RU" sz="1800" b="1" i="0" u="none" strike="noStrike" cap="non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declarative_base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2514600" y="2186325"/>
            <a:ext cx="2555700" cy="339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3344100" y="2901425"/>
            <a:ext cx="744300" cy="339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8288225" y="2090075"/>
            <a:ext cx="3411000" cy="4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декларативных классов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8288225" y="2831075"/>
            <a:ext cx="3411000" cy="60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- дочерний класс декларативного класса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4044450" y="2754927"/>
            <a:ext cx="4220200" cy="339908"/>
          </a:xfrm>
          <a:custGeom>
            <a:avLst/>
            <a:gdLst/>
            <a:ahLst/>
            <a:cxnLst/>
            <a:rect l="l" t="t" r="r" b="b"/>
            <a:pathLst>
              <a:path w="169282" h="11371" extrusionOk="0">
                <a:moveTo>
                  <a:pt x="169282" y="11371"/>
                </a:moveTo>
                <a:cubicBezTo>
                  <a:pt x="164280" y="10511"/>
                  <a:pt x="147868" y="7776"/>
                  <a:pt x="139271" y="6213"/>
                </a:cubicBezTo>
                <a:cubicBezTo>
                  <a:pt x="130674" y="4650"/>
                  <a:pt x="128173" y="3008"/>
                  <a:pt x="117700" y="1992"/>
                </a:cubicBezTo>
                <a:cubicBezTo>
                  <a:pt x="107227" y="976"/>
                  <a:pt x="91284" y="273"/>
                  <a:pt x="76435" y="117"/>
                </a:cubicBezTo>
                <a:cubicBezTo>
                  <a:pt x="61586" y="-39"/>
                  <a:pt x="41344" y="-39"/>
                  <a:pt x="28605" y="1055"/>
                </a:cubicBezTo>
                <a:cubicBezTo>
                  <a:pt x="15866" y="2149"/>
                  <a:pt x="4768" y="5744"/>
                  <a:pt x="0" y="668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5122975" y="2174641"/>
            <a:ext cx="3141800" cy="169975"/>
          </a:xfrm>
          <a:custGeom>
            <a:avLst/>
            <a:gdLst/>
            <a:ahLst/>
            <a:cxnLst/>
            <a:rect l="l" t="t" r="r" b="b"/>
            <a:pathLst>
              <a:path w="125672" h="6799" extrusionOk="0">
                <a:moveTo>
                  <a:pt x="125672" y="6330"/>
                </a:moveTo>
                <a:cubicBezTo>
                  <a:pt x="121530" y="5548"/>
                  <a:pt x="108556" y="2656"/>
                  <a:pt x="100819" y="1640"/>
                </a:cubicBezTo>
                <a:cubicBezTo>
                  <a:pt x="93082" y="624"/>
                  <a:pt x="90815" y="390"/>
                  <a:pt x="79248" y="234"/>
                </a:cubicBezTo>
                <a:cubicBezTo>
                  <a:pt x="67681" y="78"/>
                  <a:pt x="44626" y="-391"/>
                  <a:pt x="31418" y="703"/>
                </a:cubicBezTo>
                <a:cubicBezTo>
                  <a:pt x="18210" y="1797"/>
                  <a:pt x="5236" y="5783"/>
                  <a:pt x="0" y="679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816550" y="5925900"/>
            <a:ext cx="2253600" cy="339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5070300" y="5849752"/>
            <a:ext cx="3141874" cy="210733"/>
          </a:xfrm>
          <a:custGeom>
            <a:avLst/>
            <a:gdLst/>
            <a:ahLst/>
            <a:cxnLst/>
            <a:rect l="l" t="t" r="r" b="b"/>
            <a:pathLst>
              <a:path w="169282" h="11371" extrusionOk="0">
                <a:moveTo>
                  <a:pt x="169282" y="11371"/>
                </a:moveTo>
                <a:cubicBezTo>
                  <a:pt x="164280" y="10511"/>
                  <a:pt x="147868" y="7776"/>
                  <a:pt x="139271" y="6213"/>
                </a:cubicBezTo>
                <a:cubicBezTo>
                  <a:pt x="130674" y="4650"/>
                  <a:pt x="128173" y="3008"/>
                  <a:pt x="117700" y="1992"/>
                </a:cubicBezTo>
                <a:cubicBezTo>
                  <a:pt x="107227" y="976"/>
                  <a:pt x="91284" y="273"/>
                  <a:pt x="76435" y="117"/>
                </a:cubicBezTo>
                <a:cubicBezTo>
                  <a:pt x="61586" y="-39"/>
                  <a:pt x="41344" y="-39"/>
                  <a:pt x="28605" y="1055"/>
                </a:cubicBezTo>
                <a:cubicBezTo>
                  <a:pt x="15866" y="2149"/>
                  <a:pt x="4768" y="5744"/>
                  <a:pt x="0" y="668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8264775" y="5932525"/>
            <a:ext cx="3481800" cy="45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объект “Артист”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1523968" y="2047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и Декларативный стиль</a:t>
            </a:r>
            <a:endParaRPr sz="48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1377125" y="2461850"/>
            <a:ext cx="10164000" cy="172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ещё не сохранены в БД</a:t>
            </a:r>
            <a:endParaRPr sz="4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Широкоэкранный</PresentationFormat>
  <Paragraphs>293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Impact</vt:lpstr>
      <vt:lpstr>Шаблон презентации GB (1)</vt:lpstr>
      <vt:lpstr>Хранение данных в БД (продолжение) и основы Qt</vt:lpstr>
      <vt:lpstr>Цели урока</vt:lpstr>
      <vt:lpstr>Презентация PowerPoint</vt:lpstr>
      <vt:lpstr>Декларативный стиль</vt:lpstr>
      <vt:lpstr>Декларативный стиль</vt:lpstr>
      <vt:lpstr>Декларативный стиль</vt:lpstr>
      <vt:lpstr>Декларативный стиль</vt:lpstr>
      <vt:lpstr>Декларативный стиль</vt:lpstr>
      <vt:lpstr>Классический и Декларативный стиль</vt:lpstr>
      <vt:lpstr>Классический и Декларативный стиль</vt:lpstr>
      <vt:lpstr>Сессия</vt:lpstr>
      <vt:lpstr>Сессия</vt:lpstr>
      <vt:lpstr>Сессия</vt:lpstr>
      <vt:lpstr>Сессия</vt:lpstr>
      <vt:lpstr>Сессия</vt:lpstr>
      <vt:lpstr>Сессия</vt:lpstr>
      <vt:lpstr>Сессия</vt:lpstr>
      <vt:lpstr>Сессия</vt:lpstr>
      <vt:lpstr>Сессия</vt:lpstr>
      <vt:lpstr>ORM (Object-Relation Mapping)</vt:lpstr>
      <vt:lpstr>ORM (Object-Relation Mapping)</vt:lpstr>
      <vt:lpstr>PyQt5</vt:lpstr>
      <vt:lpstr>“Ручное” создание форм</vt:lpstr>
      <vt:lpstr>“Ручное” создание форм</vt:lpstr>
      <vt:lpstr>“Ручное” создание форм</vt:lpstr>
      <vt:lpstr>“Ручное” создание форм</vt:lpstr>
      <vt:lpstr>Qt Designer</vt:lpstr>
      <vt:lpstr>ui-файл</vt:lpstr>
      <vt:lpstr>ui-файл. Загрузка</vt:lpstr>
      <vt:lpstr>ui-файл. Загрузка</vt:lpstr>
      <vt:lpstr>ui-файл. Загрузка</vt:lpstr>
      <vt:lpstr>ui-файл. Загрузка</vt:lpstr>
      <vt:lpstr>Модули и классы PyQt5</vt:lpstr>
      <vt:lpstr>Модули и классы PyQt5</vt:lpstr>
      <vt:lpstr>Сигналы и слоты (обработчики)</vt:lpstr>
      <vt:lpstr>Сигналы и слоты (обработчики)</vt:lpstr>
      <vt:lpstr>Домашнее задание</vt:lpstr>
      <vt:lpstr>Хранение информации</vt:lpstr>
      <vt:lpstr>Домашнее задание</vt:lpstr>
      <vt:lpstr>Дополнительные материалы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Хранение данных в БД (продолжение) и основы Qt</dc:title>
  <cp:lastModifiedBy>1</cp:lastModifiedBy>
  <cp:revision>1</cp:revision>
  <dcterms:modified xsi:type="dcterms:W3CDTF">2018-08-21T11:20:54Z</dcterms:modified>
</cp:coreProperties>
</file>