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docutils.sourceforge.net/docs/ref/rst/restructuredtext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://docutils.sourceforge.net/docs/ref/rst/restructuredtext.html" TargetMode="External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://docutils.sourceforge.net/docs/ref/rst/restructuredtext.html" TargetMode="External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://docutils.sourceforge.net/docs/ref/rst/restructuredtext.html" TargetMode="External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://docutils.sourceforge.net/docs/ref/rst/restructuredtext.html" TargetMode="External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://docutils.sourceforge.net/docs/ref/rst/restructuredtext.html" TargetMode="External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yoloseem/awesome-sphinxdoc" TargetMode="External"/><Relationship Id="rId4" Type="http://schemas.openxmlformats.org/officeDocument/2006/relationships/hyperlink" Target="http://www.sphinx-doc.org/en/stable/content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ep8.ru/doc/pep8/" TargetMode="External"/><Relationship Id="rId4" Type="http://schemas.openxmlformats.org/officeDocument/2006/relationships/hyperlink" Target="http://pep8.ru/doc/pep8/" TargetMode="External"/><Relationship Id="rId5" Type="http://schemas.openxmlformats.org/officeDocument/2006/relationships/hyperlink" Target="http://pythonworld.ru/osnovy/pep-8-rukovodstvo-po-napisaniyu-koda-na-python.html" TargetMode="External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PEP-8, подготовка документации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581525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PEP-8. Документирование кода. Генератор документации Sphinx.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Python. Базы данных и PyQT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7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python-logo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Разметка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550" y="575013"/>
            <a:ext cx="49149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2360375" y="1690950"/>
            <a:ext cx="83463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2978250" y="2442600"/>
            <a:ext cx="62355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Немного примеров</a:t>
            </a:r>
            <a:endParaRPr b="1" i="0" sz="60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Разметка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550" y="575013"/>
            <a:ext cx="49149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1597075" y="3111925"/>
            <a:ext cx="41688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1504650" y="1616750"/>
            <a:ext cx="91827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Абзацы содержат текст и могут содержать внутреннюю разметку: </a:t>
            </a:r>
            <a:r>
              <a:rPr b="0" i="1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*курсивное выделение*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**выделение жирным**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`интерпретируемый текст`, ``внутренние литералы``, отдельные гиперссылки (http://www.python.org), внешние ссылки (Python_), внутренние перекрёстные ссылки (</a:t>
            </a:r>
            <a:r>
              <a:rPr b="1" i="0" lang="ru-RU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example_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сноски (</a:t>
            </a:r>
            <a:r>
              <a:rPr b="1" i="0" lang="ru-RU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[1]_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ссылки на цитаты (</a:t>
            </a:r>
            <a:r>
              <a:rPr b="1" i="0" lang="ru-RU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[CIT2002]_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подстановочные ссылки (</a:t>
            </a:r>
            <a:r>
              <a:rPr b="1" i="0" lang="ru-RU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|pi|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1679275" y="6091450"/>
            <a:ext cx="6752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http://docutils.sourceforge.net/docs/ref/rst/restructuredtext.html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Разметка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550" y="575013"/>
            <a:ext cx="49149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/>
        </p:nvSpPr>
        <p:spPr>
          <a:xfrm>
            <a:off x="653100" y="895050"/>
            <a:ext cx="108858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**Маркированный**</a:t>
            </a: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список: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Это первый элемент списка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В качестве маркеров могут быть символы "*", "+", или "-"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**Нумерованный**</a:t>
            </a: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список: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#. Это нумерованный список.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#. В качестве номеров могут использоваться арабские/римские числа или буквы.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1679275" y="6091450"/>
            <a:ext cx="6752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http://docutils.sourceforge.net/docs/ref/rst/restructuredtext.html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5575" y="4027900"/>
            <a:ext cx="6207600" cy="18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Разметка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550" y="575013"/>
            <a:ext cx="49149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/>
        </p:nvSpPr>
        <p:spPr>
          <a:xfrm>
            <a:off x="653100" y="1336950"/>
            <a:ext cx="10885800" cy="22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**Список определений**</a:t>
            </a: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(терминов):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Что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Список определений ассоциирует значение и его термин (определение)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Как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Термин - однострочная фраза; значение - блок текста с отступом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1679275" y="6091450"/>
            <a:ext cx="6752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http://docutils.sourceforge.net/docs/ref/rst/restructuredtext.html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5225" y="3943238"/>
            <a:ext cx="64579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Разметка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550" y="575013"/>
            <a:ext cx="49149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653100" y="1336950"/>
            <a:ext cx="10885800" cy="22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**Список полей**</a:t>
            </a: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:что: Список полей ассоциирует имена полей с их содержимым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:как: Поле - это последовательность двоеточие, имя поля и снова двоеточие.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1679275" y="6091450"/>
            <a:ext cx="6752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http://docutils.sourceforge.net/docs/ref/rst/restructuredtext.html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5225" y="4075150"/>
            <a:ext cx="64579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Разметка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550" y="575013"/>
            <a:ext cx="49149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657625" y="1200350"/>
            <a:ext cx="71985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**Список опций**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(опции командной строки):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-a            опция "a"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-b file       опции могут иметь аргументы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и длинные описания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--long        опции тоже могут иметь длинные имена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--input=file  опции с длинными именами тоже могут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иметь аргументы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/V            опции в стиле DOS/VMS тоже могут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иметь место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1679275" y="6091450"/>
            <a:ext cx="6752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http://docutils.sourceforge.net/docs/ref/rst/restructuredtext.html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0074" y="4226575"/>
            <a:ext cx="5292625" cy="19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Разметка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550" y="575013"/>
            <a:ext cx="49149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 txBox="1"/>
          <p:nvPr/>
        </p:nvSpPr>
        <p:spPr>
          <a:xfrm>
            <a:off x="645875" y="1565413"/>
            <a:ext cx="71985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Некоторый код::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literal_block: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text = 'is left as-is'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spaces_and_linebreaks = 'are preserved'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markup_processing = None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1679275" y="6091450"/>
            <a:ext cx="6752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http://docutils.sourceforge.net/docs/ref/rst/restructuredtext.html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4575" y="4027903"/>
            <a:ext cx="8208601" cy="18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1570900" y="1535725"/>
            <a:ext cx="10023300" cy="45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76250" lvl="0" marL="51435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200"/>
              <a:buFont typeface="Arial"/>
              <a:buAutoNum type="arabicPeriod"/>
            </a:pPr>
            <a:r>
              <a:rPr lang="ru-RU" sz="2200">
                <a:solidFill>
                  <a:srgbClr val="2C2D30"/>
                </a:solidFill>
              </a:rPr>
              <a:t>Для проекта «Мессенджер» </a:t>
            </a:r>
            <a:r>
              <a:rPr lang="ru-RU" sz="2200"/>
              <a:t>подготовить документацию с использованием </a:t>
            </a:r>
            <a:r>
              <a:rPr b="1" lang="ru-RU" sz="2200"/>
              <a:t>sphinx-doc</a:t>
            </a:r>
            <a:r>
              <a:rPr lang="ru-RU" sz="2200"/>
              <a:t>.</a:t>
            </a:r>
            <a:endParaRPr sz="2200"/>
          </a:p>
          <a:p>
            <a:pPr indent="-476250" lvl="0" marL="51435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ru-RU" sz="2200"/>
              <a:t>Проверить программный код практических заданий текущего курса и курса Python-1 на соответствие положениям </a:t>
            </a:r>
            <a:r>
              <a:rPr b="1" lang="ru-RU" sz="2200"/>
              <a:t>PEP-8</a:t>
            </a:r>
            <a:r>
              <a:rPr lang="ru-RU" sz="2200"/>
              <a:t>. При необходимости выполнить преобразования.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1512000" y="2628000"/>
            <a:ext cx="10023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Awesome Sphinx (Python Documentation Generator)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https://github.com/yoloseem/awesome-sphinxdoc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Официальная документация Sphinx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http://www.sphinx-doc.org/en/stable/contents.html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452530" y="2143116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AutoNum type="arabicPeriod"/>
            </a:pPr>
            <a:r>
              <a:rPr b="0" i="0" lang="ru-RU" sz="3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Познакомиться с рекомендациями PEP-8;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AutoNum type="arabicPeriod"/>
            </a:pPr>
            <a:r>
              <a:rPr b="0" i="0" lang="ru-RU" sz="3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особенности подготовки документации;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AutoNum type="arabicPeriod"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Оформить документацию.</a:t>
            </a:r>
            <a:endParaRPr/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7808670" y="2779290"/>
            <a:ext cx="2811859" cy="29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609600" y="142852"/>
            <a:ext cx="10972800" cy="71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32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PEP 8</a:t>
            </a:r>
            <a:endParaRPr b="0" i="0" sz="432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2672698" y="5871150"/>
            <a:ext cx="890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https://www.python.org/dev/peps/pep-0008/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http://pep8.ru/doc/pep8/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http://pythonworld.ru/osnovy/pep-8-rukovodstvo-po-napisaniyu-koda-na-python.html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ownloads\py\3676_buyuk.jpg" id="160" name="Google Shape;16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8403" y="2014128"/>
            <a:ext cx="2614800" cy="175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1"/>
          <p:cNvGrpSpPr/>
          <p:nvPr/>
        </p:nvGrpSpPr>
        <p:grpSpPr>
          <a:xfrm>
            <a:off x="952465" y="2748503"/>
            <a:ext cx="2614818" cy="1108990"/>
            <a:chOff x="2928771" y="1988098"/>
            <a:chExt cx="1961113" cy="1108990"/>
          </a:xfrm>
        </p:grpSpPr>
        <p:sp>
          <p:nvSpPr>
            <p:cNvPr id="162" name="Google Shape;162;p21"/>
            <p:cNvSpPr txBox="1"/>
            <p:nvPr/>
          </p:nvSpPr>
          <p:spPr>
            <a:xfrm>
              <a:off x="2928771" y="1988098"/>
              <a:ext cx="1961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ru-RU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строка_кода…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 rot="5400000">
              <a:off x="3750332" y="1676135"/>
              <a:ext cx="71400" cy="1714500"/>
            </a:xfrm>
            <a:prstGeom prst="rightBrace">
              <a:avLst>
                <a:gd fmla="val 8333" name="adj1"/>
                <a:gd fmla="val 50378" name="adj2"/>
              </a:avLst>
            </a:prstGeom>
            <a:noFill/>
            <a:ln cap="flat" cmpd="sng" w="19050">
              <a:solidFill>
                <a:srgbClr val="117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1"/>
            <p:cNvSpPr txBox="1"/>
            <p:nvPr/>
          </p:nvSpPr>
          <p:spPr>
            <a:xfrm>
              <a:off x="3428837" y="2573888"/>
              <a:ext cx="43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ru-RU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79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2381226" y="3924305"/>
            <a:ext cx="2091208" cy="1569600"/>
            <a:chOff x="4572001" y="2566982"/>
            <a:chExt cx="1568406" cy="1569600"/>
          </a:xfrm>
        </p:grpSpPr>
        <p:sp>
          <p:nvSpPr>
            <p:cNvPr id="166" name="Google Shape;166;p21"/>
            <p:cNvSpPr txBox="1"/>
            <p:nvPr/>
          </p:nvSpPr>
          <p:spPr>
            <a:xfrm>
              <a:off x="4572001" y="2566982"/>
              <a:ext cx="7035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857763" y="3253077"/>
              <a:ext cx="117600" cy="428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117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5029207" y="3253086"/>
              <a:ext cx="111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строки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21"/>
          <p:cNvGrpSpPr/>
          <p:nvPr/>
        </p:nvGrpSpPr>
        <p:grpSpPr>
          <a:xfrm>
            <a:off x="857214" y="1386419"/>
            <a:ext cx="1885341" cy="795098"/>
            <a:chOff x="928662" y="1514048"/>
            <a:chExt cx="928694" cy="795098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928662" y="1785926"/>
              <a:ext cx="9286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ru-RU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● ● ● ●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928662" y="1514048"/>
              <a:ext cx="759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65D"/>
                </a:buClr>
                <a:buSzPts val="2800"/>
                <a:buFont typeface="Arial"/>
                <a:buNone/>
              </a:pPr>
              <a:r>
                <a:rPr b="0" i="1" lang="ru-RU" sz="2800" u="none" cap="none" strike="noStrike">
                  <a:solidFill>
                    <a:srgbClr val="17365D"/>
                  </a:solidFill>
                  <a:latin typeface="Arial"/>
                  <a:ea typeface="Arial"/>
                  <a:cs typeface="Arial"/>
                  <a:sym typeface="Arial"/>
                </a:rPr>
                <a:t>отступ</a:t>
              </a:r>
              <a:endParaRPr b="0" i="1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21"/>
          <p:cNvGrpSpPr/>
          <p:nvPr/>
        </p:nvGrpSpPr>
        <p:grpSpPr>
          <a:xfrm>
            <a:off x="8667769" y="3643314"/>
            <a:ext cx="1680269" cy="502325"/>
            <a:chOff x="1928794" y="5143512"/>
            <a:chExt cx="1260201" cy="502325"/>
          </a:xfrm>
        </p:grpSpPr>
        <p:sp>
          <p:nvSpPr>
            <p:cNvPr id="173" name="Google Shape;173;p21"/>
            <p:cNvSpPr txBox="1"/>
            <p:nvPr/>
          </p:nvSpPr>
          <p:spPr>
            <a:xfrm>
              <a:off x="1928794" y="5214950"/>
              <a:ext cx="12602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ru-RU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имена: I O l</a:t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-5400000">
              <a:off x="2696752" y="5179231"/>
              <a:ext cx="500066" cy="42862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5" name="Google Shape;175;p21"/>
          <p:cNvGrpSpPr/>
          <p:nvPr/>
        </p:nvGrpSpPr>
        <p:grpSpPr>
          <a:xfrm>
            <a:off x="9620275" y="2285993"/>
            <a:ext cx="1443024" cy="1002391"/>
            <a:chOff x="7254819" y="3857628"/>
            <a:chExt cx="1082268" cy="1002391"/>
          </a:xfrm>
        </p:grpSpPr>
        <p:sp>
          <p:nvSpPr>
            <p:cNvPr id="176" name="Google Shape;176;p21"/>
            <p:cNvSpPr txBox="1"/>
            <p:nvPr/>
          </p:nvSpPr>
          <p:spPr>
            <a:xfrm>
              <a:off x="7399089" y="4143380"/>
              <a:ext cx="66869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ts val="2200"/>
                <a:buFont typeface="Arial"/>
                <a:buNone/>
              </a:pPr>
              <a:r>
                <a:rPr b="1" i="0" lang="ru-RU" sz="2200" u="none" cap="none" strike="noStrike">
                  <a:solidFill>
                    <a:srgbClr val="4F81BD"/>
                  </a:solidFill>
                  <a:latin typeface="Arial"/>
                  <a:ea typeface="Arial"/>
                  <a:cs typeface="Arial"/>
                  <a:sym typeface="Arial"/>
                </a:rPr>
                <a:t>None</a:t>
              </a:r>
              <a:endParaRPr b="1" i="0" sz="2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7254819" y="3857628"/>
              <a:ext cx="108226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ts val="2200"/>
                <a:buFont typeface="Arial"/>
                <a:buNone/>
              </a:pPr>
              <a:r>
                <a:rPr b="1" i="0" lang="ru-RU" sz="22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is (is not)</a:t>
              </a:r>
              <a:endParaRPr b="1" i="0" sz="22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" name="Google Shape;178;p21"/>
            <p:cNvGrpSpPr/>
            <p:nvPr/>
          </p:nvGrpSpPr>
          <p:grpSpPr>
            <a:xfrm>
              <a:off x="7605668" y="4429132"/>
              <a:ext cx="386164" cy="430887"/>
              <a:chOff x="7605668" y="4543490"/>
              <a:chExt cx="386164" cy="430887"/>
            </a:xfrm>
          </p:grpSpPr>
          <p:sp>
            <p:nvSpPr>
              <p:cNvPr id="179" name="Google Shape;179;p21"/>
              <p:cNvSpPr txBox="1"/>
              <p:nvPr/>
            </p:nvSpPr>
            <p:spPr>
              <a:xfrm>
                <a:off x="7605668" y="4543490"/>
                <a:ext cx="38616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ru-RU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==</a:t>
                </a:r>
                <a:endParaRPr b="1" i="0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0" name="Google Shape;180;p21"/>
              <p:cNvCxnSpPr/>
              <p:nvPr/>
            </p:nvCxnSpPr>
            <p:spPr>
              <a:xfrm flipH="1" rot="5400000">
                <a:off x="7736705" y="4655410"/>
                <a:ext cx="233362" cy="15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1" name="Google Shape;181;p21"/>
          <p:cNvGrpSpPr/>
          <p:nvPr/>
        </p:nvGrpSpPr>
        <p:grpSpPr>
          <a:xfrm>
            <a:off x="9144022" y="1071546"/>
            <a:ext cx="2125903" cy="707886"/>
            <a:chOff x="5572132" y="2857496"/>
            <a:chExt cx="1594427" cy="707886"/>
          </a:xfrm>
        </p:grpSpPr>
        <p:sp>
          <p:nvSpPr>
            <p:cNvPr id="182" name="Google Shape;182;p21"/>
            <p:cNvSpPr txBox="1"/>
            <p:nvPr/>
          </p:nvSpPr>
          <p:spPr>
            <a:xfrm>
              <a:off x="5572132" y="2857496"/>
              <a:ext cx="15944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булево </a:t>
              </a:r>
              <a:r>
                <a:rPr b="1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==</a:t>
              </a:r>
              <a:r>
                <a:rPr b="0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ru-RU" sz="20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булево </a:t>
              </a:r>
              <a:r>
                <a:rPr b="1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==</a:t>
              </a:r>
              <a:r>
                <a:rPr b="0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ru-RU" sz="20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1" i="0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21"/>
            <p:cNvCxnSpPr/>
            <p:nvPr/>
          </p:nvCxnSpPr>
          <p:spPr>
            <a:xfrm flipH="1" rot="-5400000">
              <a:off x="6072198" y="2928934"/>
              <a:ext cx="642942" cy="50006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4" name="Google Shape;184;p21"/>
          <p:cNvGrpSpPr/>
          <p:nvPr/>
        </p:nvGrpSpPr>
        <p:grpSpPr>
          <a:xfrm>
            <a:off x="5369439" y="4500571"/>
            <a:ext cx="3679032" cy="1015663"/>
            <a:chOff x="6241813" y="785794"/>
            <a:chExt cx="2759343" cy="1015663"/>
          </a:xfrm>
        </p:grpSpPr>
        <p:sp>
          <p:nvSpPr>
            <p:cNvPr id="185" name="Google Shape;185;p21"/>
            <p:cNvSpPr txBox="1"/>
            <p:nvPr/>
          </p:nvSpPr>
          <p:spPr>
            <a:xfrm>
              <a:off x="6304373" y="1142983"/>
              <a:ext cx="25622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 New"/>
                <a:buNone/>
              </a:pPr>
              <a:r>
                <a:rPr b="1" i="0" lang="ru-RU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 = b + c – d * e / 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241813" y="785794"/>
              <a:ext cx="275934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2000"/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1 пробел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2000"/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между операторами</a:t>
              </a:r>
              <a:endParaRPr b="1" i="0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609600" y="142852"/>
            <a:ext cx="10972800" cy="714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32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PEP 8</a:t>
            </a:r>
            <a:endParaRPr b="0" i="0" sz="432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ownloads\py\3676_buyuk.jpg"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612" y="1583925"/>
            <a:ext cx="2371800" cy="186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2"/>
          <p:cNvGrpSpPr/>
          <p:nvPr/>
        </p:nvGrpSpPr>
        <p:grpSpPr>
          <a:xfrm>
            <a:off x="380960" y="857232"/>
            <a:ext cx="3217547" cy="1285884"/>
            <a:chOff x="3786181" y="3071810"/>
            <a:chExt cx="2413160" cy="1285884"/>
          </a:xfrm>
        </p:grpSpPr>
        <p:sp>
          <p:nvSpPr>
            <p:cNvPr id="194" name="Google Shape;194;p22"/>
            <p:cNvSpPr txBox="1"/>
            <p:nvPr/>
          </p:nvSpPr>
          <p:spPr>
            <a:xfrm>
              <a:off x="3786181" y="3434364"/>
              <a:ext cx="24131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</a:t>
              </a:r>
              <a:r>
                <a:rPr b="1" i="0" lang="ru-RU" sz="1800" u="none" cap="none" strike="noStrike">
                  <a:solidFill>
                    <a:srgbClr val="17365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standart    #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</a:t>
              </a:r>
              <a:r>
                <a:rPr b="1" i="0" lang="ru-RU" sz="1800" u="none" cap="none" strike="noStrike">
                  <a:solidFill>
                    <a:srgbClr val="95373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third-party #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b="1" i="0" lang="ru-RU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</a:t>
              </a:r>
              <a:r>
                <a:rPr b="1" i="0" lang="ru-RU" sz="1800" u="none" cap="none" strike="noStrike">
                  <a:solidFill>
                    <a:srgbClr val="E36C0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mymodule    #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4214809" y="3071810"/>
              <a:ext cx="16136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2000"/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Один на строке</a:t>
              </a:r>
              <a:endParaRPr b="1" i="0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2"/>
          <p:cNvSpPr txBox="1"/>
          <p:nvPr/>
        </p:nvSpPr>
        <p:spPr>
          <a:xfrm>
            <a:off x="571461" y="2571745"/>
            <a:ext cx="2816797" cy="2677656"/>
          </a:xfrm>
          <a:prstGeom prst="rect">
            <a:avLst/>
          </a:prstGeom>
          <a:noFill/>
          <a:ln cap="flat" cmpd="sng" w="9525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имямодуля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ИмяКласса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имя_функции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имя_метода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_внутр_метод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УХ_КОНСТАНТА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имя_переменной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22"/>
          <p:cNvGrpSpPr/>
          <p:nvPr/>
        </p:nvGrpSpPr>
        <p:grpSpPr>
          <a:xfrm>
            <a:off x="8096264" y="3143248"/>
            <a:ext cx="3300142" cy="1631216"/>
            <a:chOff x="3264083" y="1357298"/>
            <a:chExt cx="2856790" cy="1734442"/>
          </a:xfrm>
        </p:grpSpPr>
        <p:sp>
          <p:nvSpPr>
            <p:cNvPr id="198" name="Google Shape;198;p22"/>
            <p:cNvSpPr txBox="1"/>
            <p:nvPr/>
          </p:nvSpPr>
          <p:spPr>
            <a:xfrm>
              <a:off x="4315376" y="1357298"/>
              <a:ext cx="1226961" cy="1734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префикс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ru-RU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суффикс 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" name="Google Shape;199;p22"/>
            <p:cNvGrpSpPr/>
            <p:nvPr/>
          </p:nvGrpSpPr>
          <p:grpSpPr>
            <a:xfrm>
              <a:off x="5342124" y="1813051"/>
              <a:ext cx="778749" cy="752682"/>
              <a:chOff x="7985330" y="2956059"/>
              <a:chExt cx="778749" cy="752682"/>
            </a:xfrm>
          </p:grpSpPr>
          <p:sp>
            <p:nvSpPr>
              <p:cNvPr id="200" name="Google Shape;200;p22"/>
              <p:cNvSpPr txBox="1"/>
              <p:nvPr/>
            </p:nvSpPr>
            <p:spPr>
              <a:xfrm>
                <a:off x="7985330" y="2956059"/>
                <a:ext cx="778749" cy="752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cрезы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[:3]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1" name="Google Shape;201;p22"/>
              <p:cNvCxnSpPr/>
              <p:nvPr/>
            </p:nvCxnSpPr>
            <p:spPr>
              <a:xfrm>
                <a:off x="8106847" y="3010307"/>
                <a:ext cx="500065" cy="50006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2" name="Google Shape;202;p22"/>
            <p:cNvGrpSpPr/>
            <p:nvPr/>
          </p:nvGrpSpPr>
          <p:grpSpPr>
            <a:xfrm>
              <a:off x="3264083" y="1777779"/>
              <a:ext cx="1978906" cy="870817"/>
              <a:chOff x="5746090" y="2635035"/>
              <a:chExt cx="2198784" cy="870817"/>
            </a:xfrm>
          </p:grpSpPr>
          <p:sp>
            <p:nvSpPr>
              <p:cNvPr id="203" name="Google Shape;203;p22"/>
              <p:cNvSpPr txBox="1"/>
              <p:nvPr/>
            </p:nvSpPr>
            <p:spPr>
              <a:xfrm>
                <a:off x="6000760" y="2678798"/>
                <a:ext cx="1449632" cy="752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.startswith()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b="0" i="0" lang="ru-RU" sz="2000" u="none" cap="none" strike="noStrike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.endswith()</a:t>
                </a:r>
                <a:endParaRPr b="0" i="0" sz="20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5746090" y="2635035"/>
                <a:ext cx="2198784" cy="870817"/>
              </a:xfrm>
              <a:prstGeom prst="ellipse">
                <a:avLst/>
              </a:prstGeom>
              <a:noFill/>
              <a:ln cap="flat" cmpd="sng" w="25400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5" name="Google Shape;205;p22"/>
          <p:cNvSpPr txBox="1"/>
          <p:nvPr/>
        </p:nvSpPr>
        <p:spPr>
          <a:xfrm>
            <a:off x="8514767" y="857233"/>
            <a:ext cx="28680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Проверка типа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isinstance(a, list)</a:t>
            </a:r>
            <a:endParaRPr b="1" i="0" sz="24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22"/>
          <p:cNvGrpSpPr/>
          <p:nvPr/>
        </p:nvGrpSpPr>
        <p:grpSpPr>
          <a:xfrm>
            <a:off x="7810512" y="2000241"/>
            <a:ext cx="3987824" cy="707886"/>
            <a:chOff x="2643174" y="4143380"/>
            <a:chExt cx="2990868" cy="707886"/>
          </a:xfrm>
        </p:grpSpPr>
        <p:sp>
          <p:nvSpPr>
            <p:cNvPr id="207" name="Google Shape;207;p22"/>
            <p:cNvSpPr txBox="1"/>
            <p:nvPr/>
          </p:nvSpPr>
          <p:spPr>
            <a:xfrm>
              <a:off x="3071802" y="4143380"/>
              <a:ext cx="256224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 New"/>
                <a:buNone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''.join(s1,s2) </a:t>
              </a:r>
              <a:r>
                <a:rPr b="1" i="0" lang="ru-RU" sz="2000" u="none" cap="none" strike="noStrike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fast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 New"/>
                <a:buNone/>
              </a:pPr>
              <a:r>
                <a:rPr b="0" i="0" lang="ru-RU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s1 = s1 + s2   </a:t>
              </a:r>
              <a:r>
                <a:rPr b="1" i="0" lang="ru-RU" sz="2000" u="none" cap="none" strike="noStrike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 slow</a:t>
              </a:r>
              <a:endParaRPr b="1" i="0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d:\downloads\py\time.jpg" id="208" name="Google Shape;20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3174" y="4143380"/>
              <a:ext cx="500066" cy="5460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22"/>
          <p:cNvGrpSpPr/>
          <p:nvPr/>
        </p:nvGrpSpPr>
        <p:grpSpPr>
          <a:xfrm>
            <a:off x="4095503" y="4071942"/>
            <a:ext cx="3525112" cy="2296090"/>
            <a:chOff x="6929454" y="4572008"/>
            <a:chExt cx="2643900" cy="2296090"/>
          </a:xfrm>
        </p:grpSpPr>
        <p:sp>
          <p:nvSpPr>
            <p:cNvPr id="210" name="Google Shape;210;p22"/>
            <p:cNvSpPr txBox="1"/>
            <p:nvPr/>
          </p:nvSpPr>
          <p:spPr>
            <a:xfrm>
              <a:off x="6929454" y="4929198"/>
              <a:ext cx="26439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"""Краткое описание</a:t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Подробнее – PEP 257.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"""</a:t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2"/>
            <p:cNvSpPr txBox="1"/>
            <p:nvPr/>
          </p:nvSpPr>
          <p:spPr>
            <a:xfrm>
              <a:off x="7143767" y="4572008"/>
              <a:ext cx="1280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.__doc__()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Подготовка документации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425" y="1282266"/>
            <a:ext cx="7995288" cy="498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Документация. Советы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523975" y="1470425"/>
            <a:ext cx="71397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Писать в два этапа;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Определить аудиторию;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Простой стиль;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Ограничивать подачу информации;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Приводить реалистичные примеры кода;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Простота, но достаточность;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шаблоны.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0750" y="1196953"/>
            <a:ext cx="3223525" cy="4771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Генератор документации Sphinx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5"/>
          <p:cNvGrpSpPr/>
          <p:nvPr/>
        </p:nvGrpSpPr>
        <p:grpSpPr>
          <a:xfrm>
            <a:off x="4238625" y="3000300"/>
            <a:ext cx="3714750" cy="857400"/>
            <a:chOff x="7296450" y="2489550"/>
            <a:chExt cx="3714750" cy="857400"/>
          </a:xfrm>
        </p:grpSpPr>
        <p:sp>
          <p:nvSpPr>
            <p:cNvPr id="234" name="Google Shape;234;p25"/>
            <p:cNvSpPr/>
            <p:nvPr/>
          </p:nvSpPr>
          <p:spPr>
            <a:xfrm>
              <a:off x="7327725" y="2489550"/>
              <a:ext cx="3652200" cy="857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5" name="Google Shape;23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96450" y="2561063"/>
              <a:ext cx="3714750" cy="714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5"/>
          <p:cNvSpPr txBox="1"/>
          <p:nvPr/>
        </p:nvSpPr>
        <p:spPr>
          <a:xfrm>
            <a:off x="1197800" y="3000300"/>
            <a:ext cx="2078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3276200" y="3235200"/>
            <a:ext cx="880800" cy="3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9347300" y="1723200"/>
            <a:ext cx="20784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LaTeX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 rot="-1730084">
            <a:off x="8164725" y="2323410"/>
            <a:ext cx="880807" cy="3876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 rot="805828">
            <a:off x="8313509" y="3622519"/>
            <a:ext cx="880890" cy="3876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8313500" y="2983725"/>
            <a:ext cx="880800" cy="3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/>
          <p:nvPr/>
        </p:nvSpPr>
        <p:spPr>
          <a:xfrm rot="2017507">
            <a:off x="8164673" y="4179285"/>
            <a:ext cx="880892" cy="3875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Генератор документации Sphinx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26"/>
          <p:cNvGrpSpPr/>
          <p:nvPr/>
        </p:nvGrpSpPr>
        <p:grpSpPr>
          <a:xfrm>
            <a:off x="4238625" y="3000300"/>
            <a:ext cx="3714750" cy="857400"/>
            <a:chOff x="7296450" y="2489550"/>
            <a:chExt cx="3714750" cy="857400"/>
          </a:xfrm>
        </p:grpSpPr>
        <p:sp>
          <p:nvSpPr>
            <p:cNvPr id="250" name="Google Shape;250;p26"/>
            <p:cNvSpPr/>
            <p:nvPr/>
          </p:nvSpPr>
          <p:spPr>
            <a:xfrm>
              <a:off x="7327725" y="2489550"/>
              <a:ext cx="3652200" cy="857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Google Shape;25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96450" y="2561063"/>
              <a:ext cx="3714750" cy="714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26"/>
          <p:cNvSpPr txBox="1"/>
          <p:nvPr/>
        </p:nvSpPr>
        <p:spPr>
          <a:xfrm>
            <a:off x="1197800" y="3000300"/>
            <a:ext cx="2078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276200" y="3235200"/>
            <a:ext cx="880800" cy="3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9347300" y="1723200"/>
            <a:ext cx="20784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LaTeX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 rot="-1730084">
            <a:off x="8164725" y="2323410"/>
            <a:ext cx="880807" cy="3876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 rot="805828">
            <a:off x="8313509" y="3622519"/>
            <a:ext cx="880890" cy="3876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8313500" y="2983725"/>
            <a:ext cx="880800" cy="3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/>
        </p:nvSpPr>
        <p:spPr>
          <a:xfrm rot="2017507">
            <a:off x="8164673" y="4179285"/>
            <a:ext cx="880892" cy="3875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2771375" y="5190475"/>
            <a:ext cx="59304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sphinx quickstart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1523975" y="52375"/>
            <a:ext cx="102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Разметка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550" y="575013"/>
            <a:ext cx="49149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2360375" y="1690950"/>
            <a:ext cx="83463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1890650" y="1244775"/>
            <a:ext cx="75510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Читаемый для человека текст с интуитивной разметкой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2825" y="2165675"/>
            <a:ext cx="5906349" cy="36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