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Montserra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Montserra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91d2c02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291d2c02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291d2c02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291d2c02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291d2c0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291d2c0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291d2c02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291d2c02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291d2c02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291d2c02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91d2c02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91d2c02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291d2c02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291d2c02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91d2c02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291d2c02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291d2c02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291d2c02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291d2c02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291d2c02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91d2c0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291d2c0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291d2c02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291d2c02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291d2c02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291d2c02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291d2c02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291d2c02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291d2c02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291d2c02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291d2c02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291d2c02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291d2c02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291d2c02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291d2c02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291d2c02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291d2c02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291d2c02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291d2c02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291d2c02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291d2c02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291d2c02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291d2c0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291d2c0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291d2c02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291d2c02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291d2c02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291d2c02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291d2c02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291d2c02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291d2c02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291d2c02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291d2c02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291d2c02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291d2c02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291d2c02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291d2c02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291d2c02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291d2c02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291d2c02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291d2c02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291d2c02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291d2c0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291d2c0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291d2c0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291d2c0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291d2c0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291d2c0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291d2c0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291d2c0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291d2c0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291d2c0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291d2c0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291d2c0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 IPv6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 Кручинин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Улучшение читаемости адреса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 в начале каждой квады можно убрать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2001:</a:t>
            </a:r>
            <a:r>
              <a:rPr lang="ru" sz="2400">
                <a:solidFill>
                  <a:srgbClr val="3D3B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db8:</a:t>
            </a:r>
            <a:r>
              <a:rPr lang="ru" sz="2400">
                <a:solidFill>
                  <a:srgbClr val="3D3BFF"/>
                </a:solidFill>
                <a:latin typeface="Montserrat"/>
                <a:ea typeface="Montserrat"/>
                <a:cs typeface="Montserrat"/>
                <a:sym typeface="Montserrat"/>
              </a:rPr>
              <a:t>000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0:</a:t>
            </a:r>
            <a:r>
              <a:rPr lang="ru" sz="2400">
                <a:solidFill>
                  <a:srgbClr val="3D3BFF"/>
                </a:solidFill>
                <a:latin typeface="Montserrat"/>
                <a:ea typeface="Montserrat"/>
                <a:cs typeface="Montserrat"/>
                <a:sym typeface="Montserrat"/>
              </a:rPr>
              <a:t>000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1:</a:t>
            </a:r>
            <a:r>
              <a:rPr lang="ru" sz="2400">
                <a:solidFill>
                  <a:srgbClr val="3D3BFF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22:</a:t>
            </a:r>
            <a:r>
              <a:rPr lang="ru" sz="2400">
                <a:solidFill>
                  <a:srgbClr val="3D3B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330:4000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2001:db8:0:1:22:330:4000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 вот в конце нельзя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2001:db8:0:1:22:33</a:t>
            </a:r>
            <a:r>
              <a:rPr lang="ru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:4</a:t>
            </a:r>
            <a:r>
              <a:rPr lang="ru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000</a:t>
            </a:r>
            <a:endParaRPr sz="2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2001:db8:0:1:22:33:4 = 2001:0db8:0000:0001:0022:0033:0004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Сокращение IPv6-адреса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Несколько 0 квад подряд один раз можно убрать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2001:db8:</a:t>
            </a:r>
            <a:r>
              <a:rPr lang="ru" sz="2400">
                <a:solidFill>
                  <a:srgbClr val="3D3B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" sz="2400">
                <a:solidFill>
                  <a:srgbClr val="3D3BFF"/>
                </a:solidFill>
                <a:latin typeface="Montserrat"/>
                <a:ea typeface="Montserrat"/>
                <a:cs typeface="Montserrat"/>
                <a:sym typeface="Montserrat"/>
              </a:rPr>
              <a:t>0:0:0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:3333:4444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2001:db8::3333:4444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cd00:0:0:2:</a:t>
            </a:r>
            <a:r>
              <a:rPr lang="ru" sz="2400">
                <a:solidFill>
                  <a:srgbClr val="3D3BFF"/>
                </a:solidFill>
                <a:latin typeface="Montserrat"/>
                <a:ea typeface="Montserrat"/>
                <a:cs typeface="Montserrat"/>
                <a:sym typeface="Montserrat"/>
              </a:rPr>
              <a:t>0:0:0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:4444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cd00:0:0:2::4444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 вот в два раза нельзя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cd00::2::4444 ?</a:t>
            </a:r>
            <a:endParaRPr sz="2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cd00:0:0:2:0:0:0:444 ?</a:t>
            </a:r>
            <a:endParaRPr sz="2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cd00:0:0:0:2:0:0:444 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IPv6-адреса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2a02:6b8:a::a (yandex.ru)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2a00:1148:db00:0:b0b0::1 (mail.ru)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2a00:1450:4026:802::200e (google.com)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2a03:2880:f10a:83:face:b00c:0:25de (facebook.com)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fe80::16ae:54d7:5ed3:4336 (link-local)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fe80::65e6:4e75:858d:28c (link-local)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2001:db8::ace:0f:bace (example)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2001:db8::a1b:a2b (example)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IPv6-на сервере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00" y="1017723"/>
            <a:ext cx="9397226" cy="39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IPv6-на мобильном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устройстве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200" y="171675"/>
            <a:ext cx="3320900" cy="7190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IPv6 адресов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Unicast – принадлежит только одному получателю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Anycast – адрес группы, из которой пакет получит только один получатель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Multicast – адрес группы, в которой пакет получит каждый участник группы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t/>
            </a:r>
            <a:endParaRPr sz="2400" strike="sng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 strike="sng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Broadcast  –широковещательный адрес в сети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Unicast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Global Unicast 2000::/3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Link Local fe80::/10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Global Unicast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2a02:6b8:a::a (yandex.ru)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2a00:1148:db00:0:b0b0::1 (mail.ru)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2a00:1450:4026:802::200e (google.com)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2a03:2880:f10a:83:face:b00c:0:25de (facebook.com)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2001:ecca::ace:0f:bace (2001 – адреса для 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документации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и примеров)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2002:</a:t>
            </a:r>
            <a:r>
              <a:rPr lang="ru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r>
              <a:rPr lang="ru" sz="24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ff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" sz="24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ff</a:t>
            </a:r>
            <a:r>
              <a:rPr lang="ru" sz="24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:: (2002 – </a:t>
            </a:r>
            <a:r>
              <a:rPr b="1"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6to4 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адрес /48, полученный из IPv4 </a:t>
            </a:r>
            <a:r>
              <a:rPr lang="ru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ru" sz="24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255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ru" sz="24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255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ru" sz="24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2002:5ff:ff05::</a:t>
            </a:r>
            <a:r>
              <a:rPr lang="ru" sz="24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a00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(2002:5ff:ff05::</a:t>
            </a:r>
            <a:r>
              <a:rPr lang="ru" sz="24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10.0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ru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0.1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Примеры Link-Local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fe80::16ae:54d7:5ed3:4336 (ноутбук)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fe80::65e6:4e75:858d:28c (компьютер)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fe80::5054:ff:fea8:dbd (сервер)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fe80::5:73ff:f4a0:1 (маршрутизатор)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fe80::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60fb:1c88:569:3690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(ноутбук)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Особые случаи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41075" y="111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::1/128 – аналог 127.0.0.1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::/128 – неопределенный адрес (аналог 0.0.0.0)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::/0 – маршрут по умолчанию (аналог 0.0.0.0/0)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IPv6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Вспомним недостатки IPv4: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Нехватка IP-адресов.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Громоздкие таблицы  маршрутизации.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Отсутствие сквозной связности (из-за NAT)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Сложность конфигурации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Мультикаст адреса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Мультикаст адреса начинаются на ff.	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Примеры мультикаст адресов: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ff02::1 – все устройства в локальной сети. Аналог броадкаст адреса в IPv4.    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ff02::2 – в эту группу входят все маршрутизаторы.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ff02::1:2 – в эту группу входят все DHCPv6 серверы.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Эникаст адреса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Anycast адреса в IPv6, также как и в IPv4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синтаксически не отличимы от Unicast адресов и служат для доставки сообщения одному получателю из группы дублирующих друг друга узлов.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Anycast в Ipv6</a:t>
            </a:r>
            <a:endParaRPr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75" y="1017724"/>
            <a:ext cx="8277275" cy="40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IPv6 адреса и префикса сети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Механизмы назначения адресов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AutoNum type="arabicParenR"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Ручной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AutoNum type="arabicParenR"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Модифицированный EUI-64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AutoNum type="arabicParenR"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DHCP V6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Ручной механизм назначения 	IPv6 адреса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Системный администратор или сетевой инженер сам выбирает идентификатор интерфейса для узла, обычно исходя из принципа удобочитаемости.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Примеры: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fe80::bad:dead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2001:db8::bad:dead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fe80::1:1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2001:db8::1:1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Механизм на основе модифицированного EUI-64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Идентификатор интерфейса назначается из MAC-адреса: сначала MAC-48 преобразуется в EUI-64,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затем из EUI-64 получаем модифицированный EUI-64,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далее прибавляется префикс Link Local сети,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 роутер по механизму Router Advertisment сообщает префикс сети для получения Global Unicast адреса.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IPv6 адреса по DHCPv6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DHCPv6 может использоваться для полного получения сетевых настроек от маршрутизатора для работы по IPv6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ДЗ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Собрать сеть из одного роутера 2811 и трех свитчей, используя оптику гигабитную.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Одна сеть - сервер (1 для пингова и 1 DNS)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Вторая сеть - ноутбуки (и можно сервер)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Третья сеть - ноутбуки.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1 сети – статическая настройка (но можно SLAAC) (полностью, например для DNS, и 1 используя ручное назначение link local и SLAAC)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2 - RA и SLAAC (modified eui-64 для ноутбуков, и ручной link local для сервера), DHCPv6 только для DNS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  DHCPv6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Сдать скриншот сети, и настройки, которые вы применили на роутере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Механизм получения сетевых настроек, основанный на EUI-64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Назначаем себе Link-Local адрес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Получаем префикс сети с помощью RA – создаем Global Unicast адрес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Получаем адрес DNS-сервера с помощью DHCPv6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Link Local адрес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Использует префикс сети FE80.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Link Local адрес может быть назначен вручную (например fe80::ace, fe80::bace)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Обычно Link Local назначаются с помощью механизма SLAAC (Stateless Address Autoconfiguration)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дает IPv6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Более чем 3*10</a:t>
            </a:r>
            <a:r>
              <a:rPr baseline="30000" lang="ru"/>
              <a:t>38</a:t>
            </a:r>
            <a:r>
              <a:rPr lang="ru"/>
              <a:t>  адресов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Быстрая и удобная маршрутизация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Сквозная связность (не нужен NAT)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Автоматическая настройка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Modified EUI-64</a:t>
            </a:r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875" y="157155"/>
            <a:ext cx="42767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813" y="1889105"/>
            <a:ext cx="45910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66200" y="2380225"/>
            <a:ext cx="427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02:00:00:00:00:01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fe80::ff:fe00:1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 fe80::221:2fff:feb5:6e10 (Link Local)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префикса сети</a:t>
            </a:r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 – router advertisment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маршрутизатор рассылает мультикастно префикс сети.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Хост, имея link local адрес, может получить многоадресную рассылку, и имея префикс, получить global unicast адрес.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fe80::221:2fff:feb5:6e10 (Link Local)+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2001:db8::/64 (Subnet Prefix) - 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2001:db8::221:2fff:feb5:6e10 (получив префикс 2001:db8/64 от роутера)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243" name="Google Shape;2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50" y="1295555"/>
            <a:ext cx="75819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адреса DNS-сервера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AutoNum type="arabicParenR"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Чтобы получить DNS-сервер используется либо расширение RA RFC 6106 – IPv6 Router Advertisement Options for DNS Configuration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AutoNum type="arabicParenR"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Либо использовать DHCPv6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DHCPv6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этом примере link-local адрес сервера — fe80::1 и link-local адрес клиента — fe80::5.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1)Клиент DHCPv6 отправляет Solicit с [fe80::5]:546 для [ff02::1:2]:547. 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2) Сервер DHCPv6 отвечает Advertise с [fe80::1]:547 для [fe80::2]:546.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3)Клиент DHCPv6 отвечает пакетом Request от [fe80::5]:546 для [ff02::1:2]:547.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4)Сервер DHCPv6 заканчивает работу ответом Reply с [fe80::1]:547 для [fe80::5]:546.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Безопасность IID</a:t>
            </a:r>
            <a:endParaRPr/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Способы получить IID не раскрывающие MAC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RFC 4941 – Privacy Extensions for Stateless Address Autoconfiguration in IPv6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RFC 7217 A Method for Generating Semantically Opaque Interface Identifiers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with IPv6 Stateless Address Autoconfiguration (SLAAC)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временных IPv6 адресов</a:t>
            </a:r>
            <a:endParaRPr/>
          </a:p>
        </p:txBody>
      </p:sp>
      <p:pic>
        <p:nvPicPr>
          <p:cNvPr id="267" name="Google Shape;2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5" y="1017725"/>
            <a:ext cx="5882475" cy="428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Временные IPv6 адреса изменились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50" y="952799"/>
            <a:ext cx="6731301" cy="39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Видимость IPv6 адреса в Интернете</a:t>
            </a:r>
            <a:endParaRPr/>
          </a:p>
        </p:txBody>
      </p:sp>
      <p:pic>
        <p:nvPicPr>
          <p:cNvPr id="279" name="Google Shape;2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25" y="1210049"/>
            <a:ext cx="8045049" cy="363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IPv6-протокол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IPv6</a:t>
            </a:r>
            <a:r>
              <a:rPr lang="ru"/>
              <a:t> – 6ая версия «Интернет Протокола»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Особенности: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 отличия от IPv4 в дизайне и архитектуре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оперирует 128-битными IPv6 адресами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 IPv6 заголовка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825" y="854223"/>
            <a:ext cx="4239300" cy="41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 IPv6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Более эффективная маршрутизация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Полноценная связность без NAT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Встроенная поддержка IPsec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Автоконфигурация адресов для упрощения администрирования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Улучшенная структура заголовка с меньшими затратами на обработку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 IPv6-адреса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16 разрядов (квад или хекстетов), представляющих собой 16 битные числа, записанные в 16ричной системе счисления: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2001:0db8:0000:ffff:abcd:0123:4567:89ef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Маска IPv6-адреса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Маска для IPv6 адреса задается только в виде префиксной записи: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2001:0db8:0000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ffff:abcd:0123:4567:89ef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/48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rgbClr val="3D3BFF"/>
                </a:solidFill>
                <a:latin typeface="Montserrat"/>
                <a:ea typeface="Montserrat"/>
                <a:cs typeface="Montserrat"/>
                <a:sym typeface="Montserrat"/>
              </a:rPr>
              <a:t>2001:0db8:0000:ffff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abcd:0123:4567:89ef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/64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rgbClr val="3D3BFF"/>
                </a:solidFill>
                <a:latin typeface="Montserrat"/>
                <a:ea typeface="Montserrat"/>
                <a:cs typeface="Montserrat"/>
                <a:sym typeface="Montserrat"/>
              </a:rPr>
              <a:t>2001:0db8:0000:ffff:abcd:0123:4567:89ef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/128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IPv6-адреса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2001:0db8:0000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ffff:abcd:0123:4567:89ef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/48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Subnet Prefix 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Interface Id</a:t>
            </a:r>
            <a:endParaRPr sz="2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rgbClr val="3D3BFF"/>
                </a:solidFill>
                <a:latin typeface="Montserrat"/>
                <a:ea typeface="Montserrat"/>
                <a:cs typeface="Montserrat"/>
                <a:sym typeface="Montserrat"/>
              </a:rPr>
              <a:t>2001:0db8:0000:ffff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abcd:0123:4567:89ef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/64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24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Префикс сети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ID интерфейса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