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911B2F-844F-40C9-A309-94A2CEF06883}">
  <a:tblStyle styleId="{E6911B2F-844F-40C9-A309-94A2CEF0688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bg>
      <p:bgPr>
        <a:solidFill>
          <a:srgbClr val="E9EDF4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>
            <p:ph idx="4" type="pic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объекта">
  <p:cSld name="Заголовок три объекта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139824" y="2633321"/>
            <a:ext cx="3048364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8003813" y="2633321"/>
            <a:ext cx="305507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3" type="body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объекта">
  <p:cSld name="Три объекта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1139824" y="760412"/>
            <a:ext cx="3048364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3" type="body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4 объекта">
  <p:cSld name="Заголовок и 4 объекта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3" type="body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4" type="body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объекта">
  <p:cSld name="4 объекта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766764" y="760412"/>
            <a:ext cx="239399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2" type="body"/>
          </p:nvPr>
        </p:nvSpPr>
        <p:spPr>
          <a:xfrm>
            <a:off x="6276001" y="760412"/>
            <a:ext cx="238888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3" type="body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4" type="body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вадратная каритнка с подписью">
  <p:cSld name="Квадратная каритнка с подписью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5"/>
          <p:cNvSpPr/>
          <p:nvPr>
            <p:ph idx="3" type="pic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каритнка с подписью">
  <p:cSld name="Вертикальная каритнка с подписью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6"/>
          <p:cNvSpPr/>
          <p:nvPr>
            <p:ph idx="3" type="pic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каритнка с подписью">
  <p:cSld name="Горизонтальная каритнка с подписью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7"/>
          <p:cNvSpPr/>
          <p:nvPr>
            <p:ph idx="3" type="pic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524000" y="1520825"/>
            <a:ext cx="9148798" cy="381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два объекта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сравнение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12000" y="2636475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276000" y="2633318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>
  <p:cSld name="Сравнение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512000" y="760412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512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275998" y="757256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276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>
  <p:cSld name="Два объекта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подзаголоавка с объектами">
  <p:cSld name="Заголовок три подзаголоавка с объектами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139824" y="2636475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3" type="body"/>
          </p:nvPr>
        </p:nvSpPr>
        <p:spPr>
          <a:xfrm>
            <a:off x="8003813" y="2633321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4" type="body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5" type="body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6" type="body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 трех объектов">
  <p:cSld name="Сравнение трех объектов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139824" y="760412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1139824" y="1877668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8003813" y="757258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4" type="body"/>
          </p:nvPr>
        </p:nvSpPr>
        <p:spPr>
          <a:xfrm>
            <a:off x="8003813" y="1877668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5" type="body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6" type="body"/>
          </p:nvPr>
        </p:nvSpPr>
        <p:spPr>
          <a:xfrm>
            <a:off x="4548187" y="1877668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3999" y="2636475"/>
            <a:ext cx="9132890" cy="3096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oc.qt.io/qt-5/index.html" TargetMode="External"/><Relationship Id="rId4" Type="http://schemas.openxmlformats.org/officeDocument/2006/relationships/hyperlink" Target="https://blog.manash.me/quick-pyqt5-1-signal-and-slot-example-in-pyqt5-bf502ccaf11d" TargetMode="External"/><Relationship Id="rId5" Type="http://schemas.openxmlformats.org/officeDocument/2006/relationships/hyperlink" Target="http://pyqtforlinguists.appspot.com/ebook/index.html" TargetMode="External"/><Relationship Id="rId6" Type="http://schemas.openxmlformats.org/officeDocument/2006/relationships/hyperlink" Target="http://zetcode.com/gui/pyqt5/" TargetMode="External"/><Relationship Id="rId7" Type="http://schemas.openxmlformats.org/officeDocument/2006/relationships/hyperlink" Target="http://pyqt.sourceforge.net/Docs/PyQt5/pyqt4_difference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riverbankcomputing.com/software/pyqt/intro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oc.qt.io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4294967295" type="ctrTitle"/>
          </p:nvPr>
        </p:nvSpPr>
        <p:spPr>
          <a:xfrm>
            <a:off x="5227637" y="2276475"/>
            <a:ext cx="61215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Qt (продолжение), Qt и потоки</a:t>
            </a:r>
            <a:endParaRPr b="0" i="0" sz="4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5227637" y="4249475"/>
            <a:ext cx="65586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ABB1B9"/>
                </a:solidFill>
              </a:rPr>
              <a:t>Сигналы и обработчики (продолжение). PyQt и взаимодействие с базами данных. Шаблон «Модель-представление». PyQt и потоки.</a:t>
            </a:r>
            <a:endParaRPr b="0" i="0" sz="20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303837" y="76517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99A8B7"/>
                </a:solidFill>
              </a:rPr>
              <a:t>Базы данных и PyQT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303837" y="152082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5</a:t>
            </a:r>
            <a:endParaRPr b="1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ython.png"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900" y="1597025"/>
            <a:ext cx="3569400" cy="3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Документация Qt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7225" y="516700"/>
            <a:ext cx="1667050" cy="173825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 txBox="1"/>
          <p:nvPr/>
        </p:nvSpPr>
        <p:spPr>
          <a:xfrm>
            <a:off x="1523975" y="1564375"/>
            <a:ext cx="5701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Конструктор класса.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Расширения файлов.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Указатель на текущий объект.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Доступ к пространству класса.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Доступ к объекту.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Оператор  </a:t>
            </a:r>
            <a:r>
              <a:rPr b="1" i="0" lang="ru-RU" sz="2600" u="none" cap="none" strike="noStrike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(стрелка).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Трансляция базовых типов Qt.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Локализация строк.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Документация Qt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7225" y="516700"/>
            <a:ext cx="1667050" cy="173825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/>
          <p:cNvSpPr txBox="1"/>
          <p:nvPr/>
        </p:nvSpPr>
        <p:spPr>
          <a:xfrm>
            <a:off x="1523975" y="1564375"/>
            <a:ext cx="5701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Конструктор класса.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Расширения файлов.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Указатель на текущий объект.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Доступ к пространству класса.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Доступ к объекту.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Оператор  </a:t>
            </a:r>
            <a:r>
              <a:rPr b="1" i="0" lang="ru-RU" sz="2600" u="none" cap="none" strike="noStrike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(стрелка).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Трансляция базовых типов Qt.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Локализация строк.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5014600" y="1188850"/>
            <a:ext cx="2196000" cy="305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MyClass::MyClass()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7073075" y="1341250"/>
            <a:ext cx="22551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MyClass.__init__()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Документация Qt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7225" y="516700"/>
            <a:ext cx="1667050" cy="1738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 txBox="1"/>
          <p:nvPr/>
        </p:nvSpPr>
        <p:spPr>
          <a:xfrm>
            <a:off x="1523975" y="1564375"/>
            <a:ext cx="5701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Конструктор класса.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Расширения файлов.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Указатель на текущий объект.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Доступ к пространству класса.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Доступ к объекту.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Оператор  </a:t>
            </a:r>
            <a:r>
              <a:rPr b="1" i="0" lang="ru-RU" sz="2600" u="none" cap="none" strike="noStrike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(стрелка).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Трансляция базовых типов Qt.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Локализация строк.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/>
          <p:nvPr/>
        </p:nvSpPr>
        <p:spPr>
          <a:xfrm>
            <a:off x="5014600" y="1188850"/>
            <a:ext cx="2196000" cy="305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MyClass::MyClass()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7073075" y="1341250"/>
            <a:ext cx="22551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MyClass.__init__()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5274875" y="1797150"/>
            <a:ext cx="1218300" cy="305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.h, .cpp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30"/>
          <p:cNvSpPr/>
          <p:nvPr/>
        </p:nvSpPr>
        <p:spPr>
          <a:xfrm>
            <a:off x="6380877" y="2051575"/>
            <a:ext cx="6561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.py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Документация Qt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7225" y="516700"/>
            <a:ext cx="1667050" cy="173825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 txBox="1"/>
          <p:nvPr/>
        </p:nvSpPr>
        <p:spPr>
          <a:xfrm>
            <a:off x="1523975" y="1564375"/>
            <a:ext cx="5701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Конструктор класса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Расширения файлов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Указатель на текущий объект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Доступ к пространству класса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Доступ к объекту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Оператор  </a:t>
            </a:r>
            <a:r>
              <a:rPr b="1" i="0" lang="ru-RU" sz="2600" u="none" cap="none" strike="noStrike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(стрелка)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Трансляция базовых типов Qt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Локализация строк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1"/>
          <p:cNvSpPr/>
          <p:nvPr/>
        </p:nvSpPr>
        <p:spPr>
          <a:xfrm>
            <a:off x="5014600" y="1188850"/>
            <a:ext cx="2196000" cy="305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MyClass::MyClass()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1"/>
          <p:cNvSpPr/>
          <p:nvPr/>
        </p:nvSpPr>
        <p:spPr>
          <a:xfrm>
            <a:off x="7073075" y="1341250"/>
            <a:ext cx="22551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MyClass.__init__()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5274875" y="1797150"/>
            <a:ext cx="1218300" cy="305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.h, .cpp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6380877" y="2051575"/>
            <a:ext cx="6561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.py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6645575" y="2487725"/>
            <a:ext cx="744300" cy="305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7328303" y="2677700"/>
            <a:ext cx="7443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Документация Qt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7225" y="516700"/>
            <a:ext cx="1667050" cy="173825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2"/>
          <p:cNvSpPr txBox="1"/>
          <p:nvPr/>
        </p:nvSpPr>
        <p:spPr>
          <a:xfrm>
            <a:off x="1523975" y="1564375"/>
            <a:ext cx="5701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Конструктор класса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Расширения файлов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Указатель на текущий объект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Доступ к пространству класса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Доступ к объекту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Оператор  </a:t>
            </a:r>
            <a:r>
              <a:rPr b="1" i="0" lang="ru-RU" sz="2600" u="none" cap="none" strike="noStrike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(стрелка)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Трансляция базовых типов Qt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Локализация строк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2"/>
          <p:cNvSpPr/>
          <p:nvPr/>
        </p:nvSpPr>
        <p:spPr>
          <a:xfrm>
            <a:off x="5014600" y="1188850"/>
            <a:ext cx="2196000" cy="305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MyClass::MyClass()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7073075" y="1341250"/>
            <a:ext cx="22551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MyClass.__init__()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32"/>
          <p:cNvSpPr/>
          <p:nvPr/>
        </p:nvSpPr>
        <p:spPr>
          <a:xfrm>
            <a:off x="5274875" y="1797150"/>
            <a:ext cx="1218300" cy="305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.h, .cpp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6380877" y="2051575"/>
            <a:ext cx="6561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.py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6645575" y="2487725"/>
            <a:ext cx="744300" cy="305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32"/>
          <p:cNvSpPr/>
          <p:nvPr/>
        </p:nvSpPr>
        <p:spPr>
          <a:xfrm>
            <a:off x="7328303" y="2677700"/>
            <a:ext cx="7443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32"/>
          <p:cNvSpPr/>
          <p:nvPr/>
        </p:nvSpPr>
        <p:spPr>
          <a:xfrm>
            <a:off x="6642700" y="2977150"/>
            <a:ext cx="584700" cy="398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::</a:t>
            </a:r>
            <a:endParaRPr b="1"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8" name="Google Shape;288;p32"/>
          <p:cNvSpPr/>
          <p:nvPr/>
        </p:nvSpPr>
        <p:spPr>
          <a:xfrm>
            <a:off x="7113175" y="3183650"/>
            <a:ext cx="384300" cy="39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1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Документация Qt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7225" y="516700"/>
            <a:ext cx="1667050" cy="173825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3"/>
          <p:cNvSpPr txBox="1"/>
          <p:nvPr/>
        </p:nvSpPr>
        <p:spPr>
          <a:xfrm>
            <a:off x="1523975" y="1564375"/>
            <a:ext cx="5701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Конструктор класса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Расширения файлов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Указатель на текущий объект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Доступ к пространству класса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Доступ к объекту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Оператор  </a:t>
            </a:r>
            <a:r>
              <a:rPr b="1" i="0" lang="ru-RU" sz="2600" u="none" cap="none" strike="noStrike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(стрелка)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Трансляция базовых типов Qt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Локализация строк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5014600" y="1188850"/>
            <a:ext cx="2196000" cy="305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MyClass::MyClass()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33"/>
          <p:cNvSpPr/>
          <p:nvPr/>
        </p:nvSpPr>
        <p:spPr>
          <a:xfrm>
            <a:off x="7073075" y="1341250"/>
            <a:ext cx="22551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MyClass.__init__()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5274875" y="1797150"/>
            <a:ext cx="1218300" cy="305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.h, .cpp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6380877" y="2051575"/>
            <a:ext cx="6561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.py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33"/>
          <p:cNvSpPr/>
          <p:nvPr/>
        </p:nvSpPr>
        <p:spPr>
          <a:xfrm>
            <a:off x="6645575" y="2487725"/>
            <a:ext cx="744300" cy="305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7328303" y="2677700"/>
            <a:ext cx="7443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6642700" y="2977150"/>
            <a:ext cx="584700" cy="398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::</a:t>
            </a:r>
            <a:endParaRPr b="1"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4" name="Google Shape;304;p33"/>
          <p:cNvSpPr/>
          <p:nvPr/>
        </p:nvSpPr>
        <p:spPr>
          <a:xfrm>
            <a:off x="7113175" y="3183650"/>
            <a:ext cx="384300" cy="39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1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5" name="Google Shape;305;p33"/>
          <p:cNvSpPr/>
          <p:nvPr/>
        </p:nvSpPr>
        <p:spPr>
          <a:xfrm>
            <a:off x="4741225" y="3668500"/>
            <a:ext cx="2408100" cy="305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Указатель/Cсылка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6939804" y="3853400"/>
            <a:ext cx="11328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Ссылка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Документация Qt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7225" y="516700"/>
            <a:ext cx="1667050" cy="173825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4"/>
          <p:cNvSpPr txBox="1"/>
          <p:nvPr/>
        </p:nvSpPr>
        <p:spPr>
          <a:xfrm>
            <a:off x="1523975" y="1564375"/>
            <a:ext cx="5701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Конструктор класса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Расширения файлов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Указатель на текущий объект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Доступ к пространству класса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Доступ к объекту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Оператор  </a:t>
            </a:r>
            <a:r>
              <a:rPr b="1" i="0" lang="ru-RU" sz="2600" u="none" cap="none" strike="noStrike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(стрелка)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Трансляция базовых типов Qt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Локализация строк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5014600" y="1188850"/>
            <a:ext cx="2196000" cy="305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MyClass::MyClass()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34"/>
          <p:cNvSpPr/>
          <p:nvPr/>
        </p:nvSpPr>
        <p:spPr>
          <a:xfrm>
            <a:off x="7073075" y="1341250"/>
            <a:ext cx="22551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MyClass.__init__()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34"/>
          <p:cNvSpPr/>
          <p:nvPr/>
        </p:nvSpPr>
        <p:spPr>
          <a:xfrm>
            <a:off x="5274875" y="1797150"/>
            <a:ext cx="1218300" cy="305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.h, .cpp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34"/>
          <p:cNvSpPr/>
          <p:nvPr/>
        </p:nvSpPr>
        <p:spPr>
          <a:xfrm>
            <a:off x="6380877" y="2051575"/>
            <a:ext cx="6561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.py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34"/>
          <p:cNvSpPr/>
          <p:nvPr/>
        </p:nvSpPr>
        <p:spPr>
          <a:xfrm>
            <a:off x="6645575" y="2487725"/>
            <a:ext cx="744300" cy="305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34"/>
          <p:cNvSpPr/>
          <p:nvPr/>
        </p:nvSpPr>
        <p:spPr>
          <a:xfrm>
            <a:off x="7328303" y="2677700"/>
            <a:ext cx="7443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34"/>
          <p:cNvSpPr/>
          <p:nvPr/>
        </p:nvSpPr>
        <p:spPr>
          <a:xfrm>
            <a:off x="6642700" y="2977150"/>
            <a:ext cx="584700" cy="398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::</a:t>
            </a:r>
            <a:endParaRPr b="1"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2" name="Google Shape;322;p34"/>
          <p:cNvSpPr/>
          <p:nvPr/>
        </p:nvSpPr>
        <p:spPr>
          <a:xfrm>
            <a:off x="7113175" y="3183650"/>
            <a:ext cx="384300" cy="39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1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3" name="Google Shape;323;p34"/>
          <p:cNvSpPr/>
          <p:nvPr/>
        </p:nvSpPr>
        <p:spPr>
          <a:xfrm>
            <a:off x="5698606" y="4313200"/>
            <a:ext cx="1132800" cy="305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this-&gt;x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34"/>
          <p:cNvSpPr/>
          <p:nvPr/>
        </p:nvSpPr>
        <p:spPr>
          <a:xfrm>
            <a:off x="6808379" y="4506650"/>
            <a:ext cx="11328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34"/>
          <p:cNvSpPr/>
          <p:nvPr/>
        </p:nvSpPr>
        <p:spPr>
          <a:xfrm>
            <a:off x="4741225" y="3668500"/>
            <a:ext cx="2408100" cy="305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Указатель/Cсылка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34"/>
          <p:cNvSpPr/>
          <p:nvPr/>
        </p:nvSpPr>
        <p:spPr>
          <a:xfrm>
            <a:off x="6939804" y="3853400"/>
            <a:ext cx="11328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Ссылка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Документация Qt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7225" y="516700"/>
            <a:ext cx="1667050" cy="173825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5"/>
          <p:cNvSpPr txBox="1"/>
          <p:nvPr/>
        </p:nvSpPr>
        <p:spPr>
          <a:xfrm>
            <a:off x="1523975" y="1564375"/>
            <a:ext cx="5701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Конструктор класса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Расширения файлов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Указатель на текущий объект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Доступ к пространству класса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Доступ к объекту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Оператор  </a:t>
            </a:r>
            <a:r>
              <a:rPr b="1" i="0" lang="ru-RU" sz="2600" u="none" cap="none" strike="noStrike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(стрелка)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Трансляция базовых типов Qt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Локализация строк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5014600" y="1188850"/>
            <a:ext cx="2196000" cy="305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MyClass::MyClass()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35"/>
          <p:cNvSpPr/>
          <p:nvPr/>
        </p:nvSpPr>
        <p:spPr>
          <a:xfrm>
            <a:off x="7073075" y="1341250"/>
            <a:ext cx="22551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MyClass.__init__()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5274875" y="1797150"/>
            <a:ext cx="1218300" cy="305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.h, .cpp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6380877" y="2051575"/>
            <a:ext cx="6561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.py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35"/>
          <p:cNvSpPr/>
          <p:nvPr/>
        </p:nvSpPr>
        <p:spPr>
          <a:xfrm>
            <a:off x="6645575" y="2487725"/>
            <a:ext cx="744300" cy="305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35"/>
          <p:cNvSpPr/>
          <p:nvPr/>
        </p:nvSpPr>
        <p:spPr>
          <a:xfrm>
            <a:off x="7328303" y="2677700"/>
            <a:ext cx="7443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35"/>
          <p:cNvSpPr/>
          <p:nvPr/>
        </p:nvSpPr>
        <p:spPr>
          <a:xfrm>
            <a:off x="6642700" y="2977150"/>
            <a:ext cx="584700" cy="398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::</a:t>
            </a:r>
            <a:endParaRPr b="1"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7113175" y="3183650"/>
            <a:ext cx="384300" cy="39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1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3" name="Google Shape;343;p35"/>
          <p:cNvSpPr/>
          <p:nvPr/>
        </p:nvSpPr>
        <p:spPr>
          <a:xfrm>
            <a:off x="5698606" y="4313200"/>
            <a:ext cx="1132800" cy="305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this-&gt;x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35"/>
          <p:cNvSpPr/>
          <p:nvPr/>
        </p:nvSpPr>
        <p:spPr>
          <a:xfrm>
            <a:off x="6808379" y="4506650"/>
            <a:ext cx="11328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35"/>
          <p:cNvSpPr/>
          <p:nvPr/>
        </p:nvSpPr>
        <p:spPr>
          <a:xfrm>
            <a:off x="5018750" y="5508350"/>
            <a:ext cx="3835500" cy="510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QObject::tr()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QCoreApplication::translate()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35"/>
          <p:cNvSpPr/>
          <p:nvPr/>
        </p:nvSpPr>
        <p:spPr>
          <a:xfrm>
            <a:off x="8186700" y="6018650"/>
            <a:ext cx="36972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QCoreApplication.translate()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35"/>
          <p:cNvSpPr/>
          <p:nvPr/>
        </p:nvSpPr>
        <p:spPr>
          <a:xfrm>
            <a:off x="4741225" y="3668500"/>
            <a:ext cx="2408100" cy="305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Указатель/Cсылка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35"/>
          <p:cNvSpPr/>
          <p:nvPr/>
        </p:nvSpPr>
        <p:spPr>
          <a:xfrm>
            <a:off x="6939804" y="3853400"/>
            <a:ext cx="1132800" cy="305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Ссылка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Документация Qt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7225" y="516700"/>
            <a:ext cx="1667050" cy="1738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6" name="Google Shape;356;p36"/>
          <p:cNvGraphicFramePr/>
          <p:nvPr/>
        </p:nvGraphicFramePr>
        <p:xfrm>
          <a:off x="1604250" y="22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{E6911B2F-844F-40C9-A309-94A2CEF06883}</a:tableStyleId>
              </a:tblPr>
              <a:tblGrid>
                <a:gridCol w="3966250"/>
                <a:gridCol w="3966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QString::number(sumSoFar)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str(sumSoFar)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display-&gt;text().toDouble()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float(display.text())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text.isEmpty()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 == </a:t>
                      </a:r>
                      <a:r>
                        <a:rPr b="1" lang="ru-RU" sz="1800" u="none" cap="none" strike="noStrike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''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text.clear()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ru-RU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 = </a:t>
                      </a:r>
                      <a:r>
                        <a:rPr b="1" lang="ru-RU" sz="1800" u="none" cap="none" strike="noStrike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''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57" name="Google Shape;357;p36"/>
          <p:cNvSpPr txBox="1"/>
          <p:nvPr/>
        </p:nvSpPr>
        <p:spPr>
          <a:xfrm>
            <a:off x="1523975" y="1421200"/>
            <a:ext cx="8012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Соответствие кода С++ и Python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Взаимодействие с БД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7"/>
          <p:cNvSpPr txBox="1"/>
          <p:nvPr/>
        </p:nvSpPr>
        <p:spPr>
          <a:xfrm>
            <a:off x="1523975" y="2560025"/>
            <a:ext cx="34785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QtSqlDatabase</a:t>
            </a:r>
            <a:endParaRPr b="1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37"/>
          <p:cNvSpPr txBox="1"/>
          <p:nvPr/>
        </p:nvSpPr>
        <p:spPr>
          <a:xfrm>
            <a:off x="1523975" y="1591238"/>
            <a:ext cx="3000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QtSql</a:t>
            </a:r>
            <a:endParaRPr b="1" i="0" sz="4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37"/>
          <p:cNvSpPr txBox="1"/>
          <p:nvPr/>
        </p:nvSpPr>
        <p:spPr>
          <a:xfrm>
            <a:off x="1523975" y="3223100"/>
            <a:ext cx="34785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QSqlQuery</a:t>
            </a:r>
            <a:endParaRPr b="1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7" name="Google Shape;36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8764" y="1370560"/>
            <a:ext cx="4673451" cy="467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16583" r="20288" t="0"/>
          <a:stretch/>
        </p:blipFill>
        <p:spPr>
          <a:xfrm>
            <a:off x="7854450" y="345425"/>
            <a:ext cx="4056175" cy="36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1512000" y="1712051"/>
            <a:ext cx="9830100" cy="35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1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Подробнее изучить сигналы и слоты;</a:t>
            </a:r>
            <a:endParaRPr/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1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Продолжить изучение Qt;</a:t>
            </a:r>
            <a:endParaRPr b="1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1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Рассмотреть особенности взаимодействия Qt и потоков.</a:t>
            </a:r>
            <a:endParaRPr b="1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Взаимодействие с БД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8"/>
          <p:cNvSpPr txBox="1"/>
          <p:nvPr/>
        </p:nvSpPr>
        <p:spPr>
          <a:xfrm>
            <a:off x="1523975" y="2560025"/>
            <a:ext cx="34785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QtSqlDatabase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38"/>
          <p:cNvSpPr txBox="1"/>
          <p:nvPr/>
        </p:nvSpPr>
        <p:spPr>
          <a:xfrm>
            <a:off x="1523975" y="1591238"/>
            <a:ext cx="3000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QtSql</a:t>
            </a:r>
            <a:endParaRPr b="1" i="0" sz="4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38"/>
          <p:cNvSpPr txBox="1"/>
          <p:nvPr/>
        </p:nvSpPr>
        <p:spPr>
          <a:xfrm>
            <a:off x="1523975" y="3223100"/>
            <a:ext cx="34785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QSqlQuery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38"/>
          <p:cNvSpPr txBox="1"/>
          <p:nvPr/>
        </p:nvSpPr>
        <p:spPr>
          <a:xfrm>
            <a:off x="1523975" y="4015700"/>
            <a:ext cx="38193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QSqlQueryModel</a:t>
            </a:r>
            <a:endParaRPr b="1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38"/>
          <p:cNvSpPr txBox="1"/>
          <p:nvPr/>
        </p:nvSpPr>
        <p:spPr>
          <a:xfrm>
            <a:off x="1523975" y="4679300"/>
            <a:ext cx="38193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QSqlTableModel</a:t>
            </a:r>
            <a:endParaRPr b="1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Google Shape;379;p38"/>
          <p:cNvSpPr txBox="1"/>
          <p:nvPr/>
        </p:nvSpPr>
        <p:spPr>
          <a:xfrm>
            <a:off x="1523975" y="5248950"/>
            <a:ext cx="6294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QSqlRelationalTableModel</a:t>
            </a:r>
            <a:endParaRPr b="1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80" name="Google Shape;38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6800" y="1283781"/>
            <a:ext cx="3687475" cy="39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 txBox="1"/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Практическое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7225" y="1299075"/>
            <a:ext cx="6625224" cy="49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"/>
          <p:cNvSpPr txBox="1"/>
          <p:nvPr>
            <p:ph type="title"/>
          </p:nvPr>
        </p:nvSpPr>
        <p:spPr>
          <a:xfrm>
            <a:off x="1512000" y="6645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Хранение информации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40"/>
          <p:cNvPicPr preferRelativeResize="0"/>
          <p:nvPr/>
        </p:nvPicPr>
        <p:blipFill rotWithShape="1">
          <a:blip r:embed="rId3">
            <a:alphaModFix/>
          </a:blip>
          <a:srcRect b="2730" l="57081" r="10888" t="29683"/>
          <a:stretch/>
        </p:blipFill>
        <p:spPr>
          <a:xfrm>
            <a:off x="6739700" y="1491650"/>
            <a:ext cx="3386412" cy="47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0"/>
          <p:cNvPicPr preferRelativeResize="0"/>
          <p:nvPr/>
        </p:nvPicPr>
        <p:blipFill rotWithShape="1">
          <a:blip r:embed="rId3">
            <a:alphaModFix/>
          </a:blip>
          <a:srcRect b="-909" l="662" r="67308" t="29205"/>
          <a:stretch/>
        </p:blipFill>
        <p:spPr>
          <a:xfrm>
            <a:off x="1654650" y="1394375"/>
            <a:ext cx="3191851" cy="47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Практическое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1"/>
          <p:cNvSpPr txBox="1"/>
          <p:nvPr/>
        </p:nvSpPr>
        <p:spPr>
          <a:xfrm>
            <a:off x="1512000" y="1314994"/>
            <a:ext cx="10023300" cy="4856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800"/>
              <a:t>Продолжаем работать над мессенджером: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-RU" sz="1800"/>
              <a:t>Реализовать графический интерфейс пользователя на стороне клиента: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ru-RU" sz="1800"/>
              <a:t>Отображение списка контактов;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ru-RU" sz="1800"/>
              <a:t>Выбор чата двойным кликом на элементе списка контактов;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ru-RU" sz="1800"/>
              <a:t>Добавление нового контакта в локальный список контактов;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ru-RU" sz="1800"/>
              <a:t>Отображение сообщений в окне чата;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ru-RU" sz="1800"/>
              <a:t>Набор сообщения в окне ввода сообщения;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ru-RU" sz="1800"/>
              <a:t>Отправка введенного сообщения.</a:t>
            </a:r>
            <a:endParaRPr sz="1800">
              <a:solidFill>
                <a:srgbClr val="2C2D30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/>
          <p:nvPr>
            <p:ph type="title"/>
          </p:nvPr>
        </p:nvSpPr>
        <p:spPr>
          <a:xfrm>
            <a:off x="1512000" y="440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Дополнительные материалы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2"/>
          <p:cNvSpPr txBox="1"/>
          <p:nvPr>
            <p:ph idx="1" type="body"/>
          </p:nvPr>
        </p:nvSpPr>
        <p:spPr>
          <a:xfrm>
            <a:off x="1512000" y="1706881"/>
            <a:ext cx="10023600" cy="474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Официальная документация по Qt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http://doc.qt.io/qt-5/index.html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Quick PyQt5 1. Signal and Slot Example in PyQt5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https://blog.manash.me/quick-pyqt5-1-signal-and-slot-example-in-pyqt5-bf502ccaf11d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PyQt5 для лингвистов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http://pyqtforlinguists.appspot.com/ebook/index.html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PyQt5 tutorial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http://zetcode.com/gui/pyqt5/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Различия PyQt4 и PyQt5 (RiverBank)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http://pyqt.sourceforge.net/Docs/PyQt5/pyqt4_differences.html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1523975" y="52373"/>
            <a:ext cx="98703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PyQt5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1620550" y="1056900"/>
            <a:ext cx="102519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https://www.riverbankcomputing.com/software/pyqt/intro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000" y="1491425"/>
            <a:ext cx="1350726" cy="98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6186" y="133400"/>
            <a:ext cx="942211" cy="98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15000" y="3154724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6494000" y="4873425"/>
            <a:ext cx="54840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Более 1000 классов</a:t>
            </a:r>
            <a:endParaRPr b="0" i="0" sz="30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6000 функций и методов</a:t>
            </a:r>
            <a:endParaRPr b="0" i="0" sz="30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28175" y="3698704"/>
            <a:ext cx="1415651" cy="166634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4321500" y="3068700"/>
            <a:ext cx="2924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ru-RU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1998 </a:t>
            </a:r>
            <a:endParaRPr b="1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4359750" y="3628688"/>
            <a:ext cx="30000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Инструмент SIP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2515400" y="5276075"/>
            <a:ext cx="39786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GNU GPL v3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Commercial License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7562350" y="1999800"/>
            <a:ext cx="2924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ru-RU" sz="6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pyuic</a:t>
            </a:r>
            <a:endParaRPr b="1" i="0" sz="6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7562350" y="2764788"/>
            <a:ext cx="30000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Python-код из UI-файла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6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Сигналы и слоты (обработчики)</a:t>
            </a:r>
            <a:endParaRPr b="0" i="0" sz="46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 rot="-2352984">
            <a:off x="5160419" y="1760045"/>
            <a:ext cx="1350830" cy="3060653"/>
          </a:xfrm>
          <a:prstGeom prst="lightningBol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1749725" y="5314025"/>
            <a:ext cx="15852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Сигнал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8936275" y="5314025"/>
            <a:ext cx="15852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Слот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1186050" y="1475825"/>
            <a:ext cx="3464100" cy="3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clicked()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pressed()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released()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textChanged()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returnPressed()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valueChanged()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destroyed()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 и много других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7464475" y="1798625"/>
            <a:ext cx="4528800" cy="3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функция</a:t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метод класса</a:t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объект с методом __call__</a:t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lambda-функция</a:t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слот класса</a:t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6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Сигналы и слоты (обработчики)</a:t>
            </a:r>
            <a:endParaRPr b="0" i="0" sz="46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/>
          <p:nvPr/>
        </p:nvSpPr>
        <p:spPr>
          <a:xfrm rot="-2352984">
            <a:off x="5160419" y="1760045"/>
            <a:ext cx="1350830" cy="3060653"/>
          </a:xfrm>
          <a:prstGeom prst="lightningBol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1749725" y="5314025"/>
            <a:ext cx="15852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Сигнал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8936275" y="5314025"/>
            <a:ext cx="15852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Слот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1186050" y="1475825"/>
            <a:ext cx="3464100" cy="3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clicked()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pressed()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released()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textChanged()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returnPressed()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valueChanged()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destroyed()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ru-RU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 и много других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7464475" y="1798625"/>
            <a:ext cx="4528800" cy="3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функция</a:t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метод класса</a:t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объект с методом __call__</a:t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lambda-функция</a:t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слот класса</a:t>
            </a:r>
            <a:endParaRPr b="1" i="0" sz="2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4680238" y="4027900"/>
            <a:ext cx="231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connect()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6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Сигналы и слоты (обработчики)</a:t>
            </a:r>
            <a:endParaRPr b="0" i="0" sz="46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4493100" y="5454950"/>
            <a:ext cx="32058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сигнал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emit()</a:t>
            </a:r>
            <a:endParaRPr b="1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250" y="1240125"/>
            <a:ext cx="5510174" cy="41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Документация Qt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3069300" y="2695775"/>
            <a:ext cx="60534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ru-RU" sz="7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http://doc.qt.io/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6871" y="3459124"/>
            <a:ext cx="1121478" cy="8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34575" y="319900"/>
            <a:ext cx="1959700" cy="23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Документация Qt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4575" y="319900"/>
            <a:ext cx="1959700" cy="230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/>
          <p:nvPr/>
        </p:nvSpPr>
        <p:spPr>
          <a:xfrm>
            <a:off x="1785225" y="2797225"/>
            <a:ext cx="2665800" cy="1045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ru-RU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Документация Qt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4575" y="319900"/>
            <a:ext cx="1959700" cy="230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/>
          <p:nvPr/>
        </p:nvSpPr>
        <p:spPr>
          <a:xfrm>
            <a:off x="4691613" y="3056525"/>
            <a:ext cx="1543800" cy="44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1785225" y="2797225"/>
            <a:ext cx="2665800" cy="1045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ru-RU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6470475" y="2628725"/>
            <a:ext cx="3910500" cy="1301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ru-RU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Шаблон презентации GB (1)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