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F9AE93-9529-4BF0-848E-F281E276980E}">
  <a:tblStyle styleId="{EEF9AE93-9529-4BF0-848E-F281E276980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fill>
          <a:solidFill>
            <a:srgbClr val="CAD6E7"/>
          </a:solidFill>
        </a:fill>
      </a:tcStyle>
    </a:band1H>
    <a:band2H>
      <a:tcTxStyle/>
    </a:band2H>
    <a:band1V>
      <a:tcTxStyle/>
      <a:tcStyle>
        <a:fill>
          <a:solidFill>
            <a:srgbClr val="CAD6E7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E04AA69C-7973-4B31-B603-44C1BA3AAE2D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4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3e182d8e7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3e182d8e7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3e182d8e7_0_26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3e182d8e7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3e182d8e7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3e182d8e7_0_36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3e182d8e7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3e182d8e7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3e182d8e7_0_45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3e182d8e7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3e182d8e7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3e182d8e7_0_54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3e182d8e7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3e182d8e7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23e182d8e7_0_63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3e182d8e7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3e182d8e7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23e182d8e7_0_81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3e182d8e7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3e182d8e7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23e182d8e7_0_9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3e182d8e7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3e182d8e7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23e182d8e7_0_72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497129190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2497129190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497129190_0_4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2497129190_0_4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Полезные статьи для подготовки к вопросам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http://blog.radislavgandapas.com/13-principles/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http://uxevent.com/3-tipa-voprosov-chtoby-rasshevelit-auditoriju/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9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3e182d8e7_0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3e182d8e7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23e182d8e7_0_99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3e182d8e7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3e182d8e7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3e182d8e7_0_107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3e182d8e7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3e182d8e7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23e182d8e7_0_119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3e182d8e7_0_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3e182d8e7_0_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23e182d8e7_0_128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3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43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3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3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3e182d8e7_0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3e182d8e7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23e182d8e7_0_137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3e182d8e7_0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3e182d8e7_0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23e182d8e7_0_147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3e182d8e7_0_2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3e182d8e7_0_2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23e182d8e7_0_203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3e182d8e7_0_2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3e182d8e7_0_2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23e182d8e7_0_212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3e182d8e7_0_2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3e182d8e7_0_2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23e182d8e7_0_221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1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49712919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49712919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2497129190_0_1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3e182d8e7_0_2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3e182d8e7_0_2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23e182d8e7_0_229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3e182d8e7_0_2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3e182d8e7_0_2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23e182d8e7_0_237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3e182d8e7_0_2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3e182d8e7_0_2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23e182d8e7_0_245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3e182d8e7_0_2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3e182d8e7_0_2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23e182d8e7_0_253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3e182d8e7_0_2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3e182d8e7_0_2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23e182d8e7_0_262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3e182d8e7_0_3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3e182d8e7_0_3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23e182d8e7_0_313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3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p63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434e07b9e5_19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434e07b9e5_19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g434e07b9e5_19_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67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67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67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3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5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7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7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9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9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9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21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1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1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3e182d8e7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3e182d8e7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23e182d8e7_0_17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303837" y="4581525"/>
            <a:ext cx="6121400" cy="151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5303837" y="2276475"/>
            <a:ext cx="6121400" cy="230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5303837" y="760412"/>
            <a:ext cx="6121401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3" type="body"/>
          </p:nvPr>
        </p:nvSpPr>
        <p:spPr>
          <a:xfrm>
            <a:off x="5303837" y="1520825"/>
            <a:ext cx="6121401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/>
          <p:nvPr>
            <p:ph idx="4" type="pic"/>
          </p:nvPr>
        </p:nvSpPr>
        <p:spPr>
          <a:xfrm>
            <a:off x="766762" y="1520823"/>
            <a:ext cx="3781425" cy="3816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ри объекта">
  <p:cSld name="Три объекта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1139824" y="760412"/>
            <a:ext cx="3048364" cy="497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2" type="body"/>
          </p:nvPr>
        </p:nvSpPr>
        <p:spPr>
          <a:xfrm>
            <a:off x="8003813" y="760412"/>
            <a:ext cx="3055075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3" type="body"/>
          </p:nvPr>
        </p:nvSpPr>
        <p:spPr>
          <a:xfrm>
            <a:off x="4548187" y="760412"/>
            <a:ext cx="3095625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1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4 объекта">
  <p:cSld name="Заголовок и 4 объекта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title"/>
          </p:nvPr>
        </p:nvSpPr>
        <p:spPr>
          <a:xfrm>
            <a:off x="766762" y="760412"/>
            <a:ext cx="1065847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>
            <a:off x="766764" y="2633322"/>
            <a:ext cx="2393999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2" type="body"/>
          </p:nvPr>
        </p:nvSpPr>
        <p:spPr>
          <a:xfrm>
            <a:off x="6276001" y="2633322"/>
            <a:ext cx="2388886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3" type="body"/>
          </p:nvPr>
        </p:nvSpPr>
        <p:spPr>
          <a:xfrm>
            <a:off x="3520764" y="2633322"/>
            <a:ext cx="2395236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4" type="body"/>
          </p:nvPr>
        </p:nvSpPr>
        <p:spPr>
          <a:xfrm>
            <a:off x="9024888" y="2633321"/>
            <a:ext cx="2400349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2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объекта">
  <p:cSld name="4 объекта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766764" y="760412"/>
            <a:ext cx="2393999" cy="497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2" type="body"/>
          </p:nvPr>
        </p:nvSpPr>
        <p:spPr>
          <a:xfrm>
            <a:off x="6276001" y="760412"/>
            <a:ext cx="2388886" cy="497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3" type="body"/>
          </p:nvPr>
        </p:nvSpPr>
        <p:spPr>
          <a:xfrm>
            <a:off x="3520764" y="760412"/>
            <a:ext cx="2395236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4" type="body"/>
          </p:nvPr>
        </p:nvSpPr>
        <p:spPr>
          <a:xfrm>
            <a:off x="9024888" y="760412"/>
            <a:ext cx="2400349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3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вадратная каритнка с подписью">
  <p:cSld name="Квадратная каритнка с подписью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7656513" y="3022950"/>
            <a:ext cx="3779836" cy="307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2" type="body"/>
          </p:nvPr>
        </p:nvSpPr>
        <p:spPr>
          <a:xfrm>
            <a:off x="7656513" y="755650"/>
            <a:ext cx="3779836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4"/>
          <p:cNvSpPr/>
          <p:nvPr>
            <p:ph idx="3" type="pic"/>
          </p:nvPr>
        </p:nvSpPr>
        <p:spPr>
          <a:xfrm>
            <a:off x="0" y="0"/>
            <a:ext cx="689948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14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ая каритнка с подписью">
  <p:cSld name="Вертикальная каритнка с подписью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6096001" y="3022950"/>
            <a:ext cx="5340350" cy="307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2" type="body"/>
          </p:nvPr>
        </p:nvSpPr>
        <p:spPr>
          <a:xfrm>
            <a:off x="6096001" y="755650"/>
            <a:ext cx="534035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5"/>
          <p:cNvSpPr/>
          <p:nvPr>
            <p:ph idx="3" type="pic"/>
          </p:nvPr>
        </p:nvSpPr>
        <p:spPr>
          <a:xfrm>
            <a:off x="0" y="0"/>
            <a:ext cx="534035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15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оризонтальная каритнка с подписью">
  <p:cSld name="Горизонтальная каритнка с подписью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6888163" y="3022950"/>
            <a:ext cx="4548187" cy="2314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2" type="body"/>
          </p:nvPr>
        </p:nvSpPr>
        <p:spPr>
          <a:xfrm>
            <a:off x="6888163" y="1520824"/>
            <a:ext cx="4548187" cy="150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16"/>
          <p:cNvSpPr/>
          <p:nvPr>
            <p:ph idx="3" type="pic"/>
          </p:nvPr>
        </p:nvSpPr>
        <p:spPr>
          <a:xfrm>
            <a:off x="759597" y="1520824"/>
            <a:ext cx="5336401" cy="381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16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>
  <p:cSld name="Пустой слайд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два объекта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512000" y="743125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1511999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6276000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сравнение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1512000" y="760412"/>
            <a:ext cx="9167999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1512000" y="2636475"/>
            <a:ext cx="4404000" cy="75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1512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3" type="body"/>
          </p:nvPr>
        </p:nvSpPr>
        <p:spPr>
          <a:xfrm>
            <a:off x="6276000" y="2633319"/>
            <a:ext cx="4404000" cy="760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4" type="body"/>
          </p:nvPr>
        </p:nvSpPr>
        <p:spPr>
          <a:xfrm>
            <a:off x="6276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>
  <p:cSld name="Сравнение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512000" y="760412"/>
            <a:ext cx="4404000" cy="75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1512000" y="1877669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275998" y="757256"/>
            <a:ext cx="4404000" cy="760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276000" y="1877669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6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>
  <p:cSld name="Два объекта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idx="1" type="body"/>
          </p:nvPr>
        </p:nvSpPr>
        <p:spPr>
          <a:xfrm>
            <a:off x="1512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6276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7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три подзаголоавка с объектами">
  <p:cSld name="Заголовок три подзаголоавка с объектами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1139824" y="2636475"/>
            <a:ext cx="3048364" cy="75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2" type="body"/>
          </p:nvPr>
        </p:nvSpPr>
        <p:spPr>
          <a:xfrm>
            <a:off x="1139824" y="3753732"/>
            <a:ext cx="3048364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3" type="body"/>
          </p:nvPr>
        </p:nvSpPr>
        <p:spPr>
          <a:xfrm>
            <a:off x="8003813" y="2633321"/>
            <a:ext cx="3055075" cy="760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4" type="body"/>
          </p:nvPr>
        </p:nvSpPr>
        <p:spPr>
          <a:xfrm>
            <a:off x="8003813" y="3753732"/>
            <a:ext cx="3055075" cy="1979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5" type="body"/>
          </p:nvPr>
        </p:nvSpPr>
        <p:spPr>
          <a:xfrm>
            <a:off x="4548187" y="263332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6" type="body"/>
          </p:nvPr>
        </p:nvSpPr>
        <p:spPr>
          <a:xfrm>
            <a:off x="4548187" y="3753732"/>
            <a:ext cx="3095625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8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 трех объектов">
  <p:cSld name="Сравнение трех объектов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idx="1" type="body"/>
          </p:nvPr>
        </p:nvSpPr>
        <p:spPr>
          <a:xfrm>
            <a:off x="1139824" y="760412"/>
            <a:ext cx="3048364" cy="75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1139824" y="1877669"/>
            <a:ext cx="3048364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3" type="body"/>
          </p:nvPr>
        </p:nvSpPr>
        <p:spPr>
          <a:xfrm>
            <a:off x="8003813" y="757258"/>
            <a:ext cx="3055075" cy="760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4" type="body"/>
          </p:nvPr>
        </p:nvSpPr>
        <p:spPr>
          <a:xfrm>
            <a:off x="8003813" y="1877669"/>
            <a:ext cx="3055075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5" type="body"/>
          </p:nvPr>
        </p:nvSpPr>
        <p:spPr>
          <a:xfrm>
            <a:off x="4548187" y="76041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6" type="body"/>
          </p:nvPr>
        </p:nvSpPr>
        <p:spPr>
          <a:xfrm>
            <a:off x="4548187" y="1877669"/>
            <a:ext cx="3095625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9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три объекта">
  <p:cSld name="Заголовок три объекта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139824" y="2633321"/>
            <a:ext cx="3048364" cy="3099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2" type="body"/>
          </p:nvPr>
        </p:nvSpPr>
        <p:spPr>
          <a:xfrm>
            <a:off x="8003813" y="2633321"/>
            <a:ext cx="3055075" cy="3099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3" type="body"/>
          </p:nvPr>
        </p:nvSpPr>
        <p:spPr>
          <a:xfrm>
            <a:off x="4548187" y="2633322"/>
            <a:ext cx="3095625" cy="309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0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3998" y="760412"/>
            <a:ext cx="9132888" cy="1520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3999" y="2636475"/>
            <a:ext cx="9132890" cy="30963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2.png"/><Relationship Id="rId4" Type="http://schemas.openxmlformats.org/officeDocument/2006/relationships/image" Target="../media/image3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rive.google.com/file/d/0B-5kZl7ixcSKT0JBaTQ5aTBnVlE/view?usp=sharing" TargetMode="External"/><Relationship Id="rId4" Type="http://schemas.openxmlformats.org/officeDocument/2006/relationships/hyperlink" Target="http://www.putty.org/" TargetMode="External"/><Relationship Id="rId5" Type="http://schemas.openxmlformats.org/officeDocument/2006/relationships/hyperlink" Target="https://www.wireshark.org/download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Relationship Id="rId6" Type="http://schemas.openxmlformats.org/officeDocument/2006/relationships/image" Target="../media/image15.png"/><Relationship Id="rId7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idx="4294967295" type="ctrTitle"/>
          </p:nvPr>
        </p:nvSpPr>
        <p:spPr>
          <a:xfrm>
            <a:off x="5303824" y="2200275"/>
            <a:ext cx="64290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-RU" sz="3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Основы</a:t>
            </a:r>
            <a:r>
              <a:rPr lang="ru-RU" sz="3400"/>
              <a:t> </a:t>
            </a:r>
            <a:r>
              <a:rPr b="0" i="0" lang="ru-RU" sz="3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компьютерных сетей</a:t>
            </a:r>
            <a:endParaRPr b="0" i="0" sz="3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-RU" sz="3400"/>
              <a:t>Технология Ethernet. Часть 1</a:t>
            </a:r>
            <a:endParaRPr sz="3400"/>
          </a:p>
        </p:txBody>
      </p:sp>
      <p:sp>
        <p:nvSpPr>
          <p:cNvPr id="139" name="Google Shape;139;p18"/>
          <p:cNvSpPr txBox="1"/>
          <p:nvPr>
            <p:ph idx="1" type="subTitle"/>
          </p:nvPr>
        </p:nvSpPr>
        <p:spPr>
          <a:xfrm>
            <a:off x="5303837" y="4432721"/>
            <a:ext cx="61215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Font typeface="Arial"/>
              <a:buNone/>
            </a:pPr>
            <a:r>
              <a:rPr lang="ru-RU" sz="1800"/>
              <a:t>Основные концепции сетей передачи данных. Эталонная модель OSI/ISO и стек протоколов TCP/IP.  Введение в технологию Ethernet.  Диагностика физического уровня</a:t>
            </a:r>
            <a:endParaRPr sz="18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40" name="Google Shape;140;p18"/>
          <p:cNvSpPr txBox="1"/>
          <p:nvPr/>
        </p:nvSpPr>
        <p:spPr>
          <a:xfrm>
            <a:off x="5303837" y="765175"/>
            <a:ext cx="6121400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99A8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5303837" y="1825625"/>
            <a:ext cx="6121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Font typeface="Arial"/>
              <a:buNone/>
            </a:pPr>
            <a:r>
              <a:rPr b="0" i="0" lang="ru-RU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Компьютерные сети</a:t>
            </a:r>
            <a:endParaRPr b="0" i="0" sz="2400" u="none" cap="none" strike="noStrike">
              <a:solidFill>
                <a:srgbClr val="99A8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сети.png" id="142" name="Google Shape;1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237" y="1749437"/>
            <a:ext cx="3781500" cy="37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>
                <a:solidFill>
                  <a:srgbClr val="2F5897"/>
                </a:solidFill>
              </a:rPr>
              <a:t>Виды связи. Half-duplex</a:t>
            </a:r>
            <a:endParaRPr/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1512000" y="1310300"/>
            <a:ext cx="9168000" cy="40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7F7F7F"/>
                </a:solidFill>
              </a:rPr>
              <a:t>Half-duplex – двусторонняя связь, но в один момент времени может передавать только одно устройство.</a:t>
            </a:r>
            <a:endParaRPr b="1" sz="2400">
              <a:solidFill>
                <a:srgbClr val="7F7F7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7F7F7F"/>
                </a:solidFill>
              </a:rPr>
              <a:t>	</a:t>
            </a:r>
            <a:r>
              <a:rPr lang="ru-RU">
                <a:solidFill>
                  <a:srgbClr val="7F7F7F"/>
                </a:solidFill>
              </a:rPr>
              <a:t>Пример: общение по рации, когда можно либо слушать</a:t>
            </a:r>
            <a:endParaRPr>
              <a:solidFill>
                <a:srgbClr val="7F7F7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7F7F7F"/>
                </a:solidFill>
              </a:rPr>
              <a:t> 	канал, либо, нажав кнопку, передавать в него.</a:t>
            </a:r>
            <a:endParaRPr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550" y="4146925"/>
            <a:ext cx="700087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>
                <a:solidFill>
                  <a:srgbClr val="2F5897"/>
                </a:solidFill>
              </a:rPr>
              <a:t>Виды связи. Full-duplex</a:t>
            </a:r>
            <a:endParaRPr/>
          </a:p>
        </p:txBody>
      </p: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1400625" y="1705125"/>
            <a:ext cx="9168000" cy="31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7F7F7F"/>
                </a:solidFill>
              </a:rPr>
              <a:t>Full-duplex или просто duplex – двусторонняя передача, оба устройства могут одновременно вести передачу.</a:t>
            </a:r>
            <a:endParaRPr b="1" sz="2400">
              <a:solidFill>
                <a:srgbClr val="7F7F7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7F7F7F"/>
                </a:solidFill>
              </a:rPr>
              <a:t> 	</a:t>
            </a:r>
            <a:endParaRPr>
              <a:solidFill>
                <a:srgbClr val="7F7F7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7F7F7F"/>
                </a:solidFill>
              </a:rPr>
              <a:t> 	Пример: разговор по телефону.</a:t>
            </a:r>
            <a:endParaRPr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175" y="4101113"/>
            <a:ext cx="700087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>
                <a:solidFill>
                  <a:srgbClr val="2F5897"/>
                </a:solidFill>
              </a:rPr>
              <a:t>Методы передачи данных</a:t>
            </a:r>
            <a:endParaRPr/>
          </a:p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1512000" y="2121800"/>
            <a:ext cx="9168000" cy="13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7F7F7F"/>
                </a:solidFill>
              </a:rPr>
              <a:t>Unicast </a:t>
            </a:r>
            <a:r>
              <a:rPr lang="ru-RU" sz="2400">
                <a:solidFill>
                  <a:srgbClr val="7F7F7F"/>
                </a:solidFill>
              </a:rPr>
              <a:t>– передача данных единственному адресату.</a:t>
            </a:r>
            <a:endParaRPr sz="24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775" y="2850625"/>
            <a:ext cx="492442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2F5897"/>
                </a:solidFill>
              </a:rPr>
              <a:t>Методы передачи данных</a:t>
            </a:r>
            <a:endParaRPr/>
          </a:p>
        </p:txBody>
      </p:sp>
      <p:sp>
        <p:nvSpPr>
          <p:cNvPr id="251" name="Google Shape;251;p30"/>
          <p:cNvSpPr txBox="1"/>
          <p:nvPr>
            <p:ph idx="1" type="body"/>
          </p:nvPr>
        </p:nvSpPr>
        <p:spPr>
          <a:xfrm>
            <a:off x="1512000" y="21054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7F7F7F"/>
                </a:solidFill>
              </a:rPr>
              <a:t>Broadcast </a:t>
            </a:r>
            <a:r>
              <a:rPr lang="ru-RU" sz="2400">
                <a:solidFill>
                  <a:srgbClr val="7F7F7F"/>
                </a:solidFill>
              </a:rPr>
              <a:t>– широковещательная передача данных всем устройствам.</a:t>
            </a:r>
            <a:endParaRPr sz="24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638" y="2825200"/>
            <a:ext cx="509587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>
                <a:solidFill>
                  <a:srgbClr val="2F5897"/>
                </a:solidFill>
              </a:rPr>
              <a:t>Методы передачи данных</a:t>
            </a:r>
            <a:endParaRPr/>
          </a:p>
        </p:txBody>
      </p:sp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1512000" y="2074075"/>
            <a:ext cx="9168000" cy="6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7F7F7F"/>
                </a:solidFill>
              </a:rPr>
              <a:t>Multicast </a:t>
            </a:r>
            <a:r>
              <a:rPr lang="ru-RU" sz="2400">
                <a:solidFill>
                  <a:srgbClr val="7F7F7F"/>
                </a:solidFill>
              </a:rPr>
              <a:t>– передача данных группе устройств.</a:t>
            </a:r>
            <a:endParaRPr/>
          </a:p>
        </p:txBody>
      </p:sp>
      <p:pic>
        <p:nvPicPr>
          <p:cNvPr id="260" name="Google Shape;2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838" y="2628000"/>
            <a:ext cx="4695825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1512000" y="513500"/>
            <a:ext cx="9168000" cy="14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>
                <a:solidFill>
                  <a:srgbClr val="2F5897"/>
                </a:solidFill>
              </a:rPr>
              <a:t>Виды коммутации. Коммутация каналов</a:t>
            </a:r>
            <a:endParaRPr/>
          </a:p>
        </p:txBody>
      </p:sp>
      <p:pic>
        <p:nvPicPr>
          <p:cNvPr id="267" name="Google Shape;2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975" y="2971788"/>
            <a:ext cx="6686550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2"/>
          <p:cNvSpPr txBox="1"/>
          <p:nvPr>
            <p:ph idx="1" type="body"/>
          </p:nvPr>
        </p:nvSpPr>
        <p:spPr>
          <a:xfrm>
            <a:off x="1512000" y="2212200"/>
            <a:ext cx="9168000" cy="14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7F7F7F"/>
                </a:solidFill>
              </a:rPr>
              <a:t>В сети с коммутацией каналов между двумя конечными устройствами устанавливается физический канал. Пример: телефонная сеть.</a:t>
            </a:r>
            <a:endParaRPr sz="24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>
                <a:solidFill>
                  <a:srgbClr val="2F5897"/>
                </a:solidFill>
              </a:rPr>
              <a:t>Виды коммутации. Коммутация пакетов</a:t>
            </a:r>
            <a:endParaRPr/>
          </a:p>
        </p:txBody>
      </p:sp>
      <p:pic>
        <p:nvPicPr>
          <p:cNvPr id="275" name="Google Shape;2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488" y="3487738"/>
            <a:ext cx="5915025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3"/>
          <p:cNvSpPr txBox="1"/>
          <p:nvPr>
            <p:ph idx="1" type="body"/>
          </p:nvPr>
        </p:nvSpPr>
        <p:spPr>
          <a:xfrm>
            <a:off x="1512000" y="2482000"/>
            <a:ext cx="9168000" cy="12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7F7F7F"/>
                </a:solidFill>
              </a:rPr>
              <a:t>В сети с коммутацией пакетов информация от каждого устройства делится на небольшие пакеты, и данные передаются по одним и тем же физическим каналам. Пример: компьютерные сети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163" y="561975"/>
            <a:ext cx="8829675" cy="57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4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>
                <a:solidFill>
                  <a:srgbClr val="2F5897"/>
                </a:solidFill>
              </a:rPr>
              <a:t>WAN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Виды топологий</a:t>
            </a:r>
            <a:b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7300"/>
            <a:ext cx="1219200" cy="12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5"/>
          <p:cNvSpPr txBox="1"/>
          <p:nvPr>
            <p:ph idx="1" type="body"/>
          </p:nvPr>
        </p:nvSpPr>
        <p:spPr>
          <a:xfrm>
            <a:off x="1512000" y="2043274"/>
            <a:ext cx="9168000" cy="40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1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Сетевая топология</a:t>
            </a: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 — это структура графа, на вершинах которого находятся конечные узлы сети (компьютеры/телефоны/принтеры) и сетевое оборудование (коммутаторы, роутеры), а рёбра — физические линии связи между узлами.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Сетевые топологии могут быть</a:t>
            </a:r>
            <a:r>
              <a:rPr lang="ru-RU"/>
              <a:t>.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b="1" lang="ru-RU"/>
              <a:t>Ф</a:t>
            </a:r>
            <a:r>
              <a:rPr b="1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изическими</a:t>
            </a: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 — </a:t>
            </a:r>
            <a:r>
              <a:rPr lang="ru-RU"/>
              <a:t> определяет как физически соединены устройства в сети.</a:t>
            </a:r>
            <a:endParaRPr/>
          </a:p>
          <a:p>
            <a:pPr indent="-3556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b="1" lang="ru-RU"/>
              <a:t>Л</a:t>
            </a:r>
            <a:r>
              <a:rPr b="1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огическими</a:t>
            </a: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 — </a:t>
            </a:r>
            <a:r>
              <a:rPr lang="ru-RU"/>
              <a:t>определяет направления потоков данных между узлами сети и способы передачи данных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/>
          <p:nvPr>
            <p:ph idx="1" type="body"/>
          </p:nvPr>
        </p:nvSpPr>
        <p:spPr>
          <a:xfrm>
            <a:off x="1512000" y="2628000"/>
            <a:ext cx="91680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6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-RU"/>
              <a:t> 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175" y="552450"/>
            <a:ext cx="8763000" cy="57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 к аудитории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528589" y="2070681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Разрабатывали ли вы раньше сетевые приложения?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 какой целью вы пришли на курс ?</a:t>
            </a:r>
            <a:endParaRPr/>
          </a:p>
          <a:p>
            <a:pPr indent="-457200" lvl="0" marL="4572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Какая у вас конечная цель?</a:t>
            </a:r>
            <a:endParaRPr/>
          </a:p>
        </p:txBody>
      </p:sp>
      <p:pic>
        <p:nvPicPr>
          <p:cNvPr id="150" name="Google Shape;15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16528" y="3741514"/>
            <a:ext cx="2408664" cy="2408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54219" y="0"/>
            <a:ext cx="3237781" cy="289641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9696588" y="756000"/>
            <a:ext cx="983411" cy="2140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rgbClr val="2F5897"/>
                </a:solidFill>
              </a:rPr>
              <a:t>Абстракции для описания сетевого взаимодействия</a:t>
            </a:r>
            <a:endParaRPr/>
          </a:p>
        </p:txBody>
      </p:sp>
      <p:sp>
        <p:nvSpPr>
          <p:cNvPr id="304" name="Google Shape;304;p37"/>
          <p:cNvSpPr txBox="1"/>
          <p:nvPr>
            <p:ph idx="1" type="body"/>
          </p:nvPr>
        </p:nvSpPr>
        <p:spPr>
          <a:xfrm>
            <a:off x="1512000" y="2628000"/>
            <a:ext cx="9168000" cy="31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00"/>
                </a:solidFill>
              </a:rPr>
              <a:t>Существуют две основные сетевые модели стеков протоколов, описывающие работу сетей передачи данных: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</a:rPr>
              <a:t>1. </a:t>
            </a:r>
            <a:r>
              <a:rPr b="1" lang="ru-RU" sz="1800">
                <a:solidFill>
                  <a:srgbClr val="000000"/>
                </a:solidFill>
              </a:rPr>
              <a:t>Модель OSI </a:t>
            </a:r>
            <a:r>
              <a:rPr lang="ru-RU" sz="1800">
                <a:solidFill>
                  <a:srgbClr val="000000"/>
                </a:solidFill>
              </a:rPr>
              <a:t>(Open Systems Interconnection), она же </a:t>
            </a:r>
            <a:r>
              <a:rPr b="1" lang="ru-RU" sz="1800">
                <a:solidFill>
                  <a:srgbClr val="000000"/>
                </a:solidFill>
              </a:rPr>
              <a:t>эталонная модель взаимодействия открытых систем</a:t>
            </a:r>
            <a:r>
              <a:rPr lang="ru-RU" sz="1800">
                <a:solidFill>
                  <a:srgbClr val="000000"/>
                </a:solidFill>
              </a:rPr>
              <a:t> (ЭМВОС) – это семиуровневая абстрактная модель, разработанная </a:t>
            </a:r>
            <a:r>
              <a:rPr i="1" lang="ru-RU" sz="1800">
                <a:solidFill>
                  <a:srgbClr val="000000"/>
                </a:solidFill>
              </a:rPr>
              <a:t>Международной Организацией по Стандартам </a:t>
            </a:r>
            <a:r>
              <a:rPr lang="ru-RU" sz="1800">
                <a:solidFill>
                  <a:srgbClr val="000000"/>
                </a:solidFill>
              </a:rPr>
              <a:t>(International Organization for Standardization - ISO).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</a:rPr>
              <a:t>2. </a:t>
            </a:r>
            <a:r>
              <a:rPr b="1" lang="ru-RU" sz="1800">
                <a:solidFill>
                  <a:srgbClr val="000000"/>
                </a:solidFill>
              </a:rPr>
              <a:t>Стек протоколов TCP/IP </a:t>
            </a:r>
            <a:r>
              <a:rPr lang="ru-RU" sz="1800">
                <a:solidFill>
                  <a:srgbClr val="000000"/>
                </a:solidFill>
              </a:rPr>
              <a:t>– четырёхуровневая модель, разработанная по инициативе Министерства обороны США. Используется сейчас как основной стек протоколов в сетях. </a:t>
            </a:r>
            <a:r>
              <a:rPr lang="ru-RU" sz="1800">
                <a:solidFill>
                  <a:srgbClr val="7F7F7F"/>
                </a:solidFill>
              </a:rPr>
              <a:t> </a:t>
            </a:r>
            <a:endParaRPr sz="18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>
                <a:solidFill>
                  <a:srgbClr val="2F5897"/>
                </a:solidFill>
              </a:rPr>
              <a:t>Стек TCP/IP</a:t>
            </a:r>
            <a:endParaRPr/>
          </a:p>
        </p:txBody>
      </p:sp>
      <p:sp>
        <p:nvSpPr>
          <p:cNvPr id="311" name="Google Shape;311;p38"/>
          <p:cNvSpPr txBox="1"/>
          <p:nvPr>
            <p:ph idx="1" type="body"/>
          </p:nvPr>
        </p:nvSpPr>
        <p:spPr>
          <a:xfrm>
            <a:off x="1512000" y="1236700"/>
            <a:ext cx="9168000" cy="44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7F7F7F"/>
                </a:solidFill>
              </a:rPr>
              <a:t> </a:t>
            </a:r>
            <a:endParaRPr/>
          </a:p>
        </p:txBody>
      </p:sp>
      <p:graphicFrame>
        <p:nvGraphicFramePr>
          <p:cNvPr id="312" name="Google Shape;312;p38"/>
          <p:cNvGraphicFramePr/>
          <p:nvPr/>
        </p:nvGraphicFramePr>
        <p:xfrm>
          <a:off x="1946275" y="21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{E04AA69C-7973-4B31-B603-44C1BA3AAE2D}</a:tableStyleId>
              </a:tblPr>
              <a:tblGrid>
                <a:gridCol w="2815600"/>
                <a:gridCol w="1857700"/>
                <a:gridCol w="2162475"/>
              </a:tblGrid>
              <a:tr h="806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4.</a:t>
                      </a:r>
                      <a:r>
                        <a:rPr b="1" lang="ru-RU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b="1" lang="ru-RU"/>
                        <a:t>Application layer (прикладной уровень)</a:t>
                      </a:r>
                      <a:endParaRPr b="1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потоки данных</a:t>
                      </a:r>
                      <a:endParaRPr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HTTP, SSH, DNS</a:t>
                      </a:r>
                      <a:endParaRPr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</a:tr>
              <a:tr h="88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3. Transport layer (Транспортный уровень)</a:t>
                      </a:r>
                      <a:endParaRPr b="1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сегменты</a:t>
                      </a:r>
                      <a:endParaRPr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TCP, UDP</a:t>
                      </a:r>
                      <a:endParaRPr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</a:tr>
              <a:tr h="661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2. Internet layer</a:t>
                      </a:r>
                      <a:endParaRPr b="1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(сетевой уровень)</a:t>
                      </a:r>
                      <a:endParaRPr b="1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пакеты</a:t>
                      </a:r>
                      <a:endParaRPr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IP</a:t>
                      </a:r>
                      <a:endParaRPr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</a:tr>
              <a:tr h="661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1.  Link layer</a:t>
                      </a:r>
                      <a:endParaRPr b="1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(канальный уровень)</a:t>
                      </a:r>
                      <a:endParaRPr b="1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фреймы</a:t>
                      </a:r>
                      <a:endParaRPr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Ethernet</a:t>
                      </a:r>
                      <a:endParaRPr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 txBox="1"/>
          <p:nvPr>
            <p:ph idx="1" type="body"/>
          </p:nvPr>
        </p:nvSpPr>
        <p:spPr>
          <a:xfrm>
            <a:off x="1512000" y="2628000"/>
            <a:ext cx="9168000" cy="31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0" y="1243750"/>
            <a:ext cx="9163050" cy="51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9"/>
          <p:cNvSpPr txBox="1"/>
          <p:nvPr>
            <p:ph type="title"/>
          </p:nvPr>
        </p:nvSpPr>
        <p:spPr>
          <a:xfrm>
            <a:off x="1512000" y="513500"/>
            <a:ext cx="91680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2F5897"/>
                </a:solidFill>
              </a:rPr>
              <a:t>Стек TCP/IP. Инкапсуляция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"/>
          <p:cNvSpPr txBox="1"/>
          <p:nvPr>
            <p:ph type="title"/>
          </p:nvPr>
        </p:nvSpPr>
        <p:spPr>
          <a:xfrm>
            <a:off x="1512000" y="756000"/>
            <a:ext cx="9168000" cy="9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2F5897"/>
                </a:solidFill>
              </a:rPr>
              <a:t>Соответствие уровней модели OSI и стека TCP/IP</a:t>
            </a:r>
            <a:endParaRPr sz="3000"/>
          </a:p>
        </p:txBody>
      </p:sp>
      <p:sp>
        <p:nvSpPr>
          <p:cNvPr id="327" name="Google Shape;327;p40"/>
          <p:cNvSpPr txBox="1"/>
          <p:nvPr>
            <p:ph idx="1" type="body"/>
          </p:nvPr>
        </p:nvSpPr>
        <p:spPr>
          <a:xfrm>
            <a:off x="1512000" y="2628000"/>
            <a:ext cx="9168000" cy="31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625" y="1735800"/>
            <a:ext cx="5800725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41"/>
          <p:cNvPicPr preferRelativeResize="0"/>
          <p:nvPr/>
        </p:nvPicPr>
        <p:blipFill rotWithShape="1">
          <a:blip r:embed="rId3">
            <a:alphaModFix/>
          </a:blip>
          <a:srcRect b="22036" l="0" r="817" t="12128"/>
          <a:stretch/>
        </p:blipFill>
        <p:spPr>
          <a:xfrm>
            <a:off x="8445799" y="22621"/>
            <a:ext cx="3493159" cy="1466757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1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Сетевая технология Ethernet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1"/>
          <p:cNvSpPr txBox="1"/>
          <p:nvPr>
            <p:ph idx="1" type="body"/>
          </p:nvPr>
        </p:nvSpPr>
        <p:spPr>
          <a:xfrm>
            <a:off x="1511999" y="2268000"/>
            <a:ext cx="9167999" cy="3910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-RU" sz="2400">
                <a:solidFill>
                  <a:srgbClr val="000000"/>
                </a:solidFill>
              </a:rPr>
              <a:t>Ethernet </a:t>
            </a:r>
            <a:r>
              <a:rPr lang="ru-RU" sz="2400">
                <a:solidFill>
                  <a:srgbClr val="000000"/>
                </a:solidFill>
              </a:rPr>
              <a:t>– семейство технологий пакетной передачи данных в компьютерных сетях, использующих метод </a:t>
            </a:r>
            <a:r>
              <a:rPr b="1" lang="ru-RU" sz="2400">
                <a:solidFill>
                  <a:srgbClr val="000000"/>
                </a:solidFill>
              </a:rPr>
              <a:t>множественного доступа с контролем несущей и обнаружением коллизий </a:t>
            </a:r>
            <a:r>
              <a:rPr lang="ru-RU" sz="2400">
                <a:solidFill>
                  <a:srgbClr val="000000"/>
                </a:solidFill>
              </a:rPr>
              <a:t>– </a:t>
            </a:r>
            <a:r>
              <a:rPr b="1" lang="ru-RU" sz="2400">
                <a:solidFill>
                  <a:srgbClr val="000000"/>
                </a:solidFill>
              </a:rPr>
              <a:t>CSMA/CD</a:t>
            </a:r>
            <a:r>
              <a:rPr lang="ru-RU" sz="2400">
                <a:solidFill>
                  <a:srgbClr val="000000"/>
                </a:solidFill>
              </a:rPr>
              <a:t>.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Название «Ethernet» (буквально «эфирная сеть» или «среда сети») связано с тем что первоначально принцип работы этой технологии был заимствован из радио технологии ALOHAnet.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Ethernet описывается стандартами группы IEEE 802.3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Ethernet сейчас является одной из самых распространённых технологий ЛВС. В середине 90-х, он вытеснил такие сетевые технологии, как ARCNET и Token Ring.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 txBox="1"/>
          <p:nvPr>
            <p:ph type="title"/>
          </p:nvPr>
        </p:nvSpPr>
        <p:spPr>
          <a:xfrm>
            <a:off x="1512000" y="370625"/>
            <a:ext cx="9168000" cy="14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>
                <a:solidFill>
                  <a:srgbClr val="2F5897"/>
                </a:solidFill>
              </a:rPr>
              <a:t>Основы Ethernet</a:t>
            </a:r>
            <a:endParaRPr/>
          </a:p>
        </p:txBody>
      </p:sp>
      <p:sp>
        <p:nvSpPr>
          <p:cNvPr id="344" name="Google Shape;344;p42"/>
          <p:cNvSpPr txBox="1"/>
          <p:nvPr>
            <p:ph idx="1" type="body"/>
          </p:nvPr>
        </p:nvSpPr>
        <p:spPr>
          <a:xfrm>
            <a:off x="1512000" y="1688250"/>
            <a:ext cx="9168000" cy="21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7F7F7F"/>
                </a:solidFill>
              </a:rPr>
              <a:t>Первой физической схемой подключения (физической топологией) Ethernet была </a:t>
            </a:r>
            <a:r>
              <a:rPr b="1" lang="ru-RU">
                <a:solidFill>
                  <a:srgbClr val="7F7F7F"/>
                </a:solidFill>
              </a:rPr>
              <a:t>«шина»</a:t>
            </a:r>
            <a:r>
              <a:rPr lang="ru-RU">
                <a:solidFill>
                  <a:srgbClr val="7F7F7F"/>
                </a:solidFill>
              </a:rPr>
              <a:t>. Все устройства </a:t>
            </a:r>
            <a:r>
              <a:rPr b="1" lang="ru-RU">
                <a:solidFill>
                  <a:srgbClr val="7F7F7F"/>
                </a:solidFill>
              </a:rPr>
              <a:t>конфликтуют</a:t>
            </a:r>
            <a:r>
              <a:rPr lang="ru-RU">
                <a:solidFill>
                  <a:srgbClr val="7F7F7F"/>
                </a:solidFill>
              </a:rPr>
              <a:t> за среду передачи данных. Передача ведётся в режиме </a:t>
            </a:r>
            <a:r>
              <a:rPr b="1" lang="ru-RU">
                <a:solidFill>
                  <a:srgbClr val="7F7F7F"/>
                </a:solidFill>
              </a:rPr>
              <a:t>half-duplex </a:t>
            </a:r>
            <a:r>
              <a:rPr lang="ru-RU">
                <a:solidFill>
                  <a:srgbClr val="7F7F7F"/>
                </a:solidFill>
              </a:rPr>
              <a:t>на скорости до 10Мбит/сек.   Технологии имели название 10BASE5 и 10BASE2</a:t>
            </a:r>
            <a:endParaRPr/>
          </a:p>
        </p:txBody>
      </p:sp>
      <p:pic>
        <p:nvPicPr>
          <p:cNvPr id="345" name="Google Shape;3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538" y="3605213"/>
            <a:ext cx="816292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>
                <a:solidFill>
                  <a:srgbClr val="2F5897"/>
                </a:solidFill>
              </a:rPr>
              <a:t>Коаксиальный кабель</a:t>
            </a:r>
            <a:endParaRPr/>
          </a:p>
        </p:txBody>
      </p:sp>
      <p:pic>
        <p:nvPicPr>
          <p:cNvPr id="352" name="Google Shape;3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225" y="2747963"/>
            <a:ext cx="8591550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3"/>
          <p:cNvSpPr txBox="1"/>
          <p:nvPr/>
        </p:nvSpPr>
        <p:spPr>
          <a:xfrm>
            <a:off x="1800300" y="2188625"/>
            <a:ext cx="85914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Имеет всего одну пару проводников для передачи данных.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4"/>
          <p:cNvSpPr txBox="1"/>
          <p:nvPr>
            <p:ph type="title"/>
          </p:nvPr>
        </p:nvSpPr>
        <p:spPr>
          <a:xfrm>
            <a:off x="1512000" y="422625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>
                <a:solidFill>
                  <a:srgbClr val="2F5897"/>
                </a:solidFill>
              </a:rPr>
              <a:t>Проблемы ранних Ethernet.</a:t>
            </a:r>
            <a:endParaRPr/>
          </a:p>
        </p:txBody>
      </p:sp>
      <p:sp>
        <p:nvSpPr>
          <p:cNvPr id="360" name="Google Shape;360;p44"/>
          <p:cNvSpPr txBox="1"/>
          <p:nvPr>
            <p:ph idx="1" type="body"/>
          </p:nvPr>
        </p:nvSpPr>
        <p:spPr>
          <a:xfrm>
            <a:off x="1512000" y="1672375"/>
            <a:ext cx="9168000" cy="35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00"/>
                </a:solidFill>
              </a:rPr>
              <a:t>•</a:t>
            </a:r>
            <a:r>
              <a:rPr b="1" lang="ru-RU" sz="2400">
                <a:solidFill>
                  <a:srgbClr val="000000"/>
                </a:solidFill>
              </a:rPr>
              <a:t>Режим half-duplex. </a:t>
            </a:r>
            <a:r>
              <a:rPr lang="ru-RU" sz="2400">
                <a:solidFill>
                  <a:srgbClr val="000000"/>
                </a:solidFill>
              </a:rPr>
              <a:t>Устройство не может одновременно вести прием и передачу.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00"/>
                </a:solidFill>
              </a:rPr>
              <a:t>•</a:t>
            </a:r>
            <a:r>
              <a:rPr b="1" lang="ru-RU" sz="2400">
                <a:solidFill>
                  <a:srgbClr val="000000"/>
                </a:solidFill>
              </a:rPr>
              <a:t>Обрыв кабеля</a:t>
            </a:r>
            <a:r>
              <a:rPr lang="ru-RU" sz="2400">
                <a:solidFill>
                  <a:srgbClr val="000000"/>
                </a:solidFill>
              </a:rPr>
              <a:t> выводил из строя всю сеть.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00"/>
                </a:solidFill>
              </a:rPr>
              <a:t>•</a:t>
            </a:r>
            <a:r>
              <a:rPr b="1" lang="ru-RU" sz="2400">
                <a:solidFill>
                  <a:srgbClr val="000000"/>
                </a:solidFill>
              </a:rPr>
              <a:t>Неудобства</a:t>
            </a:r>
            <a:r>
              <a:rPr lang="ru-RU" sz="2400">
                <a:solidFill>
                  <a:srgbClr val="000000"/>
                </a:solidFill>
              </a:rPr>
              <a:t> при работе с коаксиальным кабелем.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Google Shape;36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888" y="4972050"/>
            <a:ext cx="816292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5"/>
          <p:cNvSpPr txBox="1"/>
          <p:nvPr>
            <p:ph type="title"/>
          </p:nvPr>
        </p:nvSpPr>
        <p:spPr>
          <a:xfrm>
            <a:off x="1512000" y="477300"/>
            <a:ext cx="9168000" cy="15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2F5897"/>
                </a:solidFill>
              </a:rPr>
              <a:t>Переход на витую пару со сменой топологии на звезду</a:t>
            </a:r>
            <a:endParaRPr/>
          </a:p>
        </p:txBody>
      </p:sp>
      <p:pic>
        <p:nvPicPr>
          <p:cNvPr id="368" name="Google Shape;36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8913" y="3881438"/>
            <a:ext cx="5019675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5"/>
          <p:cNvSpPr txBox="1"/>
          <p:nvPr>
            <p:ph idx="1" type="body"/>
          </p:nvPr>
        </p:nvSpPr>
        <p:spPr>
          <a:xfrm>
            <a:off x="1512000" y="2021700"/>
            <a:ext cx="9168000" cy="23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00"/>
                </a:solidFill>
              </a:rPr>
              <a:t>Hub (концентратор) – сетевое устройство, работающее на первом уровне модели OSI.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00"/>
                </a:solidFill>
              </a:rPr>
              <a:t>Любой фрейм, пришедший на порт хаба, дублируется на все его порты кроме того, с которого он этот фрейм получил. 10BASE-T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6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>
                <a:solidFill>
                  <a:srgbClr val="2F5897"/>
                </a:solidFill>
              </a:rPr>
              <a:t>Hub</a:t>
            </a:r>
            <a:endParaRPr/>
          </a:p>
        </p:txBody>
      </p:sp>
      <p:sp>
        <p:nvSpPr>
          <p:cNvPr id="376" name="Google Shape;376;p46"/>
          <p:cNvSpPr txBox="1"/>
          <p:nvPr>
            <p:ph idx="1" type="body"/>
          </p:nvPr>
        </p:nvSpPr>
        <p:spPr>
          <a:xfrm>
            <a:off x="1512000" y="2628000"/>
            <a:ext cx="9168000" cy="31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Google Shape;37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450" y="1918150"/>
            <a:ext cx="6038850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курса</a:t>
            </a:r>
            <a:endParaRPr/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1512000" y="1893700"/>
            <a:ext cx="9168000" cy="4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</a:rPr>
              <a:t>Изучение основных концепций сетевых технологий.</a:t>
            </a:r>
            <a:endParaRPr sz="24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</a:rPr>
              <a:t>Настройка сетевых протоколов.</a:t>
            </a:r>
            <a:endParaRPr sz="24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</a:rPr>
              <a:t>Разработка архитектуры небольших сетей.</a:t>
            </a:r>
            <a:endParaRPr sz="24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</a:rPr>
              <a:t>Диагностика сети.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lang="ru-RU" sz="2400"/>
              <a:t>Изучение работы протоколов верхних уровней.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Technology devices social media interaction template Free Vector" id="160" name="Google Shape;160;p2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04000" y="0"/>
            <a:ext cx="2688000" cy="240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30115" y="4300818"/>
            <a:ext cx="2528700" cy="26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7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>
                <a:solidFill>
                  <a:srgbClr val="2F5897"/>
                </a:solidFill>
              </a:rPr>
              <a:t>Hub</a:t>
            </a:r>
            <a:endParaRPr/>
          </a:p>
        </p:txBody>
      </p:sp>
      <p:sp>
        <p:nvSpPr>
          <p:cNvPr id="384" name="Google Shape;384;p47"/>
          <p:cNvSpPr txBox="1"/>
          <p:nvPr>
            <p:ph idx="1" type="body"/>
          </p:nvPr>
        </p:nvSpPr>
        <p:spPr>
          <a:xfrm>
            <a:off x="1512000" y="2628000"/>
            <a:ext cx="9168000" cy="31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200" y="2000425"/>
            <a:ext cx="7349355" cy="342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8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>
                <a:solidFill>
                  <a:srgbClr val="2F5897"/>
                </a:solidFill>
              </a:rPr>
              <a:t>8P8C («RJ-45») коннектор</a:t>
            </a:r>
            <a:endParaRPr/>
          </a:p>
        </p:txBody>
      </p:sp>
      <p:sp>
        <p:nvSpPr>
          <p:cNvPr id="392" name="Google Shape;392;p48"/>
          <p:cNvSpPr txBox="1"/>
          <p:nvPr>
            <p:ph idx="1" type="body"/>
          </p:nvPr>
        </p:nvSpPr>
        <p:spPr>
          <a:xfrm>
            <a:off x="1512000" y="2628000"/>
            <a:ext cx="9168000" cy="31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3" name="Google Shape;39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575" y="2087563"/>
            <a:ext cx="6038850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9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>
                <a:solidFill>
                  <a:srgbClr val="2F5897"/>
                </a:solidFill>
              </a:rPr>
              <a:t>8P8C («RJ-45») коннектор на витой паре</a:t>
            </a:r>
            <a:endParaRPr/>
          </a:p>
        </p:txBody>
      </p:sp>
      <p:sp>
        <p:nvSpPr>
          <p:cNvPr id="400" name="Google Shape;400;p49"/>
          <p:cNvSpPr txBox="1"/>
          <p:nvPr>
            <p:ph idx="1" type="body"/>
          </p:nvPr>
        </p:nvSpPr>
        <p:spPr>
          <a:xfrm>
            <a:off x="1512000" y="2628000"/>
            <a:ext cx="9168000" cy="31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1" name="Google Shape;40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550" y="2324100"/>
            <a:ext cx="4914900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0"/>
          <p:cNvSpPr txBox="1"/>
          <p:nvPr>
            <p:ph idx="1" type="body"/>
          </p:nvPr>
        </p:nvSpPr>
        <p:spPr>
          <a:xfrm>
            <a:off x="1512000" y="2628000"/>
            <a:ext cx="9168000" cy="31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8" name="Google Shape;40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213" y="1401763"/>
            <a:ext cx="5457825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0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>
                <a:solidFill>
                  <a:srgbClr val="2F5897"/>
                </a:solidFill>
              </a:rPr>
              <a:t>Витая пара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1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>
                <a:solidFill>
                  <a:srgbClr val="2F5897"/>
                </a:solidFill>
              </a:rPr>
              <a:t>Обжимка витой пары</a:t>
            </a:r>
            <a:endParaRPr/>
          </a:p>
        </p:txBody>
      </p:sp>
      <p:sp>
        <p:nvSpPr>
          <p:cNvPr id="416" name="Google Shape;416;p51"/>
          <p:cNvSpPr txBox="1"/>
          <p:nvPr>
            <p:ph idx="1" type="body"/>
          </p:nvPr>
        </p:nvSpPr>
        <p:spPr>
          <a:xfrm>
            <a:off x="1512000" y="2628000"/>
            <a:ext cx="9168000" cy="31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7" name="Google Shape;41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900" y="2422525"/>
            <a:ext cx="600075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2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>
                <a:solidFill>
                  <a:srgbClr val="2F5897"/>
                </a:solidFill>
              </a:rPr>
              <a:t>Обжимка витой пары</a:t>
            </a:r>
            <a:endParaRPr/>
          </a:p>
        </p:txBody>
      </p:sp>
      <p:sp>
        <p:nvSpPr>
          <p:cNvPr id="424" name="Google Shape;424;p52"/>
          <p:cNvSpPr txBox="1"/>
          <p:nvPr>
            <p:ph idx="1" type="body"/>
          </p:nvPr>
        </p:nvSpPr>
        <p:spPr>
          <a:xfrm>
            <a:off x="1512000" y="2628000"/>
            <a:ext cx="9168000" cy="31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5" name="Google Shape;42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625" y="2484663"/>
            <a:ext cx="594360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3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2F5897"/>
                </a:solidFill>
              </a:rPr>
              <a:t>Основные протоколы семейства Ethernet, работающие по витой паре</a:t>
            </a:r>
            <a:endParaRPr/>
          </a:p>
        </p:txBody>
      </p:sp>
      <p:sp>
        <p:nvSpPr>
          <p:cNvPr id="432" name="Google Shape;432;p53"/>
          <p:cNvSpPr txBox="1"/>
          <p:nvPr>
            <p:ph idx="1" type="body"/>
          </p:nvPr>
        </p:nvSpPr>
        <p:spPr>
          <a:xfrm>
            <a:off x="1512000" y="1847000"/>
            <a:ext cx="9168000" cy="45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000000"/>
                </a:solidFill>
              </a:rPr>
              <a:t>•</a:t>
            </a:r>
            <a:r>
              <a:rPr b="1" lang="ru-RU" sz="1900">
                <a:solidFill>
                  <a:srgbClr val="000000"/>
                </a:solidFill>
              </a:rPr>
              <a:t>10BASE-T</a:t>
            </a:r>
            <a:r>
              <a:rPr lang="ru-RU" sz="1900">
                <a:solidFill>
                  <a:srgbClr val="000000"/>
                </a:solidFill>
              </a:rPr>
              <a:t> или просто </a:t>
            </a:r>
            <a:r>
              <a:rPr b="1" lang="ru-RU" sz="1900">
                <a:solidFill>
                  <a:srgbClr val="000000"/>
                </a:solidFill>
              </a:rPr>
              <a:t>Ethernet</a:t>
            </a:r>
            <a:r>
              <a:rPr lang="ru-RU" sz="1900">
                <a:solidFill>
                  <a:srgbClr val="000000"/>
                </a:solidFill>
              </a:rPr>
              <a:t>. Скорость 10Мбит/c, half/full duplex. Используется 2 пары.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000000"/>
                </a:solidFill>
              </a:rPr>
              <a:t>•</a:t>
            </a:r>
            <a:r>
              <a:rPr b="1" lang="ru-RU" sz="1900">
                <a:solidFill>
                  <a:srgbClr val="000000"/>
                </a:solidFill>
              </a:rPr>
              <a:t>100BASE-T </a:t>
            </a:r>
            <a:r>
              <a:rPr lang="ru-RU" sz="1900">
                <a:solidFill>
                  <a:srgbClr val="000000"/>
                </a:solidFill>
              </a:rPr>
              <a:t>или </a:t>
            </a:r>
            <a:r>
              <a:rPr b="1" lang="ru-RU" sz="1900">
                <a:solidFill>
                  <a:srgbClr val="000000"/>
                </a:solidFill>
              </a:rPr>
              <a:t>Fast Ethernet.</a:t>
            </a:r>
            <a:r>
              <a:rPr lang="ru-RU" sz="1900">
                <a:solidFill>
                  <a:srgbClr val="000000"/>
                </a:solidFill>
              </a:rPr>
              <a:t> Скорость 100Мбит/с, duplex. Используется 2 пары.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000000"/>
                </a:solidFill>
              </a:rPr>
              <a:t>•</a:t>
            </a:r>
            <a:r>
              <a:rPr b="1" lang="ru-RU" sz="1900">
                <a:solidFill>
                  <a:srgbClr val="000000"/>
                </a:solidFill>
              </a:rPr>
              <a:t>1000BASE-T </a:t>
            </a:r>
            <a:r>
              <a:rPr lang="ru-RU" sz="1900">
                <a:solidFill>
                  <a:srgbClr val="000000"/>
                </a:solidFill>
              </a:rPr>
              <a:t>или</a:t>
            </a:r>
            <a:r>
              <a:rPr b="1" lang="ru-RU" sz="1900">
                <a:solidFill>
                  <a:srgbClr val="000000"/>
                </a:solidFill>
              </a:rPr>
              <a:t> Gigabit Ethernet.</a:t>
            </a:r>
            <a:r>
              <a:rPr lang="ru-RU" sz="1900">
                <a:solidFill>
                  <a:srgbClr val="000000"/>
                </a:solidFill>
              </a:rPr>
              <a:t> Скорость 1000Мбит/с, </a:t>
            </a:r>
            <a:r>
              <a:rPr b="1" lang="ru-RU" sz="1900">
                <a:solidFill>
                  <a:srgbClr val="000000"/>
                </a:solidFill>
              </a:rPr>
              <a:t>только full duplex</a:t>
            </a:r>
            <a:r>
              <a:rPr lang="ru-RU" sz="1900">
                <a:solidFill>
                  <a:srgbClr val="000000"/>
                </a:solidFill>
              </a:rPr>
              <a:t>, используются </a:t>
            </a:r>
            <a:r>
              <a:rPr b="1" lang="ru-RU" sz="1900">
                <a:solidFill>
                  <a:srgbClr val="000000"/>
                </a:solidFill>
              </a:rPr>
              <a:t>4</a:t>
            </a:r>
            <a:r>
              <a:rPr lang="ru-RU" sz="1900">
                <a:solidFill>
                  <a:srgbClr val="000000"/>
                </a:solidFill>
              </a:rPr>
              <a:t> пары.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000000"/>
                </a:solidFill>
              </a:rPr>
              <a:t>•Для всех стандартов можно применять витую пару UTP(unshielded twisted pair – неэкранированная витая пара) категории </a:t>
            </a:r>
            <a:r>
              <a:rPr b="1" lang="ru-RU" sz="1900">
                <a:solidFill>
                  <a:srgbClr val="000000"/>
                </a:solidFill>
              </a:rPr>
              <a:t>5e</a:t>
            </a:r>
            <a:r>
              <a:rPr lang="ru-RU" sz="1900">
                <a:solidFill>
                  <a:srgbClr val="000000"/>
                </a:solidFill>
              </a:rPr>
              <a:t>. У всех стандартов ограничение по длине кабеля – </a:t>
            </a:r>
            <a:r>
              <a:rPr b="1" lang="ru-RU" sz="1900">
                <a:solidFill>
                  <a:srgbClr val="000000"/>
                </a:solidFill>
              </a:rPr>
              <a:t>100м</a:t>
            </a:r>
            <a:r>
              <a:rPr lang="ru-RU" sz="1900">
                <a:solidFill>
                  <a:srgbClr val="000000"/>
                </a:solidFill>
              </a:rPr>
              <a:t>.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000000"/>
                </a:solidFill>
              </a:rPr>
              <a:t>•Все эти протоколы поддерживают </a:t>
            </a:r>
            <a:r>
              <a:rPr b="1" lang="ru-RU" sz="1900">
                <a:solidFill>
                  <a:srgbClr val="000000"/>
                </a:solidFill>
              </a:rPr>
              <a:t>обратную совместимость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000000"/>
                </a:solidFill>
              </a:rPr>
              <a:t>•Большинство устройств поддерживает авто-согласование скорости.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4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Google Shape;43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525" y="396000"/>
            <a:ext cx="153352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7525" y="1416658"/>
            <a:ext cx="8722475" cy="5537592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54"/>
          <p:cNvSpPr txBox="1"/>
          <p:nvPr>
            <p:ph type="title"/>
          </p:nvPr>
        </p:nvSpPr>
        <p:spPr>
          <a:xfrm>
            <a:off x="1512000" y="303225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-RU"/>
              <a:t>Практическое</a:t>
            </a: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5"/>
          <p:cNvSpPr txBox="1"/>
          <p:nvPr>
            <p:ph idx="1" type="body"/>
          </p:nvPr>
        </p:nvSpPr>
        <p:spPr>
          <a:xfrm>
            <a:off x="348150" y="78300"/>
            <a:ext cx="11495700" cy="67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AutoNum type="arabicPeriod"/>
            </a:pPr>
            <a:r>
              <a:rPr lang="ru-RU" sz="2400">
                <a:solidFill>
                  <a:srgbClr val="2C2D30"/>
                </a:solidFill>
              </a:rPr>
              <a:t>Скачать и установить cisco packet tracer 7.0. </a:t>
            </a:r>
            <a:endParaRPr sz="2400">
              <a:solidFill>
                <a:srgbClr val="2C2D30"/>
              </a:solidFill>
              <a:uFill>
                <a:noFill/>
              </a:uFill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AutoNum type="arabicPeriod"/>
            </a:pPr>
            <a:r>
              <a:rPr lang="ru-RU" sz="2400">
                <a:solidFill>
                  <a:srgbClr val="000000"/>
                </a:solidFill>
              </a:rPr>
              <a:t>Диагностика физического уровня.</a:t>
            </a:r>
            <a:r>
              <a:rPr b="1" lang="ru-RU" sz="2400">
                <a:solidFill>
                  <a:srgbClr val="000000"/>
                </a:solidFill>
              </a:rPr>
              <a:t> </a:t>
            </a:r>
            <a:r>
              <a:rPr lang="ru-RU" sz="2400">
                <a:solidFill>
                  <a:srgbClr val="000000"/>
                </a:solidFill>
              </a:rPr>
              <a:t>Скачать файл packet tracer, в котором собрана сеть с несколькими хостами (в центре хаб, а также пара компьютер - компьютер), в каждом из которых проблема с линком по той или иной причине, задача поднять все линки и проверить связь командой ping.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AutoNum type="arabicPeriod"/>
            </a:pPr>
            <a:r>
              <a:rPr lang="ru-RU" sz="2400">
                <a:solidFill>
                  <a:srgbClr val="2C2D30"/>
                </a:solidFill>
              </a:rPr>
              <a:t>Скачать и установить putty. </a:t>
            </a:r>
            <a:r>
              <a:rPr lang="ru-RU" sz="24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http://www.putty.org/</a:t>
            </a:r>
            <a:r>
              <a:rPr lang="ru-RU" sz="2400">
                <a:solidFill>
                  <a:srgbClr val="2C2D30"/>
                </a:solidFill>
              </a:rPr>
              <a:t> (понадобится в дальшнейшем).</a:t>
            </a:r>
            <a:endParaRPr sz="2400">
              <a:solidFill>
                <a:srgbClr val="2C2D30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AutoNum type="arabicPeriod"/>
            </a:pPr>
            <a:r>
              <a:rPr lang="ru-RU" sz="2400">
                <a:solidFill>
                  <a:srgbClr val="2C2D30"/>
                </a:solidFill>
              </a:rPr>
              <a:t>Скачать и установить wireshark </a:t>
            </a:r>
            <a:r>
              <a:rPr lang="ru-RU" sz="24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https://www.wireshark.org/download.html</a:t>
            </a:r>
            <a:r>
              <a:rPr lang="ru-RU" sz="2400">
                <a:solidFill>
                  <a:srgbClr val="2C2D30"/>
                </a:solidFill>
              </a:rPr>
              <a:t> (при установке будет предложено установить драйвер pcap, это необходимо сделать, иначе wireshark не получит доступ к канальному уровню ОС).</a:t>
            </a:r>
            <a:endParaRPr sz="2400">
              <a:solidFill>
                <a:srgbClr val="2C2D30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2C2D30"/>
                </a:solidFill>
              </a:rPr>
              <a:t>Подробности домашнего задания смотрите на страницах урока.</a:t>
            </a:r>
            <a:endParaRPr sz="2400">
              <a:solidFill>
                <a:srgbClr val="2C2D30"/>
              </a:solidFill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6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Вопросы?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56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-RU" sz="4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На следующем занятии…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lang="ru-RU" sz="4000"/>
              <a:t>Физический и канальный уровни. Технология Ethernet. Часть 2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6" name="Google Shape;45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5870" y="307668"/>
            <a:ext cx="2408664" cy="2408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54219" y="0"/>
            <a:ext cx="3237781" cy="2896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42712" y="4031980"/>
            <a:ext cx="2660794" cy="2525826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6"/>
          <p:cNvSpPr txBox="1"/>
          <p:nvPr/>
        </p:nvSpPr>
        <p:spPr>
          <a:xfrm>
            <a:off x="2609700" y="5097300"/>
            <a:ext cx="52191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Основные концепции технологии Ethernet. CSMA/CD. MAC - адресация. Формат Ethernet фрейма.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Коммутация. Микросегментация. Диагностика канального уровня.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1512000" y="21266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курса (часть 1)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9" name="Google Shape;169;p21"/>
          <p:cNvGraphicFramePr/>
          <p:nvPr/>
        </p:nvGraphicFramePr>
        <p:xfrm>
          <a:off x="1650022" y="14728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{EEF9AE93-9529-4BF0-848E-F281E276980E}</a:tableStyleId>
              </a:tblPr>
              <a:tblGrid>
                <a:gridCol w="1315575"/>
                <a:gridCol w="4160325"/>
                <a:gridCol w="4467975"/>
              </a:tblGrid>
              <a:tr h="843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lang="ru-RU" sz="1800" u="none" cap="none" strike="noStrike"/>
                        <a:t>Часть 1 (Теория)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lang="ru-RU" sz="1800" u="none" cap="none" strike="noStrike"/>
                        <a:t>Часть 2 (Практика)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904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lang="ru-RU" sz="1800" u="none" cap="none" strike="noStrike"/>
                        <a:t>Урок 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ru-RU" sz="1800"/>
                        <a:t>Основы компьютерных сетей. Технология Ethernet. Часть 1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800"/>
                        <a:t>Настройка физического уровня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843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lang="ru-RU" sz="1800" u="none" cap="none" strike="noStrike"/>
                        <a:t>Урок 2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ru-RU" sz="1800"/>
                        <a:t>Физический и канальный уровни. Технология Ethernet. Часть 2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800"/>
                        <a:t>Настройка канального уровня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843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lang="ru-RU" sz="1800" u="none" cap="none" strike="noStrike"/>
                        <a:t>Урок 3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ru-RU" sz="1800"/>
                        <a:t>Сетевой уровень. Часть 1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800"/>
                        <a:t>Настройка сетевого уровня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843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lang="ru-RU" sz="1800" u="none" cap="none" strike="noStrike"/>
                        <a:t>Урок 4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ru-RU" sz="1800"/>
                        <a:t>Сетевой уровень. Часть 2</a:t>
                      </a:r>
                      <a:r>
                        <a:rPr b="0" i="0" lang="ru-RU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800"/>
                        <a:t>Настройка сетевого уровня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1512000" y="21266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курса (часть 2)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6" name="Google Shape;176;p22"/>
          <p:cNvGraphicFramePr/>
          <p:nvPr/>
        </p:nvGraphicFramePr>
        <p:xfrm>
          <a:off x="1650022" y="14556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{EEF9AE93-9529-4BF0-848E-F281E276980E}</a:tableStyleId>
              </a:tblPr>
              <a:tblGrid>
                <a:gridCol w="1421225"/>
                <a:gridCol w="4407075"/>
                <a:gridCol w="4081075"/>
              </a:tblGrid>
              <a:tr h="843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lang="ru-RU" sz="1800" u="none" cap="none" strike="noStrike"/>
                        <a:t>Часть 1 (Теория)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lang="ru-RU" sz="1800" u="none" cap="none" strike="noStrike"/>
                        <a:t>Часть 2 (Практика)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904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lang="ru-RU" sz="1800" u="none" cap="none" strike="noStrike"/>
                        <a:t>Урок 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ru-RU" sz="1800"/>
                        <a:t>Транспортный уровень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800"/>
                        <a:t>Настройка транспортного уровня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843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lang="ru-RU" sz="1800" u="none" cap="none" strike="noStrike"/>
                        <a:t>Урок 6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ru-RU" sz="1800"/>
                        <a:t>Углубленное изучение сетевых технологий. Часть 1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800"/>
                        <a:t>Настройка сетевых служб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843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lang="ru-RU" sz="1800" u="none" cap="none" strike="noStrike"/>
                        <a:t>Урок 7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ru-RU" sz="1800"/>
                        <a:t>Углубленное изучение сетевых технологий. Часть 2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800"/>
                        <a:t>Настройка сетевых служб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843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lang="ru-RU" sz="1800" u="none" cap="none" strike="noStrike"/>
                        <a:t>Урок 8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ru-RU" sz="1800"/>
                        <a:t>Прикладной уровень. Перспективные сетевые технологии</a:t>
                      </a:r>
                      <a:r>
                        <a:rPr b="0" i="0" lang="ru-RU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800"/>
                        <a:t>Анализ HTTP-трафика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Назначение компьютерных сетей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0558" y="2382576"/>
            <a:ext cx="5231803" cy="37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7705" y="2382575"/>
            <a:ext cx="4224703" cy="37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1249" y="114521"/>
            <a:ext cx="2705100" cy="186869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4"/>
          <p:cNvSpPr txBox="1"/>
          <p:nvPr>
            <p:ph type="title"/>
          </p:nvPr>
        </p:nvSpPr>
        <p:spPr>
          <a:xfrm>
            <a:off x="1512000" y="756000"/>
            <a:ext cx="9168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Интернет </a:t>
            </a:r>
            <a:endParaRPr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1512000" y="2201700"/>
            <a:ext cx="9168000" cy="3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-RU" sz="2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Интернет – всемирная система объединённых компьютерных сетей для хранения и передачи информации. </a:t>
            </a:r>
            <a:endParaRPr b="0" i="0" sz="28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-RU" sz="2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Сеть построена на базе стека протоколов TCP/IP.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-RU" sz="2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Предоставляет сервисы</a:t>
            </a:r>
            <a:r>
              <a:rPr lang="ru-RU" sz="2800"/>
              <a:t>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World Wide Web или WWW</a:t>
            </a:r>
            <a:r>
              <a:rPr lang="ru-RU" sz="2800"/>
              <a:t>.</a:t>
            </a:r>
            <a:endParaRPr b="0" i="0" sz="28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Социальные сети</a:t>
            </a:r>
            <a:r>
              <a:rPr lang="ru-RU" sz="2800"/>
              <a:t>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Почта</a:t>
            </a:r>
            <a:r>
              <a:rPr lang="ru-RU" sz="2800"/>
              <a:t>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Обмен файлами и.т.д.</a:t>
            </a:r>
            <a:endParaRPr b="0" i="0" sz="28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Картинки по запросу интернет" id="196" name="Google Shape;196;p2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77300"/>
            <a:ext cx="121920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51249" y="4343400"/>
            <a:ext cx="27051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Cloud made of icons Free Vector" id="199" name="Google Shape;199;p24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Зачем программисту знать, как работают сетевые технологии?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104182" y="2628000"/>
            <a:ext cx="9575818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651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800"/>
              <a:buFont typeface="Arial"/>
              <a:buChar char="-"/>
            </a:pPr>
            <a:r>
              <a:rPr lang="ru-RU" sz="2800"/>
              <a:t>М</a:t>
            </a:r>
            <a:r>
              <a:rPr b="0" i="0" lang="ru-RU" sz="2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асштабирование приложения.</a:t>
            </a:r>
            <a:endParaRPr/>
          </a:p>
          <a:p>
            <a:pPr indent="-1651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800"/>
              <a:buFont typeface="Arial"/>
              <a:buChar char="-"/>
            </a:pPr>
            <a:r>
              <a:rPr lang="ru-RU" sz="2800"/>
              <a:t>П</a:t>
            </a:r>
            <a:r>
              <a:rPr b="0" i="0" lang="ru-RU" sz="2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роизводительность приложения.</a:t>
            </a:r>
            <a:endParaRPr/>
          </a:p>
          <a:p>
            <a:pPr indent="-1651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-RU" sz="2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2800"/>
              <a:t>Б</a:t>
            </a:r>
            <a:r>
              <a:rPr b="0" i="0" lang="ru-RU" sz="2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езопасность приложения.</a:t>
            </a:r>
            <a:endParaRPr b="0" i="0" sz="28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6004" y="243792"/>
            <a:ext cx="129540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2263" y="2215881"/>
            <a:ext cx="895704" cy="165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10533" y="2215881"/>
            <a:ext cx="1502633" cy="1254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95733" y="2246840"/>
            <a:ext cx="1945671" cy="1762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33738" y="4081396"/>
            <a:ext cx="421005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>
                <a:solidFill>
                  <a:srgbClr val="2F5897"/>
                </a:solidFill>
              </a:rPr>
              <a:t>Виды связи. Simplex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1511988" y="1151175"/>
            <a:ext cx="9168000" cy="43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7F7F7F"/>
                </a:solidFill>
              </a:rPr>
              <a:t>Simplex</a:t>
            </a:r>
            <a:r>
              <a:rPr lang="ru-RU" sz="2400">
                <a:solidFill>
                  <a:srgbClr val="7F7F7F"/>
                </a:solidFill>
              </a:rPr>
              <a:t> </a:t>
            </a:r>
            <a:r>
              <a:rPr b="1" lang="ru-RU" sz="2400">
                <a:solidFill>
                  <a:srgbClr val="7F7F7F"/>
                </a:solidFill>
              </a:rPr>
              <a:t>– односторонняя связь.</a:t>
            </a:r>
            <a:endParaRPr b="1" sz="2400">
              <a:solidFill>
                <a:srgbClr val="7F7F7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7F7F7F"/>
                </a:solidFill>
              </a:rPr>
              <a:t>Примеры:</a:t>
            </a:r>
            <a:endParaRPr>
              <a:solidFill>
                <a:srgbClr val="7F7F7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</a:pPr>
            <a:r>
              <a:rPr lang="ru-RU">
                <a:solidFill>
                  <a:srgbClr val="7F7F7F"/>
                </a:solidFill>
              </a:rPr>
              <a:t>Теле- и радиовещание.</a:t>
            </a:r>
            <a:endParaRPr>
              <a:solidFill>
                <a:srgbClr val="7F7F7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>
                <a:solidFill>
                  <a:srgbClr val="7F7F7F"/>
                </a:solidFill>
              </a:rPr>
              <a:t>Передача сигнала от спутников GPS.</a:t>
            </a:r>
            <a:endParaRPr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563" y="4105900"/>
            <a:ext cx="700087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GeekBrains">
  <a:themeElements>
    <a:clrScheme name="GeekBrains">
      <a:dk1>
        <a:srgbClr val="2C2D30"/>
      </a:dk1>
      <a:lt1>
        <a:srgbClr val="F9F9FB"/>
      </a:lt1>
      <a:dk2>
        <a:srgbClr val="4C5D6E"/>
      </a:dk2>
      <a:lt2>
        <a:srgbClr val="FFFFFF"/>
      </a:lt2>
      <a:accent1>
        <a:srgbClr val="177BBB"/>
      </a:accent1>
      <a:accent2>
        <a:srgbClr val="4DB6AC"/>
      </a:accent2>
      <a:accent3>
        <a:srgbClr val="FCC87B"/>
      </a:accent3>
      <a:accent4>
        <a:srgbClr val="C94D4C"/>
      </a:accent4>
      <a:accent5>
        <a:srgbClr val="9277C3"/>
      </a:accent5>
      <a:accent6>
        <a:srgbClr val="99A8B7"/>
      </a:accent6>
      <a:hlink>
        <a:srgbClr val="177BBB"/>
      </a:hlink>
      <a:folHlink>
        <a:srgbClr val="9277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