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957" r:id="rId2"/>
    <p:sldId id="9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8" y="4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49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863DF0-4998-4C65-9D36-639D6D9E9D27}"/>
              </a:ext>
            </a:extLst>
          </p:cNvPr>
          <p:cNvSpPr/>
          <p:nvPr/>
        </p:nvSpPr>
        <p:spPr>
          <a:xfrm>
            <a:off x="304800" y="457200"/>
            <a:ext cx="11887200" cy="6286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void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encoding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(</a:t>
            </a:r>
            <a:r>
              <a:rPr lang="pt-B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HTNode ht[],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TCode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book</a:t>
            </a:r>
            <a:r>
              <a:rPr lang="pt-B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int 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结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点数组、编码本数组、叶子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结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点数</a:t>
            </a:r>
            <a:endParaRPr lang="en-US" altLang="zh-CN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char *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str = (char *)malloc(n+1); 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临时存放编码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,n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个叶子结点编码和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个结束标志编码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str[n] =‘\0’;  </a:t>
            </a:r>
            <a:r>
              <a:rPr lang="en-US" altLang="zh-CN" sz="2000" b="1" dirty="0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lang="en-US" altLang="zh-CN" sz="2000" b="1" dirty="0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</a:t>
            </a:r>
            <a:r>
              <a:rPr lang="zh-CN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个数组元素存放结束标志编码</a:t>
            </a:r>
            <a:endParaRPr lang="en-US" altLang="zh-CN" sz="2000" b="1" dirty="0">
              <a:solidFill>
                <a:srgbClr val="00B05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j,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, p; 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结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点数组下标、编码本数组下标、叶结点下标、父节点下标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</a:t>
            </a:r>
            <a:r>
              <a:rPr lang="en-US" altLang="zh-CN" sz="20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for(</a:t>
            </a:r>
            <a:r>
              <a:rPr lang="en-US" altLang="zh-CN" sz="20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= 0; </a:t>
            </a:r>
            <a:r>
              <a:rPr lang="en-US" altLang="zh-CN" sz="20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&lt; n; </a:t>
            </a:r>
            <a:r>
              <a:rPr lang="en-US" altLang="zh-CN" sz="2000" b="1" dirty="0" err="1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++){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			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依次求叶子</a:t>
            </a:r>
            <a:r>
              <a:rPr lang="en-US" altLang="zh-CN" sz="2000" b="1" dirty="0" err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ht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2000" b="1" dirty="0" err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的编码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book[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].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].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ch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;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lang="en-US" altLang="zh-CN" sz="20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个叶子结点的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编码本数组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的字符元素赋值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;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lang="en-US" altLang="zh-CN" sz="20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个叶子结点的下标赋值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j = n;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编码本数组下标赋值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编码序列是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编码的逆序，故倒放）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</a:t>
            </a:r>
            <a:r>
              <a:rPr lang="en-US" altLang="zh-CN" sz="2000" b="1" dirty="0"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while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( p 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].parent &gt; 0){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当第</a:t>
            </a:r>
            <a:r>
              <a:rPr lang="en-US" altLang="zh-CN" sz="20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idx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个叶子结点的父结点下标大于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，即存在父结点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     if(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ht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[p].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lchild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==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idx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){</a:t>
            </a:r>
            <a:r>
              <a:rPr lang="en-US" altLang="zh-CN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若第</a:t>
            </a:r>
            <a:r>
              <a:rPr lang="en-US" altLang="zh-CN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个叶子结点的父结点的左孩子等于</a:t>
            </a:r>
            <a:r>
              <a:rPr lang="en-US" altLang="zh-CN" sz="18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idx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，即为其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父结点的左孩子</a:t>
            </a:r>
            <a:endParaRPr lang="en-US" altLang="zh-CN" sz="1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            j--;  str[j]=‘0’;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编码本数组下标减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编码为</a:t>
            </a:r>
            <a:r>
              <a:rPr lang="en-US" altLang="zh-CN" sz="2000" b="1" dirty="0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     }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     else { j--;  str[j] =‘1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’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; } 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个叶子结点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为其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父结点的右孩子；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编码本数组下标减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600" b="1" dirty="0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编码为</a:t>
            </a:r>
            <a:r>
              <a:rPr lang="en-US" altLang="zh-CN" sz="1600" b="1" dirty="0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idx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= p;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当前处理的结点下标为父结点下标，即当前处理的结点转向父结点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</a:t>
            </a:r>
            <a:r>
              <a:rPr lang="en-US" altLang="zh-CN" sz="2000" b="1" dirty="0"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}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strcpy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(book[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].code, &amp;str[j]);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复制编码位串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     }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}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替换原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p54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43CDC-A6FC-4A01-B65A-932C56BC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248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</a:t>
            </a:r>
            <a:r>
              <a:rPr lang="en-US" altLang="zh-CN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decoding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pt-BR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HTNode ht[],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char* codes, int n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){</a:t>
            </a:r>
            <a:r>
              <a:rPr lang="en-US" altLang="zh-CN" sz="1400" dirty="0">
                <a:solidFill>
                  <a:srgbClr val="00B050"/>
                </a:solidFill>
                <a:cs typeface="Verdana" panose="020B0604030504040204" pitchFamily="34" charset="0"/>
              </a:rPr>
              <a:t>//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Huffman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树结点数组、编码数组指针、叶子结点数</a:t>
            </a:r>
            <a:endParaRPr lang="en-US" altLang="zh-CN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int 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p;   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编码数组下标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、根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点序号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endParaRPr lang="en-US" altLang="zh-CN" sz="2000" dirty="0">
              <a:solidFill>
                <a:srgbClr val="00B050"/>
              </a:solidFill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6600"/>
                </a:solidFill>
                <a:cs typeface="Verdana" panose="020B0604030504040204" pitchFamily="34" charset="0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编码数组下标初始化</a:t>
            </a:r>
            <a:endParaRPr lang="en-US" altLang="zh-CN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 = 2*n - 2; 			</a:t>
            </a:r>
            <a:r>
              <a:rPr lang="en-US" altLang="zh-CN" sz="2000" dirty="0">
                <a:solidFill>
                  <a:srgbClr val="CC00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000" dirty="0">
                <a:solidFill>
                  <a:srgbClr val="CC00CC"/>
                </a:solidFill>
                <a:cs typeface="Verdana" panose="020B0604030504040204" pitchFamily="34" charset="0"/>
              </a:rPr>
              <a:t>从根结点开始</a:t>
            </a:r>
            <a:r>
              <a:rPr lang="zh-CN" altLang="en-US" sz="2000" dirty="0">
                <a:solidFill>
                  <a:srgbClr val="00B050"/>
                </a:solidFill>
                <a:cs typeface="Verdana" panose="020B0604030504040204" pitchFamily="34" charset="0"/>
              </a:rPr>
              <a:t>，根在树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sz="2000" dirty="0">
                <a:solidFill>
                  <a:srgbClr val="00B050"/>
                </a:solidFill>
                <a:cs typeface="Verdana" panose="020B0604030504040204" pitchFamily="34" charset="0"/>
              </a:rPr>
              <a:t>点数组中的下标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(codes[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]!=‘\0’)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altLang="zh-CN" sz="2000" dirty="0">
                <a:solidFill>
                  <a:srgbClr val="CC00CC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000" dirty="0">
                <a:solidFill>
                  <a:srgbClr val="CC00CC"/>
                </a:solidFill>
                <a:cs typeface="Verdana" panose="020B0604030504040204" pitchFamily="34" charset="0"/>
              </a:rPr>
              <a:t>当要解码的串没有结束时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[p].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!= -1 &amp;&amp;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[p].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!= -1)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当未到达叶子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点</a:t>
            </a:r>
            <a:endParaRPr lang="en-US" altLang="zh-CN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(codes[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]==‘0’) 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若编码是’</a:t>
            </a:r>
            <a:r>
              <a:rPr lang="en-US" altLang="zh-CN" sz="2000" dirty="0">
                <a:solidFill>
                  <a:srgbClr val="00B050"/>
                </a:solidFill>
              </a:rPr>
              <a:t>0’</a:t>
            </a:r>
            <a:r>
              <a:rPr lang="zh-CN" altLang="en-US" sz="2000" dirty="0">
                <a:solidFill>
                  <a:srgbClr val="00B050"/>
                </a:solidFill>
              </a:rPr>
              <a:t>：</a:t>
            </a:r>
            <a:endParaRPr lang="en-US" altLang="zh-CN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p =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[p].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则沿</a:t>
            </a:r>
            <a:r>
              <a:rPr lang="en-US" altLang="zh-CN" sz="2000" dirty="0" err="1">
                <a:solidFill>
                  <a:srgbClr val="00B050"/>
                </a:solidFill>
              </a:rPr>
              <a:t>lchild</a:t>
            </a:r>
            <a:r>
              <a:rPr lang="zh-CN" altLang="en-US" sz="2000" dirty="0">
                <a:solidFill>
                  <a:srgbClr val="00B050"/>
                </a:solidFill>
              </a:rPr>
              <a:t>下行，即将父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sz="2000" dirty="0">
                <a:solidFill>
                  <a:srgbClr val="00B050"/>
                </a:solidFill>
              </a:rPr>
              <a:t>点下标赋值为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左孩子下标</a:t>
            </a:r>
            <a:endParaRPr lang="en-US" altLang="zh-CN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else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若编码是’</a:t>
            </a:r>
            <a:r>
              <a:rPr lang="en-US" altLang="zh-CN" sz="2000" dirty="0">
                <a:solidFill>
                  <a:srgbClr val="00B050"/>
                </a:solidFill>
              </a:rPr>
              <a:t>1’</a:t>
            </a:r>
            <a:endParaRPr lang="en-US" altLang="zh-CN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p =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[p].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则沿</a:t>
            </a:r>
            <a:r>
              <a:rPr lang="en-US" altLang="zh-CN" sz="2000" dirty="0" err="1">
                <a:solidFill>
                  <a:srgbClr val="00B050"/>
                </a:solidFill>
              </a:rPr>
              <a:t>rchild</a:t>
            </a:r>
            <a:r>
              <a:rPr lang="zh-CN" altLang="en-US" sz="2000" dirty="0">
                <a:solidFill>
                  <a:srgbClr val="00B050"/>
                </a:solidFill>
              </a:rPr>
              <a:t>下行，即将父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sz="2000" dirty="0">
                <a:solidFill>
                  <a:srgbClr val="00B050"/>
                </a:solidFill>
              </a:rPr>
              <a:t>点下标赋值为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右孩子下标</a:t>
            </a:r>
            <a:endParaRPr lang="en-US" altLang="zh-CN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++; 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编码数组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下一位</a:t>
            </a:r>
            <a:endParaRPr lang="en-US" altLang="zh-CN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(“%c”,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[p].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到达叶子节点时，输出叶子结点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的译码</a:t>
            </a:r>
            <a:endParaRPr lang="en-US" altLang="zh-CN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p = 2*n-2; </a:t>
            </a:r>
            <a:r>
              <a:rPr lang="en-US" altLang="zh-CN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处理下一个叶子节点</a:t>
            </a:r>
            <a:endParaRPr lang="en-US" altLang="zh-CN" sz="200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(“\n”);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 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替换原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p56</a:t>
            </a:r>
            <a:endParaRPr lang="zh-CN" altLang="en-US" sz="2000" dirty="0">
              <a:solidFill>
                <a:srgbClr val="00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245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625</Words>
  <Application>Microsoft Office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Verdana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jinxiang xia</dc:creator>
  <cp:lastModifiedBy>jinxiang xia</cp:lastModifiedBy>
  <cp:revision>1</cp:revision>
  <dcterms:created xsi:type="dcterms:W3CDTF">2025-04-30T02:44:24Z</dcterms:created>
  <dcterms:modified xsi:type="dcterms:W3CDTF">2025-04-30T02:46:38Z</dcterms:modified>
</cp:coreProperties>
</file>