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49.xml" ContentType="application/inkml+xml"/>
  <Override PartName="/ppt/notesSlides/notesSlide13.xml" ContentType="application/vnd.openxmlformats-officedocument.presentationml.notesSlide+xml"/>
  <Override PartName="/ppt/ink/ink50.xml" ContentType="application/inkml+xml"/>
  <Override PartName="/ppt/ink/ink51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6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85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7" r:id="rId32"/>
    <p:sldId id="291" r:id="rId33"/>
    <p:sldId id="290" r:id="rId34"/>
    <p:sldId id="288" r:id="rId35"/>
    <p:sldId id="746" r:id="rId36"/>
    <p:sldId id="747" r:id="rId37"/>
    <p:sldId id="289" r:id="rId38"/>
    <p:sldId id="748" r:id="rId39"/>
    <p:sldId id="749" r:id="rId40"/>
    <p:sldId id="885" r:id="rId41"/>
    <p:sldId id="750" r:id="rId42"/>
    <p:sldId id="751" r:id="rId43"/>
    <p:sldId id="888" r:id="rId44"/>
    <p:sldId id="886" r:id="rId45"/>
    <p:sldId id="889" r:id="rId46"/>
    <p:sldId id="766" r:id="rId47"/>
    <p:sldId id="902" r:id="rId48"/>
    <p:sldId id="891" r:id="rId49"/>
    <p:sldId id="894" r:id="rId50"/>
    <p:sldId id="898" r:id="rId51"/>
    <p:sldId id="899" r:id="rId52"/>
    <p:sldId id="901" r:id="rId53"/>
    <p:sldId id="893" r:id="rId54"/>
    <p:sldId id="892" r:id="rId55"/>
    <p:sldId id="903" r:id="rId56"/>
    <p:sldId id="907" r:id="rId57"/>
    <p:sldId id="904" r:id="rId58"/>
    <p:sldId id="908" r:id="rId59"/>
    <p:sldId id="905" r:id="rId60"/>
    <p:sldId id="895" r:id="rId61"/>
    <p:sldId id="910" r:id="rId62"/>
    <p:sldId id="909" r:id="rId63"/>
  </p:sldIdLst>
  <p:sldSz cx="12192000" cy="6858000"/>
  <p:notesSz cx="6996113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9900CC"/>
    <a:srgbClr val="006600"/>
    <a:srgbClr val="FFFFCC"/>
    <a:srgbClr val="0000FF"/>
    <a:srgbClr val="CC3300"/>
    <a:srgbClr val="CC00CC"/>
    <a:srgbClr val="CC0066"/>
    <a:srgbClr val="FFCCFF"/>
    <a:srgbClr val="C2E4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8" autoAdjust="0"/>
    <p:restoredTop sz="94660"/>
  </p:normalViewPr>
  <p:slideViewPr>
    <p:cSldViewPr>
      <p:cViewPr varScale="1">
        <p:scale>
          <a:sx n="84" d="100"/>
          <a:sy n="84" d="100"/>
        </p:scale>
        <p:origin x="48" y="249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60" d="100"/>
          <a:sy n="60" d="100"/>
        </p:scale>
        <p:origin x="2568" y="56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7T00:29:33.36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1740,'0'-3,"0"0,1 1,-1-1,1 0,0 1,0-1,0 1,0-1,0 1,1-1,-1 1,2-3,25-26,-14 17,58-56,-47 48,29-33,-29 28,2 1,53-40,14-13,-77 65,0 1,1 0,34-17,-20 11,-15 11,0 0,0 1,31-8,-24 8,27-13,56-35,-71 34,0 2,61-22,75-19,-109 38,-32 11,0 0,0-2,44-26,-66 34,0 1,1 0,-1 0,1 1,0 0,0 1,0 0,0 1,19-1,-12 1,-1-1,26-5,35-18,22-5,13-2,-65 17,62-11,-78 19,0-1,30-13,-32 11,0 0,36-5,97-24,-9 2,46 7,-155 24,85 0,-25 2,-81 1,35-9,5-1,19-1,-41 6,58-4,-79 10,1-2,-1 0,0-1,-1-1,29-13,19-6,-36 17,1 1,-1 1,1 2,0 1,38 1,-52 3,1-2,-1 0,0-2,0 1,18-7,4 0,0 1,1 3,61-2,-39 3,-43 3,0-2,-1 0,1-1,-1-2,0 1,0-2,-1-1,20-10,-26 12,-1 1,1 0,0 1,0 0,25-4,61 0,5-1,-62 2,34-6,95-4,-144 15,-1-1,0-2,40-12,-48 12,132-48,-29 8,-94 38,-1 0,49-6,-6 9,70 6,-34 1,931-3,-1023 0,0 2,0 0,0 0,19 6,13 4,-26-8,0 2,0 0,0 2,29 16,-21-11,-18-8,0 0,0 1,0 0,-1 0,1 0,-2 1,1 0,7 11,5 9,16 32,-23-39,-3-3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7T01:44:19.81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7T01:44:21.01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29 1,'-3'0,"-3"0,-4 0,0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7T01:44:21.74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7T01:44:22.70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26 45,'-6'0,"-1"-11,0-6,1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7T01:44:23.06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7T01:46:20.43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466 10,'0'0,"0"0,0-1,0 1,0-1,0 1,0 0,0-1,0 1,0-1,0 1,0 0,0-1,0 1,-1 0,1-1,0 1,0 0,0-1,-1 1,1 0,0 0,0-1,-1 1,1 0,0 0,-1-1,1 1,0 0,-1 0,1-1,-13 3,9 0,0-1,0 1,1 1,-7 3,-30 32,31-28,-1 0,0-1,0 0,-1-1,0 0,-22 11,17-11,2 0,-1 1,1 1,1 0,0 1,0 0,-20 24,-112 109,133-132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7T01:46:21.57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217 1,'-3'2,"-3"2,-4 2,-2 6,-5 0,-3 2,1 3,-3 1,0 1,-2 0,1-2,1 1,5-4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7T01:46:22.42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270 1,'-5'0,"-10"8,-10 5,-10 1,0 6,2 2,4 0,5-1,0-2,0 2,3-3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7T01:46:25.21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254 11,'0'-5,"-3"0,-3 5,-4 1,-2 1,-5 6,-3 4,1 5,-3 2,0 1,-2 0,-2-1,1-1,2 4,7-1,7-4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7T01:46:26.87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416 1,'-3'1,"-1"-1,0 2,1-1,-1 0,1 1,-1-1,1 1,0 0,0 0,0 1,-5 3,-3 3,-32 22,2 2,-52 54,33-31,37-36,1 1,-21 25,25-24,1-2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7T00:29:41.50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1 883,'2'-1,"0"0,0 0,0 0,0 0,0 0,0 0,0-1,3-2,5-3,4-1,7-4,0 0,28-9,-40 17,0 0,0-1,0-1,15-10,-14 8,0 1,18-9,133-45,-38 28,-62 18,-26 7,0 2,63-3,75 10,-69 0,-61 0,29-1,84-10,-79 4,114 4,-89 4,1270-2,-1343 1,-1 2,36 8,21 2,2-10,-55-3,52 6,-51-2,37-1,6 1,-53-1,26 7,-25-4,27 2,47 9,-70-11,1-1,56 3,594-9,-659-1,0 0,0-1,21-6,36-5,-60 13,-4 0,-1 0,1 0,-1-1,0-1,0 0,0-1,22-10,-19 7,1 0,-1 1,1 0,0 2,21-4,-28 5,1 1,-1-1,0 0,0-1,-1 0,1-1,7-5,53-44,-13 9,-48 39,-1-1,1 0,-1 0,-1 0,10-14,24-44,-26 40,27-55,-26 49,33-50,-42 71,0 0,-1 0,0-1,-1 0,4-15,9-20,-10 30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7T01:46:39.67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280 0,'-2'0,"0"1,-1-1,1 1,0-1,0 1,-1 0,1 0,0 0,0 0,0 0,0 1,0-1,0 0,1 1,-1-1,0 1,1 0,-3 2,-2 5,0 0,-8 16,10-17,-20 41,18-32,-2-2,-14 25,2-9,-17 38,21-38,-27 41,25-46,3-1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7T01:49:32.19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0 694,'2'-48,"2"0,16-73,-14 101,0 1,10-20,-8 20,11-39,-16 49,0 0,0 0,0 0,1 1,1-1,-1 1,1 0,1 0,-1 1,12-12,-6 6,-1-1,-1 0,15-31,-3 6,-10 22,24-28,-21 28,-2 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7T01:49:43.73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1883 1054,'-28'-5,"8"0,-20 1,22 3,0 0,-27-8,-43-20,-20-6,-8-4,25 6,66 24,0-2,-40-22,11 4,-126-44,131 56,37 11,0 0,0-1,1 0,-1-1,-14-14,-19-11,21 19,0 1,-38-15,-25-11,71 30,-25-16,37 22,1 0,0 1,0-1,0-1,0 1,0 0,1-1,0 1,-3-6,3 4,-1 0,1 1,-1-1,0 1,-1-1,1 1,-8-8,8 10,0 0,0 0,-1 0,1 0,0 1,-1-1,1 1,-1 0,0 0,1 0,-1 0,-6 0,-1 1,1-1,0 0,0-1,0 0,0-1,0 0,1 0,-1-1,1 0,0-1,0 0,-14-11,-11-11,-26-21,-67-70,121 112,1 0,0 0,0 0,1-1,-1 0,1 0,1 0,-1 0,1 0,1-1,0 0,0 1,0-1,1 0,0 0,0 0,1-13,1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7T01:51:37.74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3270 971,'-8'1,"1"-1,-1 1,1-2,-1 1,1-1,0 0,-1 0,-9-4,-21-8,24 8,-25-7,-41 2,63 9,0-1,0-1,0 0,0-1,0-1,-24-10,17 3,15 6,-1 1,0 1,0-1,0 1,0 1,-1 0,-13-2,-17 3,-51 4,52 0,-57-5,77 0,1-1,0-1,-36-15,31 11,-44-12,-8 2,42 10,-47-7,70 14,1-1,-1 0,1 0,-1-1,1-1,-12-6,8 3,-25-8,17 9,0 1,0 1,-44-5,33 7,0-2,0-1,1-2,-43-15,57 18,0 0,-1 2,0 0,1 1,-38 1,-33-3,-30-15,93 15,18 3,0 0,1 0,-1-1,-12-4,4-2,0 2,0 0,0 1,-1 0,0 2,-24-3,3 2,0-2,0-2,-60-19,82 22,-9-2,-31-3,36 7,0 0,0-2,-23-8,-5-2,34 11,0 0,-15-7,4-2,-50-20,64 29,0 0,-1 1,0 0,-21-2,25 5,1-1,-1 0,0 0,0-1,1 0,-1-1,1 1,0-1,-9-5,-37-21,31 19,1-2,-31-22,36 19,0-1,1 0,1-1,-20-31,31 42,0 0,0 0,0-1,1 1,0-1,0 0,0 0,1 0,0 0,0-10,1-2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7T01:51:54.90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6173 2542,'-1'0,"0"-1,0 1,1 0,-1 0,0-1,0 1,0-1,0 1,1-1,-1 1,0-1,0 0,1 1,-1-1,0 0,1 1,-1-1,1 0,-1 0,1 0,-1 1,1-1,-1-2,-7-22,8 25,-4-29,0 1,2-1,1-1,3-29,0-1,-1-30,-2-127,-2 187,-2 1,-10-40,7 38,-7-59,7 7,-2-65,11-393,-2 525,-1 1,-1-1,-1 1,0 0,-8-22,0 2,7 19,-1 1,-1 1,0-1,-1 1,0 0,-2 1,1 0,-21-21,13 17,-1 1,-1 1,0 0,-1 2,-27-15,28 19,10 4,0 1,0-1,0-1,-7-6,2 0,-1 1,0 1,-1 0,0 1,-1 1,1 0,-31-9,3 3,-55-25,82 32,0 0,0 1,0 1,-1 1,0 1,-19-2,-110 1,122 5,8-1,7 0,1 1,-1-1,1-1,0 0,-1 0,-16-6,3-1,0 0,0 1,-1 2,0 0,-45-2,-62 1,-141-3,136 1,6 0,38 1,19 1,52 5,1 1,-1-1,0-2,-34-7,34 5,-1 0,-42-3,-45 7,104 1,-200-9,173 5,-100-15,43 9,17 2,54 4,-1-1,-30-12,-7-3,36 16,-1 0,-1 1,-25 0,-29-4,3-4,-121-4,71 8,19 0,43 6,5 1,-91-12,96 4,-1 1,-62 2,-765 6,503-1,371 0,-1 0,1 1,-1 0,1 0,-1 0,1 0,-1 1,1 0,-8 5,1 0,0 1,-15 13,-9 7,16-16,0 2,1 0,1 1,1 1,0 1,-16 21,-20 42,-1 3,43-69,0 0,-1 0,-19 16,20-21,0 1,1 0,0 1,-14 19,20-23,0-1,1 1,0-1,0 1,0 0,1 0,0 1,1-1,-1 0,1 15,0-6,1 0,1-1,1 1,0 0,1-1,6 17,7 28,-13-45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7T01:52:37.50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7T01:54:02.07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558 67,'-1'-3,"0"0,0 0,0 0,0 1,-1-1,1 0,-1 1,1-1,-1 1,0 0,0 0,0-1,-5-2,3 2,0 0,-1 1,1-1,-1 1,0 0,0 0,-7-1,-6 0,0 1,-1 0,-27 2,38 0,-243 3,245-4,-1 2,0-1,0 1,1 0,-1 0,1 1,-1 0,1 0,-12 6,15-6,-1 0,1 0,0 1,0-1,0 1,1 0,-1 0,1 0,-1 0,1 0,0 1,0-1,0 1,1-1,-1 1,1 0,0-1,-1 7,-1 17,0 1,2 0,4 42,0-2,-4 22,2 76,0-157,0-1,1 1,0-1,1 0,0 0,0 0,4 8,1-2,-1-1,2 0,10 12,-16-22,0 0,-1 0,1-1,1 1,-1-1,0 0,0 0,1 0,-1-1,1 1,0-1,-1 0,1 0,4 1,6 0,0-1,22-1,-20 0,505-4,-517 4,0 0,0-1,0 1,0-1,-1 0,1 0,0 0,-1 0,1 0,-1-1,1 0,-1 0,0 0,1 0,-1 0,0-1,0 1,-1-1,1 0,-1 0,1 0,-1 0,0 0,0 0,0-1,2-6,0 1,-1 1,0-1,-1 0,0 0,0 0,0-17,-4-58,0 37,1-111,1 148,-2 0,0 1,0-1,0 0,-2 1,1-1,-1 1,-7-12,-5-6,-26-32,35 49,-6-7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7T01:57:45.32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7T01:57:46.10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7T01:57:46.66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0,'3'0,"0"0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7T00:29:48.12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1208,'2'-1,"0"-1,0 1,1 0,-1-1,0 1,1 0,-1 1,1-1,-1 0,1 1,2-1,32-2,-27 3,190-1,-111 2,-76-2,-1 0,1-1,-1-1,15-4,23-4,8 3,63-12,-85 14,0 1,0 3,72 3,-34 1,2166-2,-2227 0,0 2,-1 0,1 0,19 7,-17-4,32 5,-42-10,1 1,0-1,0 0,-1 0,1-1,0 0,-1 0,1 0,7-3,-6 0,1 1,-1-1,0 0,0-1,-1 0,1 0,-1 0,0-1,9-10,0-4,24-40,-33 50,50-100,-1 1,-40 83,-1-1,-2-1,-1 0,10-38,-13 32,-5 19,0 1,1 0,9-22,-8 24,0-1,-1 0,-1 1,0-1,0 0,0-21,-4-83,-1 53,2-120,0 160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7T01:57:47.13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7T01:57:47.55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7T02:06:39.27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7T02:06:40.16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7T02:06:40.81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0,'0'0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7T01:57:15.84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2115,'2'1,"0"0,0 1,0-1,0 0,0 0,0 0,0 0,1-1,-1 1,0-1,3 1,29 1,-21-1,25-1,-1-2,1-1,-1-2,47-12,145-51,-172 49,14-3,217-74,-6-16,83-66,-217 100,88-50,-171 89,90-72,148-106,-179 128,-3 2,-96 71,0 1,1 2,30-12,-16 8,-2-2,66-42,7-5,-57 37,83-41,-104 55,0 2,46-12,17 0,96-21,10 11,191-28,-229 35,66-8,15 3,-111 11,151-21,62-9,-190 40,9-2,-110 2,-35 6,25-2,158-1,-61 5,-17-7,109-4,-232 15,1 0,-1 1,1-1,-1 1,1-1,-1 1,1 0,-1 1,0-1,1 0,-1 1,0 0,0 0,0 0,0 0,0 0,-1 1,1-1,-1 1,1-1,-1 1,0 0,0 0,0 0,-1 0,1 1,1 3,2 8,-1 0,-1 1,0 0,2 28,-2-19,-1 0,-2-18,0 1,1-1,0 0,0 1,1-1,0 0,0 0,0 0,1 0,5 9,-2-9,0 0,-1 1,0 0,-1 0,1 0,-2 1,1 0,-1 0,0-1,-1 2,0-1,1 14,-3 61,-1-72,1 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7T01:57:22.13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1 393,'0'-3,"0"0,0 1,1-1,-1 0,0 0,1 0,0 1,0-1,0 0,0 1,3-5,0 2,0 0,0 1,0-1,8-5,3-3,0 1,2 1,-1 0,1 1,1 1,35-13,-39 19,1 0,-1 1,1 1,-1 1,23 1,-16 0,29-2,-15-3,74-4,-83 6,-1-1,29-7,-26 4,43-4,253 8,-166 4,-151-2,0 1,-1 0,1 0,-1 1,1-1,-1 1,0 1,0-1,0 1,0 0,6 4,7 7,31 28,-30-24,34 30,-30-24,2-2,54 36,-70-51,1-1,-1 2,0-1,-1 1,14 15,-12-11,1-2,0 1,0-2,1 1,1-2,-1 0,24 10,-1 1,-17-8,1-1,38 14,-48-21,-1 1,0 1,0 0,15 10,-16-9,1-1,1 1,-1-1,13 4,-6-4,0-2,0 0,0 0,19-1,67-3,-50-1,361 0,-284 2,-109-1,0-1,0-1,0-1,23-8,36-7,91-17,-156 32,108-14,-84 14,58-14,-77 12,29-13,-29 11,31-10,32 0,-48 11,-1-1,49-18,-77 24,15-6,26-15,-40 19,0 0,0-1,0 1,-1-1,0 0,0 0,8-12,51-83,-44 69,22-41,-5 5,-5 3,-2 4,-20 44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7T01:58:11.20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7T01:58:11.20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7T01:58:11.20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0,'2'0,"0"0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7T00:35:01.46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5588 5116,'-580'0,"538"-2,-1-3,-58-12,51 7,-60-4,-62 12,-18-2,46-1,-22-1,122 0,0-2,-59-18,10 2,54 17,1 3,-49-1,38 3,-375-9,245 9,45-3,-161-26,152 12,-87-16,89-2,-53-12,-109-22,272 64,1-1,-1-1,1-2,-56-28,49 20,-58-21,91 39,-134-66,108 52,-5-7,0 0,-42-39,58 46,-31-28,-16-12,37 33,-29-30,45 39,1 0,0-1,1-1,-13-21,-5-16,-140-242,126 218,4-2,-45-128,60 129,-19-100,35 138,-4-36,-4-90,6 41,-10-213,21-1,1 120,-2 163,17-454,-11 463,19-63,-3 17,15-67,-30 136,1-1,1 2,14-25,1-4,-9 19,1 1,2 0,1 1,1 1,2 1,41-42,-45 55,0 1,28-17,9-7,148-136,-188 160,1 0,0 1,1 1,0 0,0 2,2 0,-1 1,25-9,56-21,-45 16,-41 19,-1 0,1 1,0 0,-1 1,15-1,67 3,-55 0,1598 2,-1585 1,60 10,-33-3,-17-3,77 18,-29-2,-65-15,0 3,67 24,-63-15,0 1,1-2,55 14,-71-28,-1 0,1-3,37-1,45 4,-57 1,186 12,616-20,-466 3,-145-20,-168 10,40-4,48-3,-129 13,-31 2,0 1,0-1,-1 0,1-1,17-5,87-33,-95 35,1 1,0 1,40-2,-33 5,194 3,-209-2,-1 0,1 1,-1 1,1-1,-1 2,17 7,60 37,-61-32,-15-8,0 1,0 0,-1 0,0 1,14 17,42 62,-56-74,-5-6,1 1,-2-1,1 1,-2 0,1 1,-1-1,-1 1,0 0,0 0,-1 0,0 0,-1 0,-1 18,0-6,-1 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7T01:58:11.20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0,'0'0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7T01:58:11.21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0,'0'0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7T01:59:19.02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2529 9,'0'0,"0"-1,0 1,-1-1,1 1,0-1,-1 1,1-1,0 1,-1-1,1 1,-1-1,1 1,0 0,-1-1,1 1,-1 0,0 0,1-1,-1 1,1 0,-1 0,1 0,-1-1,1 1,-1 0,0 0,1 0,-1 0,0 0,-19 1,13 1,0 1,-1 0,2 0,-1 1,0 0,1 0,0 0,-9 9,5-5,0-1,-12 7,-78 49,28-15,64-44,-38 23,1 2,-57 47,53-36,-3-2,-60 33,-8 5,45-22,-33 22,71-50,-48 43,59-48,15-13,1 0,1 1,-14 15,12-11,-42 59,42-55,-1-1,0-1,-21 20,-47 36,78-69,-1 1,-10 7,0 1,1 0,1 1,0 0,-18 27,-71 127,89-149,-2 0,-19 21,17-23,1 2,-17 26,-20 41,38-63,1 1,1 1,1 0,-9 30,-5 10,12-38,-26 42,16-31,-16 25,17-29,-30 66,-5 11,17-35,32-58,1 0,-6 26,7-23,-10 26,3-17,-1 0,-1-1,-1-1,-34 45,28-44,1 1,1 1,-21 45,22-37,3 2,-20 71,33-103,0-1,0 0,0 0,-1 0,0 0,0 0,-5 5,-5 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7T02:00:13.03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3540 19,'0'-1,"-1"0,1 0,0 1,-1-1,1 0,0 0,-1 0,1 0,-1 1,1-1,-1 0,0 0,1 1,-1-1,0 0,0 1,1-1,-1 1,0-1,0 1,0-1,0 1,1 0,-1 0,0-1,0 1,0 0,0 0,0 0,0 0,-1 0,-34-1,35 1,-13 2,1 0,-1 1,1 1,0 0,-13 6,-35 10,50-17,0 1,0 0,0 1,1 0,-20 12,-46 41,19-14,41-31,0 1,-23 26,23-22,-28 23,-56 46,-10 8,69-67,24-16,1-1,-29 29,16-12,-60 46,62-52,1 2,-38 45,-25 23,41-45,28-27,-33 27,36-35,1 1,0 1,1 1,1 0,0 1,-21 33,14-18,-40 44,29-36,14-21,0-1,0 0,-2-1,0-1,-27 14,43-26,-6 5,0 0,0 1,1 0,0 0,-9 14,7-9,-25 24,-22 17,-16 14,6-18,-58 50,117-92,-1-1,0-1,0 0,-1 0,0-1,-16 7,13-6,0 0,0 2,1-1,0 2,0 0,1 0,1 1,-16 20,6-9,-1-1,0-1,-1 0,-32 19,-16 14,-58 40,116-82,-1 0,2 1,-1 0,-11 17,12-15,0-1,0-1,-1 1,-16 10,15-14,-22 9,25-13,0 0,1 1,0 0,0 1,-8 7,-43 45,31-28,-2-1,-37 27,-82 50,131-91,2 0,0 2,1 0,-17 23,-22 23,52-59,0-1,1 0,0 1,0 0,0 0,1 0,-1 0,1 0,0 0,1 1,-1-1,1 1,-1 6,1 7,0 1,4 28,-1-7,-2-20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7T02:01:27.53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4797 0,'-2'1,"-1"0,1 0,-1 0,1 0,0 0,-1 0,1 1,0-1,0 1,0 0,0-1,0 1,1 0,-1 0,-2 4,-6 5,-73 60,52-47,1 2,-35 41,35-31,-38 43,55-65,0-1,-2-1,-22 16,18-14,1 0,-18 18,2 0,-9 4,-11 11,-65 43,8-12,46-32,35-24,6-4,-1-1,-1-1,-47 22,31-23,28-11,1 1,0 0,1 0,-1 1,1 1,0 0,-19 16,17-11,0-1,0 0,-1-1,-1-1,-19 9,-83 28,21-10,79-28,-27 18,-4 2,-76 21,38-16,2-6,56-19,-28 12,-31 21,50-23,-1 0,0-3,-62 17,77-28,1 2,1 1,-25 10,-23 9,47-18,-40 18,41-16,-1-1,0 0,-1-2,0-1,-33 4,-47 12,41-5,14-4,-61 26,79-24,-57 39,63-38,-7 7,23-15,0-2,0 1,-1-2,-17 9,10-7,1 0,0 1,-23 16,23-13,0-1,-1 0,-1-2,1 0,-1-1,-1 0,1-2,-1 0,0-1,0-1,-36 1,47-4,0 0,0 1,0 0,0 0,0 1,0 0,1 0,-1 1,1 0,-1 0,-9 6,1 0,-1 0,-21 7,21-9,0 1,-18 11,11-5,0-2,-1 0,-39 11,15-3,-78 44,9-3,102-54,-1 1,1 0,1 2,-1 0,2 0,-1 2,1-1,-22 27,-54 64,13-16,71-78,1 0,0 1,0-1,1 1,0 0,1 0,0 1,0-1,-2 16,1 9,-1 48,4-60,0 141,2-91,-1-52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7T02:01:51.99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5903 1,'-8'0,"0"0,-1 0,1 1,0 0,0 0,0 1,0 0,0 1,-13 5,-65 39,-28 13,106-56,0 1,0-1,1 1,-1 1,1-1,0 1,-12 14,12-12,0-1,-1 1,0-1,-1 0,0-1,-12 7,-62 26,21-11,42-18,1 1,-26 19,-62 42,70-49,1 1,-38 34,45-30,14-12,-1-1,-1-1,-28 18,5-6,0 2,-46 41,86-68,-42 35,-38 43,53-52,0-1,-58 40,42-34,-57 56,-10 8,91-82,-44 35,-124 72,91-65,11-5,80-49,-478 243,450-229,-41 28,22-12,-14 5,-127 52,123-60,-86 52,34-17,1 7,8-5,79-49,5-4,1 2,1 1,-33 25,25-16,0-1,-75 39,-13 13,87-52,-65 35,48-36,-38 20,79-37,0 2,1-1,0 2,0-1,-12 14,-2 2,-56 42,17-15,-66 57,115-96,-1-1,-1 0,0-1,-20 8,13-6,-124 59,126-62,0 0,-1-2,0 0,-33 5,-13 3,8-1,40-10,1 0,-1 2,1 0,-28 14,32-13,0 0,0-1,-1 0,1-2,-29 5,10-5,-61-1,82-2,0 0,1 0,-1 1,1 1,-1 0,1 1,0 1,1 0,-13 7,5-2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7T02:04:16.96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925 0,'-36'0,"-56"2,81-1,0 1,-1 0,1 0,1 2,-1-1,-11 6,15-5,1 0,0 0,0 0,1 1,-8 8,7-7,-1 0,0-1,-9 7,-9 2,-40 15,-16 7,72-30,-1 0,1 0,0 1,0 0,1 0,-8 10,-9 15,18-21,-1-1,0-1,-18 18,-21 7,29-21,-1 1,-25 26,6 3,20-22,-30 28,-16 11,46-41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7T02:04:19.52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929 2,'-59'-1,"-40"0,81 2,1 1,-1 0,-25 8,34-7,0 1,0 0,-10 6,-18 9,-6 0,1 1,1 2,1 2,-66 52,86-61,-175 130,156-124,32-18,0 0,0 0,0 1,0 0,-9 8,2 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7T02:05:55.97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478 634,'2'-4,"1"0,-1 0,1 1,0-1,0 1,0 0,0 0,1 0,-1 0,1 1,4-3,7-3,26-10,1-1,-20 6,-1-1,0-1,-1-1,-1-1,0-1,17-22,-13 10,-1-2,28-54,-38 65,-8 15,-1-1,0 0,0 0,-1 0,0 0,0 0,-1-1,0 1,0 0,0-1,-1-9,-1 12,0 0,1 0,-1 0,-1 0,1 1,-1-1,0 0,0 1,0 0,-1-1,1 1,-1 0,0 0,0 0,-1 1,1-1,-8-5,-1 1,0 0,0 1,-1 0,-1 1,1 1,-1 0,0 0,0 2,0-1,-17 0,-16 0,-85 4,54 2,31-2,-85 3,114-1,1 0,-1 1,1 2,0-1,-23 11,30-11,1 1,-1 0,1 0,1 1,-1 1,1-1,0 1,1 0,-9 11,11-12,1 0,0 1,0-1,1 1,-1 0,1 0,1 1,0-1,0 0,0 1,1 0,0-1,0 12,1 4,-1 28,9 64,-8-108,1-1,0 0,1 0,-1 0,1 0,1 0,-1-1,1 1,0-1,0 1,0-1,1 0,0 0,0 0,0-1,0 0,1 1,0-1,0-1,0 1,0-1,1 0,-1 0,8 2,14 5,0-2,0-1,1-1,54 4,115-8,-112-3,-62 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7T04:10:58.48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7T00:37:13.19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3584 3477,'-4'-16,"2"12,0 1,0-1,0 1,-1-1,1 1,-1 0,0 0,0 0,0 0,0 1,0-1,-1 1,1 0,-1 0,0 0,-7-2,1 0,0 1,-1 1,1 0,0 0,-18 0,-16-2,1-1,-63-17,57 11,-75-8,104 16,0 0,-29-10,7 3,-26-8,31 8,-66-10,90 18,0-1,0-1,1 0,-1 0,-19-11,20 9,0 0,0 1,-1 1,1 0,-26-4,-3 5,20 2,0-1,-35-8,40 6,0-2,1 0,-1 0,-27-17,20 11,0 1,-1 1,-1 1,-29-6,51 14,-23-6,15 5,1-1,0 0,0-1,0 0,-12-7,-24-12,34 18,1-1,-1 0,1-1,-12-9,-12-14,7 5,-1 1,-2 2,-36-22,59 40,1-1,0 0,0 0,0 0,0-1,1 0,0-1,0 1,1-1,-6-9,4 3,0 0,1-1,0 0,1 0,-4-17,-16-53,16 60,1 0,2-1,0 0,-4-46,10-203,1 123,-1-575,0 709,-1 0,-2 1,1-1,-2 0,0 1,-7-19,-47-90,57 122,-4-6,-1 0,0 0,0 1,0 0,-1 0,0 1,-12-9,-62-41,56 41,-38-31,53 40,0 0,-1 0,0 1,0 0,0 1,-1 0,-15-3,-3-3,1 2,-1 1,0 1,0 2,-47-2,30 2,0-2,-48-14,52 7,32 10,0 0,0 1,0 0,-13-1,8 2,0 0,1-2,-1 0,1-1,0 0,1-1,-1-1,1 0,0-1,1-1,-24-19,7 6,22 17,0-1,0 0,1 0,0 0,-8-9,-3-5,-1 0,0 1,-35-24,33 27,0-1,0-2,-25-30,28 27,9 13,1-1,0 0,1 0,0 0,1-1,0 0,-7-20,2-6,5 20,2 0,-1 0,-2-35,6 35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7T02:26:33.45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1,'0'0,"0"1,0-1,0 1,1-1,-1 0,0 1,0-1,1 1,-1-1,0 0,1 1,-1-1,0 0,1 0,-1 1,0-1,1 0,-1 0,1 1,-1-1,0 0,1 0,-1 0,1 0,15 4,-12-3,50 7,0-2,94-1,-103-5,435 1,-251-2,-134 7,-21 0,427-2,-297-5,-190 2,0 1,1 0,-1 1,0 1,15 5,-8-2,25 4,13-4,0-3,84-5,-52 0,-78 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7T02:26:41.62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0 159,'2'-2,"-1"0,1 0,-1 1,1-1,0 1,-1-1,1 1,0 0,0-1,0 1,0 0,0 1,3-2,33-6,-25 6,263-29,8 16,-108 7,487-46,-252 33,52 23,-249-3,-200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7T00:38:06.91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5987 3537,'-2'-2,"0"1,0-1,-1 1,1-1,0 1,-1 0,1 0,-1 0,1 1,-1-1,0 1,-4-1,-3-1,-78-11,3 1,84 12,-102-27,93 23,-1 0,1 0,1-1,-1 0,1-1,0 0,-15-14,-26-35,2 0,36 43,2 0,0-1,1-1,0 0,1 0,0-1,1 0,-8-25,1-8,-12-77,22 95,2-1,1-38,2 43,-1 0,-1 0,-9-47,-11 2,14 48,0-1,1 1,1-1,-1-31,5-228,3 129,-2-115,1 250,1 1,1-1,7-27,-5 27,-1-1,0 1,0-26,-5-406,-1 424,-6-41,2 34,-26-133,27 143,-1 0,-1 0,-1 0,-1 1,-1 0,-1 1,-24-36,8 16,5 5,-32-39,49 70,0-2,1 1,0 0,-5-16,5 13,-1 0,-7-13,6 14,0 1,0 0,-1 0,0 0,0 1,-1 0,0 0,0 1,-1 0,1 1,-1-1,-1 2,1-1,-15-4,-5 0,1-2,0-1,1-1,0-2,-29-20,49 29,0 1,-1 0,1 1,-1 0,0 0,0 0,0 1,-1 0,1 1,-1 0,-14-1,-56-11,55 8,-1 2,-35-2,-47-2,-8 1,-457 7,453 10,54-3,37-4,0 3,-42 12,39-9,-49 8,7-9,-35 4,-83 34,111-25,-88 12,2-17,7-1,37-1,-48-9,-13 2,-18-2,70-3,19 5,-33 1,-269-8,401-1,0 0,-1 0,1-1,0-1,0 0,0-1,1 0,-1-1,-11-6,2-1,-15-7,-35-26,-96-70,140 95,0 2,-37-18,52 30,0 0,0 2,-1-1,0 2,0 0,0 0,-27 0,-8 3,38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7T01:13:36.14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3663 3401,'-1'-6,"0"0,0 0,-1 0,0 1,0-1,-1 1,1-1,-1 1,0 0,-1 0,1 0,-1 0,0 1,0 0,-9-8,6 8,-1-1,-12-5,-11-6,8 0,11 7,-1 1,0 0,0 0,-1 1,1 1,-2 0,1 1,-16-3,1 2,0-1,-53-22,32 10,-62-14,89 27,1 1,-1-1,-23-11,-129-49,116 42,46 18,1 0,-1 1,-1 0,1 1,-20-3,13 5,-2 0,1-1,-1 0,1-2,-24-8,13-1,17 7,0 1,0 0,-1 1,1 0,-1 2,0 0,-24-2,-59 6,35 1,-104-11,93 4,10 2,51 1,1-1,-19-6,19 5,0 0,-23-3,-13 3,-161-10,203 14,-64 1,-86-10,96 2,-39-5,-33-6,108 16,18 0,-1 1,1-1,-1-1,1 0,0 0,0 0,0-1,0 0,1 0,-8-7,6 6,0-1,0 1,0 0,-1 1,1 0,-17-5,5 3,-1-1,1 0,1-2,-25-13,-70-51,55 33,-28-22,53 36,9 6,1-2,-31-36,6 6,28 30,-26-38,-7-8,49 62,0 0,1 0,-1 0,1-1,1 1,-1-1,1 0,0 0,1 0,-3-14,2 4,1-1,1 0,2-26,0 5,-2 18,5-31,-3 45,0 0,1 0,0 0,0 1,1-1,0 1,0-1,6-8,63-100,-62 99,25-25,-23 26,18-23,-8 6,44-47,-45 57,-2-1,0-1,-2-1,15-27,-20 30,1 0,1 1,27-31,58-51,-88 91,-1 0,-1 0,0-1,-1 0,10-20,-14 26,10-18,2 1,0 1,2 1,1 0,0 1,2 1,0 1,24-16,-37 29,1 1,16-6,10-7,128-71,-156 85,1 1,0 0,0 0,0 1,1 0,12 0,49 1,-47 1,31-2,-45 0,0 0,-1-1,1 0,-1 0,0-1,13-8,-11 7,-1 0,1 0,0 1,14-4,1 1,0-1,36-17,-32 12,36-11,75-19,-127 40,0 1,1 0,-1 0,15 1,-10 0,27-4,-38 4,0-1,0-1,0 1,-1-1,1-1,-1 1,8-6,41-34,-3 1,3 10,-35 21,23-15,-37 21,1-1,-1 1,0-1,0 0,-1 0,0-1,5-7,-5 4,-1-1,0 1,0-1,-1 0,-1-1,0 1,0 0,0-17,1-2,-1 12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7T01:44:18.22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0,'2'0,"2"5,8 8,1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7T01:44:19.01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7988" y="696913"/>
            <a:ext cx="618331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8488"/>
            <a:ext cx="5129213" cy="4178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B90D6BE3-42E0-4DA5-B156-66EF77FDC71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90567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集合和数学逻辑中∧表示逻辑与，也称为合取，两个命题同时为真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D6BE3-42E0-4DA5-B156-66EF77FDC710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7940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3(i-1)-1+j-i+2-1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61B277-938D-4192-B353-8467E7094591}" type="slidenum">
              <a:rPr lang="zh-CN" altLang="en-US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5109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80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练习题：写出以</a:t>
            </a:r>
            <a:r>
              <a:rPr lang="en-US" altLang="zh-CN" dirty="0" err="1"/>
              <a:t>V2</a:t>
            </a:r>
            <a:r>
              <a:rPr lang="zh-CN" altLang="en-US" dirty="0"/>
              <a:t>、</a:t>
            </a:r>
            <a:r>
              <a:rPr lang="en-US" altLang="zh-CN" dirty="0" err="1"/>
              <a:t>V8</a:t>
            </a:r>
            <a:r>
              <a:rPr lang="zh-CN" altLang="en-US" dirty="0"/>
              <a:t>为起始点的深度优先遍历序列。</a:t>
            </a:r>
          </a:p>
          <a:p>
            <a:r>
              <a:rPr lang="zh-CN" altLang="en-US" dirty="0"/>
              <a:t>答案为：</a:t>
            </a:r>
          </a:p>
          <a:p>
            <a:r>
              <a:rPr lang="zh-CN" altLang="en-US" dirty="0"/>
              <a:t>以</a:t>
            </a:r>
            <a:r>
              <a:rPr lang="en-US" altLang="zh-CN" dirty="0" err="1"/>
              <a:t>V2</a:t>
            </a:r>
            <a:r>
              <a:rPr lang="zh-CN" altLang="en-US" dirty="0"/>
              <a:t>为起始点：</a:t>
            </a:r>
            <a:r>
              <a:rPr lang="en-US" altLang="zh-CN" dirty="0" err="1"/>
              <a:t>V2-V1-V3-V6-V7-V4-V8-V5</a:t>
            </a:r>
            <a:endParaRPr lang="en-US" altLang="zh-CN" dirty="0"/>
          </a:p>
          <a:p>
            <a:r>
              <a:rPr lang="zh-CN" altLang="en-US" dirty="0"/>
              <a:t>以</a:t>
            </a:r>
            <a:r>
              <a:rPr lang="en-US" altLang="zh-CN" dirty="0" err="1"/>
              <a:t>V8</a:t>
            </a:r>
            <a:r>
              <a:rPr lang="zh-CN" altLang="en-US" dirty="0"/>
              <a:t>为起始点：</a:t>
            </a:r>
            <a:r>
              <a:rPr lang="en-US" altLang="zh-CN" dirty="0" err="1"/>
              <a:t>V8-V4-V2-V1-V3-V6-V7-V5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3(i-1)-1+j-i+2-1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err="1">
                <a:solidFill>
                  <a:srgbClr val="00B050"/>
                </a:solidFill>
              </a:rPr>
              <a:t>FirstAdjVertex</a:t>
            </a:r>
            <a:r>
              <a:rPr lang="en-US" altLang="zh-CN" sz="1200" dirty="0">
                <a:solidFill>
                  <a:srgbClr val="00B050"/>
                </a:solidFill>
              </a:rPr>
              <a:t>(g,v0)</a:t>
            </a:r>
            <a:r>
              <a:rPr lang="en-US" altLang="zh-CN" sz="1200" dirty="0"/>
              <a:t>; </a:t>
            </a:r>
            <a:r>
              <a:rPr lang="en-US" altLang="zh-CN" sz="1200" dirty="0">
                <a:solidFill>
                  <a:srgbClr val="00B050"/>
                </a:solidFill>
              </a:rPr>
              <a:t>//</a:t>
            </a:r>
            <a:r>
              <a:rPr lang="zh-CN" altLang="en-US" sz="1200" dirty="0">
                <a:solidFill>
                  <a:srgbClr val="00B050"/>
                </a:solidFill>
              </a:rPr>
              <a:t>找第一个邻接点</a:t>
            </a:r>
            <a:endParaRPr lang="en-US" altLang="zh-CN" sz="1200" dirty="0">
              <a:solidFill>
                <a:srgbClr val="00B05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err="1">
                <a:solidFill>
                  <a:srgbClr val="00B050"/>
                </a:solidFill>
              </a:rPr>
              <a:t>NextAdjVertex</a:t>
            </a:r>
            <a:r>
              <a:rPr lang="en-US" altLang="zh-CN" sz="1200" dirty="0">
                <a:solidFill>
                  <a:srgbClr val="00B050"/>
                </a:solidFill>
              </a:rPr>
              <a:t>(g,v0,w)</a:t>
            </a:r>
            <a:r>
              <a:rPr lang="en-US" altLang="zh-CN" sz="1200" dirty="0"/>
              <a:t>;	</a:t>
            </a:r>
            <a:r>
              <a:rPr lang="en-US" altLang="zh-CN" sz="1200" dirty="0">
                <a:solidFill>
                  <a:srgbClr val="CC00CC"/>
                </a:solidFill>
              </a:rPr>
              <a:t>/*</a:t>
            </a:r>
            <a:r>
              <a:rPr lang="zh-CN" altLang="en-US" sz="1200" dirty="0">
                <a:solidFill>
                  <a:srgbClr val="CC00CC"/>
                </a:solidFill>
              </a:rPr>
              <a:t>找下一个邻接点*</a:t>
            </a:r>
            <a:r>
              <a:rPr lang="en-US" altLang="zh-CN" sz="1200" dirty="0">
                <a:solidFill>
                  <a:srgbClr val="CC00CC"/>
                </a:solidFill>
              </a:rPr>
              <a:t>/</a:t>
            </a:r>
            <a:endParaRPr lang="en-US" altLang="zh-CN" sz="1200" dirty="0">
              <a:solidFill>
                <a:srgbClr val="00B05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00B050"/>
                </a:solidFill>
              </a:rPr>
              <a:t>见代码</a:t>
            </a:r>
            <a:endParaRPr lang="en-US" altLang="zh-CN" sz="1200" dirty="0">
              <a:solidFill>
                <a:srgbClr val="00B05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D6BE3-42E0-4DA5-B156-66EF77FDC710}" type="slidenum">
              <a:rPr lang="zh-CN" altLang="en-US" smtClean="0"/>
              <a:pPr/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19722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C00CC"/>
                </a:solidFill>
              </a:rPr>
              <a:t>邻接矩阵类见</a:t>
            </a:r>
            <a:r>
              <a:rPr lang="en-US" altLang="zh-CN" sz="1200" dirty="0">
                <a:solidFill>
                  <a:srgbClr val="CC00CC"/>
                </a:solidFill>
              </a:rPr>
              <a:t>p25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D6BE3-42E0-4DA5-B156-66EF77FDC710}" type="slidenum">
              <a:rPr lang="zh-CN" altLang="en-US" smtClean="0"/>
              <a:pPr/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01544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队列方式消除递归  第</a:t>
            </a:r>
            <a:r>
              <a:rPr lang="en-US" altLang="zh-CN" dirty="0"/>
              <a:t>6</a:t>
            </a:r>
            <a:r>
              <a:rPr lang="zh-CN" altLang="en-US" dirty="0"/>
              <a:t>章</a:t>
            </a:r>
            <a:r>
              <a:rPr lang="en-US" altLang="zh-CN" dirty="0"/>
              <a:t>ppt</a:t>
            </a: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部分</a:t>
            </a:r>
            <a:r>
              <a:rPr lang="en-US" altLang="zh-CN" dirty="0"/>
              <a:t>p70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D6BE3-42E0-4DA5-B156-66EF77FDC710}" type="slidenum">
              <a:rPr lang="zh-CN" altLang="en-US" smtClean="0"/>
              <a:pPr/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9790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A</a:t>
            </a:r>
            <a:r>
              <a:rPr lang="zh-CN" altLang="en-US" dirty="0"/>
              <a:t>的邻接点</a:t>
            </a:r>
            <a:r>
              <a:rPr lang="en-US" altLang="zh-CN" b="1" dirty="0">
                <a:solidFill>
                  <a:srgbClr val="CC00CC"/>
                </a:solidFill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b="1" dirty="0">
                <a:solidFill>
                  <a:srgbClr val="CC00CC"/>
                </a:solidFill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rgbClr val="CC00CC"/>
                </a:solidFill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b="1" dirty="0">
                <a:solidFill>
                  <a:srgbClr val="CC00CC"/>
                </a:solidFill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rgbClr val="CC00CC"/>
                </a:solidFill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D6BE3-42E0-4DA5-B156-66EF77FDC710}" type="slidenum">
              <a:rPr lang="zh-CN" altLang="en-US" smtClean="0"/>
              <a:pPr/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28196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队列方式消除递归  第</a:t>
            </a:r>
            <a:r>
              <a:rPr lang="en-US" altLang="zh-CN" dirty="0"/>
              <a:t>6</a:t>
            </a:r>
            <a:r>
              <a:rPr lang="zh-CN" altLang="en-US" dirty="0"/>
              <a:t>章</a:t>
            </a:r>
            <a:r>
              <a:rPr lang="en-US" altLang="zh-CN" dirty="0"/>
              <a:t>ppt</a:t>
            </a: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部分</a:t>
            </a:r>
            <a:r>
              <a:rPr lang="en-US" altLang="zh-CN" dirty="0"/>
              <a:t>p67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00B050"/>
                </a:solidFill>
              </a:rPr>
              <a:t>队列运算函数第</a:t>
            </a:r>
            <a:r>
              <a:rPr lang="en-US" altLang="zh-CN" sz="1200" dirty="0">
                <a:solidFill>
                  <a:srgbClr val="00B050"/>
                </a:solidFill>
              </a:rPr>
              <a:t>3</a:t>
            </a:r>
            <a:r>
              <a:rPr lang="zh-CN" altLang="en-US" sz="1200" dirty="0">
                <a:solidFill>
                  <a:srgbClr val="00B050"/>
                </a:solidFill>
              </a:rPr>
              <a:t>章</a:t>
            </a:r>
            <a:r>
              <a:rPr lang="en-US" altLang="zh-CN" sz="1200" dirty="0">
                <a:solidFill>
                  <a:srgbClr val="00B050"/>
                </a:solidFill>
              </a:rPr>
              <a:t>ppt</a:t>
            </a:r>
            <a:r>
              <a:rPr lang="zh-CN" altLang="en-US" sz="1200" dirty="0">
                <a:solidFill>
                  <a:srgbClr val="00B050"/>
                </a:solidFill>
              </a:rPr>
              <a:t>的</a:t>
            </a:r>
            <a:r>
              <a:rPr lang="en-US" altLang="zh-CN" sz="1200" dirty="0">
                <a:solidFill>
                  <a:srgbClr val="00B050"/>
                </a:solidFill>
              </a:rPr>
              <a:t>p32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B050"/>
                </a:solidFill>
              </a:rPr>
              <a:t>Graph</a:t>
            </a:r>
            <a:r>
              <a:rPr lang="zh-CN" altLang="en-US" sz="1200" dirty="0">
                <a:solidFill>
                  <a:srgbClr val="00B050"/>
                </a:solidFill>
              </a:rPr>
              <a:t>的几种类别：</a:t>
            </a:r>
            <a:r>
              <a:rPr lang="en-US" altLang="zh-CN" dirty="0" err="1"/>
              <a:t>AdjMatrix</a:t>
            </a:r>
            <a:r>
              <a:rPr lang="en-US" altLang="zh-CN" dirty="0"/>
              <a:t>(</a:t>
            </a:r>
            <a:r>
              <a:rPr lang="zh-CN" altLang="en-US" dirty="0"/>
              <a:t>邻接</a:t>
            </a:r>
            <a:r>
              <a:rPr lang="zh-CN" altLang="en-US" b="1" dirty="0"/>
              <a:t>矩阵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 err="1"/>
              <a:t>AdjList</a:t>
            </a:r>
            <a:r>
              <a:rPr lang="en-US" altLang="zh-CN" dirty="0"/>
              <a:t>(</a:t>
            </a:r>
            <a:r>
              <a:rPr lang="zh-CN" altLang="en-US" dirty="0"/>
              <a:t>邻接</a:t>
            </a:r>
            <a:r>
              <a:rPr lang="zh-CN" altLang="en-US" b="1" dirty="0"/>
              <a:t>表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 err="1"/>
              <a:t>OrthList</a:t>
            </a:r>
            <a:r>
              <a:rPr lang="en-US" altLang="zh-CN" dirty="0"/>
              <a:t>(</a:t>
            </a:r>
            <a:r>
              <a:rPr lang="zh-CN" altLang="en-US" dirty="0"/>
              <a:t>十字链</a:t>
            </a:r>
            <a:r>
              <a:rPr lang="zh-CN" altLang="en-US" b="1" dirty="0"/>
              <a:t>表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 err="1"/>
              <a:t>AdMultijList</a:t>
            </a:r>
            <a:r>
              <a:rPr lang="en-US" altLang="zh-CN" dirty="0"/>
              <a:t>(</a:t>
            </a:r>
            <a:r>
              <a:rPr lang="zh-CN" altLang="en-US" dirty="0"/>
              <a:t>邻接多重</a:t>
            </a:r>
            <a:r>
              <a:rPr lang="zh-CN" altLang="en-US" b="1" dirty="0"/>
              <a:t>表</a:t>
            </a:r>
            <a:r>
              <a:rPr lang="en-US" altLang="zh-CN" dirty="0"/>
              <a:t>)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D6BE3-42E0-4DA5-B156-66EF77FDC710}" type="slidenum">
              <a:rPr lang="zh-CN" altLang="en-US" smtClean="0"/>
              <a:pPr/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1717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完全图：顶点间相互皆连接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D6BE3-42E0-4DA5-B156-66EF77FDC710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3002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B050"/>
                </a:solidFill>
              </a:rPr>
              <a:t>完全图：全部顶点间皆有连接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zh-CN" altLang="en-US" dirty="0">
                <a:solidFill>
                  <a:srgbClr val="00B050"/>
                </a:solidFill>
              </a:rPr>
              <a:t>边</a:t>
            </a:r>
            <a:r>
              <a:rPr lang="zh-CN" altLang="en-US" dirty="0"/>
              <a:t>或者</a:t>
            </a:r>
            <a:r>
              <a:rPr lang="zh-CN" altLang="en-US" dirty="0">
                <a:solidFill>
                  <a:srgbClr val="00B050"/>
                </a:solidFill>
              </a:rPr>
              <a:t>弧多少，指边</a:t>
            </a:r>
            <a:r>
              <a:rPr lang="zh-CN" altLang="en-US" dirty="0"/>
              <a:t>或者</a:t>
            </a:r>
            <a:r>
              <a:rPr lang="zh-CN" altLang="en-US" dirty="0">
                <a:solidFill>
                  <a:srgbClr val="00B050"/>
                </a:solidFill>
              </a:rPr>
              <a:t>弧数相对于顶点数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D6BE3-42E0-4DA5-B156-66EF77FDC710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706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与二叉树的权对比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D6BE3-42E0-4DA5-B156-66EF77FDC710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4710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强</a:t>
            </a:r>
            <a:r>
              <a:rPr lang="zh-CN" altLang="en-US" dirty="0">
                <a:solidFill>
                  <a:srgbClr val="FF0000"/>
                </a:solidFill>
              </a:rPr>
              <a:t>连通：顺方向和逆时方向皆可达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D6BE3-42E0-4DA5-B156-66EF77FDC710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8955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>
                <a:solidFill>
                  <a:srgbClr val="00B050"/>
                </a:solidFill>
              </a:rPr>
              <a:t>v</a:t>
            </a:r>
            <a:r>
              <a:rPr lang="en-US" altLang="zh-CN" baseline="-25000" dirty="0">
                <a:solidFill>
                  <a:srgbClr val="00B050"/>
                </a:solidFill>
              </a:rPr>
              <a:t>i</a:t>
            </a:r>
            <a:r>
              <a:rPr lang="zh-CN" altLang="en-US" dirty="0">
                <a:solidFill>
                  <a:srgbClr val="00B050"/>
                </a:solidFill>
              </a:rPr>
              <a:t>到</a:t>
            </a:r>
            <a:r>
              <a:rPr lang="en-US" altLang="zh-CN" dirty="0" err="1">
                <a:solidFill>
                  <a:srgbClr val="00B050"/>
                </a:solidFill>
              </a:rPr>
              <a:t>v</a:t>
            </a:r>
            <a:r>
              <a:rPr lang="en-US" altLang="zh-CN" baseline="-25000" dirty="0" err="1">
                <a:solidFill>
                  <a:srgbClr val="00B050"/>
                </a:solidFill>
              </a:rPr>
              <a:t>j</a:t>
            </a:r>
            <a:r>
              <a:rPr lang="zh-CN" altLang="en-US" dirty="0"/>
              <a:t>和</a:t>
            </a:r>
            <a:r>
              <a:rPr lang="en-US" altLang="zh-CN" dirty="0" err="1">
                <a:solidFill>
                  <a:srgbClr val="00B050"/>
                </a:solidFill>
              </a:rPr>
              <a:t>v</a:t>
            </a:r>
            <a:r>
              <a:rPr lang="en-US" altLang="zh-CN" baseline="-25000" dirty="0" err="1">
                <a:solidFill>
                  <a:srgbClr val="00B050"/>
                </a:solidFill>
              </a:rPr>
              <a:t>j</a:t>
            </a:r>
            <a:r>
              <a:rPr lang="zh-CN" altLang="en-US" dirty="0">
                <a:solidFill>
                  <a:srgbClr val="00B050"/>
                </a:solidFill>
              </a:rPr>
              <a:t>到</a:t>
            </a:r>
            <a:r>
              <a:rPr lang="en-US" altLang="zh-CN" dirty="0">
                <a:solidFill>
                  <a:srgbClr val="00B050"/>
                </a:solidFill>
              </a:rPr>
              <a:t>v</a:t>
            </a:r>
            <a:r>
              <a:rPr lang="en-US" altLang="zh-CN" baseline="-25000" dirty="0">
                <a:solidFill>
                  <a:srgbClr val="00B050"/>
                </a:solidFill>
              </a:rPr>
              <a:t>i</a:t>
            </a:r>
            <a:r>
              <a:rPr lang="zh-CN" altLang="en-US" dirty="0"/>
              <a:t>都有路径，则称该有向图为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强</a:t>
            </a:r>
            <a:r>
              <a:rPr lang="zh-CN" altLang="en-US" dirty="0">
                <a:solidFill>
                  <a:srgbClr val="FF0000"/>
                </a:solidFill>
              </a:rPr>
              <a:t>连通图</a:t>
            </a:r>
            <a:r>
              <a:rPr lang="zh-CN" altLang="en-US" dirty="0"/>
              <a:t>。上面左图：</a:t>
            </a:r>
            <a:r>
              <a:rPr lang="en-US" altLang="zh-CN" dirty="0"/>
              <a:t>5-3</a:t>
            </a:r>
            <a:r>
              <a:rPr lang="zh-CN" altLang="en-US" dirty="0"/>
              <a:t>？</a:t>
            </a:r>
            <a:r>
              <a:rPr lang="en-US" altLang="zh-CN" dirty="0"/>
              <a:t>4-3</a:t>
            </a:r>
            <a:r>
              <a:rPr lang="zh-CN" altLang="en-US" dirty="0"/>
              <a:t>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D6BE3-42E0-4DA5-B156-66EF77FDC710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4140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B050"/>
                </a:solidFill>
              </a:rPr>
              <a:t>顶点</a:t>
            </a:r>
            <a:r>
              <a:rPr lang="en-US" altLang="zh-CN" dirty="0">
                <a:solidFill>
                  <a:srgbClr val="00B050"/>
                </a:solidFill>
              </a:rPr>
              <a:t>0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B050"/>
                </a:solidFill>
              </a:rPr>
              <a:t>所有邻接点：</a:t>
            </a:r>
            <a:r>
              <a:rPr lang="en-US" altLang="zh-CN" dirty="0">
                <a:solidFill>
                  <a:srgbClr val="00B050"/>
                </a:solidFill>
              </a:rPr>
              <a:t>1</a:t>
            </a:r>
            <a:r>
              <a:rPr lang="zh-CN" altLang="en-US" dirty="0">
                <a:solidFill>
                  <a:srgbClr val="00B050"/>
                </a:solidFill>
              </a:rPr>
              <a:t>、</a:t>
            </a:r>
            <a:r>
              <a:rPr lang="en-US" altLang="zh-CN" dirty="0">
                <a:solidFill>
                  <a:srgbClr val="00B050"/>
                </a:solidFill>
              </a:rPr>
              <a:t>3</a:t>
            </a:r>
            <a:r>
              <a:rPr lang="zh-CN" altLang="en-US" dirty="0">
                <a:solidFill>
                  <a:srgbClr val="00B050"/>
                </a:solidFill>
              </a:rPr>
              <a:t>、</a:t>
            </a:r>
            <a:r>
              <a:rPr lang="en-US" altLang="zh-CN" dirty="0">
                <a:solidFill>
                  <a:srgbClr val="00B050"/>
                </a:solidFill>
              </a:rPr>
              <a:t>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D6BE3-42E0-4DA5-B156-66EF77FDC710}" type="slidenum">
              <a:rPr lang="zh-CN" altLang="en-US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424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邻</a:t>
            </a:r>
            <a:r>
              <a:rPr lang="en-US" altLang="zh-CN" dirty="0"/>
              <a:t>(</a:t>
            </a:r>
            <a:r>
              <a:rPr lang="zh-CN" altLang="en-US" dirty="0"/>
              <a:t>某顶点相</a:t>
            </a:r>
            <a:r>
              <a:rPr lang="zh-CN" altLang="en-US" b="1" dirty="0"/>
              <a:t>邻</a:t>
            </a:r>
            <a:r>
              <a:rPr lang="zh-CN" altLang="en-US" dirty="0"/>
              <a:t>的顶点</a:t>
            </a:r>
            <a:r>
              <a:rPr lang="en-US" altLang="zh-CN" dirty="0"/>
              <a:t>)</a:t>
            </a:r>
            <a:r>
              <a:rPr lang="zh-CN" altLang="en-US" b="1" dirty="0"/>
              <a:t>接</a:t>
            </a:r>
            <a:r>
              <a:rPr lang="en-US" altLang="zh-CN" dirty="0"/>
              <a:t>(</a:t>
            </a:r>
            <a:r>
              <a:rPr lang="zh-CN" altLang="en-US" dirty="0"/>
              <a:t>连</a:t>
            </a:r>
            <a:r>
              <a:rPr lang="zh-CN" altLang="en-US" b="1" dirty="0"/>
              <a:t>接</a:t>
            </a:r>
            <a:r>
              <a:rPr lang="zh-CN" altLang="en-US" dirty="0"/>
              <a:t>构成</a:t>
            </a:r>
            <a:r>
              <a:rPr lang="en-US" altLang="zh-CN" dirty="0"/>
              <a:t>)</a:t>
            </a:r>
            <a:r>
              <a:rPr lang="zh-CN" altLang="en-US" b="1" dirty="0"/>
              <a:t>表</a:t>
            </a:r>
            <a:r>
              <a:rPr lang="en-US" altLang="zh-CN" dirty="0"/>
              <a:t>(</a:t>
            </a:r>
            <a:r>
              <a:rPr lang="zh-CN" altLang="en-US" dirty="0"/>
              <a:t>线性链</a:t>
            </a:r>
            <a:r>
              <a:rPr lang="zh-CN" altLang="en-US" b="1" dirty="0"/>
              <a:t>表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D6BE3-42E0-4DA5-B156-66EF77FDC710}" type="slidenum">
              <a:rPr lang="zh-CN" altLang="en-US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3568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p12</a:t>
            </a:r>
            <a:r>
              <a:rPr lang="zh-CN" altLang="en-US" dirty="0">
                <a:solidFill>
                  <a:srgbClr val="C00000"/>
                </a:solidFill>
              </a:rPr>
              <a:t>顶点</a:t>
            </a:r>
            <a:r>
              <a:rPr lang="en-US" altLang="zh-CN" dirty="0">
                <a:solidFill>
                  <a:srgbClr val="C00000"/>
                </a:solidFill>
              </a:rPr>
              <a:t>v</a:t>
            </a:r>
            <a:r>
              <a:rPr lang="en-US" altLang="zh-CN" baseline="-25000" dirty="0">
                <a:solidFill>
                  <a:srgbClr val="C00000"/>
                </a:solidFill>
              </a:rPr>
              <a:t>i</a:t>
            </a:r>
            <a:r>
              <a:rPr lang="zh-CN" altLang="en-US" dirty="0">
                <a:solidFill>
                  <a:srgbClr val="C00000"/>
                </a:solidFill>
              </a:rPr>
              <a:t>的出度、</a:t>
            </a:r>
            <a:r>
              <a:rPr lang="zh-CN" altLang="en-US" dirty="0"/>
              <a:t>入度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D6BE3-42E0-4DA5-B156-66EF77FDC710}" type="slidenum">
              <a:rPr lang="zh-CN" altLang="en-US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846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75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6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8533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3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371600"/>
            <a:ext cx="11582400" cy="5181600"/>
          </a:xfrm>
        </p:spPr>
        <p:txBody>
          <a:bodyPr/>
          <a:lstStyle>
            <a:lvl1pPr>
              <a:lnSpc>
                <a:spcPct val="150000"/>
              </a:lnSpc>
              <a:spcBef>
                <a:spcPts val="600"/>
              </a:spcBef>
              <a:defRPr b="1">
                <a:solidFill>
                  <a:srgbClr val="000066"/>
                </a:solidFill>
              </a:defRPr>
            </a:lvl1pPr>
            <a:lvl2pPr>
              <a:lnSpc>
                <a:spcPct val="150000"/>
              </a:lnSpc>
              <a:spcBef>
                <a:spcPts val="600"/>
              </a:spcBef>
              <a:defRPr b="1">
                <a:solidFill>
                  <a:srgbClr val="000066"/>
                </a:solidFill>
              </a:defRPr>
            </a:lvl2pPr>
            <a:lvl3pPr>
              <a:lnSpc>
                <a:spcPct val="150000"/>
              </a:lnSpc>
              <a:spcBef>
                <a:spcPts val="600"/>
              </a:spcBef>
              <a:defRPr b="1">
                <a:solidFill>
                  <a:srgbClr val="000066"/>
                </a:solidFill>
              </a:defRPr>
            </a:lvl3pPr>
            <a:lvl4pPr>
              <a:lnSpc>
                <a:spcPct val="150000"/>
              </a:lnSpc>
              <a:spcBef>
                <a:spcPts val="600"/>
              </a:spcBef>
              <a:defRPr b="1">
                <a:solidFill>
                  <a:schemeClr val="accent6">
                    <a:lumMod val="75000"/>
                  </a:schemeClr>
                </a:solidFill>
              </a:defRPr>
            </a:lvl4pPr>
            <a:lvl5pPr>
              <a:lnSpc>
                <a:spcPct val="150000"/>
              </a:lnSpc>
              <a:spcBef>
                <a:spcPts val="600"/>
              </a:spcBef>
              <a:defRPr b="1"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933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4800" y="1524000"/>
            <a:ext cx="5689600" cy="4800600"/>
          </a:xfrm>
        </p:spPr>
        <p:txBody>
          <a:bodyPr/>
          <a:lstStyle>
            <a:lvl1pPr>
              <a:lnSpc>
                <a:spcPct val="150000"/>
              </a:lnSpc>
              <a:spcBef>
                <a:spcPts val="600"/>
              </a:spcBef>
              <a:defRPr sz="2600" b="1">
                <a:solidFill>
                  <a:srgbClr val="000066"/>
                </a:solidFill>
              </a:defRPr>
            </a:lvl1pPr>
            <a:lvl2pPr>
              <a:lnSpc>
                <a:spcPct val="150000"/>
              </a:lnSpc>
              <a:spcBef>
                <a:spcPts val="600"/>
              </a:spcBef>
              <a:defRPr sz="2400" b="1">
                <a:solidFill>
                  <a:srgbClr val="000066"/>
                </a:solidFill>
              </a:defRPr>
            </a:lvl2pPr>
            <a:lvl3pPr>
              <a:lnSpc>
                <a:spcPct val="150000"/>
              </a:lnSpc>
              <a:spcBef>
                <a:spcPts val="600"/>
              </a:spcBef>
              <a:defRPr sz="2200" b="1">
                <a:solidFill>
                  <a:srgbClr val="000066"/>
                </a:solidFill>
              </a:defRPr>
            </a:lvl3pPr>
            <a:lvl4pPr>
              <a:lnSpc>
                <a:spcPct val="150000"/>
              </a:lnSpc>
              <a:spcBef>
                <a:spcPts val="600"/>
              </a:spcBef>
              <a:defRPr sz="1800" b="1">
                <a:solidFill>
                  <a:schemeClr val="accent6">
                    <a:lumMod val="75000"/>
                  </a:schemeClr>
                </a:solidFill>
              </a:defRPr>
            </a:lvl4pPr>
            <a:lvl5pPr>
              <a:lnSpc>
                <a:spcPct val="150000"/>
              </a:lnSpc>
              <a:spcBef>
                <a:spcPts val="600"/>
              </a:spcBef>
              <a:defRPr sz="1800" b="1">
                <a:solidFill>
                  <a:schemeClr val="accent6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524000"/>
            <a:ext cx="5689600" cy="48006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lang="en-US" b="1" smtClean="0">
                <a:solidFill>
                  <a:srgbClr val="000066"/>
                </a:solidFill>
              </a:defRPr>
            </a:lvl1pPr>
            <a:lvl2pPr>
              <a:defRPr lang="en-US" b="1" smtClean="0">
                <a:solidFill>
                  <a:srgbClr val="000066"/>
                </a:solidFill>
              </a:defRPr>
            </a:lvl2pPr>
            <a:lvl3pPr>
              <a:defRPr lang="en-US" b="1" smtClean="0">
                <a:solidFill>
                  <a:srgbClr val="000066"/>
                </a:solidFill>
              </a:defRPr>
            </a:lvl3pPr>
            <a:lvl4pPr>
              <a:defRPr lang="en-US" sz="1800" b="1" smtClean="0">
                <a:solidFill>
                  <a:schemeClr val="accent6">
                    <a:lumMod val="75000"/>
                  </a:schemeClr>
                </a:solidFill>
              </a:defRPr>
            </a:lvl4pPr>
            <a:lvl5pPr>
              <a:defRPr lang="en-US" sz="1800" b="1"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2416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625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762000"/>
            <a:ext cx="2590800" cy="5562600"/>
          </a:xfrm>
        </p:spPr>
        <p:txBody>
          <a:bodyPr vert="eaVert"/>
          <a:lstStyle>
            <a:lvl1pPr>
              <a:defRPr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914400" y="762000"/>
            <a:ext cx="7569200" cy="5562600"/>
          </a:xfrm>
        </p:spPr>
        <p:txBody>
          <a:bodyPr vert="eaVert"/>
          <a:lstStyle>
            <a:lvl1pPr>
              <a:lnSpc>
                <a:spcPct val="150000"/>
              </a:lnSpc>
              <a:spcBef>
                <a:spcPts val="600"/>
              </a:spcBef>
              <a:defRPr>
                <a:solidFill>
                  <a:srgbClr val="000066"/>
                </a:solidFill>
              </a:defRPr>
            </a:lvl1pPr>
            <a:lvl2pPr>
              <a:lnSpc>
                <a:spcPct val="150000"/>
              </a:lnSpc>
              <a:spcBef>
                <a:spcPts val="600"/>
              </a:spcBef>
              <a:defRPr>
                <a:solidFill>
                  <a:srgbClr val="000066"/>
                </a:solidFill>
              </a:defRPr>
            </a:lvl2pPr>
            <a:lvl3pPr>
              <a:lnSpc>
                <a:spcPct val="150000"/>
              </a:lnSpc>
              <a:spcBef>
                <a:spcPts val="600"/>
              </a:spcBef>
              <a:defRPr>
                <a:solidFill>
                  <a:srgbClr val="000066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01390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-1" y="42345"/>
            <a:ext cx="12198895" cy="59760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idx="1"/>
          </p:nvPr>
        </p:nvSpPr>
        <p:spPr>
          <a:xfrm>
            <a:off x="0" y="739304"/>
            <a:ext cx="12192000" cy="609329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</p:spTree>
    <p:extLst>
      <p:ext uri="{BB962C8B-B14F-4D97-AF65-F5344CB8AC3E}">
        <p14:creationId xmlns:p14="http://schemas.microsoft.com/office/powerpoint/2010/main" val="315904694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3216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00238" cy="6865023"/>
          </a:xfrm>
          <a:prstGeom prst="rect">
            <a:avLst/>
          </a:prstGeom>
        </p:spPr>
      </p:pic>
      <p:sp>
        <p:nvSpPr>
          <p:cNvPr id="1028" name="Rectangle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914400" y="533400"/>
            <a:ext cx="10363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304800" y="1371600"/>
            <a:ext cx="11480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 Click to edit Master text styles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Second level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50" r:id="rId3"/>
    <p:sldLayoutId id="2147484053" r:id="rId4"/>
    <p:sldLayoutId id="2147484057" r:id="rId5"/>
    <p:sldLayoutId id="2147484058" r:id="rId6"/>
    <p:sldLayoutId id="2147484059" r:id="rId7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33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ts val="600"/>
        </a:spcAft>
        <a:buClr>
          <a:srgbClr val="FF0000"/>
        </a:buClr>
        <a:buSzPct val="80000"/>
        <a:buFont typeface="Times New Roman" panose="02020603050405020304" pitchFamily="18" charset="0"/>
        <a:buChar char="☺"/>
        <a:defRPr lang="en-US" altLang="zh-CN" sz="2600" b="1" baseline="0" dirty="0" smtClean="0">
          <a:solidFill>
            <a:srgbClr val="000066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ts val="600"/>
        </a:spcAft>
        <a:buClr>
          <a:srgbClr val="FF0000"/>
        </a:buClr>
        <a:buSzPct val="80000"/>
        <a:buFont typeface="Times New Roman" panose="02020603050405020304" pitchFamily="18" charset="0"/>
        <a:buChar char="♫"/>
        <a:defRPr lang="en-US" altLang="zh-CN" sz="2400" b="1" dirty="0" smtClean="0">
          <a:solidFill>
            <a:srgbClr val="000066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085850" indent="-228600" algn="l" rtl="0" eaLnBrk="0" fontAlgn="base" hangingPunct="0">
        <a:spcBef>
          <a:spcPct val="20000"/>
        </a:spcBef>
        <a:spcAft>
          <a:spcPts val="600"/>
        </a:spcAft>
        <a:buClr>
          <a:srgbClr val="FF0000"/>
        </a:buClr>
        <a:buSzPct val="80000"/>
        <a:buFont typeface="Wingdings" panose="05000000000000000000" pitchFamily="2" charset="2"/>
        <a:buChar char="Ø"/>
        <a:defRPr lang="en-US" altLang="zh-CN" sz="2200" b="1" dirty="0" smtClean="0">
          <a:solidFill>
            <a:srgbClr val="000066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en-US" altLang="zh-CN" sz="2000" b="1" dirty="0" smtClean="0">
          <a:solidFill>
            <a:schemeClr val="accent6">
              <a:lumMod val="75000"/>
            </a:schemeClr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lang="en-US" altLang="zh-CN" sz="1600" b="1" dirty="0" smtClean="0">
          <a:solidFill>
            <a:schemeClr val="accent6">
              <a:lumMod val="75000"/>
            </a:schemeClr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customXml" Target="../ink/ink7.xml"/><Relationship Id="rId26" Type="http://schemas.openxmlformats.org/officeDocument/2006/relationships/image" Target="../media/image26.png"/><Relationship Id="rId39" Type="http://schemas.openxmlformats.org/officeDocument/2006/relationships/customXml" Target="../ink/ink19.xml"/><Relationship Id="rId21" Type="http://schemas.openxmlformats.org/officeDocument/2006/relationships/image" Target="../media/image24.png"/><Relationship Id="rId34" Type="http://schemas.openxmlformats.org/officeDocument/2006/relationships/image" Target="../media/image29.png"/><Relationship Id="rId42" Type="http://schemas.openxmlformats.org/officeDocument/2006/relationships/image" Target="../media/image33.png"/><Relationship Id="rId47" Type="http://schemas.openxmlformats.org/officeDocument/2006/relationships/customXml" Target="../ink/ink23.xml"/><Relationship Id="rId50" Type="http://schemas.openxmlformats.org/officeDocument/2006/relationships/image" Target="../media/image37.png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6.xml"/><Relationship Id="rId16" Type="http://schemas.openxmlformats.org/officeDocument/2006/relationships/customXml" Target="../ink/ink6.xml"/><Relationship Id="rId29" Type="http://schemas.openxmlformats.org/officeDocument/2006/relationships/image" Target="../media/image27.png"/><Relationship Id="rId11" Type="http://schemas.openxmlformats.org/officeDocument/2006/relationships/image" Target="../media/image19.png"/><Relationship Id="rId24" Type="http://schemas.openxmlformats.org/officeDocument/2006/relationships/customXml" Target="../ink/ink10.xml"/><Relationship Id="rId32" Type="http://schemas.openxmlformats.org/officeDocument/2006/relationships/image" Target="../media/image28.png"/><Relationship Id="rId37" Type="http://schemas.openxmlformats.org/officeDocument/2006/relationships/customXml" Target="../ink/ink18.xml"/><Relationship Id="rId40" Type="http://schemas.openxmlformats.org/officeDocument/2006/relationships/image" Target="../media/image32.png"/><Relationship Id="rId45" Type="http://schemas.openxmlformats.org/officeDocument/2006/relationships/customXml" Target="../ink/ink22.xml"/><Relationship Id="rId53" Type="http://schemas.openxmlformats.org/officeDocument/2006/relationships/image" Target="../media/image38.png"/><Relationship Id="rId5" Type="http://schemas.openxmlformats.org/officeDocument/2006/relationships/image" Target="../media/image15.emf"/><Relationship Id="rId10" Type="http://schemas.openxmlformats.org/officeDocument/2006/relationships/customXml" Target="../ink/ink3.xml"/><Relationship Id="rId19" Type="http://schemas.openxmlformats.org/officeDocument/2006/relationships/image" Target="../media/image23.png"/><Relationship Id="rId31" Type="http://schemas.openxmlformats.org/officeDocument/2006/relationships/customXml" Target="../ink/ink15.xml"/><Relationship Id="rId44" Type="http://schemas.openxmlformats.org/officeDocument/2006/relationships/image" Target="../media/image34.png"/><Relationship Id="rId52" Type="http://schemas.openxmlformats.org/officeDocument/2006/relationships/customXml" Target="../ink/ink26.xml"/><Relationship Id="rId4" Type="http://schemas.openxmlformats.org/officeDocument/2006/relationships/oleObject" Target="../embeddings/oleObject7.bin"/><Relationship Id="rId9" Type="http://schemas.openxmlformats.org/officeDocument/2006/relationships/image" Target="../media/image18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Relationship Id="rId27" Type="http://schemas.openxmlformats.org/officeDocument/2006/relationships/customXml" Target="../ink/ink12.xml"/><Relationship Id="rId30" Type="http://schemas.openxmlformats.org/officeDocument/2006/relationships/customXml" Target="../ink/ink14.xml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36.png"/><Relationship Id="rId8" Type="http://schemas.openxmlformats.org/officeDocument/2006/relationships/customXml" Target="../ink/ink2.xml"/><Relationship Id="rId51" Type="http://schemas.openxmlformats.org/officeDocument/2006/relationships/customXml" Target="../ink/ink25.xml"/><Relationship Id="rId3" Type="http://schemas.openxmlformats.org/officeDocument/2006/relationships/notesSlide" Target="../notesSlides/notesSlide10.xml"/><Relationship Id="rId12" Type="http://schemas.openxmlformats.org/officeDocument/2006/relationships/customXml" Target="../ink/ink4.xml"/><Relationship Id="rId17" Type="http://schemas.openxmlformats.org/officeDocument/2006/relationships/image" Target="../media/image22.png"/><Relationship Id="rId25" Type="http://schemas.openxmlformats.org/officeDocument/2006/relationships/customXml" Target="../ink/ink11.xml"/><Relationship Id="rId33" Type="http://schemas.openxmlformats.org/officeDocument/2006/relationships/customXml" Target="../ink/ink16.xml"/><Relationship Id="rId38" Type="http://schemas.openxmlformats.org/officeDocument/2006/relationships/image" Target="../media/image31.png"/><Relationship Id="rId46" Type="http://schemas.openxmlformats.org/officeDocument/2006/relationships/image" Target="../media/image35.png"/><Relationship Id="rId20" Type="http://schemas.openxmlformats.org/officeDocument/2006/relationships/customXml" Target="../ink/ink8.xml"/><Relationship Id="rId41" Type="http://schemas.openxmlformats.org/officeDocument/2006/relationships/customXml" Target="../ink/ink20.xml"/><Relationship Id="rId1" Type="http://schemas.openxmlformats.org/officeDocument/2006/relationships/vmlDrawing" Target="../drawings/vmlDrawing4.vml"/><Relationship Id="rId6" Type="http://schemas.openxmlformats.org/officeDocument/2006/relationships/customXml" Target="../ink/ink1.xml"/><Relationship Id="rId15" Type="http://schemas.openxmlformats.org/officeDocument/2006/relationships/image" Target="../media/image21.png"/><Relationship Id="rId23" Type="http://schemas.openxmlformats.org/officeDocument/2006/relationships/image" Target="../media/image25.png"/><Relationship Id="rId28" Type="http://schemas.openxmlformats.org/officeDocument/2006/relationships/customXml" Target="../ink/ink13.xml"/><Relationship Id="rId36" Type="http://schemas.openxmlformats.org/officeDocument/2006/relationships/image" Target="../media/image30.png"/><Relationship Id="rId49" Type="http://schemas.openxmlformats.org/officeDocument/2006/relationships/customXml" Target="../ink/ink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1.xml"/><Relationship Id="rId3" Type="http://schemas.openxmlformats.org/officeDocument/2006/relationships/image" Target="../media/image25.png"/><Relationship Id="rId7" Type="http://schemas.openxmlformats.org/officeDocument/2006/relationships/customXml" Target="../ink/ink30.xml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customXml" Target="../ink/ink34.xml"/><Relationship Id="rId5" Type="http://schemas.openxmlformats.org/officeDocument/2006/relationships/customXml" Target="../ink/ink29.xml"/><Relationship Id="rId10" Type="http://schemas.openxmlformats.org/officeDocument/2006/relationships/customXml" Target="../ink/ink33.xml"/><Relationship Id="rId4" Type="http://schemas.openxmlformats.org/officeDocument/2006/relationships/customXml" Target="../ink/ink28.xml"/><Relationship Id="rId9" Type="http://schemas.openxmlformats.org/officeDocument/2006/relationships/customXml" Target="../ink/ink3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.xml"/><Relationship Id="rId13" Type="http://schemas.openxmlformats.org/officeDocument/2006/relationships/customXml" Target="../ink/ink42.xml"/><Relationship Id="rId18" Type="http://schemas.openxmlformats.org/officeDocument/2006/relationships/image" Target="../media/image45.png"/><Relationship Id="rId26" Type="http://schemas.openxmlformats.org/officeDocument/2006/relationships/image" Target="../media/image49.png"/><Relationship Id="rId3" Type="http://schemas.openxmlformats.org/officeDocument/2006/relationships/image" Target="../media/image40.png"/><Relationship Id="rId21" Type="http://schemas.openxmlformats.org/officeDocument/2006/relationships/customXml" Target="../ink/ink46.xml"/><Relationship Id="rId7" Type="http://schemas.openxmlformats.org/officeDocument/2006/relationships/image" Target="../media/image25.png"/><Relationship Id="rId12" Type="http://schemas.openxmlformats.org/officeDocument/2006/relationships/customXml" Target="../ink/ink41.xml"/><Relationship Id="rId17" Type="http://schemas.openxmlformats.org/officeDocument/2006/relationships/customXml" Target="../ink/ink44.xml"/><Relationship Id="rId25" Type="http://schemas.openxmlformats.org/officeDocument/2006/relationships/customXml" Target="../ink/ink48.xml"/><Relationship Id="rId2" Type="http://schemas.openxmlformats.org/officeDocument/2006/relationships/customXml" Target="../ink/ink35.xml"/><Relationship Id="rId16" Type="http://schemas.openxmlformats.org/officeDocument/2006/relationships/image" Target="../media/image44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7.xml"/><Relationship Id="rId11" Type="http://schemas.openxmlformats.org/officeDocument/2006/relationships/customXml" Target="../ink/ink40.xml"/><Relationship Id="rId24" Type="http://schemas.openxmlformats.org/officeDocument/2006/relationships/image" Target="../media/image48.png"/><Relationship Id="rId5" Type="http://schemas.openxmlformats.org/officeDocument/2006/relationships/image" Target="../media/image41.png"/><Relationship Id="rId15" Type="http://schemas.openxmlformats.org/officeDocument/2006/relationships/customXml" Target="../ink/ink43.xml"/><Relationship Id="rId23" Type="http://schemas.openxmlformats.org/officeDocument/2006/relationships/customXml" Target="../ink/ink47.xml"/><Relationship Id="rId10" Type="http://schemas.openxmlformats.org/officeDocument/2006/relationships/image" Target="../media/image42.png"/><Relationship Id="rId19" Type="http://schemas.openxmlformats.org/officeDocument/2006/relationships/customXml" Target="../ink/ink45.xml"/><Relationship Id="rId4" Type="http://schemas.openxmlformats.org/officeDocument/2006/relationships/customXml" Target="../ink/ink36.xml"/><Relationship Id="rId9" Type="http://schemas.openxmlformats.org/officeDocument/2006/relationships/customXml" Target="../ink/ink39.xml"/><Relationship Id="rId14" Type="http://schemas.openxmlformats.org/officeDocument/2006/relationships/image" Target="../media/image43.png"/><Relationship Id="rId22" Type="http://schemas.openxmlformats.org/officeDocument/2006/relationships/image" Target="../media/image4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customXml" Target="../ink/ink51.xml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5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customXml" Target="../ink/ink50.x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52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7200" dirty="0"/>
              <a:t>第七章 图</a:t>
            </a:r>
            <a:r>
              <a:rPr lang="en-US" altLang="zh-CN" sz="7200" dirty="0"/>
              <a:t>1</a:t>
            </a:r>
            <a:endParaRPr lang="zh-CN" altLang="en-US" sz="7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4572000"/>
            <a:ext cx="8534400" cy="838200"/>
          </a:xfrm>
        </p:spPr>
        <p:txBody>
          <a:bodyPr/>
          <a:lstStyle/>
          <a:p>
            <a:r>
              <a:rPr lang="zh-CN" altLang="en-US" sz="4000" dirty="0"/>
              <a:t>授课教师：夏金祥</a:t>
            </a:r>
          </a:p>
        </p:txBody>
      </p:sp>
    </p:spTree>
    <p:extLst>
      <p:ext uri="{BB962C8B-B14F-4D97-AF65-F5344CB8AC3E}">
        <p14:creationId xmlns:p14="http://schemas.microsoft.com/office/powerpoint/2010/main" val="374652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48C550-FB47-4AAC-BCCC-4A0719D94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BA5719-97B7-408F-9462-CBA074C8D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11582400" cy="1295400"/>
          </a:xfrm>
        </p:spPr>
        <p:txBody>
          <a:bodyPr/>
          <a:lstStyle/>
          <a:p>
            <a:r>
              <a:rPr lang="zh-CN" altLang="en-US" dirty="0"/>
              <a:t>设有两个图</a:t>
            </a:r>
            <a:r>
              <a:rPr lang="en-US" altLang="zh-CN" dirty="0"/>
              <a:t>G=</a:t>
            </a:r>
            <a:r>
              <a:rPr lang="zh-CN" altLang="en-US" dirty="0"/>
              <a:t>（</a:t>
            </a:r>
            <a:r>
              <a:rPr lang="en-US" altLang="zh-CN" dirty="0"/>
              <a:t>V</a:t>
            </a:r>
            <a:r>
              <a:rPr lang="zh-CN" altLang="en-US" dirty="0"/>
              <a:t>，</a:t>
            </a:r>
            <a:r>
              <a:rPr lang="en-US" altLang="zh-CN" dirty="0"/>
              <a:t>{E}</a:t>
            </a:r>
            <a:r>
              <a:rPr lang="zh-CN" altLang="en-US" dirty="0"/>
              <a:t>）和图</a:t>
            </a:r>
            <a:r>
              <a:rPr lang="en-US" altLang="zh-CN" dirty="0"/>
              <a:t>G</a:t>
            </a:r>
            <a:r>
              <a:rPr kumimoji="1" lang="en-US" altLang="zh-CN" sz="28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dirty="0"/>
              <a:t>'=</a:t>
            </a:r>
            <a:r>
              <a:rPr lang="zh-CN" altLang="en-US" dirty="0"/>
              <a:t>（</a:t>
            </a:r>
            <a:r>
              <a:rPr lang="en-US" altLang="zh-CN" dirty="0"/>
              <a:t>V'</a:t>
            </a:r>
            <a:r>
              <a:rPr lang="zh-CN" altLang="en-US" dirty="0"/>
              <a:t>，</a:t>
            </a:r>
            <a:r>
              <a:rPr lang="en-US" altLang="zh-CN" dirty="0"/>
              <a:t>{E'}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若</a:t>
            </a:r>
            <a:r>
              <a:rPr lang="en-US" altLang="zh-CN" dirty="0">
                <a:solidFill>
                  <a:srgbClr val="00B050"/>
                </a:solidFill>
              </a:rPr>
              <a:t>V'</a:t>
            </a:r>
            <a:r>
              <a:rPr lang="en-US" altLang="zh-CN" dirty="0">
                <a:solidFill>
                  <a:srgbClr val="00B050"/>
                </a:solidFill>
                <a:sym typeface="Symbol" panose="05050102010706020507" pitchFamily="18" charset="2"/>
              </a:rPr>
              <a:t> </a:t>
            </a:r>
            <a:r>
              <a:rPr lang="en-US" altLang="zh-CN" dirty="0">
                <a:solidFill>
                  <a:srgbClr val="00B050"/>
                </a:solidFill>
              </a:rPr>
              <a:t>V</a:t>
            </a:r>
            <a:r>
              <a:rPr lang="zh-CN" altLang="en-US" dirty="0"/>
              <a:t>且</a:t>
            </a:r>
            <a:r>
              <a:rPr lang="en-US" altLang="zh-CN" dirty="0">
                <a:solidFill>
                  <a:srgbClr val="00B050"/>
                </a:solidFill>
              </a:rPr>
              <a:t>E'</a:t>
            </a:r>
            <a:r>
              <a:rPr lang="en-US" altLang="zh-CN" dirty="0">
                <a:solidFill>
                  <a:srgbClr val="00B050"/>
                </a:solidFill>
                <a:sym typeface="Symbol" panose="05050102010706020507" pitchFamily="18" charset="2"/>
              </a:rPr>
              <a:t> </a:t>
            </a:r>
            <a:r>
              <a:rPr lang="en-US" altLang="zh-CN" dirty="0">
                <a:solidFill>
                  <a:srgbClr val="00B050"/>
                </a:solidFill>
              </a:rPr>
              <a:t>E</a:t>
            </a:r>
            <a:r>
              <a:rPr lang="zh-CN" altLang="en-US" dirty="0"/>
              <a:t>，则称图</a:t>
            </a:r>
            <a:r>
              <a:rPr lang="en-US" altLang="zh-CN" dirty="0"/>
              <a:t>G'</a:t>
            </a:r>
            <a:r>
              <a:rPr lang="zh-CN" altLang="en-US" dirty="0"/>
              <a:t>为</a:t>
            </a:r>
            <a:r>
              <a:rPr lang="en-US" altLang="zh-CN" dirty="0"/>
              <a:t>G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B050"/>
                </a:solidFill>
              </a:rPr>
              <a:t>子图</a:t>
            </a:r>
            <a:r>
              <a:rPr lang="zh-CN" altLang="en-US" dirty="0"/>
              <a:t>。 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4206984-0B20-454D-8A51-64CF730E8ABB}"/>
              </a:ext>
            </a:extLst>
          </p:cNvPr>
          <p:cNvGrpSpPr/>
          <p:nvPr/>
        </p:nvGrpSpPr>
        <p:grpSpPr>
          <a:xfrm>
            <a:off x="5412642" y="3259478"/>
            <a:ext cx="2533650" cy="2166407"/>
            <a:chOff x="323850" y="4030663"/>
            <a:chExt cx="2533650" cy="1989137"/>
          </a:xfrm>
        </p:grpSpPr>
        <p:sp>
          <p:nvSpPr>
            <p:cNvPr id="5" name="Line 4">
              <a:extLst>
                <a:ext uri="{FF2B5EF4-FFF2-40B4-BE49-F238E27FC236}">
                  <a16:creationId xmlns:a16="http://schemas.microsoft.com/office/drawing/2014/main" id="{442C893F-7317-4D92-AD13-D75F4B9B7A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0038" y="4271963"/>
              <a:ext cx="12700" cy="48895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6" name="Line 5">
              <a:extLst>
                <a:ext uri="{FF2B5EF4-FFF2-40B4-BE49-F238E27FC236}">
                  <a16:creationId xmlns:a16="http://schemas.microsoft.com/office/drawing/2014/main" id="{F6D4DEF4-2BA8-48F7-B211-9AA7714DA0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90675" y="5187950"/>
              <a:ext cx="0" cy="43815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82F449D4-DA30-4242-8088-0D9787074E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43088" y="4970463"/>
              <a:ext cx="50641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8" name="Line 7">
              <a:extLst>
                <a:ext uri="{FF2B5EF4-FFF2-40B4-BE49-F238E27FC236}">
                  <a16:creationId xmlns:a16="http://schemas.microsoft.com/office/drawing/2014/main" id="{58DD4033-6787-4139-8651-0A9CC38851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9625" y="4970463"/>
              <a:ext cx="50641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1B0A296-4152-4CAA-B6E7-0E5189578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087" y="5170488"/>
              <a:ext cx="630169" cy="50610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0" y="367"/>
                </a:cxn>
              </a:cxnLst>
              <a:rect l="0" t="0" r="r" b="b"/>
              <a:pathLst>
                <a:path w="420" h="367">
                  <a:moveTo>
                    <a:pt x="0" y="0"/>
                  </a:moveTo>
                  <a:lnTo>
                    <a:pt x="420" y="367"/>
                  </a:lnTo>
                </a:path>
              </a:pathLst>
            </a:custGeom>
            <a:solidFill>
              <a:schemeClr val="accent1"/>
            </a:solidFill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70DD155C-37D1-4504-952E-DB29F5529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350" y="5203825"/>
              <a:ext cx="703495" cy="534988"/>
            </a:xfrm>
            <a:custGeom>
              <a:avLst/>
              <a:gdLst/>
              <a:ahLst/>
              <a:cxnLst>
                <a:cxn ang="0">
                  <a:pos x="0" y="367"/>
                </a:cxn>
                <a:cxn ang="0">
                  <a:pos x="502" y="0"/>
                </a:cxn>
              </a:cxnLst>
              <a:rect l="0" t="0" r="r" b="b"/>
              <a:pathLst>
                <a:path w="502" h="367">
                  <a:moveTo>
                    <a:pt x="0" y="367"/>
                  </a:moveTo>
                  <a:lnTo>
                    <a:pt x="502" y="0"/>
                  </a:lnTo>
                </a:path>
              </a:pathLst>
            </a:custGeom>
            <a:solidFill>
              <a:schemeClr val="accent1"/>
            </a:solidFill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6D92DAD-E2F9-4FB4-93A3-2F35D53F2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5625" y="4297363"/>
              <a:ext cx="654050" cy="495300"/>
            </a:xfrm>
            <a:custGeom>
              <a:avLst/>
              <a:gdLst/>
              <a:ahLst/>
              <a:cxnLst>
                <a:cxn ang="0">
                  <a:pos x="465" y="353"/>
                </a:cxn>
                <a:cxn ang="0">
                  <a:pos x="0" y="0"/>
                </a:cxn>
              </a:cxnLst>
              <a:rect l="0" t="0" r="r" b="b"/>
              <a:pathLst>
                <a:path w="465" h="353">
                  <a:moveTo>
                    <a:pt x="465" y="353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4B3F082F-AA44-4A98-BF80-87183320D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913" y="4279900"/>
              <a:ext cx="685800" cy="515938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0" y="369"/>
                </a:cxn>
              </a:cxnLst>
              <a:rect l="0" t="0" r="r" b="b"/>
              <a:pathLst>
                <a:path w="487" h="369">
                  <a:moveTo>
                    <a:pt x="487" y="0"/>
                  </a:moveTo>
                  <a:lnTo>
                    <a:pt x="0" y="369"/>
                  </a:lnTo>
                </a:path>
              </a:pathLst>
            </a:custGeom>
            <a:solidFill>
              <a:schemeClr val="accent1"/>
            </a:solidFill>
            <a:ln w="28575">
              <a:solidFill>
                <a:srgbClr val="3333FF"/>
              </a:solidFill>
              <a:round/>
              <a:headEnd type="none" w="sm" len="med"/>
              <a:tailEnd type="arrow" w="sm" len="sm"/>
            </a:ln>
          </p:spPr>
          <p:txBody>
            <a:bodyPr tIns="108000"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A7395BA-36DF-4C15-B097-C6C86D3F7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6675" y="4030663"/>
              <a:ext cx="506413" cy="43815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marL="0" marR="0" lvl="0" indent="0" algn="ctr" defTabSz="914400" rtl="0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1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AC2AE-C9C0-4B9B-A322-B99EFA12D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6675" y="4767263"/>
              <a:ext cx="506413" cy="43815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marL="0" marR="0" lvl="0" indent="0" algn="ctr" defTabSz="914400" rtl="0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09BCF6D-BDB1-4C30-A58C-F29ACD284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9500" y="4767263"/>
              <a:ext cx="508000" cy="43815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marL="0" marR="0" lvl="0" indent="0" algn="ctr" defTabSz="914400" rtl="0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0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948C15F-8D95-4756-BD97-642F92173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50" y="4767263"/>
              <a:ext cx="506413" cy="43815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marL="0" marR="0" lvl="0" indent="0" algn="ctr" defTabSz="914400" rtl="0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2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6B6B3A9-1375-41F6-A5D9-0DF76803E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400" y="5581650"/>
              <a:ext cx="506413" cy="43815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marL="0" marR="0" lvl="0" indent="0" algn="ctr" defTabSz="914400" rtl="0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4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</p:grpSp>
      <p:grpSp>
        <p:nvGrpSpPr>
          <p:cNvPr id="39" name="Group 45">
            <a:extLst>
              <a:ext uri="{FF2B5EF4-FFF2-40B4-BE49-F238E27FC236}">
                <a16:creationId xmlns:a16="http://schemas.microsoft.com/office/drawing/2014/main" id="{68D310A4-283F-4ACA-A808-446B35E45C3B}"/>
              </a:ext>
            </a:extLst>
          </p:cNvPr>
          <p:cNvGrpSpPr>
            <a:grpSpLocks/>
          </p:cNvGrpSpPr>
          <p:nvPr/>
        </p:nvGrpSpPr>
        <p:grpSpPr bwMode="auto">
          <a:xfrm rot="536729">
            <a:off x="7870763" y="3160128"/>
            <a:ext cx="1152526" cy="852488"/>
            <a:chOff x="1933" y="2213"/>
            <a:chExt cx="1038" cy="537"/>
          </a:xfrm>
        </p:grpSpPr>
        <p:sp>
          <p:nvSpPr>
            <p:cNvPr id="40" name="Line 41">
              <a:extLst>
                <a:ext uri="{FF2B5EF4-FFF2-40B4-BE49-F238E27FC236}">
                  <a16:creationId xmlns:a16="http://schemas.microsoft.com/office/drawing/2014/main" id="{2412C58E-4CD8-43F3-A6A3-3BE5A24F34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8" y="2251"/>
              <a:ext cx="953" cy="499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algn="ctr"/>
              <a:endParaRPr lang="zh-CN" altLang="en-US" sz="2000" b="1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1" name="Text Box 43">
              <a:extLst>
                <a:ext uri="{FF2B5EF4-FFF2-40B4-BE49-F238E27FC236}">
                  <a16:creationId xmlns:a16="http://schemas.microsoft.com/office/drawing/2014/main" id="{199921D5-5153-44CD-A532-C66ACA0625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9549022">
              <a:off x="1933" y="2213"/>
              <a:ext cx="953" cy="19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是子图</a:t>
              </a:r>
            </a:p>
          </p:txBody>
        </p:sp>
      </p:grpSp>
      <p:grpSp>
        <p:nvGrpSpPr>
          <p:cNvPr id="42" name="Group 46">
            <a:extLst>
              <a:ext uri="{FF2B5EF4-FFF2-40B4-BE49-F238E27FC236}">
                <a16:creationId xmlns:a16="http://schemas.microsoft.com/office/drawing/2014/main" id="{EDE6DAAC-0EF7-4DD0-B989-5AB57005769D}"/>
              </a:ext>
            </a:extLst>
          </p:cNvPr>
          <p:cNvGrpSpPr>
            <a:grpSpLocks/>
          </p:cNvGrpSpPr>
          <p:nvPr/>
        </p:nvGrpSpPr>
        <p:grpSpPr bwMode="auto">
          <a:xfrm>
            <a:off x="7995867" y="4506100"/>
            <a:ext cx="1306090" cy="638175"/>
            <a:chOff x="2128" y="3371"/>
            <a:chExt cx="1200" cy="402"/>
          </a:xfrm>
        </p:grpSpPr>
        <p:sp>
          <p:nvSpPr>
            <p:cNvPr id="43" name="Line 42">
              <a:extLst>
                <a:ext uri="{FF2B5EF4-FFF2-40B4-BE49-F238E27FC236}">
                  <a16:creationId xmlns:a16="http://schemas.microsoft.com/office/drawing/2014/main" id="{A85D134F-7568-4335-A7E7-1E705DF212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28" y="3403"/>
              <a:ext cx="1124" cy="370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algn="ctr"/>
              <a:endParaRPr lang="zh-CN" altLang="en-US" sz="2000" b="1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4" name="Text Box 44">
              <a:extLst>
                <a:ext uri="{FF2B5EF4-FFF2-40B4-BE49-F238E27FC236}">
                  <a16:creationId xmlns:a16="http://schemas.microsoft.com/office/drawing/2014/main" id="{9222D304-E05A-4CF2-A1F3-52C2F718EC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66440">
              <a:off x="2382" y="3371"/>
              <a:ext cx="946" cy="196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不是子图</a:t>
              </a: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29FF42F4-49FD-43C7-91CC-0FE6B6ABF08D}"/>
              </a:ext>
            </a:extLst>
          </p:cNvPr>
          <p:cNvGrpSpPr/>
          <p:nvPr/>
        </p:nvGrpSpPr>
        <p:grpSpPr>
          <a:xfrm>
            <a:off x="9150350" y="2152458"/>
            <a:ext cx="2533650" cy="2167749"/>
            <a:chOff x="323850" y="4030663"/>
            <a:chExt cx="2533650" cy="1989137"/>
          </a:xfrm>
        </p:grpSpPr>
        <p:sp>
          <p:nvSpPr>
            <p:cNvPr id="46" name="Line 4">
              <a:extLst>
                <a:ext uri="{FF2B5EF4-FFF2-40B4-BE49-F238E27FC236}">
                  <a16:creationId xmlns:a16="http://schemas.microsoft.com/office/drawing/2014/main" id="{7861E3C0-F12E-4C75-B12B-69842CF185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0038" y="4271963"/>
              <a:ext cx="12700" cy="48895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47" name="Line 5">
              <a:extLst>
                <a:ext uri="{FF2B5EF4-FFF2-40B4-BE49-F238E27FC236}">
                  <a16:creationId xmlns:a16="http://schemas.microsoft.com/office/drawing/2014/main" id="{6128C909-9942-46FC-A2F4-A09930FC8B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90675" y="5187950"/>
              <a:ext cx="0" cy="43815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48" name="Line 6">
              <a:extLst>
                <a:ext uri="{FF2B5EF4-FFF2-40B4-BE49-F238E27FC236}">
                  <a16:creationId xmlns:a16="http://schemas.microsoft.com/office/drawing/2014/main" id="{14EABE55-FDB5-4FFA-B4FC-048BE61755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43088" y="4970463"/>
              <a:ext cx="50641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id="{A90A2302-C7FB-41C4-B832-EF256994F0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5625" y="4297363"/>
              <a:ext cx="654050" cy="495300"/>
            </a:xfrm>
            <a:custGeom>
              <a:avLst/>
              <a:gdLst/>
              <a:ahLst/>
              <a:cxnLst>
                <a:cxn ang="0">
                  <a:pos x="465" y="353"/>
                </a:cxn>
                <a:cxn ang="0">
                  <a:pos x="0" y="0"/>
                </a:cxn>
              </a:cxnLst>
              <a:rect l="0" t="0" r="r" b="b"/>
              <a:pathLst>
                <a:path w="465" h="353">
                  <a:moveTo>
                    <a:pt x="465" y="353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2E7D2A8F-0967-4719-B3B2-05F73901D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913" y="4279900"/>
              <a:ext cx="685800" cy="515938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0" y="369"/>
                </a:cxn>
              </a:cxnLst>
              <a:rect l="0" t="0" r="r" b="b"/>
              <a:pathLst>
                <a:path w="487" h="369">
                  <a:moveTo>
                    <a:pt x="487" y="0"/>
                  </a:moveTo>
                  <a:lnTo>
                    <a:pt x="0" y="369"/>
                  </a:lnTo>
                </a:path>
              </a:pathLst>
            </a:custGeom>
            <a:solidFill>
              <a:schemeClr val="accent1"/>
            </a:solidFill>
            <a:ln w="28575">
              <a:solidFill>
                <a:srgbClr val="3333FF"/>
              </a:solidFill>
              <a:round/>
              <a:headEnd type="none" w="sm" len="med"/>
              <a:tailEnd type="arrow" w="sm" len="sm"/>
            </a:ln>
          </p:spPr>
          <p:txBody>
            <a:bodyPr tIns="108000"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4" name="Oval 12">
              <a:extLst>
                <a:ext uri="{FF2B5EF4-FFF2-40B4-BE49-F238E27FC236}">
                  <a16:creationId xmlns:a16="http://schemas.microsoft.com/office/drawing/2014/main" id="{E1B42019-9899-4071-8166-5AB60496F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6675" y="4030663"/>
              <a:ext cx="506413" cy="43815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marL="0" marR="0" lvl="0" indent="0" algn="ctr" defTabSz="914400" rtl="0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1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5" name="Oval 13">
              <a:extLst>
                <a:ext uri="{FF2B5EF4-FFF2-40B4-BE49-F238E27FC236}">
                  <a16:creationId xmlns:a16="http://schemas.microsoft.com/office/drawing/2014/main" id="{084AB8C7-E007-431C-BB81-1850B41F7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6675" y="4767263"/>
              <a:ext cx="506413" cy="43815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marL="0" marR="0" lvl="0" indent="0" algn="ctr" defTabSz="914400" rtl="0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3</a:t>
              </a:r>
            </a:p>
          </p:txBody>
        </p:sp>
        <p:sp>
          <p:nvSpPr>
            <p:cNvPr id="56" name="Oval 14">
              <a:extLst>
                <a:ext uri="{FF2B5EF4-FFF2-40B4-BE49-F238E27FC236}">
                  <a16:creationId xmlns:a16="http://schemas.microsoft.com/office/drawing/2014/main" id="{0AB8DB55-2599-4959-A11C-4C29E7D9A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9500" y="4767263"/>
              <a:ext cx="508000" cy="43815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marL="0" marR="0" lvl="0" indent="0" algn="ctr" defTabSz="914400" rtl="0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0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7" name="Oval 15">
              <a:extLst>
                <a:ext uri="{FF2B5EF4-FFF2-40B4-BE49-F238E27FC236}">
                  <a16:creationId xmlns:a16="http://schemas.microsoft.com/office/drawing/2014/main" id="{FBFBAAE1-9A3C-438E-A16A-131B915D5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50" y="4767263"/>
              <a:ext cx="506413" cy="43815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marL="0" marR="0" lvl="0" indent="0" algn="ctr" defTabSz="914400" rtl="0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2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8" name="Oval 16">
              <a:extLst>
                <a:ext uri="{FF2B5EF4-FFF2-40B4-BE49-F238E27FC236}">
                  <a16:creationId xmlns:a16="http://schemas.microsoft.com/office/drawing/2014/main" id="{49295832-E185-48F1-A723-066CBE1468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400" y="5581650"/>
              <a:ext cx="506413" cy="43815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marL="0" marR="0" lvl="0" indent="0" algn="ctr" defTabSz="914400" rtl="0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4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ED3BCFAA-B35E-4AA4-906E-00C937A3AAF3}"/>
              </a:ext>
            </a:extLst>
          </p:cNvPr>
          <p:cNvGrpSpPr/>
          <p:nvPr/>
        </p:nvGrpSpPr>
        <p:grpSpPr>
          <a:xfrm>
            <a:off x="9150350" y="4396437"/>
            <a:ext cx="2533650" cy="2148638"/>
            <a:chOff x="6109984" y="4354404"/>
            <a:chExt cx="2533650" cy="2148638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E0BD8A88-8017-4109-B911-6C80BA41BFD1}"/>
                </a:ext>
              </a:extLst>
            </p:cNvPr>
            <p:cNvGrpSpPr/>
            <p:nvPr/>
          </p:nvGrpSpPr>
          <p:grpSpPr>
            <a:xfrm>
              <a:off x="6109984" y="4354404"/>
              <a:ext cx="2533650" cy="2148638"/>
              <a:chOff x="323850" y="4030663"/>
              <a:chExt cx="2533650" cy="1989137"/>
            </a:xfrm>
          </p:grpSpPr>
          <p:sp>
            <p:nvSpPr>
              <p:cNvPr id="60" name="Line 4">
                <a:extLst>
                  <a:ext uri="{FF2B5EF4-FFF2-40B4-BE49-F238E27FC236}">
                    <a16:creationId xmlns:a16="http://schemas.microsoft.com/office/drawing/2014/main" id="{392BF737-7EE9-4D9D-A4E3-F5D442C896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0038" y="4271963"/>
                <a:ext cx="12700" cy="48895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arrow" w="sm" len="sm"/>
              </a:ln>
            </p:spPr>
            <p:txBody>
              <a:bodyPr tIns="108000"/>
              <a:lstStyle/>
              <a:p>
                <a:pPr algn="ctr"/>
                <a:endParaRPr lang="zh-CN" altLang="en-US" sz="24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61" name="Line 5">
                <a:extLst>
                  <a:ext uri="{FF2B5EF4-FFF2-40B4-BE49-F238E27FC236}">
                    <a16:creationId xmlns:a16="http://schemas.microsoft.com/office/drawing/2014/main" id="{E93D3903-4922-4641-8B7F-C0D7A1EE85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90675" y="5187950"/>
                <a:ext cx="0" cy="43815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arrow" w="sm" len="sm"/>
              </a:ln>
            </p:spPr>
            <p:txBody>
              <a:bodyPr tIns="108000"/>
              <a:lstStyle/>
              <a:p>
                <a:pPr algn="ctr"/>
                <a:endParaRPr lang="zh-CN" altLang="en-US" sz="24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62" name="Line 6">
                <a:extLst>
                  <a:ext uri="{FF2B5EF4-FFF2-40B4-BE49-F238E27FC236}">
                    <a16:creationId xmlns:a16="http://schemas.microsoft.com/office/drawing/2014/main" id="{49A88969-7971-4AE8-A115-A8DAA3164D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43088" y="4970463"/>
                <a:ext cx="506412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arrow" w="sm" len="sm"/>
              </a:ln>
            </p:spPr>
            <p:txBody>
              <a:bodyPr tIns="108000"/>
              <a:lstStyle/>
              <a:p>
                <a:pPr algn="ctr"/>
                <a:endParaRPr lang="zh-CN" altLang="en-US" sz="24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63" name="Freeform 10">
                <a:extLst>
                  <a:ext uri="{FF2B5EF4-FFF2-40B4-BE49-F238E27FC236}">
                    <a16:creationId xmlns:a16="http://schemas.microsoft.com/office/drawing/2014/main" id="{C7975471-2086-45FB-9BB8-08463A5230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5625" y="4297363"/>
                <a:ext cx="654050" cy="495300"/>
              </a:xfrm>
              <a:custGeom>
                <a:avLst/>
                <a:gdLst/>
                <a:ahLst/>
                <a:cxnLst>
                  <a:cxn ang="0">
                    <a:pos x="465" y="353"/>
                  </a:cxn>
                  <a:cxn ang="0">
                    <a:pos x="0" y="0"/>
                  </a:cxn>
                </a:cxnLst>
                <a:rect l="0" t="0" r="r" b="b"/>
                <a:pathLst>
                  <a:path w="465" h="353">
                    <a:moveTo>
                      <a:pt x="465" y="353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 w="28575">
                <a:solidFill>
                  <a:srgbClr val="3333FF"/>
                </a:solidFill>
                <a:round/>
                <a:headEnd/>
                <a:tailEnd type="arrow" w="sm" len="sm"/>
              </a:ln>
            </p:spPr>
            <p:txBody>
              <a:bodyPr tIns="108000"/>
              <a:lstStyle/>
              <a:p>
                <a:pPr algn="ctr"/>
                <a:endParaRPr lang="zh-CN" altLang="en-US" sz="24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64" name="Freeform 11">
                <a:extLst>
                  <a:ext uri="{FF2B5EF4-FFF2-40B4-BE49-F238E27FC236}">
                    <a16:creationId xmlns:a16="http://schemas.microsoft.com/office/drawing/2014/main" id="{F6E502DF-5F30-44F4-AF31-5513A6BFC1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913" y="4279900"/>
                <a:ext cx="685800" cy="515938"/>
              </a:xfrm>
              <a:custGeom>
                <a:avLst/>
                <a:gdLst/>
                <a:ahLst/>
                <a:cxnLst>
                  <a:cxn ang="0">
                    <a:pos x="487" y="0"/>
                  </a:cxn>
                  <a:cxn ang="0">
                    <a:pos x="0" y="369"/>
                  </a:cxn>
                </a:cxnLst>
                <a:rect l="0" t="0" r="r" b="b"/>
                <a:pathLst>
                  <a:path w="487" h="369">
                    <a:moveTo>
                      <a:pt x="487" y="0"/>
                    </a:moveTo>
                    <a:lnTo>
                      <a:pt x="0" y="369"/>
                    </a:lnTo>
                  </a:path>
                </a:pathLst>
              </a:custGeom>
              <a:solidFill>
                <a:schemeClr val="accent1"/>
              </a:solidFill>
              <a:ln w="28575">
                <a:solidFill>
                  <a:srgbClr val="3333FF"/>
                </a:solidFill>
                <a:round/>
                <a:headEnd type="none" w="sm" len="med"/>
                <a:tailEnd type="arrow" w="sm" len="sm"/>
              </a:ln>
            </p:spPr>
            <p:txBody>
              <a:bodyPr tIns="108000"/>
              <a:lstStyle/>
              <a:p>
                <a:pPr algn="ctr"/>
                <a:endParaRPr lang="zh-CN" altLang="en-US" sz="24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65" name="Oval 12">
                <a:extLst>
                  <a:ext uri="{FF2B5EF4-FFF2-40B4-BE49-F238E27FC236}">
                    <a16:creationId xmlns:a16="http://schemas.microsoft.com/office/drawing/2014/main" id="{FB4918B4-C4B6-4FE3-8A31-BECB5814A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6675" y="4030663"/>
                <a:ext cx="506413" cy="438150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rgbClr val="006600"/>
                </a:solidFill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 marL="0" marR="0" lvl="0" indent="0" algn="ctr" defTabSz="914400" rtl="0" eaLnBrk="0" fontAlgn="base" latinLnBrk="0" hangingPunct="0">
                  <a:lnSpc>
                    <a:spcPct val="72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Times New Roman" pitchFamily="18" charset="0"/>
                  </a:rPr>
                  <a:t>1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66" name="Oval 13">
                <a:extLst>
                  <a:ext uri="{FF2B5EF4-FFF2-40B4-BE49-F238E27FC236}">
                    <a16:creationId xmlns:a16="http://schemas.microsoft.com/office/drawing/2014/main" id="{C93DA1AC-33CD-4B10-A977-F8555382FD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6675" y="4767263"/>
                <a:ext cx="506413" cy="438150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rgbClr val="006600"/>
                </a:solidFill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 marL="0" marR="0" lvl="0" indent="0" algn="ctr" defTabSz="914400" rtl="0" eaLnBrk="0" fontAlgn="base" latinLnBrk="0" hangingPunct="0">
                  <a:lnSpc>
                    <a:spcPct val="72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67" name="Oval 14">
                <a:extLst>
                  <a:ext uri="{FF2B5EF4-FFF2-40B4-BE49-F238E27FC236}">
                    <a16:creationId xmlns:a16="http://schemas.microsoft.com/office/drawing/2014/main" id="{D1DA1D81-48A8-4AC1-AEBE-9A6D53872D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9500" y="4767263"/>
                <a:ext cx="508000" cy="438150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rgbClr val="006600"/>
                </a:solidFill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 marL="0" marR="0" lvl="0" indent="0" algn="ctr" defTabSz="914400" rtl="0" eaLnBrk="0" fontAlgn="base" latinLnBrk="0" hangingPunct="0">
                  <a:lnSpc>
                    <a:spcPct val="72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Times New Roman" pitchFamily="18" charset="0"/>
                  </a:rPr>
                  <a:t>0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68" name="Oval 15">
                <a:extLst>
                  <a:ext uri="{FF2B5EF4-FFF2-40B4-BE49-F238E27FC236}">
                    <a16:creationId xmlns:a16="http://schemas.microsoft.com/office/drawing/2014/main" id="{FF07180B-E521-4BFA-B113-EBA0E6B795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850" y="4767263"/>
                <a:ext cx="506413" cy="438150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rgbClr val="006600"/>
                </a:solidFill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 marL="0" marR="0" lvl="0" indent="0" algn="ctr" defTabSz="914400" rtl="0" eaLnBrk="0" fontAlgn="base" latinLnBrk="0" hangingPunct="0">
                  <a:lnSpc>
                    <a:spcPct val="72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Times New Roman" pitchFamily="18" charset="0"/>
                  </a:rPr>
                  <a:t>2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69" name="Oval 16">
                <a:extLst>
                  <a:ext uri="{FF2B5EF4-FFF2-40B4-BE49-F238E27FC236}">
                    <a16:creationId xmlns:a16="http://schemas.microsoft.com/office/drawing/2014/main" id="{FD171A30-010E-49E2-A9E5-C65DFDF997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5400" y="5581650"/>
                <a:ext cx="506413" cy="438150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rgbClr val="006600"/>
                </a:solidFill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 marL="0" marR="0" lvl="0" indent="0" algn="ctr" defTabSz="914400" rtl="0" eaLnBrk="0" fontAlgn="base" latinLnBrk="0" hangingPunct="0">
                  <a:lnSpc>
                    <a:spcPct val="72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Times New Roman" pitchFamily="18" charset="0"/>
                  </a:rPr>
                  <a:t>4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</p:grpSp>
        <p:sp>
          <p:nvSpPr>
            <p:cNvPr id="70" name="Freeform 37">
              <a:extLst>
                <a:ext uri="{FF2B5EF4-FFF2-40B4-BE49-F238E27FC236}">
                  <a16:creationId xmlns:a16="http://schemas.microsoft.com/office/drawing/2014/main" id="{1A9B0B7F-B7D5-4C91-B558-9F114DCF9D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6997" y="5629745"/>
              <a:ext cx="692938" cy="609772"/>
            </a:xfrm>
            <a:custGeom>
              <a:avLst/>
              <a:gdLst/>
              <a:ahLst/>
              <a:cxnLst>
                <a:cxn ang="0">
                  <a:pos x="410" y="0"/>
                </a:cxn>
                <a:cxn ang="0">
                  <a:pos x="0" y="449"/>
                </a:cxn>
              </a:cxnLst>
              <a:rect l="0" t="0" r="r" b="b"/>
              <a:pathLst>
                <a:path w="410" h="449">
                  <a:moveTo>
                    <a:pt x="410" y="0"/>
                  </a:moveTo>
                  <a:lnTo>
                    <a:pt x="0" y="449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C2488211-774D-4838-9E86-FB020AF2954A}"/>
              </a:ext>
            </a:extLst>
          </p:cNvPr>
          <p:cNvGrpSpPr/>
          <p:nvPr/>
        </p:nvGrpSpPr>
        <p:grpSpPr>
          <a:xfrm>
            <a:off x="413898" y="2873164"/>
            <a:ext cx="2440529" cy="1755817"/>
            <a:chOff x="3419103" y="2580917"/>
            <a:chExt cx="2953040" cy="2124540"/>
          </a:xfrm>
        </p:grpSpPr>
        <p:sp>
          <p:nvSpPr>
            <p:cNvPr id="73" name="Rectangle 7">
              <a:extLst>
                <a:ext uri="{FF2B5EF4-FFF2-40B4-BE49-F238E27FC236}">
                  <a16:creationId xmlns:a16="http://schemas.microsoft.com/office/drawing/2014/main" id="{CACDCDE6-C004-444C-B4A7-DFAFCAB9F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813" y="4193393"/>
              <a:ext cx="1390357" cy="512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Verdana" pitchFamily="34" charset="0"/>
                  <a:ea typeface="宋体" pitchFamily="2" charset="-122"/>
                  <a:cs typeface="宋体" pitchFamily="2" charset="-122"/>
                </a:rPr>
                <a:t>G</a:t>
              </a:r>
              <a:endPara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B0E27C4C-464B-4185-B28A-BA15DC5C5AF6}"/>
                </a:ext>
              </a:extLst>
            </p:cNvPr>
            <p:cNvGrpSpPr/>
            <p:nvPr/>
          </p:nvGrpSpPr>
          <p:grpSpPr>
            <a:xfrm>
              <a:off x="3419103" y="2580917"/>
              <a:ext cx="2953040" cy="1561686"/>
              <a:chOff x="3419103" y="2580917"/>
              <a:chExt cx="2953040" cy="1561686"/>
            </a:xfrm>
          </p:grpSpPr>
          <p:sp>
            <p:nvSpPr>
              <p:cNvPr id="75" name="Oval 5">
                <a:extLst>
                  <a:ext uri="{FF2B5EF4-FFF2-40B4-BE49-F238E27FC236}">
                    <a16:creationId xmlns:a16="http://schemas.microsoft.com/office/drawing/2014/main" id="{D793BE19-883A-4467-8248-B4E26C874B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7643" y="3667940"/>
                <a:ext cx="504825" cy="474663"/>
              </a:xfrm>
              <a:prstGeom prst="ellipse">
                <a:avLst/>
              </a:prstGeom>
              <a:noFill/>
              <a:ln w="381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0" tIns="0" rIns="0" bIns="0" numCol="1" anchor="b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r>
                  <a:rPr lang="en-US" altLang="zh-CN" sz="2000" b="1">
                    <a:solidFill>
                      <a:srgbClr val="0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</a:t>
                </a:r>
                <a:endParaRPr lang="zh-CN" altLang="en-US" sz="2000" b="1">
                  <a:solidFill>
                    <a:srgbClr val="000000"/>
                  </a:solidFill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76" name="Line 18">
                <a:extLst>
                  <a:ext uri="{FF2B5EF4-FFF2-40B4-BE49-F238E27FC236}">
                    <a16:creationId xmlns:a16="http://schemas.microsoft.com/office/drawing/2014/main" id="{8EF7B16B-CF92-43CC-9869-153A297ADE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62468" y="3905271"/>
                <a:ext cx="704850" cy="0"/>
              </a:xfrm>
              <a:prstGeom prst="line">
                <a:avLst/>
              </a:prstGeom>
              <a:noFill/>
              <a:ln w="381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77" name="Oval 5">
                <a:extLst>
                  <a:ext uri="{FF2B5EF4-FFF2-40B4-BE49-F238E27FC236}">
                    <a16:creationId xmlns:a16="http://schemas.microsoft.com/office/drawing/2014/main" id="{2C3F03A8-E208-4DE8-9FF8-942BDDB531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7318" y="3667940"/>
                <a:ext cx="504825" cy="474663"/>
              </a:xfrm>
              <a:prstGeom prst="ellipse">
                <a:avLst/>
              </a:prstGeom>
              <a:noFill/>
              <a:ln w="381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0" tIns="0" rIns="0" bIns="0" numCol="1" anchor="b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r>
                  <a:rPr lang="en-US" altLang="zh-CN" sz="2000" b="1">
                    <a:solidFill>
                      <a:srgbClr val="0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</a:t>
                </a:r>
                <a:endParaRPr lang="zh-CN" altLang="en-US" sz="2000" b="1">
                  <a:solidFill>
                    <a:srgbClr val="000000"/>
                  </a:solidFill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78" name="Oval 5">
                <a:extLst>
                  <a:ext uri="{FF2B5EF4-FFF2-40B4-BE49-F238E27FC236}">
                    <a16:creationId xmlns:a16="http://schemas.microsoft.com/office/drawing/2014/main" id="{147D365A-554E-4316-983B-E8F0B01E85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7643" y="2580917"/>
                <a:ext cx="504825" cy="474663"/>
              </a:xfrm>
              <a:prstGeom prst="ellipse">
                <a:avLst/>
              </a:prstGeom>
              <a:noFill/>
              <a:ln w="381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0" tIns="0" rIns="0" bIns="0" numCol="1" anchor="b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r>
                  <a:rPr lang="en-US" altLang="zh-CN" sz="2000" b="1">
                    <a:solidFill>
                      <a:srgbClr val="0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</a:t>
                </a:r>
                <a:endParaRPr lang="zh-CN" altLang="en-US" sz="2000" b="1">
                  <a:solidFill>
                    <a:srgbClr val="000000"/>
                  </a:solidFill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79" name="Line 18">
                <a:extLst>
                  <a:ext uri="{FF2B5EF4-FFF2-40B4-BE49-F238E27FC236}">
                    <a16:creationId xmlns:a16="http://schemas.microsoft.com/office/drawing/2014/main" id="{DB107BCC-B991-4149-A37B-E4AEBF297B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09617" y="3055580"/>
                <a:ext cx="0" cy="612360"/>
              </a:xfrm>
              <a:prstGeom prst="line">
                <a:avLst/>
              </a:prstGeom>
              <a:noFill/>
              <a:ln w="381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80" name="Line 18">
                <a:extLst>
                  <a:ext uri="{FF2B5EF4-FFF2-40B4-BE49-F238E27FC236}">
                    <a16:creationId xmlns:a16="http://schemas.microsoft.com/office/drawing/2014/main" id="{60478D26-BEA3-4750-81A3-83DB04AF05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124255" y="2966233"/>
                <a:ext cx="816689" cy="750888"/>
              </a:xfrm>
              <a:prstGeom prst="line">
                <a:avLst/>
              </a:prstGeom>
              <a:noFill/>
              <a:ln w="381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81" name="Line 18">
                <a:extLst>
                  <a:ext uri="{FF2B5EF4-FFF2-40B4-BE49-F238E27FC236}">
                    <a16:creationId xmlns:a16="http://schemas.microsoft.com/office/drawing/2014/main" id="{C3D08F98-6477-4F9D-BC81-4F3F5141B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1858" y="3905271"/>
                <a:ext cx="704850" cy="0"/>
              </a:xfrm>
              <a:prstGeom prst="line">
                <a:avLst/>
              </a:prstGeom>
              <a:noFill/>
              <a:ln w="381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82" name="Oval 5">
                <a:extLst>
                  <a:ext uri="{FF2B5EF4-FFF2-40B4-BE49-F238E27FC236}">
                    <a16:creationId xmlns:a16="http://schemas.microsoft.com/office/drawing/2014/main" id="{B85CE13A-EAF2-4D18-ABBE-601B059B88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9103" y="3667940"/>
                <a:ext cx="504825" cy="474663"/>
              </a:xfrm>
              <a:prstGeom prst="ellipse">
                <a:avLst/>
              </a:prstGeom>
              <a:noFill/>
              <a:ln w="381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0" tIns="0" rIns="0" bIns="0" numCol="1" anchor="b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r>
                  <a:rPr lang="en-US" altLang="zh-CN" sz="2000" b="1">
                    <a:solidFill>
                      <a:srgbClr val="0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b</a:t>
                </a:r>
                <a:endParaRPr lang="zh-CN" altLang="en-US" sz="2000" b="1">
                  <a:solidFill>
                    <a:srgbClr val="000000"/>
                  </a:solidFill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83" name="Line 18">
                <a:extLst>
                  <a:ext uri="{FF2B5EF4-FFF2-40B4-BE49-F238E27FC236}">
                    <a16:creationId xmlns:a16="http://schemas.microsoft.com/office/drawing/2014/main" id="{697188CD-C43B-4F81-B52D-51ED5D4772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58419" y="2960948"/>
                <a:ext cx="828000" cy="776256"/>
              </a:xfrm>
              <a:prstGeom prst="line">
                <a:avLst/>
              </a:prstGeom>
              <a:noFill/>
              <a:ln w="381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</p:grp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659BB921-747B-4805-A1A4-DD536B513408}"/>
              </a:ext>
            </a:extLst>
          </p:cNvPr>
          <p:cNvGrpSpPr/>
          <p:nvPr/>
        </p:nvGrpSpPr>
        <p:grpSpPr>
          <a:xfrm>
            <a:off x="508000" y="4808307"/>
            <a:ext cx="784821" cy="838215"/>
            <a:chOff x="4880515" y="2486285"/>
            <a:chExt cx="949633" cy="1014239"/>
          </a:xfrm>
        </p:grpSpPr>
        <p:sp>
          <p:nvSpPr>
            <p:cNvPr id="85" name="Rectangle 7">
              <a:extLst>
                <a:ext uri="{FF2B5EF4-FFF2-40B4-BE49-F238E27FC236}">
                  <a16:creationId xmlns:a16="http://schemas.microsoft.com/office/drawing/2014/main" id="{FCA916DE-7052-491D-B461-079ADD214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0515" y="3035011"/>
              <a:ext cx="949633" cy="465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9pPr>
            </a:lstStyle>
            <a:p>
              <a:pPr algn="ctr" eaLnBrk="1" hangingPunct="1"/>
              <a:r>
                <a:rPr lang="zh-CN" altLang="zh-CN" sz="2800" b="1">
                  <a:solidFill>
                    <a:srgbClr val="000080"/>
                  </a:solidFill>
                  <a:latin typeface="Verdana" pitchFamily="34" charset="0"/>
                </a:rPr>
                <a:t>G</a:t>
              </a:r>
              <a:r>
                <a:rPr lang="en-US" altLang="zh-CN" sz="2800" b="1">
                  <a:solidFill>
                    <a:srgbClr val="000080"/>
                  </a:solidFill>
                  <a:latin typeface="Verdana" pitchFamily="34" charset="0"/>
                </a:rPr>
                <a:t>1</a:t>
              </a:r>
              <a:endParaRPr lang="zh-CN" altLang="zh-CN" sz="2800" b="1">
                <a:solidFill>
                  <a:srgbClr val="000080"/>
                </a:solidFill>
                <a:latin typeface="Verdana" pitchFamily="34" charset="0"/>
              </a:endParaRPr>
            </a:p>
          </p:txBody>
        </p:sp>
        <p:sp>
          <p:nvSpPr>
            <p:cNvPr id="86" name="Oval 5">
              <a:extLst>
                <a:ext uri="{FF2B5EF4-FFF2-40B4-BE49-F238E27FC236}">
                  <a16:creationId xmlns:a16="http://schemas.microsoft.com/office/drawing/2014/main" id="{E2107587-2E61-4F49-984E-49C83D08C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2918" y="2486285"/>
              <a:ext cx="504825" cy="474663"/>
            </a:xfrm>
            <a:prstGeom prst="ellipse">
              <a:avLst/>
            </a:prstGeom>
            <a:noFill/>
            <a:ln w="381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0" tIns="0" rIns="0" bIns="0" numCol="1" anchor="b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zh-CN" sz="2000" b="1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</a:t>
              </a:r>
              <a:endParaRPr lang="zh-CN" altLang="en-US" sz="2000" b="1" dirty="0">
                <a:solidFill>
                  <a:srgbClr val="000000"/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4D4E7EBD-C403-4C17-B8C0-896D244531BA}"/>
              </a:ext>
            </a:extLst>
          </p:cNvPr>
          <p:cNvGrpSpPr/>
          <p:nvPr/>
        </p:nvGrpSpPr>
        <p:grpSpPr>
          <a:xfrm>
            <a:off x="1552631" y="4800431"/>
            <a:ext cx="1414011" cy="838215"/>
            <a:chOff x="4496023" y="2054572"/>
            <a:chExt cx="1710953" cy="1014239"/>
          </a:xfrm>
        </p:grpSpPr>
        <p:sp>
          <p:nvSpPr>
            <p:cNvPr id="88" name="Rectangle 7">
              <a:extLst>
                <a:ext uri="{FF2B5EF4-FFF2-40B4-BE49-F238E27FC236}">
                  <a16:creationId xmlns:a16="http://schemas.microsoft.com/office/drawing/2014/main" id="{5F5CF946-AA7B-424F-832B-7B5D9DD9E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683" y="2603298"/>
              <a:ext cx="949633" cy="465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9pPr>
            </a:lstStyle>
            <a:p>
              <a:pPr algn="ctr" eaLnBrk="1" hangingPunct="1"/>
              <a:r>
                <a:rPr lang="zh-CN" altLang="zh-CN" sz="2800" b="1">
                  <a:solidFill>
                    <a:srgbClr val="000080"/>
                  </a:solidFill>
                  <a:latin typeface="Verdana" pitchFamily="34" charset="0"/>
                </a:rPr>
                <a:t>G</a:t>
              </a:r>
              <a:r>
                <a:rPr lang="en-US" altLang="zh-CN" sz="2800" b="1">
                  <a:solidFill>
                    <a:srgbClr val="000080"/>
                  </a:solidFill>
                  <a:latin typeface="Verdana" pitchFamily="34" charset="0"/>
                </a:rPr>
                <a:t>2</a:t>
              </a:r>
              <a:endParaRPr lang="zh-CN" altLang="zh-CN" sz="2800" b="1">
                <a:solidFill>
                  <a:srgbClr val="000080"/>
                </a:solidFill>
                <a:latin typeface="Verdana" pitchFamily="34" charset="0"/>
              </a:endParaRPr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952A9A98-6304-4E60-97D0-535C89BF2D69}"/>
                </a:ext>
              </a:extLst>
            </p:cNvPr>
            <p:cNvGrpSpPr/>
            <p:nvPr/>
          </p:nvGrpSpPr>
          <p:grpSpPr>
            <a:xfrm>
              <a:off x="4496023" y="2054572"/>
              <a:ext cx="1710953" cy="474663"/>
              <a:chOff x="4413622" y="1902172"/>
              <a:chExt cx="1710953" cy="474663"/>
            </a:xfrm>
          </p:grpSpPr>
          <p:sp>
            <p:nvSpPr>
              <p:cNvPr id="90" name="Oval 5">
                <a:extLst>
                  <a:ext uri="{FF2B5EF4-FFF2-40B4-BE49-F238E27FC236}">
                    <a16:creationId xmlns:a16="http://schemas.microsoft.com/office/drawing/2014/main" id="{29F4AAEC-2897-4D5B-A83D-5DE784552C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3622" y="1902172"/>
                <a:ext cx="504825" cy="474663"/>
              </a:xfrm>
              <a:prstGeom prst="ellipse">
                <a:avLst/>
              </a:prstGeom>
              <a:noFill/>
              <a:ln w="381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0" tIns="0" rIns="0" bIns="0" numCol="1" anchor="b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r>
                  <a:rPr lang="en-US" altLang="zh-CN" sz="2000" b="1">
                    <a:solidFill>
                      <a:srgbClr val="0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</a:t>
                </a:r>
                <a:endParaRPr lang="zh-CN" altLang="en-US" sz="2000" b="1">
                  <a:solidFill>
                    <a:srgbClr val="000000"/>
                  </a:solidFill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91" name="Line 18">
                <a:extLst>
                  <a:ext uri="{FF2B5EF4-FFF2-40B4-BE49-F238E27FC236}">
                    <a16:creationId xmlns:a16="http://schemas.microsoft.com/office/drawing/2014/main" id="{0E153456-66BB-4988-86E9-224770FE2E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4900" y="2139503"/>
                <a:ext cx="704850" cy="0"/>
              </a:xfrm>
              <a:prstGeom prst="line">
                <a:avLst/>
              </a:prstGeom>
              <a:noFill/>
              <a:ln w="381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92" name="Oval 5">
                <a:extLst>
                  <a:ext uri="{FF2B5EF4-FFF2-40B4-BE49-F238E27FC236}">
                    <a16:creationId xmlns:a16="http://schemas.microsoft.com/office/drawing/2014/main" id="{F2E355F9-099E-4799-96A1-D5ACC4971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9750" y="1902172"/>
                <a:ext cx="504825" cy="474663"/>
              </a:xfrm>
              <a:prstGeom prst="ellipse">
                <a:avLst/>
              </a:prstGeom>
              <a:noFill/>
              <a:ln w="381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0" tIns="0" rIns="0" bIns="0" numCol="1" anchor="b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r>
                  <a:rPr lang="en-US" altLang="zh-CN" sz="2000" b="1">
                    <a:solidFill>
                      <a:srgbClr val="0000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</a:t>
                </a:r>
                <a:endParaRPr lang="zh-CN" altLang="en-US" sz="2000" b="1">
                  <a:solidFill>
                    <a:srgbClr val="000000"/>
                  </a:solidFill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1F53EEC0-3180-41F2-9691-F46774EB34EC}"/>
              </a:ext>
            </a:extLst>
          </p:cNvPr>
          <p:cNvGrpSpPr/>
          <p:nvPr/>
        </p:nvGrpSpPr>
        <p:grpSpPr>
          <a:xfrm>
            <a:off x="3483183" y="4825832"/>
            <a:ext cx="1416942" cy="1755817"/>
            <a:chOff x="6601066" y="1464704"/>
            <a:chExt cx="1714500" cy="2124541"/>
          </a:xfrm>
        </p:grpSpPr>
        <p:sp>
          <p:nvSpPr>
            <p:cNvPr id="94" name="Rectangle 7">
              <a:extLst>
                <a:ext uri="{FF2B5EF4-FFF2-40B4-BE49-F238E27FC236}">
                  <a16:creationId xmlns:a16="http://schemas.microsoft.com/office/drawing/2014/main" id="{A8451D71-FB7A-4528-B940-698AF0562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7792" y="3077181"/>
              <a:ext cx="1044596" cy="512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9pPr>
            </a:lstStyle>
            <a:p>
              <a:pPr algn="ctr" eaLnBrk="1" hangingPunct="1"/>
              <a:r>
                <a:rPr lang="zh-CN" altLang="zh-CN" sz="2800" b="1">
                  <a:solidFill>
                    <a:srgbClr val="000080"/>
                  </a:solidFill>
                  <a:latin typeface="Verdana" pitchFamily="34" charset="0"/>
                </a:rPr>
                <a:t>G</a:t>
              </a:r>
              <a:r>
                <a:rPr lang="en-US" altLang="zh-CN" sz="2800" b="1">
                  <a:solidFill>
                    <a:srgbClr val="000080"/>
                  </a:solidFill>
                  <a:latin typeface="Verdana" pitchFamily="34" charset="0"/>
                </a:rPr>
                <a:t>3</a:t>
              </a:r>
              <a:endParaRPr lang="zh-CN" altLang="zh-CN" sz="2800" b="1">
                <a:solidFill>
                  <a:srgbClr val="000080"/>
                </a:solidFill>
                <a:latin typeface="Verdana" pitchFamily="34" charset="0"/>
              </a:endParaRPr>
            </a:p>
          </p:txBody>
        </p:sp>
        <p:sp>
          <p:nvSpPr>
            <p:cNvPr id="95" name="Oval 5">
              <a:extLst>
                <a:ext uri="{FF2B5EF4-FFF2-40B4-BE49-F238E27FC236}">
                  <a16:creationId xmlns:a16="http://schemas.microsoft.com/office/drawing/2014/main" id="{5223394E-3116-42F2-BDA7-C3340A9AA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1066" y="2551727"/>
              <a:ext cx="504825" cy="474663"/>
            </a:xfrm>
            <a:prstGeom prst="ellipse">
              <a:avLst/>
            </a:prstGeom>
            <a:noFill/>
            <a:ln w="381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0" tIns="0" rIns="0" bIns="0" numCol="1" anchor="b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zh-CN" sz="2000" b="1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</a:t>
              </a:r>
              <a:endParaRPr lang="zh-CN" altLang="en-US" sz="2000" b="1">
                <a:solidFill>
                  <a:srgbClr val="000000"/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6" name="Line 18">
              <a:extLst>
                <a:ext uri="{FF2B5EF4-FFF2-40B4-BE49-F238E27FC236}">
                  <a16:creationId xmlns:a16="http://schemas.microsoft.com/office/drawing/2014/main" id="{15BF5D3C-BA00-491F-A275-399D6053B7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05891" y="2789058"/>
              <a:ext cx="704850" cy="0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97" name="Oval 5">
              <a:extLst>
                <a:ext uri="{FF2B5EF4-FFF2-40B4-BE49-F238E27FC236}">
                  <a16:creationId xmlns:a16="http://schemas.microsoft.com/office/drawing/2014/main" id="{F59FEECA-5A59-4E1D-8ED6-44FF236A7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0741" y="2551727"/>
              <a:ext cx="504825" cy="474663"/>
            </a:xfrm>
            <a:prstGeom prst="ellipse">
              <a:avLst/>
            </a:prstGeom>
            <a:noFill/>
            <a:ln w="381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0" tIns="0" rIns="0" bIns="0" numCol="1" anchor="b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zh-CN" sz="2000" b="1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</a:t>
              </a:r>
              <a:endParaRPr lang="zh-CN" altLang="en-US" sz="2000" b="1">
                <a:solidFill>
                  <a:srgbClr val="000000"/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8" name="Oval 5">
              <a:extLst>
                <a:ext uri="{FF2B5EF4-FFF2-40B4-BE49-F238E27FC236}">
                  <a16:creationId xmlns:a16="http://schemas.microsoft.com/office/drawing/2014/main" id="{5C4E7B89-42D1-4E48-9290-0C095CDB2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1066" y="1464704"/>
              <a:ext cx="504825" cy="474663"/>
            </a:xfrm>
            <a:prstGeom prst="ellipse">
              <a:avLst/>
            </a:prstGeom>
            <a:noFill/>
            <a:ln w="381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0" tIns="0" rIns="0" bIns="0" numCol="1" anchor="b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altLang="zh-CN" sz="2000" b="1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</a:t>
              </a:r>
              <a:endParaRPr lang="zh-CN" altLang="en-US" sz="2000" b="1">
                <a:solidFill>
                  <a:srgbClr val="000000"/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9" name="Line 18">
              <a:extLst>
                <a:ext uri="{FF2B5EF4-FFF2-40B4-BE49-F238E27FC236}">
                  <a16:creationId xmlns:a16="http://schemas.microsoft.com/office/drawing/2014/main" id="{7E02ECAC-604F-4567-A336-154816D363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53040" y="1939367"/>
              <a:ext cx="0" cy="612360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100" name="Line 18">
              <a:extLst>
                <a:ext uri="{FF2B5EF4-FFF2-40B4-BE49-F238E27FC236}">
                  <a16:creationId xmlns:a16="http://schemas.microsoft.com/office/drawing/2014/main" id="{1A28488B-2FE9-43B9-9A66-E62E24DB21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067678" y="1850020"/>
              <a:ext cx="816689" cy="750888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422059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15C20-79CB-4916-8760-0C0466E50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邻接点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917F5C-153A-4114-AA75-5F3DFC017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11582400" cy="3429000"/>
          </a:xfrm>
        </p:spPr>
        <p:txBody>
          <a:bodyPr/>
          <a:lstStyle/>
          <a:p>
            <a:r>
              <a:rPr lang="zh-CN" altLang="en-US" dirty="0"/>
              <a:t>对于</a:t>
            </a:r>
            <a:r>
              <a:rPr lang="zh-CN" altLang="en-US" dirty="0">
                <a:solidFill>
                  <a:srgbClr val="C00000"/>
                </a:solidFill>
              </a:rPr>
              <a:t>无向图</a:t>
            </a:r>
            <a:r>
              <a:rPr lang="zh-CN" altLang="en-US" dirty="0"/>
              <a:t> </a:t>
            </a:r>
            <a:r>
              <a:rPr lang="en-US" altLang="zh-CN" dirty="0"/>
              <a:t>G=</a:t>
            </a:r>
            <a:r>
              <a:rPr lang="zh-CN" altLang="en-US" dirty="0"/>
              <a:t>（</a:t>
            </a:r>
            <a:r>
              <a:rPr lang="en-US" altLang="zh-CN" dirty="0"/>
              <a:t>V</a:t>
            </a:r>
            <a:r>
              <a:rPr lang="zh-CN" altLang="en-US" dirty="0"/>
              <a:t>，</a:t>
            </a:r>
            <a:r>
              <a:rPr lang="en-US" altLang="zh-CN" dirty="0"/>
              <a:t>{E}</a:t>
            </a:r>
            <a:r>
              <a:rPr lang="zh-CN" altLang="en-US" dirty="0"/>
              <a:t>），如果边（</a:t>
            </a:r>
            <a:r>
              <a:rPr lang="en-US" altLang="zh-CN" dirty="0"/>
              <a:t>v</a:t>
            </a:r>
            <a:r>
              <a:rPr lang="zh-CN" altLang="en-US" dirty="0"/>
              <a:t>，</a:t>
            </a:r>
            <a:r>
              <a:rPr lang="en-US" altLang="zh-CN" dirty="0"/>
              <a:t>w</a:t>
            </a:r>
            <a:r>
              <a:rPr lang="zh-CN" altLang="en-US" dirty="0"/>
              <a:t>）∈</a:t>
            </a:r>
            <a:r>
              <a:rPr lang="en-US" altLang="zh-CN" dirty="0"/>
              <a:t>E</a:t>
            </a:r>
            <a:r>
              <a:rPr lang="zh-CN" altLang="en-US" dirty="0"/>
              <a:t>，则称顶点</a:t>
            </a:r>
            <a:r>
              <a:rPr lang="en-US" altLang="zh-CN" dirty="0"/>
              <a:t>v</a:t>
            </a:r>
            <a:r>
              <a:rPr lang="zh-CN" altLang="en-US" dirty="0"/>
              <a:t>，</a:t>
            </a:r>
            <a:r>
              <a:rPr lang="en-US" altLang="zh-CN" dirty="0"/>
              <a:t>w</a:t>
            </a:r>
            <a:r>
              <a:rPr lang="zh-CN" altLang="en-US" dirty="0">
                <a:solidFill>
                  <a:srgbClr val="00B050"/>
                </a:solidFill>
              </a:rPr>
              <a:t>互为</a:t>
            </a:r>
            <a:r>
              <a:rPr lang="zh-CN" altLang="en-US" dirty="0">
                <a:solidFill>
                  <a:srgbClr val="C00000"/>
                </a:solidFill>
              </a:rPr>
              <a:t>邻接点</a:t>
            </a:r>
            <a:r>
              <a:rPr lang="zh-CN" altLang="en-US" dirty="0"/>
              <a:t>，即</a:t>
            </a:r>
            <a:r>
              <a:rPr lang="en-US" altLang="zh-CN" dirty="0"/>
              <a:t>v</a:t>
            </a:r>
            <a:r>
              <a:rPr lang="zh-CN" altLang="en-US" dirty="0"/>
              <a:t>，</a:t>
            </a:r>
            <a:r>
              <a:rPr lang="en-US" altLang="zh-CN" dirty="0"/>
              <a:t>w </a:t>
            </a:r>
            <a:r>
              <a:rPr lang="zh-CN" altLang="en-US" dirty="0">
                <a:solidFill>
                  <a:srgbClr val="00B050"/>
                </a:solidFill>
              </a:rPr>
              <a:t>相</a:t>
            </a:r>
            <a:r>
              <a:rPr lang="zh-CN" altLang="en-US" dirty="0"/>
              <a:t>邻接。边（</a:t>
            </a:r>
            <a:r>
              <a:rPr lang="en-US" altLang="zh-CN" dirty="0"/>
              <a:t>v</a:t>
            </a:r>
            <a:r>
              <a:rPr lang="zh-CN" altLang="en-US" dirty="0"/>
              <a:t>，</a:t>
            </a:r>
            <a:r>
              <a:rPr lang="en-US" altLang="zh-CN" dirty="0"/>
              <a:t>w</a:t>
            </a:r>
            <a:r>
              <a:rPr lang="zh-CN" altLang="en-US" dirty="0"/>
              <a:t>）</a:t>
            </a:r>
            <a:r>
              <a:rPr lang="zh-CN" altLang="en-US" dirty="0">
                <a:solidFill>
                  <a:srgbClr val="00B050"/>
                </a:solidFill>
              </a:rPr>
              <a:t>依附于</a:t>
            </a:r>
            <a:r>
              <a:rPr lang="zh-CN" altLang="en-US" dirty="0"/>
              <a:t>顶点</a:t>
            </a:r>
            <a:r>
              <a:rPr lang="en-US" altLang="zh-CN" dirty="0"/>
              <a:t>v</a:t>
            </a:r>
            <a:r>
              <a:rPr lang="zh-CN" altLang="en-US" dirty="0"/>
              <a:t>和</a:t>
            </a:r>
            <a:r>
              <a:rPr lang="en-US" altLang="zh-CN" dirty="0"/>
              <a:t>w</a:t>
            </a:r>
            <a:r>
              <a:rPr lang="zh-CN" altLang="en-US" dirty="0"/>
              <a:t>，或者说边（</a:t>
            </a:r>
            <a:r>
              <a:rPr lang="en-US" altLang="zh-CN" dirty="0"/>
              <a:t>v</a:t>
            </a:r>
            <a:r>
              <a:rPr lang="zh-CN" altLang="en-US" dirty="0"/>
              <a:t>，</a:t>
            </a:r>
            <a:r>
              <a:rPr lang="en-US" altLang="zh-CN" dirty="0"/>
              <a:t>w</a:t>
            </a:r>
            <a:r>
              <a:rPr lang="zh-CN" altLang="en-US" dirty="0"/>
              <a:t>）与顶点</a:t>
            </a:r>
            <a:r>
              <a:rPr lang="en-US" altLang="zh-CN" dirty="0"/>
              <a:t>v</a:t>
            </a:r>
            <a:r>
              <a:rPr lang="zh-CN" altLang="en-US" dirty="0"/>
              <a:t>和</a:t>
            </a:r>
            <a:r>
              <a:rPr lang="en-US" altLang="zh-CN" dirty="0"/>
              <a:t>w </a:t>
            </a:r>
            <a:r>
              <a:rPr lang="zh-CN" altLang="en-US" dirty="0">
                <a:solidFill>
                  <a:srgbClr val="C00000"/>
                </a:solidFill>
              </a:rPr>
              <a:t>相关联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对于</a:t>
            </a:r>
            <a:r>
              <a:rPr lang="zh-CN" altLang="en-US" dirty="0">
                <a:solidFill>
                  <a:srgbClr val="C00000"/>
                </a:solidFill>
              </a:rPr>
              <a:t>有向图</a:t>
            </a:r>
            <a:r>
              <a:rPr lang="en-US" altLang="zh-CN" dirty="0"/>
              <a:t>G=</a:t>
            </a:r>
            <a:r>
              <a:rPr lang="zh-CN" altLang="en-US" dirty="0"/>
              <a:t>（</a:t>
            </a:r>
            <a:r>
              <a:rPr lang="en-US" altLang="zh-CN" dirty="0"/>
              <a:t>V</a:t>
            </a:r>
            <a:r>
              <a:rPr lang="zh-CN" altLang="en-US" dirty="0"/>
              <a:t>，</a:t>
            </a:r>
            <a:r>
              <a:rPr lang="en-US" altLang="zh-CN" dirty="0"/>
              <a:t>{A}</a:t>
            </a:r>
            <a:r>
              <a:rPr lang="zh-CN" altLang="en-US" dirty="0"/>
              <a:t>）而言，若弧</a:t>
            </a:r>
            <a:r>
              <a:rPr lang="en-US" altLang="zh-CN" dirty="0"/>
              <a:t>&lt;v</a:t>
            </a:r>
            <a:r>
              <a:rPr lang="zh-CN" altLang="en-US" dirty="0"/>
              <a:t>，</a:t>
            </a:r>
            <a:r>
              <a:rPr lang="en-US" altLang="zh-CN" dirty="0"/>
              <a:t>w&gt;∈A</a:t>
            </a:r>
            <a:r>
              <a:rPr lang="zh-CN" altLang="en-US" dirty="0"/>
              <a:t>，则称顶点</a:t>
            </a:r>
            <a:r>
              <a:rPr lang="en-US" altLang="zh-CN" dirty="0"/>
              <a:t>v</a:t>
            </a:r>
            <a:r>
              <a:rPr lang="zh-CN" altLang="en-US" dirty="0">
                <a:solidFill>
                  <a:srgbClr val="00B050"/>
                </a:solidFill>
              </a:rPr>
              <a:t>邻接到</a:t>
            </a:r>
            <a:r>
              <a:rPr lang="zh-CN" altLang="en-US" dirty="0"/>
              <a:t>顶点</a:t>
            </a:r>
            <a:r>
              <a:rPr lang="en-US" altLang="zh-CN" dirty="0"/>
              <a:t>w</a:t>
            </a:r>
            <a:r>
              <a:rPr lang="zh-CN" altLang="en-US" dirty="0"/>
              <a:t>，顶点</a:t>
            </a:r>
            <a:r>
              <a:rPr lang="en-US" altLang="zh-CN" dirty="0">
                <a:solidFill>
                  <a:srgbClr val="00B050"/>
                </a:solidFill>
              </a:rPr>
              <a:t>w</a:t>
            </a:r>
            <a:r>
              <a:rPr lang="zh-CN" altLang="en-US" dirty="0">
                <a:solidFill>
                  <a:srgbClr val="00B050"/>
                </a:solidFill>
              </a:rPr>
              <a:t>是</a:t>
            </a:r>
            <a:r>
              <a:rPr lang="en-US" altLang="zh-CN" dirty="0">
                <a:solidFill>
                  <a:srgbClr val="00B050"/>
                </a:solidFill>
              </a:rPr>
              <a:t>v</a:t>
            </a:r>
            <a:r>
              <a:rPr lang="zh-CN" altLang="en-US" dirty="0">
                <a:solidFill>
                  <a:srgbClr val="C00000"/>
                </a:solidFill>
              </a:rPr>
              <a:t>邻接点</a:t>
            </a:r>
            <a:r>
              <a:rPr lang="zh-CN" altLang="en-US" dirty="0"/>
              <a:t>，或者说</a:t>
            </a:r>
            <a:r>
              <a:rPr lang="zh-CN" altLang="en-US" dirty="0">
                <a:solidFill>
                  <a:srgbClr val="00B050"/>
                </a:solidFill>
              </a:rPr>
              <a:t>弧</a:t>
            </a:r>
            <a:r>
              <a:rPr lang="en-US" altLang="zh-CN" dirty="0">
                <a:solidFill>
                  <a:srgbClr val="00B050"/>
                </a:solidFill>
              </a:rPr>
              <a:t>&lt;v</a:t>
            </a:r>
            <a:r>
              <a:rPr lang="zh-CN" altLang="en-US" dirty="0">
                <a:solidFill>
                  <a:srgbClr val="00B050"/>
                </a:solidFill>
              </a:rPr>
              <a:t>，</a:t>
            </a:r>
            <a:r>
              <a:rPr lang="en-US" altLang="zh-CN" dirty="0">
                <a:solidFill>
                  <a:srgbClr val="00B050"/>
                </a:solidFill>
              </a:rPr>
              <a:t>w&gt;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00B050"/>
                </a:solidFill>
              </a:rPr>
              <a:t>顶点</a:t>
            </a:r>
            <a:r>
              <a:rPr lang="en-US" altLang="zh-CN" dirty="0">
                <a:solidFill>
                  <a:srgbClr val="00B050"/>
                </a:solidFill>
              </a:rPr>
              <a:t> v</a:t>
            </a:r>
            <a:r>
              <a:rPr lang="zh-CN" altLang="en-US" dirty="0">
                <a:solidFill>
                  <a:srgbClr val="00B050"/>
                </a:solidFill>
              </a:rPr>
              <a:t>和</a:t>
            </a:r>
            <a:r>
              <a:rPr lang="en-US" altLang="zh-CN" dirty="0">
                <a:solidFill>
                  <a:srgbClr val="00B050"/>
                </a:solidFill>
              </a:rPr>
              <a:t>w</a:t>
            </a:r>
            <a:r>
              <a:rPr lang="en-US" altLang="zh-CN" dirty="0"/>
              <a:t> </a:t>
            </a:r>
            <a:r>
              <a:rPr lang="zh-CN" altLang="en-US" dirty="0">
                <a:solidFill>
                  <a:srgbClr val="C00000"/>
                </a:solidFill>
              </a:rPr>
              <a:t>相关联</a:t>
            </a:r>
            <a:r>
              <a:rPr lang="zh-CN" altLang="en-US" dirty="0"/>
              <a:t>。 </a:t>
            </a:r>
          </a:p>
          <a:p>
            <a:endParaRPr lang="zh-CN" altLang="en-US" dirty="0"/>
          </a:p>
        </p:txBody>
      </p:sp>
      <p:graphicFrame>
        <p:nvGraphicFramePr>
          <p:cNvPr id="4" name="Object 35">
            <a:extLst>
              <a:ext uri="{FF2B5EF4-FFF2-40B4-BE49-F238E27FC236}">
                <a16:creationId xmlns:a16="http://schemas.microsoft.com/office/drawing/2014/main" id="{3A43D7DA-315E-4267-B942-2557F2F9A1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377949"/>
              </p:ext>
            </p:extLst>
          </p:nvPr>
        </p:nvGraphicFramePr>
        <p:xfrm>
          <a:off x="3733800" y="5303837"/>
          <a:ext cx="266382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Visio" r:id="rId3" imgW="3164256" imgH="833877" progId="Visio.Drawing.11">
                  <p:embed/>
                </p:oleObj>
              </mc:Choice>
              <mc:Fallback>
                <p:oleObj name="Visio" r:id="rId3" imgW="3164256" imgH="833877" progId="Visio.Drawing.11">
                  <p:embed/>
                  <p:pic>
                    <p:nvPicPr>
                      <p:cNvPr id="38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303837"/>
                        <a:ext cx="2663825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7">
            <a:extLst>
              <a:ext uri="{FF2B5EF4-FFF2-40B4-BE49-F238E27FC236}">
                <a16:creationId xmlns:a16="http://schemas.microsoft.com/office/drawing/2014/main" id="{E017A7EE-B91E-4AA6-B64E-1EE48D20F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7517" y="4800600"/>
            <a:ext cx="10795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135000"/>
              </a:lnSpc>
            </a:pPr>
            <a:r>
              <a:rPr kumimoji="1"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弧头</a:t>
            </a:r>
          </a:p>
        </p:txBody>
      </p:sp>
      <p:sp>
        <p:nvSpPr>
          <p:cNvPr id="6" name="Rectangle 38">
            <a:extLst>
              <a:ext uri="{FF2B5EF4-FFF2-40B4-BE49-F238E27FC236}">
                <a16:creationId xmlns:a16="http://schemas.microsoft.com/office/drawing/2014/main" id="{C4E88816-D266-4987-87C7-3942206F7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3787" y="4800600"/>
            <a:ext cx="10795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135000"/>
              </a:lnSpc>
            </a:pPr>
            <a:r>
              <a:rPr kumimoji="1"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弧尾</a:t>
            </a:r>
          </a:p>
        </p:txBody>
      </p:sp>
      <p:sp>
        <p:nvSpPr>
          <p:cNvPr id="7" name="Rectangle 36">
            <a:extLst>
              <a:ext uri="{FF2B5EF4-FFF2-40B4-BE49-F238E27FC236}">
                <a16:creationId xmlns:a16="http://schemas.microsoft.com/office/drawing/2014/main" id="{6EA6171D-B9DE-42F7-9491-EC53CD62E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336" y="4800600"/>
            <a:ext cx="4118913" cy="1306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zh-CN" altLang="en-US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顶点</a:t>
            </a:r>
            <a:r>
              <a:rPr kumimoji="1"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kumimoji="1" lang="zh-CN" altLang="en-US" sz="2400" b="1" dirty="0">
                <a:solidFill>
                  <a:srgbClr val="0066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kumimoji="1" lang="zh-CN" altLang="en-US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顶点</a:t>
            </a:r>
            <a:r>
              <a:rPr kumimoji="1"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1" lang="zh-CN" altLang="en-US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的邻接点</a:t>
            </a:r>
          </a:p>
          <a:p>
            <a:pPr algn="ctr">
              <a:lnSpc>
                <a:spcPct val="150000"/>
              </a:lnSpc>
            </a:pPr>
            <a:r>
              <a:rPr kumimoji="1" lang="zh-CN" altLang="en-US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顶点</a:t>
            </a:r>
            <a:r>
              <a:rPr kumimoji="1" lang="en-US" altLang="zh-CN" sz="2400" b="1" dirty="0">
                <a:solidFill>
                  <a:srgbClr val="006600"/>
                </a:solidFill>
                <a:highlight>
                  <a:srgbClr val="00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1" lang="zh-CN" altLang="en-US" sz="2400" b="1" dirty="0">
                <a:solidFill>
                  <a:srgbClr val="0066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不是</a:t>
            </a:r>
            <a:r>
              <a:rPr kumimoji="1" lang="zh-CN" altLang="en-US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顶点</a:t>
            </a:r>
            <a:r>
              <a:rPr kumimoji="1" lang="en-US" altLang="zh-CN" sz="2400" b="1" dirty="0">
                <a:solidFill>
                  <a:srgbClr val="006600"/>
                </a:solidFill>
                <a:highlight>
                  <a:srgbClr val="00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kumimoji="1" lang="zh-CN" altLang="en-US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的邻接点</a:t>
            </a:r>
          </a:p>
        </p:txBody>
      </p:sp>
    </p:spTree>
    <p:extLst>
      <p:ext uri="{BB962C8B-B14F-4D97-AF65-F5344CB8AC3E}">
        <p14:creationId xmlns:p14="http://schemas.microsoft.com/office/powerpoint/2010/main" val="3155539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617C5-E455-4761-881A-AA44CCDD4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度、入度和出度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587150-C560-4CC5-AB8F-73302981E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4357046"/>
          </a:xfrm>
        </p:spPr>
        <p:txBody>
          <a:bodyPr/>
          <a:lstStyle/>
          <a:p>
            <a:r>
              <a:rPr lang="zh-CN" altLang="en-US" dirty="0"/>
              <a:t>对于无向图而言，顶点</a:t>
            </a:r>
            <a:r>
              <a:rPr lang="en-US" altLang="zh-CN" dirty="0"/>
              <a:t>v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度</a:t>
            </a:r>
            <a:r>
              <a:rPr lang="zh-CN" altLang="en-US" dirty="0"/>
              <a:t>是指</a:t>
            </a:r>
            <a:r>
              <a:rPr lang="zh-CN" altLang="en-US" dirty="0">
                <a:solidFill>
                  <a:srgbClr val="00B050"/>
                </a:solidFill>
              </a:rPr>
              <a:t>和</a:t>
            </a:r>
            <a:r>
              <a:rPr lang="en-US" altLang="zh-CN" dirty="0">
                <a:solidFill>
                  <a:srgbClr val="00B050"/>
                </a:solidFill>
              </a:rPr>
              <a:t>v</a:t>
            </a:r>
            <a:r>
              <a:rPr lang="zh-CN" altLang="en-US" dirty="0">
                <a:solidFill>
                  <a:srgbClr val="00B050"/>
                </a:solidFill>
              </a:rPr>
              <a:t>相关联的</a:t>
            </a:r>
            <a:r>
              <a:rPr lang="zh-CN" altLang="en-US" dirty="0">
                <a:solidFill>
                  <a:srgbClr val="00B050"/>
                </a:solidFill>
                <a:highlight>
                  <a:srgbClr val="FFFF00"/>
                </a:highlight>
              </a:rPr>
              <a:t>边的数目</a:t>
            </a:r>
            <a:r>
              <a:rPr lang="zh-CN" altLang="en-US" dirty="0"/>
              <a:t>，记作</a:t>
            </a:r>
            <a:r>
              <a:rPr lang="en-US" altLang="zh-CN" dirty="0">
                <a:solidFill>
                  <a:srgbClr val="FF0000"/>
                </a:solidFill>
              </a:rPr>
              <a:t>TD(v)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对于有向图而言，顶点</a:t>
            </a:r>
            <a:r>
              <a:rPr lang="en-US" altLang="zh-CN" dirty="0"/>
              <a:t>v</a:t>
            </a:r>
            <a:r>
              <a:rPr lang="zh-CN" altLang="en-US" dirty="0"/>
              <a:t>的度有</a:t>
            </a:r>
            <a:r>
              <a:rPr lang="zh-CN" altLang="en-US" dirty="0">
                <a:solidFill>
                  <a:srgbClr val="FF0000"/>
                </a:solidFill>
              </a:rPr>
              <a:t>出度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入度</a:t>
            </a:r>
            <a:r>
              <a:rPr lang="zh-CN" altLang="en-US" dirty="0"/>
              <a:t>两部分：</a:t>
            </a:r>
            <a:endParaRPr lang="en-US" altLang="zh-CN" dirty="0"/>
          </a:p>
          <a:p>
            <a:pPr lvl="1"/>
            <a:r>
              <a:rPr lang="zh-CN" altLang="en-US" dirty="0"/>
              <a:t>以</a:t>
            </a:r>
            <a:r>
              <a:rPr lang="zh-CN" altLang="en-US" dirty="0">
                <a:solidFill>
                  <a:srgbClr val="00B050"/>
                </a:solidFill>
              </a:rPr>
              <a:t>顶点</a:t>
            </a:r>
            <a:r>
              <a:rPr lang="en-US" altLang="zh-CN" dirty="0">
                <a:solidFill>
                  <a:srgbClr val="00B050"/>
                </a:solidFill>
              </a:rPr>
              <a:t>v</a:t>
            </a:r>
            <a:r>
              <a:rPr lang="zh-CN" altLang="en-US" dirty="0">
                <a:solidFill>
                  <a:srgbClr val="00B050"/>
                </a:solidFill>
              </a:rPr>
              <a:t>为弧头</a:t>
            </a:r>
            <a:r>
              <a:rPr lang="zh-CN" altLang="en-US" dirty="0"/>
              <a:t>的弧的数目称为该顶点的</a:t>
            </a:r>
            <a:r>
              <a:rPr lang="zh-CN" altLang="en-US" dirty="0">
                <a:solidFill>
                  <a:srgbClr val="00B050"/>
                </a:solidFill>
              </a:rPr>
              <a:t>入度</a:t>
            </a:r>
            <a:r>
              <a:rPr lang="zh-CN" altLang="en-US" dirty="0"/>
              <a:t>，记作</a:t>
            </a:r>
            <a:r>
              <a:rPr lang="en-US" altLang="zh-CN" dirty="0">
                <a:solidFill>
                  <a:srgbClr val="FF0000"/>
                </a:solidFill>
              </a:rPr>
              <a:t>ID(v) </a:t>
            </a:r>
            <a:endParaRPr lang="en-US" altLang="zh-CN" dirty="0"/>
          </a:p>
          <a:p>
            <a:pPr lvl="1"/>
            <a:r>
              <a:rPr lang="zh-CN" altLang="en-US" dirty="0"/>
              <a:t>以顶点</a:t>
            </a:r>
            <a:r>
              <a:rPr lang="en-US" altLang="zh-CN" dirty="0"/>
              <a:t>v</a:t>
            </a:r>
            <a:r>
              <a:rPr lang="zh-CN" altLang="en-US" dirty="0"/>
              <a:t>为</a:t>
            </a:r>
            <a:r>
              <a:rPr lang="zh-CN" altLang="en-US" dirty="0">
                <a:solidFill>
                  <a:srgbClr val="00B050"/>
                </a:solidFill>
              </a:rPr>
              <a:t>弧尾</a:t>
            </a:r>
            <a:r>
              <a:rPr lang="zh-CN" altLang="en-US" dirty="0"/>
              <a:t>的弧的数目称为该顶点的</a:t>
            </a:r>
            <a:r>
              <a:rPr lang="zh-CN" altLang="en-US" dirty="0">
                <a:solidFill>
                  <a:srgbClr val="00B050"/>
                </a:solidFill>
              </a:rPr>
              <a:t>出度</a:t>
            </a:r>
            <a:r>
              <a:rPr lang="zh-CN" altLang="en-US" dirty="0"/>
              <a:t>，记作</a:t>
            </a:r>
            <a:r>
              <a:rPr lang="en-US" altLang="zh-CN" dirty="0">
                <a:solidFill>
                  <a:srgbClr val="FF0000"/>
                </a:solidFill>
              </a:rPr>
              <a:t>OD(v)</a:t>
            </a:r>
          </a:p>
          <a:p>
            <a:pPr lvl="1"/>
            <a:r>
              <a:rPr lang="zh-CN" altLang="en-US" dirty="0"/>
              <a:t>则</a:t>
            </a:r>
            <a:r>
              <a:rPr lang="zh-CN" altLang="en-US" dirty="0">
                <a:solidFill>
                  <a:srgbClr val="00B050"/>
                </a:solidFill>
              </a:rPr>
              <a:t>顶点</a:t>
            </a:r>
            <a:r>
              <a:rPr lang="en-US" altLang="zh-CN" dirty="0">
                <a:solidFill>
                  <a:srgbClr val="00B050"/>
                </a:solidFill>
              </a:rPr>
              <a:t>v</a:t>
            </a:r>
            <a:r>
              <a:rPr lang="zh-CN" altLang="en-US" dirty="0">
                <a:solidFill>
                  <a:srgbClr val="00B050"/>
                </a:solidFill>
              </a:rPr>
              <a:t>的度</a:t>
            </a:r>
            <a:r>
              <a:rPr lang="zh-CN" altLang="en-US" dirty="0"/>
              <a:t>为：</a:t>
            </a:r>
            <a:r>
              <a:rPr lang="en-US" altLang="zh-CN" dirty="0">
                <a:solidFill>
                  <a:srgbClr val="FF0000"/>
                </a:solidFill>
              </a:rPr>
              <a:t> TD(v) </a:t>
            </a:r>
            <a:r>
              <a:rPr lang="en-US" altLang="zh-CN" dirty="0"/>
              <a:t>= </a:t>
            </a:r>
            <a:r>
              <a:rPr lang="en-US" altLang="zh-CN" dirty="0">
                <a:solidFill>
                  <a:srgbClr val="FF0000"/>
                </a:solidFill>
              </a:rPr>
              <a:t>ID(v) </a:t>
            </a:r>
            <a:r>
              <a:rPr lang="en-US" altLang="zh-CN" dirty="0"/>
              <a:t>+ </a:t>
            </a:r>
            <a:r>
              <a:rPr lang="en-US" altLang="zh-CN" dirty="0">
                <a:solidFill>
                  <a:srgbClr val="FF0000"/>
                </a:solidFill>
              </a:rPr>
              <a:t>OD(v) 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一般地，若图</a:t>
            </a:r>
            <a:r>
              <a:rPr lang="en-US" altLang="zh-CN" dirty="0"/>
              <a:t>G</a:t>
            </a:r>
            <a:r>
              <a:rPr lang="zh-CN" altLang="en-US" dirty="0"/>
              <a:t>中有</a:t>
            </a:r>
            <a:r>
              <a:rPr lang="en-US" altLang="zh-CN" dirty="0">
                <a:solidFill>
                  <a:srgbClr val="00B050"/>
                </a:solidFill>
              </a:rPr>
              <a:t>n</a:t>
            </a:r>
            <a:r>
              <a:rPr lang="zh-CN" altLang="en-US" dirty="0">
                <a:solidFill>
                  <a:srgbClr val="00B050"/>
                </a:solidFill>
              </a:rPr>
              <a:t>个顶点</a:t>
            </a:r>
            <a:r>
              <a:rPr lang="zh-CN" altLang="en-US" dirty="0"/>
              <a:t>，</a:t>
            </a:r>
            <a:r>
              <a:rPr lang="en-US" altLang="zh-CN" dirty="0">
                <a:solidFill>
                  <a:srgbClr val="00B050"/>
                </a:solidFill>
              </a:rPr>
              <a:t>e</a:t>
            </a:r>
            <a:r>
              <a:rPr lang="zh-CN" altLang="en-US" dirty="0">
                <a:solidFill>
                  <a:srgbClr val="00B050"/>
                </a:solidFill>
              </a:rPr>
              <a:t>条边或弧</a:t>
            </a:r>
            <a:r>
              <a:rPr lang="zh-CN" altLang="en-US" dirty="0"/>
              <a:t>，则图中顶点的</a:t>
            </a:r>
            <a:r>
              <a:rPr lang="zh-CN" altLang="en-US" dirty="0">
                <a:solidFill>
                  <a:srgbClr val="00B050"/>
                </a:solidFill>
              </a:rPr>
              <a:t>度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00B050"/>
                </a:solidFill>
              </a:rPr>
              <a:t>边</a:t>
            </a:r>
            <a:r>
              <a:rPr lang="zh-CN" altLang="en-US" dirty="0"/>
              <a:t>的关系如下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CAA8ED2-4F09-4EE5-9E05-4736BD485154}"/>
              </a:ext>
            </a:extLst>
          </p:cNvPr>
          <p:cNvGrpSpPr/>
          <p:nvPr/>
        </p:nvGrpSpPr>
        <p:grpSpPr>
          <a:xfrm>
            <a:off x="1066800" y="5534533"/>
            <a:ext cx="2794270" cy="946150"/>
            <a:chOff x="3073130" y="5576246"/>
            <a:chExt cx="2794270" cy="9461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 Box 3">
                  <a:extLst>
                    <a:ext uri="{FF2B5EF4-FFF2-40B4-BE49-F238E27FC236}">
                      <a16:creationId xmlns:a16="http://schemas.microsoft.com/office/drawing/2014/main" id="{C8BAA0B7-4B5E-4488-BD6B-B32A8A085C1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73130" y="5648230"/>
                  <a:ext cx="1143000" cy="8013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3200" b="1" dirty="0"/>
                    <a:t>e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a14:m>
                  <a:endParaRPr lang="en-US" altLang="zh-CN" sz="3200" b="1" dirty="0"/>
                </a:p>
              </p:txBody>
            </p:sp>
          </mc:Choice>
          <mc:Fallback xmlns="">
            <p:sp>
              <p:nvSpPr>
                <p:cNvPr id="6" name="Text Box 3">
                  <a:extLst>
                    <a:ext uri="{FF2B5EF4-FFF2-40B4-BE49-F238E27FC236}">
                      <a16:creationId xmlns:a16="http://schemas.microsoft.com/office/drawing/2014/main" id="{C8BAA0B7-4B5E-4488-BD6B-B32A8A085C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73130" y="5648230"/>
                  <a:ext cx="1143000" cy="801310"/>
                </a:xfrm>
                <a:prstGeom prst="rect">
                  <a:avLst/>
                </a:prstGeom>
                <a:blipFill>
                  <a:blip r:embed="rId3"/>
                  <a:stretch>
                    <a:fillRect l="-13298" b="-1068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35CD9457-4E19-4460-AE93-6DF4A8AAEF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2400" y="5804846"/>
              <a:ext cx="19050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ym typeface="Symbol" panose="05050102010706020507" pitchFamily="18" charset="2"/>
                </a:rPr>
                <a:t>TD(V</a:t>
              </a:r>
              <a:r>
                <a:rPr lang="en-US" altLang="zh-CN" sz="2800" b="1" baseline="-25000" dirty="0">
                  <a:sym typeface="Symbol" panose="05050102010706020507" pitchFamily="18" charset="2"/>
                </a:rPr>
                <a:t>i</a:t>
              </a:r>
              <a:r>
                <a:rPr lang="en-US" altLang="zh-CN" sz="2800" b="1" dirty="0">
                  <a:sym typeface="Symbol" panose="05050102010706020507" pitchFamily="18" charset="2"/>
                </a:rPr>
                <a:t>)</a:t>
              </a:r>
              <a:endParaRPr lang="en-US" altLang="zh-CN" sz="2800" b="1" dirty="0"/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10C75762-CC38-4CB3-BCDD-5B53EAC5E1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8600" y="5576246"/>
              <a:ext cx="5334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/>
                <a:t>n</a:t>
              </a:r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F18AE13B-3A3B-4257-A2FC-58D64709A6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2400" y="6185846"/>
              <a:ext cx="5334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/>
                <a:t>i=1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C584CF9-C14A-4562-A0F8-32016BBD4511}"/>
              </a:ext>
            </a:extLst>
          </p:cNvPr>
          <p:cNvGrpSpPr/>
          <p:nvPr/>
        </p:nvGrpSpPr>
        <p:grpSpPr>
          <a:xfrm>
            <a:off x="4089670" y="5548313"/>
            <a:ext cx="7335568" cy="936625"/>
            <a:chOff x="971600" y="1715296"/>
            <a:chExt cx="7335568" cy="9366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对象 11">
                  <a:extLst>
                    <a:ext uri="{FF2B5EF4-FFF2-40B4-BE49-F238E27FC236}">
                      <a16:creationId xmlns:a16="http://schemas.microsoft.com/office/drawing/2014/main" id="{154BAAC3-3F23-4741-8FBD-D9719F85A657}"/>
                    </a:ext>
                  </a:extLst>
                </p:cNvPr>
                <p:cNvSpPr txBox="1"/>
                <p:nvPr/>
              </p:nvSpPr>
              <p:spPr bwMode="auto">
                <a:xfrm>
                  <a:off x="2411193" y="1715296"/>
                  <a:ext cx="5895975" cy="9366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zh-CN" altLang="en-US" b="1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 =</m:t>
                        </m:r>
                        <m:f>
                          <m:f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n-US" altLang="zh-CN" b="1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m:rPr>
                                <m:nor/>
                              </m:rPr>
                              <a:rPr lang="en-US" altLang="zh-CN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altLang="zh-CN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 </m:t>
                        </m:r>
                        <m:nary>
                          <m:naryPr>
                            <m:chr m:val="∑"/>
                            <m:ctrlP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n-US" altLang="zh-CN" b="1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ID</m:t>
                            </m:r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 = </m:t>
                        </m:r>
                        <m:nary>
                          <m:naryPr>
                            <m:chr m:val="∑"/>
                            <m:ctrlP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n-US" altLang="zh-CN" b="1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OD</m:t>
                            </m:r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2" name="对象 11">
                  <a:extLst>
                    <a:ext uri="{FF2B5EF4-FFF2-40B4-BE49-F238E27FC236}">
                      <a16:creationId xmlns:a16="http://schemas.microsoft.com/office/drawing/2014/main" id="{154BAAC3-3F23-4741-8FBD-D9719F85A6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11193" y="1715296"/>
                  <a:ext cx="5895975" cy="93662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 Box 80">
              <a:extLst>
                <a:ext uri="{FF2B5EF4-FFF2-40B4-BE49-F238E27FC236}">
                  <a16:creationId xmlns:a16="http://schemas.microsoft.com/office/drawing/2014/main" id="{103897D9-DC36-4DD5-9951-CA9CD1FD9D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600" y="1952836"/>
              <a:ext cx="16921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有向图：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792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80E3B1-FBA2-4073-BACC-FE40DB342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权与网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422755-550D-4590-8090-DD3D26671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在实际应用中，有时图的</a:t>
            </a:r>
            <a:r>
              <a:rPr lang="zh-CN" altLang="en-US" dirty="0">
                <a:solidFill>
                  <a:srgbClr val="C00000"/>
                </a:solidFill>
              </a:rPr>
              <a:t>边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C00000"/>
                </a:solidFill>
              </a:rPr>
              <a:t>弧</a:t>
            </a:r>
            <a:r>
              <a:rPr lang="zh-CN" altLang="en-US" dirty="0"/>
              <a:t>上往往与具有</a:t>
            </a:r>
            <a:r>
              <a:rPr lang="zh-CN" altLang="en-US" dirty="0">
                <a:solidFill>
                  <a:srgbClr val="00B050"/>
                </a:solidFill>
              </a:rPr>
              <a:t>一定意义的数</a:t>
            </a:r>
            <a:r>
              <a:rPr lang="zh-CN" altLang="en-US" dirty="0"/>
              <a:t>有关，即每一条边都有与它相关的数，称为</a:t>
            </a:r>
            <a:r>
              <a:rPr lang="zh-CN" altLang="en-US" dirty="0">
                <a:solidFill>
                  <a:srgbClr val="FF0000"/>
                </a:solidFill>
              </a:rPr>
              <a:t>权</a:t>
            </a:r>
            <a:r>
              <a:rPr lang="zh-CN" altLang="en-US" dirty="0"/>
              <a:t>，这些权可以表示从一个顶点到另一个顶点的</a:t>
            </a:r>
            <a:r>
              <a:rPr lang="zh-CN" altLang="en-US" dirty="0">
                <a:solidFill>
                  <a:srgbClr val="00B050"/>
                </a:solidFill>
              </a:rPr>
              <a:t>距离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00B050"/>
                </a:solidFill>
              </a:rPr>
              <a:t>耗费</a:t>
            </a:r>
            <a:r>
              <a:rPr lang="zh-CN" altLang="en-US" dirty="0"/>
              <a:t>等信息。</a:t>
            </a:r>
            <a:endParaRPr lang="en-US" altLang="zh-CN" dirty="0"/>
          </a:p>
          <a:p>
            <a:r>
              <a:rPr lang="zh-CN" altLang="en-US" dirty="0"/>
              <a:t>我们将这种</a:t>
            </a:r>
            <a:r>
              <a:rPr lang="zh-CN" altLang="en-US" dirty="0">
                <a:solidFill>
                  <a:srgbClr val="C00000"/>
                </a:solidFill>
              </a:rPr>
              <a:t>带权的图</a:t>
            </a:r>
            <a:r>
              <a:rPr lang="zh-CN" altLang="en-US" dirty="0"/>
              <a:t>叫做</a:t>
            </a:r>
            <a:r>
              <a:rPr lang="zh-CN" altLang="en-US" dirty="0">
                <a:solidFill>
                  <a:srgbClr val="C00000"/>
                </a:solidFill>
              </a:rPr>
              <a:t>赋权图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FF0000"/>
                </a:solidFill>
              </a:rPr>
              <a:t>网</a:t>
            </a:r>
            <a:r>
              <a:rPr lang="zh-CN" altLang="en-US" dirty="0"/>
              <a:t>。</a:t>
            </a:r>
          </a:p>
        </p:txBody>
      </p:sp>
      <p:grpSp>
        <p:nvGrpSpPr>
          <p:cNvPr id="4" name="Group 34">
            <a:extLst>
              <a:ext uri="{FF2B5EF4-FFF2-40B4-BE49-F238E27FC236}">
                <a16:creationId xmlns:a16="http://schemas.microsoft.com/office/drawing/2014/main" id="{E0E7F529-CC6B-41DE-96C7-E45D885C6C7A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2971800"/>
            <a:ext cx="4169352" cy="3014806"/>
            <a:chOff x="191" y="2024"/>
            <a:chExt cx="2889" cy="2089"/>
          </a:xfrm>
        </p:grpSpPr>
        <p:sp>
          <p:nvSpPr>
            <p:cNvPr id="5" name="Line 9">
              <a:extLst>
                <a:ext uri="{FF2B5EF4-FFF2-40B4-BE49-F238E27FC236}">
                  <a16:creationId xmlns:a16="http://schemas.microsoft.com/office/drawing/2014/main" id="{FF36A72C-D95E-4B9D-9DAA-1FC5779EA4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7" y="2461"/>
              <a:ext cx="584" cy="7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Line 10">
              <a:extLst>
                <a:ext uri="{FF2B5EF4-FFF2-40B4-BE49-F238E27FC236}">
                  <a16:creationId xmlns:a16="http://schemas.microsoft.com/office/drawing/2014/main" id="{C64E6A4D-0CCB-4FD1-A962-4C03207088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41" y="3445"/>
              <a:ext cx="1020" cy="3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Line 11">
              <a:extLst>
                <a:ext uri="{FF2B5EF4-FFF2-40B4-BE49-F238E27FC236}">
                  <a16:creationId xmlns:a16="http://schemas.microsoft.com/office/drawing/2014/main" id="{D1E92B12-4AD2-4DD8-ACD1-7556B8A204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41" y="2402"/>
              <a:ext cx="1021" cy="3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Line 12">
              <a:extLst>
                <a:ext uri="{FF2B5EF4-FFF2-40B4-BE49-F238E27FC236}">
                  <a16:creationId xmlns:a16="http://schemas.microsoft.com/office/drawing/2014/main" id="{71A1D19F-97FF-4D44-8990-94E06AF5ED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5" y="2825"/>
              <a:ext cx="620" cy="9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" name="Group 13">
              <a:extLst>
                <a:ext uri="{FF2B5EF4-FFF2-40B4-BE49-F238E27FC236}">
                  <a16:creationId xmlns:a16="http://schemas.microsoft.com/office/drawing/2014/main" id="{1F2AB04A-0068-42EA-876F-41186185B7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" y="2024"/>
              <a:ext cx="2889" cy="2089"/>
              <a:chOff x="1053" y="265"/>
              <a:chExt cx="3750" cy="2711"/>
            </a:xfrm>
          </p:grpSpPr>
          <p:grpSp>
            <p:nvGrpSpPr>
              <p:cNvPr id="18" name="Group 14">
                <a:extLst>
                  <a:ext uri="{FF2B5EF4-FFF2-40B4-BE49-F238E27FC236}">
                    <a16:creationId xmlns:a16="http://schemas.microsoft.com/office/drawing/2014/main" id="{85E96503-D846-4482-8169-6BA2F9E516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53" y="1776"/>
                <a:ext cx="1030" cy="633"/>
                <a:chOff x="2012" y="1433"/>
                <a:chExt cx="987" cy="607"/>
              </a:xfrm>
            </p:grpSpPr>
            <p:pic>
              <p:nvPicPr>
                <p:cNvPr id="28" name="Picture 15" descr="2457331_155246007347_2">
                  <a:extLst>
                    <a:ext uri="{FF2B5EF4-FFF2-40B4-BE49-F238E27FC236}">
                      <a16:creationId xmlns:a16="http://schemas.microsoft.com/office/drawing/2014/main" id="{1C42F532-48EF-4C41-B86D-9C5987941C5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76" y="1433"/>
                  <a:ext cx="453" cy="38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9" name="Rectangle 16">
                  <a:extLst>
                    <a:ext uri="{FF2B5EF4-FFF2-40B4-BE49-F238E27FC236}">
                      <a16:creationId xmlns:a16="http://schemas.microsoft.com/office/drawing/2014/main" id="{8BFBEE6A-B67B-4F99-88CB-9ADF9CEACB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2" y="1752"/>
                  <a:ext cx="98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tIns="0"/>
                <a:lstStyle/>
                <a:p>
                  <a:pPr algn="ctr"/>
                  <a:r>
                    <a:rPr lang="zh-CN" altLang="en-US" sz="1800" b="1">
                      <a:solidFill>
                        <a:schemeClr val="bg2">
                          <a:lumMod val="1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商店</a:t>
                  </a:r>
                  <a:r>
                    <a:rPr lang="en-US" altLang="zh-CN" sz="1800" b="1">
                      <a:solidFill>
                        <a:schemeClr val="bg2">
                          <a:lumMod val="1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</a:p>
              </p:txBody>
            </p:sp>
          </p:grpSp>
          <p:grpSp>
            <p:nvGrpSpPr>
              <p:cNvPr id="19" name="Group 17">
                <a:extLst>
                  <a:ext uri="{FF2B5EF4-FFF2-40B4-BE49-F238E27FC236}">
                    <a16:creationId xmlns:a16="http://schemas.microsoft.com/office/drawing/2014/main" id="{13CBD359-3457-469D-AB60-9241B67F5A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30" y="265"/>
                <a:ext cx="1093" cy="614"/>
                <a:chOff x="2759" y="-17"/>
                <a:chExt cx="1049" cy="589"/>
              </a:xfrm>
            </p:grpSpPr>
            <p:pic>
              <p:nvPicPr>
                <p:cNvPr id="26" name="Picture 18" descr="12-41-15-88-3">
                  <a:extLst>
                    <a:ext uri="{FF2B5EF4-FFF2-40B4-BE49-F238E27FC236}">
                      <a16:creationId xmlns:a16="http://schemas.microsoft.com/office/drawing/2014/main" id="{50BE0085-65E1-4406-8E2C-CEE6A5AC55A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71" y="186"/>
                  <a:ext cx="837" cy="3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7" name="Rectangle 19">
                  <a:extLst>
                    <a:ext uri="{FF2B5EF4-FFF2-40B4-BE49-F238E27FC236}">
                      <a16:creationId xmlns:a16="http://schemas.microsoft.com/office/drawing/2014/main" id="{2CC5FEEF-72F1-4638-B3D0-B401C2519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59" y="-17"/>
                  <a:ext cx="98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tIns="0"/>
                <a:lstStyle/>
                <a:p>
                  <a:pPr algn="ctr"/>
                  <a:r>
                    <a:rPr lang="zh-CN" altLang="en-US" sz="1800" b="1">
                      <a:solidFill>
                        <a:schemeClr val="bg2">
                          <a:lumMod val="1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住宅</a:t>
                  </a:r>
                  <a:r>
                    <a:rPr lang="en-US" altLang="zh-CN" sz="1800" b="1">
                      <a:solidFill>
                        <a:schemeClr val="bg2">
                          <a:lumMod val="1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</a:p>
              </p:txBody>
            </p:sp>
          </p:grpSp>
          <p:grpSp>
            <p:nvGrpSpPr>
              <p:cNvPr id="20" name="Group 20">
                <a:extLst>
                  <a:ext uri="{FF2B5EF4-FFF2-40B4-BE49-F238E27FC236}">
                    <a16:creationId xmlns:a16="http://schemas.microsoft.com/office/drawing/2014/main" id="{0A35C7FE-C944-405B-B7B0-DE8F884B17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73" y="643"/>
                <a:ext cx="1030" cy="662"/>
                <a:chOff x="4619" y="346"/>
                <a:chExt cx="987" cy="635"/>
              </a:xfrm>
            </p:grpSpPr>
            <p:pic>
              <p:nvPicPr>
                <p:cNvPr id="24" name="Picture 21" descr="2007821102950370_2">
                  <a:extLst>
                    <a:ext uri="{FF2B5EF4-FFF2-40B4-BE49-F238E27FC236}">
                      <a16:creationId xmlns:a16="http://schemas.microsoft.com/office/drawing/2014/main" id="{800D85F2-68BB-406E-B26C-5BBBD7D972F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21" y="618"/>
                  <a:ext cx="385" cy="36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5" name="Rectangle 22">
                  <a:extLst>
                    <a:ext uri="{FF2B5EF4-FFF2-40B4-BE49-F238E27FC236}">
                      <a16:creationId xmlns:a16="http://schemas.microsoft.com/office/drawing/2014/main" id="{36F39A50-EE85-4EF1-AD0F-A721764ACB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19" y="346"/>
                  <a:ext cx="98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tIns="0"/>
                <a:lstStyle/>
                <a:p>
                  <a:pPr algn="ctr"/>
                  <a:r>
                    <a:rPr lang="zh-CN" altLang="en-US" sz="1800" b="1">
                      <a:solidFill>
                        <a:schemeClr val="bg2">
                          <a:lumMod val="1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住宅</a:t>
                  </a:r>
                  <a:r>
                    <a:rPr lang="en-US" altLang="zh-CN" sz="1800" b="1">
                      <a:solidFill>
                        <a:schemeClr val="bg2">
                          <a:lumMod val="1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</a:t>
                  </a:r>
                </a:p>
              </p:txBody>
            </p:sp>
          </p:grpSp>
          <p:grpSp>
            <p:nvGrpSpPr>
              <p:cNvPr id="21" name="Group 23">
                <a:extLst>
                  <a:ext uri="{FF2B5EF4-FFF2-40B4-BE49-F238E27FC236}">
                    <a16:creationId xmlns:a16="http://schemas.microsoft.com/office/drawing/2014/main" id="{260CA62C-7594-4B42-A12C-285567E2BC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54" y="2297"/>
                <a:ext cx="1028" cy="679"/>
                <a:chOff x="3576" y="2024"/>
                <a:chExt cx="986" cy="651"/>
              </a:xfrm>
            </p:grpSpPr>
            <p:pic>
              <p:nvPicPr>
                <p:cNvPr id="22" name="Picture 24" descr="buildings-24768_640">
                  <a:extLst>
                    <a:ext uri="{FF2B5EF4-FFF2-40B4-BE49-F238E27FC236}">
                      <a16:creationId xmlns:a16="http://schemas.microsoft.com/office/drawing/2014/main" id="{99A47369-A34F-4F83-B303-B4C8C119F33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33" y="2024"/>
                  <a:ext cx="438" cy="40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3" name="Rectangle 25">
                  <a:extLst>
                    <a:ext uri="{FF2B5EF4-FFF2-40B4-BE49-F238E27FC236}">
                      <a16:creationId xmlns:a16="http://schemas.microsoft.com/office/drawing/2014/main" id="{4D166DD5-A648-46F7-8211-AADEBA4C1B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76" y="2387"/>
                  <a:ext cx="98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tIns="0"/>
                <a:lstStyle/>
                <a:p>
                  <a:pPr algn="ctr"/>
                  <a:r>
                    <a:rPr lang="zh-CN" altLang="en-US" sz="1800" b="1">
                      <a:solidFill>
                        <a:schemeClr val="bg2">
                          <a:lumMod val="1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住宅</a:t>
                  </a:r>
                  <a:r>
                    <a:rPr lang="en-US" altLang="zh-CN" sz="1800" b="1">
                      <a:solidFill>
                        <a:schemeClr val="bg2">
                          <a:lumMod val="1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</a:t>
                  </a:r>
                </a:p>
              </p:txBody>
            </p:sp>
          </p:grpSp>
        </p:grpSp>
        <p:sp>
          <p:nvSpPr>
            <p:cNvPr id="10" name="Line 26">
              <a:extLst>
                <a:ext uri="{FF2B5EF4-FFF2-40B4-BE49-F238E27FC236}">
                  <a16:creationId xmlns:a16="http://schemas.microsoft.com/office/drawing/2014/main" id="{C384E519-EB0C-44E7-98B0-8BC83E3E6A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3" y="2461"/>
              <a:ext cx="437" cy="12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Line 27">
              <a:extLst>
                <a:ext uri="{FF2B5EF4-FFF2-40B4-BE49-F238E27FC236}">
                  <a16:creationId xmlns:a16="http://schemas.microsoft.com/office/drawing/2014/main" id="{508909A3-46D1-41BF-9705-6ED5B79281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1" y="2788"/>
              <a:ext cx="1821" cy="5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28">
              <a:extLst>
                <a:ext uri="{FF2B5EF4-FFF2-40B4-BE49-F238E27FC236}">
                  <a16:creationId xmlns:a16="http://schemas.microsoft.com/office/drawing/2014/main" id="{407F506F-F7E6-4763-8E13-50D1F4C56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2644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zh-CN" sz="1800" b="1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18</a:t>
              </a:r>
            </a:p>
          </p:txBody>
        </p:sp>
        <p:sp>
          <p:nvSpPr>
            <p:cNvPr id="13" name="Rectangle 29">
              <a:extLst>
                <a:ext uri="{FF2B5EF4-FFF2-40B4-BE49-F238E27FC236}">
                  <a16:creationId xmlns:a16="http://schemas.microsoft.com/office/drawing/2014/main" id="{EC138B74-3442-4FF9-BDD4-BB1B80744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2341"/>
              <a:ext cx="340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zh-CN" sz="1800" b="1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28</a:t>
              </a:r>
            </a:p>
          </p:txBody>
        </p:sp>
        <p:sp>
          <p:nvSpPr>
            <p:cNvPr id="14" name="Rectangle 30">
              <a:extLst>
                <a:ext uri="{FF2B5EF4-FFF2-40B4-BE49-F238E27FC236}">
                  <a16:creationId xmlns:a16="http://schemas.microsoft.com/office/drawing/2014/main" id="{A6CAD994-D2DA-4191-BD01-0BCBD5338F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6" y="2614"/>
              <a:ext cx="340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zh-CN" sz="1800" b="1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32</a:t>
              </a:r>
            </a:p>
          </p:txBody>
        </p:sp>
        <p:sp>
          <p:nvSpPr>
            <p:cNvPr id="15" name="Rectangle 31">
              <a:extLst>
                <a:ext uri="{FF2B5EF4-FFF2-40B4-BE49-F238E27FC236}">
                  <a16:creationId xmlns:a16="http://schemas.microsoft.com/office/drawing/2014/main" id="{2AE2A7FD-D952-48C2-BFC6-798CE8F02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931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zh-CN" sz="18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30</a:t>
              </a:r>
            </a:p>
          </p:txBody>
        </p:sp>
        <p:sp>
          <p:nvSpPr>
            <p:cNvPr id="16" name="Rectangle 32">
              <a:extLst>
                <a:ext uri="{FF2B5EF4-FFF2-40B4-BE49-F238E27FC236}">
                  <a16:creationId xmlns:a16="http://schemas.microsoft.com/office/drawing/2014/main" id="{FB49CEB1-9D21-4C26-B0E0-6726716FB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3606"/>
              <a:ext cx="340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zh-CN" sz="1800" b="1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21</a:t>
              </a:r>
            </a:p>
          </p:txBody>
        </p:sp>
        <p:sp>
          <p:nvSpPr>
            <p:cNvPr id="17" name="Rectangle 33">
              <a:extLst>
                <a:ext uri="{FF2B5EF4-FFF2-40B4-BE49-F238E27FC236}">
                  <a16:creationId xmlns:a16="http://schemas.microsoft.com/office/drawing/2014/main" id="{25F922A9-E2B1-455C-9323-D29DF5A39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4" y="3189"/>
              <a:ext cx="340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zh-CN" sz="1800" b="1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1B09C4EB-1598-46F3-8A93-1211763B37E4}"/>
              </a:ext>
            </a:extLst>
          </p:cNvPr>
          <p:cNvGrpSpPr/>
          <p:nvPr/>
        </p:nvGrpSpPr>
        <p:grpSpPr>
          <a:xfrm>
            <a:off x="2576428" y="4402838"/>
            <a:ext cx="2447925" cy="1921761"/>
            <a:chOff x="2771775" y="3068638"/>
            <a:chExt cx="2447925" cy="1657350"/>
          </a:xfrm>
        </p:grpSpPr>
        <p:sp>
          <p:nvSpPr>
            <p:cNvPr id="31" name="Oval 2">
              <a:extLst>
                <a:ext uri="{FF2B5EF4-FFF2-40B4-BE49-F238E27FC236}">
                  <a16:creationId xmlns:a16="http://schemas.microsoft.com/office/drawing/2014/main" id="{109E6F23-91A7-4326-A1D4-611673899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9475" y="3141663"/>
              <a:ext cx="431800" cy="36036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1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2" name="Oval 3">
              <a:extLst>
                <a:ext uri="{FF2B5EF4-FFF2-40B4-BE49-F238E27FC236}">
                  <a16:creationId xmlns:a16="http://schemas.microsoft.com/office/drawing/2014/main" id="{D8992C3B-6BC0-4648-8100-4642533EC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7900" y="3429000"/>
              <a:ext cx="431800" cy="360363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2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3" name="Oval 4">
              <a:extLst>
                <a:ext uri="{FF2B5EF4-FFF2-40B4-BE49-F238E27FC236}">
                  <a16:creationId xmlns:a16="http://schemas.microsoft.com/office/drawing/2014/main" id="{9BA5FDC1-36A3-43CB-85DE-9F45F207C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775" y="4005263"/>
              <a:ext cx="431800" cy="36036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0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4" name="Oval 5">
              <a:extLst>
                <a:ext uri="{FF2B5EF4-FFF2-40B4-BE49-F238E27FC236}">
                  <a16:creationId xmlns:a16="http://schemas.microsoft.com/office/drawing/2014/main" id="{9C88BFFA-7507-4AA2-927D-1FA91FFEA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200" y="4365625"/>
              <a:ext cx="431800" cy="360363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3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31F0EE01-AA39-48C5-8AAE-4967AF6ED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9113" y="3441700"/>
              <a:ext cx="433387" cy="565150"/>
            </a:xfrm>
            <a:custGeom>
              <a:avLst/>
              <a:gdLst/>
              <a:ahLst/>
              <a:cxnLst>
                <a:cxn ang="0">
                  <a:pos x="0" y="356"/>
                </a:cxn>
                <a:cxn ang="0">
                  <a:pos x="273" y="0"/>
                </a:cxn>
              </a:cxnLst>
              <a:rect l="0" t="0" r="r" b="b"/>
              <a:pathLst>
                <a:path w="273" h="356">
                  <a:moveTo>
                    <a:pt x="0" y="356"/>
                  </a:moveTo>
                  <a:lnTo>
                    <a:pt x="273" y="0"/>
                  </a:ln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36" name="Line 7">
              <a:extLst>
                <a:ext uri="{FF2B5EF4-FFF2-40B4-BE49-F238E27FC236}">
                  <a16:creationId xmlns:a16="http://schemas.microsoft.com/office/drawing/2014/main" id="{22F7F3DB-EB73-44A8-A88C-1E4FA18309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3575" y="4221163"/>
              <a:ext cx="936625" cy="288925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F4A1A1F4-E78E-4A99-BAE5-33D17C4029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5000" y="3644900"/>
              <a:ext cx="1625600" cy="444500"/>
            </a:xfrm>
            <a:custGeom>
              <a:avLst/>
              <a:gdLst/>
              <a:ahLst/>
              <a:cxnLst>
                <a:cxn ang="0">
                  <a:pos x="0" y="280"/>
                </a:cxn>
                <a:cxn ang="0">
                  <a:pos x="1024" y="0"/>
                </a:cxn>
              </a:cxnLst>
              <a:rect l="0" t="0" r="r" b="b"/>
              <a:pathLst>
                <a:path w="1024" h="280">
                  <a:moveTo>
                    <a:pt x="0" y="280"/>
                  </a:moveTo>
                  <a:lnTo>
                    <a:pt x="1024" y="0"/>
                  </a:ln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25B87EFB-56FF-41D2-A8C0-7D11C23A1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1275" y="3357563"/>
              <a:ext cx="974725" cy="1539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14" y="97"/>
                </a:cxn>
              </a:cxnLst>
              <a:rect l="0" t="0" r="r" b="b"/>
              <a:pathLst>
                <a:path w="614" h="97">
                  <a:moveTo>
                    <a:pt x="0" y="0"/>
                  </a:moveTo>
                  <a:lnTo>
                    <a:pt x="614" y="97"/>
                  </a:ln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39" name="Text Box 10">
              <a:extLst>
                <a:ext uri="{FF2B5EF4-FFF2-40B4-BE49-F238E27FC236}">
                  <a16:creationId xmlns:a16="http://schemas.microsoft.com/office/drawing/2014/main" id="{479F1FEC-2D51-4375-9915-2DD9C69CFA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7175" y="3068638"/>
              <a:ext cx="431800" cy="30480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FF"/>
                  </a:solidFill>
                  <a:latin typeface="Times New Roman" pitchFamily="18" charset="0"/>
                  <a:ea typeface="楷体_GB2312" pitchFamily="49" charset="-122"/>
                </a:rPr>
                <a:t>2</a:t>
              </a:r>
            </a:p>
          </p:txBody>
        </p:sp>
        <p:sp>
          <p:nvSpPr>
            <p:cNvPr id="40" name="Text Box 11">
              <a:extLst>
                <a:ext uri="{FF2B5EF4-FFF2-40B4-BE49-F238E27FC236}">
                  <a16:creationId xmlns:a16="http://schemas.microsoft.com/office/drawing/2014/main" id="{131BFE93-FCE3-4B13-AB0A-9BA936090E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6238" y="3484563"/>
              <a:ext cx="431800" cy="30480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FF"/>
                  </a:solidFill>
                  <a:latin typeface="Times New Roman" pitchFamily="18" charset="0"/>
                  <a:ea typeface="楷体_GB2312" pitchFamily="49" charset="-122"/>
                </a:rPr>
                <a:t>3</a:t>
              </a:r>
            </a:p>
          </p:txBody>
        </p:sp>
        <p:sp>
          <p:nvSpPr>
            <p:cNvPr id="41" name="Text Box 12">
              <a:extLst>
                <a:ext uri="{FF2B5EF4-FFF2-40B4-BE49-F238E27FC236}">
                  <a16:creationId xmlns:a16="http://schemas.microsoft.com/office/drawing/2014/main" id="{31D968EE-EDD0-40F9-9C78-CFFB05566E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400" y="3556000"/>
              <a:ext cx="431800" cy="30480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FF"/>
                  </a:solidFill>
                  <a:latin typeface="Times New Roman" pitchFamily="18" charset="0"/>
                  <a:ea typeface="楷体_GB2312" pitchFamily="49" charset="-122"/>
                </a:rPr>
                <a:t>5</a:t>
              </a:r>
            </a:p>
          </p:txBody>
        </p:sp>
        <p:sp>
          <p:nvSpPr>
            <p:cNvPr id="42" name="Text Box 13">
              <a:extLst>
                <a:ext uri="{FF2B5EF4-FFF2-40B4-BE49-F238E27FC236}">
                  <a16:creationId xmlns:a16="http://schemas.microsoft.com/office/drawing/2014/main" id="{1259E06C-343C-412E-8C1E-2C4987441B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9475" y="4348163"/>
              <a:ext cx="431800" cy="30480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FF"/>
                  </a:solidFill>
                  <a:latin typeface="Times New Roman" pitchFamily="18" charset="0"/>
                  <a:ea typeface="楷体_GB2312" pitchFamily="49" charset="-122"/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197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A4E05-5C50-46C1-A7A8-AFAB64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路径和路径长度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6D76CE-6C4E-459A-A11F-9AB22BB20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11582400" cy="3200400"/>
          </a:xfrm>
        </p:spPr>
        <p:txBody>
          <a:bodyPr/>
          <a:lstStyle/>
          <a:p>
            <a:r>
              <a:rPr lang="zh-CN" altLang="en-US" sz="2800" dirty="0"/>
              <a:t>图</a:t>
            </a:r>
            <a:r>
              <a:rPr lang="en-US" altLang="zh-CN" sz="2800" dirty="0"/>
              <a:t>G=(V</a:t>
            </a:r>
            <a:r>
              <a:rPr lang="zh-CN" altLang="en-US" sz="2800" dirty="0"/>
              <a:t>，</a:t>
            </a:r>
            <a:r>
              <a:rPr lang="en-US" altLang="zh-CN" sz="2800" dirty="0"/>
              <a:t>{E})</a:t>
            </a:r>
            <a:r>
              <a:rPr lang="zh-CN" altLang="en-US" sz="2800" dirty="0"/>
              <a:t>中从顶点</a:t>
            </a:r>
            <a:r>
              <a:rPr lang="en-US" altLang="zh-CN" sz="2800" dirty="0"/>
              <a:t>v</a:t>
            </a:r>
            <a:r>
              <a:rPr lang="en-US" altLang="zh-CN" sz="2800" kern="1200" baseline="-25000" dirty="0">
                <a:solidFill>
                  <a:prstClr val="black"/>
                </a:solidFill>
                <a:cs typeface="Verdana" panose="020B0604030504040204" pitchFamily="34" charset="0"/>
              </a:rPr>
              <a:t>i</a:t>
            </a:r>
            <a:r>
              <a:rPr lang="en-US" altLang="zh-CN" sz="2800" kern="1200" baseline="-25000" dirty="0">
                <a:solidFill>
                  <a:prstClr val="black"/>
                </a:solidFill>
                <a:highlight>
                  <a:srgbClr val="FFFF00"/>
                </a:highlight>
                <a:cs typeface="Verdana" panose="020B0604030504040204" pitchFamily="34" charset="0"/>
              </a:rPr>
              <a:t>0</a:t>
            </a:r>
            <a:r>
              <a:rPr lang="zh-CN" altLang="en-US" sz="2800" dirty="0"/>
              <a:t>到</a:t>
            </a:r>
            <a:r>
              <a:rPr lang="en-US" altLang="zh-CN" sz="2800" kern="1200" dirty="0">
                <a:solidFill>
                  <a:prstClr val="black"/>
                </a:solidFill>
                <a:cs typeface="Verdana" panose="020B0604030504040204" pitchFamily="34" charset="0"/>
              </a:rPr>
              <a:t>v</a:t>
            </a:r>
            <a:r>
              <a:rPr lang="en-US" altLang="zh-CN" sz="2800" kern="1200" baseline="-25000" dirty="0">
                <a:solidFill>
                  <a:prstClr val="black"/>
                </a:solidFill>
                <a:cs typeface="Verdana" panose="020B0604030504040204" pitchFamily="34" charset="0"/>
              </a:rPr>
              <a:t>i</a:t>
            </a:r>
            <a:r>
              <a:rPr lang="en-US" altLang="zh-CN" sz="2800" kern="1200" baseline="-25000" dirty="0">
                <a:solidFill>
                  <a:prstClr val="black"/>
                </a:solidFill>
                <a:highlight>
                  <a:srgbClr val="FFFF00"/>
                </a:highlight>
                <a:cs typeface="Verdana" panose="020B0604030504040204" pitchFamily="34" charset="0"/>
              </a:rPr>
              <a:t>n</a:t>
            </a:r>
            <a:r>
              <a:rPr lang="zh-CN" altLang="en-US" sz="2800" dirty="0"/>
              <a:t>的</a:t>
            </a:r>
            <a:r>
              <a:rPr lang="zh-CN" altLang="en-US" sz="2800" dirty="0">
                <a:solidFill>
                  <a:srgbClr val="FF0000"/>
                </a:solidFill>
              </a:rPr>
              <a:t>路径</a:t>
            </a:r>
            <a:r>
              <a:rPr lang="zh-CN" altLang="en-US" sz="2800" dirty="0"/>
              <a:t>是一个顶点序列 </a:t>
            </a:r>
            <a:r>
              <a:rPr lang="en-US" altLang="zh-CN" sz="2800" dirty="0"/>
              <a:t>v</a:t>
            </a:r>
            <a:r>
              <a:rPr lang="en-US" altLang="zh-CN" sz="2800" kern="1200" baseline="-25000" dirty="0">
                <a:solidFill>
                  <a:prstClr val="black"/>
                </a:solidFill>
                <a:cs typeface="Verdana" panose="020B0604030504040204" pitchFamily="34" charset="0"/>
              </a:rPr>
              <a:t>i0</a:t>
            </a:r>
            <a:r>
              <a:rPr lang="en-US" altLang="zh-CN" sz="2800" kern="1200" dirty="0">
                <a:solidFill>
                  <a:prstClr val="black"/>
                </a:solidFill>
                <a:cs typeface="Verdana" panose="020B0604030504040204" pitchFamily="34" charset="0"/>
              </a:rPr>
              <a:t>, v</a:t>
            </a:r>
            <a:r>
              <a:rPr lang="en-US" altLang="zh-CN" sz="2800" kern="1200" baseline="-25000" dirty="0">
                <a:solidFill>
                  <a:prstClr val="black"/>
                </a:solidFill>
                <a:cs typeface="Verdana" panose="020B0604030504040204" pitchFamily="34" charset="0"/>
              </a:rPr>
              <a:t>i1</a:t>
            </a:r>
            <a:r>
              <a:rPr lang="en-US" altLang="zh-CN" sz="2800" kern="1200" dirty="0">
                <a:solidFill>
                  <a:prstClr val="black"/>
                </a:solidFill>
                <a:cs typeface="Verdana" panose="020B0604030504040204" pitchFamily="34" charset="0"/>
              </a:rPr>
              <a:t>, …, v</a:t>
            </a:r>
            <a:r>
              <a:rPr lang="en-US" altLang="zh-CN" sz="2800" kern="1200" baseline="-25000" dirty="0">
                <a:solidFill>
                  <a:prstClr val="black"/>
                </a:solidFill>
                <a:cs typeface="Verdana" panose="020B0604030504040204" pitchFamily="34" charset="0"/>
              </a:rPr>
              <a:t>in</a:t>
            </a:r>
            <a:r>
              <a:rPr lang="zh-CN" altLang="en-US" sz="2800" dirty="0"/>
              <a:t>   ，其中</a:t>
            </a:r>
            <a:r>
              <a:rPr lang="en-US" altLang="zh-CN" sz="2800" b="0" kern="1200" dirty="0">
                <a:solidFill>
                  <a:prstClr val="black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(v</a:t>
            </a:r>
            <a:r>
              <a:rPr lang="en-US" altLang="zh-CN" sz="2800" kern="1200" baseline="-25000" dirty="0">
                <a:solidFill>
                  <a:prstClr val="black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i(k-1)</a:t>
            </a:r>
            <a:r>
              <a:rPr lang="en-US" altLang="zh-CN" sz="2800" b="0" kern="1200" dirty="0">
                <a:solidFill>
                  <a:prstClr val="black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altLang="zh-CN" sz="2800" b="0" kern="1200" dirty="0" err="1">
                <a:solidFill>
                  <a:prstClr val="black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v</a:t>
            </a:r>
            <a:r>
              <a:rPr lang="en-US" altLang="zh-CN" sz="2800" kern="1200" baseline="-25000" dirty="0" err="1">
                <a:solidFill>
                  <a:prstClr val="black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ik</a:t>
            </a:r>
            <a:r>
              <a:rPr lang="en-US" altLang="zh-CN" sz="2800" b="0" kern="1200" dirty="0">
                <a:solidFill>
                  <a:prstClr val="black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)∈E </a:t>
            </a:r>
            <a:r>
              <a:rPr lang="zh-CN" altLang="en-US" sz="2800" dirty="0"/>
              <a:t>或</a:t>
            </a:r>
            <a:r>
              <a:rPr lang="en-US" altLang="zh-CN" sz="2800" b="0" kern="1200" dirty="0">
                <a:solidFill>
                  <a:prstClr val="black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&lt;v</a:t>
            </a:r>
            <a:r>
              <a:rPr lang="en-US" altLang="zh-CN" sz="2800" kern="1200" baseline="-25000" dirty="0">
                <a:solidFill>
                  <a:prstClr val="black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i(k-1)</a:t>
            </a:r>
            <a:r>
              <a:rPr lang="en-US" altLang="zh-CN" sz="2800" b="0" kern="1200" dirty="0">
                <a:solidFill>
                  <a:prstClr val="black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altLang="zh-CN" sz="2800" b="0" kern="1200" dirty="0" err="1">
                <a:solidFill>
                  <a:prstClr val="black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v</a:t>
            </a:r>
            <a:r>
              <a:rPr lang="en-US" altLang="zh-CN" sz="2800" kern="1200" baseline="-25000" dirty="0" err="1">
                <a:solidFill>
                  <a:prstClr val="black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ik</a:t>
            </a:r>
            <a:r>
              <a:rPr lang="en-US" altLang="zh-CN" sz="2800" b="0" kern="1200" dirty="0">
                <a:solidFill>
                  <a:prstClr val="black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&gt;∈E</a:t>
            </a:r>
            <a:r>
              <a:rPr lang="zh-CN" altLang="en-US" sz="2800" dirty="0"/>
              <a:t>，</a:t>
            </a:r>
            <a:r>
              <a:rPr lang="en-US" altLang="zh-CN" sz="2800" b="0" kern="1200" dirty="0">
                <a:solidFill>
                  <a:prstClr val="black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(1&lt;=k&lt;=n)</a:t>
            </a:r>
          </a:p>
          <a:p>
            <a:r>
              <a:rPr lang="zh-CN" altLang="en-US" sz="2800" dirty="0">
                <a:solidFill>
                  <a:srgbClr val="FF0000"/>
                </a:solidFill>
              </a:rPr>
              <a:t>路径长度</a:t>
            </a:r>
            <a:r>
              <a:rPr lang="zh-CN" altLang="en-US" sz="2800" dirty="0"/>
              <a:t>：路径</a:t>
            </a:r>
            <a:r>
              <a:rPr lang="zh-CN" altLang="en-US" sz="2800" dirty="0">
                <a:solidFill>
                  <a:srgbClr val="00B050"/>
                </a:solidFill>
              </a:rPr>
              <a:t>上边或弧的数目</a:t>
            </a:r>
          </a:p>
          <a:p>
            <a:r>
              <a:rPr lang="zh-CN" altLang="en-US" sz="2800" dirty="0">
                <a:solidFill>
                  <a:srgbClr val="FF0000"/>
                </a:solidFill>
              </a:rPr>
              <a:t>简单路径</a:t>
            </a:r>
            <a:r>
              <a:rPr lang="zh-CN" altLang="en-US" sz="2800" dirty="0"/>
              <a:t>：路径中</a:t>
            </a:r>
            <a:r>
              <a:rPr lang="zh-CN" altLang="en-US" sz="2800" dirty="0">
                <a:solidFill>
                  <a:srgbClr val="00B050"/>
                </a:solidFill>
              </a:rPr>
              <a:t>不含相同顶点</a:t>
            </a:r>
            <a:r>
              <a:rPr lang="zh-CN" altLang="en-US" sz="2800" dirty="0"/>
              <a:t>的路径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C079595-AE67-4F3B-9605-319159EBC71D}"/>
              </a:ext>
            </a:extLst>
          </p:cNvPr>
          <p:cNvGrpSpPr/>
          <p:nvPr/>
        </p:nvGrpSpPr>
        <p:grpSpPr>
          <a:xfrm>
            <a:off x="7412038" y="2967037"/>
            <a:ext cx="3013075" cy="3001963"/>
            <a:chOff x="7412038" y="2967037"/>
            <a:chExt cx="3013075" cy="3001963"/>
          </a:xfrm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A829117D-38B5-4912-B1C7-3C46C248F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8807450" y="3495675"/>
              <a:ext cx="12700" cy="20986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1322"/>
                </a:cxn>
              </a:cxnLst>
              <a:rect l="0" t="0" r="r" b="b"/>
              <a:pathLst>
                <a:path w="8" h="1322">
                  <a:moveTo>
                    <a:pt x="0" y="0"/>
                  </a:moveTo>
                  <a:lnTo>
                    <a:pt x="8" y="1322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DFC469D9-6FBB-480C-BC09-71CF941F7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3663" y="3517900"/>
              <a:ext cx="52387" cy="2395537"/>
            </a:xfrm>
            <a:custGeom>
              <a:avLst/>
              <a:gdLst/>
              <a:ahLst/>
              <a:cxnLst>
                <a:cxn ang="0">
                  <a:pos x="33" y="1509"/>
                </a:cxn>
                <a:cxn ang="0">
                  <a:pos x="0" y="0"/>
                </a:cxn>
              </a:cxnLst>
              <a:rect l="0" t="0" r="r" b="b"/>
              <a:pathLst>
                <a:path w="33" h="1509">
                  <a:moveTo>
                    <a:pt x="33" y="1509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6" name="Line 8">
              <a:extLst>
                <a:ext uri="{FF2B5EF4-FFF2-40B4-BE49-F238E27FC236}">
                  <a16:creationId xmlns:a16="http://schemas.microsoft.com/office/drawing/2014/main" id="{1A9ADEF4-0E45-4696-BBFF-9FBA610799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64488" y="4600575"/>
              <a:ext cx="1920875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7" name="Line 9">
              <a:extLst>
                <a:ext uri="{FF2B5EF4-FFF2-40B4-BE49-F238E27FC236}">
                  <a16:creationId xmlns:a16="http://schemas.microsoft.com/office/drawing/2014/main" id="{C0160CE6-BBDD-48B1-8ECF-49E3043D8C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34300" y="4486275"/>
              <a:ext cx="935038" cy="107315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8B306FBF-E2EB-4DBD-8449-5076FCF24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6050" y="4657725"/>
              <a:ext cx="898525" cy="1031875"/>
            </a:xfrm>
            <a:custGeom>
              <a:avLst/>
              <a:gdLst/>
              <a:ahLst/>
              <a:cxnLst>
                <a:cxn ang="0">
                  <a:pos x="0" y="430"/>
                </a:cxn>
                <a:cxn ang="0">
                  <a:pos x="505" y="0"/>
                </a:cxn>
              </a:cxnLst>
              <a:rect l="0" t="0" r="r" b="b"/>
              <a:pathLst>
                <a:path w="505" h="430">
                  <a:moveTo>
                    <a:pt x="0" y="430"/>
                  </a:moveTo>
                  <a:lnTo>
                    <a:pt x="505" y="0"/>
                  </a:lnTo>
                </a:path>
              </a:pathLst>
            </a:custGeom>
            <a:solidFill>
              <a:schemeClr val="accent1"/>
            </a:solidFill>
            <a:ln w="28575">
              <a:solidFill>
                <a:srgbClr val="3333FF"/>
              </a:solidFill>
              <a:round/>
              <a:headEnd type="none" w="sm" len="med"/>
              <a:tailEnd type="stealth" w="med" len="lg"/>
            </a:ln>
          </p:spPr>
          <p:txBody>
            <a:bodyPr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9" name="Oval 11">
              <a:extLst>
                <a:ext uri="{FF2B5EF4-FFF2-40B4-BE49-F238E27FC236}">
                  <a16:creationId xmlns:a16="http://schemas.microsoft.com/office/drawing/2014/main" id="{8A0CFBF6-C8CF-4845-B0DF-F2CC5A0DE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4250" y="2967037"/>
              <a:ext cx="539750" cy="5397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r>
                <a:rPr lang="en-US" altLang="zh-CN" sz="2000" b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0" name="Oval 12">
              <a:extLst>
                <a:ext uri="{FF2B5EF4-FFF2-40B4-BE49-F238E27FC236}">
                  <a16:creationId xmlns:a16="http://schemas.microsoft.com/office/drawing/2014/main" id="{25EDBF2D-EDC6-4C27-800B-3FCEA2E2B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5363" y="4227512"/>
              <a:ext cx="539750" cy="5397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r>
                <a:rPr lang="en-US" altLang="zh-CN" sz="2000" b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1" name="Oval 13">
              <a:extLst>
                <a:ext uri="{FF2B5EF4-FFF2-40B4-BE49-F238E27FC236}">
                  <a16:creationId xmlns:a16="http://schemas.microsoft.com/office/drawing/2014/main" id="{9655A3CF-B0C2-4D28-870A-EB7141903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2038" y="4294187"/>
              <a:ext cx="539750" cy="5397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r>
                <a:rPr lang="en-US" altLang="zh-CN" sz="2000" b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2" name="Oval 14">
              <a:extLst>
                <a:ext uri="{FF2B5EF4-FFF2-40B4-BE49-F238E27FC236}">
                  <a16:creationId xmlns:a16="http://schemas.microsoft.com/office/drawing/2014/main" id="{A748F77E-0124-47EA-8778-36B37D532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0763" y="5429250"/>
              <a:ext cx="539750" cy="5397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r>
                <a:rPr lang="en-US" altLang="zh-CN" sz="2000" b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D6B5148B-0F74-454F-AE76-52DEF6F19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8288" y="4745037"/>
              <a:ext cx="854075" cy="904875"/>
            </a:xfrm>
            <a:custGeom>
              <a:avLst/>
              <a:gdLst/>
              <a:ahLst/>
              <a:cxnLst>
                <a:cxn ang="0">
                  <a:pos x="538" y="0"/>
                </a:cxn>
                <a:cxn ang="0">
                  <a:pos x="364" y="347"/>
                </a:cxn>
                <a:cxn ang="0">
                  <a:pos x="0" y="570"/>
                </a:cxn>
              </a:cxnLst>
              <a:rect l="0" t="0" r="r" b="b"/>
              <a:pathLst>
                <a:path w="538" h="570">
                  <a:moveTo>
                    <a:pt x="538" y="0"/>
                  </a:moveTo>
                  <a:cubicBezTo>
                    <a:pt x="508" y="58"/>
                    <a:pt x="454" y="252"/>
                    <a:pt x="364" y="347"/>
                  </a:cubicBezTo>
                  <a:cubicBezTo>
                    <a:pt x="274" y="442"/>
                    <a:pt x="76" y="524"/>
                    <a:pt x="0" y="570"/>
                  </a:cubicBezTo>
                </a:path>
              </a:pathLst>
            </a:custGeom>
            <a:noFill/>
            <a:ln w="28575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21175DF5-9213-454C-96D7-82B1C9496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4613" y="3387725"/>
              <a:ext cx="935037" cy="882650"/>
            </a:xfrm>
            <a:custGeom>
              <a:avLst/>
              <a:gdLst/>
              <a:ahLst/>
              <a:cxnLst>
                <a:cxn ang="0">
                  <a:pos x="525" y="0"/>
                </a:cxn>
                <a:cxn ang="0">
                  <a:pos x="383" y="20"/>
                </a:cxn>
                <a:cxn ang="0">
                  <a:pos x="173" y="102"/>
                </a:cxn>
                <a:cxn ang="0">
                  <a:pos x="0" y="369"/>
                </a:cxn>
              </a:cxnLst>
              <a:rect l="0" t="0" r="r" b="b"/>
              <a:pathLst>
                <a:path w="525" h="369">
                  <a:moveTo>
                    <a:pt x="525" y="0"/>
                  </a:moveTo>
                  <a:cubicBezTo>
                    <a:pt x="501" y="3"/>
                    <a:pt x="442" y="3"/>
                    <a:pt x="383" y="20"/>
                  </a:cubicBezTo>
                  <a:cubicBezTo>
                    <a:pt x="324" y="37"/>
                    <a:pt x="237" y="44"/>
                    <a:pt x="173" y="102"/>
                  </a:cubicBezTo>
                  <a:cubicBezTo>
                    <a:pt x="109" y="160"/>
                    <a:pt x="36" y="313"/>
                    <a:pt x="0" y="369"/>
                  </a:cubicBezTo>
                </a:path>
              </a:pathLst>
            </a:custGeom>
            <a:noFill/>
            <a:ln w="28575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FD8330DF-B0D1-4863-A9E4-286593302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6375" y="4795837"/>
              <a:ext cx="804863" cy="903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341"/>
                </a:cxn>
                <a:cxn ang="0">
                  <a:pos x="271" y="465"/>
                </a:cxn>
                <a:cxn ang="0">
                  <a:pos x="507" y="569"/>
                </a:cxn>
              </a:cxnLst>
              <a:rect l="0" t="0" r="r" b="b"/>
              <a:pathLst>
                <a:path w="507" h="569">
                  <a:moveTo>
                    <a:pt x="0" y="0"/>
                  </a:moveTo>
                  <a:cubicBezTo>
                    <a:pt x="15" y="57"/>
                    <a:pt x="51" y="264"/>
                    <a:pt x="96" y="341"/>
                  </a:cubicBezTo>
                  <a:cubicBezTo>
                    <a:pt x="141" y="418"/>
                    <a:pt x="203" y="427"/>
                    <a:pt x="271" y="465"/>
                  </a:cubicBezTo>
                  <a:cubicBezTo>
                    <a:pt x="339" y="503"/>
                    <a:pt x="458" y="547"/>
                    <a:pt x="507" y="569"/>
                  </a:cubicBez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round/>
              <a:headEnd type="stealth" w="med" len="lg"/>
              <a:tailEnd type="none" w="sm" len="sm"/>
            </a:ln>
            <a:effectLst/>
          </p:spPr>
          <p:txBody>
            <a:bodyPr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DE897C96-BFC5-44F5-99F3-EA2E29B53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6538" y="3319462"/>
              <a:ext cx="1008062" cy="889000"/>
            </a:xfrm>
            <a:custGeom>
              <a:avLst/>
              <a:gdLst/>
              <a:ahLst/>
              <a:cxnLst>
                <a:cxn ang="0">
                  <a:pos x="635" y="560"/>
                </a:cxn>
                <a:cxn ang="0">
                  <a:pos x="434" y="164"/>
                </a:cxn>
                <a:cxn ang="0">
                  <a:pos x="0" y="0"/>
                </a:cxn>
              </a:cxnLst>
              <a:rect l="0" t="0" r="r" b="b"/>
              <a:pathLst>
                <a:path w="635" h="560">
                  <a:moveTo>
                    <a:pt x="635" y="560"/>
                  </a:moveTo>
                  <a:cubicBezTo>
                    <a:pt x="601" y="494"/>
                    <a:pt x="540" y="257"/>
                    <a:pt x="434" y="164"/>
                  </a:cubicBezTo>
                  <a:cubicBezTo>
                    <a:pt x="328" y="71"/>
                    <a:pt x="90" y="34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B4CF9B07-4E01-4E3E-92BE-64EAF894341C}"/>
                </a:ext>
              </a:extLst>
            </p:cNvPr>
            <p:cNvGrpSpPr/>
            <p:nvPr/>
          </p:nvGrpSpPr>
          <p:grpSpPr>
            <a:xfrm>
              <a:off x="7848600" y="3429000"/>
              <a:ext cx="2041526" cy="1025526"/>
              <a:chOff x="2281239" y="3962401"/>
              <a:chExt cx="2041526" cy="1025526"/>
            </a:xfrm>
          </p:grpSpPr>
          <p:sp>
            <p:nvSpPr>
              <p:cNvPr id="18" name="Freeform 7">
                <a:extLst>
                  <a:ext uri="{FF2B5EF4-FFF2-40B4-BE49-F238E27FC236}">
                    <a16:creationId xmlns:a16="http://schemas.microsoft.com/office/drawing/2014/main" id="{D4F85202-8861-44BD-A4CA-3D4D8A1395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0777" y="4964114"/>
                <a:ext cx="1931988" cy="23813"/>
              </a:xfrm>
              <a:custGeom>
                <a:avLst/>
                <a:gdLst/>
                <a:ahLst/>
                <a:cxnLst>
                  <a:cxn ang="0">
                    <a:pos x="1217" y="0"/>
                  </a:cxn>
                  <a:cxn ang="0">
                    <a:pos x="0" y="15"/>
                  </a:cxn>
                </a:cxnLst>
                <a:rect l="0" t="0" r="r" b="b"/>
                <a:pathLst>
                  <a:path w="1217" h="15">
                    <a:moveTo>
                      <a:pt x="1217" y="0"/>
                    </a:moveTo>
                    <a:lnTo>
                      <a:pt x="0" y="15"/>
                    </a:lnTo>
                  </a:path>
                </a:pathLst>
              </a:custGeom>
              <a:solidFill>
                <a:schemeClr val="accent1"/>
              </a:solidFill>
              <a:ln w="28575">
                <a:solidFill>
                  <a:srgbClr val="FF0000"/>
                </a:solidFill>
                <a:round/>
                <a:headEnd/>
                <a:tailEnd type="stealth" w="med" len="lg"/>
              </a:ln>
            </p:spPr>
            <p:txBody>
              <a:bodyPr/>
              <a:lstStyle/>
              <a:p>
                <a:pPr algn="ctr"/>
                <a:endParaRPr lang="zh-CN" altLang="en-US" sz="24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9" name="Freeform 19">
                <a:extLst>
                  <a:ext uri="{FF2B5EF4-FFF2-40B4-BE49-F238E27FC236}">
                    <a16:creationId xmlns:a16="http://schemas.microsoft.com/office/drawing/2014/main" id="{EDF5F9C5-CA60-44C9-8270-CA5711205C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1239" y="3962401"/>
                <a:ext cx="814388" cy="892175"/>
              </a:xfrm>
              <a:custGeom>
                <a:avLst/>
                <a:gdLst/>
                <a:ahLst/>
                <a:cxnLst>
                  <a:cxn ang="0">
                    <a:pos x="0" y="562"/>
                  </a:cxn>
                  <a:cxn ang="0">
                    <a:pos x="513" y="0"/>
                  </a:cxn>
                </a:cxnLst>
                <a:rect l="0" t="0" r="r" b="b"/>
                <a:pathLst>
                  <a:path w="513" h="562">
                    <a:moveTo>
                      <a:pt x="0" y="562"/>
                    </a:moveTo>
                    <a:lnTo>
                      <a:pt x="513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miter lim="800000"/>
                <a:headEnd/>
                <a:tailEnd type="stealth" w="med" len="lg"/>
              </a:ln>
              <a:effectLst/>
            </p:spPr>
            <p:txBody>
              <a:bodyPr wrap="none"/>
              <a:lstStyle/>
              <a:p>
                <a:pPr algn="ctr"/>
                <a:endParaRPr lang="zh-CN" altLang="en-US" sz="24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2A84A954-91F6-4FED-86E2-0E11B869D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4313" y="3417887"/>
              <a:ext cx="917575" cy="844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78" y="532"/>
                </a:cxn>
              </a:cxnLst>
              <a:rect l="0" t="0" r="r" b="b"/>
              <a:pathLst>
                <a:path w="578" h="532">
                  <a:moveTo>
                    <a:pt x="0" y="0"/>
                  </a:moveTo>
                  <a:lnTo>
                    <a:pt x="578" y="532"/>
                  </a:lnTo>
                </a:path>
              </a:pathLst>
            </a:custGeom>
            <a:noFill/>
            <a:ln w="34925">
              <a:solidFill>
                <a:srgbClr val="3333FF"/>
              </a:solidFill>
              <a:miter lim="800000"/>
              <a:headEnd/>
              <a:tailEnd type="stealth" w="med" len="lg"/>
            </a:ln>
            <a:effectLst/>
          </p:spPr>
          <p:txBody>
            <a:bodyPr wrap="none"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21" name="TextBox 19">
            <a:extLst>
              <a:ext uri="{FF2B5EF4-FFF2-40B4-BE49-F238E27FC236}">
                <a16:creationId xmlns:a16="http://schemas.microsoft.com/office/drawing/2014/main" id="{D79566C2-CD77-4757-8909-0FF056C99403}"/>
              </a:ext>
            </a:extLst>
          </p:cNvPr>
          <p:cNvSpPr txBox="1"/>
          <p:nvPr/>
        </p:nvSpPr>
        <p:spPr>
          <a:xfrm>
            <a:off x="1981200" y="5314404"/>
            <a:ext cx="47815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0→ 2</a:t>
            </a:r>
            <a:r>
              <a:rPr lang="en-US" altLang="zh-CN" sz="2200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→ 1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的一条</a:t>
            </a:r>
            <a:r>
              <a:rPr kumimoji="1" lang="zh-CN" altLang="en-US" sz="22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简单路径，长度为</a:t>
            </a:r>
            <a:r>
              <a:rPr kumimoji="1" lang="en-US" altLang="zh-CN" sz="22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endParaRPr lang="zh-CN" altLang="en-US" sz="2200" b="1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81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EC043-DD6A-4E0A-AB3E-39685BF9C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回路或环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CEBF03-838F-4D54-A83F-278A10B79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11582400" cy="1676400"/>
          </a:xfrm>
        </p:spPr>
        <p:txBody>
          <a:bodyPr/>
          <a:lstStyle/>
          <a:p>
            <a:r>
              <a:rPr lang="zh-CN" altLang="en-US" dirty="0"/>
              <a:t>若一条路径上的</a:t>
            </a:r>
            <a:r>
              <a:rPr lang="zh-CN" altLang="en-US" dirty="0">
                <a:solidFill>
                  <a:srgbClr val="00B050"/>
                </a:solidFill>
              </a:rPr>
              <a:t>开始点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00B050"/>
                </a:solidFill>
              </a:rPr>
              <a:t>结束点</a:t>
            </a:r>
            <a:r>
              <a:rPr lang="zh-CN" altLang="en-US" dirty="0"/>
              <a:t>为</a:t>
            </a:r>
            <a:r>
              <a:rPr lang="zh-CN" altLang="en-US" dirty="0">
                <a:solidFill>
                  <a:srgbClr val="00B050"/>
                </a:solidFill>
              </a:rPr>
              <a:t>同一</a:t>
            </a:r>
            <a:r>
              <a:rPr lang="zh-CN" altLang="en-US" dirty="0"/>
              <a:t>个顶点，则此路径被称为</a:t>
            </a:r>
            <a:r>
              <a:rPr lang="zh-CN" altLang="en-US" dirty="0">
                <a:solidFill>
                  <a:srgbClr val="FF0000"/>
                </a:solidFill>
              </a:rPr>
              <a:t>回路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FF0000"/>
                </a:solidFill>
              </a:rPr>
              <a:t>环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>
                <a:latin typeface="Verdana" panose="020B0604030504040204" pitchFamily="34" charset="0"/>
                <a:cs typeface="Verdana" panose="020B0604030504040204" pitchFamily="34" charset="0"/>
              </a:rPr>
              <a:t>除</a:t>
            </a:r>
            <a:r>
              <a:rPr lang="zh-CN" altLang="zh-CN" dirty="0">
                <a:solidFill>
                  <a:srgbClr val="00B05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首尾顶点</a:t>
            </a:r>
            <a:r>
              <a:rPr lang="zh-CN" altLang="zh-CN" dirty="0">
                <a:latin typeface="Verdana" panose="020B0604030504040204" pitchFamily="34" charset="0"/>
                <a:cs typeface="Verdana" panose="020B0604030504040204" pitchFamily="34" charset="0"/>
              </a:rPr>
              <a:t>外，路径中</a:t>
            </a:r>
            <a:r>
              <a:rPr lang="zh-CN" altLang="zh-CN" dirty="0">
                <a:solidFill>
                  <a:srgbClr val="00B05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不含相同</a:t>
            </a:r>
            <a:r>
              <a:rPr lang="zh-CN" altLang="zh-CN" dirty="0">
                <a:latin typeface="Verdana" panose="020B0604030504040204" pitchFamily="34" charset="0"/>
                <a:cs typeface="Verdana" panose="020B0604030504040204" pitchFamily="34" charset="0"/>
              </a:rPr>
              <a:t>顶点的回路</a:t>
            </a:r>
            <a:r>
              <a:rPr lang="zh-CN" altLang="en-US" dirty="0"/>
              <a:t>被称为</a:t>
            </a:r>
            <a:r>
              <a:rPr lang="zh-CN" altLang="en-US" dirty="0">
                <a:solidFill>
                  <a:srgbClr val="FF0000"/>
                </a:solidFill>
              </a:rPr>
              <a:t>简单回路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FF0000"/>
                </a:solidFill>
              </a:rPr>
              <a:t>简单环</a:t>
            </a:r>
            <a:r>
              <a:rPr lang="zh-CN" altLang="en-US" dirty="0"/>
              <a:t>。</a:t>
            </a: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B29227A6-A5D4-4F83-8EFB-8118326F0DB6}"/>
              </a:ext>
            </a:extLst>
          </p:cNvPr>
          <p:cNvSpPr>
            <a:spLocks/>
          </p:cNvSpPr>
          <p:nvPr/>
        </p:nvSpPr>
        <p:spPr bwMode="auto">
          <a:xfrm>
            <a:off x="2954313" y="3606732"/>
            <a:ext cx="1587" cy="2065338"/>
          </a:xfrm>
          <a:custGeom>
            <a:avLst/>
            <a:gdLst/>
            <a:ahLst/>
            <a:cxnLst>
              <a:cxn ang="0">
                <a:pos x="1" y="0"/>
              </a:cxn>
              <a:cxn ang="0">
                <a:pos x="0" y="1301"/>
              </a:cxn>
            </a:cxnLst>
            <a:rect l="0" t="0" r="r" b="b"/>
            <a:pathLst>
              <a:path w="1" h="1301">
                <a:moveTo>
                  <a:pt x="1" y="0"/>
                </a:moveTo>
                <a:lnTo>
                  <a:pt x="0" y="1301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stealth" w="med" len="lg"/>
          </a:ln>
        </p:spPr>
        <p:txBody>
          <a:bodyPr/>
          <a:lstStyle/>
          <a:p>
            <a:pPr algn="ctr"/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85F0B5F8-2BCC-4CA2-900C-BDD8977AB3AD}"/>
              </a:ext>
            </a:extLst>
          </p:cNvPr>
          <p:cNvSpPr>
            <a:spLocks/>
          </p:cNvSpPr>
          <p:nvPr/>
        </p:nvSpPr>
        <p:spPr bwMode="auto">
          <a:xfrm>
            <a:off x="3121000" y="3595620"/>
            <a:ext cx="22225" cy="2036762"/>
          </a:xfrm>
          <a:custGeom>
            <a:avLst/>
            <a:gdLst/>
            <a:ahLst/>
            <a:cxnLst>
              <a:cxn ang="0">
                <a:pos x="0" y="1283"/>
              </a:cxn>
              <a:cxn ang="0">
                <a:pos x="14" y="0"/>
              </a:cxn>
            </a:cxnLst>
            <a:rect l="0" t="0" r="r" b="b"/>
            <a:pathLst>
              <a:path w="14" h="1283">
                <a:moveTo>
                  <a:pt x="0" y="1283"/>
                </a:moveTo>
                <a:lnTo>
                  <a:pt x="14" y="0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arrow" w="sm" len="sm"/>
          </a:ln>
        </p:spPr>
        <p:txBody>
          <a:bodyPr/>
          <a:lstStyle/>
          <a:p>
            <a:pPr algn="ctr"/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Freeform 8">
            <a:extLst>
              <a:ext uri="{FF2B5EF4-FFF2-40B4-BE49-F238E27FC236}">
                <a16:creationId xmlns:a16="http://schemas.microsoft.com/office/drawing/2014/main" id="{5FB34897-C5C0-4C7E-9096-75CDF6BC2120}"/>
              </a:ext>
            </a:extLst>
          </p:cNvPr>
          <p:cNvSpPr>
            <a:spLocks/>
          </p:cNvSpPr>
          <p:nvPr/>
        </p:nvSpPr>
        <p:spPr bwMode="auto">
          <a:xfrm>
            <a:off x="1985938" y="4619557"/>
            <a:ext cx="2016125" cy="0"/>
          </a:xfrm>
          <a:custGeom>
            <a:avLst/>
            <a:gdLst/>
            <a:ahLst/>
            <a:cxnLst>
              <a:cxn ang="0">
                <a:pos x="0" y="21"/>
              </a:cxn>
              <a:cxn ang="0">
                <a:pos x="1270" y="0"/>
              </a:cxn>
            </a:cxnLst>
            <a:rect l="0" t="0" r="r" b="b"/>
            <a:pathLst>
              <a:path w="1270" h="21">
                <a:moveTo>
                  <a:pt x="0" y="21"/>
                </a:moveTo>
                <a:lnTo>
                  <a:pt x="1270" y="0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stealth" w="med" len="lg"/>
          </a:ln>
        </p:spPr>
        <p:txBody>
          <a:bodyPr/>
          <a:lstStyle/>
          <a:p>
            <a:pPr algn="ctr"/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id="{24F506DD-B4BC-459E-87ED-3874C2987597}"/>
              </a:ext>
            </a:extLst>
          </p:cNvPr>
          <p:cNvSpPr>
            <a:spLocks/>
          </p:cNvSpPr>
          <p:nvPr/>
        </p:nvSpPr>
        <p:spPr bwMode="auto">
          <a:xfrm>
            <a:off x="1909738" y="4773545"/>
            <a:ext cx="881062" cy="10144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55" y="639"/>
              </a:cxn>
            </a:cxnLst>
            <a:rect l="0" t="0" r="r" b="b"/>
            <a:pathLst>
              <a:path w="555" h="639">
                <a:moveTo>
                  <a:pt x="0" y="0"/>
                </a:moveTo>
                <a:lnTo>
                  <a:pt x="555" y="639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pPr algn="ctr"/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28F895E4-AF1E-466C-A762-B6689EFC0EDB}"/>
              </a:ext>
            </a:extLst>
          </p:cNvPr>
          <p:cNvSpPr>
            <a:spLocks/>
          </p:cNvSpPr>
          <p:nvPr/>
        </p:nvSpPr>
        <p:spPr bwMode="auto">
          <a:xfrm>
            <a:off x="3319438" y="4784657"/>
            <a:ext cx="804862" cy="992188"/>
          </a:xfrm>
          <a:custGeom>
            <a:avLst/>
            <a:gdLst/>
            <a:ahLst/>
            <a:cxnLst>
              <a:cxn ang="0">
                <a:pos x="0" y="625"/>
              </a:cxn>
              <a:cxn ang="0">
                <a:pos x="507" y="0"/>
              </a:cxn>
            </a:cxnLst>
            <a:rect l="0" t="0" r="r" b="b"/>
            <a:pathLst>
              <a:path w="507" h="625">
                <a:moveTo>
                  <a:pt x="0" y="625"/>
                </a:moveTo>
                <a:lnTo>
                  <a:pt x="507" y="0"/>
                </a:lnTo>
              </a:path>
            </a:pathLst>
          </a:custGeom>
          <a:solidFill>
            <a:schemeClr val="bg1"/>
          </a:solidFill>
          <a:ln w="28575">
            <a:solidFill>
              <a:srgbClr val="3333FF"/>
            </a:solidFill>
            <a:round/>
            <a:headEnd type="none" w="sm" len="med"/>
            <a:tailEnd type="stealth" w="med" len="lg"/>
          </a:ln>
        </p:spPr>
        <p:txBody>
          <a:bodyPr/>
          <a:lstStyle/>
          <a:p>
            <a:pPr algn="ctr"/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" name="Oval 11">
            <a:extLst>
              <a:ext uri="{FF2B5EF4-FFF2-40B4-BE49-F238E27FC236}">
                <a16:creationId xmlns:a16="http://schemas.microsoft.com/office/drawing/2014/main" id="{336287A0-A8FC-453D-BBBF-802B30056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413" y="3044757"/>
            <a:ext cx="539750" cy="53975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108000" rIns="0" bIns="0"/>
          <a:lstStyle/>
          <a:p>
            <a:pPr algn="ctr">
              <a:lnSpc>
                <a:spcPct val="72000"/>
              </a:lnSpc>
            </a:pPr>
            <a:r>
              <a:rPr lang="en-US" altLang="zh-CN" sz="20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0" name="Oval 12">
            <a:extLst>
              <a:ext uri="{FF2B5EF4-FFF2-40B4-BE49-F238E27FC236}">
                <a16:creationId xmlns:a16="http://schemas.microsoft.com/office/drawing/2014/main" id="{20CB5905-B4CF-4975-BDA6-C656CDFDF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9525" y="4305232"/>
            <a:ext cx="539750" cy="53975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108000" rIns="0" bIns="0"/>
          <a:lstStyle/>
          <a:p>
            <a:pPr algn="ctr">
              <a:lnSpc>
                <a:spcPct val="72000"/>
              </a:lnSpc>
            </a:pPr>
            <a:r>
              <a:rPr lang="en-US" altLang="zh-CN" sz="20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1" name="Oval 13">
            <a:extLst>
              <a:ext uri="{FF2B5EF4-FFF2-40B4-BE49-F238E27FC236}">
                <a16:creationId xmlns:a16="http://schemas.microsoft.com/office/drawing/2014/main" id="{7B1ECF4E-196B-400D-8E55-95BB28729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00" y="4305232"/>
            <a:ext cx="539750" cy="53975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108000" rIns="0" bIns="0"/>
          <a:lstStyle/>
          <a:p>
            <a:pPr algn="ctr">
              <a:lnSpc>
                <a:spcPct val="72000"/>
              </a:lnSpc>
            </a:pPr>
            <a:r>
              <a:rPr lang="en-US" altLang="zh-CN" sz="20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2" name="Oval 14">
            <a:extLst>
              <a:ext uri="{FF2B5EF4-FFF2-40B4-BE49-F238E27FC236}">
                <a16:creationId xmlns:a16="http://schemas.microsoft.com/office/drawing/2014/main" id="{3A759EC9-BA30-4EB1-9A94-1A63345DE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0800" y="5637145"/>
            <a:ext cx="539750" cy="53975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108000" rIns="0" bIns="0"/>
          <a:lstStyle/>
          <a:p>
            <a:pPr algn="ctr">
              <a:lnSpc>
                <a:spcPct val="72000"/>
              </a:lnSpc>
            </a:pPr>
            <a:r>
              <a:rPr lang="en-US" altLang="zh-CN" sz="20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3" name="Freeform 15">
            <a:extLst>
              <a:ext uri="{FF2B5EF4-FFF2-40B4-BE49-F238E27FC236}">
                <a16:creationId xmlns:a16="http://schemas.microsoft.com/office/drawing/2014/main" id="{CC96934D-4F06-4E59-B771-D16812743056}"/>
              </a:ext>
            </a:extLst>
          </p:cNvPr>
          <p:cNvSpPr>
            <a:spLocks/>
          </p:cNvSpPr>
          <p:nvPr/>
        </p:nvSpPr>
        <p:spPr bwMode="auto">
          <a:xfrm>
            <a:off x="3336900" y="4844982"/>
            <a:ext cx="939800" cy="1092200"/>
          </a:xfrm>
          <a:custGeom>
            <a:avLst/>
            <a:gdLst/>
            <a:ahLst/>
            <a:cxnLst>
              <a:cxn ang="0">
                <a:pos x="592" y="0"/>
              </a:cxn>
              <a:cxn ang="0">
                <a:pos x="480" y="288"/>
              </a:cxn>
              <a:cxn ang="0">
                <a:pos x="398" y="434"/>
              </a:cxn>
              <a:cxn ang="0">
                <a:pos x="240" y="552"/>
              </a:cxn>
              <a:cxn ang="0">
                <a:pos x="0" y="688"/>
              </a:cxn>
            </a:cxnLst>
            <a:rect l="0" t="0" r="r" b="b"/>
            <a:pathLst>
              <a:path w="592" h="688">
                <a:moveTo>
                  <a:pt x="592" y="0"/>
                </a:moveTo>
                <a:cubicBezTo>
                  <a:pt x="573" y="48"/>
                  <a:pt x="512" y="216"/>
                  <a:pt x="480" y="288"/>
                </a:cubicBezTo>
                <a:cubicBezTo>
                  <a:pt x="448" y="360"/>
                  <a:pt x="438" y="390"/>
                  <a:pt x="398" y="434"/>
                </a:cubicBezTo>
                <a:cubicBezTo>
                  <a:pt x="358" y="478"/>
                  <a:pt x="306" y="510"/>
                  <a:pt x="240" y="552"/>
                </a:cubicBezTo>
                <a:cubicBezTo>
                  <a:pt x="174" y="594"/>
                  <a:pt x="50" y="660"/>
                  <a:pt x="0" y="688"/>
                </a:cubicBezTo>
              </a:path>
            </a:pathLst>
          </a:custGeom>
          <a:solidFill>
            <a:schemeClr val="bg1"/>
          </a:solidFill>
          <a:ln w="28575">
            <a:solidFill>
              <a:srgbClr val="3333FF"/>
            </a:solidFill>
            <a:round/>
            <a:headEnd/>
            <a:tailEnd type="stealth" w="med" len="lg"/>
          </a:ln>
        </p:spPr>
        <p:txBody>
          <a:bodyPr/>
          <a:lstStyle/>
          <a:p>
            <a:pPr algn="ctr"/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4" name="Freeform 16">
            <a:extLst>
              <a:ext uri="{FF2B5EF4-FFF2-40B4-BE49-F238E27FC236}">
                <a16:creationId xmlns:a16="http://schemas.microsoft.com/office/drawing/2014/main" id="{E938FD4E-008D-4095-932B-56D59CD2650E}"/>
              </a:ext>
            </a:extLst>
          </p:cNvPr>
          <p:cNvSpPr>
            <a:spLocks/>
          </p:cNvSpPr>
          <p:nvPr/>
        </p:nvSpPr>
        <p:spPr bwMode="auto">
          <a:xfrm>
            <a:off x="1795438" y="3398770"/>
            <a:ext cx="935037" cy="882650"/>
          </a:xfrm>
          <a:custGeom>
            <a:avLst/>
            <a:gdLst/>
            <a:ahLst/>
            <a:cxnLst>
              <a:cxn ang="0">
                <a:pos x="525" y="0"/>
              </a:cxn>
              <a:cxn ang="0">
                <a:pos x="383" y="20"/>
              </a:cxn>
              <a:cxn ang="0">
                <a:pos x="173" y="102"/>
              </a:cxn>
              <a:cxn ang="0">
                <a:pos x="0" y="369"/>
              </a:cxn>
            </a:cxnLst>
            <a:rect l="0" t="0" r="r" b="b"/>
            <a:pathLst>
              <a:path w="525" h="369">
                <a:moveTo>
                  <a:pt x="525" y="0"/>
                </a:moveTo>
                <a:cubicBezTo>
                  <a:pt x="501" y="3"/>
                  <a:pt x="442" y="3"/>
                  <a:pt x="383" y="20"/>
                </a:cubicBezTo>
                <a:cubicBezTo>
                  <a:pt x="324" y="37"/>
                  <a:pt x="237" y="44"/>
                  <a:pt x="173" y="102"/>
                </a:cubicBezTo>
                <a:cubicBezTo>
                  <a:pt x="109" y="160"/>
                  <a:pt x="36" y="313"/>
                  <a:pt x="0" y="369"/>
                </a:cubicBezTo>
              </a:path>
            </a:pathLst>
          </a:custGeom>
          <a:solidFill>
            <a:schemeClr val="bg1"/>
          </a:solidFill>
          <a:ln w="28575">
            <a:solidFill>
              <a:srgbClr val="3333FF"/>
            </a:solidFill>
            <a:round/>
            <a:headEnd/>
            <a:tailEnd type="stealth" w="med" len="lg"/>
          </a:ln>
        </p:spPr>
        <p:txBody>
          <a:bodyPr/>
          <a:lstStyle/>
          <a:p>
            <a:pPr algn="ctr"/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5" name="Freeform 17">
            <a:extLst>
              <a:ext uri="{FF2B5EF4-FFF2-40B4-BE49-F238E27FC236}">
                <a16:creationId xmlns:a16="http://schemas.microsoft.com/office/drawing/2014/main" id="{91B9C286-C5A8-4333-97CC-ACCE36A63BEC}"/>
              </a:ext>
            </a:extLst>
          </p:cNvPr>
          <p:cNvSpPr>
            <a:spLocks/>
          </p:cNvSpPr>
          <p:nvPr/>
        </p:nvSpPr>
        <p:spPr bwMode="auto">
          <a:xfrm>
            <a:off x="1765275" y="4840220"/>
            <a:ext cx="1003300" cy="1023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5" y="375"/>
              </a:cxn>
              <a:cxn ang="0">
                <a:pos x="285" y="541"/>
              </a:cxn>
              <a:cxn ang="0">
                <a:pos x="632" y="645"/>
              </a:cxn>
            </a:cxnLst>
            <a:rect l="0" t="0" r="r" b="b"/>
            <a:pathLst>
              <a:path w="632" h="645">
                <a:moveTo>
                  <a:pt x="0" y="0"/>
                </a:moveTo>
                <a:cubicBezTo>
                  <a:pt x="18" y="63"/>
                  <a:pt x="58" y="285"/>
                  <a:pt x="105" y="375"/>
                </a:cubicBezTo>
                <a:cubicBezTo>
                  <a:pt x="152" y="465"/>
                  <a:pt x="197" y="496"/>
                  <a:pt x="285" y="541"/>
                </a:cubicBezTo>
                <a:cubicBezTo>
                  <a:pt x="373" y="586"/>
                  <a:pt x="560" y="623"/>
                  <a:pt x="632" y="645"/>
                </a:cubicBezTo>
              </a:path>
            </a:pathLst>
          </a:custGeom>
          <a:solidFill>
            <a:schemeClr val="bg1"/>
          </a:solidFill>
          <a:ln w="28575" cap="flat" cmpd="sng">
            <a:solidFill>
              <a:srgbClr val="3333FF"/>
            </a:solidFill>
            <a:prstDash val="solid"/>
            <a:round/>
            <a:headEnd type="stealth" w="med" len="lg"/>
            <a:tailEnd type="none" w="sm" len="sm"/>
          </a:ln>
          <a:effectLst/>
        </p:spPr>
        <p:txBody>
          <a:bodyPr/>
          <a:lstStyle/>
          <a:p>
            <a:pPr algn="ctr"/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6" name="Freeform 18">
            <a:extLst>
              <a:ext uri="{FF2B5EF4-FFF2-40B4-BE49-F238E27FC236}">
                <a16:creationId xmlns:a16="http://schemas.microsoft.com/office/drawing/2014/main" id="{7D0B558B-4B56-4C98-AD20-C33416B90BBE}"/>
              </a:ext>
            </a:extLst>
          </p:cNvPr>
          <p:cNvSpPr>
            <a:spLocks/>
          </p:cNvSpPr>
          <p:nvPr/>
        </p:nvSpPr>
        <p:spPr bwMode="auto">
          <a:xfrm>
            <a:off x="3297213" y="3341620"/>
            <a:ext cx="1060450" cy="933450"/>
          </a:xfrm>
          <a:custGeom>
            <a:avLst/>
            <a:gdLst/>
            <a:ahLst/>
            <a:cxnLst>
              <a:cxn ang="0">
                <a:pos x="668" y="588"/>
              </a:cxn>
              <a:cxn ang="0">
                <a:pos x="467" y="192"/>
              </a:cxn>
              <a:cxn ang="0">
                <a:pos x="0" y="0"/>
              </a:cxn>
            </a:cxnLst>
            <a:rect l="0" t="0" r="r" b="b"/>
            <a:pathLst>
              <a:path w="668" h="588">
                <a:moveTo>
                  <a:pt x="668" y="588"/>
                </a:moveTo>
                <a:cubicBezTo>
                  <a:pt x="634" y="522"/>
                  <a:pt x="578" y="290"/>
                  <a:pt x="467" y="192"/>
                </a:cubicBezTo>
                <a:cubicBezTo>
                  <a:pt x="356" y="94"/>
                  <a:pt x="97" y="40"/>
                  <a:pt x="0" y="0"/>
                </a:cubicBezTo>
              </a:path>
            </a:pathLst>
          </a:custGeom>
          <a:solidFill>
            <a:schemeClr val="bg1"/>
          </a:solidFill>
          <a:ln w="28575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/>
          <a:lstStyle/>
          <a:p>
            <a:pPr algn="ctr"/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1CC5EF0-F698-4F36-BA24-DF870A1E574F}"/>
              </a:ext>
            </a:extLst>
          </p:cNvPr>
          <p:cNvGrpSpPr/>
          <p:nvPr/>
        </p:nvGrpSpPr>
        <p:grpSpPr>
          <a:xfrm>
            <a:off x="1924025" y="3473382"/>
            <a:ext cx="2232026" cy="1012825"/>
            <a:chOff x="1323949" y="2928931"/>
            <a:chExt cx="2232026" cy="1012825"/>
          </a:xfrm>
        </p:grpSpPr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77A723A6-3605-48FC-B11F-EC83B822F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612" y="3941756"/>
              <a:ext cx="1984375" cy="0"/>
            </a:xfrm>
            <a:custGeom>
              <a:avLst/>
              <a:gdLst/>
              <a:ahLst/>
              <a:cxnLst>
                <a:cxn ang="0">
                  <a:pos x="1116" y="0"/>
                </a:cxn>
                <a:cxn ang="0">
                  <a:pos x="0" y="16"/>
                </a:cxn>
              </a:cxnLst>
              <a:rect l="0" t="0" r="r" b="b"/>
              <a:pathLst>
                <a:path w="1116" h="16">
                  <a:moveTo>
                    <a:pt x="1116" y="0"/>
                  </a:moveTo>
                  <a:lnTo>
                    <a:pt x="0" y="16"/>
                  </a:lnTo>
                </a:path>
              </a:pathLst>
            </a:custGeom>
            <a:solidFill>
              <a:schemeClr val="bg1"/>
            </a:solidFill>
            <a:ln w="28575">
              <a:solidFill>
                <a:srgbClr val="FF0000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0BB20B29-03B9-4686-A503-A2BA9BBC3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3949" y="2928931"/>
              <a:ext cx="855663" cy="866775"/>
            </a:xfrm>
            <a:custGeom>
              <a:avLst/>
              <a:gdLst/>
              <a:ahLst/>
              <a:cxnLst>
                <a:cxn ang="0">
                  <a:pos x="0" y="546"/>
                </a:cxn>
                <a:cxn ang="0">
                  <a:pos x="539" y="0"/>
                </a:cxn>
              </a:cxnLst>
              <a:rect l="0" t="0" r="r" b="b"/>
              <a:pathLst>
                <a:path w="539" h="546">
                  <a:moveTo>
                    <a:pt x="0" y="546"/>
                  </a:moveTo>
                  <a:lnTo>
                    <a:pt x="539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miter lim="800000"/>
              <a:headEnd/>
              <a:tailEnd type="stealth" w="med" len="lg"/>
            </a:ln>
            <a:effectLst/>
          </p:spPr>
          <p:txBody>
            <a:bodyPr wrap="none"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E1CFE759-1D7B-434E-A693-F300BD6FC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2687" y="2928931"/>
              <a:ext cx="903288" cy="8667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9" y="546"/>
                </a:cxn>
              </a:cxnLst>
              <a:rect l="0" t="0" r="r" b="b"/>
              <a:pathLst>
                <a:path w="569" h="546">
                  <a:moveTo>
                    <a:pt x="0" y="0"/>
                  </a:moveTo>
                  <a:lnTo>
                    <a:pt x="569" y="546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miter lim="800000"/>
              <a:headEnd/>
              <a:tailEnd type="stealth" w="med" len="lg"/>
            </a:ln>
            <a:effectLst/>
          </p:spPr>
          <p:txBody>
            <a:bodyPr wrap="none"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21" name="TextBox 19">
            <a:extLst>
              <a:ext uri="{FF2B5EF4-FFF2-40B4-BE49-F238E27FC236}">
                <a16:creationId xmlns:a16="http://schemas.microsoft.com/office/drawing/2014/main" id="{2CB791D0-B4ED-4A99-9C1A-7769039B752D}"/>
              </a:ext>
            </a:extLst>
          </p:cNvPr>
          <p:cNvSpPr txBox="1"/>
          <p:nvPr/>
        </p:nvSpPr>
        <p:spPr>
          <a:xfrm>
            <a:off x="5029200" y="4044889"/>
            <a:ext cx="6400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2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r>
              <a:rPr kumimoji="1"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就是一条简单回路，其长度为</a:t>
            </a:r>
            <a:r>
              <a:rPr kumimoji="1"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200" b="1" dirty="0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25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1B682F-664F-4C13-8DAC-B20DF0860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连通图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0F61BF-8958-4A70-9B2F-3A9AFF9EB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371600"/>
            <a:ext cx="11811000" cy="2819400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zh-CN" altLang="en-US" dirty="0">
                <a:solidFill>
                  <a:srgbClr val="00B050"/>
                </a:solidFill>
              </a:rPr>
              <a:t>无向图</a:t>
            </a:r>
            <a:r>
              <a:rPr lang="en-US" altLang="zh-CN" dirty="0"/>
              <a:t>G=(V</a:t>
            </a:r>
            <a:r>
              <a:rPr lang="zh-CN" altLang="en-US" dirty="0"/>
              <a:t>，</a:t>
            </a:r>
            <a:r>
              <a:rPr lang="en-US" altLang="zh-CN" dirty="0"/>
              <a:t>{E})</a:t>
            </a:r>
            <a:r>
              <a:rPr lang="zh-CN" altLang="en-US" dirty="0"/>
              <a:t>中，若从</a:t>
            </a:r>
            <a:r>
              <a:rPr lang="en-US" altLang="zh-CN" dirty="0"/>
              <a:t>v</a:t>
            </a:r>
            <a:r>
              <a:rPr lang="en-US" altLang="zh-CN" baseline="-25000" dirty="0"/>
              <a:t>i</a:t>
            </a:r>
            <a:r>
              <a:rPr lang="zh-CN" altLang="en-US" dirty="0"/>
              <a:t>到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j</a:t>
            </a:r>
            <a:r>
              <a:rPr lang="zh-CN" altLang="en-US" dirty="0">
                <a:solidFill>
                  <a:srgbClr val="00B050"/>
                </a:solidFill>
              </a:rPr>
              <a:t>有路径相通</a:t>
            </a:r>
            <a:r>
              <a:rPr lang="zh-CN" altLang="en-US" dirty="0"/>
              <a:t>，则称</a:t>
            </a:r>
            <a:r>
              <a:rPr lang="zh-CN" altLang="en-US" dirty="0">
                <a:solidFill>
                  <a:srgbClr val="00B050"/>
                </a:solidFill>
              </a:rPr>
              <a:t>顶点</a:t>
            </a:r>
            <a:r>
              <a:rPr lang="en-US" altLang="zh-CN" dirty="0">
                <a:solidFill>
                  <a:srgbClr val="00B050"/>
                </a:solidFill>
              </a:rPr>
              <a:t>v</a:t>
            </a:r>
            <a:r>
              <a:rPr lang="en-US" altLang="zh-CN" baseline="-25000" dirty="0">
                <a:solidFill>
                  <a:srgbClr val="00B050"/>
                </a:solidFill>
              </a:rPr>
              <a:t>i</a:t>
            </a:r>
            <a:r>
              <a:rPr lang="zh-CN" altLang="en-US" dirty="0">
                <a:solidFill>
                  <a:srgbClr val="00B050"/>
                </a:solidFill>
              </a:rPr>
              <a:t>与</a:t>
            </a:r>
            <a:r>
              <a:rPr lang="en-US" altLang="zh-CN" dirty="0" err="1">
                <a:solidFill>
                  <a:srgbClr val="00B050"/>
                </a:solidFill>
              </a:rPr>
              <a:t>v</a:t>
            </a:r>
            <a:r>
              <a:rPr lang="en-US" altLang="zh-CN" baseline="-25000" dirty="0" err="1">
                <a:solidFill>
                  <a:srgbClr val="00B050"/>
                </a:solidFill>
              </a:rPr>
              <a:t>j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FF0000"/>
                </a:solidFill>
              </a:rPr>
              <a:t>连通的</a:t>
            </a:r>
            <a:endParaRPr lang="zh-CN" altLang="en-US" dirty="0"/>
          </a:p>
          <a:p>
            <a:r>
              <a:rPr lang="zh-CN" altLang="en-US" dirty="0"/>
              <a:t>若图中</a:t>
            </a:r>
            <a:r>
              <a:rPr lang="zh-CN" altLang="en-US" dirty="0">
                <a:solidFill>
                  <a:srgbClr val="00B050"/>
                </a:solidFill>
                <a:highlight>
                  <a:srgbClr val="FFFF00"/>
                </a:highlight>
              </a:rPr>
              <a:t>任意</a:t>
            </a:r>
            <a:r>
              <a:rPr lang="zh-CN" altLang="en-US" dirty="0">
                <a:solidFill>
                  <a:srgbClr val="00B050"/>
                </a:solidFill>
              </a:rPr>
              <a:t>两个顶点都</a:t>
            </a:r>
            <a:r>
              <a:rPr lang="zh-CN" altLang="en-US" dirty="0"/>
              <a:t>连通，则称为</a:t>
            </a:r>
            <a:r>
              <a:rPr lang="zh-CN" altLang="en-US" dirty="0">
                <a:solidFill>
                  <a:srgbClr val="FF0000"/>
                </a:solidFill>
              </a:rPr>
              <a:t>连通图</a:t>
            </a:r>
            <a:endParaRPr lang="zh-CN" altLang="en-US" dirty="0"/>
          </a:p>
          <a:p>
            <a:r>
              <a:rPr lang="zh-CN" altLang="en-US" dirty="0"/>
              <a:t>无向图</a:t>
            </a:r>
            <a:r>
              <a:rPr lang="en-US" altLang="zh-CN" dirty="0"/>
              <a:t>G</a:t>
            </a:r>
            <a:r>
              <a:rPr lang="zh-CN" altLang="en-US" dirty="0"/>
              <a:t>中的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极大</a:t>
            </a:r>
            <a:r>
              <a:rPr lang="zh-CN" altLang="en-US" dirty="0">
                <a:solidFill>
                  <a:srgbClr val="FF0000"/>
                </a:solidFill>
              </a:rPr>
              <a:t>连通子图</a:t>
            </a:r>
            <a:r>
              <a:rPr lang="zh-CN" altLang="en-US" dirty="0"/>
              <a:t>称为</a:t>
            </a:r>
            <a:r>
              <a:rPr lang="en-US" altLang="zh-CN" dirty="0"/>
              <a:t>G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连通分量</a:t>
            </a:r>
            <a:endParaRPr lang="zh-CN" altLang="en-US"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0C18B022-3F12-44C0-9DD5-2E01E15EA916}"/>
              </a:ext>
            </a:extLst>
          </p:cNvPr>
          <p:cNvGrpSpPr/>
          <p:nvPr/>
        </p:nvGrpSpPr>
        <p:grpSpPr>
          <a:xfrm>
            <a:off x="1350962" y="3738562"/>
            <a:ext cx="2914650" cy="2614688"/>
            <a:chOff x="327020" y="3786190"/>
            <a:chExt cx="2914650" cy="2614688"/>
          </a:xfrm>
        </p:grpSpPr>
        <p:sp>
          <p:nvSpPr>
            <p:cNvPr id="22" name="Line 18">
              <a:extLst>
                <a:ext uri="{FF2B5EF4-FFF2-40B4-BE49-F238E27FC236}">
                  <a16:creationId xmlns:a16="http://schemas.microsoft.com/office/drawing/2014/main" id="{B138C935-461A-4311-8F8B-CD807B7F30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0883" y="4135440"/>
              <a:ext cx="785812" cy="550863"/>
            </a:xfrm>
            <a:prstGeom prst="lin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endParaRPr lang="zh-CN" altLang="en-US" sz="2000" b="1">
                <a:solidFill>
                  <a:srgbClr val="0000CC"/>
                </a:solidFill>
                <a:cs typeface="Times New Roman" pitchFamily="18" charset="0"/>
              </a:endParaRPr>
            </a:p>
          </p:txBody>
        </p:sp>
        <p:sp>
          <p:nvSpPr>
            <p:cNvPr id="23" name="Line 3">
              <a:extLst>
                <a:ext uri="{FF2B5EF4-FFF2-40B4-BE49-F238E27FC236}">
                  <a16:creationId xmlns:a16="http://schemas.microsoft.com/office/drawing/2014/main" id="{DC3E93DA-D530-4995-AC37-4E6A080C6A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1358" y="5154615"/>
              <a:ext cx="720725" cy="431800"/>
            </a:xfrm>
            <a:prstGeom prst="lin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endParaRPr lang="zh-CN" altLang="en-US" sz="2000" b="1">
                <a:solidFill>
                  <a:srgbClr val="0000CC"/>
                </a:solidFill>
                <a:cs typeface="Times New Roman" pitchFamily="18" charset="0"/>
              </a:endParaRPr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2D3C38BF-47B4-4CFC-99FD-5E23A7BCCF2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808" y="4926015"/>
              <a:ext cx="1749425" cy="17463"/>
            </a:xfrm>
            <a:custGeom>
              <a:avLst/>
              <a:gdLst/>
              <a:ahLst/>
              <a:cxnLst>
                <a:cxn ang="0">
                  <a:pos x="1102" y="0"/>
                </a:cxn>
                <a:cxn ang="0">
                  <a:pos x="0" y="11"/>
                </a:cxn>
              </a:cxnLst>
              <a:rect l="0" t="0" r="r" b="b"/>
              <a:pathLst>
                <a:path w="1102" h="11">
                  <a:moveTo>
                    <a:pt x="1102" y="0"/>
                  </a:moveTo>
                  <a:lnTo>
                    <a:pt x="0" y="11"/>
                  </a:lnTo>
                </a:path>
              </a:pathLst>
            </a:cu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endParaRPr lang="zh-CN" altLang="en-US" sz="2000" b="1">
                <a:solidFill>
                  <a:srgbClr val="0000CC"/>
                </a:solidFill>
                <a:cs typeface="Times New Roman" pitchFamily="18" charset="0"/>
              </a:endParaRPr>
            </a:p>
          </p:txBody>
        </p:sp>
        <p:sp>
          <p:nvSpPr>
            <p:cNvPr id="25" name="Oval 10">
              <a:extLst>
                <a:ext uri="{FF2B5EF4-FFF2-40B4-BE49-F238E27FC236}">
                  <a16:creationId xmlns:a16="http://schemas.microsoft.com/office/drawing/2014/main" id="{97ACF505-D85C-4E33-9268-273A3C7EB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2245" y="3786190"/>
              <a:ext cx="584200" cy="5715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marL="0" marR="0" lvl="0" indent="0" algn="ctr" defTabSz="914400" rtl="0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1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26" name="Oval 11">
              <a:extLst>
                <a:ext uri="{FF2B5EF4-FFF2-40B4-BE49-F238E27FC236}">
                  <a16:creationId xmlns:a16="http://schemas.microsoft.com/office/drawing/2014/main" id="{00D8EA71-8D84-46C6-B36B-13D673009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7470" y="4659315"/>
              <a:ext cx="584200" cy="5730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marL="0" marR="0" lvl="0" indent="0" algn="ctr" defTabSz="914400" rtl="0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0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27" name="Oval 12">
              <a:extLst>
                <a:ext uri="{FF2B5EF4-FFF2-40B4-BE49-F238E27FC236}">
                  <a16:creationId xmlns:a16="http://schemas.microsoft.com/office/drawing/2014/main" id="{0D24C430-625A-4D75-96D9-50734D0E5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020" y="4659315"/>
              <a:ext cx="584200" cy="5730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marL="0" marR="0" lvl="0" indent="0" algn="ctr" defTabSz="914400" rtl="0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8" name="Oval 13">
              <a:extLst>
                <a:ext uri="{FF2B5EF4-FFF2-40B4-BE49-F238E27FC236}">
                  <a16:creationId xmlns:a16="http://schemas.microsoft.com/office/drawing/2014/main" id="{53D0C603-9151-4148-9C65-B0A5D9D4D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620" y="5353053"/>
              <a:ext cx="582613" cy="568325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marL="0" marR="0" lvl="0" indent="0" algn="ctr" defTabSz="914400" rtl="0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9" name="Line 19">
              <a:extLst>
                <a:ext uri="{FF2B5EF4-FFF2-40B4-BE49-F238E27FC236}">
                  <a16:creationId xmlns:a16="http://schemas.microsoft.com/office/drawing/2014/main" id="{B1FA69E1-D0A7-47B1-9FCF-4B0922E398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2158" y="4135440"/>
              <a:ext cx="720725" cy="550863"/>
            </a:xfrm>
            <a:prstGeom prst="lin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endParaRPr lang="zh-CN" altLang="en-US" sz="2000" b="1">
                <a:solidFill>
                  <a:srgbClr val="0000CC"/>
                </a:solidFill>
                <a:cs typeface="Times New Roman" pitchFamily="18" charset="0"/>
              </a:endParaRPr>
            </a:p>
          </p:txBody>
        </p:sp>
        <p:sp>
          <p:nvSpPr>
            <p:cNvPr id="30" name="TextBox 19">
              <a:extLst>
                <a:ext uri="{FF2B5EF4-FFF2-40B4-BE49-F238E27FC236}">
                  <a16:creationId xmlns:a16="http://schemas.microsoft.com/office/drawing/2014/main" id="{BE899D0D-CF6E-4C9F-BAB2-00EF21A03B30}"/>
                </a:ext>
              </a:extLst>
            </p:cNvPr>
            <p:cNvSpPr txBox="1"/>
            <p:nvPr/>
          </p:nvSpPr>
          <p:spPr>
            <a:xfrm>
              <a:off x="857224" y="6000768"/>
              <a:ext cx="17859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000" b="1">
                  <a:solidFill>
                    <a:srgbClr val="0000CC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zh-CN" altLang="en-US" dirty="0"/>
                <a:t>一个连通图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78938F2D-260F-4569-8647-27708BDA80AB}"/>
              </a:ext>
            </a:extLst>
          </p:cNvPr>
          <p:cNvGrpSpPr/>
          <p:nvPr/>
        </p:nvGrpSpPr>
        <p:grpSpPr>
          <a:xfrm>
            <a:off x="5332433" y="3886158"/>
            <a:ext cx="2620963" cy="2638486"/>
            <a:chOff x="3357554" y="3905268"/>
            <a:chExt cx="2620963" cy="2638486"/>
          </a:xfrm>
        </p:grpSpPr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9808469B-5C81-4DE3-B439-14E44FD389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4260" y="4165618"/>
              <a:ext cx="701675" cy="566737"/>
            </a:xfrm>
            <a:custGeom>
              <a:avLst/>
              <a:gdLst/>
              <a:ahLst/>
              <a:cxnLst>
                <a:cxn ang="0">
                  <a:pos x="442" y="357"/>
                </a:cxn>
                <a:cxn ang="0">
                  <a:pos x="0" y="0"/>
                </a:cxn>
              </a:cxnLst>
              <a:rect l="0" t="0" r="r" b="b"/>
              <a:pathLst>
                <a:path w="442" h="357">
                  <a:moveTo>
                    <a:pt x="442" y="357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28575">
              <a:solidFill>
                <a:srgbClr val="3333FF"/>
              </a:solidFill>
              <a:round/>
              <a:headEnd type="none" w="sm" len="sm"/>
              <a:tailEnd type="none" w="sm" len="sm"/>
            </a:ln>
          </p:spPr>
          <p:txBody>
            <a:bodyPr tIns="108000"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D3040539-575A-4727-AFE0-584983F2A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4110" y="4224355"/>
              <a:ext cx="709612" cy="573088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0" y="369"/>
                </a:cxn>
              </a:cxnLst>
              <a:rect l="0" t="0" r="r" b="b"/>
              <a:pathLst>
                <a:path w="487" h="369">
                  <a:moveTo>
                    <a:pt x="487" y="0"/>
                  </a:moveTo>
                  <a:lnTo>
                    <a:pt x="0" y="369"/>
                  </a:lnTo>
                </a:path>
              </a:pathLst>
            </a:custGeom>
            <a:solidFill>
              <a:schemeClr val="bg1"/>
            </a:solidFill>
            <a:ln w="28575">
              <a:solidFill>
                <a:srgbClr val="3333FF"/>
              </a:solidFill>
              <a:round/>
              <a:headEnd type="none" w="sm" len="med"/>
              <a:tailEnd type="none" w="sm" len="sm"/>
            </a:ln>
          </p:spPr>
          <p:txBody>
            <a:bodyPr tIns="108000"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34" name="Oval 22">
              <a:extLst>
                <a:ext uri="{FF2B5EF4-FFF2-40B4-BE49-F238E27FC236}">
                  <a16:creationId xmlns:a16="http://schemas.microsoft.com/office/drawing/2014/main" id="{E8A9BC50-A56A-413A-8E16-827130194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5304" y="3905268"/>
              <a:ext cx="523875" cy="487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r>
                <a:rPr lang="en-US" altLang="zh-CN" sz="2000" b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35" name="Oval 23">
              <a:extLst>
                <a:ext uri="{FF2B5EF4-FFF2-40B4-BE49-F238E27FC236}">
                  <a16:creationId xmlns:a16="http://schemas.microsoft.com/office/drawing/2014/main" id="{B0BE1B01-B2BD-42A7-8D73-A4B4A4B59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3054" y="4722830"/>
              <a:ext cx="525463" cy="487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r>
                <a:rPr lang="en-US" altLang="zh-CN" sz="2000" b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36" name="Oval 24">
              <a:extLst>
                <a:ext uri="{FF2B5EF4-FFF2-40B4-BE49-F238E27FC236}">
                  <a16:creationId xmlns:a16="http://schemas.microsoft.com/office/drawing/2014/main" id="{E92C30FB-6980-4F17-A278-A86DB7254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7554" y="4722830"/>
              <a:ext cx="523875" cy="487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r>
                <a:rPr lang="en-US" altLang="zh-CN" sz="2000" b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37" name="Line 26">
              <a:extLst>
                <a:ext uri="{FF2B5EF4-FFF2-40B4-BE49-F238E27FC236}">
                  <a16:creationId xmlns:a16="http://schemas.microsoft.com/office/drawing/2014/main" id="{B78D3156-4AC4-4013-B2A3-62DF539F67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0792" y="4957780"/>
              <a:ext cx="1584325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38" name="Oval 2">
              <a:extLst>
                <a:ext uri="{FF2B5EF4-FFF2-40B4-BE49-F238E27FC236}">
                  <a16:creationId xmlns:a16="http://schemas.microsoft.com/office/drawing/2014/main" id="{DD4DFD03-433F-461D-9239-7B66380EC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0704" y="5361005"/>
              <a:ext cx="582613" cy="56832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r>
                <a:rPr lang="en-US" altLang="zh-CN" sz="2000" b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39" name="TextBox 21">
              <a:extLst>
                <a:ext uri="{FF2B5EF4-FFF2-40B4-BE49-F238E27FC236}">
                  <a16:creationId xmlns:a16="http://schemas.microsoft.com/office/drawing/2014/main" id="{27550E40-30F0-49B2-AB82-5257C300B336}"/>
                </a:ext>
              </a:extLst>
            </p:cNvPr>
            <p:cNvSpPr txBox="1"/>
            <p:nvPr/>
          </p:nvSpPr>
          <p:spPr>
            <a:xfrm>
              <a:off x="3857620" y="6143644"/>
              <a:ext cx="17859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0000CC"/>
                  </a:solidFill>
                  <a:latin typeface="Times New Roman" pitchFamily="18" charset="0"/>
                  <a:ea typeface="楷体_GB2312" pitchFamily="49" charset="-122"/>
                </a:rPr>
                <a:t>一个非</a:t>
              </a:r>
              <a:r>
                <a:rPr kumimoji="1" lang="zh-CN" altLang="en-US" sz="2000" b="1" dirty="0">
                  <a:solidFill>
                    <a:srgbClr val="0000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连通图</a:t>
              </a:r>
              <a:endParaRPr lang="zh-CN" altLang="en-US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52F402A6-F9BA-4E70-BB1F-70C0AE126092}"/>
              </a:ext>
            </a:extLst>
          </p:cNvPr>
          <p:cNvGrpSpPr/>
          <p:nvPr/>
        </p:nvGrpSpPr>
        <p:grpSpPr>
          <a:xfrm>
            <a:off x="4953000" y="3810000"/>
            <a:ext cx="5214942" cy="2214578"/>
            <a:chOff x="3929058" y="3857628"/>
            <a:chExt cx="5214942" cy="2214578"/>
          </a:xfrm>
        </p:grpSpPr>
        <p:sp>
          <p:nvSpPr>
            <p:cNvPr id="41" name="TextBox 29">
              <a:extLst>
                <a:ext uri="{FF2B5EF4-FFF2-40B4-BE49-F238E27FC236}">
                  <a16:creationId xmlns:a16="http://schemas.microsoft.com/office/drawing/2014/main" id="{AC799563-EF4C-46E8-AB80-DF7471519BAB}"/>
                </a:ext>
              </a:extLst>
            </p:cNvPr>
            <p:cNvSpPr txBox="1"/>
            <p:nvPr/>
          </p:nvSpPr>
          <p:spPr>
            <a:xfrm>
              <a:off x="7358050" y="5029154"/>
              <a:ext cx="17859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两个</a:t>
              </a:r>
              <a:r>
                <a:rPr kumimoji="1" lang="zh-CN" altLang="en-US" sz="2000" b="1" dirty="0">
                  <a:solidFill>
                    <a:srgbClr val="00B05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连通分量</a:t>
              </a:r>
              <a:endParaRPr lang="zh-CN" altLang="en-US" sz="20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42" name="圆角矩形 31">
              <a:extLst>
                <a:ext uri="{FF2B5EF4-FFF2-40B4-BE49-F238E27FC236}">
                  <a16:creationId xmlns:a16="http://schemas.microsoft.com/office/drawing/2014/main" id="{B2B62F2F-8295-4C08-A21C-2ECED01048EB}"/>
                </a:ext>
              </a:extLst>
            </p:cNvPr>
            <p:cNvSpPr/>
            <p:nvPr/>
          </p:nvSpPr>
          <p:spPr>
            <a:xfrm>
              <a:off x="3929058" y="3857628"/>
              <a:ext cx="3286148" cy="141129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FF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prstClr val="white"/>
                </a:solidFill>
              </a:endParaRPr>
            </a:p>
          </p:txBody>
        </p:sp>
        <p:sp>
          <p:nvSpPr>
            <p:cNvPr id="43" name="圆角矩形 32">
              <a:extLst>
                <a:ext uri="{FF2B5EF4-FFF2-40B4-BE49-F238E27FC236}">
                  <a16:creationId xmlns:a16="http://schemas.microsoft.com/office/drawing/2014/main" id="{DC39BDCD-4C60-47EC-AB7B-4A05389979DC}"/>
                </a:ext>
              </a:extLst>
            </p:cNvPr>
            <p:cNvSpPr/>
            <p:nvPr/>
          </p:nvSpPr>
          <p:spPr>
            <a:xfrm>
              <a:off x="3962396" y="5357826"/>
              <a:ext cx="3214710" cy="714380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FF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prstClr val="white"/>
                </a:solidFill>
              </a:endParaRPr>
            </a:p>
          </p:txBody>
        </p: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1B63EF22-FB02-4A2C-9D44-53AFCF9215F9}"/>
                </a:ext>
              </a:extLst>
            </p:cNvPr>
            <p:cNvCxnSpPr>
              <a:stCxn id="42" idx="3"/>
            </p:cNvCxnSpPr>
            <p:nvPr/>
          </p:nvCxnSpPr>
          <p:spPr>
            <a:xfrm>
              <a:off x="7215206" y="4563277"/>
              <a:ext cx="500066" cy="508797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21D0D3F8-1D86-4BBF-AFF5-AA3BF7C0A1B0}"/>
                </a:ext>
              </a:extLst>
            </p:cNvPr>
            <p:cNvCxnSpPr>
              <a:stCxn id="43" idx="3"/>
            </p:cNvCxnSpPr>
            <p:nvPr/>
          </p:nvCxnSpPr>
          <p:spPr>
            <a:xfrm flipV="1">
              <a:off x="7177106" y="5429264"/>
              <a:ext cx="500066" cy="285752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93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5B065BB1-2218-4B8D-9BF9-FCEB4250CB20}"/>
              </a:ext>
            </a:extLst>
          </p:cNvPr>
          <p:cNvGrpSpPr/>
          <p:nvPr/>
        </p:nvGrpSpPr>
        <p:grpSpPr>
          <a:xfrm>
            <a:off x="5763983" y="3443271"/>
            <a:ext cx="5798035" cy="2438416"/>
            <a:chOff x="3918348" y="3633790"/>
            <a:chExt cx="5357676" cy="2438416"/>
          </a:xfrm>
        </p:grpSpPr>
        <p:sp>
          <p:nvSpPr>
            <p:cNvPr id="24" name="TextBox 31">
              <a:extLst>
                <a:ext uri="{FF2B5EF4-FFF2-40B4-BE49-F238E27FC236}">
                  <a16:creationId xmlns:a16="http://schemas.microsoft.com/office/drawing/2014/main" id="{9AEBF1A6-9039-438D-A39F-5502955AB614}"/>
                </a:ext>
              </a:extLst>
            </p:cNvPr>
            <p:cNvSpPr txBox="1"/>
            <p:nvPr/>
          </p:nvSpPr>
          <p:spPr>
            <a:xfrm>
              <a:off x="7358050" y="5029154"/>
              <a:ext cx="1917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0000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两个强</a:t>
              </a:r>
              <a:r>
                <a:rPr kumimoji="1" lang="zh-CN" altLang="en-US" sz="2000" b="1" dirty="0">
                  <a:solidFill>
                    <a:srgbClr val="0000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连通分量</a:t>
              </a:r>
              <a:endParaRPr lang="zh-CN" altLang="en-US" sz="2000" b="1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5" name="圆角矩形 32">
              <a:extLst>
                <a:ext uri="{FF2B5EF4-FFF2-40B4-BE49-F238E27FC236}">
                  <a16:creationId xmlns:a16="http://schemas.microsoft.com/office/drawing/2014/main" id="{9EDF9DA5-13F4-41F6-B971-B4025DB36760}"/>
                </a:ext>
              </a:extLst>
            </p:cNvPr>
            <p:cNvSpPr/>
            <p:nvPr/>
          </p:nvSpPr>
          <p:spPr>
            <a:xfrm>
              <a:off x="3929058" y="3633790"/>
              <a:ext cx="3286148" cy="1635136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FF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prstClr val="white"/>
                </a:solidFill>
              </a:endParaRPr>
            </a:p>
          </p:txBody>
        </p:sp>
        <p:sp>
          <p:nvSpPr>
            <p:cNvPr id="26" name="圆角矩形 33">
              <a:extLst>
                <a:ext uri="{FF2B5EF4-FFF2-40B4-BE49-F238E27FC236}">
                  <a16:creationId xmlns:a16="http://schemas.microsoft.com/office/drawing/2014/main" id="{06AB5682-1772-406E-9AEA-72489A5CF0BF}"/>
                </a:ext>
              </a:extLst>
            </p:cNvPr>
            <p:cNvSpPr/>
            <p:nvPr/>
          </p:nvSpPr>
          <p:spPr>
            <a:xfrm>
              <a:off x="3918348" y="5357826"/>
              <a:ext cx="3214710" cy="714380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FF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prstClr val="white"/>
                </a:solidFill>
              </a:endParaRP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F1A61FB5-6C5E-472E-97AC-95FC94103610}"/>
                </a:ext>
              </a:extLst>
            </p:cNvPr>
            <p:cNvCxnSpPr>
              <a:stCxn id="25" idx="3"/>
            </p:cNvCxnSpPr>
            <p:nvPr/>
          </p:nvCxnSpPr>
          <p:spPr>
            <a:xfrm>
              <a:off x="7215206" y="4451358"/>
              <a:ext cx="500066" cy="620716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099F4E4B-82A9-40B0-8B3A-94FF5D864B3C}"/>
                </a:ext>
              </a:extLst>
            </p:cNvPr>
            <p:cNvCxnSpPr>
              <a:stCxn id="26" idx="3"/>
            </p:cNvCxnSpPr>
            <p:nvPr/>
          </p:nvCxnSpPr>
          <p:spPr>
            <a:xfrm flipV="1">
              <a:off x="7133058" y="5429264"/>
              <a:ext cx="500066" cy="285752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F580F258-23A8-43E2-BD31-04C7660F0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强连通图和强连通分量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E72C88-101F-4E16-A10D-E9B3A08E1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11582400" cy="2128835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zh-CN" altLang="en-US" dirty="0">
                <a:solidFill>
                  <a:srgbClr val="00B050"/>
                </a:solidFill>
              </a:rPr>
              <a:t>有向图</a:t>
            </a:r>
            <a:r>
              <a:rPr lang="en-US" altLang="zh-CN" dirty="0"/>
              <a:t>G=(V</a:t>
            </a:r>
            <a:r>
              <a:rPr lang="zh-CN" altLang="en-US" dirty="0"/>
              <a:t>，</a:t>
            </a:r>
            <a:r>
              <a:rPr lang="en-US" altLang="zh-CN" dirty="0"/>
              <a:t>{E})</a:t>
            </a:r>
            <a:r>
              <a:rPr lang="zh-CN" altLang="en-US" dirty="0"/>
              <a:t>中，若对于每对顶点</a:t>
            </a:r>
            <a:r>
              <a:rPr lang="en-US" altLang="zh-CN" dirty="0"/>
              <a:t>v</a:t>
            </a:r>
            <a:r>
              <a:rPr lang="en-US" altLang="zh-CN" baseline="-25000" dirty="0"/>
              <a:t>i</a:t>
            </a:r>
            <a:r>
              <a:rPr lang="zh-CN" altLang="en-US" dirty="0"/>
              <a:t>、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j</a:t>
            </a:r>
            <a:r>
              <a:rPr lang="en-US" altLang="zh-CN" dirty="0" err="1"/>
              <a:t>∈V</a:t>
            </a:r>
            <a:r>
              <a:rPr lang="zh-CN" altLang="en-US" dirty="0"/>
              <a:t>且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i</a:t>
            </a:r>
            <a:r>
              <a:rPr lang="en-US" altLang="zh-CN" dirty="0" err="1"/>
              <a:t>≠v</a:t>
            </a:r>
            <a:r>
              <a:rPr lang="en-US" altLang="zh-CN" baseline="-25000" dirty="0" err="1"/>
              <a:t>j</a:t>
            </a:r>
            <a:r>
              <a:rPr lang="zh-CN" altLang="en-US" dirty="0"/>
              <a:t>，从</a:t>
            </a:r>
            <a:r>
              <a:rPr lang="en-US" altLang="zh-CN" dirty="0">
                <a:solidFill>
                  <a:srgbClr val="00B050"/>
                </a:solidFill>
              </a:rPr>
              <a:t>v</a:t>
            </a:r>
            <a:r>
              <a:rPr lang="en-US" altLang="zh-CN" baseline="-25000" dirty="0">
                <a:solidFill>
                  <a:srgbClr val="00B050"/>
                </a:solidFill>
              </a:rPr>
              <a:t>i</a:t>
            </a:r>
            <a:r>
              <a:rPr lang="zh-CN" altLang="en-US" dirty="0">
                <a:solidFill>
                  <a:srgbClr val="00B050"/>
                </a:solidFill>
              </a:rPr>
              <a:t>到</a:t>
            </a:r>
            <a:r>
              <a:rPr lang="en-US" altLang="zh-CN" dirty="0" err="1">
                <a:solidFill>
                  <a:srgbClr val="00B050"/>
                </a:solidFill>
              </a:rPr>
              <a:t>v</a:t>
            </a:r>
            <a:r>
              <a:rPr lang="en-US" altLang="zh-CN" baseline="-25000" dirty="0" err="1">
                <a:solidFill>
                  <a:srgbClr val="00B050"/>
                </a:solidFill>
              </a:rPr>
              <a:t>j</a:t>
            </a:r>
            <a:r>
              <a:rPr lang="zh-CN" altLang="en-US" dirty="0"/>
              <a:t>和</a:t>
            </a:r>
            <a:r>
              <a:rPr lang="en-US" altLang="zh-CN" dirty="0" err="1">
                <a:solidFill>
                  <a:srgbClr val="00B050"/>
                </a:solidFill>
              </a:rPr>
              <a:t>v</a:t>
            </a:r>
            <a:r>
              <a:rPr lang="en-US" altLang="zh-CN" baseline="-25000" dirty="0" err="1">
                <a:solidFill>
                  <a:srgbClr val="00B050"/>
                </a:solidFill>
              </a:rPr>
              <a:t>j</a:t>
            </a:r>
            <a:r>
              <a:rPr lang="zh-CN" altLang="en-US" dirty="0">
                <a:solidFill>
                  <a:srgbClr val="00B050"/>
                </a:solidFill>
              </a:rPr>
              <a:t>到</a:t>
            </a:r>
            <a:r>
              <a:rPr lang="en-US" altLang="zh-CN" dirty="0">
                <a:solidFill>
                  <a:srgbClr val="00B050"/>
                </a:solidFill>
              </a:rPr>
              <a:t>v</a:t>
            </a:r>
            <a:r>
              <a:rPr lang="en-US" altLang="zh-CN" baseline="-25000" dirty="0">
                <a:solidFill>
                  <a:srgbClr val="00B050"/>
                </a:solidFill>
              </a:rPr>
              <a:t>i</a:t>
            </a:r>
            <a:r>
              <a:rPr lang="zh-CN" altLang="en-US" dirty="0"/>
              <a:t>都有路径，则称该有向图为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强</a:t>
            </a:r>
            <a:r>
              <a:rPr lang="zh-CN" altLang="en-US" dirty="0">
                <a:solidFill>
                  <a:srgbClr val="FF0000"/>
                </a:solidFill>
              </a:rPr>
              <a:t>连通图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有向图的</a:t>
            </a:r>
            <a:r>
              <a:rPr lang="zh-CN" altLang="en-US" dirty="0">
                <a:solidFill>
                  <a:srgbClr val="00B050"/>
                </a:solidFill>
                <a:highlight>
                  <a:srgbClr val="FFFF00"/>
                </a:highlight>
              </a:rPr>
              <a:t>极大</a:t>
            </a:r>
            <a:r>
              <a:rPr lang="zh-CN" altLang="en-US" dirty="0">
                <a:solidFill>
                  <a:srgbClr val="00B050"/>
                </a:solidFill>
              </a:rPr>
              <a:t>强连通子图</a:t>
            </a:r>
            <a:r>
              <a:rPr lang="zh-CN" altLang="en-US" dirty="0"/>
              <a:t>称作有向图的</a:t>
            </a:r>
            <a:r>
              <a:rPr lang="zh-CN" altLang="en-US" dirty="0">
                <a:solidFill>
                  <a:srgbClr val="FF0000"/>
                </a:solidFill>
              </a:rPr>
              <a:t>强连通分量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075348A-7215-4503-B8DA-29546BF9FE37}"/>
              </a:ext>
            </a:extLst>
          </p:cNvPr>
          <p:cNvGrpSpPr/>
          <p:nvPr/>
        </p:nvGrpSpPr>
        <p:grpSpPr>
          <a:xfrm>
            <a:off x="1143000" y="3429000"/>
            <a:ext cx="2914650" cy="2952753"/>
            <a:chOff x="857224" y="3762395"/>
            <a:chExt cx="2914650" cy="2952753"/>
          </a:xfrm>
        </p:grpSpPr>
        <p:sp>
          <p:nvSpPr>
            <p:cNvPr id="5" name="Freeform 10">
              <a:extLst>
                <a:ext uri="{FF2B5EF4-FFF2-40B4-BE49-F238E27FC236}">
                  <a16:creationId xmlns:a16="http://schemas.microsoft.com/office/drawing/2014/main" id="{E40AD8C3-D970-4765-A4B4-B166D300F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6961" y="5083195"/>
              <a:ext cx="715963" cy="6826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1" y="430"/>
                </a:cxn>
              </a:cxnLst>
              <a:rect l="0" t="0" r="r" b="b"/>
              <a:pathLst>
                <a:path w="451" h="430">
                  <a:moveTo>
                    <a:pt x="0" y="0"/>
                  </a:moveTo>
                  <a:lnTo>
                    <a:pt x="451" y="430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6" name="Freeform 11">
              <a:extLst>
                <a:ext uri="{FF2B5EF4-FFF2-40B4-BE49-F238E27FC236}">
                  <a16:creationId xmlns:a16="http://schemas.microsoft.com/office/drawing/2014/main" id="{06CAAB2F-78E1-45F1-BD69-1EE10FA62C07}"/>
                </a:ext>
              </a:extLst>
            </p:cNvPr>
            <p:cNvSpPr>
              <a:spLocks/>
            </p:cNvSpPr>
            <p:nvPr/>
          </p:nvSpPr>
          <p:spPr bwMode="auto">
            <a:xfrm rot="10538387">
              <a:off x="2500298" y="5126057"/>
              <a:ext cx="874701" cy="660397"/>
            </a:xfrm>
            <a:custGeom>
              <a:avLst/>
              <a:gdLst/>
              <a:ahLst/>
              <a:cxnLst>
                <a:cxn ang="0">
                  <a:pos x="0" y="430"/>
                </a:cxn>
                <a:cxn ang="0">
                  <a:pos x="505" y="0"/>
                </a:cxn>
              </a:cxnLst>
              <a:rect l="0" t="0" r="r" b="b"/>
              <a:pathLst>
                <a:path w="505" h="430">
                  <a:moveTo>
                    <a:pt x="0" y="430"/>
                  </a:moveTo>
                  <a:lnTo>
                    <a:pt x="505" y="0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miter lim="800000"/>
              <a:headEnd type="stealth" w="med" len="lg"/>
              <a:tailEnd type="non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7" name="Oval 12">
              <a:extLst>
                <a:ext uri="{FF2B5EF4-FFF2-40B4-BE49-F238E27FC236}">
                  <a16:creationId xmlns:a16="http://schemas.microsoft.com/office/drawing/2014/main" id="{96740611-745E-4E7B-B61F-D5277AB74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1649" y="3762395"/>
              <a:ext cx="584200" cy="5715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marL="0" marR="0" lvl="0" indent="0" algn="ctr" defTabSz="914400" rtl="0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1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8" name="Oval 13">
              <a:extLst>
                <a:ext uri="{FF2B5EF4-FFF2-40B4-BE49-F238E27FC236}">
                  <a16:creationId xmlns:a16="http://schemas.microsoft.com/office/drawing/2014/main" id="{37268EB6-3D5E-41BD-B7B5-092E61B878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7674" y="4584720"/>
              <a:ext cx="584200" cy="573087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marL="0" marR="0" lvl="0" indent="0" algn="ctr" defTabSz="914400" rtl="0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0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9" name="Oval 14">
              <a:extLst>
                <a:ext uri="{FF2B5EF4-FFF2-40B4-BE49-F238E27FC236}">
                  <a16:creationId xmlns:a16="http://schemas.microsoft.com/office/drawing/2014/main" id="{48C4AE1E-FB22-4309-AF0E-CFD4B22F6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224" y="4584720"/>
              <a:ext cx="584200" cy="573087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marL="0" marR="0" lvl="0" indent="0" algn="ctr" defTabSz="914400" rtl="0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2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0" name="Oval 15">
              <a:extLst>
                <a:ext uri="{FF2B5EF4-FFF2-40B4-BE49-F238E27FC236}">
                  <a16:creationId xmlns:a16="http://schemas.microsoft.com/office/drawing/2014/main" id="{B0A2C375-2488-44AE-BFFE-8E1162F0D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4824" y="5646757"/>
              <a:ext cx="582612" cy="568325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marL="0" marR="0" lvl="0" indent="0" algn="ctr" defTabSz="914400" rtl="0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1" name="Freeform 20">
              <a:extLst>
                <a:ext uri="{FF2B5EF4-FFF2-40B4-BE49-F238E27FC236}">
                  <a16:creationId xmlns:a16="http://schemas.microsoft.com/office/drawing/2014/main" id="{C7F4702D-80DF-4682-A011-39BC35C95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4261" y="4119582"/>
              <a:ext cx="698500" cy="495300"/>
            </a:xfrm>
            <a:custGeom>
              <a:avLst/>
              <a:gdLst/>
              <a:ahLst/>
              <a:cxnLst>
                <a:cxn ang="0">
                  <a:pos x="0" y="312"/>
                </a:cxn>
                <a:cxn ang="0">
                  <a:pos x="440" y="0"/>
                </a:cxn>
              </a:cxnLst>
              <a:rect l="0" t="0" r="r" b="b"/>
              <a:pathLst>
                <a:path w="440" h="312">
                  <a:moveTo>
                    <a:pt x="0" y="312"/>
                  </a:moveTo>
                  <a:lnTo>
                    <a:pt x="440" y="0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miter lim="800000"/>
              <a:headEnd type="stealth" w="med" len="lg"/>
              <a:tailEnd type="non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2" name="Freeform 21">
              <a:extLst>
                <a:ext uri="{FF2B5EF4-FFF2-40B4-BE49-F238E27FC236}">
                  <a16:creationId xmlns:a16="http://schemas.microsoft.com/office/drawing/2014/main" id="{F39E6F57-59BD-48A5-8024-270D16E4A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961" y="4119582"/>
              <a:ext cx="698500" cy="558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0" y="352"/>
                </a:cxn>
              </a:cxnLst>
              <a:rect l="0" t="0" r="r" b="b"/>
              <a:pathLst>
                <a:path w="440" h="352">
                  <a:moveTo>
                    <a:pt x="0" y="0"/>
                  </a:moveTo>
                  <a:lnTo>
                    <a:pt x="440" y="352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miter lim="800000"/>
              <a:headEnd type="stealth" w="med" len="lg"/>
              <a:tailEnd type="non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3" name="TextBox 21">
              <a:extLst>
                <a:ext uri="{FF2B5EF4-FFF2-40B4-BE49-F238E27FC236}">
                  <a16:creationId xmlns:a16="http://schemas.microsoft.com/office/drawing/2014/main" id="{471A8257-A35B-41DC-8471-449A6CCAF8E9}"/>
                </a:ext>
              </a:extLst>
            </p:cNvPr>
            <p:cNvSpPr txBox="1"/>
            <p:nvPr/>
          </p:nvSpPr>
          <p:spPr>
            <a:xfrm>
              <a:off x="1214414" y="6315038"/>
              <a:ext cx="2000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一个</a:t>
              </a:r>
              <a:r>
                <a:rPr kumimoji="1" lang="zh-CN" altLang="en-US" sz="2000" b="1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强连通图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F9BA431-3853-472C-B310-8AA14F66FE86}"/>
              </a:ext>
            </a:extLst>
          </p:cNvPr>
          <p:cNvGrpSpPr/>
          <p:nvPr/>
        </p:nvGrpSpPr>
        <p:grpSpPr>
          <a:xfrm>
            <a:off x="5989855" y="3527368"/>
            <a:ext cx="2914650" cy="2916299"/>
            <a:chOff x="4929190" y="3055951"/>
            <a:chExt cx="2914650" cy="2916299"/>
          </a:xfrm>
        </p:grpSpPr>
        <p:sp>
          <p:nvSpPr>
            <p:cNvPr id="15" name="Line 1029">
              <a:extLst>
                <a:ext uri="{FF2B5EF4-FFF2-40B4-BE49-F238E27FC236}">
                  <a16:creationId xmlns:a16="http://schemas.microsoft.com/office/drawing/2014/main" id="{24E6F142-369F-47C1-8667-4C331EAA68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8153" y="4179901"/>
              <a:ext cx="17462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" name="Oval 1032">
              <a:extLst>
                <a:ext uri="{FF2B5EF4-FFF2-40B4-BE49-F238E27FC236}">
                  <a16:creationId xmlns:a16="http://schemas.microsoft.com/office/drawing/2014/main" id="{9269A004-DD94-45A3-A885-D9E5CC6D9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3615" y="3055951"/>
              <a:ext cx="584200" cy="5715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7" name="Oval 1033">
              <a:extLst>
                <a:ext uri="{FF2B5EF4-FFF2-40B4-BE49-F238E27FC236}">
                  <a16:creationId xmlns:a16="http://schemas.microsoft.com/office/drawing/2014/main" id="{66CD537C-3D57-4E78-80F9-628BCC0D3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9640" y="3878276"/>
              <a:ext cx="584200" cy="5730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8" name="Oval 1034">
              <a:extLst>
                <a:ext uri="{FF2B5EF4-FFF2-40B4-BE49-F238E27FC236}">
                  <a16:creationId xmlns:a16="http://schemas.microsoft.com/office/drawing/2014/main" id="{1D5DFD10-9AAF-4071-B392-C7927982A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9190" y="3878276"/>
              <a:ext cx="584200" cy="5730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9" name="Oval 1035">
              <a:extLst>
                <a:ext uri="{FF2B5EF4-FFF2-40B4-BE49-F238E27FC236}">
                  <a16:creationId xmlns:a16="http://schemas.microsoft.com/office/drawing/2014/main" id="{C4458528-9BD3-4CF3-B053-C8E1B613A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6790" y="4789501"/>
              <a:ext cx="582613" cy="56832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0" name="Freeform 1036">
              <a:extLst>
                <a:ext uri="{FF2B5EF4-FFF2-40B4-BE49-F238E27FC236}">
                  <a16:creationId xmlns:a16="http://schemas.microsoft.com/office/drawing/2014/main" id="{EBD6DF77-B7F8-46E8-8AE2-08C8E6679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6390" y="3413138"/>
              <a:ext cx="668338" cy="498475"/>
            </a:xfrm>
            <a:custGeom>
              <a:avLst/>
              <a:gdLst/>
              <a:ahLst/>
              <a:cxnLst>
                <a:cxn ang="0">
                  <a:pos x="0" y="314"/>
                </a:cxn>
                <a:cxn ang="0">
                  <a:pos x="421" y="0"/>
                </a:cxn>
              </a:cxnLst>
              <a:rect l="0" t="0" r="r" b="b"/>
              <a:pathLst>
                <a:path w="421" h="314">
                  <a:moveTo>
                    <a:pt x="0" y="314"/>
                  </a:moveTo>
                  <a:lnTo>
                    <a:pt x="421" y="0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miter lim="800000"/>
              <a:headEnd type="stealth" w="med" len="lg"/>
              <a:tailEnd type="non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1" name="Freeform 1037">
              <a:extLst>
                <a:ext uri="{FF2B5EF4-FFF2-40B4-BE49-F238E27FC236}">
                  <a16:creationId xmlns:a16="http://schemas.microsoft.com/office/drawing/2014/main" id="{AFDD2E63-C695-4B21-BBEA-39A96553B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8928" y="3425838"/>
              <a:ext cx="698500" cy="558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0" y="352"/>
                </a:cxn>
              </a:cxnLst>
              <a:rect l="0" t="0" r="r" b="b"/>
              <a:pathLst>
                <a:path w="440" h="352">
                  <a:moveTo>
                    <a:pt x="0" y="0"/>
                  </a:moveTo>
                  <a:lnTo>
                    <a:pt x="440" y="352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miter lim="800000"/>
              <a:headEnd type="stealth" w="med" len="lg"/>
              <a:tailEnd type="non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2" name="TextBox 29">
              <a:extLst>
                <a:ext uri="{FF2B5EF4-FFF2-40B4-BE49-F238E27FC236}">
                  <a16:creationId xmlns:a16="http://schemas.microsoft.com/office/drawing/2014/main" id="{6160F6A3-DD45-408D-B9B9-036CF7D3A8CA}"/>
                </a:ext>
              </a:extLst>
            </p:cNvPr>
            <p:cNvSpPr txBox="1"/>
            <p:nvPr/>
          </p:nvSpPr>
          <p:spPr>
            <a:xfrm>
              <a:off x="5286380" y="5572140"/>
              <a:ext cx="2000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一个非</a:t>
              </a:r>
              <a:r>
                <a:rPr kumimoji="1" lang="zh-CN" altLang="en-US" sz="2000" b="1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强连通图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488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B0CD4-794A-421E-BA04-5CC538571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34964"/>
            <a:ext cx="10363200" cy="884236"/>
          </a:xfrm>
        </p:spPr>
        <p:txBody>
          <a:bodyPr/>
          <a:lstStyle/>
          <a:p>
            <a:r>
              <a:rPr lang="zh-CN" altLang="en-US" sz="3200" dirty="0"/>
              <a:t>在一个非强连通中找强连通分量的方法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8F58-05EF-4CEB-9DF0-E4BD11A06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34375"/>
            <a:ext cx="11582400" cy="1651676"/>
          </a:xfrm>
        </p:spPr>
        <p:txBody>
          <a:bodyPr/>
          <a:lstStyle/>
          <a:p>
            <a:r>
              <a:rPr lang="zh-CN" altLang="en-US" sz="2400" dirty="0"/>
              <a:t>在图中找</a:t>
            </a:r>
            <a:r>
              <a:rPr lang="zh-CN" altLang="en-US" sz="2400" dirty="0">
                <a:solidFill>
                  <a:srgbClr val="00B050"/>
                </a:solidFill>
              </a:rPr>
              <a:t>有向环</a:t>
            </a:r>
            <a:r>
              <a:rPr lang="zh-CN" altLang="en-US" sz="2400" dirty="0"/>
              <a:t>。</a:t>
            </a:r>
          </a:p>
          <a:p>
            <a:pPr>
              <a:spcAft>
                <a:spcPts val="0"/>
              </a:spcAft>
            </a:pPr>
            <a:r>
              <a:rPr lang="zh-CN" altLang="en-US" sz="2400" dirty="0"/>
              <a:t>扩展该有向环：如果</a:t>
            </a:r>
            <a:r>
              <a:rPr lang="zh-CN" altLang="en-US" sz="2400" dirty="0">
                <a:solidFill>
                  <a:srgbClr val="00B050"/>
                </a:solidFill>
              </a:rPr>
              <a:t>某个顶点</a:t>
            </a:r>
            <a:r>
              <a:rPr lang="zh-CN" altLang="en-US" sz="2400" dirty="0"/>
              <a:t>到</a:t>
            </a:r>
            <a:r>
              <a:rPr lang="zh-CN" altLang="en-US" sz="2400" dirty="0">
                <a:solidFill>
                  <a:srgbClr val="00B050"/>
                </a:solidFill>
              </a:rPr>
              <a:t>该环中任一顶点</a:t>
            </a:r>
            <a:r>
              <a:rPr lang="zh-CN" altLang="en-US" sz="2400" dirty="0"/>
              <a:t>有路径，并且该环中</a:t>
            </a:r>
            <a:r>
              <a:rPr lang="zh-CN" altLang="en-US" sz="2400" dirty="0">
                <a:solidFill>
                  <a:srgbClr val="00B050"/>
                </a:solidFill>
              </a:rPr>
              <a:t>任一顶点</a:t>
            </a:r>
            <a:r>
              <a:rPr lang="zh-CN" altLang="en-US" sz="2400" dirty="0"/>
              <a:t>到</a:t>
            </a:r>
            <a:r>
              <a:rPr lang="zh-CN" altLang="en-US" sz="2400" dirty="0">
                <a:solidFill>
                  <a:srgbClr val="00B050"/>
                </a:solidFill>
              </a:rPr>
              <a:t>这个顶点</a:t>
            </a:r>
            <a:r>
              <a:rPr lang="zh-CN" altLang="en-US" sz="2400" dirty="0"/>
              <a:t>也有路径，则</a:t>
            </a:r>
            <a:r>
              <a:rPr lang="zh-CN" altLang="en-US" sz="2400" dirty="0">
                <a:solidFill>
                  <a:srgbClr val="00B050"/>
                </a:solidFill>
              </a:rPr>
              <a:t>加入</a:t>
            </a:r>
            <a:r>
              <a:rPr lang="zh-CN" altLang="en-US" sz="2400" dirty="0"/>
              <a:t>这个顶点。</a:t>
            </a:r>
          </a:p>
        </p:txBody>
      </p:sp>
      <p:sp>
        <p:nvSpPr>
          <p:cNvPr id="4" name="Line 1029">
            <a:extLst>
              <a:ext uri="{FF2B5EF4-FFF2-40B4-BE49-F238E27FC236}">
                <a16:creationId xmlns:a16="http://schemas.microsoft.com/office/drawing/2014/main" id="{58EAAFC5-4858-4124-8157-1179047C14F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0580" y="4119442"/>
            <a:ext cx="17462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med" len="lg"/>
          </a:ln>
        </p:spPr>
        <p:txBody>
          <a:bodyPr/>
          <a:lstStyle/>
          <a:p>
            <a:pPr algn="ctr"/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" name="Oval 1032">
            <a:extLst>
              <a:ext uri="{FF2B5EF4-FFF2-40B4-BE49-F238E27FC236}">
                <a16:creationId xmlns:a16="http://schemas.microsoft.com/office/drawing/2014/main" id="{DB1A27A1-7E8D-4A4A-BE82-A8A8E381D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6042" y="2995492"/>
            <a:ext cx="584200" cy="5715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108000" rIns="0" bIns="0"/>
          <a:lstStyle/>
          <a:p>
            <a:pPr algn="ctr">
              <a:lnSpc>
                <a:spcPct val="72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6" name="Oval 1033">
            <a:extLst>
              <a:ext uri="{FF2B5EF4-FFF2-40B4-BE49-F238E27FC236}">
                <a16:creationId xmlns:a16="http://schemas.microsoft.com/office/drawing/2014/main" id="{86C66075-3B02-477C-A340-618635642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2067" y="3817817"/>
            <a:ext cx="584200" cy="5730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108000" rIns="0" bIns="0"/>
          <a:lstStyle/>
          <a:p>
            <a:pPr algn="ctr">
              <a:lnSpc>
                <a:spcPct val="72000"/>
              </a:lnSpc>
            </a:pP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7" name="Oval 1034">
            <a:extLst>
              <a:ext uri="{FF2B5EF4-FFF2-40B4-BE49-F238E27FC236}">
                <a16:creationId xmlns:a16="http://schemas.microsoft.com/office/drawing/2014/main" id="{250068BA-6CD4-4048-96D4-2C5D5F5FD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1617" y="3817817"/>
            <a:ext cx="584200" cy="5730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108000" rIns="0" bIns="0"/>
          <a:lstStyle/>
          <a:p>
            <a:pPr algn="ctr">
              <a:lnSpc>
                <a:spcPct val="72000"/>
              </a:lnSpc>
            </a:pP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8" name="Oval 1035">
            <a:extLst>
              <a:ext uri="{FF2B5EF4-FFF2-40B4-BE49-F238E27FC236}">
                <a16:creationId xmlns:a16="http://schemas.microsoft.com/office/drawing/2014/main" id="{5B53F365-951A-4936-9109-8F14A4A97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1617" y="4843400"/>
            <a:ext cx="582613" cy="56832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108000" rIns="0" bIns="0"/>
          <a:lstStyle/>
          <a:p>
            <a:pPr algn="ctr">
              <a:lnSpc>
                <a:spcPct val="72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9" name="Freeform 1036">
            <a:extLst>
              <a:ext uri="{FF2B5EF4-FFF2-40B4-BE49-F238E27FC236}">
                <a16:creationId xmlns:a16="http://schemas.microsoft.com/office/drawing/2014/main" id="{493B7E86-76BC-41AA-AF58-C13DFAE75C75}"/>
              </a:ext>
            </a:extLst>
          </p:cNvPr>
          <p:cNvSpPr>
            <a:spLocks/>
          </p:cNvSpPr>
          <p:nvPr/>
        </p:nvSpPr>
        <p:spPr bwMode="auto">
          <a:xfrm>
            <a:off x="3608817" y="3352679"/>
            <a:ext cx="668338" cy="498475"/>
          </a:xfrm>
          <a:custGeom>
            <a:avLst/>
            <a:gdLst/>
            <a:ahLst/>
            <a:cxnLst>
              <a:cxn ang="0">
                <a:pos x="0" y="314"/>
              </a:cxn>
              <a:cxn ang="0">
                <a:pos x="421" y="0"/>
              </a:cxn>
            </a:cxnLst>
            <a:rect l="0" t="0" r="r" b="b"/>
            <a:pathLst>
              <a:path w="421" h="314">
                <a:moveTo>
                  <a:pt x="0" y="314"/>
                </a:moveTo>
                <a:lnTo>
                  <a:pt x="421" y="0"/>
                </a:lnTo>
              </a:path>
            </a:pathLst>
          </a:custGeom>
          <a:noFill/>
          <a:ln w="28575">
            <a:solidFill>
              <a:srgbClr val="3333FF"/>
            </a:solidFill>
            <a:miter lim="800000"/>
            <a:headEnd type="stealth" w="med" len="lg"/>
            <a:tailEnd type="none" w="med" len="med"/>
          </a:ln>
          <a:effectLst/>
        </p:spPr>
        <p:txBody>
          <a:bodyPr wrap="none"/>
          <a:lstStyle/>
          <a:p>
            <a:pPr algn="ctr"/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0" name="Freeform 1037">
            <a:extLst>
              <a:ext uri="{FF2B5EF4-FFF2-40B4-BE49-F238E27FC236}">
                <a16:creationId xmlns:a16="http://schemas.microsoft.com/office/drawing/2014/main" id="{A25AC214-1BB1-4F89-B2F0-AB2F5C5F1E29}"/>
              </a:ext>
            </a:extLst>
          </p:cNvPr>
          <p:cNvSpPr>
            <a:spLocks/>
          </p:cNvSpPr>
          <p:nvPr/>
        </p:nvSpPr>
        <p:spPr bwMode="auto">
          <a:xfrm>
            <a:off x="4861355" y="3365379"/>
            <a:ext cx="698500" cy="558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0" y="352"/>
              </a:cxn>
            </a:cxnLst>
            <a:rect l="0" t="0" r="r" b="b"/>
            <a:pathLst>
              <a:path w="440" h="352">
                <a:moveTo>
                  <a:pt x="0" y="0"/>
                </a:moveTo>
                <a:lnTo>
                  <a:pt x="440" y="352"/>
                </a:lnTo>
              </a:path>
            </a:pathLst>
          </a:custGeom>
          <a:noFill/>
          <a:ln w="28575">
            <a:solidFill>
              <a:srgbClr val="3333FF"/>
            </a:solidFill>
            <a:miter lim="800000"/>
            <a:headEnd type="stealth" w="med" len="lg"/>
            <a:tailEnd type="none" w="med" len="med"/>
          </a:ln>
          <a:effectLst/>
        </p:spPr>
        <p:txBody>
          <a:bodyPr wrap="none"/>
          <a:lstStyle/>
          <a:p>
            <a:pPr algn="ctr"/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1" name="TextBox 29">
            <a:extLst>
              <a:ext uri="{FF2B5EF4-FFF2-40B4-BE49-F238E27FC236}">
                <a16:creationId xmlns:a16="http://schemas.microsoft.com/office/drawing/2014/main" id="{E18C54FC-9061-4E87-A1A2-779B9988893C}"/>
              </a:ext>
            </a:extLst>
          </p:cNvPr>
          <p:cNvSpPr txBox="1"/>
          <p:nvPr/>
        </p:nvSpPr>
        <p:spPr>
          <a:xfrm>
            <a:off x="505245" y="4265538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一个非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强连通图</a:t>
            </a:r>
            <a:endParaRPr lang="zh-CN" altLang="en-US" sz="2000" b="1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" name="Oval 1035">
            <a:extLst>
              <a:ext uri="{FF2B5EF4-FFF2-40B4-BE49-F238E27FC236}">
                <a16:creationId xmlns:a16="http://schemas.microsoft.com/office/drawing/2014/main" id="{E4AA6178-3419-4012-8072-1E2F6335F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9071" y="4843400"/>
            <a:ext cx="582613" cy="56832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108000" rIns="0" bIns="0"/>
          <a:lstStyle/>
          <a:p>
            <a:pPr algn="ctr">
              <a:lnSpc>
                <a:spcPct val="72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3" name="Oval 1035">
            <a:extLst>
              <a:ext uri="{FF2B5EF4-FFF2-40B4-BE49-F238E27FC236}">
                <a16:creationId xmlns:a16="http://schemas.microsoft.com/office/drawing/2014/main" id="{4705E733-8280-463E-8534-C5D0196FF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4625" y="5629218"/>
            <a:ext cx="582613" cy="56832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108000" rIns="0" bIns="0"/>
          <a:lstStyle/>
          <a:p>
            <a:pPr algn="ctr">
              <a:lnSpc>
                <a:spcPct val="72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9EEEFB3-7534-4F9E-954F-B429432475FD}"/>
              </a:ext>
            </a:extLst>
          </p:cNvPr>
          <p:cNvCxnSpPr>
            <a:cxnSpLocks/>
          </p:cNvCxnSpPr>
          <p:nvPr/>
        </p:nvCxnSpPr>
        <p:spPr>
          <a:xfrm rot="5400000">
            <a:off x="3217073" y="4616756"/>
            <a:ext cx="452496" cy="793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任意多边形 37">
            <a:extLst>
              <a:ext uri="{FF2B5EF4-FFF2-40B4-BE49-F238E27FC236}">
                <a16:creationId xmlns:a16="http://schemas.microsoft.com/office/drawing/2014/main" id="{4561ADFF-BBA3-43B4-933E-E494DD80BF64}"/>
              </a:ext>
            </a:extLst>
          </p:cNvPr>
          <p:cNvSpPr/>
          <p:nvPr/>
        </p:nvSpPr>
        <p:spPr>
          <a:xfrm>
            <a:off x="3947506" y="3650122"/>
            <a:ext cx="1077383" cy="353483"/>
          </a:xfrm>
          <a:custGeom>
            <a:avLst/>
            <a:gdLst>
              <a:gd name="connsiteX0" fmla="*/ 848783 w 1077383"/>
              <a:gd name="connsiteY0" fmla="*/ 80433 h 353483"/>
              <a:gd name="connsiteX1" fmla="*/ 505883 w 1077383"/>
              <a:gd name="connsiteY1" fmla="*/ 4233 h 353483"/>
              <a:gd name="connsiteX2" fmla="*/ 48683 w 1077383"/>
              <a:gd name="connsiteY2" fmla="*/ 105833 h 353483"/>
              <a:gd name="connsiteX3" fmla="*/ 213783 w 1077383"/>
              <a:gd name="connsiteY3" fmla="*/ 309033 h 353483"/>
              <a:gd name="connsiteX4" fmla="*/ 721783 w 1077383"/>
              <a:gd name="connsiteY4" fmla="*/ 334433 h 353483"/>
              <a:gd name="connsiteX5" fmla="*/ 1077383 w 1077383"/>
              <a:gd name="connsiteY5" fmla="*/ 194733 h 353483"/>
              <a:gd name="connsiteX0" fmla="*/ 848783 w 1077383"/>
              <a:gd name="connsiteY0" fmla="*/ 80433 h 353483"/>
              <a:gd name="connsiteX1" fmla="*/ 505883 w 1077383"/>
              <a:gd name="connsiteY1" fmla="*/ 4233 h 353483"/>
              <a:gd name="connsiteX2" fmla="*/ 48683 w 1077383"/>
              <a:gd name="connsiteY2" fmla="*/ 105833 h 353483"/>
              <a:gd name="connsiteX3" fmla="*/ 213783 w 1077383"/>
              <a:gd name="connsiteY3" fmla="*/ 309033 h 353483"/>
              <a:gd name="connsiteX4" fmla="*/ 721783 w 1077383"/>
              <a:gd name="connsiteY4" fmla="*/ 334433 h 353483"/>
              <a:gd name="connsiteX5" fmla="*/ 1077383 w 1077383"/>
              <a:gd name="connsiteY5" fmla="*/ 194733 h 353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7383" h="353483">
                <a:moveTo>
                  <a:pt x="848783" y="80433"/>
                </a:moveTo>
                <a:cubicBezTo>
                  <a:pt x="744008" y="40216"/>
                  <a:pt x="639233" y="0"/>
                  <a:pt x="505883" y="4233"/>
                </a:cubicBezTo>
                <a:cubicBezTo>
                  <a:pt x="372533" y="8466"/>
                  <a:pt x="97366" y="55033"/>
                  <a:pt x="48683" y="105833"/>
                </a:cubicBezTo>
                <a:cubicBezTo>
                  <a:pt x="0" y="156633"/>
                  <a:pt x="101600" y="270933"/>
                  <a:pt x="213783" y="309033"/>
                </a:cubicBezTo>
                <a:cubicBezTo>
                  <a:pt x="325966" y="347133"/>
                  <a:pt x="577850" y="353483"/>
                  <a:pt x="721783" y="334433"/>
                </a:cubicBezTo>
                <a:cubicBezTo>
                  <a:pt x="865716" y="315383"/>
                  <a:pt x="971549" y="255058"/>
                  <a:pt x="1077383" y="194733"/>
                </a:cubicBezTo>
              </a:path>
            </a:pathLst>
          </a:cu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prstClr val="black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C28E367-93EE-48A1-AC3A-BECC206905FF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22452" y="5154951"/>
            <a:ext cx="383951" cy="731039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2BAB83E-0DB3-49A1-AD0E-994F10F78B7B}"/>
              </a:ext>
            </a:extLst>
          </p:cNvPr>
          <p:cNvCxnSpPr>
            <a:stCxn id="8" idx="6"/>
            <a:endCxn id="6" idx="3"/>
          </p:cNvCxnSpPr>
          <p:nvPr/>
        </p:nvCxnSpPr>
        <p:spPr>
          <a:xfrm flipV="1">
            <a:off x="3734230" y="4306977"/>
            <a:ext cx="1833391" cy="820586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BCCB8E2-BB57-4A0C-9A4A-ABABB67D3E26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61024" y="4604046"/>
            <a:ext cx="452496" cy="26211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5FD9C11-CF75-4966-9F26-FC7457E95A9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001179" y="5119234"/>
            <a:ext cx="383951" cy="802477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6E67629-E8DF-47E7-A907-CDFD963C48FA}"/>
              </a:ext>
            </a:extLst>
          </p:cNvPr>
          <p:cNvGrpSpPr/>
          <p:nvPr/>
        </p:nvGrpSpPr>
        <p:grpSpPr>
          <a:xfrm>
            <a:off x="6788605" y="2777999"/>
            <a:ext cx="4011637" cy="3745037"/>
            <a:chOff x="4286248" y="2512965"/>
            <a:chExt cx="4011637" cy="3745037"/>
          </a:xfrm>
        </p:grpSpPr>
        <p:sp>
          <p:nvSpPr>
            <p:cNvPr id="21" name="TextBox 31">
              <a:extLst>
                <a:ext uri="{FF2B5EF4-FFF2-40B4-BE49-F238E27FC236}">
                  <a16:creationId xmlns:a16="http://schemas.microsoft.com/office/drawing/2014/main" id="{2624E593-9220-4F44-BBCF-AF76C255587F}"/>
                </a:ext>
              </a:extLst>
            </p:cNvPr>
            <p:cNvSpPr txBox="1"/>
            <p:nvPr/>
          </p:nvSpPr>
          <p:spPr>
            <a:xfrm>
              <a:off x="5853969" y="5857892"/>
              <a:ext cx="20756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3</a:t>
              </a:r>
              <a:r>
                <a:rPr lang="zh-CN" altLang="en-US" sz="2000" b="1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个强</a:t>
              </a:r>
              <a:r>
                <a:rPr kumimoji="1" lang="zh-CN" altLang="en-US" sz="2000" b="1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连通分量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2" name="Line 1029">
              <a:extLst>
                <a:ext uri="{FF2B5EF4-FFF2-40B4-BE49-F238E27FC236}">
                  <a16:creationId xmlns:a16="http://schemas.microsoft.com/office/drawing/2014/main" id="{E1660C4A-ADD3-4C17-A02A-F5DF4E02DA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6781" y="3636915"/>
              <a:ext cx="17462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3" name="Oval 1032">
              <a:extLst>
                <a:ext uri="{FF2B5EF4-FFF2-40B4-BE49-F238E27FC236}">
                  <a16:creationId xmlns:a16="http://schemas.microsoft.com/office/drawing/2014/main" id="{2F80FA69-AD8A-4615-A948-096524644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2243" y="2512965"/>
              <a:ext cx="584200" cy="5715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4" name="Oval 1033">
              <a:extLst>
                <a:ext uri="{FF2B5EF4-FFF2-40B4-BE49-F238E27FC236}">
                  <a16:creationId xmlns:a16="http://schemas.microsoft.com/office/drawing/2014/main" id="{833B0B07-649E-4A47-AC52-C221B5B03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8268" y="3335290"/>
              <a:ext cx="584200" cy="5730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5" name="Oval 1034">
              <a:extLst>
                <a:ext uri="{FF2B5EF4-FFF2-40B4-BE49-F238E27FC236}">
                  <a16:creationId xmlns:a16="http://schemas.microsoft.com/office/drawing/2014/main" id="{4F9817AE-4008-462B-AC1C-8D6B33AC2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7818" y="3335290"/>
              <a:ext cx="584200" cy="5730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6" name="Oval 1035">
              <a:extLst>
                <a:ext uri="{FF2B5EF4-FFF2-40B4-BE49-F238E27FC236}">
                  <a16:creationId xmlns:a16="http://schemas.microsoft.com/office/drawing/2014/main" id="{C3A0CE76-566C-4DB5-907D-F401C0910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7818" y="4360873"/>
              <a:ext cx="582613" cy="56832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7" name="Freeform 1036">
              <a:extLst>
                <a:ext uri="{FF2B5EF4-FFF2-40B4-BE49-F238E27FC236}">
                  <a16:creationId xmlns:a16="http://schemas.microsoft.com/office/drawing/2014/main" id="{8636FD42-DC30-4B09-9FE7-12D2D9035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5018" y="2870152"/>
              <a:ext cx="668338" cy="498475"/>
            </a:xfrm>
            <a:custGeom>
              <a:avLst/>
              <a:gdLst/>
              <a:ahLst/>
              <a:cxnLst>
                <a:cxn ang="0">
                  <a:pos x="0" y="314"/>
                </a:cxn>
                <a:cxn ang="0">
                  <a:pos x="421" y="0"/>
                </a:cxn>
              </a:cxnLst>
              <a:rect l="0" t="0" r="r" b="b"/>
              <a:pathLst>
                <a:path w="421" h="314">
                  <a:moveTo>
                    <a:pt x="0" y="314"/>
                  </a:moveTo>
                  <a:lnTo>
                    <a:pt x="421" y="0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miter lim="800000"/>
              <a:headEnd type="stealth" w="med" len="lg"/>
              <a:tailEnd type="non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8" name="Freeform 1037">
              <a:extLst>
                <a:ext uri="{FF2B5EF4-FFF2-40B4-BE49-F238E27FC236}">
                  <a16:creationId xmlns:a16="http://schemas.microsoft.com/office/drawing/2014/main" id="{594FE698-490B-4F4B-B8D2-015696D34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7556" y="2882852"/>
              <a:ext cx="698500" cy="558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0" y="352"/>
                </a:cxn>
              </a:cxnLst>
              <a:rect l="0" t="0" r="r" b="b"/>
              <a:pathLst>
                <a:path w="440" h="352">
                  <a:moveTo>
                    <a:pt x="0" y="0"/>
                  </a:moveTo>
                  <a:lnTo>
                    <a:pt x="440" y="352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miter lim="800000"/>
              <a:headEnd type="stealth" w="med" len="lg"/>
              <a:tailEnd type="non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9" name="Oval 1035">
              <a:extLst>
                <a:ext uri="{FF2B5EF4-FFF2-40B4-BE49-F238E27FC236}">
                  <a16:creationId xmlns:a16="http://schemas.microsoft.com/office/drawing/2014/main" id="{5D72B169-06C0-4677-ACB4-7210C7905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5272" y="4360873"/>
              <a:ext cx="582613" cy="56832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30" name="Oval 1035">
              <a:extLst>
                <a:ext uri="{FF2B5EF4-FFF2-40B4-BE49-F238E27FC236}">
                  <a16:creationId xmlns:a16="http://schemas.microsoft.com/office/drawing/2014/main" id="{D6E9B920-C466-40ED-97B8-DE5485E4C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0826" y="5146691"/>
              <a:ext cx="582613" cy="56832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13808014-F9A8-498A-990C-0A61D6A2355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23274" y="4134229"/>
              <a:ext cx="452496" cy="793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6EC85A46-ECA0-4DF7-A577-A2697F222C50}"/>
                </a:ext>
              </a:extLst>
            </p:cNvPr>
            <p:cNvCxnSpPr>
              <a:stCxn id="26" idx="6"/>
              <a:endCxn id="24" idx="3"/>
            </p:cNvCxnSpPr>
            <p:nvPr/>
          </p:nvCxnSpPr>
          <p:spPr>
            <a:xfrm flipV="1">
              <a:off x="5940431" y="3824450"/>
              <a:ext cx="1833391" cy="820586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右箭头 63">
              <a:extLst>
                <a:ext uri="{FF2B5EF4-FFF2-40B4-BE49-F238E27FC236}">
                  <a16:creationId xmlns:a16="http://schemas.microsoft.com/office/drawing/2014/main" id="{773A3A31-507F-451B-8C53-0F0AFDB5D414}"/>
                </a:ext>
              </a:extLst>
            </p:cNvPr>
            <p:cNvSpPr/>
            <p:nvPr/>
          </p:nvSpPr>
          <p:spPr bwMode="auto">
            <a:xfrm>
              <a:off x="4286248" y="3857628"/>
              <a:ext cx="785818" cy="285752"/>
            </a:xfrm>
            <a:prstGeom prst="rightArrow">
              <a:avLst/>
            </a:prstGeom>
            <a:ln>
              <a:headEnd type="stealth" w="med" len="lg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2400" b="1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526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765F65-88D8-46AA-BFDD-81B888B3C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A1C36C-6C6D-460E-9935-DB2822731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一个连通图的生成树是指一个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极小</a:t>
            </a:r>
            <a:r>
              <a:rPr lang="zh-CN" altLang="en-US" dirty="0">
                <a:solidFill>
                  <a:srgbClr val="FF0000"/>
                </a:solidFill>
              </a:rPr>
              <a:t>连通子图</a:t>
            </a:r>
            <a:r>
              <a:rPr lang="zh-CN" altLang="en-US" dirty="0"/>
              <a:t>，它含有图中的</a:t>
            </a:r>
            <a:r>
              <a:rPr lang="zh-CN" altLang="en-US" dirty="0">
                <a:solidFill>
                  <a:srgbClr val="FF0000"/>
                </a:solidFill>
              </a:rPr>
              <a:t>全部顶点</a:t>
            </a:r>
            <a:r>
              <a:rPr lang="zh-CN" altLang="en-US" dirty="0"/>
              <a:t>，但</a:t>
            </a:r>
            <a:r>
              <a:rPr lang="zh-CN" altLang="en-US" dirty="0">
                <a:solidFill>
                  <a:srgbClr val="00B050"/>
                </a:solidFill>
              </a:rPr>
              <a:t>只有足已</a:t>
            </a:r>
            <a:r>
              <a:rPr lang="zh-CN" altLang="en-US" dirty="0"/>
              <a:t>连通</a:t>
            </a:r>
            <a:r>
              <a:rPr lang="en-US" altLang="zh-CN" dirty="0">
                <a:solidFill>
                  <a:srgbClr val="00B050"/>
                </a:solidFill>
              </a:rPr>
              <a:t>n</a:t>
            </a:r>
            <a:r>
              <a:rPr lang="zh-CN" altLang="en-US" dirty="0">
                <a:solidFill>
                  <a:srgbClr val="00B050"/>
                </a:solidFill>
              </a:rPr>
              <a:t>个顶点</a:t>
            </a:r>
            <a:r>
              <a:rPr lang="zh-CN" altLang="en-US" dirty="0"/>
              <a:t>的</a:t>
            </a:r>
            <a:r>
              <a:rPr lang="en-US" altLang="zh-CN" dirty="0">
                <a:solidFill>
                  <a:srgbClr val="00B050"/>
                </a:solidFill>
                <a:highlight>
                  <a:srgbClr val="FFFF00"/>
                </a:highlight>
              </a:rPr>
              <a:t>n-1</a:t>
            </a:r>
            <a:r>
              <a:rPr lang="zh-CN" altLang="en-US" dirty="0">
                <a:solidFill>
                  <a:srgbClr val="00B050"/>
                </a:solidFill>
                <a:highlight>
                  <a:srgbClr val="FFFF00"/>
                </a:highlight>
              </a:rPr>
              <a:t>条</a:t>
            </a:r>
            <a:r>
              <a:rPr lang="zh-CN" altLang="en-US" dirty="0">
                <a:solidFill>
                  <a:srgbClr val="00B050"/>
                </a:solidFill>
              </a:rPr>
              <a:t>边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5EA1426-1960-4082-B4D4-D8CB07E2CA3D}"/>
              </a:ext>
            </a:extLst>
          </p:cNvPr>
          <p:cNvGrpSpPr/>
          <p:nvPr/>
        </p:nvGrpSpPr>
        <p:grpSpPr>
          <a:xfrm>
            <a:off x="4644157" y="2059713"/>
            <a:ext cx="3977934" cy="2314635"/>
            <a:chOff x="-736264" y="3786190"/>
            <a:chExt cx="3977934" cy="2314635"/>
          </a:xfrm>
        </p:grpSpPr>
        <p:sp>
          <p:nvSpPr>
            <p:cNvPr id="5" name="Line 18">
              <a:extLst>
                <a:ext uri="{FF2B5EF4-FFF2-40B4-BE49-F238E27FC236}">
                  <a16:creationId xmlns:a16="http://schemas.microsoft.com/office/drawing/2014/main" id="{2266ED2B-DE9E-4C79-ABD1-F4CDB8390E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0883" y="4135440"/>
              <a:ext cx="785812" cy="550863"/>
            </a:xfrm>
            <a:prstGeom prst="lin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endParaRPr lang="zh-CN" altLang="en-US" sz="2000" b="1">
                <a:solidFill>
                  <a:srgbClr val="0000CC"/>
                </a:solidFill>
                <a:cs typeface="Times New Roman" pitchFamily="18" charset="0"/>
              </a:endParaRPr>
            </a:p>
          </p:txBody>
        </p:sp>
        <p:sp>
          <p:nvSpPr>
            <p:cNvPr id="6" name="Line 3">
              <a:extLst>
                <a:ext uri="{FF2B5EF4-FFF2-40B4-BE49-F238E27FC236}">
                  <a16:creationId xmlns:a16="http://schemas.microsoft.com/office/drawing/2014/main" id="{77537865-BC4A-4C84-8F80-B589F744C6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1358" y="5154615"/>
              <a:ext cx="720725" cy="431800"/>
            </a:xfrm>
            <a:prstGeom prst="lin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endParaRPr lang="zh-CN" altLang="en-US" sz="2000" b="1">
                <a:solidFill>
                  <a:srgbClr val="0000CC"/>
                </a:solidFill>
                <a:cs typeface="Times New Roman" pitchFamily="18" charset="0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C48F1625-E57A-4F3A-B3ED-F389FC558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808" y="4926015"/>
              <a:ext cx="1749425" cy="17463"/>
            </a:xfrm>
            <a:custGeom>
              <a:avLst/>
              <a:gdLst/>
              <a:ahLst/>
              <a:cxnLst>
                <a:cxn ang="0">
                  <a:pos x="1102" y="0"/>
                </a:cxn>
                <a:cxn ang="0">
                  <a:pos x="0" y="11"/>
                </a:cxn>
              </a:cxnLst>
              <a:rect l="0" t="0" r="r" b="b"/>
              <a:pathLst>
                <a:path w="1102" h="11">
                  <a:moveTo>
                    <a:pt x="1102" y="0"/>
                  </a:moveTo>
                  <a:lnTo>
                    <a:pt x="0" y="11"/>
                  </a:lnTo>
                </a:path>
              </a:pathLst>
            </a:cu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endParaRPr lang="zh-CN" altLang="en-US" sz="2000" b="1">
                <a:solidFill>
                  <a:srgbClr val="0000CC"/>
                </a:solidFill>
                <a:cs typeface="Times New Roman" pitchFamily="18" charset="0"/>
              </a:endParaRPr>
            </a:p>
          </p:txBody>
        </p:sp>
        <p:sp>
          <p:nvSpPr>
            <p:cNvPr id="8" name="Oval 10">
              <a:extLst>
                <a:ext uri="{FF2B5EF4-FFF2-40B4-BE49-F238E27FC236}">
                  <a16:creationId xmlns:a16="http://schemas.microsoft.com/office/drawing/2014/main" id="{D2F59BFA-7ACD-4E4C-9223-46943921B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2245" y="3786190"/>
              <a:ext cx="584200" cy="5715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marL="0" marR="0" lvl="0" indent="0" algn="ctr" defTabSz="914400" rtl="0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1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9" name="Oval 11">
              <a:extLst>
                <a:ext uri="{FF2B5EF4-FFF2-40B4-BE49-F238E27FC236}">
                  <a16:creationId xmlns:a16="http://schemas.microsoft.com/office/drawing/2014/main" id="{95789158-B3E2-4DBE-8C46-C55AB93CD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7470" y="4659315"/>
              <a:ext cx="584200" cy="5730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marL="0" marR="0" lvl="0" indent="0" algn="ctr" defTabSz="914400" rtl="0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0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0" name="Oval 12">
              <a:extLst>
                <a:ext uri="{FF2B5EF4-FFF2-40B4-BE49-F238E27FC236}">
                  <a16:creationId xmlns:a16="http://schemas.microsoft.com/office/drawing/2014/main" id="{B368BB4F-555A-4094-9DD8-F0D180595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020" y="4659315"/>
              <a:ext cx="584200" cy="5730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marL="0" marR="0" lvl="0" indent="0" algn="ctr" defTabSz="914400" rtl="0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1" name="Oval 13">
              <a:extLst>
                <a:ext uri="{FF2B5EF4-FFF2-40B4-BE49-F238E27FC236}">
                  <a16:creationId xmlns:a16="http://schemas.microsoft.com/office/drawing/2014/main" id="{92D631CE-1513-47D7-AEDF-A6282B0FB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620" y="5353053"/>
              <a:ext cx="582613" cy="568325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marL="0" marR="0" lvl="0" indent="0" algn="ctr" defTabSz="914400" rtl="0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3" name="TextBox 19">
              <a:extLst>
                <a:ext uri="{FF2B5EF4-FFF2-40B4-BE49-F238E27FC236}">
                  <a16:creationId xmlns:a16="http://schemas.microsoft.com/office/drawing/2014/main" id="{43C6A55E-8E0C-4513-A080-244828E258B1}"/>
                </a:ext>
              </a:extLst>
            </p:cNvPr>
            <p:cNvSpPr txBox="1"/>
            <p:nvPr/>
          </p:nvSpPr>
          <p:spPr>
            <a:xfrm>
              <a:off x="-736264" y="5700715"/>
              <a:ext cx="17859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000" b="1">
                  <a:solidFill>
                    <a:srgbClr val="0000CC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dirty="0"/>
                <a:t>G</a:t>
              </a:r>
              <a:r>
                <a:rPr lang="zh-CN" altLang="en-US" dirty="0"/>
                <a:t>的生成树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5216AF7-CD80-40D5-BD2F-11A4439583CC}"/>
              </a:ext>
            </a:extLst>
          </p:cNvPr>
          <p:cNvGrpSpPr/>
          <p:nvPr/>
        </p:nvGrpSpPr>
        <p:grpSpPr>
          <a:xfrm>
            <a:off x="1344613" y="3429000"/>
            <a:ext cx="2914650" cy="2614688"/>
            <a:chOff x="327020" y="3786190"/>
            <a:chExt cx="2914650" cy="2614688"/>
          </a:xfrm>
        </p:grpSpPr>
        <p:sp>
          <p:nvSpPr>
            <p:cNvPr id="15" name="Line 18">
              <a:extLst>
                <a:ext uri="{FF2B5EF4-FFF2-40B4-BE49-F238E27FC236}">
                  <a16:creationId xmlns:a16="http://schemas.microsoft.com/office/drawing/2014/main" id="{2698A764-B5C1-4C54-B174-334DD769E6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0883" y="4135440"/>
              <a:ext cx="785812" cy="550863"/>
            </a:xfrm>
            <a:prstGeom prst="lin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endParaRPr lang="zh-CN" altLang="en-US" sz="2000" b="1">
                <a:solidFill>
                  <a:srgbClr val="0000CC"/>
                </a:solidFill>
                <a:cs typeface="Times New Roman" pitchFamily="18" charset="0"/>
              </a:endParaRPr>
            </a:p>
          </p:txBody>
        </p:sp>
        <p:sp>
          <p:nvSpPr>
            <p:cNvPr id="16" name="Line 3">
              <a:extLst>
                <a:ext uri="{FF2B5EF4-FFF2-40B4-BE49-F238E27FC236}">
                  <a16:creationId xmlns:a16="http://schemas.microsoft.com/office/drawing/2014/main" id="{25791A8E-46BA-4869-8A68-A753456BD7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1358" y="5154615"/>
              <a:ext cx="720725" cy="431800"/>
            </a:xfrm>
            <a:prstGeom prst="lin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endParaRPr lang="zh-CN" altLang="en-US" sz="2000" b="1">
                <a:solidFill>
                  <a:srgbClr val="0000CC"/>
                </a:solidFill>
                <a:cs typeface="Times New Roman" pitchFamily="18" charset="0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FCC9F3C4-C008-4ABF-9FF1-3A5F8C2DF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808" y="4926015"/>
              <a:ext cx="1749425" cy="17463"/>
            </a:xfrm>
            <a:custGeom>
              <a:avLst/>
              <a:gdLst/>
              <a:ahLst/>
              <a:cxnLst>
                <a:cxn ang="0">
                  <a:pos x="1102" y="0"/>
                </a:cxn>
                <a:cxn ang="0">
                  <a:pos x="0" y="11"/>
                </a:cxn>
              </a:cxnLst>
              <a:rect l="0" t="0" r="r" b="b"/>
              <a:pathLst>
                <a:path w="1102" h="11">
                  <a:moveTo>
                    <a:pt x="1102" y="0"/>
                  </a:moveTo>
                  <a:lnTo>
                    <a:pt x="0" y="11"/>
                  </a:lnTo>
                </a:path>
              </a:pathLst>
            </a:cu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endParaRPr lang="zh-CN" altLang="en-US" sz="2000" b="1">
                <a:solidFill>
                  <a:srgbClr val="0000CC"/>
                </a:solidFill>
                <a:cs typeface="Times New Roman" pitchFamily="18" charset="0"/>
              </a:endParaRPr>
            </a:p>
          </p:txBody>
        </p:sp>
        <p:sp>
          <p:nvSpPr>
            <p:cNvPr id="18" name="Oval 10">
              <a:extLst>
                <a:ext uri="{FF2B5EF4-FFF2-40B4-BE49-F238E27FC236}">
                  <a16:creationId xmlns:a16="http://schemas.microsoft.com/office/drawing/2014/main" id="{E957B213-19DA-452C-A11A-F9849DEAF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2245" y="3786190"/>
              <a:ext cx="584200" cy="5715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marL="0" marR="0" lvl="0" indent="0" algn="ctr" defTabSz="914400" rtl="0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1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9" name="Oval 11">
              <a:extLst>
                <a:ext uri="{FF2B5EF4-FFF2-40B4-BE49-F238E27FC236}">
                  <a16:creationId xmlns:a16="http://schemas.microsoft.com/office/drawing/2014/main" id="{BF6ECC2F-44E9-4595-A6AB-AB4BC6565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7470" y="4659315"/>
              <a:ext cx="584200" cy="5730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marL="0" marR="0" lvl="0" indent="0" algn="ctr" defTabSz="914400" rtl="0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0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20" name="Oval 12">
              <a:extLst>
                <a:ext uri="{FF2B5EF4-FFF2-40B4-BE49-F238E27FC236}">
                  <a16:creationId xmlns:a16="http://schemas.microsoft.com/office/drawing/2014/main" id="{813D705A-2383-4430-9FA4-2E6FDE2CD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020" y="4659315"/>
              <a:ext cx="584200" cy="5730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marL="0" marR="0" lvl="0" indent="0" algn="ctr" defTabSz="914400" rtl="0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1" name="Oval 13">
              <a:extLst>
                <a:ext uri="{FF2B5EF4-FFF2-40B4-BE49-F238E27FC236}">
                  <a16:creationId xmlns:a16="http://schemas.microsoft.com/office/drawing/2014/main" id="{680F6791-A145-4912-AAF2-519DA32B1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620" y="5353053"/>
              <a:ext cx="582613" cy="568325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marL="0" marR="0" lvl="0" indent="0" algn="ctr" defTabSz="914400" rtl="0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2" name="Line 19">
              <a:extLst>
                <a:ext uri="{FF2B5EF4-FFF2-40B4-BE49-F238E27FC236}">
                  <a16:creationId xmlns:a16="http://schemas.microsoft.com/office/drawing/2014/main" id="{5D4FC1B7-3F27-4FEF-8F14-B6AAF90265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2158" y="4135440"/>
              <a:ext cx="720725" cy="550863"/>
            </a:xfrm>
            <a:prstGeom prst="lin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endParaRPr lang="zh-CN" altLang="en-US" sz="2000" b="1">
                <a:solidFill>
                  <a:srgbClr val="0000CC"/>
                </a:solidFill>
                <a:cs typeface="Times New Roman" pitchFamily="18" charset="0"/>
              </a:endParaRPr>
            </a:p>
          </p:txBody>
        </p:sp>
        <p:sp>
          <p:nvSpPr>
            <p:cNvPr id="23" name="TextBox 19">
              <a:extLst>
                <a:ext uri="{FF2B5EF4-FFF2-40B4-BE49-F238E27FC236}">
                  <a16:creationId xmlns:a16="http://schemas.microsoft.com/office/drawing/2014/main" id="{93C2AF52-05EE-47FE-9AD6-A9DB3C9F5FDE}"/>
                </a:ext>
              </a:extLst>
            </p:cNvPr>
            <p:cNvSpPr txBox="1"/>
            <p:nvPr/>
          </p:nvSpPr>
          <p:spPr>
            <a:xfrm>
              <a:off x="857224" y="6000768"/>
              <a:ext cx="17859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000" b="1">
                  <a:solidFill>
                    <a:srgbClr val="0000CC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zh-CN" altLang="en-US" dirty="0"/>
                <a:t>连通图</a:t>
              </a:r>
              <a:r>
                <a:rPr lang="en-US" altLang="zh-CN" dirty="0"/>
                <a:t>G</a:t>
              </a:r>
              <a:endParaRPr lang="zh-CN" altLang="en-US" dirty="0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3853B5A9-5431-4C34-957A-9FF924465047}"/>
              </a:ext>
            </a:extLst>
          </p:cNvPr>
          <p:cNvGrpSpPr/>
          <p:nvPr/>
        </p:nvGrpSpPr>
        <p:grpSpPr>
          <a:xfrm>
            <a:off x="8945072" y="2878137"/>
            <a:ext cx="2914650" cy="2135188"/>
            <a:chOff x="327020" y="3786190"/>
            <a:chExt cx="2914650" cy="2135188"/>
          </a:xfrm>
        </p:grpSpPr>
        <p:sp>
          <p:nvSpPr>
            <p:cNvPr id="25" name="Line 18">
              <a:extLst>
                <a:ext uri="{FF2B5EF4-FFF2-40B4-BE49-F238E27FC236}">
                  <a16:creationId xmlns:a16="http://schemas.microsoft.com/office/drawing/2014/main" id="{D0C51930-6DA0-4DA1-B9D1-4D892BAE60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0883" y="4135440"/>
              <a:ext cx="785812" cy="550863"/>
            </a:xfrm>
            <a:prstGeom prst="lin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endParaRPr lang="zh-CN" altLang="en-US" sz="2000" b="1">
                <a:solidFill>
                  <a:srgbClr val="0000CC"/>
                </a:solidFill>
                <a:cs typeface="Times New Roman" pitchFamily="18" charset="0"/>
              </a:endParaRPr>
            </a:p>
          </p:txBody>
        </p:sp>
        <p:sp>
          <p:nvSpPr>
            <p:cNvPr id="26" name="Line 3">
              <a:extLst>
                <a:ext uri="{FF2B5EF4-FFF2-40B4-BE49-F238E27FC236}">
                  <a16:creationId xmlns:a16="http://schemas.microsoft.com/office/drawing/2014/main" id="{C8636479-3D3A-414F-AF36-1635E3BDD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1358" y="5154615"/>
              <a:ext cx="720725" cy="431800"/>
            </a:xfrm>
            <a:prstGeom prst="lin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endParaRPr lang="zh-CN" altLang="en-US" sz="2000" b="1">
                <a:solidFill>
                  <a:srgbClr val="0000CC"/>
                </a:solidFill>
                <a:cs typeface="Times New Roman" pitchFamily="18" charset="0"/>
              </a:endParaRPr>
            </a:p>
          </p:txBody>
        </p:sp>
        <p:sp>
          <p:nvSpPr>
            <p:cNvPr id="28" name="Oval 10">
              <a:extLst>
                <a:ext uri="{FF2B5EF4-FFF2-40B4-BE49-F238E27FC236}">
                  <a16:creationId xmlns:a16="http://schemas.microsoft.com/office/drawing/2014/main" id="{4BCC62EF-1683-4AA7-B1ED-B35F4107C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2245" y="3786190"/>
              <a:ext cx="584200" cy="5715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marL="0" marR="0" lvl="0" indent="0" algn="ctr" defTabSz="914400" rtl="0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1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29" name="Oval 11">
              <a:extLst>
                <a:ext uri="{FF2B5EF4-FFF2-40B4-BE49-F238E27FC236}">
                  <a16:creationId xmlns:a16="http://schemas.microsoft.com/office/drawing/2014/main" id="{276DE1E9-8A0D-4C0E-B885-D0C1A81F2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7470" y="4659315"/>
              <a:ext cx="584200" cy="5730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marL="0" marR="0" lvl="0" indent="0" algn="ctr" defTabSz="914400" rtl="0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0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0" name="Oval 12">
              <a:extLst>
                <a:ext uri="{FF2B5EF4-FFF2-40B4-BE49-F238E27FC236}">
                  <a16:creationId xmlns:a16="http://schemas.microsoft.com/office/drawing/2014/main" id="{8215916F-5334-492E-B311-C571FAF6D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020" y="4659315"/>
              <a:ext cx="584200" cy="5730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marL="0" marR="0" lvl="0" indent="0" algn="ctr" defTabSz="914400" rtl="0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2</a:t>
              </a:r>
            </a:p>
          </p:txBody>
        </p:sp>
        <p:sp>
          <p:nvSpPr>
            <p:cNvPr id="31" name="Oval 13">
              <a:extLst>
                <a:ext uri="{FF2B5EF4-FFF2-40B4-BE49-F238E27FC236}">
                  <a16:creationId xmlns:a16="http://schemas.microsoft.com/office/drawing/2014/main" id="{E1E261C2-C5F3-4F2B-9D35-5536C4860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620" y="5353053"/>
              <a:ext cx="582613" cy="568325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marL="0" marR="0" lvl="0" indent="0" algn="ctr" defTabSz="914400" rtl="0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3</a:t>
              </a:r>
            </a:p>
          </p:txBody>
        </p:sp>
        <p:sp>
          <p:nvSpPr>
            <p:cNvPr id="32" name="Line 19">
              <a:extLst>
                <a:ext uri="{FF2B5EF4-FFF2-40B4-BE49-F238E27FC236}">
                  <a16:creationId xmlns:a16="http://schemas.microsoft.com/office/drawing/2014/main" id="{F7498076-A564-4D9F-83BA-46C23843A5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2158" y="4135440"/>
              <a:ext cx="720725" cy="550863"/>
            </a:xfrm>
            <a:prstGeom prst="lin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endParaRPr lang="zh-CN" altLang="en-US" sz="2000" b="1">
                <a:solidFill>
                  <a:srgbClr val="0000CC"/>
                </a:solidFill>
                <a:cs typeface="Times New Roman" pitchFamily="18" charset="0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CAB0F46B-A5B9-4D9B-A43D-AAABB94286E6}"/>
              </a:ext>
            </a:extLst>
          </p:cNvPr>
          <p:cNvGrpSpPr/>
          <p:nvPr/>
        </p:nvGrpSpPr>
        <p:grpSpPr>
          <a:xfrm>
            <a:off x="6454285" y="4354338"/>
            <a:ext cx="2914650" cy="2135188"/>
            <a:chOff x="327020" y="3786190"/>
            <a:chExt cx="2914650" cy="2135188"/>
          </a:xfrm>
        </p:grpSpPr>
        <p:sp>
          <p:nvSpPr>
            <p:cNvPr id="36" name="Line 3">
              <a:extLst>
                <a:ext uri="{FF2B5EF4-FFF2-40B4-BE49-F238E27FC236}">
                  <a16:creationId xmlns:a16="http://schemas.microsoft.com/office/drawing/2014/main" id="{868E281A-0E83-46A4-84EA-513EECEE19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1358" y="5154615"/>
              <a:ext cx="720725" cy="431800"/>
            </a:xfrm>
            <a:prstGeom prst="lin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endParaRPr lang="zh-CN" altLang="en-US" sz="2000" b="1">
                <a:solidFill>
                  <a:srgbClr val="0000CC"/>
                </a:solidFill>
                <a:cs typeface="Times New Roman" pitchFamily="18" charset="0"/>
              </a:endParaRPr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DAB12A17-4260-487E-B997-F2BF203BF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808" y="4926015"/>
              <a:ext cx="1749425" cy="17463"/>
            </a:xfrm>
            <a:custGeom>
              <a:avLst/>
              <a:gdLst/>
              <a:ahLst/>
              <a:cxnLst>
                <a:cxn ang="0">
                  <a:pos x="1102" y="0"/>
                </a:cxn>
                <a:cxn ang="0">
                  <a:pos x="0" y="11"/>
                </a:cxn>
              </a:cxnLst>
              <a:rect l="0" t="0" r="r" b="b"/>
              <a:pathLst>
                <a:path w="1102" h="11">
                  <a:moveTo>
                    <a:pt x="1102" y="0"/>
                  </a:moveTo>
                  <a:lnTo>
                    <a:pt x="0" y="11"/>
                  </a:lnTo>
                </a:path>
              </a:pathLst>
            </a:cu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endParaRPr lang="zh-CN" altLang="en-US" sz="2000" b="1">
                <a:solidFill>
                  <a:srgbClr val="0000CC"/>
                </a:solidFill>
                <a:cs typeface="Times New Roman" pitchFamily="18" charset="0"/>
              </a:endParaRPr>
            </a:p>
          </p:txBody>
        </p:sp>
        <p:sp>
          <p:nvSpPr>
            <p:cNvPr id="38" name="Oval 10">
              <a:extLst>
                <a:ext uri="{FF2B5EF4-FFF2-40B4-BE49-F238E27FC236}">
                  <a16:creationId xmlns:a16="http://schemas.microsoft.com/office/drawing/2014/main" id="{9AB16333-F813-4FE2-8BCA-537CB9D6F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2245" y="3786190"/>
              <a:ext cx="584200" cy="5715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marL="0" marR="0" lvl="0" indent="0" algn="ctr" defTabSz="914400" rtl="0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1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9" name="Oval 11">
              <a:extLst>
                <a:ext uri="{FF2B5EF4-FFF2-40B4-BE49-F238E27FC236}">
                  <a16:creationId xmlns:a16="http://schemas.microsoft.com/office/drawing/2014/main" id="{63BE5960-47BE-4203-91FC-AAB884A65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7470" y="4659315"/>
              <a:ext cx="584200" cy="5730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marL="0" marR="0" lvl="0" indent="0" algn="ctr" defTabSz="914400" rtl="0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0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40" name="Oval 12">
              <a:extLst>
                <a:ext uri="{FF2B5EF4-FFF2-40B4-BE49-F238E27FC236}">
                  <a16:creationId xmlns:a16="http://schemas.microsoft.com/office/drawing/2014/main" id="{61D50E95-BFFE-4656-8E2B-0F2ABD64A4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020" y="4659315"/>
              <a:ext cx="584200" cy="5730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marL="0" marR="0" lvl="0" indent="0" algn="ctr" defTabSz="914400" rtl="0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2</a:t>
              </a:r>
            </a:p>
          </p:txBody>
        </p:sp>
        <p:sp>
          <p:nvSpPr>
            <p:cNvPr id="41" name="Oval 13">
              <a:extLst>
                <a:ext uri="{FF2B5EF4-FFF2-40B4-BE49-F238E27FC236}">
                  <a16:creationId xmlns:a16="http://schemas.microsoft.com/office/drawing/2014/main" id="{3EF83350-742F-4833-9A4C-5D570C187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620" y="5353053"/>
              <a:ext cx="582613" cy="568325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marL="0" marR="0" lvl="0" indent="0" algn="ctr" defTabSz="914400" rtl="0" eaLnBrk="0" fontAlgn="base" latinLnBrk="0" hangingPunct="0">
                <a:lnSpc>
                  <a:spcPct val="7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3</a:t>
              </a:r>
            </a:p>
          </p:txBody>
        </p:sp>
        <p:sp>
          <p:nvSpPr>
            <p:cNvPr id="42" name="Line 19">
              <a:extLst>
                <a:ext uri="{FF2B5EF4-FFF2-40B4-BE49-F238E27FC236}">
                  <a16:creationId xmlns:a16="http://schemas.microsoft.com/office/drawing/2014/main" id="{B480F163-3710-4C92-9C82-297BBBE140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2158" y="4135440"/>
              <a:ext cx="720725" cy="550863"/>
            </a:xfrm>
            <a:prstGeom prst="lin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endParaRPr lang="zh-CN" altLang="en-US" sz="2000" b="1">
                <a:solidFill>
                  <a:srgbClr val="0000CC"/>
                </a:solidFill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7357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</a:t>
            </a:r>
            <a:r>
              <a:rPr lang="zh-CN" altLang="en-US" dirty="0"/>
              <a:t>图的定义与基本术语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676400"/>
            <a:ext cx="11582400" cy="4876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800" dirty="0">
                <a:solidFill>
                  <a:srgbClr val="FF0000"/>
                </a:solidFill>
              </a:rPr>
              <a:t>图</a:t>
            </a:r>
            <a:r>
              <a:rPr lang="zh-CN" altLang="en-US" sz="2800" dirty="0"/>
              <a:t>是常用的一类重要的数据结构，</a:t>
            </a:r>
            <a:r>
              <a:rPr lang="zh-CN" altLang="en-US" sz="2800" dirty="0">
                <a:solidFill>
                  <a:srgbClr val="FF0000"/>
                </a:solidFill>
              </a:rPr>
              <a:t>树</a:t>
            </a:r>
            <a:r>
              <a:rPr lang="zh-CN" altLang="en-US" sz="2800" dirty="0"/>
              <a:t>可以看成是图的</a:t>
            </a:r>
            <a:r>
              <a:rPr lang="zh-CN" altLang="en-US" sz="2800" dirty="0">
                <a:solidFill>
                  <a:srgbClr val="FF0000"/>
                </a:solidFill>
              </a:rPr>
              <a:t>特例</a:t>
            </a:r>
          </a:p>
          <a:p>
            <a:pPr>
              <a:spcBef>
                <a:spcPts val="1200"/>
              </a:spcBef>
            </a:pPr>
            <a:r>
              <a:rPr lang="zh-CN" altLang="en-US" sz="2800" dirty="0"/>
              <a:t>树中每个数据元素至多允许一个前驱，反映数据元素之间</a:t>
            </a:r>
            <a:r>
              <a:rPr lang="zh-CN" altLang="en-US" sz="2800" dirty="0">
                <a:solidFill>
                  <a:srgbClr val="00B050"/>
                </a:solidFill>
              </a:rPr>
              <a:t>一对多</a:t>
            </a:r>
            <a:r>
              <a:rPr lang="zh-CN" altLang="en-US" sz="2800" dirty="0"/>
              <a:t>的关系</a:t>
            </a:r>
          </a:p>
          <a:p>
            <a:pPr>
              <a:spcBef>
                <a:spcPts val="1200"/>
              </a:spcBef>
            </a:pPr>
            <a:r>
              <a:rPr lang="zh-CN" altLang="en-US" sz="2800" dirty="0"/>
              <a:t>图取消了该限制</a:t>
            </a:r>
            <a:endParaRPr lang="en-US" altLang="zh-CN" sz="2800" dirty="0"/>
          </a:p>
          <a:p>
            <a:pPr lvl="1">
              <a:spcBef>
                <a:spcPts val="1200"/>
              </a:spcBef>
            </a:pPr>
            <a:r>
              <a:rPr lang="zh-CN" altLang="en-US" sz="2600" dirty="0"/>
              <a:t>图中允许数据元素可以拥有</a:t>
            </a:r>
            <a:r>
              <a:rPr lang="zh-CN" altLang="en-US" sz="2600" dirty="0">
                <a:solidFill>
                  <a:srgbClr val="00B050"/>
                </a:solidFill>
              </a:rPr>
              <a:t>多个前驱</a:t>
            </a:r>
          </a:p>
          <a:p>
            <a:pPr lvl="1">
              <a:spcBef>
                <a:spcPts val="1200"/>
              </a:spcBef>
            </a:pPr>
            <a:r>
              <a:rPr lang="zh-CN" altLang="en-US" sz="2600" dirty="0"/>
              <a:t>因此可以反映数据元素之间</a:t>
            </a:r>
            <a:r>
              <a:rPr lang="zh-CN" altLang="en-US" sz="2600" dirty="0">
                <a:solidFill>
                  <a:srgbClr val="00B050"/>
                </a:solidFill>
              </a:rPr>
              <a:t>多对多</a:t>
            </a:r>
            <a:r>
              <a:rPr lang="zh-CN" altLang="en-US" sz="2600" dirty="0"/>
              <a:t>的关系</a:t>
            </a:r>
          </a:p>
          <a:p>
            <a:pPr>
              <a:spcBef>
                <a:spcPts val="1200"/>
              </a:spcBef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0954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9BDA4D-B46A-4DF3-B4DD-B341953BB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 </a:t>
            </a:r>
            <a:r>
              <a:rPr lang="zh-CN" altLang="en-US" dirty="0"/>
              <a:t>图的存储结构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8F5090-746B-4C64-9748-9F7174B0A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4724400" cy="5181600"/>
          </a:xfrm>
        </p:spPr>
        <p:txBody>
          <a:bodyPr/>
          <a:lstStyle/>
          <a:p>
            <a:r>
              <a:rPr lang="zh-CN" altLang="en-US" sz="2800" dirty="0"/>
              <a:t>顺序存储结构：</a:t>
            </a:r>
          </a:p>
          <a:p>
            <a:pPr lvl="1"/>
            <a:r>
              <a:rPr lang="zh-CN" altLang="en-US" sz="2600" dirty="0">
                <a:solidFill>
                  <a:srgbClr val="00B050"/>
                </a:solidFill>
              </a:rPr>
              <a:t>邻接矩阵</a:t>
            </a:r>
            <a:r>
              <a:rPr lang="zh-CN" altLang="en-US" sz="2600" dirty="0"/>
              <a:t>法（二维</a:t>
            </a:r>
            <a:r>
              <a:rPr lang="zh-CN" altLang="en-US" sz="2600" dirty="0">
                <a:solidFill>
                  <a:srgbClr val="00B050"/>
                </a:solidFill>
              </a:rPr>
              <a:t>数组</a:t>
            </a:r>
            <a:r>
              <a:rPr lang="zh-CN" altLang="en-US" sz="2600" dirty="0"/>
              <a:t>）</a:t>
            </a:r>
          </a:p>
          <a:p>
            <a:r>
              <a:rPr lang="zh-CN" altLang="en-US" sz="2800" dirty="0"/>
              <a:t>链式存储结构：</a:t>
            </a:r>
          </a:p>
          <a:p>
            <a:pPr lvl="1"/>
            <a:r>
              <a:rPr lang="zh-CN" altLang="en-US" sz="2600" dirty="0">
                <a:solidFill>
                  <a:srgbClr val="00B050"/>
                </a:solidFill>
              </a:rPr>
              <a:t>邻接表</a:t>
            </a:r>
            <a:r>
              <a:rPr lang="zh-CN" altLang="en-US" sz="2600" dirty="0"/>
              <a:t>法</a:t>
            </a:r>
          </a:p>
          <a:p>
            <a:pPr lvl="1"/>
            <a:r>
              <a:rPr lang="zh-CN" altLang="en-US" sz="2600" dirty="0">
                <a:solidFill>
                  <a:srgbClr val="00B050"/>
                </a:solidFill>
              </a:rPr>
              <a:t>十字链</a:t>
            </a:r>
            <a:r>
              <a:rPr lang="zh-CN" altLang="en-US" sz="2600" dirty="0"/>
              <a:t>表法</a:t>
            </a:r>
          </a:p>
          <a:p>
            <a:pPr lvl="1"/>
            <a:r>
              <a:rPr lang="zh-CN" altLang="en-US" sz="2600" dirty="0"/>
              <a:t>邻接</a:t>
            </a:r>
            <a:r>
              <a:rPr lang="zh-CN" altLang="en-US" sz="2600" dirty="0">
                <a:solidFill>
                  <a:srgbClr val="00B050"/>
                </a:solidFill>
              </a:rPr>
              <a:t>多重</a:t>
            </a:r>
            <a:r>
              <a:rPr lang="zh-CN" altLang="en-US" sz="2600" dirty="0"/>
              <a:t>表法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1442E9B5-79EF-43F2-A4CB-613E044B4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495800"/>
            <a:ext cx="3789364" cy="113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FontTx/>
              <a:buBlip>
                <a:blip r:embed="rId2"/>
              </a:buBlip>
            </a:pPr>
            <a:r>
              <a:rPr kumimoji="1" lang="zh-CN" altLang="en-US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存储每个</a:t>
            </a:r>
            <a:r>
              <a:rPr kumimoji="1" lang="zh-CN" altLang="en-US" b="1" dirty="0">
                <a:solidFill>
                  <a:srgbClr val="0000FF"/>
                </a:solidFill>
                <a:highlight>
                  <a:srgbClr val="FFFF00"/>
                </a:highligh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顶点</a:t>
            </a:r>
            <a:r>
              <a:rPr kumimoji="1" lang="zh-CN" altLang="en-US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的信息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Tx/>
              <a:buBlip>
                <a:blip r:embed="rId2"/>
              </a:buBlip>
            </a:pPr>
            <a:r>
              <a:rPr kumimoji="1" lang="zh-CN" altLang="en-US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存储每条</a:t>
            </a:r>
            <a:r>
              <a:rPr kumimoji="1" lang="zh-CN" altLang="en-US" b="1" dirty="0">
                <a:solidFill>
                  <a:srgbClr val="0000FF"/>
                </a:solidFill>
                <a:highlight>
                  <a:srgbClr val="FFFF00"/>
                </a:highligh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边</a:t>
            </a:r>
            <a:r>
              <a:rPr kumimoji="1" lang="zh-CN" altLang="en-US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的信息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278031EE-59B6-47FA-86D5-E8602BE83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0151" y="3006730"/>
            <a:ext cx="1584325" cy="1536689"/>
          </a:xfrm>
          <a:prstGeom prst="foldedCorner">
            <a:avLst>
              <a:gd name="adj" fmla="val 12500"/>
            </a:avLst>
          </a:prstGeom>
          <a:solidFill>
            <a:srgbClr val="FFCCFF"/>
          </a:solidFill>
          <a:ln w="38100">
            <a:solidFill>
              <a:srgbClr val="006600"/>
            </a:solidFill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/>
                <a:ea typeface="楷体" pitchFamily="49" charset="-122"/>
                <a:cs typeface="Times New Roman" pitchFamily="18" charset="0"/>
              </a:rPr>
              <a:t>图的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/>
                <a:ea typeface="楷体" pitchFamily="49" charset="-122"/>
                <a:cs typeface="Times New Roman" pitchFamily="18" charset="0"/>
              </a:rPr>
              <a:t>逻辑结构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951E5145-F8A4-44FE-B116-9D4264C7F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2400" y="2819401"/>
            <a:ext cx="2235200" cy="1460500"/>
          </a:xfrm>
          <a:prstGeom prst="can">
            <a:avLst>
              <a:gd name="adj" fmla="val 25000"/>
            </a:avLst>
          </a:prstGeom>
          <a:solidFill>
            <a:srgbClr val="FFFFCC"/>
          </a:solidFill>
          <a:ln w="38100">
            <a:solidFill>
              <a:srgbClr val="006600"/>
            </a:solidFill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楷体" pitchFamily="49" charset="-122"/>
                <a:cs typeface="Times New Roman" pitchFamily="18" charset="0"/>
              </a:rPr>
              <a:t>图的存储结构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id="{4E475C8F-7761-489C-96A3-7832C2F6E3A2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4838" y="3775075"/>
            <a:ext cx="1727200" cy="0"/>
          </a:xfrm>
          <a:prstGeom prst="line">
            <a:avLst/>
          </a:prstGeom>
          <a:noFill/>
          <a:ln w="76200">
            <a:solidFill>
              <a:srgbClr val="006600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2B5C4F09-18FE-4779-912A-59E441619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6275" y="3127375"/>
            <a:ext cx="1223963" cy="46166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映射</a:t>
            </a:r>
          </a:p>
        </p:txBody>
      </p:sp>
    </p:spTree>
    <p:extLst>
      <p:ext uri="{BB962C8B-B14F-4D97-AF65-F5344CB8AC3E}">
        <p14:creationId xmlns:p14="http://schemas.microsoft.com/office/powerpoint/2010/main" val="1715726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4DBFD-0800-4DAF-980E-60A5C56D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7.2.1 </a:t>
            </a:r>
            <a:r>
              <a:rPr lang="zh-CN" altLang="en-US" dirty="0"/>
              <a:t>邻接矩阵表示法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3AB911-5464-4D97-9B75-B9E8623A4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图的</a:t>
            </a:r>
            <a:r>
              <a:rPr lang="zh-CN" altLang="en-US" dirty="0">
                <a:solidFill>
                  <a:srgbClr val="00B050"/>
                </a:solidFill>
              </a:rPr>
              <a:t>邻接矩阵</a:t>
            </a:r>
            <a:r>
              <a:rPr lang="en-US" altLang="zh-CN" dirty="0"/>
              <a:t>(Adjacency Matrix)</a:t>
            </a:r>
            <a:r>
              <a:rPr lang="zh-CN" altLang="en-US" dirty="0"/>
              <a:t>表示法也称作</a:t>
            </a:r>
            <a:r>
              <a:rPr lang="zh-CN" altLang="en-US" dirty="0">
                <a:solidFill>
                  <a:srgbClr val="00B050"/>
                </a:solidFill>
              </a:rPr>
              <a:t>数组</a:t>
            </a:r>
            <a:r>
              <a:rPr lang="zh-CN" altLang="en-US" dirty="0"/>
              <a:t>表示法。</a:t>
            </a:r>
          </a:p>
          <a:p>
            <a:r>
              <a:rPr lang="zh-CN" altLang="en-US" dirty="0"/>
              <a:t>它采用两个数组来表示图：</a:t>
            </a:r>
            <a:endParaRPr lang="en-US" altLang="zh-CN" dirty="0"/>
          </a:p>
          <a:p>
            <a:pPr lvl="1"/>
            <a:r>
              <a:rPr lang="zh-CN" altLang="en-US" dirty="0"/>
              <a:t>一个是用于存储</a:t>
            </a:r>
            <a:r>
              <a:rPr lang="zh-CN" altLang="en-US" dirty="0">
                <a:solidFill>
                  <a:srgbClr val="00B050"/>
                </a:solidFill>
              </a:rPr>
              <a:t>顶点</a:t>
            </a:r>
            <a:r>
              <a:rPr lang="zh-CN" altLang="en-US" dirty="0"/>
              <a:t>信息的</a:t>
            </a:r>
            <a:r>
              <a:rPr lang="zh-CN" altLang="en-US" dirty="0">
                <a:solidFill>
                  <a:srgbClr val="00B050"/>
                </a:solidFill>
              </a:rPr>
              <a:t>一维数组</a:t>
            </a:r>
            <a:endParaRPr lang="en-US" altLang="zh-CN" dirty="0">
              <a:solidFill>
                <a:srgbClr val="00B050"/>
              </a:solidFill>
            </a:endParaRPr>
          </a:p>
          <a:p>
            <a:pPr lvl="1"/>
            <a:r>
              <a:rPr lang="zh-CN" altLang="en-US" dirty="0"/>
              <a:t>另一个是用于存储图中</a:t>
            </a:r>
            <a:r>
              <a:rPr lang="zh-CN" altLang="en-US" dirty="0">
                <a:solidFill>
                  <a:srgbClr val="00B050"/>
                </a:solidFill>
              </a:rPr>
              <a:t>顶点之间关联关系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B050"/>
                </a:solidFill>
              </a:rPr>
              <a:t>二维数组</a:t>
            </a:r>
            <a:r>
              <a:rPr lang="zh-CN" altLang="en-US" dirty="0"/>
              <a:t>，这个关联关系数组被称为</a:t>
            </a:r>
            <a:r>
              <a:rPr lang="zh-CN" altLang="en-US" dirty="0">
                <a:solidFill>
                  <a:srgbClr val="C00000"/>
                </a:solidFill>
              </a:rPr>
              <a:t>邻接矩阵</a:t>
            </a:r>
            <a:r>
              <a:rPr lang="zh-CN" altLang="en-US" dirty="0"/>
              <a:t>。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6891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5E37A1-DBC8-465E-8F37-9C0AB7074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391261"/>
            <a:ext cx="11582400" cy="858101"/>
          </a:xfrm>
        </p:spPr>
        <p:txBody>
          <a:bodyPr/>
          <a:lstStyle/>
          <a:p>
            <a:r>
              <a:rPr lang="zh-CN" altLang="en-US" dirty="0"/>
              <a:t>若</a:t>
            </a:r>
            <a:r>
              <a:rPr lang="en-US" altLang="zh-CN" dirty="0"/>
              <a:t>G</a:t>
            </a:r>
            <a:r>
              <a:rPr lang="zh-CN" altLang="en-US" dirty="0"/>
              <a:t>是一具有</a:t>
            </a:r>
            <a:r>
              <a:rPr lang="en-US" altLang="zh-CN" dirty="0"/>
              <a:t>n</a:t>
            </a:r>
            <a:r>
              <a:rPr lang="zh-CN" altLang="en-US" dirty="0"/>
              <a:t>个顶点的</a:t>
            </a:r>
            <a:r>
              <a:rPr lang="zh-CN" altLang="en-US" dirty="0">
                <a:solidFill>
                  <a:srgbClr val="C00000"/>
                </a:solidFill>
              </a:rPr>
              <a:t>无权图</a:t>
            </a:r>
            <a:r>
              <a:rPr lang="zh-CN" altLang="en-US" dirty="0"/>
              <a:t>，</a:t>
            </a:r>
            <a:r>
              <a:rPr lang="en-US" altLang="zh-CN" dirty="0"/>
              <a:t>G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C00000"/>
                </a:solidFill>
              </a:rPr>
              <a:t>邻接矩阵</a:t>
            </a:r>
            <a:r>
              <a:rPr lang="zh-CN" altLang="en-US" dirty="0"/>
              <a:t>是具有如下性质的</a:t>
            </a:r>
            <a:r>
              <a:rPr lang="en-US" altLang="zh-CN" dirty="0" err="1"/>
              <a:t>n×n</a:t>
            </a:r>
            <a:r>
              <a:rPr lang="zh-CN" altLang="en-US" dirty="0"/>
              <a:t>矩阵</a:t>
            </a:r>
            <a:r>
              <a:rPr lang="en-US" altLang="zh-CN" dirty="0"/>
              <a:t>A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4" name="Group 10">
            <a:extLst>
              <a:ext uri="{FF2B5EF4-FFF2-40B4-BE49-F238E27FC236}">
                <a16:creationId xmlns:a16="http://schemas.microsoft.com/office/drawing/2014/main" id="{EA1AB531-74F6-412D-9F7A-68397DB43FBD}"/>
              </a:ext>
            </a:extLst>
          </p:cNvPr>
          <p:cNvGrpSpPr>
            <a:grpSpLocks/>
          </p:cNvGrpSpPr>
          <p:nvPr/>
        </p:nvGrpSpPr>
        <p:grpSpPr bwMode="auto">
          <a:xfrm>
            <a:off x="739327" y="1086581"/>
            <a:ext cx="5181600" cy="1295400"/>
            <a:chOff x="816" y="1296"/>
            <a:chExt cx="3264" cy="816"/>
          </a:xfrm>
        </p:grpSpPr>
        <p:sp>
          <p:nvSpPr>
            <p:cNvPr id="5" name="Text Box 7">
              <a:extLst>
                <a:ext uri="{FF2B5EF4-FFF2-40B4-BE49-F238E27FC236}">
                  <a16:creationId xmlns:a16="http://schemas.microsoft.com/office/drawing/2014/main" id="{7E083789-5422-445C-A75E-609EAF905E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536"/>
              <a:ext cx="7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/>
                <a:t>A[</a:t>
              </a:r>
              <a:r>
                <a:rPr lang="en-US" altLang="zh-CN" sz="2800" b="1" dirty="0" err="1"/>
                <a:t>i,j</a:t>
              </a:r>
              <a:r>
                <a:rPr lang="en-US" altLang="zh-CN" sz="2800" b="1" dirty="0"/>
                <a:t>]=</a:t>
              </a:r>
            </a:p>
          </p:txBody>
        </p:sp>
        <p:sp>
          <p:nvSpPr>
            <p:cNvPr id="6" name="AutoShape 8">
              <a:extLst>
                <a:ext uri="{FF2B5EF4-FFF2-40B4-BE49-F238E27FC236}">
                  <a16:creationId xmlns:a16="http://schemas.microsoft.com/office/drawing/2014/main" id="{F089FF7D-38A0-4E47-82BD-13BBC5859A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4" y="1296"/>
              <a:ext cx="48" cy="816"/>
            </a:xfrm>
            <a:prstGeom prst="leftBrace">
              <a:avLst>
                <a:gd name="adj1" fmla="val 141667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Text Box 9">
              <a:extLst>
                <a:ext uri="{FF2B5EF4-FFF2-40B4-BE49-F238E27FC236}">
                  <a16:creationId xmlns:a16="http://schemas.microsoft.com/office/drawing/2014/main" id="{EF5FA940-B417-4E84-B130-B65B19AE90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344"/>
              <a:ext cx="2352" cy="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9144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3716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8288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50000"/>
                </a:spcBef>
                <a:buFontTx/>
                <a:buAutoNum type="arabicPlain"/>
              </a:pPr>
              <a:r>
                <a:rPr lang="zh-CN" altLang="en-US" b="1" dirty="0"/>
                <a:t>若</a:t>
              </a:r>
              <a:r>
                <a:rPr lang="en-US" altLang="zh-CN" b="1" dirty="0"/>
                <a:t>&lt;</a:t>
              </a:r>
              <a:r>
                <a:rPr lang="en-US" altLang="zh-CN" b="1" dirty="0" err="1"/>
                <a:t>v</a:t>
              </a:r>
              <a:r>
                <a:rPr lang="en-US" altLang="zh-CN" b="1" baseline="-25000" dirty="0" err="1"/>
                <a:t>i</a:t>
              </a:r>
              <a:r>
                <a:rPr lang="en-US" altLang="zh-CN" b="1" dirty="0" err="1"/>
                <a:t>,v</a:t>
              </a:r>
              <a:r>
                <a:rPr lang="en-US" altLang="zh-CN" b="1" baseline="-25000" dirty="0" err="1"/>
                <a:t>j</a:t>
              </a:r>
              <a:r>
                <a:rPr lang="en-US" altLang="zh-CN" b="1" dirty="0"/>
                <a:t>&gt;</a:t>
              </a:r>
              <a:r>
                <a:rPr lang="zh-CN" altLang="en-US" b="1" dirty="0"/>
                <a:t>或（</a:t>
              </a:r>
              <a:r>
                <a:rPr lang="en-US" altLang="zh-CN" b="1" dirty="0" err="1"/>
                <a:t>v</a:t>
              </a:r>
              <a:r>
                <a:rPr lang="en-US" altLang="zh-CN" b="1" baseline="-25000" dirty="0" err="1"/>
                <a:t>i</a:t>
              </a:r>
              <a:r>
                <a:rPr lang="en-US" altLang="zh-CN" b="1" dirty="0" err="1"/>
                <a:t>,v</a:t>
              </a:r>
              <a:r>
                <a:rPr lang="en-US" altLang="zh-CN" b="1" baseline="-25000" dirty="0" err="1"/>
                <a:t>j</a:t>
              </a:r>
              <a:r>
                <a:rPr lang="en-US" altLang="zh-CN" b="1" dirty="0"/>
                <a:t>)</a:t>
              </a:r>
              <a:r>
                <a:rPr lang="en-US" altLang="zh-CN" b="1" dirty="0">
                  <a:sym typeface="Symbol" panose="05050102010706020507" pitchFamily="18" charset="2"/>
                </a:rPr>
                <a:t>VR</a:t>
              </a:r>
            </a:p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b="1" dirty="0"/>
                <a:t>0    </a:t>
              </a:r>
              <a:r>
                <a:rPr lang="zh-CN" altLang="en-US" b="1" dirty="0"/>
                <a:t>反之</a:t>
              </a:r>
            </a:p>
          </p:txBody>
        </p:sp>
      </p:grpSp>
      <p:sp>
        <p:nvSpPr>
          <p:cNvPr id="8" name="AutoShape 57">
            <a:extLst>
              <a:ext uri="{FF2B5EF4-FFF2-40B4-BE49-F238E27FC236}">
                <a16:creationId xmlns:a16="http://schemas.microsoft.com/office/drawing/2014/main" id="{13D92BA6-49BC-41D7-ACC3-EFDEA9421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0611" y="2555046"/>
            <a:ext cx="792163" cy="215900"/>
          </a:xfrm>
          <a:prstGeom prst="rightArrow">
            <a:avLst>
              <a:gd name="adj1" fmla="val 50000"/>
              <a:gd name="adj2" fmla="val 91728"/>
            </a:avLst>
          </a:prstGeom>
          <a:solidFill>
            <a:srgbClr val="FFFFCC"/>
          </a:solidFill>
          <a:ln>
            <a:solidFill>
              <a:srgbClr val="006600"/>
            </a:solidFill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zh-CN" altLang="en-US" sz="2400" b="1">
              <a:solidFill>
                <a:prstClr val="white"/>
              </a:solidFill>
            </a:endParaRPr>
          </a:p>
        </p:txBody>
      </p:sp>
      <p:grpSp>
        <p:nvGrpSpPr>
          <p:cNvPr id="9" name="Group 59">
            <a:extLst>
              <a:ext uri="{FF2B5EF4-FFF2-40B4-BE49-F238E27FC236}">
                <a16:creationId xmlns:a16="http://schemas.microsoft.com/office/drawing/2014/main" id="{F66F7824-AC75-4741-BBAC-2DEF03C66E5F}"/>
              </a:ext>
            </a:extLst>
          </p:cNvPr>
          <p:cNvGrpSpPr>
            <a:grpSpLocks/>
          </p:cNvGrpSpPr>
          <p:nvPr/>
        </p:nvGrpSpPr>
        <p:grpSpPr bwMode="auto">
          <a:xfrm>
            <a:off x="3796054" y="1918494"/>
            <a:ext cx="2089150" cy="2017713"/>
            <a:chOff x="657" y="662"/>
            <a:chExt cx="1316" cy="1271"/>
          </a:xfrm>
        </p:grpSpPr>
        <p:sp>
          <p:nvSpPr>
            <p:cNvPr id="10" name="Oval 60">
              <a:extLst>
                <a:ext uri="{FF2B5EF4-FFF2-40B4-BE49-F238E27FC236}">
                  <a16:creationId xmlns:a16="http://schemas.microsoft.com/office/drawing/2014/main" id="{EFD5EC89-B3EF-4222-8A35-F398910F4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662"/>
              <a:ext cx="227" cy="22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1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1" name="Oval 61">
              <a:extLst>
                <a:ext uri="{FF2B5EF4-FFF2-40B4-BE49-F238E27FC236}">
                  <a16:creationId xmlns:a16="http://schemas.microsoft.com/office/drawing/2014/main" id="{C56BAA07-E793-4210-9FD1-9903D438E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1207"/>
              <a:ext cx="227" cy="22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3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2" name="Oval 62">
              <a:extLst>
                <a:ext uri="{FF2B5EF4-FFF2-40B4-BE49-F238E27FC236}">
                  <a16:creationId xmlns:a16="http://schemas.microsoft.com/office/drawing/2014/main" id="{8DFC19F2-B02C-4F71-AE99-F5299F95B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1207"/>
              <a:ext cx="227" cy="22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2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3" name="Oval 63">
              <a:extLst>
                <a:ext uri="{FF2B5EF4-FFF2-40B4-BE49-F238E27FC236}">
                  <a16:creationId xmlns:a16="http://schemas.microsoft.com/office/drawing/2014/main" id="{DF3DB333-E13C-4CB5-89A6-58ADD7FF7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1207"/>
              <a:ext cx="227" cy="22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4" name="Oval 64">
              <a:extLst>
                <a:ext uri="{FF2B5EF4-FFF2-40B4-BE49-F238E27FC236}">
                  <a16:creationId xmlns:a16="http://schemas.microsoft.com/office/drawing/2014/main" id="{9C64C0D7-81A7-46D9-B50F-A8997526D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1706"/>
              <a:ext cx="227" cy="22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4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5" name="Line 65">
              <a:extLst>
                <a:ext uri="{FF2B5EF4-FFF2-40B4-BE49-F238E27FC236}">
                  <a16:creationId xmlns:a16="http://schemas.microsoft.com/office/drawing/2014/main" id="{8AE4F040-D797-4EBD-B87F-5177D8CC92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3" y="798"/>
              <a:ext cx="409" cy="409"/>
            </a:xfrm>
            <a:prstGeom prst="lin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Line 66">
              <a:extLst>
                <a:ext uri="{FF2B5EF4-FFF2-40B4-BE49-F238E27FC236}">
                  <a16:creationId xmlns:a16="http://schemas.microsoft.com/office/drawing/2014/main" id="{DC8B1F4C-D269-4019-A8BE-C16CE52814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798"/>
              <a:ext cx="408" cy="409"/>
            </a:xfrm>
            <a:prstGeom prst="lin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Line 67">
              <a:extLst>
                <a:ext uri="{FF2B5EF4-FFF2-40B4-BE49-F238E27FC236}">
                  <a16:creationId xmlns:a16="http://schemas.microsoft.com/office/drawing/2014/main" id="{4C3DC5E3-FDD6-412D-BB24-D781A76A30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4" y="1327"/>
              <a:ext cx="318" cy="0"/>
            </a:xfrm>
            <a:prstGeom prst="lin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Freeform 68">
              <a:extLst>
                <a:ext uri="{FF2B5EF4-FFF2-40B4-BE49-F238E27FC236}">
                  <a16:creationId xmlns:a16="http://schemas.microsoft.com/office/drawing/2014/main" id="{5A8B8A32-3948-4749-A7DD-C5BB0166B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1" y="1322"/>
              <a:ext cx="323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23" y="0"/>
                </a:cxn>
              </a:cxnLst>
              <a:rect l="0" t="0" r="r" b="b"/>
              <a:pathLst>
                <a:path w="323" h="1">
                  <a:moveTo>
                    <a:pt x="0" y="1"/>
                  </a:moveTo>
                  <a:lnTo>
                    <a:pt x="323" y="0"/>
                  </a:lnTo>
                </a:path>
              </a:pathLst>
            </a:cu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Freeform 69">
              <a:extLst>
                <a:ext uri="{FF2B5EF4-FFF2-40B4-BE49-F238E27FC236}">
                  <a16:creationId xmlns:a16="http://schemas.microsoft.com/office/drawing/2014/main" id="{BC1A16F6-9A5D-45FF-925D-3CA80D066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2" y="889"/>
              <a:ext cx="4" cy="31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313"/>
                </a:cxn>
              </a:cxnLst>
              <a:rect l="0" t="0" r="r" b="b"/>
              <a:pathLst>
                <a:path w="4" h="313">
                  <a:moveTo>
                    <a:pt x="4" y="0"/>
                  </a:moveTo>
                  <a:lnTo>
                    <a:pt x="0" y="313"/>
                  </a:lnTo>
                </a:path>
              </a:pathLst>
            </a:cu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Line 70">
              <a:extLst>
                <a:ext uri="{FF2B5EF4-FFF2-40B4-BE49-F238E27FC236}">
                  <a16:creationId xmlns:a16="http://schemas.microsoft.com/office/drawing/2014/main" id="{6826C965-03BC-4563-8BD6-D35317FA72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1433"/>
              <a:ext cx="409" cy="363"/>
            </a:xfrm>
            <a:prstGeom prst="lin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Line 71">
              <a:extLst>
                <a:ext uri="{FF2B5EF4-FFF2-40B4-BE49-F238E27FC236}">
                  <a16:creationId xmlns:a16="http://schemas.microsoft.com/office/drawing/2014/main" id="{F156C272-1106-45FC-BA0E-610CE8AFFD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6" y="1433"/>
              <a:ext cx="0" cy="273"/>
            </a:xfrm>
            <a:prstGeom prst="lin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Line 72">
              <a:extLst>
                <a:ext uri="{FF2B5EF4-FFF2-40B4-BE49-F238E27FC236}">
                  <a16:creationId xmlns:a16="http://schemas.microsoft.com/office/drawing/2014/main" id="{917395D1-E958-4568-B81D-87D89BBB17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9" y="1433"/>
              <a:ext cx="408" cy="363"/>
            </a:xfrm>
            <a:prstGeom prst="lin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3" name="Group 73">
            <a:extLst>
              <a:ext uri="{FF2B5EF4-FFF2-40B4-BE49-F238E27FC236}">
                <a16:creationId xmlns:a16="http://schemas.microsoft.com/office/drawing/2014/main" id="{941AACC3-5058-4B8D-B15D-BFB6BF548728}"/>
              </a:ext>
            </a:extLst>
          </p:cNvPr>
          <p:cNvGrpSpPr>
            <a:grpSpLocks/>
          </p:cNvGrpSpPr>
          <p:nvPr/>
        </p:nvGrpSpPr>
        <p:grpSpPr bwMode="auto">
          <a:xfrm>
            <a:off x="3797642" y="4454524"/>
            <a:ext cx="2089150" cy="2017713"/>
            <a:chOff x="657" y="2250"/>
            <a:chExt cx="1316" cy="1271"/>
          </a:xfrm>
        </p:grpSpPr>
        <p:sp>
          <p:nvSpPr>
            <p:cNvPr id="24" name="Oval 74">
              <a:extLst>
                <a:ext uri="{FF2B5EF4-FFF2-40B4-BE49-F238E27FC236}">
                  <a16:creationId xmlns:a16="http://schemas.microsoft.com/office/drawing/2014/main" id="{DAF51F45-F1B0-4C0C-975E-A1EB7EEFD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2250"/>
              <a:ext cx="227" cy="22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1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25" name="Oval 75">
              <a:extLst>
                <a:ext uri="{FF2B5EF4-FFF2-40B4-BE49-F238E27FC236}">
                  <a16:creationId xmlns:a16="http://schemas.microsoft.com/office/drawing/2014/main" id="{49380DED-F304-4C26-A1EE-F384D047F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2795"/>
              <a:ext cx="227" cy="22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6" name="Oval 76">
              <a:extLst>
                <a:ext uri="{FF2B5EF4-FFF2-40B4-BE49-F238E27FC236}">
                  <a16:creationId xmlns:a16="http://schemas.microsoft.com/office/drawing/2014/main" id="{93647EE0-7C51-4957-A201-5E8871C2E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2795"/>
              <a:ext cx="227" cy="22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2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27" name="Oval 77">
              <a:extLst>
                <a:ext uri="{FF2B5EF4-FFF2-40B4-BE49-F238E27FC236}">
                  <a16:creationId xmlns:a16="http://schemas.microsoft.com/office/drawing/2014/main" id="{6A4AD9C1-D6E4-4695-BE20-B35ADADA5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795"/>
              <a:ext cx="227" cy="22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0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28" name="Oval 78">
              <a:extLst>
                <a:ext uri="{FF2B5EF4-FFF2-40B4-BE49-F238E27FC236}">
                  <a16:creationId xmlns:a16="http://schemas.microsoft.com/office/drawing/2014/main" id="{BEB74070-CC79-4E75-9C29-033C2A154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3294"/>
              <a:ext cx="227" cy="22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4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29" name="Freeform 79">
              <a:extLst>
                <a:ext uri="{FF2B5EF4-FFF2-40B4-BE49-F238E27FC236}">
                  <a16:creationId xmlns:a16="http://schemas.microsoft.com/office/drawing/2014/main" id="{578D81FB-D993-4C3B-86DE-9A585BB7D2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" y="2416"/>
              <a:ext cx="392" cy="400"/>
            </a:xfrm>
            <a:custGeom>
              <a:avLst/>
              <a:gdLst/>
              <a:ahLst/>
              <a:cxnLst>
                <a:cxn ang="0">
                  <a:pos x="392" y="0"/>
                </a:cxn>
                <a:cxn ang="0">
                  <a:pos x="0" y="400"/>
                </a:cxn>
              </a:cxnLst>
              <a:rect l="0" t="0" r="r" b="b"/>
              <a:pathLst>
                <a:path w="392" h="400">
                  <a:moveTo>
                    <a:pt x="392" y="0"/>
                  </a:moveTo>
                  <a:lnTo>
                    <a:pt x="0" y="400"/>
                  </a:lnTo>
                </a:path>
              </a:pathLst>
            </a:custGeom>
            <a:ln w="19050">
              <a:solidFill>
                <a:srgbClr val="006600"/>
              </a:solidFill>
              <a:headEnd/>
              <a:tailEnd type="stealth" w="med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pPr algn="ctr"/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30" name="Freeform 80">
              <a:extLst>
                <a:ext uri="{FF2B5EF4-FFF2-40B4-BE49-F238E27FC236}">
                  <a16:creationId xmlns:a16="http://schemas.microsoft.com/office/drawing/2014/main" id="{2BFFD1D2-BEAC-4579-A2A4-935761137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7" y="2472"/>
              <a:ext cx="1" cy="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20"/>
                </a:cxn>
              </a:cxnLst>
              <a:rect l="0" t="0" r="r" b="b"/>
              <a:pathLst>
                <a:path w="1" h="320">
                  <a:moveTo>
                    <a:pt x="0" y="0"/>
                  </a:moveTo>
                  <a:lnTo>
                    <a:pt x="0" y="320"/>
                  </a:lnTo>
                </a:path>
              </a:pathLst>
            </a:custGeom>
            <a:ln w="19050">
              <a:solidFill>
                <a:srgbClr val="006600"/>
              </a:solidFill>
              <a:headEnd/>
              <a:tailEnd type="stealth" w="med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pPr algn="ctr"/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31" name="Line 81">
              <a:extLst>
                <a:ext uri="{FF2B5EF4-FFF2-40B4-BE49-F238E27FC236}">
                  <a16:creationId xmlns:a16="http://schemas.microsoft.com/office/drawing/2014/main" id="{548F5228-E7D3-4B44-838E-205F585B22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29" y="2387"/>
              <a:ext cx="363" cy="408"/>
            </a:xfrm>
            <a:prstGeom prst="line">
              <a:avLst/>
            </a:prstGeom>
            <a:ln w="19050">
              <a:solidFill>
                <a:srgbClr val="006600"/>
              </a:solidFill>
              <a:headEnd/>
              <a:tailEnd type="stealth" w="med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pPr algn="ctr"/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32" name="Line 82">
              <a:extLst>
                <a:ext uri="{FF2B5EF4-FFF2-40B4-BE49-F238E27FC236}">
                  <a16:creationId xmlns:a16="http://schemas.microsoft.com/office/drawing/2014/main" id="{A15CB41C-09AE-4A4E-BF91-241A32D125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5" y="2886"/>
              <a:ext cx="317" cy="0"/>
            </a:xfrm>
            <a:prstGeom prst="line">
              <a:avLst/>
            </a:prstGeom>
            <a:ln w="19050">
              <a:solidFill>
                <a:srgbClr val="006600"/>
              </a:solidFill>
              <a:headEnd/>
              <a:tailEnd type="stealth" w="med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pPr algn="ctr"/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33" name="Line 83">
              <a:extLst>
                <a:ext uri="{FF2B5EF4-FFF2-40B4-BE49-F238E27FC236}">
                  <a16:creationId xmlns:a16="http://schemas.microsoft.com/office/drawing/2014/main" id="{F08D68D5-2A78-44EE-9290-EFE3E5F748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9" y="2886"/>
              <a:ext cx="318" cy="0"/>
            </a:xfrm>
            <a:prstGeom prst="line">
              <a:avLst/>
            </a:prstGeom>
            <a:ln w="19050">
              <a:solidFill>
                <a:srgbClr val="006600"/>
              </a:solidFill>
              <a:headEnd/>
              <a:tailEnd type="stealth" w="med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pPr algn="ctr"/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34" name="Freeform 84">
              <a:extLst>
                <a:ext uri="{FF2B5EF4-FFF2-40B4-BE49-F238E27FC236}">
                  <a16:creationId xmlns:a16="http://schemas.microsoft.com/office/drawing/2014/main" id="{AA69B684-B678-4AA3-B1B4-AD0B49571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7" y="3016"/>
              <a:ext cx="8" cy="264"/>
            </a:xfrm>
            <a:custGeom>
              <a:avLst/>
              <a:gdLst/>
              <a:ahLst/>
              <a:cxnLst>
                <a:cxn ang="0">
                  <a:pos x="8" y="264"/>
                </a:cxn>
                <a:cxn ang="0">
                  <a:pos x="0" y="0"/>
                </a:cxn>
              </a:cxnLst>
              <a:rect l="0" t="0" r="r" b="b"/>
              <a:pathLst>
                <a:path w="8" h="264">
                  <a:moveTo>
                    <a:pt x="8" y="264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6600"/>
              </a:solidFill>
              <a:headEnd/>
              <a:tailEnd type="stealth" w="med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pPr algn="ctr"/>
              <a:endParaRPr lang="zh-CN" altLang="en-US" b="1">
                <a:solidFill>
                  <a:prstClr val="black"/>
                </a:solidFill>
                <a:latin typeface="+mn-lt"/>
              </a:endParaRPr>
            </a:p>
          </p:txBody>
        </p:sp>
        <p:sp>
          <p:nvSpPr>
            <p:cNvPr id="35" name="Line 85">
              <a:extLst>
                <a:ext uri="{FF2B5EF4-FFF2-40B4-BE49-F238E27FC236}">
                  <a16:creationId xmlns:a16="http://schemas.microsoft.com/office/drawing/2014/main" id="{0D3DF643-3683-4363-AD06-F3AE4AE37A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9" y="2999"/>
              <a:ext cx="360" cy="363"/>
            </a:xfrm>
            <a:prstGeom prst="line">
              <a:avLst/>
            </a:prstGeom>
            <a:ln w="19050">
              <a:solidFill>
                <a:srgbClr val="006600"/>
              </a:solidFill>
              <a:headEnd/>
              <a:tailEnd type="stealth" w="med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pPr algn="ctr"/>
              <a:endParaRPr lang="zh-CN" altLang="en-US" sz="2400" b="1">
                <a:solidFill>
                  <a:prstClr val="black"/>
                </a:solidFill>
              </a:endParaRPr>
            </a:p>
          </p:txBody>
        </p:sp>
        <p:sp>
          <p:nvSpPr>
            <p:cNvPr id="36" name="Line 86">
              <a:extLst>
                <a:ext uri="{FF2B5EF4-FFF2-40B4-BE49-F238E27FC236}">
                  <a16:creationId xmlns:a16="http://schemas.microsoft.com/office/drawing/2014/main" id="{05604D40-DEFA-4C4E-860C-422CB35669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976"/>
              <a:ext cx="363" cy="409"/>
            </a:xfrm>
            <a:prstGeom prst="line">
              <a:avLst/>
            </a:prstGeom>
            <a:ln w="19050">
              <a:solidFill>
                <a:srgbClr val="006600"/>
              </a:solidFill>
              <a:headEnd/>
              <a:tailEnd type="stealth" w="med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pPr algn="ctr"/>
              <a:endParaRPr lang="zh-CN" altLang="en-US" b="1">
                <a:solidFill>
                  <a:prstClr val="black"/>
                </a:solidFill>
              </a:endParaRPr>
            </a:p>
          </p:txBody>
        </p:sp>
      </p:grpSp>
      <p:sp>
        <p:nvSpPr>
          <p:cNvPr id="37" name="AutoShape 58">
            <a:extLst>
              <a:ext uri="{FF2B5EF4-FFF2-40B4-BE49-F238E27FC236}">
                <a16:creationId xmlns:a16="http://schemas.microsoft.com/office/drawing/2014/main" id="{EA9FFDCA-CDCE-42AC-8CAB-C5B74458D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8079" y="5270500"/>
            <a:ext cx="792163" cy="215900"/>
          </a:xfrm>
          <a:prstGeom prst="rightArrow">
            <a:avLst>
              <a:gd name="adj1" fmla="val 50000"/>
              <a:gd name="adj2" fmla="val 91728"/>
            </a:avLst>
          </a:prstGeom>
          <a:solidFill>
            <a:srgbClr val="FFFFCC"/>
          </a:solidFill>
          <a:ln>
            <a:solidFill>
              <a:srgbClr val="006600"/>
            </a:solidFill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zh-CN" altLang="en-US" b="1">
              <a:solidFill>
                <a:prstClr val="white"/>
              </a:solidFill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E8773E4A-9FE3-4249-9CF6-EFBAE8D8AF11}"/>
              </a:ext>
            </a:extLst>
          </p:cNvPr>
          <p:cNvGrpSpPr/>
          <p:nvPr/>
        </p:nvGrpSpPr>
        <p:grpSpPr>
          <a:xfrm>
            <a:off x="8338590" y="1732109"/>
            <a:ext cx="2939010" cy="2062671"/>
            <a:chOff x="5953125" y="1141413"/>
            <a:chExt cx="2768623" cy="2087562"/>
          </a:xfrm>
        </p:grpSpPr>
        <p:sp>
          <p:nvSpPr>
            <p:cNvPr id="39" name="Line 97">
              <a:extLst>
                <a:ext uri="{FF2B5EF4-FFF2-40B4-BE49-F238E27FC236}">
                  <a16:creationId xmlns:a16="http://schemas.microsoft.com/office/drawing/2014/main" id="{37E42801-0250-485F-8870-A19F930B67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3125" y="1141413"/>
              <a:ext cx="2087563" cy="2087562"/>
            </a:xfrm>
            <a:prstGeom prst="line">
              <a:avLst/>
            </a:prstGeom>
            <a:noFill/>
            <a:ln w="38100" cap="rnd">
              <a:solidFill>
                <a:srgbClr val="FF0000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0" name="Text Box 98">
              <a:extLst>
                <a:ext uri="{FF2B5EF4-FFF2-40B4-BE49-F238E27FC236}">
                  <a16:creationId xmlns:a16="http://schemas.microsoft.com/office/drawing/2014/main" id="{D9DB54EB-6EC7-4766-9279-78C032FA9B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58148" y="2817811"/>
              <a:ext cx="863600" cy="396875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对称</a:t>
              </a: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566A6B5D-54FF-49D2-A002-E659B2E3B9E6}"/>
              </a:ext>
            </a:extLst>
          </p:cNvPr>
          <p:cNvGrpSpPr/>
          <p:nvPr/>
        </p:nvGrpSpPr>
        <p:grpSpPr>
          <a:xfrm>
            <a:off x="8352641" y="4448112"/>
            <a:ext cx="3382159" cy="2100404"/>
            <a:chOff x="5951569" y="3783029"/>
            <a:chExt cx="3128955" cy="2087563"/>
          </a:xfrm>
        </p:grpSpPr>
        <p:sp>
          <p:nvSpPr>
            <p:cNvPr id="42" name="Line 95">
              <a:extLst>
                <a:ext uri="{FF2B5EF4-FFF2-40B4-BE49-F238E27FC236}">
                  <a16:creationId xmlns:a16="http://schemas.microsoft.com/office/drawing/2014/main" id="{F62B2B77-3A9E-4124-BB2B-87BA632F30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1569" y="3783029"/>
              <a:ext cx="2087563" cy="2087563"/>
            </a:xfrm>
            <a:prstGeom prst="line">
              <a:avLst/>
            </a:prstGeom>
            <a:noFill/>
            <a:ln w="38100" cap="rnd">
              <a:solidFill>
                <a:srgbClr val="FF3300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43" name="Text Box 99">
              <a:extLst>
                <a:ext uri="{FF2B5EF4-FFF2-40B4-BE49-F238E27FC236}">
                  <a16:creationId xmlns:a16="http://schemas.microsoft.com/office/drawing/2014/main" id="{EBFDAAE1-8654-4224-B427-EC8AF9453C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1024" y="5461017"/>
              <a:ext cx="1079500" cy="396875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不对称</a:t>
              </a: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3EE590D8-0CC8-4A05-B2F9-101E9B4EF5FB}"/>
              </a:ext>
            </a:extLst>
          </p:cNvPr>
          <p:cNvGrpSpPr/>
          <p:nvPr/>
        </p:nvGrpSpPr>
        <p:grpSpPr>
          <a:xfrm>
            <a:off x="7073344" y="1295400"/>
            <a:ext cx="3312342" cy="2286810"/>
            <a:chOff x="2285984" y="3000372"/>
            <a:chExt cx="3312342" cy="2286810"/>
          </a:xfrm>
        </p:grpSpPr>
        <p:sp>
          <p:nvSpPr>
            <p:cNvPr id="46" name="TextBox 64">
              <a:extLst>
                <a:ext uri="{FF2B5EF4-FFF2-40B4-BE49-F238E27FC236}">
                  <a16:creationId xmlns:a16="http://schemas.microsoft.com/office/drawing/2014/main" id="{A272102F-7E5B-4C9E-872B-F2F491058EE0}"/>
                </a:ext>
              </a:extLst>
            </p:cNvPr>
            <p:cNvSpPr txBox="1"/>
            <p:nvPr/>
          </p:nvSpPr>
          <p:spPr>
            <a:xfrm>
              <a:off x="2285984" y="4143380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i="1" dirty="0" err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A</a:t>
              </a:r>
              <a:r>
                <a:rPr lang="en-US" altLang="zh-CN" sz="2000" b="1" baseline="-25000" dirty="0" err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=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47" name="TextBox 65">
              <a:extLst>
                <a:ext uri="{FF2B5EF4-FFF2-40B4-BE49-F238E27FC236}">
                  <a16:creationId xmlns:a16="http://schemas.microsoft.com/office/drawing/2014/main" id="{D98A3138-2526-48E4-9456-AEE9BF0F3FF9}"/>
                </a:ext>
              </a:extLst>
            </p:cNvPr>
            <p:cNvSpPr txBox="1"/>
            <p:nvPr/>
          </p:nvSpPr>
          <p:spPr>
            <a:xfrm>
              <a:off x="3713394" y="3500439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0    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    0    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    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endParaRPr lang="zh-CN" altLang="en-US" sz="20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48" name="TextBox 66">
              <a:extLst>
                <a:ext uri="{FF2B5EF4-FFF2-40B4-BE49-F238E27FC236}">
                  <a16:creationId xmlns:a16="http://schemas.microsoft.com/office/drawing/2014/main" id="{292A9BD5-4E55-4887-AA7F-1587662A0581}"/>
                </a:ext>
              </a:extLst>
            </p:cNvPr>
            <p:cNvSpPr txBox="1"/>
            <p:nvPr/>
          </p:nvSpPr>
          <p:spPr>
            <a:xfrm>
              <a:off x="3713394" y="3835602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1    0    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    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    0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49" name="TextBox 67">
              <a:extLst>
                <a:ext uri="{FF2B5EF4-FFF2-40B4-BE49-F238E27FC236}">
                  <a16:creationId xmlns:a16="http://schemas.microsoft.com/office/drawing/2014/main" id="{03C400CE-10B6-4D8B-95A7-675F76E068BD}"/>
                </a:ext>
              </a:extLst>
            </p:cNvPr>
            <p:cNvSpPr txBox="1"/>
            <p:nvPr/>
          </p:nvSpPr>
          <p:spPr>
            <a:xfrm>
              <a:off x="3713394" y="4192792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0    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    0    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    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endParaRPr lang="zh-CN" altLang="en-US" sz="20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0" name="TextBox 68">
              <a:extLst>
                <a:ext uri="{FF2B5EF4-FFF2-40B4-BE49-F238E27FC236}">
                  <a16:creationId xmlns:a16="http://schemas.microsoft.com/office/drawing/2014/main" id="{FAA3CC8C-AB04-4471-BCBF-30C7BB66501F}"/>
                </a:ext>
              </a:extLst>
            </p:cNvPr>
            <p:cNvSpPr txBox="1"/>
            <p:nvPr/>
          </p:nvSpPr>
          <p:spPr>
            <a:xfrm>
              <a:off x="3713394" y="4549981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1    1    1</a:t>
              </a: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    0    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endParaRPr lang="zh-CN" altLang="en-US" sz="20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1" name="TextBox 69">
              <a:extLst>
                <a:ext uri="{FF2B5EF4-FFF2-40B4-BE49-F238E27FC236}">
                  <a16:creationId xmlns:a16="http://schemas.microsoft.com/office/drawing/2014/main" id="{D7E2AADB-9C35-4FA2-8AE0-EBA7B4C0CABF}"/>
                </a:ext>
              </a:extLst>
            </p:cNvPr>
            <p:cNvSpPr txBox="1"/>
            <p:nvPr/>
          </p:nvSpPr>
          <p:spPr>
            <a:xfrm>
              <a:off x="3713394" y="4907173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    0    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1    1</a:t>
              </a: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    0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8F8CF249-FE07-455D-A5D8-8B18E57B2CA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525698" y="4357694"/>
              <a:ext cx="1857388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5928A758-5723-4A7D-8E30-0FACC11043FD}"/>
                </a:ext>
              </a:extLst>
            </p:cNvPr>
            <p:cNvCxnSpPr/>
            <p:nvPr/>
          </p:nvCxnSpPr>
          <p:spPr>
            <a:xfrm>
              <a:off x="3454392" y="342900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D08C6F74-DDA7-40BC-B8D5-6B3ABE385E85}"/>
                </a:ext>
              </a:extLst>
            </p:cNvPr>
            <p:cNvCxnSpPr/>
            <p:nvPr/>
          </p:nvCxnSpPr>
          <p:spPr>
            <a:xfrm>
              <a:off x="3454392" y="528480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6A0E67AB-E569-4E58-B8E7-5C359ADB1AA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668838" y="4357694"/>
              <a:ext cx="1857388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72784C0D-6CAA-4A98-98BD-083F6F12E3CC}"/>
                </a:ext>
              </a:extLst>
            </p:cNvPr>
            <p:cNvCxnSpPr/>
            <p:nvPr/>
          </p:nvCxnSpPr>
          <p:spPr>
            <a:xfrm>
              <a:off x="5454656" y="342900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0981065B-16A9-46F8-A6E0-D4FA31991521}"/>
                </a:ext>
              </a:extLst>
            </p:cNvPr>
            <p:cNvCxnSpPr/>
            <p:nvPr/>
          </p:nvCxnSpPr>
          <p:spPr>
            <a:xfrm>
              <a:off x="5454656" y="528480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76">
              <a:extLst>
                <a:ext uri="{FF2B5EF4-FFF2-40B4-BE49-F238E27FC236}">
                  <a16:creationId xmlns:a16="http://schemas.microsoft.com/office/drawing/2014/main" id="{E1674AD4-84D4-4D0B-B6FB-6B99382F8398}"/>
                </a:ext>
              </a:extLst>
            </p:cNvPr>
            <p:cNvSpPr txBox="1"/>
            <p:nvPr/>
          </p:nvSpPr>
          <p:spPr>
            <a:xfrm>
              <a:off x="2928926" y="3525838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C00000"/>
                  </a:solidFill>
                  <a:latin typeface="Times New Roman" pitchFamily="18" charset="0"/>
                  <a:ea typeface="楷体_GB2312" pitchFamily="49" charset="-122"/>
                </a:rPr>
                <a:t>0</a:t>
              </a:r>
              <a:endParaRPr lang="zh-CN" altLang="en-US" sz="20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9" name="TextBox 77">
              <a:extLst>
                <a:ext uri="{FF2B5EF4-FFF2-40B4-BE49-F238E27FC236}">
                  <a16:creationId xmlns:a16="http://schemas.microsoft.com/office/drawing/2014/main" id="{D75F7A7C-E841-4214-9C61-F7AA9C183DEA}"/>
                </a:ext>
              </a:extLst>
            </p:cNvPr>
            <p:cNvSpPr txBox="1"/>
            <p:nvPr/>
          </p:nvSpPr>
          <p:spPr>
            <a:xfrm>
              <a:off x="2928926" y="3832228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C000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endParaRPr lang="zh-CN" altLang="en-US" sz="20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60" name="TextBox 78">
              <a:extLst>
                <a:ext uri="{FF2B5EF4-FFF2-40B4-BE49-F238E27FC236}">
                  <a16:creationId xmlns:a16="http://schemas.microsoft.com/office/drawing/2014/main" id="{38C1D921-B390-4BBC-886E-56F6C3AF23DE}"/>
                </a:ext>
              </a:extLst>
            </p:cNvPr>
            <p:cNvSpPr txBox="1"/>
            <p:nvPr/>
          </p:nvSpPr>
          <p:spPr>
            <a:xfrm>
              <a:off x="2928926" y="4192793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C00000"/>
                  </a:solidFill>
                  <a:latin typeface="Times New Roman" pitchFamily="18" charset="0"/>
                  <a:ea typeface="楷体_GB2312" pitchFamily="49" charset="-122"/>
                </a:rPr>
                <a:t>2</a:t>
              </a:r>
              <a:endParaRPr lang="zh-CN" altLang="en-US" sz="20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61" name="TextBox 79">
              <a:extLst>
                <a:ext uri="{FF2B5EF4-FFF2-40B4-BE49-F238E27FC236}">
                  <a16:creationId xmlns:a16="http://schemas.microsoft.com/office/drawing/2014/main" id="{EC7D3596-21CD-4F19-9FFD-F97BD74FECB3}"/>
                </a:ext>
              </a:extLst>
            </p:cNvPr>
            <p:cNvSpPr txBox="1"/>
            <p:nvPr/>
          </p:nvSpPr>
          <p:spPr>
            <a:xfrm>
              <a:off x="2928926" y="4549983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C00000"/>
                  </a:solidFill>
                  <a:latin typeface="Times New Roman" pitchFamily="18" charset="0"/>
                  <a:ea typeface="楷体_GB2312" pitchFamily="49" charset="-122"/>
                </a:rPr>
                <a:t>3</a:t>
              </a:r>
              <a:endParaRPr lang="zh-CN" altLang="en-US" sz="20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62" name="TextBox 80">
              <a:extLst>
                <a:ext uri="{FF2B5EF4-FFF2-40B4-BE49-F238E27FC236}">
                  <a16:creationId xmlns:a16="http://schemas.microsoft.com/office/drawing/2014/main" id="{7EEB813B-06A4-43B0-8DC9-274C027FE27C}"/>
                </a:ext>
              </a:extLst>
            </p:cNvPr>
            <p:cNvSpPr txBox="1"/>
            <p:nvPr/>
          </p:nvSpPr>
          <p:spPr>
            <a:xfrm>
              <a:off x="2928926" y="4907173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C00000"/>
                  </a:solidFill>
                  <a:latin typeface="Times New Roman" pitchFamily="18" charset="0"/>
                  <a:ea typeface="楷体_GB2312" pitchFamily="49" charset="-122"/>
                </a:rPr>
                <a:t>4</a:t>
              </a:r>
              <a:endParaRPr lang="zh-CN" altLang="en-US" sz="20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63" name="TextBox 81">
              <a:extLst>
                <a:ext uri="{FF2B5EF4-FFF2-40B4-BE49-F238E27FC236}">
                  <a16:creationId xmlns:a16="http://schemas.microsoft.com/office/drawing/2014/main" id="{32CAEA69-BAA6-4E74-83E7-C6658814F69B}"/>
                </a:ext>
              </a:extLst>
            </p:cNvPr>
            <p:cNvSpPr txBox="1"/>
            <p:nvPr/>
          </p:nvSpPr>
          <p:spPr>
            <a:xfrm>
              <a:off x="3714744" y="3000372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>
                  <a:solidFill>
                    <a:srgbClr val="C00000"/>
                  </a:solidFill>
                  <a:latin typeface="Times New Roman" pitchFamily="18" charset="0"/>
                  <a:ea typeface="楷体_GB2312" pitchFamily="49" charset="-122"/>
                </a:rPr>
                <a:t>0    1    2    3    4</a:t>
              </a:r>
              <a:endParaRPr lang="zh-CN" altLang="en-US" sz="20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0C60D37C-7227-482C-A089-2526A85B27FE}"/>
              </a:ext>
            </a:extLst>
          </p:cNvPr>
          <p:cNvGrpSpPr/>
          <p:nvPr/>
        </p:nvGrpSpPr>
        <p:grpSpPr>
          <a:xfrm>
            <a:off x="7077045" y="4019483"/>
            <a:ext cx="3322691" cy="2286810"/>
            <a:chOff x="2275635" y="3000372"/>
            <a:chExt cx="3322691" cy="2286810"/>
          </a:xfrm>
        </p:grpSpPr>
        <p:sp>
          <p:nvSpPr>
            <p:cNvPr id="65" name="TextBox 83">
              <a:extLst>
                <a:ext uri="{FF2B5EF4-FFF2-40B4-BE49-F238E27FC236}">
                  <a16:creationId xmlns:a16="http://schemas.microsoft.com/office/drawing/2014/main" id="{E0FB88B0-0716-4E66-9AD0-04B4AECA435A}"/>
                </a:ext>
              </a:extLst>
            </p:cNvPr>
            <p:cNvSpPr txBox="1"/>
            <p:nvPr/>
          </p:nvSpPr>
          <p:spPr>
            <a:xfrm>
              <a:off x="2275635" y="4143380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i="1" dirty="0" err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A</a:t>
              </a:r>
              <a:r>
                <a:rPr lang="en-US" altLang="zh-CN" sz="2000" b="1" baseline="-25000" dirty="0" err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2</a:t>
              </a: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=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66" name="TextBox 84">
              <a:extLst>
                <a:ext uri="{FF2B5EF4-FFF2-40B4-BE49-F238E27FC236}">
                  <a16:creationId xmlns:a16="http://schemas.microsoft.com/office/drawing/2014/main" id="{480F0466-1D70-4A09-A736-B446264620F5}"/>
                </a:ext>
              </a:extLst>
            </p:cNvPr>
            <p:cNvSpPr txBox="1"/>
            <p:nvPr/>
          </p:nvSpPr>
          <p:spPr>
            <a:xfrm>
              <a:off x="3713394" y="3500439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0    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    0    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    </a:t>
              </a:r>
              <a:r>
                <a:rPr lang="en-US" altLang="zh-CN" sz="2000" b="1" dirty="0">
                  <a:solidFill>
                    <a:srgbClr val="3333FF"/>
                  </a:solidFill>
                  <a:highlight>
                    <a:srgbClr val="FFFF00"/>
                  </a:highlight>
                  <a:latin typeface="Times New Roman" pitchFamily="18" charset="0"/>
                  <a:ea typeface="楷体_GB2312" pitchFamily="49" charset="-122"/>
                </a:rPr>
                <a:t>0</a:t>
              </a:r>
              <a:endPara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67" name="TextBox 85">
              <a:extLst>
                <a:ext uri="{FF2B5EF4-FFF2-40B4-BE49-F238E27FC236}">
                  <a16:creationId xmlns:a16="http://schemas.microsoft.com/office/drawing/2014/main" id="{A177AE3F-F1C0-4A07-AF19-E269B4D2411E}"/>
                </a:ext>
              </a:extLst>
            </p:cNvPr>
            <p:cNvSpPr txBox="1"/>
            <p:nvPr/>
          </p:nvSpPr>
          <p:spPr>
            <a:xfrm>
              <a:off x="3713394" y="3835602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0    0    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    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    0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68" name="TextBox 86">
              <a:extLst>
                <a:ext uri="{FF2B5EF4-FFF2-40B4-BE49-F238E27FC236}">
                  <a16:creationId xmlns:a16="http://schemas.microsoft.com/office/drawing/2014/main" id="{2255C739-FB98-4DC4-A639-119C7E7E7855}"/>
                </a:ext>
              </a:extLst>
            </p:cNvPr>
            <p:cNvSpPr txBox="1"/>
            <p:nvPr/>
          </p:nvSpPr>
          <p:spPr>
            <a:xfrm>
              <a:off x="3713394" y="4192792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0    0    0    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    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endParaRPr lang="zh-CN" altLang="en-US" sz="20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69" name="TextBox 87">
              <a:extLst>
                <a:ext uri="{FF2B5EF4-FFF2-40B4-BE49-F238E27FC236}">
                  <a16:creationId xmlns:a16="http://schemas.microsoft.com/office/drawing/2014/main" id="{EA74DE6C-A797-4DFC-8451-840B25D1524D}"/>
                </a:ext>
              </a:extLst>
            </p:cNvPr>
            <p:cNvSpPr txBox="1"/>
            <p:nvPr/>
          </p:nvSpPr>
          <p:spPr>
            <a:xfrm>
              <a:off x="3713394" y="4549981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0    0    0    </a:t>
              </a: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0    </a:t>
              </a:r>
              <a:r>
                <a:rPr lang="en-US" altLang="zh-CN" sz="2000" b="1" dirty="0">
                  <a:solidFill>
                    <a:srgbClr val="3333FF"/>
                  </a:solidFill>
                  <a:highlight>
                    <a:srgbClr val="FFFF00"/>
                  </a:highlight>
                  <a:latin typeface="Times New Roman" pitchFamily="18" charset="0"/>
                  <a:ea typeface="楷体_GB2312" pitchFamily="49" charset="-122"/>
                </a:rPr>
                <a:t>0</a:t>
              </a:r>
              <a:endPara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70" name="TextBox 88">
              <a:extLst>
                <a:ext uri="{FF2B5EF4-FFF2-40B4-BE49-F238E27FC236}">
                  <a16:creationId xmlns:a16="http://schemas.microsoft.com/office/drawing/2014/main" id="{D374529B-1C83-4BC1-91F6-E8724894D578}"/>
                </a:ext>
              </a:extLst>
            </p:cNvPr>
            <p:cNvSpPr txBox="1"/>
            <p:nvPr/>
          </p:nvSpPr>
          <p:spPr>
            <a:xfrm>
              <a:off x="3713394" y="4907173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    0    0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    1</a:t>
              </a: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    0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53E8382E-2910-40E7-80A9-20025236BA2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525698" y="4357694"/>
              <a:ext cx="1857388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73CE02CA-7C4F-4D14-9AC6-34FD70A7CF2A}"/>
                </a:ext>
              </a:extLst>
            </p:cNvPr>
            <p:cNvCxnSpPr/>
            <p:nvPr/>
          </p:nvCxnSpPr>
          <p:spPr>
            <a:xfrm>
              <a:off x="3454392" y="342900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D93332B7-3809-45AB-96E7-53E079E7A090}"/>
                </a:ext>
              </a:extLst>
            </p:cNvPr>
            <p:cNvCxnSpPr/>
            <p:nvPr/>
          </p:nvCxnSpPr>
          <p:spPr>
            <a:xfrm>
              <a:off x="3454392" y="528480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317A0419-8726-4572-A274-B683CF77071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668838" y="4357694"/>
              <a:ext cx="1857388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9664888A-8517-424D-9D77-2510274CD1DC}"/>
                </a:ext>
              </a:extLst>
            </p:cNvPr>
            <p:cNvCxnSpPr/>
            <p:nvPr/>
          </p:nvCxnSpPr>
          <p:spPr>
            <a:xfrm>
              <a:off x="5454656" y="342900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FCC01B16-AC6E-447D-AF70-CFEA0AC22461}"/>
                </a:ext>
              </a:extLst>
            </p:cNvPr>
            <p:cNvCxnSpPr/>
            <p:nvPr/>
          </p:nvCxnSpPr>
          <p:spPr>
            <a:xfrm>
              <a:off x="5454656" y="528480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95">
              <a:extLst>
                <a:ext uri="{FF2B5EF4-FFF2-40B4-BE49-F238E27FC236}">
                  <a16:creationId xmlns:a16="http://schemas.microsoft.com/office/drawing/2014/main" id="{05691918-AE7C-4F1A-92D0-70685F0CDABD}"/>
                </a:ext>
              </a:extLst>
            </p:cNvPr>
            <p:cNvSpPr txBox="1"/>
            <p:nvPr/>
          </p:nvSpPr>
          <p:spPr>
            <a:xfrm>
              <a:off x="2928926" y="3525838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C00000"/>
                  </a:solidFill>
                  <a:latin typeface="Times New Roman" pitchFamily="18" charset="0"/>
                  <a:ea typeface="楷体_GB2312" pitchFamily="49" charset="-122"/>
                </a:rPr>
                <a:t>0</a:t>
              </a:r>
              <a:endParaRPr lang="zh-CN" altLang="en-US" sz="20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78" name="TextBox 96">
              <a:extLst>
                <a:ext uri="{FF2B5EF4-FFF2-40B4-BE49-F238E27FC236}">
                  <a16:creationId xmlns:a16="http://schemas.microsoft.com/office/drawing/2014/main" id="{6F90194A-E8A7-4B04-84B5-7F6AA5F80C71}"/>
                </a:ext>
              </a:extLst>
            </p:cNvPr>
            <p:cNvSpPr txBox="1"/>
            <p:nvPr/>
          </p:nvSpPr>
          <p:spPr>
            <a:xfrm>
              <a:off x="2928926" y="3832228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C000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endParaRPr lang="zh-CN" altLang="en-US" sz="20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79" name="TextBox 97">
              <a:extLst>
                <a:ext uri="{FF2B5EF4-FFF2-40B4-BE49-F238E27FC236}">
                  <a16:creationId xmlns:a16="http://schemas.microsoft.com/office/drawing/2014/main" id="{E54BB110-2D02-457B-AFFD-700E7D92CA57}"/>
                </a:ext>
              </a:extLst>
            </p:cNvPr>
            <p:cNvSpPr txBox="1"/>
            <p:nvPr/>
          </p:nvSpPr>
          <p:spPr>
            <a:xfrm>
              <a:off x="2928926" y="4192793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C00000"/>
                  </a:solidFill>
                  <a:latin typeface="Times New Roman" pitchFamily="18" charset="0"/>
                  <a:ea typeface="楷体_GB2312" pitchFamily="49" charset="-122"/>
                </a:rPr>
                <a:t>2</a:t>
              </a:r>
              <a:endParaRPr lang="zh-CN" altLang="en-US" sz="20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80" name="TextBox 98">
              <a:extLst>
                <a:ext uri="{FF2B5EF4-FFF2-40B4-BE49-F238E27FC236}">
                  <a16:creationId xmlns:a16="http://schemas.microsoft.com/office/drawing/2014/main" id="{95C4C3FA-2445-4C1C-B049-B9EF79EF7E60}"/>
                </a:ext>
              </a:extLst>
            </p:cNvPr>
            <p:cNvSpPr txBox="1"/>
            <p:nvPr/>
          </p:nvSpPr>
          <p:spPr>
            <a:xfrm>
              <a:off x="2928926" y="4549983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C00000"/>
                  </a:solidFill>
                  <a:latin typeface="Times New Roman" pitchFamily="18" charset="0"/>
                  <a:ea typeface="楷体_GB2312" pitchFamily="49" charset="-122"/>
                </a:rPr>
                <a:t>3</a:t>
              </a:r>
              <a:endParaRPr lang="zh-CN" altLang="en-US" sz="20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81" name="TextBox 99">
              <a:extLst>
                <a:ext uri="{FF2B5EF4-FFF2-40B4-BE49-F238E27FC236}">
                  <a16:creationId xmlns:a16="http://schemas.microsoft.com/office/drawing/2014/main" id="{01BA8654-993E-4934-8FEA-92533691DB41}"/>
                </a:ext>
              </a:extLst>
            </p:cNvPr>
            <p:cNvSpPr txBox="1"/>
            <p:nvPr/>
          </p:nvSpPr>
          <p:spPr>
            <a:xfrm>
              <a:off x="2928926" y="4907173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C00000"/>
                  </a:solidFill>
                  <a:latin typeface="Times New Roman" pitchFamily="18" charset="0"/>
                  <a:ea typeface="楷体_GB2312" pitchFamily="49" charset="-122"/>
                </a:rPr>
                <a:t>4</a:t>
              </a:r>
              <a:endParaRPr lang="zh-CN" altLang="en-US" sz="20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82" name="TextBox 100">
              <a:extLst>
                <a:ext uri="{FF2B5EF4-FFF2-40B4-BE49-F238E27FC236}">
                  <a16:creationId xmlns:a16="http://schemas.microsoft.com/office/drawing/2014/main" id="{1FDD78F8-B5BC-4665-81E8-06C62458C83A}"/>
                </a:ext>
              </a:extLst>
            </p:cNvPr>
            <p:cNvSpPr txBox="1"/>
            <p:nvPr/>
          </p:nvSpPr>
          <p:spPr>
            <a:xfrm>
              <a:off x="3714744" y="3000372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>
                  <a:solidFill>
                    <a:srgbClr val="C00000"/>
                  </a:solidFill>
                  <a:latin typeface="Times New Roman" pitchFamily="18" charset="0"/>
                  <a:ea typeface="楷体_GB2312" pitchFamily="49" charset="-122"/>
                </a:rPr>
                <a:t>0    1    2    3    4</a:t>
              </a:r>
              <a:endParaRPr lang="zh-CN" altLang="en-US" sz="20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754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5E37A1-DBC8-465E-8F37-9C0AB7074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762000"/>
            <a:ext cx="11582400" cy="902116"/>
          </a:xfrm>
        </p:spPr>
        <p:txBody>
          <a:bodyPr/>
          <a:lstStyle/>
          <a:p>
            <a:r>
              <a:rPr lang="zh-CN" altLang="en-US" dirty="0"/>
              <a:t>若图</a:t>
            </a:r>
            <a:r>
              <a:rPr lang="en-US" altLang="zh-CN" dirty="0"/>
              <a:t>G</a:t>
            </a:r>
            <a:r>
              <a:rPr lang="zh-CN" altLang="en-US" dirty="0"/>
              <a:t>是一个有</a:t>
            </a:r>
            <a:r>
              <a:rPr lang="en-US" altLang="zh-CN" dirty="0"/>
              <a:t>n</a:t>
            </a:r>
            <a:r>
              <a:rPr lang="zh-CN" altLang="en-US" dirty="0"/>
              <a:t>个顶点的</a:t>
            </a:r>
            <a:r>
              <a:rPr lang="zh-CN" altLang="en-US" dirty="0">
                <a:solidFill>
                  <a:srgbClr val="C00000"/>
                </a:solidFill>
              </a:rPr>
              <a:t>网</a:t>
            </a:r>
            <a:r>
              <a:rPr lang="zh-CN" altLang="en-US" dirty="0"/>
              <a:t>，则它的</a:t>
            </a:r>
            <a:r>
              <a:rPr lang="zh-CN" altLang="en-US" dirty="0">
                <a:solidFill>
                  <a:srgbClr val="C00000"/>
                </a:solidFill>
              </a:rPr>
              <a:t>邻接矩阵</a:t>
            </a:r>
            <a:r>
              <a:rPr lang="zh-CN" altLang="en-US" dirty="0"/>
              <a:t>是具有如下性质的</a:t>
            </a:r>
            <a:r>
              <a:rPr lang="en-US" altLang="zh-CN" dirty="0" err="1"/>
              <a:t>n×n</a:t>
            </a:r>
            <a:r>
              <a:rPr lang="zh-CN" altLang="en-US" dirty="0"/>
              <a:t>矩阵</a:t>
            </a:r>
            <a:r>
              <a:rPr lang="en-US" altLang="zh-CN" dirty="0"/>
              <a:t>A </a:t>
            </a:r>
            <a:endParaRPr lang="zh-CN" altLang="en-US" dirty="0"/>
          </a:p>
        </p:txBody>
      </p:sp>
      <p:graphicFrame>
        <p:nvGraphicFramePr>
          <p:cNvPr id="87" name="Object 30">
            <a:extLst>
              <a:ext uri="{FF2B5EF4-FFF2-40B4-BE49-F238E27FC236}">
                <a16:creationId xmlns:a16="http://schemas.microsoft.com/office/drawing/2014/main" id="{A80A53F1-C3E9-4F6A-80AF-A2D578982B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974237"/>
              </p:ext>
            </p:extLst>
          </p:nvPr>
        </p:nvGraphicFramePr>
        <p:xfrm>
          <a:off x="1395646" y="3804528"/>
          <a:ext cx="3592512" cy="250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Visio" r:id="rId3" imgW="5891541" imgH="4099128" progId="Visio.Drawing.11">
                  <p:embed/>
                </p:oleObj>
              </mc:Choice>
              <mc:Fallback>
                <p:oleObj name="Visio" r:id="rId3" imgW="5891541" imgH="4099128" progId="Visio.Drawing.11">
                  <p:embed/>
                  <p:pic>
                    <p:nvPicPr>
                      <p:cNvPr id="75779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5646" y="3804528"/>
                        <a:ext cx="3592512" cy="2500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" name="Rectangle 28">
            <a:extLst>
              <a:ext uri="{FF2B5EF4-FFF2-40B4-BE49-F238E27FC236}">
                <a16:creationId xmlns:a16="http://schemas.microsoft.com/office/drawing/2014/main" id="{D4C33BDD-2360-450E-A01C-1AD03530F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746" y="4897438"/>
            <a:ext cx="201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kumimoji="1" lang="zh-CN" altLang="en-US" sz="22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微软雅黑" pitchFamily="34" charset="-122"/>
              </a:rPr>
              <a:t>邻接矩阵</a:t>
            </a:r>
            <a:r>
              <a:rPr kumimoji="1" lang="zh-CN" altLang="en-US" sz="20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</a:p>
        </p:txBody>
      </p:sp>
      <p:graphicFrame>
        <p:nvGraphicFramePr>
          <p:cNvPr id="89" name="Object 32">
            <a:extLst>
              <a:ext uri="{FF2B5EF4-FFF2-40B4-BE49-F238E27FC236}">
                <a16:creationId xmlns:a16="http://schemas.microsoft.com/office/drawing/2014/main" id="{608411FF-DEE8-40A7-8ACF-F0A3E15D44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079403"/>
              </p:ext>
            </p:extLst>
          </p:nvPr>
        </p:nvGraphicFramePr>
        <p:xfrm>
          <a:off x="7263046" y="3838575"/>
          <a:ext cx="2841625" cy="256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Visio" r:id="rId5" imgW="3707943" imgH="3387031" progId="Visio.Drawing.11">
                  <p:embed/>
                </p:oleObj>
              </mc:Choice>
              <mc:Fallback>
                <p:oleObj name="Visio" r:id="rId5" imgW="3707943" imgH="3387031" progId="Visio.Drawing.11">
                  <p:embed/>
                  <p:pic>
                    <p:nvPicPr>
                      <p:cNvPr id="13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3046" y="3838575"/>
                        <a:ext cx="2841625" cy="256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" name="TextBox 81">
            <a:extLst>
              <a:ext uri="{FF2B5EF4-FFF2-40B4-BE49-F238E27FC236}">
                <a16:creationId xmlns:a16="http://schemas.microsoft.com/office/drawing/2014/main" id="{D4B55579-2E63-4D8A-B539-2A8C2D60B4F1}"/>
              </a:ext>
            </a:extLst>
          </p:cNvPr>
          <p:cNvSpPr txBox="1"/>
          <p:nvPr/>
        </p:nvSpPr>
        <p:spPr>
          <a:xfrm>
            <a:off x="7393221" y="3500021"/>
            <a:ext cx="284162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00" b="1" dirty="0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  1    2    3    4    5    6 </a:t>
            </a:r>
            <a:endParaRPr lang="zh-CN" altLang="en-US" sz="2200" b="1" dirty="0">
              <a:solidFill>
                <a:srgbClr val="0066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1" name="TextBox 96">
            <a:extLst>
              <a:ext uri="{FF2B5EF4-FFF2-40B4-BE49-F238E27FC236}">
                <a16:creationId xmlns:a16="http://schemas.microsoft.com/office/drawing/2014/main" id="{2528024C-AB2D-4716-9650-9B92B92A5D6C}"/>
              </a:ext>
            </a:extLst>
          </p:cNvPr>
          <p:cNvSpPr txBox="1"/>
          <p:nvPr/>
        </p:nvSpPr>
        <p:spPr>
          <a:xfrm>
            <a:off x="10086972" y="3900125"/>
            <a:ext cx="42862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200" b="1" dirty="0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endParaRPr lang="zh-CN" altLang="en-US" sz="2200" b="1" dirty="0">
              <a:solidFill>
                <a:srgbClr val="0066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2" name="TextBox 97">
            <a:extLst>
              <a:ext uri="{FF2B5EF4-FFF2-40B4-BE49-F238E27FC236}">
                <a16:creationId xmlns:a16="http://schemas.microsoft.com/office/drawing/2014/main" id="{2CB9A90C-F62E-4A48-A361-2DD9963F472E}"/>
              </a:ext>
            </a:extLst>
          </p:cNvPr>
          <p:cNvSpPr txBox="1"/>
          <p:nvPr/>
        </p:nvSpPr>
        <p:spPr>
          <a:xfrm>
            <a:off x="10086972" y="4317045"/>
            <a:ext cx="42862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200" b="1" dirty="0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endParaRPr lang="zh-CN" altLang="en-US" sz="2200" b="1" dirty="0">
              <a:solidFill>
                <a:srgbClr val="0066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3" name="TextBox 98">
            <a:extLst>
              <a:ext uri="{FF2B5EF4-FFF2-40B4-BE49-F238E27FC236}">
                <a16:creationId xmlns:a16="http://schemas.microsoft.com/office/drawing/2014/main" id="{255AF000-50D0-45A7-BCA5-DE77CEB3E338}"/>
              </a:ext>
            </a:extLst>
          </p:cNvPr>
          <p:cNvSpPr txBox="1"/>
          <p:nvPr/>
        </p:nvSpPr>
        <p:spPr>
          <a:xfrm>
            <a:off x="10086972" y="4733965"/>
            <a:ext cx="42862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200" b="1" dirty="0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endParaRPr lang="zh-CN" altLang="en-US" sz="2200" b="1" dirty="0">
              <a:solidFill>
                <a:srgbClr val="0066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4" name="TextBox 99">
            <a:extLst>
              <a:ext uri="{FF2B5EF4-FFF2-40B4-BE49-F238E27FC236}">
                <a16:creationId xmlns:a16="http://schemas.microsoft.com/office/drawing/2014/main" id="{AAD4CDE0-D65B-405B-9D15-EADF39D9AA43}"/>
              </a:ext>
            </a:extLst>
          </p:cNvPr>
          <p:cNvSpPr txBox="1"/>
          <p:nvPr/>
        </p:nvSpPr>
        <p:spPr>
          <a:xfrm>
            <a:off x="10086972" y="5150885"/>
            <a:ext cx="42862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200" b="1" dirty="0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4</a:t>
            </a:r>
            <a:endParaRPr lang="zh-CN" altLang="en-US" sz="2200" b="1" dirty="0">
              <a:solidFill>
                <a:srgbClr val="0066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5" name="TextBox 99">
            <a:extLst>
              <a:ext uri="{FF2B5EF4-FFF2-40B4-BE49-F238E27FC236}">
                <a16:creationId xmlns:a16="http://schemas.microsoft.com/office/drawing/2014/main" id="{619AE5E8-C654-4031-9A49-DBD20AA8D428}"/>
              </a:ext>
            </a:extLst>
          </p:cNvPr>
          <p:cNvSpPr txBox="1"/>
          <p:nvPr/>
        </p:nvSpPr>
        <p:spPr>
          <a:xfrm>
            <a:off x="10086972" y="5567805"/>
            <a:ext cx="42862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200" b="1" dirty="0">
                <a:solidFill>
                  <a:srgbClr val="006600"/>
                </a:solidFill>
                <a:ea typeface="楷体_GB2312" pitchFamily="49" charset="-122"/>
              </a:rPr>
              <a:t>5</a:t>
            </a:r>
            <a:endParaRPr lang="zh-CN" altLang="en-US" sz="2200" b="1" dirty="0">
              <a:solidFill>
                <a:srgbClr val="0066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6" name="TextBox 99">
            <a:extLst>
              <a:ext uri="{FF2B5EF4-FFF2-40B4-BE49-F238E27FC236}">
                <a16:creationId xmlns:a16="http://schemas.microsoft.com/office/drawing/2014/main" id="{96A62109-78D2-4509-AE0F-2ECD59D838B2}"/>
              </a:ext>
            </a:extLst>
          </p:cNvPr>
          <p:cNvSpPr txBox="1"/>
          <p:nvPr/>
        </p:nvSpPr>
        <p:spPr>
          <a:xfrm>
            <a:off x="10086972" y="5984725"/>
            <a:ext cx="42862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200" b="1" dirty="0">
                <a:solidFill>
                  <a:srgbClr val="006600"/>
                </a:solidFill>
                <a:ea typeface="楷体_GB2312" pitchFamily="49" charset="-122"/>
              </a:rPr>
              <a:t>6</a:t>
            </a:r>
            <a:endParaRPr lang="zh-CN" altLang="en-US" sz="2200" b="1" dirty="0">
              <a:solidFill>
                <a:srgbClr val="0066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97" name="Object 35">
            <a:extLst>
              <a:ext uri="{FF2B5EF4-FFF2-40B4-BE49-F238E27FC236}">
                <a16:creationId xmlns:a16="http://schemas.microsoft.com/office/drawing/2014/main" id="{864DDF2F-8458-4EBA-907E-79C259CFFF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552477"/>
              </p:ext>
            </p:extLst>
          </p:nvPr>
        </p:nvGraphicFramePr>
        <p:xfrm>
          <a:off x="1052513" y="1589088"/>
          <a:ext cx="7870825" cy="173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公式" r:id="rId7" imgW="4101840" imgH="901440" progId="Equation.3">
                  <p:embed/>
                </p:oleObj>
              </mc:Choice>
              <mc:Fallback>
                <p:oleObj name="公式" r:id="rId7" imgW="4101840" imgH="901440" progId="Equation.3">
                  <p:embed/>
                  <p:pic>
                    <p:nvPicPr>
                      <p:cNvPr id="757795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513" y="1589088"/>
                        <a:ext cx="7870825" cy="173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991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5D26B2-C4AE-4384-95DC-B8924EB43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图的邻接矩阵存储类型定义</a:t>
            </a: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E829AE17-278D-4337-BB05-FE89ECE9E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95400"/>
            <a:ext cx="11125200" cy="5218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#define  MAX_VERTEX_NUM   20 	</a:t>
            </a:r>
            <a:r>
              <a:rPr lang="en-US" altLang="zh-CN" sz="2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</a:t>
            </a:r>
            <a:r>
              <a:rPr lang="zh-CN" altLang="en-US" sz="2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最多顶点个数*</a:t>
            </a:r>
            <a:r>
              <a:rPr lang="en-US" altLang="zh-CN" sz="2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#define  INFINITY   32768		</a:t>
            </a:r>
            <a:r>
              <a:rPr lang="en-US" altLang="zh-CN" sz="2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</a:t>
            </a:r>
            <a:r>
              <a:rPr lang="zh-CN" altLang="en-US" sz="2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表示极大值</a:t>
            </a:r>
            <a:r>
              <a:rPr lang="zh-CN" altLang="en-US" sz="2200" b="1" dirty="0">
                <a:solidFill>
                  <a:srgbClr val="CC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∞</a:t>
            </a:r>
            <a:r>
              <a:rPr lang="zh-CN" altLang="en-US" sz="2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typedef  </a:t>
            </a: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enum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{DG, DN, UDG, UDN}  </a:t>
            </a:r>
            <a:r>
              <a:rPr lang="en-US" altLang="zh-CN" sz="2200" b="1" dirty="0" err="1"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GraphKind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zh-CN" sz="2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</a:t>
            </a:r>
            <a:r>
              <a:rPr lang="zh-CN" altLang="en-US" sz="2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图的种类：</a:t>
            </a:r>
            <a:r>
              <a:rPr lang="en-US" altLang="zh-CN" sz="2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DG</a:t>
            </a:r>
            <a:r>
              <a:rPr lang="zh-CN" altLang="en-US" sz="2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zh-CN" altLang="en-US" sz="2200" b="1" dirty="0">
                <a:solidFill>
                  <a:srgbClr val="CC00CC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有向图</a:t>
            </a:r>
            <a:r>
              <a:rPr lang="en-US" altLang="zh-CN" sz="2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DN</a:t>
            </a:r>
            <a:r>
              <a:rPr lang="zh-CN" altLang="en-US" sz="2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表示有向</a:t>
            </a:r>
            <a:r>
              <a:rPr lang="zh-CN" altLang="en-US" sz="2200" b="1" dirty="0">
                <a:solidFill>
                  <a:srgbClr val="CC00CC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网</a:t>
            </a:r>
            <a:r>
              <a:rPr lang="en-US" altLang="zh-CN" sz="2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UDG</a:t>
            </a:r>
            <a:r>
              <a:rPr lang="zh-CN" altLang="en-US" sz="2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zh-CN" altLang="en-US" sz="2200" b="1" dirty="0">
                <a:solidFill>
                  <a:srgbClr val="CC00CC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r>
              <a:rPr lang="zh-CN" altLang="en-US" sz="2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向图</a:t>
            </a:r>
            <a:r>
              <a:rPr lang="en-US" altLang="zh-CN" sz="2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UDN</a:t>
            </a:r>
            <a:r>
              <a:rPr lang="zh-CN" altLang="en-US" sz="2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zh-CN" altLang="en-US" sz="2200" b="1" dirty="0">
                <a:solidFill>
                  <a:srgbClr val="CC00CC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r>
              <a:rPr lang="zh-CN" altLang="en-US" sz="2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向网*</a:t>
            </a:r>
            <a:r>
              <a:rPr lang="en-US" altLang="zh-CN" sz="2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typedef  char   </a:t>
            </a:r>
            <a:r>
              <a:rPr lang="en-US" altLang="zh-CN" sz="2200" b="1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VertexData</a:t>
            </a:r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		</a:t>
            </a:r>
            <a:r>
              <a:rPr lang="en-US" altLang="zh-CN" sz="2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</a:t>
            </a:r>
            <a:r>
              <a:rPr lang="zh-CN" altLang="en-US" sz="2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假设顶点数据为字符型*</a:t>
            </a:r>
            <a:r>
              <a:rPr lang="en-US" altLang="zh-CN" sz="2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typedef  struct  </a:t>
            </a:r>
            <a:r>
              <a:rPr lang="en-US" altLang="zh-CN" sz="22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ArcNode</a:t>
            </a:r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200" b="1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AdjType</a:t>
            </a:r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adj;	</a:t>
            </a:r>
            <a:r>
              <a:rPr lang="en-US" altLang="zh-CN" sz="2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</a:t>
            </a:r>
            <a:r>
              <a:rPr lang="zh-CN" altLang="en-US" sz="2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zh-CN" altLang="en-US" sz="2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无权</a:t>
            </a:r>
            <a:r>
              <a:rPr lang="zh-CN" altLang="en-US" sz="2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图，用</a:t>
            </a:r>
            <a:r>
              <a:rPr lang="en-US" altLang="zh-CN" sz="2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zh-CN" altLang="en-US" sz="2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是否相邻</a:t>
            </a:r>
            <a:r>
              <a:rPr lang="zh-CN" altLang="en-US" sz="2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；对</a:t>
            </a:r>
            <a:r>
              <a:rPr lang="zh-CN" altLang="en-US" sz="2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带权</a:t>
            </a:r>
            <a:r>
              <a:rPr lang="zh-CN" altLang="en-US" sz="2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图，则为</a:t>
            </a:r>
            <a:r>
              <a:rPr lang="zh-CN" altLang="en-US" sz="2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权值</a:t>
            </a:r>
            <a:r>
              <a:rPr lang="zh-CN" altLang="en-US" sz="2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类型*</a:t>
            </a:r>
            <a:r>
              <a:rPr lang="en-US" altLang="zh-CN" sz="2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zh-CN" sz="2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200" b="1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OtherInfo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info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边或弧的其它信息，若没有，可不要</a:t>
            </a:r>
            <a:endParaRPr lang="en-US" altLang="zh-CN" sz="22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 </a:t>
            </a:r>
            <a:r>
              <a:rPr lang="en-US" altLang="zh-CN" sz="2200" b="1" dirty="0" err="1">
                <a:solidFill>
                  <a:srgbClr val="00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ArcNode</a:t>
            </a:r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93926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22310D-7584-4458-B8E2-04D913836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图的邻接矩阵存储类型定义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2AE53F51-079D-485B-BDA7-82336C67A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1447800"/>
            <a:ext cx="11658600" cy="529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spcBef>
                <a:spcPts val="600"/>
              </a:spcBef>
              <a:defRPr sz="2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2400" dirty="0"/>
              <a:t>typedef  struct{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2400" dirty="0"/>
              <a:t>    </a:t>
            </a:r>
            <a:r>
              <a:rPr lang="en-US" altLang="zh-CN" sz="2400" dirty="0" err="1">
                <a:solidFill>
                  <a:srgbClr val="00B050"/>
                </a:solidFill>
              </a:rPr>
              <a:t>VertexData</a:t>
            </a:r>
            <a:r>
              <a:rPr lang="en-US" altLang="zh-CN" sz="2400" dirty="0"/>
              <a:t>  vertex[</a:t>
            </a:r>
            <a:r>
              <a:rPr lang="en-US" altLang="zh-CN" sz="2400" dirty="0">
                <a:solidFill>
                  <a:srgbClr val="00B050"/>
                </a:solidFill>
              </a:rPr>
              <a:t>MAX_VERTEX_NUM</a:t>
            </a:r>
            <a:r>
              <a:rPr lang="en-US" altLang="zh-CN" sz="2400" dirty="0"/>
              <a:t>];		</a:t>
            </a:r>
            <a:r>
              <a:rPr lang="en-US" altLang="zh-CN" sz="2400" dirty="0">
                <a:solidFill>
                  <a:srgbClr val="CC00CC"/>
                </a:solidFill>
              </a:rPr>
              <a:t>/*</a:t>
            </a:r>
            <a:r>
              <a:rPr lang="zh-CN" altLang="en-US" sz="2400" dirty="0">
                <a:solidFill>
                  <a:srgbClr val="CC00CC"/>
                </a:solidFill>
              </a:rPr>
              <a:t>顶点向量*</a:t>
            </a:r>
            <a:r>
              <a:rPr lang="en-US" altLang="zh-CN" sz="2400" dirty="0">
                <a:solidFill>
                  <a:srgbClr val="CC00CC"/>
                </a:solidFill>
              </a:rPr>
              <a:t>/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2400" dirty="0"/>
              <a:t>    </a:t>
            </a:r>
            <a:r>
              <a:rPr lang="en-US" altLang="zh-CN" sz="2400" dirty="0" err="1">
                <a:highlight>
                  <a:srgbClr val="FFFF00"/>
                </a:highlight>
              </a:rPr>
              <a:t>ArcNode</a:t>
            </a:r>
            <a:r>
              <a:rPr lang="en-US" altLang="zh-CN" sz="2400" dirty="0"/>
              <a:t>  </a:t>
            </a:r>
            <a:r>
              <a:rPr lang="en-US" altLang="zh-CN" sz="2400" dirty="0">
                <a:solidFill>
                  <a:srgbClr val="00B050"/>
                </a:solidFill>
              </a:rPr>
              <a:t>arcs </a:t>
            </a:r>
            <a:r>
              <a:rPr lang="en-US" altLang="zh-CN" sz="2400" dirty="0">
                <a:solidFill>
                  <a:srgbClr val="00B050"/>
                </a:solidFill>
                <a:highlight>
                  <a:srgbClr val="FFFF00"/>
                </a:highlight>
              </a:rPr>
              <a:t>[</a:t>
            </a:r>
            <a:r>
              <a:rPr lang="en-US" altLang="zh-CN" sz="2400" dirty="0">
                <a:solidFill>
                  <a:srgbClr val="00B050"/>
                </a:solidFill>
              </a:rPr>
              <a:t>MAX_VERTEX_NUM</a:t>
            </a:r>
            <a:r>
              <a:rPr lang="en-US" altLang="zh-CN" sz="2400" dirty="0">
                <a:solidFill>
                  <a:srgbClr val="00B050"/>
                </a:solidFill>
                <a:highlight>
                  <a:srgbClr val="FFFF00"/>
                </a:highlight>
              </a:rPr>
              <a:t>]</a:t>
            </a:r>
            <a:r>
              <a:rPr lang="en-US" altLang="zh-CN" sz="2400" dirty="0">
                <a:solidFill>
                  <a:srgbClr val="00B050"/>
                </a:solidFill>
                <a:highlight>
                  <a:srgbClr val="00FF00"/>
                </a:highlight>
              </a:rPr>
              <a:t>[</a:t>
            </a:r>
            <a:r>
              <a:rPr lang="en-US" altLang="zh-CN" sz="2400" dirty="0">
                <a:solidFill>
                  <a:srgbClr val="00B050"/>
                </a:solidFill>
              </a:rPr>
              <a:t>MAX_VERTEX_NUM</a:t>
            </a:r>
            <a:r>
              <a:rPr lang="en-US" altLang="zh-CN" sz="2400" dirty="0">
                <a:solidFill>
                  <a:srgbClr val="00B050"/>
                </a:solidFill>
                <a:highlight>
                  <a:srgbClr val="00FF00"/>
                </a:highlight>
              </a:rPr>
              <a:t>]</a:t>
            </a:r>
            <a:r>
              <a:rPr lang="en-US" altLang="zh-CN" sz="2400" dirty="0"/>
              <a:t>;  </a:t>
            </a:r>
            <a:r>
              <a:rPr lang="en-US" altLang="zh-CN" sz="2400" dirty="0">
                <a:solidFill>
                  <a:srgbClr val="CC00CC"/>
                </a:solidFill>
              </a:rPr>
              <a:t>/*</a:t>
            </a:r>
            <a:r>
              <a:rPr lang="zh-CN" altLang="en-US" sz="2400" dirty="0">
                <a:solidFill>
                  <a:srgbClr val="CC00CC"/>
                </a:solidFill>
              </a:rPr>
              <a:t>邻接矩阵*</a:t>
            </a:r>
            <a:r>
              <a:rPr lang="en-US" altLang="zh-CN" sz="2400" dirty="0">
                <a:solidFill>
                  <a:srgbClr val="CC00CC"/>
                </a:solidFill>
              </a:rPr>
              <a:t>/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2400" dirty="0"/>
              <a:t>    int  </a:t>
            </a:r>
            <a:r>
              <a:rPr lang="en-US" altLang="zh-CN" sz="2400" dirty="0" err="1"/>
              <a:t>vexnum</a:t>
            </a:r>
            <a:r>
              <a:rPr lang="en-US" altLang="zh-CN" sz="2400" dirty="0"/>
              <a:t>,  </a:t>
            </a:r>
            <a:r>
              <a:rPr lang="en-US" altLang="zh-CN" sz="2400" dirty="0" err="1"/>
              <a:t>arcnum</a:t>
            </a:r>
            <a:r>
              <a:rPr lang="en-US" altLang="zh-CN" sz="2400" dirty="0"/>
              <a:t>;	</a:t>
            </a:r>
            <a:r>
              <a:rPr lang="en-US" altLang="zh-CN" sz="2400" dirty="0">
                <a:solidFill>
                  <a:srgbClr val="CC00CC"/>
                </a:solidFill>
              </a:rPr>
              <a:t>/*</a:t>
            </a:r>
            <a:r>
              <a:rPr lang="zh-CN" altLang="en-US" sz="2400" dirty="0">
                <a:solidFill>
                  <a:srgbClr val="CC00CC"/>
                </a:solidFill>
              </a:rPr>
              <a:t>图的顶点数和弧数*</a:t>
            </a:r>
            <a:r>
              <a:rPr lang="en-US" altLang="zh-CN" sz="2400" dirty="0">
                <a:solidFill>
                  <a:srgbClr val="CC00CC"/>
                </a:solidFill>
              </a:rPr>
              <a:t>/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2400" dirty="0"/>
              <a:t>    </a:t>
            </a:r>
            <a:r>
              <a:rPr lang="en-US" altLang="zh-CN" sz="2400" dirty="0" err="1">
                <a:highlight>
                  <a:srgbClr val="00FFFF"/>
                </a:highlight>
              </a:rPr>
              <a:t>GraphKind</a:t>
            </a:r>
            <a:r>
              <a:rPr lang="en-US" altLang="zh-CN" sz="2400" dirty="0"/>
              <a:t>  kind;		</a:t>
            </a:r>
            <a:r>
              <a:rPr lang="en-US" altLang="zh-CN" sz="2400" dirty="0">
                <a:solidFill>
                  <a:srgbClr val="CC00CC"/>
                </a:solidFill>
              </a:rPr>
              <a:t>/*</a:t>
            </a:r>
            <a:r>
              <a:rPr lang="zh-CN" altLang="en-US" sz="2400" dirty="0">
                <a:solidFill>
                  <a:srgbClr val="CC00CC"/>
                </a:solidFill>
              </a:rPr>
              <a:t>图的种类标志*</a:t>
            </a:r>
            <a:r>
              <a:rPr lang="en-US" altLang="zh-CN" sz="2400" dirty="0">
                <a:solidFill>
                  <a:srgbClr val="CC00CC"/>
                </a:solidFill>
              </a:rPr>
              <a:t>/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2400" dirty="0"/>
              <a:t>} </a:t>
            </a:r>
            <a:r>
              <a:rPr lang="en-US" altLang="zh-CN" sz="2400" dirty="0" err="1"/>
              <a:t>AdjMatrix</a:t>
            </a:r>
            <a:r>
              <a:rPr lang="en-US" altLang="zh-CN" sz="2400" dirty="0"/>
              <a:t>;			</a:t>
            </a:r>
            <a:r>
              <a:rPr lang="en-US" altLang="zh-CN" sz="2400" dirty="0">
                <a:solidFill>
                  <a:srgbClr val="CC00CC"/>
                </a:solidFill>
              </a:rPr>
              <a:t>/*</a:t>
            </a:r>
            <a:r>
              <a:rPr lang="zh-CN" altLang="en-US" sz="2400" dirty="0">
                <a:solidFill>
                  <a:srgbClr val="CC00CC"/>
                </a:solidFill>
              </a:rPr>
              <a:t>（</a:t>
            </a:r>
            <a:r>
              <a:rPr lang="en-US" altLang="zh-CN" sz="2400" dirty="0">
                <a:solidFill>
                  <a:srgbClr val="CC00CC"/>
                </a:solidFill>
              </a:rPr>
              <a:t>Adjacency Matrix Graph</a:t>
            </a:r>
            <a:r>
              <a:rPr lang="zh-CN" altLang="en-US" sz="2400" dirty="0">
                <a:solidFill>
                  <a:srgbClr val="CC00CC"/>
                </a:solidFill>
              </a:rPr>
              <a:t>）*</a:t>
            </a:r>
            <a:r>
              <a:rPr lang="en-US" altLang="zh-CN" sz="2400" dirty="0">
                <a:solidFill>
                  <a:srgbClr val="CC00CC"/>
                </a:solidFill>
              </a:rPr>
              <a:t>/ 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875457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DE38A-02AF-43F5-AB37-DA3B0EF9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81000"/>
            <a:ext cx="10363200" cy="838200"/>
          </a:xfrm>
        </p:spPr>
        <p:txBody>
          <a:bodyPr/>
          <a:lstStyle/>
          <a:p>
            <a:r>
              <a:rPr lang="zh-CN" altLang="en-US" dirty="0"/>
              <a:t>邻接矩阵法的特点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310EFB-497D-44C1-B284-0E86B2C63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11582400" cy="5334000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zh-CN" altLang="en-US" dirty="0"/>
              <a:t>存储空间：</a:t>
            </a:r>
            <a:endParaRPr lang="en-US" altLang="zh-CN" dirty="0"/>
          </a:p>
          <a:p>
            <a:pPr lvl="1">
              <a:spcAft>
                <a:spcPts val="0"/>
              </a:spcAft>
            </a:pPr>
            <a:r>
              <a:rPr lang="zh-CN" altLang="en-US" dirty="0"/>
              <a:t>对于</a:t>
            </a:r>
            <a:r>
              <a:rPr lang="zh-CN" altLang="en-US" dirty="0">
                <a:solidFill>
                  <a:srgbClr val="00B050"/>
                </a:solidFill>
              </a:rPr>
              <a:t>无向图</a:t>
            </a:r>
            <a:r>
              <a:rPr lang="zh-CN" altLang="en-US" dirty="0"/>
              <a:t>而言，它的邻接矩阵是</a:t>
            </a:r>
            <a:r>
              <a:rPr lang="zh-CN" altLang="en-US" dirty="0">
                <a:solidFill>
                  <a:srgbClr val="00B050"/>
                </a:solidFill>
              </a:rPr>
              <a:t>对称</a:t>
            </a:r>
            <a:r>
              <a:rPr lang="zh-CN" altLang="en-US" dirty="0"/>
              <a:t>矩阵，所以可采用</a:t>
            </a:r>
            <a:r>
              <a:rPr lang="zh-CN" altLang="en-US" dirty="0">
                <a:solidFill>
                  <a:srgbClr val="00B050"/>
                </a:solidFill>
              </a:rPr>
              <a:t>压缩存储法（下三角）</a:t>
            </a:r>
            <a:r>
              <a:rPr lang="zh-CN" altLang="en-US" dirty="0"/>
              <a:t>，其存储空间只需</a:t>
            </a:r>
            <a:r>
              <a:rPr lang="en-US" altLang="zh-CN" dirty="0">
                <a:solidFill>
                  <a:srgbClr val="00B050"/>
                </a:solidFill>
              </a:rPr>
              <a:t>n(n-1)/2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spcAft>
                <a:spcPts val="0"/>
              </a:spcAft>
            </a:pPr>
            <a:r>
              <a:rPr lang="zh-CN" altLang="en-US" dirty="0"/>
              <a:t>对于</a:t>
            </a:r>
            <a:r>
              <a:rPr lang="zh-CN" altLang="en-US" dirty="0">
                <a:solidFill>
                  <a:srgbClr val="00B050"/>
                </a:solidFill>
              </a:rPr>
              <a:t>有向图</a:t>
            </a:r>
            <a:r>
              <a:rPr lang="zh-CN" altLang="en-US" dirty="0"/>
              <a:t>而言，因为它的弧是有方向的，它的邻接矩阵不一定是对称矩阵，所以需要</a:t>
            </a:r>
            <a:r>
              <a:rPr lang="en-US" altLang="zh-CN" dirty="0">
                <a:solidFill>
                  <a:srgbClr val="00B050"/>
                </a:solidFill>
              </a:rPr>
              <a:t>n</a:t>
            </a:r>
            <a:r>
              <a:rPr lang="en-US" altLang="zh-CN" baseline="30000" dirty="0">
                <a:solidFill>
                  <a:srgbClr val="00B050"/>
                </a:solidFill>
              </a:rPr>
              <a:t>2</a:t>
            </a:r>
            <a:r>
              <a:rPr lang="zh-CN" altLang="en-US" dirty="0"/>
              <a:t>个存储空间。</a:t>
            </a:r>
            <a:endParaRPr lang="en-US" altLang="zh-CN" dirty="0"/>
          </a:p>
          <a:p>
            <a:pPr>
              <a:spcAft>
                <a:spcPts val="0"/>
              </a:spcAft>
            </a:pPr>
            <a:r>
              <a:rPr lang="zh-CN" altLang="en-US" dirty="0"/>
              <a:t>便于运算：</a:t>
            </a:r>
            <a:endParaRPr lang="en-US" altLang="zh-CN" dirty="0"/>
          </a:p>
          <a:p>
            <a:pPr lvl="1">
              <a:spcAft>
                <a:spcPts val="0"/>
              </a:spcAft>
            </a:pPr>
            <a:r>
              <a:rPr lang="zh-CN" altLang="en-US" dirty="0"/>
              <a:t>采用邻接矩阵表示法，</a:t>
            </a:r>
            <a:r>
              <a:rPr lang="zh-CN" altLang="en-US" dirty="0">
                <a:solidFill>
                  <a:srgbClr val="00B050"/>
                </a:solidFill>
              </a:rPr>
              <a:t>便于</a:t>
            </a:r>
            <a:r>
              <a:rPr lang="zh-CN" altLang="en-US" dirty="0"/>
              <a:t>判定图中任意两个顶点之间</a:t>
            </a:r>
            <a:r>
              <a:rPr lang="zh-CN" altLang="en-US" dirty="0">
                <a:solidFill>
                  <a:srgbClr val="00B050"/>
                </a:solidFill>
                <a:highlight>
                  <a:srgbClr val="FFFF00"/>
                </a:highlight>
              </a:rPr>
              <a:t>是否有边相连</a:t>
            </a:r>
            <a:r>
              <a:rPr lang="zh-CN" altLang="en-US" dirty="0"/>
              <a:t>，即根据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ij</a:t>
            </a:r>
            <a:r>
              <a:rPr lang="en-US" altLang="zh-CN" dirty="0"/>
              <a:t>=0</a:t>
            </a:r>
            <a:r>
              <a:rPr lang="zh-CN" altLang="en-US" dirty="0"/>
              <a:t>或</a:t>
            </a:r>
            <a:r>
              <a:rPr lang="en-US" altLang="zh-CN" dirty="0"/>
              <a:t>1</a:t>
            </a:r>
            <a:r>
              <a:rPr lang="zh-CN" altLang="en-US" dirty="0"/>
              <a:t>来判断。</a:t>
            </a:r>
            <a:endParaRPr lang="en-US" altLang="zh-CN" dirty="0"/>
          </a:p>
          <a:p>
            <a:pPr lvl="1">
              <a:spcAft>
                <a:spcPts val="0"/>
              </a:spcAft>
            </a:pPr>
            <a:r>
              <a:rPr lang="zh-CN" altLang="en-US" dirty="0">
                <a:solidFill>
                  <a:srgbClr val="00B050"/>
                </a:solidFill>
              </a:rPr>
              <a:t>便于</a:t>
            </a:r>
            <a:r>
              <a:rPr lang="zh-CN" altLang="en-US" dirty="0"/>
              <a:t>求得各个</a:t>
            </a:r>
            <a:r>
              <a:rPr lang="zh-CN" altLang="en-US" dirty="0">
                <a:solidFill>
                  <a:srgbClr val="00B050"/>
                </a:solidFill>
                <a:highlight>
                  <a:srgbClr val="FFFF00"/>
                </a:highlight>
              </a:rPr>
              <a:t>顶点的度</a:t>
            </a:r>
            <a:r>
              <a:rPr lang="zh-CN" altLang="en-US" dirty="0"/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374592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D32A9-2AF6-4AC1-8FA9-C32C5C032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邻接矩阵法的特点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B33691FB-5471-4E92-B3CD-95EA6A851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44903"/>
            <a:ext cx="115062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zh-CN" altLang="en-US" sz="2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无向图</a:t>
            </a:r>
            <a:r>
              <a:rPr lang="zh-CN" altLang="en-US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而言，其邻接矩阵</a:t>
            </a:r>
            <a:r>
              <a:rPr lang="zh-CN" altLang="en-US" sz="2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sz="2600" b="1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zh-CN" altLang="en-US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元素之和就是图中</a:t>
            </a:r>
            <a:r>
              <a:rPr lang="zh-CN" altLang="en-US" sz="2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sz="2600" b="1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个顶点的度</a:t>
            </a:r>
            <a:r>
              <a:rPr lang="zh-CN" altLang="en-US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grpSp>
        <p:nvGrpSpPr>
          <p:cNvPr id="5" name="Group 7">
            <a:extLst>
              <a:ext uri="{FF2B5EF4-FFF2-40B4-BE49-F238E27FC236}">
                <a16:creationId xmlns:a16="http://schemas.microsoft.com/office/drawing/2014/main" id="{71052F60-5C0E-435B-A32F-4D2F0AB85B2C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1981200"/>
            <a:ext cx="2743200" cy="869950"/>
            <a:chOff x="816" y="1248"/>
            <a:chExt cx="1728" cy="548"/>
          </a:xfrm>
        </p:grpSpPr>
        <p:sp>
          <p:nvSpPr>
            <p:cNvPr id="6" name="Text Box 3">
              <a:extLst>
                <a:ext uri="{FF2B5EF4-FFF2-40B4-BE49-F238E27FC236}">
                  <a16:creationId xmlns:a16="http://schemas.microsoft.com/office/drawing/2014/main" id="{3A47AD2B-3001-4E39-A73E-0731A337CC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344"/>
              <a:ext cx="9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TD(v</a:t>
              </a:r>
              <a:r>
                <a:rPr lang="en-US" altLang="zh-CN" sz="2800" b="1" baseline="-25000"/>
                <a:t>i</a:t>
              </a:r>
              <a:r>
                <a:rPr lang="en-US" altLang="zh-CN" sz="2800" b="1"/>
                <a:t>)=</a:t>
              </a:r>
            </a:p>
          </p:txBody>
        </p:sp>
        <p:sp>
          <p:nvSpPr>
            <p:cNvPr id="7" name="Text Box 4">
              <a:extLst>
                <a:ext uri="{FF2B5EF4-FFF2-40B4-BE49-F238E27FC236}">
                  <a16:creationId xmlns:a16="http://schemas.microsoft.com/office/drawing/2014/main" id="{5CA1647B-33F7-45D7-9133-ABCC32CE2A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344"/>
              <a:ext cx="9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ym typeface="Symbol" panose="05050102010706020507" pitchFamily="18" charset="2"/>
                </a:rPr>
                <a:t></a:t>
              </a:r>
              <a:r>
                <a:rPr lang="en-US" altLang="zh-CN" sz="2800" b="1" dirty="0" err="1">
                  <a:sym typeface="Symbol" panose="05050102010706020507" pitchFamily="18" charset="2"/>
                </a:rPr>
                <a:t>A</a:t>
              </a:r>
              <a:r>
                <a:rPr lang="en-US" altLang="zh-CN" sz="2800" b="1" baseline="-25000" dirty="0" err="1">
                  <a:sym typeface="Symbol" panose="05050102010706020507" pitchFamily="18" charset="2"/>
                </a:rPr>
                <a:t>ij</a:t>
              </a:r>
              <a:endParaRPr lang="en-US" altLang="zh-CN" sz="2800" b="1" baseline="-25000" dirty="0"/>
            </a:p>
          </p:txBody>
        </p:sp>
        <p:sp>
          <p:nvSpPr>
            <p:cNvPr id="8" name="Text Box 5">
              <a:extLst>
                <a:ext uri="{FF2B5EF4-FFF2-40B4-BE49-F238E27FC236}">
                  <a16:creationId xmlns:a16="http://schemas.microsoft.com/office/drawing/2014/main" id="{925758B9-485D-49DE-B908-AA68BC4473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584"/>
              <a:ext cx="3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/>
                <a:t>j=1</a:t>
              </a:r>
            </a:p>
          </p:txBody>
        </p:sp>
        <p:sp>
          <p:nvSpPr>
            <p:cNvPr id="9" name="Text Box 6">
              <a:extLst>
                <a:ext uri="{FF2B5EF4-FFF2-40B4-BE49-F238E27FC236}">
                  <a16:creationId xmlns:a16="http://schemas.microsoft.com/office/drawing/2014/main" id="{92431711-3651-4B31-B9BC-B7565EA707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248"/>
              <a:ext cx="3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/>
                <a:t>n</a:t>
              </a:r>
            </a:p>
          </p:txBody>
        </p:sp>
      </p:grpSp>
      <p:sp>
        <p:nvSpPr>
          <p:cNvPr id="10" name="Text Box 8">
            <a:extLst>
              <a:ext uri="{FF2B5EF4-FFF2-40B4-BE49-F238E27FC236}">
                <a16:creationId xmlns:a16="http://schemas.microsoft.com/office/drawing/2014/main" id="{6DA9724E-5905-42B3-9ABB-668CC7707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090725"/>
            <a:ext cx="11506200" cy="122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6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对于</a:t>
            </a:r>
            <a:r>
              <a:rPr lang="zh-CN" altLang="en-US" dirty="0">
                <a:solidFill>
                  <a:srgbClr val="FF0000"/>
                </a:solidFill>
              </a:rPr>
              <a:t>有向图</a:t>
            </a:r>
            <a:r>
              <a:rPr lang="zh-CN" altLang="en-US" dirty="0"/>
              <a:t>而言，其邻接矩阵</a:t>
            </a:r>
            <a:r>
              <a:rPr lang="zh-CN" altLang="en-US" dirty="0">
                <a:solidFill>
                  <a:srgbClr val="00B050"/>
                </a:solidFill>
              </a:rPr>
              <a:t>第</a:t>
            </a:r>
            <a:r>
              <a:rPr lang="en-US" altLang="zh-CN" dirty="0" err="1">
                <a:solidFill>
                  <a:srgbClr val="00B050"/>
                </a:solidFill>
              </a:rPr>
              <a:t>i</a:t>
            </a:r>
            <a:r>
              <a:rPr lang="zh-CN" altLang="en-US" dirty="0">
                <a:solidFill>
                  <a:srgbClr val="00B050"/>
                </a:solidFill>
              </a:rPr>
              <a:t>行</a:t>
            </a:r>
            <a:r>
              <a:rPr lang="zh-CN" altLang="en-US" dirty="0"/>
              <a:t>元素之和就是图中</a:t>
            </a:r>
            <a:r>
              <a:rPr lang="zh-CN" altLang="en-US" dirty="0">
                <a:solidFill>
                  <a:srgbClr val="00B050"/>
                </a:solidFill>
              </a:rPr>
              <a:t>第</a:t>
            </a:r>
            <a:r>
              <a:rPr lang="en-US" altLang="zh-CN" dirty="0" err="1">
                <a:solidFill>
                  <a:srgbClr val="00B050"/>
                </a:solidFill>
              </a:rPr>
              <a:t>i</a:t>
            </a:r>
            <a:r>
              <a:rPr lang="zh-CN" altLang="en-US" dirty="0">
                <a:solidFill>
                  <a:srgbClr val="00B050"/>
                </a:solidFill>
              </a:rPr>
              <a:t>个顶点的</a:t>
            </a:r>
            <a:r>
              <a:rPr lang="zh-CN" altLang="en-US" dirty="0">
                <a:solidFill>
                  <a:srgbClr val="00B050"/>
                </a:solidFill>
                <a:highlight>
                  <a:srgbClr val="FFFF00"/>
                </a:highlight>
              </a:rPr>
              <a:t>出</a:t>
            </a:r>
            <a:r>
              <a:rPr lang="zh-CN" altLang="en-US" dirty="0">
                <a:solidFill>
                  <a:srgbClr val="00B050"/>
                </a:solidFill>
              </a:rPr>
              <a:t>度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B050"/>
                </a:solidFill>
              </a:rPr>
              <a:t>第</a:t>
            </a:r>
            <a:r>
              <a:rPr lang="en-US" altLang="zh-CN" dirty="0" err="1">
                <a:solidFill>
                  <a:srgbClr val="00B050"/>
                </a:solidFill>
              </a:rPr>
              <a:t>i</a:t>
            </a:r>
            <a:r>
              <a:rPr lang="zh-CN" altLang="en-US" dirty="0">
                <a:solidFill>
                  <a:srgbClr val="00B050"/>
                </a:solidFill>
              </a:rPr>
              <a:t>列</a:t>
            </a:r>
            <a:r>
              <a:rPr lang="zh-CN" altLang="en-US" dirty="0"/>
              <a:t>元素之和就是图中</a:t>
            </a:r>
            <a:r>
              <a:rPr lang="zh-CN" altLang="en-US" dirty="0">
                <a:solidFill>
                  <a:srgbClr val="00B050"/>
                </a:solidFill>
              </a:rPr>
              <a:t>第</a:t>
            </a:r>
            <a:r>
              <a:rPr lang="en-US" altLang="zh-CN" dirty="0" err="1">
                <a:solidFill>
                  <a:srgbClr val="00B050"/>
                </a:solidFill>
              </a:rPr>
              <a:t>i</a:t>
            </a:r>
            <a:r>
              <a:rPr lang="zh-CN" altLang="en-US" dirty="0">
                <a:solidFill>
                  <a:srgbClr val="00B050"/>
                </a:solidFill>
              </a:rPr>
              <a:t>个顶点的</a:t>
            </a:r>
            <a:r>
              <a:rPr lang="zh-CN" altLang="en-US" dirty="0">
                <a:solidFill>
                  <a:srgbClr val="00B050"/>
                </a:solidFill>
                <a:highlight>
                  <a:srgbClr val="FFFF00"/>
                </a:highlight>
              </a:rPr>
              <a:t>入</a:t>
            </a:r>
            <a:r>
              <a:rPr lang="zh-CN" altLang="en-US" dirty="0">
                <a:solidFill>
                  <a:srgbClr val="00B050"/>
                </a:solidFill>
              </a:rPr>
              <a:t>度</a:t>
            </a:r>
            <a:r>
              <a:rPr lang="zh-CN" altLang="en-US" dirty="0"/>
              <a:t>。 </a:t>
            </a:r>
          </a:p>
        </p:txBody>
      </p:sp>
      <p:grpSp>
        <p:nvGrpSpPr>
          <p:cNvPr id="11" name="Group 9">
            <a:extLst>
              <a:ext uri="{FF2B5EF4-FFF2-40B4-BE49-F238E27FC236}">
                <a16:creationId xmlns:a16="http://schemas.microsoft.com/office/drawing/2014/main" id="{303EE40B-D85A-42B4-8E6E-EC15863BD5C6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4419600"/>
            <a:ext cx="2743200" cy="869950"/>
            <a:chOff x="816" y="1248"/>
            <a:chExt cx="1728" cy="548"/>
          </a:xfrm>
        </p:grpSpPr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1AA32DE7-CC89-4040-87B9-231B94C0B6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344"/>
              <a:ext cx="9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OD(v</a:t>
              </a:r>
              <a:r>
                <a:rPr lang="en-US" altLang="zh-CN" sz="2800" b="1" baseline="-25000"/>
                <a:t>i</a:t>
              </a:r>
              <a:r>
                <a:rPr lang="en-US" altLang="zh-CN" sz="2800" b="1"/>
                <a:t>)=</a:t>
              </a:r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737E9EF9-87F5-4891-A8FF-063A71CA27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344"/>
              <a:ext cx="9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ym typeface="Symbol" panose="05050102010706020507" pitchFamily="18" charset="2"/>
                </a:rPr>
                <a:t></a:t>
              </a:r>
              <a:r>
                <a:rPr lang="en-US" altLang="zh-CN" sz="2800" b="1" dirty="0" err="1">
                  <a:sym typeface="Symbol" panose="05050102010706020507" pitchFamily="18" charset="2"/>
                </a:rPr>
                <a:t>A</a:t>
              </a:r>
              <a:r>
                <a:rPr lang="en-US" altLang="zh-CN" sz="2800" b="1" baseline="-25000" dirty="0" err="1">
                  <a:sym typeface="Symbol" panose="05050102010706020507" pitchFamily="18" charset="2"/>
                </a:rPr>
                <a:t>ij</a:t>
              </a:r>
              <a:endParaRPr lang="en-US" altLang="zh-CN" sz="2800" b="1" dirty="0"/>
            </a:p>
          </p:txBody>
        </p:sp>
        <p:sp>
          <p:nvSpPr>
            <p:cNvPr id="14" name="Text Box 12">
              <a:extLst>
                <a:ext uri="{FF2B5EF4-FFF2-40B4-BE49-F238E27FC236}">
                  <a16:creationId xmlns:a16="http://schemas.microsoft.com/office/drawing/2014/main" id="{5C394894-C101-4AC5-84F1-D462F3C61D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584"/>
              <a:ext cx="3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/>
                <a:t>j=1</a:t>
              </a:r>
            </a:p>
          </p:txBody>
        </p:sp>
        <p:sp>
          <p:nvSpPr>
            <p:cNvPr id="15" name="Text Box 13">
              <a:extLst>
                <a:ext uri="{FF2B5EF4-FFF2-40B4-BE49-F238E27FC236}">
                  <a16:creationId xmlns:a16="http://schemas.microsoft.com/office/drawing/2014/main" id="{D6D1A01B-B8AB-4662-BC78-821A7325BD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248"/>
              <a:ext cx="3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/>
                <a:t>n</a:t>
              </a:r>
            </a:p>
          </p:txBody>
        </p:sp>
      </p:grpSp>
      <p:grpSp>
        <p:nvGrpSpPr>
          <p:cNvPr id="16" name="Group 14">
            <a:extLst>
              <a:ext uri="{FF2B5EF4-FFF2-40B4-BE49-F238E27FC236}">
                <a16:creationId xmlns:a16="http://schemas.microsoft.com/office/drawing/2014/main" id="{30647A88-95DE-4649-832E-01813A9CA3A4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5410200"/>
            <a:ext cx="2743200" cy="869950"/>
            <a:chOff x="816" y="1248"/>
            <a:chExt cx="1728" cy="548"/>
          </a:xfrm>
        </p:grpSpPr>
        <p:sp>
          <p:nvSpPr>
            <p:cNvPr id="17" name="Text Box 15">
              <a:extLst>
                <a:ext uri="{FF2B5EF4-FFF2-40B4-BE49-F238E27FC236}">
                  <a16:creationId xmlns:a16="http://schemas.microsoft.com/office/drawing/2014/main" id="{58E81AE1-0AFD-40BA-8238-34ED47C9D7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344"/>
              <a:ext cx="9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ID(v</a:t>
              </a:r>
              <a:r>
                <a:rPr lang="en-US" altLang="zh-CN" sz="2800" b="1" baseline="-25000"/>
                <a:t>i</a:t>
              </a:r>
              <a:r>
                <a:rPr lang="en-US" altLang="zh-CN" sz="2800" b="1"/>
                <a:t>)=</a:t>
              </a:r>
            </a:p>
          </p:txBody>
        </p:sp>
        <p:sp>
          <p:nvSpPr>
            <p:cNvPr id="18" name="Text Box 16">
              <a:extLst>
                <a:ext uri="{FF2B5EF4-FFF2-40B4-BE49-F238E27FC236}">
                  <a16:creationId xmlns:a16="http://schemas.microsoft.com/office/drawing/2014/main" id="{C8924C30-3663-4ADD-87AE-B8B86A190B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344"/>
              <a:ext cx="9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ym typeface="Symbol" panose="05050102010706020507" pitchFamily="18" charset="2"/>
                </a:rPr>
                <a:t></a:t>
              </a:r>
              <a:r>
                <a:rPr lang="en-US" altLang="zh-CN" sz="2800" b="1" dirty="0" err="1">
                  <a:sym typeface="Symbol" panose="05050102010706020507" pitchFamily="18" charset="2"/>
                </a:rPr>
                <a:t>A</a:t>
              </a:r>
              <a:r>
                <a:rPr lang="en-US" altLang="zh-CN" sz="2800" b="1" baseline="-25000" dirty="0" err="1">
                  <a:solidFill>
                    <a:srgbClr val="FF0000"/>
                  </a:solidFill>
                  <a:sym typeface="Symbol" panose="05050102010706020507" pitchFamily="18" charset="2"/>
                </a:rPr>
                <a:t>ji</a:t>
              </a:r>
              <a:endParaRPr lang="en-US" altLang="zh-CN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 Box 17">
              <a:extLst>
                <a:ext uri="{FF2B5EF4-FFF2-40B4-BE49-F238E27FC236}">
                  <a16:creationId xmlns:a16="http://schemas.microsoft.com/office/drawing/2014/main" id="{639DDEDC-7A02-4596-A684-6208D8E6BD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584"/>
              <a:ext cx="3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/>
                <a:t>j=1</a:t>
              </a:r>
            </a:p>
          </p:txBody>
        </p:sp>
        <p:sp>
          <p:nvSpPr>
            <p:cNvPr id="20" name="Text Box 18">
              <a:extLst>
                <a:ext uri="{FF2B5EF4-FFF2-40B4-BE49-F238E27FC236}">
                  <a16:creationId xmlns:a16="http://schemas.microsoft.com/office/drawing/2014/main" id="{095139AB-B5BB-44C4-A36D-E333F7FB5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248"/>
              <a:ext cx="3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/>
                <a:t>n</a:t>
              </a:r>
            </a:p>
          </p:txBody>
        </p:sp>
      </p:grpSp>
      <p:sp>
        <p:nvSpPr>
          <p:cNvPr id="21" name="Text Box 19">
            <a:extLst>
              <a:ext uri="{FF2B5EF4-FFF2-40B4-BE49-F238E27FC236}">
                <a16:creationId xmlns:a16="http://schemas.microsoft.com/office/drawing/2014/main" id="{D0C1DF01-70D3-4A3C-A6E4-2FC7E38B6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520669"/>
            <a:ext cx="2438400" cy="62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spcBef>
                <a:spcPts val="0"/>
              </a:spcBef>
              <a:defRPr sz="26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顶点</a:t>
            </a:r>
            <a:r>
              <a:rPr lang="en-US" altLang="zh-CN" dirty="0" err="1"/>
              <a:t>i</a:t>
            </a:r>
            <a:r>
              <a:rPr lang="zh-CN" altLang="en-US" dirty="0"/>
              <a:t>的出度：</a:t>
            </a:r>
          </a:p>
        </p:txBody>
      </p:sp>
      <p:sp>
        <p:nvSpPr>
          <p:cNvPr id="22" name="Text Box 20">
            <a:extLst>
              <a:ext uri="{FF2B5EF4-FFF2-40B4-BE49-F238E27FC236}">
                <a16:creationId xmlns:a16="http://schemas.microsoft.com/office/drawing/2014/main" id="{512D3E93-8108-4EBF-A4C6-9EB7F29F8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490102"/>
            <a:ext cx="2362200" cy="62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spcBef>
                <a:spcPts val="0"/>
              </a:spcBef>
              <a:defRPr sz="26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顶点</a:t>
            </a:r>
            <a:r>
              <a:rPr lang="en-US" altLang="zh-CN" dirty="0" err="1"/>
              <a:t>i</a:t>
            </a:r>
            <a:r>
              <a:rPr lang="zh-CN" altLang="en-US" dirty="0"/>
              <a:t>的入度：</a:t>
            </a:r>
          </a:p>
        </p:txBody>
      </p:sp>
      <p:grpSp>
        <p:nvGrpSpPr>
          <p:cNvPr id="56" name="Group 59">
            <a:extLst>
              <a:ext uri="{FF2B5EF4-FFF2-40B4-BE49-F238E27FC236}">
                <a16:creationId xmlns:a16="http://schemas.microsoft.com/office/drawing/2014/main" id="{FE0776A2-9A26-4C94-8528-EA023FF89E98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1764020"/>
            <a:ext cx="1674808" cy="1501160"/>
            <a:chOff x="657" y="662"/>
            <a:chExt cx="1316" cy="1271"/>
          </a:xfrm>
        </p:grpSpPr>
        <p:sp>
          <p:nvSpPr>
            <p:cNvPr id="57" name="Oval 60">
              <a:extLst>
                <a:ext uri="{FF2B5EF4-FFF2-40B4-BE49-F238E27FC236}">
                  <a16:creationId xmlns:a16="http://schemas.microsoft.com/office/drawing/2014/main" id="{BF9D3E1C-4E47-450F-B9DF-C299BC458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662"/>
              <a:ext cx="227" cy="22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1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8" name="Oval 61">
              <a:extLst>
                <a:ext uri="{FF2B5EF4-FFF2-40B4-BE49-F238E27FC236}">
                  <a16:creationId xmlns:a16="http://schemas.microsoft.com/office/drawing/2014/main" id="{8991A176-5259-4826-BE90-63CEF34F0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1207"/>
              <a:ext cx="227" cy="22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3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9" name="Oval 62">
              <a:extLst>
                <a:ext uri="{FF2B5EF4-FFF2-40B4-BE49-F238E27FC236}">
                  <a16:creationId xmlns:a16="http://schemas.microsoft.com/office/drawing/2014/main" id="{73CCD28D-1A22-4FC6-96BB-0A1D001BE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1207"/>
              <a:ext cx="227" cy="22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2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60" name="Oval 63">
              <a:extLst>
                <a:ext uri="{FF2B5EF4-FFF2-40B4-BE49-F238E27FC236}">
                  <a16:creationId xmlns:a16="http://schemas.microsoft.com/office/drawing/2014/main" id="{4EF93AF8-6CC6-45A0-84E0-486714B3C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1207"/>
              <a:ext cx="227" cy="22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0</a:t>
              </a:r>
            </a:p>
          </p:txBody>
        </p:sp>
        <p:sp>
          <p:nvSpPr>
            <p:cNvPr id="61" name="Oval 64">
              <a:extLst>
                <a:ext uri="{FF2B5EF4-FFF2-40B4-BE49-F238E27FC236}">
                  <a16:creationId xmlns:a16="http://schemas.microsoft.com/office/drawing/2014/main" id="{2D9F8C3A-9909-4465-87F9-BD42BF3C5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1706"/>
              <a:ext cx="227" cy="22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4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62" name="Line 65">
              <a:extLst>
                <a:ext uri="{FF2B5EF4-FFF2-40B4-BE49-F238E27FC236}">
                  <a16:creationId xmlns:a16="http://schemas.microsoft.com/office/drawing/2014/main" id="{4DAAF191-81FA-4297-9076-48BBD1CA3F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3" y="798"/>
              <a:ext cx="409" cy="409"/>
            </a:xfrm>
            <a:prstGeom prst="lin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" name="Line 66">
              <a:extLst>
                <a:ext uri="{FF2B5EF4-FFF2-40B4-BE49-F238E27FC236}">
                  <a16:creationId xmlns:a16="http://schemas.microsoft.com/office/drawing/2014/main" id="{C9A20551-1FEF-47C9-9BCD-EF5DF5E01C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798"/>
              <a:ext cx="408" cy="409"/>
            </a:xfrm>
            <a:prstGeom prst="lin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Line 67">
              <a:extLst>
                <a:ext uri="{FF2B5EF4-FFF2-40B4-BE49-F238E27FC236}">
                  <a16:creationId xmlns:a16="http://schemas.microsoft.com/office/drawing/2014/main" id="{FE46672C-C901-46B7-8254-59017308C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4" y="1327"/>
              <a:ext cx="318" cy="0"/>
            </a:xfrm>
            <a:prstGeom prst="lin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Freeform 68">
              <a:extLst>
                <a:ext uri="{FF2B5EF4-FFF2-40B4-BE49-F238E27FC236}">
                  <a16:creationId xmlns:a16="http://schemas.microsoft.com/office/drawing/2014/main" id="{3305462F-3633-4331-B041-9B657F1993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1" y="1322"/>
              <a:ext cx="323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23" y="0"/>
                </a:cxn>
              </a:cxnLst>
              <a:rect l="0" t="0" r="r" b="b"/>
              <a:pathLst>
                <a:path w="323" h="1">
                  <a:moveTo>
                    <a:pt x="0" y="1"/>
                  </a:moveTo>
                  <a:lnTo>
                    <a:pt x="323" y="0"/>
                  </a:lnTo>
                </a:path>
              </a:pathLst>
            </a:cu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Freeform 69">
              <a:extLst>
                <a:ext uri="{FF2B5EF4-FFF2-40B4-BE49-F238E27FC236}">
                  <a16:creationId xmlns:a16="http://schemas.microsoft.com/office/drawing/2014/main" id="{B9B00A49-51A8-4A79-A47B-19148207F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2" y="889"/>
              <a:ext cx="4" cy="31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313"/>
                </a:cxn>
              </a:cxnLst>
              <a:rect l="0" t="0" r="r" b="b"/>
              <a:pathLst>
                <a:path w="4" h="313">
                  <a:moveTo>
                    <a:pt x="4" y="0"/>
                  </a:moveTo>
                  <a:lnTo>
                    <a:pt x="0" y="313"/>
                  </a:lnTo>
                </a:path>
              </a:pathLst>
            </a:cu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Line 70">
              <a:extLst>
                <a:ext uri="{FF2B5EF4-FFF2-40B4-BE49-F238E27FC236}">
                  <a16:creationId xmlns:a16="http://schemas.microsoft.com/office/drawing/2014/main" id="{A556FB31-8E37-42C5-B785-5EFA46018F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1433"/>
              <a:ext cx="409" cy="363"/>
            </a:xfrm>
            <a:prstGeom prst="lin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Line 71">
              <a:extLst>
                <a:ext uri="{FF2B5EF4-FFF2-40B4-BE49-F238E27FC236}">
                  <a16:creationId xmlns:a16="http://schemas.microsoft.com/office/drawing/2014/main" id="{4360EB2C-961E-4657-BC7E-8052194244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6" y="1433"/>
              <a:ext cx="0" cy="273"/>
            </a:xfrm>
            <a:prstGeom prst="lin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Line 72">
              <a:extLst>
                <a:ext uri="{FF2B5EF4-FFF2-40B4-BE49-F238E27FC236}">
                  <a16:creationId xmlns:a16="http://schemas.microsoft.com/office/drawing/2014/main" id="{27203F90-C6AA-40B4-ABBF-206C094CA9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9" y="1433"/>
              <a:ext cx="408" cy="363"/>
            </a:xfrm>
            <a:prstGeom prst="lin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4D8013A4-6CFC-4E24-B9B4-9DA7CB68D762}"/>
              </a:ext>
            </a:extLst>
          </p:cNvPr>
          <p:cNvGrpSpPr/>
          <p:nvPr/>
        </p:nvGrpSpPr>
        <p:grpSpPr>
          <a:xfrm>
            <a:off x="7997046" y="452693"/>
            <a:ext cx="3312342" cy="2286810"/>
            <a:chOff x="2285984" y="3000372"/>
            <a:chExt cx="3312342" cy="2286810"/>
          </a:xfrm>
        </p:grpSpPr>
        <p:sp>
          <p:nvSpPr>
            <p:cNvPr id="71" name="TextBox 64">
              <a:extLst>
                <a:ext uri="{FF2B5EF4-FFF2-40B4-BE49-F238E27FC236}">
                  <a16:creationId xmlns:a16="http://schemas.microsoft.com/office/drawing/2014/main" id="{A06A1A9D-747C-400B-A333-CB89642502C1}"/>
                </a:ext>
              </a:extLst>
            </p:cNvPr>
            <p:cNvSpPr txBox="1"/>
            <p:nvPr/>
          </p:nvSpPr>
          <p:spPr>
            <a:xfrm>
              <a:off x="2285984" y="4143380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i="1" dirty="0" err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A</a:t>
              </a:r>
              <a:r>
                <a:rPr lang="en-US" altLang="zh-CN" sz="2000" b="1" baseline="-25000" dirty="0" err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=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72" name="TextBox 65">
              <a:extLst>
                <a:ext uri="{FF2B5EF4-FFF2-40B4-BE49-F238E27FC236}">
                  <a16:creationId xmlns:a16="http://schemas.microsoft.com/office/drawing/2014/main" id="{0C75D185-3754-4424-90FC-DE2BD9F31947}"/>
                </a:ext>
              </a:extLst>
            </p:cNvPr>
            <p:cNvSpPr txBox="1"/>
            <p:nvPr/>
          </p:nvSpPr>
          <p:spPr>
            <a:xfrm>
              <a:off x="3713394" y="3500439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0    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    0    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    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endParaRPr lang="zh-CN" altLang="en-US" sz="20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73" name="TextBox 66">
              <a:extLst>
                <a:ext uri="{FF2B5EF4-FFF2-40B4-BE49-F238E27FC236}">
                  <a16:creationId xmlns:a16="http://schemas.microsoft.com/office/drawing/2014/main" id="{A9E70931-5A53-4368-B642-A85EF02B6C19}"/>
                </a:ext>
              </a:extLst>
            </p:cNvPr>
            <p:cNvSpPr txBox="1"/>
            <p:nvPr/>
          </p:nvSpPr>
          <p:spPr>
            <a:xfrm>
              <a:off x="3713394" y="3835602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1    0    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    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    0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74" name="TextBox 67">
              <a:extLst>
                <a:ext uri="{FF2B5EF4-FFF2-40B4-BE49-F238E27FC236}">
                  <a16:creationId xmlns:a16="http://schemas.microsoft.com/office/drawing/2014/main" id="{EF71B27C-D0EE-4642-9E66-3839FFDE10D5}"/>
                </a:ext>
              </a:extLst>
            </p:cNvPr>
            <p:cNvSpPr txBox="1"/>
            <p:nvPr/>
          </p:nvSpPr>
          <p:spPr>
            <a:xfrm>
              <a:off x="3713394" y="4192792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0    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    0    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    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endParaRPr lang="zh-CN" altLang="en-US" sz="20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75" name="TextBox 68">
              <a:extLst>
                <a:ext uri="{FF2B5EF4-FFF2-40B4-BE49-F238E27FC236}">
                  <a16:creationId xmlns:a16="http://schemas.microsoft.com/office/drawing/2014/main" id="{FE72B2EB-C0C2-4443-A3E7-3F7E8536733F}"/>
                </a:ext>
              </a:extLst>
            </p:cNvPr>
            <p:cNvSpPr txBox="1"/>
            <p:nvPr/>
          </p:nvSpPr>
          <p:spPr>
            <a:xfrm>
              <a:off x="3713394" y="4549981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1    1    1</a:t>
              </a: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    0    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endParaRPr lang="zh-CN" altLang="en-US" sz="20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76" name="TextBox 69">
              <a:extLst>
                <a:ext uri="{FF2B5EF4-FFF2-40B4-BE49-F238E27FC236}">
                  <a16:creationId xmlns:a16="http://schemas.microsoft.com/office/drawing/2014/main" id="{4B04C4E7-029E-4CA2-9F4C-72B0A967464D}"/>
                </a:ext>
              </a:extLst>
            </p:cNvPr>
            <p:cNvSpPr txBox="1"/>
            <p:nvPr/>
          </p:nvSpPr>
          <p:spPr>
            <a:xfrm>
              <a:off x="3713394" y="4907173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    0    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1    1</a:t>
              </a: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    0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6B5CF280-2327-4DA2-905C-182697D5B6F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525698" y="4357694"/>
              <a:ext cx="1857388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F424251A-EBF5-43DD-B880-8CB61C8730A3}"/>
                </a:ext>
              </a:extLst>
            </p:cNvPr>
            <p:cNvCxnSpPr/>
            <p:nvPr/>
          </p:nvCxnSpPr>
          <p:spPr>
            <a:xfrm>
              <a:off x="3454392" y="342900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72D29F13-DC89-4AD5-90F3-EBBA56F32C1A}"/>
                </a:ext>
              </a:extLst>
            </p:cNvPr>
            <p:cNvCxnSpPr/>
            <p:nvPr/>
          </p:nvCxnSpPr>
          <p:spPr>
            <a:xfrm>
              <a:off x="3454392" y="528480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0CF26250-F2E5-468C-AD48-D0939267698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668838" y="4357694"/>
              <a:ext cx="1857388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5FE2E109-DC8A-489D-B6AE-D3A4BF5AC383}"/>
                </a:ext>
              </a:extLst>
            </p:cNvPr>
            <p:cNvCxnSpPr/>
            <p:nvPr/>
          </p:nvCxnSpPr>
          <p:spPr>
            <a:xfrm>
              <a:off x="5454656" y="342900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3A9CC840-F4DA-4791-BD18-2C8548B2997E}"/>
                </a:ext>
              </a:extLst>
            </p:cNvPr>
            <p:cNvCxnSpPr/>
            <p:nvPr/>
          </p:nvCxnSpPr>
          <p:spPr>
            <a:xfrm>
              <a:off x="5454656" y="528480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76">
              <a:extLst>
                <a:ext uri="{FF2B5EF4-FFF2-40B4-BE49-F238E27FC236}">
                  <a16:creationId xmlns:a16="http://schemas.microsoft.com/office/drawing/2014/main" id="{EC849DAD-C72F-441F-A7F1-D7E28A111434}"/>
                </a:ext>
              </a:extLst>
            </p:cNvPr>
            <p:cNvSpPr txBox="1"/>
            <p:nvPr/>
          </p:nvSpPr>
          <p:spPr>
            <a:xfrm>
              <a:off x="2928926" y="3525838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C00000"/>
                  </a:solidFill>
                  <a:latin typeface="Times New Roman" pitchFamily="18" charset="0"/>
                  <a:ea typeface="楷体_GB2312" pitchFamily="49" charset="-122"/>
                </a:rPr>
                <a:t>0</a:t>
              </a:r>
              <a:endParaRPr lang="zh-CN" altLang="en-US" sz="20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84" name="TextBox 77">
              <a:extLst>
                <a:ext uri="{FF2B5EF4-FFF2-40B4-BE49-F238E27FC236}">
                  <a16:creationId xmlns:a16="http://schemas.microsoft.com/office/drawing/2014/main" id="{25AB3F30-6288-45E9-9990-57E0D03807F4}"/>
                </a:ext>
              </a:extLst>
            </p:cNvPr>
            <p:cNvSpPr txBox="1"/>
            <p:nvPr/>
          </p:nvSpPr>
          <p:spPr>
            <a:xfrm>
              <a:off x="2928926" y="3832228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C000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endParaRPr lang="zh-CN" altLang="en-US" sz="20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85" name="TextBox 78">
              <a:extLst>
                <a:ext uri="{FF2B5EF4-FFF2-40B4-BE49-F238E27FC236}">
                  <a16:creationId xmlns:a16="http://schemas.microsoft.com/office/drawing/2014/main" id="{331D73E1-5528-4B2B-A0C6-0F14FFB03762}"/>
                </a:ext>
              </a:extLst>
            </p:cNvPr>
            <p:cNvSpPr txBox="1"/>
            <p:nvPr/>
          </p:nvSpPr>
          <p:spPr>
            <a:xfrm>
              <a:off x="2928926" y="4192793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C00000"/>
                  </a:solidFill>
                  <a:latin typeface="Times New Roman" pitchFamily="18" charset="0"/>
                  <a:ea typeface="楷体_GB2312" pitchFamily="49" charset="-122"/>
                </a:rPr>
                <a:t>2</a:t>
              </a:r>
              <a:endParaRPr lang="zh-CN" altLang="en-US" sz="20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86" name="TextBox 79">
              <a:extLst>
                <a:ext uri="{FF2B5EF4-FFF2-40B4-BE49-F238E27FC236}">
                  <a16:creationId xmlns:a16="http://schemas.microsoft.com/office/drawing/2014/main" id="{821EE8B1-8D48-4C7F-871D-B8F4DB78DB73}"/>
                </a:ext>
              </a:extLst>
            </p:cNvPr>
            <p:cNvSpPr txBox="1"/>
            <p:nvPr/>
          </p:nvSpPr>
          <p:spPr>
            <a:xfrm>
              <a:off x="2928926" y="4549983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C00000"/>
                  </a:solidFill>
                  <a:latin typeface="Times New Roman" pitchFamily="18" charset="0"/>
                  <a:ea typeface="楷体_GB2312" pitchFamily="49" charset="-122"/>
                </a:rPr>
                <a:t>3</a:t>
              </a:r>
              <a:endParaRPr lang="zh-CN" altLang="en-US" sz="20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87" name="TextBox 80">
              <a:extLst>
                <a:ext uri="{FF2B5EF4-FFF2-40B4-BE49-F238E27FC236}">
                  <a16:creationId xmlns:a16="http://schemas.microsoft.com/office/drawing/2014/main" id="{DA435304-1E51-4146-987C-220CDD63FC12}"/>
                </a:ext>
              </a:extLst>
            </p:cNvPr>
            <p:cNvSpPr txBox="1"/>
            <p:nvPr/>
          </p:nvSpPr>
          <p:spPr>
            <a:xfrm>
              <a:off x="2928926" y="4907173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C00000"/>
                  </a:solidFill>
                  <a:latin typeface="Times New Roman" pitchFamily="18" charset="0"/>
                  <a:ea typeface="楷体_GB2312" pitchFamily="49" charset="-122"/>
                </a:rPr>
                <a:t>4</a:t>
              </a:r>
              <a:endParaRPr lang="zh-CN" altLang="en-US" sz="20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88" name="TextBox 81">
              <a:extLst>
                <a:ext uri="{FF2B5EF4-FFF2-40B4-BE49-F238E27FC236}">
                  <a16:creationId xmlns:a16="http://schemas.microsoft.com/office/drawing/2014/main" id="{268FEDC5-F925-4156-A3F5-2370D8B27AEF}"/>
                </a:ext>
              </a:extLst>
            </p:cNvPr>
            <p:cNvSpPr txBox="1"/>
            <p:nvPr/>
          </p:nvSpPr>
          <p:spPr>
            <a:xfrm>
              <a:off x="3714744" y="3000372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>
                  <a:solidFill>
                    <a:srgbClr val="C00000"/>
                  </a:solidFill>
                  <a:latin typeface="Times New Roman" pitchFamily="18" charset="0"/>
                  <a:ea typeface="楷体_GB2312" pitchFamily="49" charset="-122"/>
                </a:rPr>
                <a:t>0    1    2    3    4</a:t>
              </a:r>
              <a:endParaRPr lang="zh-CN" altLang="en-US" sz="20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89" name="Group 73">
            <a:extLst>
              <a:ext uri="{FF2B5EF4-FFF2-40B4-BE49-F238E27FC236}">
                <a16:creationId xmlns:a16="http://schemas.microsoft.com/office/drawing/2014/main" id="{5B07EC1C-419E-4CD0-A773-32E71FA712FE}"/>
              </a:ext>
            </a:extLst>
          </p:cNvPr>
          <p:cNvGrpSpPr>
            <a:grpSpLocks/>
          </p:cNvGrpSpPr>
          <p:nvPr/>
        </p:nvGrpSpPr>
        <p:grpSpPr bwMode="auto">
          <a:xfrm>
            <a:off x="5907895" y="4113567"/>
            <a:ext cx="2089150" cy="2017713"/>
            <a:chOff x="657" y="2250"/>
            <a:chExt cx="1316" cy="1271"/>
          </a:xfrm>
        </p:grpSpPr>
        <p:sp>
          <p:nvSpPr>
            <p:cNvPr id="90" name="Oval 74">
              <a:extLst>
                <a:ext uri="{FF2B5EF4-FFF2-40B4-BE49-F238E27FC236}">
                  <a16:creationId xmlns:a16="http://schemas.microsoft.com/office/drawing/2014/main" id="{6BDCF309-EF1E-49CC-802E-9EC49CF23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2250"/>
              <a:ext cx="227" cy="22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1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91" name="Oval 75">
              <a:extLst>
                <a:ext uri="{FF2B5EF4-FFF2-40B4-BE49-F238E27FC236}">
                  <a16:creationId xmlns:a16="http://schemas.microsoft.com/office/drawing/2014/main" id="{4C7158B4-ECE9-4FF7-959A-6E004B9FD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2795"/>
              <a:ext cx="227" cy="22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3</a:t>
              </a:r>
            </a:p>
          </p:txBody>
        </p:sp>
        <p:sp>
          <p:nvSpPr>
            <p:cNvPr id="92" name="Oval 76">
              <a:extLst>
                <a:ext uri="{FF2B5EF4-FFF2-40B4-BE49-F238E27FC236}">
                  <a16:creationId xmlns:a16="http://schemas.microsoft.com/office/drawing/2014/main" id="{22F88D45-6697-4A52-A6F6-66DB4FB96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2795"/>
              <a:ext cx="227" cy="22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2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93" name="Oval 77">
              <a:extLst>
                <a:ext uri="{FF2B5EF4-FFF2-40B4-BE49-F238E27FC236}">
                  <a16:creationId xmlns:a16="http://schemas.microsoft.com/office/drawing/2014/main" id="{CF0E3693-220D-4FAE-90ED-D137DC912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795"/>
              <a:ext cx="227" cy="22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0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94" name="Oval 78">
              <a:extLst>
                <a:ext uri="{FF2B5EF4-FFF2-40B4-BE49-F238E27FC236}">
                  <a16:creationId xmlns:a16="http://schemas.microsoft.com/office/drawing/2014/main" id="{2C90C6CE-6CF9-484F-9976-EFFD14E6D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3294"/>
              <a:ext cx="227" cy="22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4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95" name="Freeform 79">
              <a:extLst>
                <a:ext uri="{FF2B5EF4-FFF2-40B4-BE49-F238E27FC236}">
                  <a16:creationId xmlns:a16="http://schemas.microsoft.com/office/drawing/2014/main" id="{44328DE6-0704-4E1D-9957-752C154F8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" y="2416"/>
              <a:ext cx="392" cy="400"/>
            </a:xfrm>
            <a:custGeom>
              <a:avLst/>
              <a:gdLst/>
              <a:ahLst/>
              <a:cxnLst>
                <a:cxn ang="0">
                  <a:pos x="392" y="0"/>
                </a:cxn>
                <a:cxn ang="0">
                  <a:pos x="0" y="400"/>
                </a:cxn>
              </a:cxnLst>
              <a:rect l="0" t="0" r="r" b="b"/>
              <a:pathLst>
                <a:path w="392" h="400">
                  <a:moveTo>
                    <a:pt x="392" y="0"/>
                  </a:moveTo>
                  <a:lnTo>
                    <a:pt x="0" y="400"/>
                  </a:lnTo>
                </a:path>
              </a:pathLst>
            </a:custGeom>
            <a:ln w="19050">
              <a:solidFill>
                <a:srgbClr val="006600"/>
              </a:solidFill>
              <a:headEnd/>
              <a:tailEnd type="stealth" w="med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pPr algn="ctr"/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96" name="Freeform 80">
              <a:extLst>
                <a:ext uri="{FF2B5EF4-FFF2-40B4-BE49-F238E27FC236}">
                  <a16:creationId xmlns:a16="http://schemas.microsoft.com/office/drawing/2014/main" id="{3856B698-6A3E-4095-B3D9-67C6997A2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7" y="2472"/>
              <a:ext cx="1" cy="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20"/>
                </a:cxn>
              </a:cxnLst>
              <a:rect l="0" t="0" r="r" b="b"/>
              <a:pathLst>
                <a:path w="1" h="320">
                  <a:moveTo>
                    <a:pt x="0" y="0"/>
                  </a:moveTo>
                  <a:lnTo>
                    <a:pt x="0" y="320"/>
                  </a:lnTo>
                </a:path>
              </a:pathLst>
            </a:custGeom>
            <a:ln w="19050">
              <a:solidFill>
                <a:srgbClr val="006600"/>
              </a:solidFill>
              <a:headEnd/>
              <a:tailEnd type="stealth" w="med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pPr algn="ctr"/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97" name="Line 81">
              <a:extLst>
                <a:ext uri="{FF2B5EF4-FFF2-40B4-BE49-F238E27FC236}">
                  <a16:creationId xmlns:a16="http://schemas.microsoft.com/office/drawing/2014/main" id="{AD91227D-F373-41A8-BD3B-1C70B1181D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29" y="2387"/>
              <a:ext cx="363" cy="408"/>
            </a:xfrm>
            <a:prstGeom prst="line">
              <a:avLst/>
            </a:prstGeom>
            <a:ln w="19050">
              <a:solidFill>
                <a:srgbClr val="006600"/>
              </a:solidFill>
              <a:headEnd/>
              <a:tailEnd type="stealth" w="med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pPr algn="ctr"/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98" name="Line 82">
              <a:extLst>
                <a:ext uri="{FF2B5EF4-FFF2-40B4-BE49-F238E27FC236}">
                  <a16:creationId xmlns:a16="http://schemas.microsoft.com/office/drawing/2014/main" id="{AFD492AD-64E7-4AA7-AD3D-A935B05F05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5" y="2886"/>
              <a:ext cx="317" cy="0"/>
            </a:xfrm>
            <a:prstGeom prst="line">
              <a:avLst/>
            </a:prstGeom>
            <a:ln w="19050">
              <a:solidFill>
                <a:srgbClr val="006600"/>
              </a:solidFill>
              <a:headEnd/>
              <a:tailEnd type="stealth" w="med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pPr algn="ctr"/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99" name="Line 83">
              <a:extLst>
                <a:ext uri="{FF2B5EF4-FFF2-40B4-BE49-F238E27FC236}">
                  <a16:creationId xmlns:a16="http://schemas.microsoft.com/office/drawing/2014/main" id="{F6D5ACC3-5D2E-44D6-A045-6BA450FB8D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9" y="2886"/>
              <a:ext cx="318" cy="0"/>
            </a:xfrm>
            <a:prstGeom prst="line">
              <a:avLst/>
            </a:prstGeom>
            <a:ln w="19050">
              <a:solidFill>
                <a:srgbClr val="006600"/>
              </a:solidFill>
              <a:headEnd/>
              <a:tailEnd type="stealth" w="med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pPr algn="ctr"/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100" name="Freeform 84">
              <a:extLst>
                <a:ext uri="{FF2B5EF4-FFF2-40B4-BE49-F238E27FC236}">
                  <a16:creationId xmlns:a16="http://schemas.microsoft.com/office/drawing/2014/main" id="{B81D2641-AD13-4FAB-B7E8-54EDFC62E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7" y="3016"/>
              <a:ext cx="8" cy="264"/>
            </a:xfrm>
            <a:custGeom>
              <a:avLst/>
              <a:gdLst/>
              <a:ahLst/>
              <a:cxnLst>
                <a:cxn ang="0">
                  <a:pos x="8" y="264"/>
                </a:cxn>
                <a:cxn ang="0">
                  <a:pos x="0" y="0"/>
                </a:cxn>
              </a:cxnLst>
              <a:rect l="0" t="0" r="r" b="b"/>
              <a:pathLst>
                <a:path w="8" h="264">
                  <a:moveTo>
                    <a:pt x="8" y="264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6600"/>
              </a:solidFill>
              <a:headEnd/>
              <a:tailEnd type="stealth" w="med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pPr algn="ctr"/>
              <a:endParaRPr lang="zh-CN" altLang="en-US" b="1">
                <a:solidFill>
                  <a:prstClr val="black"/>
                </a:solidFill>
                <a:latin typeface="+mn-lt"/>
              </a:endParaRPr>
            </a:p>
          </p:txBody>
        </p:sp>
        <p:sp>
          <p:nvSpPr>
            <p:cNvPr id="101" name="Line 85">
              <a:extLst>
                <a:ext uri="{FF2B5EF4-FFF2-40B4-BE49-F238E27FC236}">
                  <a16:creationId xmlns:a16="http://schemas.microsoft.com/office/drawing/2014/main" id="{ADEEECCD-89EA-4777-9FAB-5CE2CAC888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9" y="2999"/>
              <a:ext cx="360" cy="363"/>
            </a:xfrm>
            <a:prstGeom prst="line">
              <a:avLst/>
            </a:prstGeom>
            <a:ln w="19050">
              <a:solidFill>
                <a:srgbClr val="006600"/>
              </a:solidFill>
              <a:headEnd/>
              <a:tailEnd type="stealth" w="med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pPr algn="ctr"/>
              <a:endParaRPr lang="zh-CN" altLang="en-US" sz="2400" b="1">
                <a:solidFill>
                  <a:prstClr val="black"/>
                </a:solidFill>
              </a:endParaRPr>
            </a:p>
          </p:txBody>
        </p:sp>
        <p:sp>
          <p:nvSpPr>
            <p:cNvPr id="102" name="Line 86">
              <a:extLst>
                <a:ext uri="{FF2B5EF4-FFF2-40B4-BE49-F238E27FC236}">
                  <a16:creationId xmlns:a16="http://schemas.microsoft.com/office/drawing/2014/main" id="{33EE5899-8F5C-4B10-8445-A7789A7C5D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976"/>
              <a:ext cx="363" cy="409"/>
            </a:xfrm>
            <a:prstGeom prst="line">
              <a:avLst/>
            </a:prstGeom>
            <a:ln w="19050">
              <a:solidFill>
                <a:srgbClr val="006600"/>
              </a:solidFill>
              <a:headEnd/>
              <a:tailEnd type="stealth" w="med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pPr algn="ctr"/>
              <a:endParaRPr lang="zh-CN" altLang="en-US" b="1">
                <a:solidFill>
                  <a:prstClr val="black"/>
                </a:solidFill>
              </a:endParaRPr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8A451823-18F8-4FE1-9107-9BD891D06371}"/>
              </a:ext>
            </a:extLst>
          </p:cNvPr>
          <p:cNvGrpSpPr/>
          <p:nvPr/>
        </p:nvGrpSpPr>
        <p:grpSpPr>
          <a:xfrm>
            <a:off x="8231097" y="4037790"/>
            <a:ext cx="3322691" cy="2286810"/>
            <a:chOff x="2275635" y="3000372"/>
            <a:chExt cx="3322691" cy="2286810"/>
          </a:xfrm>
        </p:grpSpPr>
        <p:sp>
          <p:nvSpPr>
            <p:cNvPr id="104" name="TextBox 83">
              <a:extLst>
                <a:ext uri="{FF2B5EF4-FFF2-40B4-BE49-F238E27FC236}">
                  <a16:creationId xmlns:a16="http://schemas.microsoft.com/office/drawing/2014/main" id="{32F02F9B-DF69-432E-AD77-FD203AB60F9B}"/>
                </a:ext>
              </a:extLst>
            </p:cNvPr>
            <p:cNvSpPr txBox="1"/>
            <p:nvPr/>
          </p:nvSpPr>
          <p:spPr>
            <a:xfrm>
              <a:off x="2275635" y="4143380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i="1" dirty="0" err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A</a:t>
              </a:r>
              <a:r>
                <a:rPr lang="en-US" altLang="zh-CN" sz="2000" b="1" baseline="-25000" dirty="0" err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2</a:t>
              </a: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=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05" name="TextBox 84">
              <a:extLst>
                <a:ext uri="{FF2B5EF4-FFF2-40B4-BE49-F238E27FC236}">
                  <a16:creationId xmlns:a16="http://schemas.microsoft.com/office/drawing/2014/main" id="{516FA03D-C24F-4411-B426-3E3A539A6C64}"/>
                </a:ext>
              </a:extLst>
            </p:cNvPr>
            <p:cNvSpPr txBox="1"/>
            <p:nvPr/>
          </p:nvSpPr>
          <p:spPr>
            <a:xfrm>
              <a:off x="3713394" y="3500439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0    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    0    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    </a:t>
              </a:r>
              <a:r>
                <a:rPr lang="en-US" altLang="zh-CN" sz="2000" b="1" dirty="0">
                  <a:solidFill>
                    <a:srgbClr val="3333FF"/>
                  </a:solidFill>
                  <a:highlight>
                    <a:srgbClr val="FFFF00"/>
                  </a:highlight>
                  <a:latin typeface="Times New Roman" pitchFamily="18" charset="0"/>
                  <a:ea typeface="楷体_GB2312" pitchFamily="49" charset="-122"/>
                </a:rPr>
                <a:t>0</a:t>
              </a:r>
              <a:endPara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06" name="TextBox 85">
              <a:extLst>
                <a:ext uri="{FF2B5EF4-FFF2-40B4-BE49-F238E27FC236}">
                  <a16:creationId xmlns:a16="http://schemas.microsoft.com/office/drawing/2014/main" id="{477D940F-AD63-4568-B8AB-3D4172169F8D}"/>
                </a:ext>
              </a:extLst>
            </p:cNvPr>
            <p:cNvSpPr txBox="1"/>
            <p:nvPr/>
          </p:nvSpPr>
          <p:spPr>
            <a:xfrm>
              <a:off x="3713394" y="3835602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0    0    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    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    0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07" name="TextBox 86">
              <a:extLst>
                <a:ext uri="{FF2B5EF4-FFF2-40B4-BE49-F238E27FC236}">
                  <a16:creationId xmlns:a16="http://schemas.microsoft.com/office/drawing/2014/main" id="{D79067BB-2A40-4BAF-A6CC-C4BC1DA72189}"/>
                </a:ext>
              </a:extLst>
            </p:cNvPr>
            <p:cNvSpPr txBox="1"/>
            <p:nvPr/>
          </p:nvSpPr>
          <p:spPr>
            <a:xfrm>
              <a:off x="3713394" y="4192792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0    0    0    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    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endParaRPr lang="zh-CN" altLang="en-US" sz="20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08" name="TextBox 87">
              <a:extLst>
                <a:ext uri="{FF2B5EF4-FFF2-40B4-BE49-F238E27FC236}">
                  <a16:creationId xmlns:a16="http://schemas.microsoft.com/office/drawing/2014/main" id="{1CDD03C3-55A0-4387-ABB6-FC2B2F60F6C8}"/>
                </a:ext>
              </a:extLst>
            </p:cNvPr>
            <p:cNvSpPr txBox="1"/>
            <p:nvPr/>
          </p:nvSpPr>
          <p:spPr>
            <a:xfrm>
              <a:off x="3713394" y="4549981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0    0    0    </a:t>
              </a: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0    </a:t>
              </a:r>
              <a:r>
                <a:rPr lang="en-US" altLang="zh-CN" sz="2000" b="1" dirty="0">
                  <a:solidFill>
                    <a:srgbClr val="3333FF"/>
                  </a:solidFill>
                  <a:highlight>
                    <a:srgbClr val="FFFF00"/>
                  </a:highlight>
                  <a:latin typeface="Times New Roman" pitchFamily="18" charset="0"/>
                  <a:ea typeface="楷体_GB2312" pitchFamily="49" charset="-122"/>
                </a:rPr>
                <a:t>0</a:t>
              </a:r>
              <a:endPara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09" name="TextBox 88">
              <a:extLst>
                <a:ext uri="{FF2B5EF4-FFF2-40B4-BE49-F238E27FC236}">
                  <a16:creationId xmlns:a16="http://schemas.microsoft.com/office/drawing/2014/main" id="{F30B6FD1-00D5-4C8C-92F7-3872F2613F74}"/>
                </a:ext>
              </a:extLst>
            </p:cNvPr>
            <p:cNvSpPr txBox="1"/>
            <p:nvPr/>
          </p:nvSpPr>
          <p:spPr>
            <a:xfrm>
              <a:off x="3713394" y="4907173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    0    0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    1</a:t>
              </a: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    0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57486C7E-66D9-43CB-B1F3-A97F87532EA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525698" y="4357694"/>
              <a:ext cx="1857388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FAA6251E-C293-4BD9-AC8D-0756C39C92F0}"/>
                </a:ext>
              </a:extLst>
            </p:cNvPr>
            <p:cNvCxnSpPr/>
            <p:nvPr/>
          </p:nvCxnSpPr>
          <p:spPr>
            <a:xfrm>
              <a:off x="3454392" y="342900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7EDEE6CA-AD12-4992-8E10-4D2A4E2E62A5}"/>
                </a:ext>
              </a:extLst>
            </p:cNvPr>
            <p:cNvCxnSpPr/>
            <p:nvPr/>
          </p:nvCxnSpPr>
          <p:spPr>
            <a:xfrm>
              <a:off x="3454392" y="528480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CC9B858C-E719-42DB-A214-CB0F53F58A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668838" y="4357694"/>
              <a:ext cx="1857388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59A989FD-BCC7-4BFA-8F90-3EE82BB5BC08}"/>
                </a:ext>
              </a:extLst>
            </p:cNvPr>
            <p:cNvCxnSpPr/>
            <p:nvPr/>
          </p:nvCxnSpPr>
          <p:spPr>
            <a:xfrm>
              <a:off x="5454656" y="342900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6E3A4872-774B-47C1-AB91-E022CE3AB051}"/>
                </a:ext>
              </a:extLst>
            </p:cNvPr>
            <p:cNvCxnSpPr/>
            <p:nvPr/>
          </p:nvCxnSpPr>
          <p:spPr>
            <a:xfrm>
              <a:off x="5454656" y="528480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95">
              <a:extLst>
                <a:ext uri="{FF2B5EF4-FFF2-40B4-BE49-F238E27FC236}">
                  <a16:creationId xmlns:a16="http://schemas.microsoft.com/office/drawing/2014/main" id="{B5583159-3FA9-4BA4-9986-95066AE9C984}"/>
                </a:ext>
              </a:extLst>
            </p:cNvPr>
            <p:cNvSpPr txBox="1"/>
            <p:nvPr/>
          </p:nvSpPr>
          <p:spPr>
            <a:xfrm>
              <a:off x="2928926" y="3525838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C00000"/>
                  </a:solidFill>
                  <a:latin typeface="Times New Roman" pitchFamily="18" charset="0"/>
                  <a:ea typeface="楷体_GB2312" pitchFamily="49" charset="-122"/>
                </a:rPr>
                <a:t>0</a:t>
              </a:r>
              <a:endParaRPr lang="zh-CN" altLang="en-US" sz="20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17" name="TextBox 96">
              <a:extLst>
                <a:ext uri="{FF2B5EF4-FFF2-40B4-BE49-F238E27FC236}">
                  <a16:creationId xmlns:a16="http://schemas.microsoft.com/office/drawing/2014/main" id="{D85BB69E-0648-4248-918B-AACEC32E63B7}"/>
                </a:ext>
              </a:extLst>
            </p:cNvPr>
            <p:cNvSpPr txBox="1"/>
            <p:nvPr/>
          </p:nvSpPr>
          <p:spPr>
            <a:xfrm>
              <a:off x="2928926" y="3832228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C000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endParaRPr lang="zh-CN" altLang="en-US" sz="20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18" name="TextBox 97">
              <a:extLst>
                <a:ext uri="{FF2B5EF4-FFF2-40B4-BE49-F238E27FC236}">
                  <a16:creationId xmlns:a16="http://schemas.microsoft.com/office/drawing/2014/main" id="{2413CEDC-6B8B-4135-ADA5-47F566F5C50C}"/>
                </a:ext>
              </a:extLst>
            </p:cNvPr>
            <p:cNvSpPr txBox="1"/>
            <p:nvPr/>
          </p:nvSpPr>
          <p:spPr>
            <a:xfrm>
              <a:off x="2928926" y="4192793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C00000"/>
                  </a:solidFill>
                  <a:latin typeface="Times New Roman" pitchFamily="18" charset="0"/>
                  <a:ea typeface="楷体_GB2312" pitchFamily="49" charset="-122"/>
                </a:rPr>
                <a:t>2</a:t>
              </a:r>
              <a:endParaRPr lang="zh-CN" altLang="en-US" sz="20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19" name="TextBox 98">
              <a:extLst>
                <a:ext uri="{FF2B5EF4-FFF2-40B4-BE49-F238E27FC236}">
                  <a16:creationId xmlns:a16="http://schemas.microsoft.com/office/drawing/2014/main" id="{A6DE8D21-28B1-416F-B19B-295B375E17B5}"/>
                </a:ext>
              </a:extLst>
            </p:cNvPr>
            <p:cNvSpPr txBox="1"/>
            <p:nvPr/>
          </p:nvSpPr>
          <p:spPr>
            <a:xfrm>
              <a:off x="2928926" y="4549983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C00000"/>
                  </a:solidFill>
                  <a:latin typeface="Times New Roman" pitchFamily="18" charset="0"/>
                  <a:ea typeface="楷体_GB2312" pitchFamily="49" charset="-122"/>
                </a:rPr>
                <a:t>3</a:t>
              </a:r>
              <a:endParaRPr lang="zh-CN" altLang="en-US" sz="20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20" name="TextBox 99">
              <a:extLst>
                <a:ext uri="{FF2B5EF4-FFF2-40B4-BE49-F238E27FC236}">
                  <a16:creationId xmlns:a16="http://schemas.microsoft.com/office/drawing/2014/main" id="{DA1E63EB-F38D-48BA-B24D-71DE61D86D4D}"/>
                </a:ext>
              </a:extLst>
            </p:cNvPr>
            <p:cNvSpPr txBox="1"/>
            <p:nvPr/>
          </p:nvSpPr>
          <p:spPr>
            <a:xfrm>
              <a:off x="2928926" y="4907173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C00000"/>
                  </a:solidFill>
                  <a:latin typeface="Times New Roman" pitchFamily="18" charset="0"/>
                  <a:ea typeface="楷体_GB2312" pitchFamily="49" charset="-122"/>
                </a:rPr>
                <a:t>4</a:t>
              </a:r>
              <a:endParaRPr lang="zh-CN" altLang="en-US" sz="20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21" name="TextBox 100">
              <a:extLst>
                <a:ext uri="{FF2B5EF4-FFF2-40B4-BE49-F238E27FC236}">
                  <a16:creationId xmlns:a16="http://schemas.microsoft.com/office/drawing/2014/main" id="{CEFAB0B9-F315-4DF6-B6E8-285EE27EB461}"/>
                </a:ext>
              </a:extLst>
            </p:cNvPr>
            <p:cNvSpPr txBox="1"/>
            <p:nvPr/>
          </p:nvSpPr>
          <p:spPr>
            <a:xfrm>
              <a:off x="3714744" y="3000372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>
                  <a:solidFill>
                    <a:srgbClr val="C00000"/>
                  </a:solidFill>
                  <a:latin typeface="Times New Roman" pitchFamily="18" charset="0"/>
                  <a:ea typeface="楷体_GB2312" pitchFamily="49" charset="-122"/>
                </a:rPr>
                <a:t>0    1    2    3    4</a:t>
              </a:r>
              <a:endParaRPr lang="zh-CN" altLang="en-US" sz="20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625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21" grpId="0"/>
      <p:bldP spid="2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6B724F-D984-4556-B323-BB63C7A22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33400"/>
            <a:ext cx="10363200" cy="457200"/>
          </a:xfrm>
        </p:spPr>
        <p:txBody>
          <a:bodyPr/>
          <a:lstStyle/>
          <a:p>
            <a:r>
              <a:rPr lang="zh-CN" altLang="en-US" dirty="0"/>
              <a:t>邻接矩阵法的特点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41332C-3951-4EB6-B283-6EFF91CBD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11582400" cy="4572000"/>
          </a:xfrm>
        </p:spPr>
        <p:txBody>
          <a:bodyPr/>
          <a:lstStyle/>
          <a:p>
            <a:r>
              <a:rPr lang="zh-CN" altLang="en-US" sz="2400" dirty="0"/>
              <a:t>采用邻接矩阵存储法表示图，很</a:t>
            </a:r>
            <a:r>
              <a:rPr lang="zh-CN" altLang="en-US" sz="2400" dirty="0">
                <a:solidFill>
                  <a:srgbClr val="00B050"/>
                </a:solidFill>
              </a:rPr>
              <a:t>便于</a:t>
            </a:r>
            <a:r>
              <a:rPr lang="zh-CN" altLang="en-US" sz="2400" dirty="0"/>
              <a:t>实现图的一些基本操作，例如：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FirstAdjVertex</a:t>
            </a:r>
            <a:r>
              <a:rPr lang="en-US" altLang="zh-CN" dirty="0"/>
              <a:t>(</a:t>
            </a:r>
            <a:r>
              <a:rPr lang="en-US" altLang="zh-CN" dirty="0" err="1"/>
              <a:t>G,v</a:t>
            </a:r>
            <a:r>
              <a:rPr lang="en-US" altLang="zh-CN" dirty="0"/>
              <a:t>)</a:t>
            </a:r>
            <a:r>
              <a:rPr lang="zh-CN" altLang="en-US" dirty="0"/>
              <a:t>，求图</a:t>
            </a:r>
            <a:r>
              <a:rPr lang="en-US" altLang="zh-CN" dirty="0"/>
              <a:t>G</a:t>
            </a:r>
            <a:r>
              <a:rPr lang="zh-CN" altLang="en-US" dirty="0"/>
              <a:t>中</a:t>
            </a:r>
            <a:r>
              <a:rPr lang="zh-CN" altLang="en-US" dirty="0">
                <a:solidFill>
                  <a:srgbClr val="00B050"/>
                </a:solidFill>
              </a:rPr>
              <a:t>顶点</a:t>
            </a:r>
            <a:r>
              <a:rPr lang="en-US" altLang="zh-CN" dirty="0">
                <a:solidFill>
                  <a:srgbClr val="00B050"/>
                </a:solidFill>
              </a:rPr>
              <a:t>v</a:t>
            </a:r>
            <a:r>
              <a:rPr lang="zh-CN" altLang="en-US" dirty="0">
                <a:solidFill>
                  <a:srgbClr val="00B050"/>
                </a:solidFill>
              </a:rPr>
              <a:t>的</a:t>
            </a:r>
            <a:r>
              <a:rPr lang="zh-CN" altLang="en-US" dirty="0">
                <a:solidFill>
                  <a:srgbClr val="00B050"/>
                </a:solidFill>
                <a:highlight>
                  <a:srgbClr val="FFFF00"/>
                </a:highlight>
              </a:rPr>
              <a:t>第一个邻接点</a:t>
            </a:r>
            <a:r>
              <a:rPr lang="zh-CN" altLang="en-US" dirty="0"/>
              <a:t>：</a:t>
            </a:r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）首先，由</a:t>
            </a:r>
            <a:r>
              <a:rPr lang="en-US" altLang="zh-CN" sz="2400" dirty="0" err="1"/>
              <a:t>LocateVertex</a:t>
            </a:r>
            <a:r>
              <a:rPr lang="en-US" altLang="zh-CN" sz="2400" dirty="0"/>
              <a:t>(</a:t>
            </a:r>
            <a:r>
              <a:rPr lang="en-US" altLang="zh-CN" sz="2400" dirty="0" err="1"/>
              <a:t>G,v</a:t>
            </a:r>
            <a:r>
              <a:rPr lang="en-US" altLang="zh-CN" sz="2400" dirty="0"/>
              <a:t>)</a:t>
            </a:r>
            <a:r>
              <a:rPr lang="zh-CN" altLang="en-US" sz="2400" dirty="0"/>
              <a:t>找到</a:t>
            </a:r>
            <a:r>
              <a:rPr lang="en-US" altLang="zh-CN" sz="2400" dirty="0">
                <a:solidFill>
                  <a:srgbClr val="00B050"/>
                </a:solidFill>
              </a:rPr>
              <a:t>v</a:t>
            </a:r>
            <a:r>
              <a:rPr lang="zh-CN" altLang="en-US" sz="2400" dirty="0">
                <a:solidFill>
                  <a:srgbClr val="00B050"/>
                </a:solidFill>
              </a:rPr>
              <a:t>在图中的位置</a:t>
            </a:r>
            <a:r>
              <a:rPr lang="zh-CN" altLang="en-US" sz="2400" dirty="0"/>
              <a:t>，即</a:t>
            </a:r>
            <a:r>
              <a:rPr lang="en-US" altLang="zh-CN" sz="2400" dirty="0"/>
              <a:t>v</a:t>
            </a:r>
            <a:r>
              <a:rPr lang="zh-CN" altLang="en-US" sz="2400" dirty="0"/>
              <a:t>在一维数组</a:t>
            </a:r>
            <a:r>
              <a:rPr lang="en-US" altLang="zh-CN" sz="2400" dirty="0"/>
              <a:t>vertex</a:t>
            </a:r>
            <a:r>
              <a:rPr lang="zh-CN" altLang="en-US" sz="2400" dirty="0"/>
              <a:t>中的</a:t>
            </a:r>
            <a:r>
              <a:rPr lang="zh-CN" altLang="en-US" sz="2400" dirty="0">
                <a:solidFill>
                  <a:srgbClr val="00B050"/>
                </a:solidFill>
              </a:rPr>
              <a:t>序号</a:t>
            </a:r>
            <a:r>
              <a:rPr lang="en-US" altLang="zh-CN" sz="2400" dirty="0" err="1">
                <a:solidFill>
                  <a:srgbClr val="00B050"/>
                </a:solidFill>
                <a:highlight>
                  <a:srgbClr val="FFFF00"/>
                </a:highlight>
              </a:rPr>
              <a:t>i</a:t>
            </a:r>
            <a:r>
              <a:rPr lang="zh-CN" altLang="en-US" sz="2400" dirty="0"/>
              <a:t>。 </a:t>
            </a:r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）二维数组</a:t>
            </a:r>
            <a:r>
              <a:rPr lang="en-US" altLang="zh-CN" sz="2400" dirty="0"/>
              <a:t>arcs</a:t>
            </a:r>
            <a:r>
              <a:rPr lang="zh-CN" altLang="en-US" sz="2400" dirty="0"/>
              <a:t>中</a:t>
            </a:r>
            <a:r>
              <a:rPr lang="zh-CN" altLang="en-US" sz="2400" dirty="0">
                <a:solidFill>
                  <a:srgbClr val="00B050"/>
                </a:solidFill>
              </a:rPr>
              <a:t>第</a:t>
            </a:r>
            <a:r>
              <a:rPr lang="en-US" altLang="zh-CN" sz="2400" dirty="0" err="1">
                <a:solidFill>
                  <a:srgbClr val="00B050"/>
                </a:solidFill>
                <a:highlight>
                  <a:srgbClr val="FFFF00"/>
                </a:highlight>
              </a:rPr>
              <a:t>i</a:t>
            </a:r>
            <a:r>
              <a:rPr lang="zh-CN" altLang="en-US" sz="2400" dirty="0">
                <a:solidFill>
                  <a:srgbClr val="00B050"/>
                </a:solidFill>
              </a:rPr>
              <a:t>行</a:t>
            </a:r>
            <a:r>
              <a:rPr lang="zh-CN" altLang="en-US" sz="2400" dirty="0"/>
              <a:t>上</a:t>
            </a:r>
            <a:r>
              <a:rPr lang="zh-CN" altLang="en-US" sz="2400" dirty="0">
                <a:solidFill>
                  <a:srgbClr val="00B050"/>
                </a:solidFill>
              </a:rPr>
              <a:t>第一个</a:t>
            </a:r>
            <a:r>
              <a:rPr lang="en-US" altLang="zh-CN" sz="2400" dirty="0">
                <a:solidFill>
                  <a:srgbClr val="00B050"/>
                </a:solidFill>
              </a:rPr>
              <a:t>adj</a:t>
            </a:r>
            <a:r>
              <a:rPr lang="zh-CN" altLang="en-US" sz="2400" dirty="0">
                <a:solidFill>
                  <a:srgbClr val="00B050"/>
                </a:solidFill>
              </a:rPr>
              <a:t>域非零的分量</a:t>
            </a:r>
            <a:r>
              <a:rPr lang="zh-CN" altLang="en-US" sz="2400" dirty="0"/>
              <a:t>所在的列号</a:t>
            </a:r>
            <a:r>
              <a:rPr lang="en-US" altLang="zh-CN" sz="2400" dirty="0">
                <a:solidFill>
                  <a:srgbClr val="00B050"/>
                </a:solidFill>
                <a:highlight>
                  <a:srgbClr val="FFFF00"/>
                </a:highlight>
              </a:rPr>
              <a:t>j</a:t>
            </a:r>
            <a:r>
              <a:rPr lang="zh-CN" altLang="en-US" sz="2400" dirty="0"/>
              <a:t>，便是</a:t>
            </a:r>
            <a:r>
              <a:rPr lang="en-US" altLang="zh-CN" sz="2400" dirty="0"/>
              <a:t>v</a:t>
            </a:r>
            <a:r>
              <a:rPr lang="zh-CN" altLang="en-US" sz="2400" dirty="0"/>
              <a:t>的第一个邻接点在图</a:t>
            </a:r>
            <a:r>
              <a:rPr lang="en-US" altLang="zh-CN" sz="2400" dirty="0"/>
              <a:t>G</a:t>
            </a:r>
            <a:r>
              <a:rPr lang="zh-CN" altLang="en-US" sz="2400" dirty="0"/>
              <a:t>中的位置。 </a:t>
            </a:r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）取出一维数组</a:t>
            </a:r>
            <a:r>
              <a:rPr lang="en-US" altLang="zh-CN" sz="2400" dirty="0">
                <a:solidFill>
                  <a:srgbClr val="00B050"/>
                </a:solidFill>
              </a:rPr>
              <a:t>vertex[</a:t>
            </a:r>
            <a:r>
              <a:rPr lang="en-US" altLang="zh-CN" sz="2400" dirty="0">
                <a:solidFill>
                  <a:srgbClr val="00B050"/>
                </a:solidFill>
                <a:highlight>
                  <a:srgbClr val="FFFF00"/>
                </a:highlight>
              </a:rPr>
              <a:t>j</a:t>
            </a:r>
            <a:r>
              <a:rPr lang="en-US" altLang="zh-CN" sz="2400" dirty="0">
                <a:solidFill>
                  <a:srgbClr val="00B050"/>
                </a:solidFill>
              </a:rPr>
              <a:t>]</a:t>
            </a:r>
            <a:r>
              <a:rPr lang="zh-CN" altLang="en-US" sz="2400" dirty="0"/>
              <a:t>中的数据信息，即与顶点</a:t>
            </a:r>
            <a:r>
              <a:rPr lang="en-US" altLang="zh-CN" sz="2400" dirty="0"/>
              <a:t>v</a:t>
            </a:r>
            <a:r>
              <a:rPr lang="zh-CN" altLang="en-US" sz="2400" dirty="0"/>
              <a:t>邻接的</a:t>
            </a:r>
            <a:r>
              <a:rPr lang="zh-CN" altLang="en-US" sz="2400" dirty="0">
                <a:solidFill>
                  <a:srgbClr val="00B050"/>
                </a:solidFill>
              </a:rPr>
              <a:t>第一个邻接点的信息</a:t>
            </a:r>
            <a:r>
              <a:rPr lang="zh-CN" altLang="en-US" sz="2400" dirty="0"/>
              <a:t>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10FE4E0-6173-40F3-8F19-8BD53627FA7B}"/>
              </a:ext>
            </a:extLst>
          </p:cNvPr>
          <p:cNvSpPr/>
          <p:nvPr/>
        </p:nvSpPr>
        <p:spPr>
          <a:xfrm>
            <a:off x="723900" y="5939135"/>
            <a:ext cx="10248900" cy="461665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稀疏图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不适于用</a:t>
            </a:r>
            <a:r>
              <a:rPr lang="zh-CN" altLang="en-US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邻接矩阵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来存储，因为这样会造成存储空间的浪费。</a:t>
            </a:r>
          </a:p>
        </p:txBody>
      </p:sp>
    </p:spTree>
    <p:extLst>
      <p:ext uri="{BB962C8B-B14F-4D97-AF65-F5344CB8AC3E}">
        <p14:creationId xmlns:p14="http://schemas.microsoft.com/office/powerpoint/2010/main" val="337941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29A05-B88C-411F-8972-28505C99A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7200"/>
            <a:ext cx="10363200" cy="685800"/>
          </a:xfrm>
        </p:spPr>
        <p:txBody>
          <a:bodyPr/>
          <a:lstStyle/>
          <a:p>
            <a:r>
              <a:rPr lang="zh-CN" altLang="en-US" dirty="0"/>
              <a:t>用邻接矩阵法创建有向网的算法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59B86C-8C6B-45E5-916B-D6FCC32AF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11582400" cy="5441302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2400" dirty="0"/>
              <a:t>int </a:t>
            </a:r>
            <a:r>
              <a:rPr lang="en-US" altLang="zh-CN" sz="2400" dirty="0" err="1"/>
              <a:t>LocateVertex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AdjMatrix</a:t>
            </a:r>
            <a:r>
              <a:rPr lang="en-US" altLang="zh-CN" sz="2400" dirty="0"/>
              <a:t> * G, </a:t>
            </a:r>
            <a:r>
              <a:rPr lang="en-US" altLang="zh-CN" sz="2400" dirty="0" err="1"/>
              <a:t>VertexData</a:t>
            </a:r>
            <a:r>
              <a:rPr lang="en-US" altLang="zh-CN" sz="2400" dirty="0"/>
              <a:t> v) {	</a:t>
            </a:r>
            <a:r>
              <a:rPr lang="en-US" altLang="zh-CN" sz="2000" dirty="0">
                <a:solidFill>
                  <a:srgbClr val="CC00CC"/>
                </a:solidFill>
              </a:rPr>
              <a:t>/*</a:t>
            </a:r>
            <a:r>
              <a:rPr lang="zh-CN" altLang="en-US" sz="2000" dirty="0">
                <a:solidFill>
                  <a:srgbClr val="00B050"/>
                </a:solidFill>
              </a:rPr>
              <a:t>该算法需要调用</a:t>
            </a:r>
            <a:r>
              <a:rPr lang="zh-CN" altLang="en-US" sz="2000" dirty="0">
                <a:solidFill>
                  <a:srgbClr val="CC00CC"/>
                </a:solidFill>
              </a:rPr>
              <a:t>求顶点位置函数*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/>
              <a:t>    int j=Error, k;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/>
              <a:t>    for(k=0; k&lt;G-&gt;</a:t>
            </a:r>
            <a:r>
              <a:rPr lang="en-US" altLang="zh-CN" sz="2400" dirty="0" err="1"/>
              <a:t>vexnum</a:t>
            </a:r>
            <a:r>
              <a:rPr lang="en-US" altLang="zh-CN" sz="2400" dirty="0"/>
              <a:t>; k++)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/>
              <a:t>        </a:t>
            </a:r>
            <a:r>
              <a:rPr lang="en-US" altLang="zh-CN" sz="2400" dirty="0">
                <a:solidFill>
                  <a:srgbClr val="006600"/>
                </a:solidFill>
              </a:rPr>
              <a:t>if(G-&gt;vertex[k]==v)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006600"/>
                </a:solidFill>
              </a:rPr>
              <a:t>            j=k;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006600"/>
                </a:solidFill>
              </a:rPr>
              <a:t>            break;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006600"/>
                </a:solidFill>
              </a:rPr>
              <a:t>       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/>
              <a:t>    return(j);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} 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AD52EFF7-244C-4546-AD49-4AA6603B2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4455" y="3863651"/>
            <a:ext cx="7162800" cy="2139047"/>
          </a:xfrm>
          <a:prstGeom prst="rect">
            <a:avLst/>
          </a:prstGeom>
          <a:solidFill>
            <a:srgbClr val="FFFFCC"/>
          </a:solidFill>
          <a:ln w="28575">
            <a:solidFill>
              <a:srgbClr val="006600"/>
            </a:solidFill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spcBef>
                <a:spcPts val="600"/>
              </a:spcBef>
              <a:defRPr sz="2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1800" dirty="0"/>
              <a:t>typedef  struct{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1800" dirty="0"/>
              <a:t>    </a:t>
            </a:r>
            <a:r>
              <a:rPr lang="en-US" altLang="zh-CN" sz="1800" dirty="0" err="1"/>
              <a:t>VertexData</a:t>
            </a:r>
            <a:r>
              <a:rPr lang="en-US" altLang="zh-CN" sz="1800" dirty="0"/>
              <a:t>  </a:t>
            </a:r>
            <a:r>
              <a:rPr lang="en-US" altLang="zh-CN" sz="1800" dirty="0">
                <a:solidFill>
                  <a:srgbClr val="00B050"/>
                </a:solidFill>
              </a:rPr>
              <a:t>vertex[MAX_VERTEX_NUM]</a:t>
            </a:r>
            <a:r>
              <a:rPr lang="en-US" altLang="zh-CN" sz="1800" dirty="0"/>
              <a:t>;</a:t>
            </a:r>
            <a:endParaRPr lang="en-US" altLang="zh-CN" sz="1800" dirty="0">
              <a:solidFill>
                <a:srgbClr val="CC00CC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1800" dirty="0"/>
              <a:t>    </a:t>
            </a:r>
            <a:r>
              <a:rPr lang="en-US" altLang="zh-CN" sz="1800" dirty="0" err="1"/>
              <a:t>ArcNode</a:t>
            </a:r>
            <a:r>
              <a:rPr lang="en-US" altLang="zh-CN" sz="1800" dirty="0"/>
              <a:t> arcs [MAX_VERTEX_NUM][MAX_VERTEX_NUM];  </a:t>
            </a:r>
            <a:endParaRPr lang="en-US" altLang="zh-CN" sz="1800" dirty="0">
              <a:solidFill>
                <a:srgbClr val="CC00CC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1800" dirty="0"/>
              <a:t>    int  </a:t>
            </a:r>
            <a:r>
              <a:rPr lang="en-US" altLang="zh-CN" sz="1800" dirty="0" err="1">
                <a:solidFill>
                  <a:srgbClr val="00B050"/>
                </a:solidFill>
              </a:rPr>
              <a:t>vexnum</a:t>
            </a:r>
            <a:r>
              <a:rPr lang="en-US" altLang="zh-CN" sz="1800" dirty="0"/>
              <a:t>,  </a:t>
            </a:r>
            <a:r>
              <a:rPr lang="en-US" altLang="zh-CN" sz="1800" dirty="0" err="1"/>
              <a:t>arcnum</a:t>
            </a:r>
            <a:r>
              <a:rPr lang="en-US" altLang="zh-CN" sz="1800" dirty="0"/>
              <a:t>;	</a:t>
            </a:r>
            <a:r>
              <a:rPr lang="en-US" altLang="zh-CN" sz="1800" dirty="0">
                <a:solidFill>
                  <a:srgbClr val="CC00CC"/>
                </a:solidFill>
              </a:rPr>
              <a:t>/*</a:t>
            </a:r>
            <a:r>
              <a:rPr lang="zh-CN" altLang="en-US" sz="1800" dirty="0">
                <a:solidFill>
                  <a:srgbClr val="CC00CC"/>
                </a:solidFill>
              </a:rPr>
              <a:t>图的顶点数和弧数*</a:t>
            </a:r>
            <a:r>
              <a:rPr lang="en-US" altLang="zh-CN" sz="1800" dirty="0">
                <a:solidFill>
                  <a:srgbClr val="CC00CC"/>
                </a:solidFill>
              </a:rPr>
              <a:t>/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1800" dirty="0"/>
              <a:t>    </a:t>
            </a:r>
            <a:r>
              <a:rPr lang="en-US" altLang="zh-CN" sz="1800" dirty="0" err="1"/>
              <a:t>GraphKind</a:t>
            </a:r>
            <a:r>
              <a:rPr lang="en-US" altLang="zh-CN" sz="1800" dirty="0"/>
              <a:t>  kind;		</a:t>
            </a:r>
            <a:r>
              <a:rPr lang="en-US" altLang="zh-CN" sz="1800" dirty="0">
                <a:solidFill>
                  <a:srgbClr val="CC00CC"/>
                </a:solidFill>
              </a:rPr>
              <a:t>/*</a:t>
            </a:r>
            <a:r>
              <a:rPr lang="zh-CN" altLang="en-US" sz="1800" dirty="0">
                <a:solidFill>
                  <a:srgbClr val="CC00CC"/>
                </a:solidFill>
              </a:rPr>
              <a:t>图的种类标志*</a:t>
            </a:r>
            <a:r>
              <a:rPr lang="en-US" altLang="zh-CN" sz="1800" dirty="0">
                <a:solidFill>
                  <a:srgbClr val="CC00CC"/>
                </a:solidFill>
              </a:rPr>
              <a:t>/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1800" dirty="0"/>
              <a:t>} </a:t>
            </a:r>
            <a:r>
              <a:rPr lang="en-US" altLang="zh-CN" sz="1800" dirty="0" err="1">
                <a:solidFill>
                  <a:srgbClr val="00B050"/>
                </a:solidFill>
              </a:rPr>
              <a:t>AdjMatrix</a:t>
            </a:r>
            <a:r>
              <a:rPr lang="en-US" altLang="zh-CN" sz="1800" dirty="0"/>
              <a:t>;	</a:t>
            </a:r>
          </a:p>
        </p:txBody>
      </p:sp>
    </p:spTree>
    <p:extLst>
      <p:ext uri="{BB962C8B-B14F-4D97-AF65-F5344CB8AC3E}">
        <p14:creationId xmlns:p14="http://schemas.microsoft.com/office/powerpoint/2010/main" val="4215605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F0B0E-2319-4626-A775-DFB8B17F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7.1.1 </a:t>
            </a:r>
            <a:r>
              <a:rPr lang="zh-CN" altLang="en-US" dirty="0"/>
              <a:t>图的定义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9C06BC-518A-4F56-BC64-E06716DA2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8763000" cy="51816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图（</a:t>
            </a:r>
            <a:r>
              <a:rPr lang="en-US" altLang="zh-CN" dirty="0"/>
              <a:t>Graph</a:t>
            </a:r>
            <a:r>
              <a:rPr lang="zh-CN" altLang="en-US" dirty="0"/>
              <a:t>）是一种</a:t>
            </a:r>
            <a:r>
              <a:rPr lang="zh-CN" altLang="en-US" dirty="0">
                <a:solidFill>
                  <a:srgbClr val="FF0000"/>
                </a:solidFill>
              </a:rPr>
              <a:t>网状</a:t>
            </a:r>
            <a:r>
              <a:rPr lang="zh-CN" altLang="en-US" dirty="0"/>
              <a:t>数据结构，其形式化定义如下：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Graph=</a:t>
            </a:r>
            <a:r>
              <a:rPr lang="zh-CN" altLang="en-US" dirty="0"/>
              <a:t>（</a:t>
            </a:r>
            <a:r>
              <a:rPr lang="en-US" altLang="zh-CN" dirty="0"/>
              <a:t>V</a:t>
            </a:r>
            <a:r>
              <a:rPr lang="zh-CN" altLang="en-US" dirty="0"/>
              <a:t>，</a:t>
            </a:r>
            <a:r>
              <a:rPr lang="en-US" altLang="zh-CN" dirty="0"/>
              <a:t>R</a:t>
            </a:r>
            <a:r>
              <a:rPr lang="zh-CN" altLang="en-US" dirty="0"/>
              <a:t>）</a:t>
            </a:r>
          </a:p>
          <a:p>
            <a:pPr marL="0" indent="0">
              <a:buNone/>
            </a:pPr>
            <a:r>
              <a:rPr lang="en-US" altLang="zh-CN" dirty="0"/>
              <a:t>V={</a:t>
            </a:r>
            <a:r>
              <a:rPr lang="en-US" altLang="zh-CN" dirty="0" err="1"/>
              <a:t>x∣x∈DataObject</a:t>
            </a: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R={VR}   </a:t>
            </a:r>
          </a:p>
          <a:p>
            <a:pPr marL="0" indent="0">
              <a:buNone/>
            </a:pPr>
            <a:r>
              <a:rPr lang="en-US" altLang="zh-CN" dirty="0"/>
              <a:t>VR={&lt;</a:t>
            </a:r>
            <a:r>
              <a:rPr lang="en-US" altLang="zh-CN" dirty="0" err="1"/>
              <a:t>x,y</a:t>
            </a:r>
            <a:r>
              <a:rPr lang="en-US" altLang="zh-CN" dirty="0"/>
              <a:t>&gt;∣P(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∧（</a:t>
            </a:r>
            <a:r>
              <a:rPr lang="en-US" altLang="zh-CN" dirty="0" err="1"/>
              <a:t>x,y∈V</a:t>
            </a:r>
            <a:r>
              <a:rPr lang="zh-CN" altLang="en-US" dirty="0"/>
              <a:t>）</a:t>
            </a:r>
            <a:r>
              <a:rPr lang="en-US" altLang="zh-CN" dirty="0"/>
              <a:t>} 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4450D55-ED4B-43D8-96BA-5176ED177188}"/>
              </a:ext>
            </a:extLst>
          </p:cNvPr>
          <p:cNvSpPr/>
          <p:nvPr/>
        </p:nvSpPr>
        <p:spPr>
          <a:xfrm>
            <a:off x="4191000" y="2209800"/>
            <a:ext cx="7391400" cy="1518493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ts val="34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DataObject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为一个集合，该集合中的所有元素具有相同的特性</a:t>
            </a:r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4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中的数据元素通常称为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顶点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vertex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A40A35D-AD5F-4DEB-A4A2-3B245E08F040}"/>
              </a:ext>
            </a:extLst>
          </p:cNvPr>
          <p:cNvSpPr/>
          <p:nvPr/>
        </p:nvSpPr>
        <p:spPr>
          <a:xfrm>
            <a:off x="4267200" y="5181600"/>
            <a:ext cx="7086600" cy="1082476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ts val="34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VR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：是</a:t>
            </a:r>
            <a:r>
              <a:rPr lang="zh-CN" altLang="en-US" b="1" dirty="0">
                <a:solidFill>
                  <a:srgbClr val="0066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两个顶点之间的关系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的集合</a:t>
            </a:r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4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P(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x,y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：表示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</a:t>
            </a:r>
            <a:r>
              <a:rPr lang="zh-CN" altLang="en-US" b="1" dirty="0">
                <a:solidFill>
                  <a:srgbClr val="0066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有特定的关联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571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71AC0B-4FDB-4090-98C9-08CECCF29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381000"/>
            <a:ext cx="11582400" cy="6248400"/>
          </a:xfrm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int </a:t>
            </a:r>
            <a:r>
              <a:rPr lang="en-US" altLang="zh-CN" sz="2000" dirty="0" err="1"/>
              <a:t>CreateDN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AdjMatrix</a:t>
            </a:r>
            <a:r>
              <a:rPr lang="en-US" altLang="zh-CN" sz="2000" dirty="0"/>
              <a:t> *G) {	</a:t>
            </a:r>
            <a:r>
              <a:rPr lang="en-US" altLang="zh-CN" sz="2000" dirty="0">
                <a:solidFill>
                  <a:srgbClr val="CC00CC"/>
                </a:solidFill>
              </a:rPr>
              <a:t>/*</a:t>
            </a:r>
            <a:r>
              <a:rPr lang="zh-CN" altLang="en-US" sz="2000" dirty="0">
                <a:solidFill>
                  <a:srgbClr val="CC00CC"/>
                </a:solidFill>
              </a:rPr>
              <a:t>创建一个有向网*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    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, j, k, weight;  </a:t>
            </a:r>
            <a:r>
              <a:rPr lang="en-US" altLang="zh-CN" sz="2000" dirty="0">
                <a:solidFill>
                  <a:srgbClr val="00B050"/>
                </a:solidFill>
              </a:rPr>
              <a:t>//3</a:t>
            </a:r>
            <a:r>
              <a:rPr lang="zh-CN" altLang="en-US" sz="2000" dirty="0">
                <a:solidFill>
                  <a:srgbClr val="00B050"/>
                </a:solidFill>
              </a:rPr>
              <a:t>个临时循环变量、弧的权值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VertexData</a:t>
            </a:r>
            <a:r>
              <a:rPr lang="en-US" altLang="zh-CN" sz="2000" dirty="0"/>
              <a:t> v1, v2;  </a:t>
            </a:r>
            <a:r>
              <a:rPr lang="en-US" altLang="zh-CN" sz="2000" dirty="0">
                <a:solidFill>
                  <a:srgbClr val="00B050"/>
                </a:solidFill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</a:rPr>
              <a:t>弧的两个顶点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scanf</a:t>
            </a:r>
            <a:r>
              <a:rPr lang="en-US" altLang="zh-CN" sz="2000" dirty="0"/>
              <a:t>("%</a:t>
            </a:r>
            <a:r>
              <a:rPr lang="en-US" altLang="zh-CN" sz="2000" dirty="0" err="1"/>
              <a:t>d,%d</a:t>
            </a:r>
            <a:r>
              <a:rPr lang="en-US" altLang="zh-CN" sz="2000" dirty="0"/>
              <a:t>", &amp;G-&gt;</a:t>
            </a:r>
            <a:r>
              <a:rPr lang="en-US" altLang="zh-CN" sz="2000" dirty="0" err="1"/>
              <a:t>arcnum</a:t>
            </a:r>
            <a:r>
              <a:rPr lang="en-US" altLang="zh-CN" sz="2000" dirty="0"/>
              <a:t>, &amp;G-&gt;</a:t>
            </a:r>
            <a:r>
              <a:rPr lang="en-US" altLang="zh-CN" sz="2000" dirty="0" err="1"/>
              <a:t>vexnum</a:t>
            </a:r>
            <a:r>
              <a:rPr lang="en-US" altLang="zh-CN" sz="2000" dirty="0"/>
              <a:t>); 	</a:t>
            </a:r>
            <a:r>
              <a:rPr lang="en-US" altLang="zh-CN" sz="2000" dirty="0">
                <a:solidFill>
                  <a:srgbClr val="CC00CC"/>
                </a:solidFill>
              </a:rPr>
              <a:t>/*</a:t>
            </a:r>
            <a:r>
              <a:rPr lang="zh-CN" altLang="en-US" sz="2000" dirty="0">
                <a:solidFill>
                  <a:srgbClr val="CC00CC"/>
                </a:solidFill>
              </a:rPr>
              <a:t>输入图的顶点数和弧数*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    for(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=0;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&lt;G-&gt;</a:t>
            </a:r>
            <a:r>
              <a:rPr lang="en-US" altLang="zh-CN" sz="2000" dirty="0" err="1"/>
              <a:t>vexnum</a:t>
            </a:r>
            <a:r>
              <a:rPr lang="en-US" altLang="zh-CN" sz="2000" dirty="0"/>
              <a:t>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  </a:t>
            </a:r>
            <a:r>
              <a:rPr lang="en-US" altLang="zh-CN" sz="2000" dirty="0">
                <a:solidFill>
                  <a:srgbClr val="00B050"/>
                </a:solidFill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</a:rPr>
              <a:t>邻接矩阵第</a:t>
            </a:r>
            <a:r>
              <a:rPr lang="en-US" altLang="zh-CN" sz="2000" dirty="0">
                <a:solidFill>
                  <a:srgbClr val="00B050"/>
                </a:solidFill>
              </a:rPr>
              <a:t>1</a:t>
            </a:r>
            <a:r>
              <a:rPr lang="zh-CN" altLang="en-US" sz="2000" dirty="0">
                <a:solidFill>
                  <a:srgbClr val="00B050"/>
                </a:solidFill>
              </a:rPr>
              <a:t>行到最后行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        for(j=0; j&lt;G-&gt;</a:t>
            </a:r>
            <a:r>
              <a:rPr lang="en-US" altLang="zh-CN" sz="2000" dirty="0" err="1"/>
              <a:t>vexnum</a:t>
            </a:r>
            <a:r>
              <a:rPr lang="en-US" altLang="zh-CN" sz="2000" dirty="0"/>
              <a:t>; </a:t>
            </a:r>
            <a:r>
              <a:rPr lang="en-US" altLang="zh-CN" sz="2000" dirty="0" err="1"/>
              <a:t>j++</a:t>
            </a:r>
            <a:r>
              <a:rPr lang="en-US" altLang="zh-CN" sz="2000" dirty="0"/>
              <a:t>) </a:t>
            </a:r>
            <a:r>
              <a:rPr lang="en-US" altLang="zh-CN" sz="2000" dirty="0">
                <a:solidFill>
                  <a:srgbClr val="00B050"/>
                </a:solidFill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</a:rPr>
              <a:t>邻接矩阵第</a:t>
            </a:r>
            <a:r>
              <a:rPr lang="en-US" altLang="zh-CN" sz="2000" dirty="0">
                <a:solidFill>
                  <a:srgbClr val="00B050"/>
                </a:solidFill>
              </a:rPr>
              <a:t>1</a:t>
            </a:r>
            <a:r>
              <a:rPr lang="zh-CN" altLang="en-US" sz="2000" dirty="0">
                <a:solidFill>
                  <a:srgbClr val="00B050"/>
                </a:solidFill>
              </a:rPr>
              <a:t>列到最后列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            G-&gt;arcs[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][j].</a:t>
            </a:r>
            <a:r>
              <a:rPr lang="en-US" altLang="zh-CN" sz="2000" dirty="0">
                <a:solidFill>
                  <a:srgbClr val="00B050"/>
                </a:solidFill>
              </a:rPr>
              <a:t>adj</a:t>
            </a:r>
            <a:r>
              <a:rPr lang="en-US" altLang="zh-CN" sz="2000" dirty="0"/>
              <a:t>=</a:t>
            </a:r>
            <a:r>
              <a:rPr lang="en-US" altLang="zh-CN" sz="2000" dirty="0">
                <a:solidFill>
                  <a:srgbClr val="00B050"/>
                </a:solidFill>
              </a:rPr>
              <a:t>INFINITY</a:t>
            </a:r>
            <a:r>
              <a:rPr lang="en-US" altLang="zh-CN" sz="2000" dirty="0"/>
              <a:t>;	</a:t>
            </a:r>
            <a:r>
              <a:rPr lang="en-US" altLang="zh-CN" sz="2000" dirty="0">
                <a:solidFill>
                  <a:srgbClr val="CC00CC"/>
                </a:solidFill>
              </a:rPr>
              <a:t>/*</a:t>
            </a:r>
            <a:r>
              <a:rPr lang="zh-CN" altLang="en-US" sz="2000" dirty="0">
                <a:solidFill>
                  <a:srgbClr val="CC00CC"/>
                </a:solidFill>
              </a:rPr>
              <a:t>初始化邻接矩阵</a:t>
            </a:r>
            <a:r>
              <a:rPr lang="zh-CN" altLang="en-US" sz="2000" dirty="0">
                <a:solidFill>
                  <a:srgbClr val="00B050"/>
                </a:solidFill>
              </a:rPr>
              <a:t>，二维数组每个元素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权值</a:t>
            </a:r>
            <a:r>
              <a:rPr lang="zh-CN" altLang="en-US" sz="2000" dirty="0">
                <a:solidFill>
                  <a:srgbClr val="00B050"/>
                </a:solidFill>
              </a:rPr>
              <a:t>为极大值</a:t>
            </a:r>
            <a:r>
              <a:rPr lang="zh-CN" altLang="en-US" sz="2000" dirty="0">
                <a:solidFill>
                  <a:srgbClr val="CC00CC"/>
                </a:solidFill>
              </a:rPr>
              <a:t>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    for(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=0;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&lt;G-&gt;</a:t>
            </a:r>
            <a:r>
              <a:rPr lang="en-US" altLang="zh-CN" sz="2000" dirty="0" err="1"/>
              <a:t>vexnum</a:t>
            </a:r>
            <a:r>
              <a:rPr lang="en-US" altLang="zh-CN" sz="2000" dirty="0"/>
              <a:t>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scanf</a:t>
            </a:r>
            <a:r>
              <a:rPr lang="en-US" altLang="zh-CN" sz="2000" dirty="0"/>
              <a:t>("%c", &amp;G-&gt;vertex[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]);	</a:t>
            </a:r>
            <a:r>
              <a:rPr lang="en-US" altLang="zh-CN" sz="2000" dirty="0">
                <a:solidFill>
                  <a:srgbClr val="CC00CC"/>
                </a:solidFill>
              </a:rPr>
              <a:t>/* </a:t>
            </a:r>
            <a:r>
              <a:rPr lang="zh-CN" altLang="en-US" sz="2000" dirty="0">
                <a:solidFill>
                  <a:srgbClr val="CC00CC"/>
                </a:solidFill>
              </a:rPr>
              <a:t>输入图的顶点*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    for(k=0; k&lt;G-&gt;</a:t>
            </a:r>
            <a:r>
              <a:rPr lang="en-US" altLang="zh-CN" sz="2000" dirty="0" err="1"/>
              <a:t>arcnum</a:t>
            </a:r>
            <a:r>
              <a:rPr lang="en-US" altLang="zh-CN" sz="2000" dirty="0"/>
              <a:t>; k++) { 	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scanf</a:t>
            </a:r>
            <a:r>
              <a:rPr lang="en-US" altLang="zh-CN" sz="2000" dirty="0"/>
              <a:t>("%</a:t>
            </a:r>
            <a:r>
              <a:rPr lang="en-US" altLang="zh-CN" sz="2000" dirty="0" err="1"/>
              <a:t>c,%c,%d</a:t>
            </a:r>
            <a:r>
              <a:rPr lang="en-US" altLang="zh-CN" sz="2000" dirty="0"/>
              <a:t>", &amp;v1, &amp;v2, &amp;weight);	</a:t>
            </a:r>
            <a:r>
              <a:rPr lang="en-US" altLang="zh-CN" sz="2000" dirty="0">
                <a:solidFill>
                  <a:srgbClr val="CC00CC"/>
                </a:solidFill>
              </a:rPr>
              <a:t>/*</a:t>
            </a:r>
            <a:r>
              <a:rPr lang="zh-CN" altLang="en-US" sz="2000" dirty="0">
                <a:solidFill>
                  <a:srgbClr val="CC00CC"/>
                </a:solidFill>
              </a:rPr>
              <a:t>输入一条弧的两个顶点及权值*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</a:t>
            </a:r>
            <a:r>
              <a:rPr lang="en-US" altLang="zh-CN" sz="2000" dirty="0" err="1">
                <a:solidFill>
                  <a:srgbClr val="00B050"/>
                </a:solidFill>
              </a:rPr>
              <a:t>LocateVex_M</a:t>
            </a:r>
            <a:r>
              <a:rPr lang="en-US" altLang="zh-CN" sz="2000" dirty="0"/>
              <a:t>(G,</a:t>
            </a:r>
            <a:r>
              <a:rPr lang="en-US" altLang="zh-CN" sz="2000" dirty="0">
                <a:solidFill>
                  <a:srgbClr val="00B050"/>
                </a:solidFill>
              </a:rPr>
              <a:t>v1</a:t>
            </a:r>
            <a:r>
              <a:rPr lang="en-US" altLang="zh-CN" sz="2000" dirty="0"/>
              <a:t>); </a:t>
            </a:r>
            <a:r>
              <a:rPr lang="en-US" altLang="zh-CN" sz="2000" dirty="0">
                <a:solidFill>
                  <a:srgbClr val="00B050"/>
                </a:solidFill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</a:rPr>
              <a:t>求顶点</a:t>
            </a:r>
            <a:r>
              <a:rPr lang="en-US" altLang="zh-CN" sz="2000" dirty="0">
                <a:solidFill>
                  <a:srgbClr val="00B050"/>
                </a:solidFill>
              </a:rPr>
              <a:t>v1</a:t>
            </a:r>
            <a:r>
              <a:rPr lang="zh-CN" altLang="en-US" sz="2000" dirty="0">
                <a:solidFill>
                  <a:srgbClr val="00B050"/>
                </a:solidFill>
              </a:rPr>
              <a:t>位置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        j=</a:t>
            </a:r>
            <a:r>
              <a:rPr lang="en-US" altLang="zh-CN" sz="2000" dirty="0" err="1">
                <a:solidFill>
                  <a:srgbClr val="00B050"/>
                </a:solidFill>
              </a:rPr>
              <a:t>LocateVex_M</a:t>
            </a:r>
            <a:r>
              <a:rPr lang="en-US" altLang="zh-CN" sz="2000" dirty="0"/>
              <a:t>(G,</a:t>
            </a:r>
            <a:r>
              <a:rPr lang="en-US" altLang="zh-CN" sz="2000" dirty="0">
                <a:solidFill>
                  <a:srgbClr val="00B050"/>
                </a:solidFill>
              </a:rPr>
              <a:t>v2</a:t>
            </a:r>
            <a:r>
              <a:rPr lang="en-US" altLang="zh-CN" sz="2000" dirty="0"/>
              <a:t>); </a:t>
            </a:r>
            <a:r>
              <a:rPr lang="en-US" altLang="zh-CN" sz="2000" dirty="0">
                <a:solidFill>
                  <a:srgbClr val="00B050"/>
                </a:solidFill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</a:rPr>
              <a:t>求顶点</a:t>
            </a:r>
            <a:r>
              <a:rPr lang="en-US" altLang="zh-CN" sz="2000" dirty="0">
                <a:solidFill>
                  <a:srgbClr val="00B050"/>
                </a:solidFill>
              </a:rPr>
              <a:t>v2</a:t>
            </a:r>
            <a:r>
              <a:rPr lang="zh-CN" altLang="en-US" sz="2000" dirty="0">
                <a:solidFill>
                  <a:srgbClr val="00B050"/>
                </a:solidFill>
              </a:rPr>
              <a:t>位置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       </a:t>
            </a:r>
            <a:r>
              <a:rPr lang="en-US" altLang="zh-CN" sz="2000" dirty="0">
                <a:highlight>
                  <a:srgbClr val="FFFF00"/>
                </a:highlight>
              </a:rPr>
              <a:t>G-&gt;arcs[</a:t>
            </a:r>
            <a:r>
              <a:rPr lang="en-US" altLang="zh-CN" sz="2000" dirty="0" err="1">
                <a:highlight>
                  <a:srgbClr val="FFFF00"/>
                </a:highlight>
              </a:rPr>
              <a:t>i</a:t>
            </a:r>
            <a:r>
              <a:rPr lang="en-US" altLang="zh-CN" sz="2000" dirty="0">
                <a:highlight>
                  <a:srgbClr val="FFFF00"/>
                </a:highlight>
              </a:rPr>
              <a:t>][j].adj=weight;   </a:t>
            </a:r>
            <a:r>
              <a:rPr lang="en-US" altLang="zh-CN" sz="2000" dirty="0">
                <a:solidFill>
                  <a:srgbClr val="CC00CC"/>
                </a:solidFill>
              </a:rPr>
              <a:t>/*</a:t>
            </a:r>
            <a:r>
              <a:rPr lang="zh-CN" altLang="en-US" sz="2000" dirty="0">
                <a:solidFill>
                  <a:srgbClr val="CC00CC"/>
                </a:solidFill>
              </a:rPr>
              <a:t>建立弧*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} 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    return(Ok);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} 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zh-CN" altLang="en-US" sz="2000"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A6321C24-313D-42D4-AA60-5727D1B4F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648200"/>
            <a:ext cx="6386945" cy="1954381"/>
          </a:xfrm>
          <a:prstGeom prst="rect">
            <a:avLst/>
          </a:prstGeom>
          <a:solidFill>
            <a:srgbClr val="FFFFCC"/>
          </a:solidFill>
          <a:ln w="28575">
            <a:solidFill>
              <a:srgbClr val="006600"/>
            </a:solidFill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spcBef>
                <a:spcPts val="600"/>
              </a:spcBef>
              <a:defRPr sz="2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1600" dirty="0"/>
              <a:t>typedef  struct{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1600" dirty="0"/>
              <a:t>   </a:t>
            </a:r>
            <a:r>
              <a:rPr lang="en-US" altLang="zh-CN" sz="1600" dirty="0">
                <a:solidFill>
                  <a:srgbClr val="00B050"/>
                </a:solidFill>
              </a:rPr>
              <a:t> </a:t>
            </a:r>
            <a:r>
              <a:rPr lang="en-US" altLang="zh-CN" sz="1600" dirty="0" err="1">
                <a:solidFill>
                  <a:srgbClr val="00B050"/>
                </a:solidFill>
              </a:rPr>
              <a:t>VertexData</a:t>
            </a:r>
            <a:r>
              <a:rPr lang="en-US" altLang="zh-CN" sz="1600" dirty="0">
                <a:solidFill>
                  <a:srgbClr val="00B050"/>
                </a:solidFill>
              </a:rPr>
              <a:t>  </a:t>
            </a:r>
            <a:r>
              <a:rPr lang="en-US" altLang="zh-CN" sz="1600" dirty="0"/>
              <a:t>vertex[MAX_VERTEX_NUM];</a:t>
            </a:r>
            <a:endParaRPr lang="en-US" altLang="zh-CN" sz="1600" dirty="0">
              <a:solidFill>
                <a:srgbClr val="CC00CC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1600" dirty="0"/>
              <a:t>    </a:t>
            </a:r>
            <a:r>
              <a:rPr lang="en-US" altLang="zh-CN" sz="1600" dirty="0" err="1"/>
              <a:t>ArcNode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00B050"/>
                </a:solidFill>
              </a:rPr>
              <a:t>arcs </a:t>
            </a:r>
            <a:r>
              <a:rPr lang="en-US" altLang="zh-CN" sz="1600" dirty="0"/>
              <a:t>[MAX_VERTEX_NUM][MAX_VERTEX_NUM];  </a:t>
            </a:r>
            <a:endParaRPr lang="en-US" altLang="zh-CN" sz="1600" dirty="0">
              <a:solidFill>
                <a:srgbClr val="CC00CC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1600" dirty="0"/>
              <a:t>    int  </a:t>
            </a:r>
            <a:r>
              <a:rPr lang="en-US" altLang="zh-CN" sz="1600" dirty="0" err="1"/>
              <a:t>vexnum</a:t>
            </a:r>
            <a:r>
              <a:rPr lang="en-US" altLang="zh-CN" sz="1600" dirty="0"/>
              <a:t>,  </a:t>
            </a:r>
            <a:r>
              <a:rPr lang="en-US" altLang="zh-CN" sz="1600" dirty="0" err="1"/>
              <a:t>arcnum</a:t>
            </a:r>
            <a:r>
              <a:rPr lang="en-US" altLang="zh-CN" sz="1600" dirty="0"/>
              <a:t>;	</a:t>
            </a:r>
            <a:r>
              <a:rPr lang="en-US" altLang="zh-CN" sz="1600" dirty="0">
                <a:solidFill>
                  <a:srgbClr val="CC00CC"/>
                </a:solidFill>
              </a:rPr>
              <a:t>/*</a:t>
            </a:r>
            <a:r>
              <a:rPr lang="zh-CN" altLang="en-US" sz="1600" dirty="0">
                <a:solidFill>
                  <a:srgbClr val="CC00CC"/>
                </a:solidFill>
              </a:rPr>
              <a:t>图的顶点数和弧数*</a:t>
            </a:r>
            <a:r>
              <a:rPr lang="en-US" altLang="zh-CN" sz="1600" dirty="0">
                <a:solidFill>
                  <a:srgbClr val="CC00CC"/>
                </a:solidFill>
              </a:rPr>
              <a:t>/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1600" dirty="0"/>
              <a:t>    </a:t>
            </a:r>
            <a:r>
              <a:rPr lang="en-US" altLang="zh-CN" sz="1600" dirty="0" err="1"/>
              <a:t>GraphKind</a:t>
            </a:r>
            <a:r>
              <a:rPr lang="en-US" altLang="zh-CN" sz="1600" dirty="0"/>
              <a:t>  kind;		</a:t>
            </a:r>
            <a:r>
              <a:rPr lang="en-US" altLang="zh-CN" sz="1600" dirty="0">
                <a:solidFill>
                  <a:srgbClr val="CC00CC"/>
                </a:solidFill>
              </a:rPr>
              <a:t>/*</a:t>
            </a:r>
            <a:r>
              <a:rPr lang="zh-CN" altLang="en-US" sz="1600" dirty="0">
                <a:solidFill>
                  <a:srgbClr val="CC00CC"/>
                </a:solidFill>
              </a:rPr>
              <a:t>图的种类标志*</a:t>
            </a:r>
            <a:r>
              <a:rPr lang="en-US" altLang="zh-CN" sz="1600" dirty="0">
                <a:solidFill>
                  <a:srgbClr val="CC00CC"/>
                </a:solidFill>
              </a:rPr>
              <a:t>/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1600" dirty="0"/>
              <a:t>} </a:t>
            </a:r>
            <a:r>
              <a:rPr lang="en-US" altLang="zh-CN" sz="1600" dirty="0" err="1">
                <a:solidFill>
                  <a:srgbClr val="00B050"/>
                </a:solidFill>
              </a:rPr>
              <a:t>AdjMatrix</a:t>
            </a:r>
            <a:r>
              <a:rPr lang="en-US" altLang="zh-CN" sz="1600" dirty="0"/>
              <a:t>;	</a:t>
            </a:r>
          </a:p>
        </p:txBody>
      </p:sp>
    </p:spTree>
    <p:extLst>
      <p:ext uri="{BB962C8B-B14F-4D97-AF65-F5344CB8AC3E}">
        <p14:creationId xmlns:p14="http://schemas.microsoft.com/office/powerpoint/2010/main" val="1814467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54013D-EB33-4D69-A8C5-EAEFDD0AF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7.2.2 </a:t>
            </a:r>
            <a:r>
              <a:rPr lang="zh-CN" altLang="en-US" dirty="0"/>
              <a:t>邻接表表示法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E0EE9-97DD-4F17-8526-E949D9BA0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44199"/>
            <a:ext cx="11582400" cy="762000"/>
          </a:xfrm>
        </p:spPr>
        <p:txBody>
          <a:bodyPr/>
          <a:lstStyle/>
          <a:p>
            <a:r>
              <a:rPr lang="zh-CN" altLang="en-US" dirty="0"/>
              <a:t>对图中每个</a:t>
            </a:r>
            <a:r>
              <a:rPr lang="zh-CN" altLang="en-US" dirty="0">
                <a:solidFill>
                  <a:srgbClr val="FF0000"/>
                </a:solidFill>
              </a:rPr>
              <a:t>顶点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zh-CN" altLang="en-US" dirty="0"/>
              <a:t>建立一个单链表，将</a:t>
            </a:r>
            <a:r>
              <a:rPr lang="zh-CN" altLang="en-US" dirty="0">
                <a:solidFill>
                  <a:srgbClr val="00B050"/>
                </a:solidFill>
              </a:rPr>
              <a:t>顶点</a:t>
            </a:r>
            <a:r>
              <a:rPr lang="en-US" altLang="zh-CN" dirty="0" err="1">
                <a:solidFill>
                  <a:srgbClr val="00B050"/>
                </a:solidFill>
              </a:rPr>
              <a:t>i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B050"/>
                </a:solidFill>
              </a:rPr>
              <a:t>所有邻接点</a:t>
            </a:r>
            <a:r>
              <a:rPr lang="zh-CN" altLang="en-US" dirty="0"/>
              <a:t>链起来</a:t>
            </a:r>
          </a:p>
        </p:txBody>
      </p:sp>
      <p:grpSp>
        <p:nvGrpSpPr>
          <p:cNvPr id="4" name="Group 59">
            <a:extLst>
              <a:ext uri="{FF2B5EF4-FFF2-40B4-BE49-F238E27FC236}">
                <a16:creationId xmlns:a16="http://schemas.microsoft.com/office/drawing/2014/main" id="{0D668C73-3B93-4FD2-A679-0AFB750BE6B5}"/>
              </a:ext>
            </a:extLst>
          </p:cNvPr>
          <p:cNvGrpSpPr>
            <a:grpSpLocks/>
          </p:cNvGrpSpPr>
          <p:nvPr/>
        </p:nvGrpSpPr>
        <p:grpSpPr bwMode="auto">
          <a:xfrm>
            <a:off x="917561" y="3153598"/>
            <a:ext cx="2089150" cy="2017713"/>
            <a:chOff x="657" y="662"/>
            <a:chExt cx="1316" cy="1271"/>
          </a:xfrm>
        </p:grpSpPr>
        <p:sp>
          <p:nvSpPr>
            <p:cNvPr id="5" name="Oval 60">
              <a:extLst>
                <a:ext uri="{FF2B5EF4-FFF2-40B4-BE49-F238E27FC236}">
                  <a16:creationId xmlns:a16="http://schemas.microsoft.com/office/drawing/2014/main" id="{9774E0D7-E815-4062-BBC4-D522AE9CE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662"/>
              <a:ext cx="227" cy="22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1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6" name="Oval 61">
              <a:extLst>
                <a:ext uri="{FF2B5EF4-FFF2-40B4-BE49-F238E27FC236}">
                  <a16:creationId xmlns:a16="http://schemas.microsoft.com/office/drawing/2014/main" id="{D625926C-D894-402C-BFEC-8D4B59F84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1207"/>
              <a:ext cx="227" cy="22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3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7" name="Oval 62">
              <a:extLst>
                <a:ext uri="{FF2B5EF4-FFF2-40B4-BE49-F238E27FC236}">
                  <a16:creationId xmlns:a16="http://schemas.microsoft.com/office/drawing/2014/main" id="{02178D83-3C60-459A-87C6-6846D7E36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1207"/>
              <a:ext cx="227" cy="22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2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8" name="Oval 63">
              <a:extLst>
                <a:ext uri="{FF2B5EF4-FFF2-40B4-BE49-F238E27FC236}">
                  <a16:creationId xmlns:a16="http://schemas.microsoft.com/office/drawing/2014/main" id="{414D35CB-5BD2-4E38-BB27-8BFCCC058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1207"/>
              <a:ext cx="227" cy="22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0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9" name="Oval 64">
              <a:extLst>
                <a:ext uri="{FF2B5EF4-FFF2-40B4-BE49-F238E27FC236}">
                  <a16:creationId xmlns:a16="http://schemas.microsoft.com/office/drawing/2014/main" id="{F5043526-05ED-4A5C-B1FC-56A9C638C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1706"/>
              <a:ext cx="227" cy="22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4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0" name="Line 65">
              <a:extLst>
                <a:ext uri="{FF2B5EF4-FFF2-40B4-BE49-F238E27FC236}">
                  <a16:creationId xmlns:a16="http://schemas.microsoft.com/office/drawing/2014/main" id="{F183C64E-0889-408B-B7B4-6EA0619EEF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3" y="798"/>
              <a:ext cx="409" cy="409"/>
            </a:xfrm>
            <a:prstGeom prst="lin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Line 66">
              <a:extLst>
                <a:ext uri="{FF2B5EF4-FFF2-40B4-BE49-F238E27FC236}">
                  <a16:creationId xmlns:a16="http://schemas.microsoft.com/office/drawing/2014/main" id="{F3EA3BAA-7FA5-4609-A315-A8813F3508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798"/>
              <a:ext cx="408" cy="409"/>
            </a:xfrm>
            <a:prstGeom prst="lin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Line 67">
              <a:extLst>
                <a:ext uri="{FF2B5EF4-FFF2-40B4-BE49-F238E27FC236}">
                  <a16:creationId xmlns:a16="http://schemas.microsoft.com/office/drawing/2014/main" id="{04380DDD-DCFB-4C31-9E61-E40DEDE92C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4" y="1320"/>
              <a:ext cx="318" cy="0"/>
            </a:xfrm>
            <a:prstGeom prst="lin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Freeform 68">
              <a:extLst>
                <a:ext uri="{FF2B5EF4-FFF2-40B4-BE49-F238E27FC236}">
                  <a16:creationId xmlns:a16="http://schemas.microsoft.com/office/drawing/2014/main" id="{E33D83D6-267C-4B2D-B471-2748FF339B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1" y="1320"/>
              <a:ext cx="323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23" y="0"/>
                </a:cxn>
              </a:cxnLst>
              <a:rect l="0" t="0" r="r" b="b"/>
              <a:pathLst>
                <a:path w="323" h="1">
                  <a:moveTo>
                    <a:pt x="0" y="1"/>
                  </a:moveTo>
                  <a:lnTo>
                    <a:pt x="323" y="0"/>
                  </a:lnTo>
                </a:path>
              </a:pathLst>
            </a:cu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Freeform 69">
              <a:extLst>
                <a:ext uri="{FF2B5EF4-FFF2-40B4-BE49-F238E27FC236}">
                  <a16:creationId xmlns:a16="http://schemas.microsoft.com/office/drawing/2014/main" id="{E34274B6-3836-406C-9B40-7947E5565E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4" y="889"/>
              <a:ext cx="4" cy="31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313"/>
                </a:cxn>
              </a:cxnLst>
              <a:rect l="0" t="0" r="r" b="b"/>
              <a:pathLst>
                <a:path w="4" h="313">
                  <a:moveTo>
                    <a:pt x="4" y="0"/>
                  </a:moveTo>
                  <a:lnTo>
                    <a:pt x="0" y="313"/>
                  </a:lnTo>
                </a:path>
              </a:pathLst>
            </a:cu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Line 70">
              <a:extLst>
                <a:ext uri="{FF2B5EF4-FFF2-40B4-BE49-F238E27FC236}">
                  <a16:creationId xmlns:a16="http://schemas.microsoft.com/office/drawing/2014/main" id="{C5805B63-88A6-4914-92D6-0AB8D6A21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1433"/>
              <a:ext cx="409" cy="363"/>
            </a:xfrm>
            <a:prstGeom prst="lin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Line 71">
              <a:extLst>
                <a:ext uri="{FF2B5EF4-FFF2-40B4-BE49-F238E27FC236}">
                  <a16:creationId xmlns:a16="http://schemas.microsoft.com/office/drawing/2014/main" id="{18FDC44F-FF5D-4544-AB81-52DE4A9FAC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6" y="1433"/>
              <a:ext cx="0" cy="273"/>
            </a:xfrm>
            <a:prstGeom prst="lin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Line 72">
              <a:extLst>
                <a:ext uri="{FF2B5EF4-FFF2-40B4-BE49-F238E27FC236}">
                  <a16:creationId xmlns:a16="http://schemas.microsoft.com/office/drawing/2014/main" id="{F6C2ABBD-695D-42C9-914C-13759634A5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9" y="1433"/>
              <a:ext cx="408" cy="363"/>
            </a:xfrm>
            <a:prstGeom prst="lin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2651E33-1536-46F1-9C66-66B28FBDF2E1}"/>
              </a:ext>
            </a:extLst>
          </p:cNvPr>
          <p:cNvGrpSpPr/>
          <p:nvPr/>
        </p:nvGrpSpPr>
        <p:grpSpPr>
          <a:xfrm>
            <a:off x="3962400" y="2495490"/>
            <a:ext cx="5929346" cy="400110"/>
            <a:chOff x="1571612" y="2485818"/>
            <a:chExt cx="5929346" cy="400110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68CA951-E5DD-4502-B237-6A6D3547C75B}"/>
                </a:ext>
              </a:extLst>
            </p:cNvPr>
            <p:cNvSpPr/>
            <p:nvPr/>
          </p:nvSpPr>
          <p:spPr bwMode="auto">
            <a:xfrm>
              <a:off x="4071934" y="249381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148EE43-C5F6-4B38-90A8-8DF10890A722}"/>
                </a:ext>
              </a:extLst>
            </p:cNvPr>
            <p:cNvSpPr/>
            <p:nvPr/>
          </p:nvSpPr>
          <p:spPr bwMode="auto">
            <a:xfrm>
              <a:off x="4643438" y="249381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D76A666-7FCC-4056-915B-6B3D471D8EE2}"/>
                </a:ext>
              </a:extLst>
            </p:cNvPr>
            <p:cNvSpPr/>
            <p:nvPr/>
          </p:nvSpPr>
          <p:spPr bwMode="auto">
            <a:xfrm>
              <a:off x="5286380" y="249381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8E8A6FD-2AF5-4A82-800D-68E8B1DCF503}"/>
                </a:ext>
              </a:extLst>
            </p:cNvPr>
            <p:cNvSpPr/>
            <p:nvPr/>
          </p:nvSpPr>
          <p:spPr bwMode="auto">
            <a:xfrm>
              <a:off x="5857884" y="249381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EE969BF2-2838-4B82-8DC6-C92A7696DE78}"/>
                </a:ext>
              </a:extLst>
            </p:cNvPr>
            <p:cNvSpPr/>
            <p:nvPr/>
          </p:nvSpPr>
          <p:spPr bwMode="auto">
            <a:xfrm>
              <a:off x="6500826" y="249381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52B156E-7225-495B-8C46-13C8A2A127A5}"/>
                </a:ext>
              </a:extLst>
            </p:cNvPr>
            <p:cNvSpPr/>
            <p:nvPr/>
          </p:nvSpPr>
          <p:spPr bwMode="auto">
            <a:xfrm>
              <a:off x="7072330" y="249381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8E1040D9-5DCC-4CEB-BECE-B9D019827E83}"/>
                </a:ext>
              </a:extLst>
            </p:cNvPr>
            <p:cNvCxnSpPr/>
            <p:nvPr/>
          </p:nvCxnSpPr>
          <p:spPr>
            <a:xfrm>
              <a:off x="4857752" y="267478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81235EE5-B8E0-4F03-9C30-75688C0B446E}"/>
                </a:ext>
              </a:extLst>
            </p:cNvPr>
            <p:cNvCxnSpPr/>
            <p:nvPr/>
          </p:nvCxnSpPr>
          <p:spPr>
            <a:xfrm>
              <a:off x="6072198" y="2682726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8">
              <a:extLst>
                <a:ext uri="{FF2B5EF4-FFF2-40B4-BE49-F238E27FC236}">
                  <a16:creationId xmlns:a16="http://schemas.microsoft.com/office/drawing/2014/main" id="{4E101486-F29A-4A88-BE60-0157E9792826}"/>
                </a:ext>
              </a:extLst>
            </p:cNvPr>
            <p:cNvSpPr txBox="1"/>
            <p:nvPr/>
          </p:nvSpPr>
          <p:spPr>
            <a:xfrm>
              <a:off x="1571612" y="2485818"/>
              <a:ext cx="2286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00B050"/>
                  </a:solidFill>
                  <a:highlight>
                    <a:srgbClr val="FFFF00"/>
                  </a:highlight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顶点</a:t>
              </a:r>
              <a:r>
                <a:rPr lang="en-US" altLang="zh-CN" sz="2000" b="1" dirty="0">
                  <a:solidFill>
                    <a:srgbClr val="00B050"/>
                  </a:solidFill>
                  <a:highlight>
                    <a:srgbClr val="FFFF00"/>
                  </a:highlight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0</a:t>
              </a:r>
              <a:r>
                <a:rPr lang="zh-CN" altLang="en-US" sz="2000" b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的单链表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D82C4E62-CF44-453B-9D7D-DEB05AD583A7}"/>
              </a:ext>
            </a:extLst>
          </p:cNvPr>
          <p:cNvGrpSpPr/>
          <p:nvPr/>
        </p:nvGrpSpPr>
        <p:grpSpPr>
          <a:xfrm>
            <a:off x="3962400" y="3200400"/>
            <a:ext cx="5929346" cy="400110"/>
            <a:chOff x="1571612" y="3190728"/>
            <a:chExt cx="5929346" cy="400110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6F5A18E-69FC-4BCA-A0D7-46C979A3961C}"/>
                </a:ext>
              </a:extLst>
            </p:cNvPr>
            <p:cNvSpPr/>
            <p:nvPr/>
          </p:nvSpPr>
          <p:spPr bwMode="auto">
            <a:xfrm>
              <a:off x="4071934" y="3214686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E204A237-6C58-4D29-9204-424396D38DFD}"/>
                </a:ext>
              </a:extLst>
            </p:cNvPr>
            <p:cNvSpPr/>
            <p:nvPr/>
          </p:nvSpPr>
          <p:spPr bwMode="auto">
            <a:xfrm>
              <a:off x="4643438" y="3214686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7DE591C-178F-41E3-827A-B83648058253}"/>
                </a:ext>
              </a:extLst>
            </p:cNvPr>
            <p:cNvSpPr/>
            <p:nvPr/>
          </p:nvSpPr>
          <p:spPr bwMode="auto">
            <a:xfrm>
              <a:off x="5286380" y="3214686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51232FA-F478-4653-A5F6-26BF5D062BBB}"/>
                </a:ext>
              </a:extLst>
            </p:cNvPr>
            <p:cNvSpPr/>
            <p:nvPr/>
          </p:nvSpPr>
          <p:spPr bwMode="auto">
            <a:xfrm>
              <a:off x="5857884" y="3214686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EDAF82DC-5D3C-4C06-9EB7-645A12D5A38C}"/>
                </a:ext>
              </a:extLst>
            </p:cNvPr>
            <p:cNvSpPr/>
            <p:nvPr/>
          </p:nvSpPr>
          <p:spPr bwMode="auto">
            <a:xfrm>
              <a:off x="6500826" y="3214686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338F1EF-EB17-41B2-88A0-80137AF2F3E8}"/>
                </a:ext>
              </a:extLst>
            </p:cNvPr>
            <p:cNvSpPr/>
            <p:nvPr/>
          </p:nvSpPr>
          <p:spPr bwMode="auto">
            <a:xfrm>
              <a:off x="7072330" y="3214686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F433FBAA-C3D8-434B-9F02-19D1E77A2818}"/>
                </a:ext>
              </a:extLst>
            </p:cNvPr>
            <p:cNvCxnSpPr/>
            <p:nvPr/>
          </p:nvCxnSpPr>
          <p:spPr>
            <a:xfrm>
              <a:off x="4857752" y="3395662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2CC1C90B-E393-44DA-9EE1-58177CE15AD5}"/>
                </a:ext>
              </a:extLst>
            </p:cNvPr>
            <p:cNvCxnSpPr/>
            <p:nvPr/>
          </p:nvCxnSpPr>
          <p:spPr>
            <a:xfrm>
              <a:off x="6072198" y="3403600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7">
              <a:extLst>
                <a:ext uri="{FF2B5EF4-FFF2-40B4-BE49-F238E27FC236}">
                  <a16:creationId xmlns:a16="http://schemas.microsoft.com/office/drawing/2014/main" id="{EB9A4BFC-723C-42E8-9029-93A51A24D8DF}"/>
                </a:ext>
              </a:extLst>
            </p:cNvPr>
            <p:cNvSpPr txBox="1"/>
            <p:nvPr/>
          </p:nvSpPr>
          <p:spPr>
            <a:xfrm>
              <a:off x="1571612" y="3190728"/>
              <a:ext cx="2286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顶点</a:t>
              </a:r>
              <a:r>
                <a:rPr lang="en-US" altLang="zh-CN" sz="2000" b="1" dirty="0">
                  <a:solidFill>
                    <a:srgbClr val="00B05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000" b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的单链表</a:t>
              </a: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141ADCFF-D9BD-4F2C-8EDF-C5435117E838}"/>
              </a:ext>
            </a:extLst>
          </p:cNvPr>
          <p:cNvGrpSpPr/>
          <p:nvPr/>
        </p:nvGrpSpPr>
        <p:grpSpPr>
          <a:xfrm>
            <a:off x="3962400" y="3962400"/>
            <a:ext cx="5929346" cy="404966"/>
            <a:chOff x="1571612" y="3952728"/>
            <a:chExt cx="5929346" cy="404966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7F10B086-0DFC-4492-9BDA-45A2DA56E22E}"/>
                </a:ext>
              </a:extLst>
            </p:cNvPr>
            <p:cNvSpPr/>
            <p:nvPr/>
          </p:nvSpPr>
          <p:spPr bwMode="auto">
            <a:xfrm>
              <a:off x="4071934" y="400050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8F31195-AAF5-44B0-8E62-96ECF1D52391}"/>
                </a:ext>
              </a:extLst>
            </p:cNvPr>
            <p:cNvSpPr/>
            <p:nvPr/>
          </p:nvSpPr>
          <p:spPr bwMode="auto">
            <a:xfrm>
              <a:off x="4643438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99FF0536-8F2E-45FE-8CE6-4C3638F62AB7}"/>
                </a:ext>
              </a:extLst>
            </p:cNvPr>
            <p:cNvSpPr/>
            <p:nvPr/>
          </p:nvSpPr>
          <p:spPr bwMode="auto">
            <a:xfrm>
              <a:off x="5286380" y="400050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E52E75CA-C9DA-44FD-BE7F-155A32481304}"/>
                </a:ext>
              </a:extLst>
            </p:cNvPr>
            <p:cNvSpPr/>
            <p:nvPr/>
          </p:nvSpPr>
          <p:spPr bwMode="auto">
            <a:xfrm>
              <a:off x="5857884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F6FDECBF-CB04-48C8-8BBE-710530647FA3}"/>
                </a:ext>
              </a:extLst>
            </p:cNvPr>
            <p:cNvSpPr/>
            <p:nvPr/>
          </p:nvSpPr>
          <p:spPr bwMode="auto">
            <a:xfrm>
              <a:off x="6500826" y="400050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43934DAE-8915-4674-93B7-44A64D0DD8E3}"/>
                </a:ext>
              </a:extLst>
            </p:cNvPr>
            <p:cNvSpPr/>
            <p:nvPr/>
          </p:nvSpPr>
          <p:spPr bwMode="auto">
            <a:xfrm>
              <a:off x="7072330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7A8B3391-8169-4935-8F77-027563EB50AB}"/>
                </a:ext>
              </a:extLst>
            </p:cNvPr>
            <p:cNvCxnSpPr/>
            <p:nvPr/>
          </p:nvCxnSpPr>
          <p:spPr>
            <a:xfrm>
              <a:off x="4857752" y="4181480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D8870869-4DBD-4F9C-A195-246C355628A7}"/>
                </a:ext>
              </a:extLst>
            </p:cNvPr>
            <p:cNvCxnSpPr/>
            <p:nvPr/>
          </p:nvCxnSpPr>
          <p:spPr>
            <a:xfrm>
              <a:off x="6072198" y="418941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4CDB107-44D0-442D-8F99-33059E862CA8}"/>
                </a:ext>
              </a:extLst>
            </p:cNvPr>
            <p:cNvSpPr txBox="1"/>
            <p:nvPr/>
          </p:nvSpPr>
          <p:spPr>
            <a:xfrm>
              <a:off x="1571612" y="3952728"/>
              <a:ext cx="2286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顶点</a:t>
              </a:r>
              <a:r>
                <a:rPr lang="en-US" altLang="zh-CN" sz="2000" b="1" dirty="0">
                  <a:solidFill>
                    <a:srgbClr val="00B05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sz="2000" b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的单链表</a:t>
              </a: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5DE9EBCD-69AC-47E7-BA1C-B5C032DFC33A}"/>
              </a:ext>
            </a:extLst>
          </p:cNvPr>
          <p:cNvGrpSpPr/>
          <p:nvPr/>
        </p:nvGrpSpPr>
        <p:grpSpPr>
          <a:xfrm>
            <a:off x="3962400" y="5486400"/>
            <a:ext cx="5929346" cy="400110"/>
            <a:chOff x="1571612" y="5476728"/>
            <a:chExt cx="5929346" cy="400110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249F2875-E45F-4491-8D09-2701D3B0C8EF}"/>
                </a:ext>
              </a:extLst>
            </p:cNvPr>
            <p:cNvSpPr/>
            <p:nvPr/>
          </p:nvSpPr>
          <p:spPr bwMode="auto">
            <a:xfrm>
              <a:off x="4071934" y="549420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82EB69EF-34F6-4D4F-806A-B84B4D2468D5}"/>
                </a:ext>
              </a:extLst>
            </p:cNvPr>
            <p:cNvSpPr/>
            <p:nvPr/>
          </p:nvSpPr>
          <p:spPr bwMode="auto">
            <a:xfrm>
              <a:off x="4643438" y="549420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4871D751-531E-448C-B710-DD95B908301E}"/>
                </a:ext>
              </a:extLst>
            </p:cNvPr>
            <p:cNvSpPr/>
            <p:nvPr/>
          </p:nvSpPr>
          <p:spPr bwMode="auto">
            <a:xfrm>
              <a:off x="5286380" y="549420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B54C79F-6745-41DC-8E48-6EC76DED8E68}"/>
                </a:ext>
              </a:extLst>
            </p:cNvPr>
            <p:cNvSpPr/>
            <p:nvPr/>
          </p:nvSpPr>
          <p:spPr bwMode="auto">
            <a:xfrm>
              <a:off x="5857884" y="549420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3CC47171-8210-4FB1-882A-567DA74E8010}"/>
                </a:ext>
              </a:extLst>
            </p:cNvPr>
            <p:cNvSpPr/>
            <p:nvPr/>
          </p:nvSpPr>
          <p:spPr bwMode="auto">
            <a:xfrm>
              <a:off x="6500826" y="549420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054A3708-3D13-4AE3-9BA4-984B172496B6}"/>
                </a:ext>
              </a:extLst>
            </p:cNvPr>
            <p:cNvSpPr/>
            <p:nvPr/>
          </p:nvSpPr>
          <p:spPr bwMode="auto">
            <a:xfrm>
              <a:off x="7072330" y="549420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F73B476C-AE50-42FE-A5D9-9FF381C3443A}"/>
                </a:ext>
              </a:extLst>
            </p:cNvPr>
            <p:cNvCxnSpPr/>
            <p:nvPr/>
          </p:nvCxnSpPr>
          <p:spPr>
            <a:xfrm>
              <a:off x="4857752" y="567518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E1554CCF-D730-4340-899E-1A6926F7419D}"/>
                </a:ext>
              </a:extLst>
            </p:cNvPr>
            <p:cNvCxnSpPr/>
            <p:nvPr/>
          </p:nvCxnSpPr>
          <p:spPr>
            <a:xfrm>
              <a:off x="6072198" y="5683122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Box 64">
              <a:extLst>
                <a:ext uri="{FF2B5EF4-FFF2-40B4-BE49-F238E27FC236}">
                  <a16:creationId xmlns:a16="http://schemas.microsoft.com/office/drawing/2014/main" id="{51B7D1D0-B641-4A15-96A9-B9D42727DF7E}"/>
                </a:ext>
              </a:extLst>
            </p:cNvPr>
            <p:cNvSpPr txBox="1"/>
            <p:nvPr/>
          </p:nvSpPr>
          <p:spPr>
            <a:xfrm>
              <a:off x="1571612" y="5476728"/>
              <a:ext cx="2286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顶点</a:t>
              </a:r>
              <a:r>
                <a:rPr lang="en-US" altLang="zh-CN" sz="2000" b="1" dirty="0">
                  <a:solidFill>
                    <a:srgbClr val="00B05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4</a:t>
              </a:r>
              <a:r>
                <a:rPr lang="zh-CN" altLang="en-US" sz="2000" b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的单链表</a:t>
              </a: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1D797C1D-8A3D-4137-9B7A-36AE5F347D18}"/>
              </a:ext>
            </a:extLst>
          </p:cNvPr>
          <p:cNvGrpSpPr/>
          <p:nvPr/>
        </p:nvGrpSpPr>
        <p:grpSpPr>
          <a:xfrm>
            <a:off x="3962400" y="4781490"/>
            <a:ext cx="7215230" cy="400110"/>
            <a:chOff x="1571612" y="4771818"/>
            <a:chExt cx="7215230" cy="400110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9DD6AE31-2C85-4933-9F0F-8A8C78615E71}"/>
                </a:ext>
              </a:extLst>
            </p:cNvPr>
            <p:cNvSpPr/>
            <p:nvPr/>
          </p:nvSpPr>
          <p:spPr bwMode="auto">
            <a:xfrm>
              <a:off x="4071934" y="478632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1AD390BA-8F99-4D67-AAF2-1F0985E2D2E2}"/>
                </a:ext>
              </a:extLst>
            </p:cNvPr>
            <p:cNvSpPr/>
            <p:nvPr/>
          </p:nvSpPr>
          <p:spPr bwMode="auto">
            <a:xfrm>
              <a:off x="4643438" y="478632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062AF761-4DE0-4308-897B-92C84443A63B}"/>
                </a:ext>
              </a:extLst>
            </p:cNvPr>
            <p:cNvSpPr/>
            <p:nvPr/>
          </p:nvSpPr>
          <p:spPr bwMode="auto">
            <a:xfrm>
              <a:off x="5286380" y="478632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A2CF8C58-7A2A-4AAC-ABA4-4EDC7085EABF}"/>
                </a:ext>
              </a:extLst>
            </p:cNvPr>
            <p:cNvSpPr/>
            <p:nvPr/>
          </p:nvSpPr>
          <p:spPr bwMode="auto">
            <a:xfrm>
              <a:off x="5857884" y="478632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F09B82C3-6F9F-4831-817F-CC439D8D84DA}"/>
                </a:ext>
              </a:extLst>
            </p:cNvPr>
            <p:cNvSpPr/>
            <p:nvPr/>
          </p:nvSpPr>
          <p:spPr bwMode="auto">
            <a:xfrm>
              <a:off x="6500826" y="478632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8B7CA54F-3713-4FEE-BAC9-71EF9B161447}"/>
                </a:ext>
              </a:extLst>
            </p:cNvPr>
            <p:cNvSpPr/>
            <p:nvPr/>
          </p:nvSpPr>
          <p:spPr bwMode="auto">
            <a:xfrm>
              <a:off x="7072330" y="478632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DD3A6200-86B2-484D-B272-5130388E3BD0}"/>
                </a:ext>
              </a:extLst>
            </p:cNvPr>
            <p:cNvCxnSpPr/>
            <p:nvPr/>
          </p:nvCxnSpPr>
          <p:spPr>
            <a:xfrm>
              <a:off x="4857752" y="496729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65766D91-A8A9-463C-A36D-B84AD71AC03E}"/>
                </a:ext>
              </a:extLst>
            </p:cNvPr>
            <p:cNvCxnSpPr/>
            <p:nvPr/>
          </p:nvCxnSpPr>
          <p:spPr>
            <a:xfrm>
              <a:off x="6072198" y="4975236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Box 55">
              <a:extLst>
                <a:ext uri="{FF2B5EF4-FFF2-40B4-BE49-F238E27FC236}">
                  <a16:creationId xmlns:a16="http://schemas.microsoft.com/office/drawing/2014/main" id="{DEFC715E-B146-4D4C-8F4A-9BA5F3D33DB9}"/>
                </a:ext>
              </a:extLst>
            </p:cNvPr>
            <p:cNvSpPr txBox="1"/>
            <p:nvPr/>
          </p:nvSpPr>
          <p:spPr>
            <a:xfrm>
              <a:off x="1571612" y="4771818"/>
              <a:ext cx="2286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顶点</a:t>
              </a:r>
              <a:r>
                <a:rPr lang="en-US" altLang="zh-CN" sz="2000" b="1" dirty="0">
                  <a:solidFill>
                    <a:srgbClr val="00B05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3</a:t>
              </a:r>
              <a:r>
                <a:rPr lang="zh-CN" altLang="en-US" sz="2000" b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的单链表</a:t>
              </a: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03AFF792-679B-4FF1-AE20-6B4E5F5BED66}"/>
                </a:ext>
              </a:extLst>
            </p:cNvPr>
            <p:cNvSpPr/>
            <p:nvPr/>
          </p:nvSpPr>
          <p:spPr bwMode="auto">
            <a:xfrm>
              <a:off x="7786710" y="478632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A6FE8EAC-8A58-4956-8712-D96D773E7969}"/>
                </a:ext>
              </a:extLst>
            </p:cNvPr>
            <p:cNvSpPr/>
            <p:nvPr/>
          </p:nvSpPr>
          <p:spPr bwMode="auto">
            <a:xfrm>
              <a:off x="8358214" y="478632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A5D351FA-93E2-447C-94C1-2ED62F6D70BC}"/>
                </a:ext>
              </a:extLst>
            </p:cNvPr>
            <p:cNvCxnSpPr/>
            <p:nvPr/>
          </p:nvCxnSpPr>
          <p:spPr>
            <a:xfrm>
              <a:off x="7358082" y="4975236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166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54013D-EB33-4D69-A8C5-EAEFDD0AF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33400"/>
            <a:ext cx="10363200" cy="829104"/>
          </a:xfrm>
        </p:spPr>
        <p:txBody>
          <a:bodyPr/>
          <a:lstStyle/>
          <a:p>
            <a:r>
              <a:rPr lang="zh-CN" altLang="en-US" dirty="0"/>
              <a:t>邻接表表示法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E0EE9-97DD-4F17-8526-E949D9BA0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512753"/>
            <a:ext cx="11582400" cy="1368851"/>
          </a:xfrm>
        </p:spPr>
        <p:txBody>
          <a:bodyPr/>
          <a:lstStyle/>
          <a:p>
            <a:r>
              <a:rPr lang="zh-CN" altLang="en-US" sz="2400" dirty="0"/>
              <a:t>每个单链表上添加一个</a:t>
            </a:r>
            <a:r>
              <a:rPr lang="zh-CN" altLang="en-US" sz="2400" dirty="0">
                <a:solidFill>
                  <a:srgbClr val="FF0000"/>
                </a:solidFill>
              </a:rPr>
              <a:t>表头结点</a:t>
            </a:r>
            <a:r>
              <a:rPr lang="zh-CN" altLang="en-US" sz="2400" dirty="0"/>
              <a:t>。并将</a:t>
            </a:r>
            <a:r>
              <a:rPr lang="zh-CN" altLang="en-US" sz="2400" dirty="0">
                <a:solidFill>
                  <a:srgbClr val="00B050"/>
                </a:solidFill>
              </a:rPr>
              <a:t>所有表头结点</a:t>
            </a:r>
            <a:r>
              <a:rPr lang="zh-CN" altLang="en-US" sz="2400" dirty="0"/>
              <a:t>构成一个</a:t>
            </a:r>
            <a:r>
              <a:rPr lang="zh-CN" altLang="en-US" sz="2400" dirty="0">
                <a:solidFill>
                  <a:srgbClr val="00B050"/>
                </a:solidFill>
              </a:rPr>
              <a:t>数组</a:t>
            </a:r>
            <a:r>
              <a:rPr lang="zh-CN" altLang="en-US" sz="2400" dirty="0"/>
              <a:t>，下标为</a:t>
            </a:r>
            <a:r>
              <a:rPr lang="en-US" altLang="zh-CN" sz="2400" dirty="0" err="1"/>
              <a:t>i</a:t>
            </a:r>
            <a:r>
              <a:rPr lang="zh-CN" altLang="en-US" sz="2400" dirty="0"/>
              <a:t>的元素表示</a:t>
            </a:r>
            <a:r>
              <a:rPr lang="zh-CN" altLang="en-US" sz="2400" dirty="0">
                <a:solidFill>
                  <a:srgbClr val="00B050"/>
                </a:solidFill>
              </a:rPr>
              <a:t>顶点</a:t>
            </a:r>
            <a:r>
              <a:rPr lang="en-US" altLang="zh-CN" sz="2400" dirty="0" err="1">
                <a:solidFill>
                  <a:srgbClr val="00B050"/>
                </a:solidFill>
              </a:rPr>
              <a:t>i</a:t>
            </a:r>
            <a:r>
              <a:rPr lang="zh-CN" altLang="en-US" sz="2400" dirty="0"/>
              <a:t>的表头结点。</a:t>
            </a:r>
          </a:p>
        </p:txBody>
      </p:sp>
      <p:grpSp>
        <p:nvGrpSpPr>
          <p:cNvPr id="4" name="Group 59">
            <a:extLst>
              <a:ext uri="{FF2B5EF4-FFF2-40B4-BE49-F238E27FC236}">
                <a16:creationId xmlns:a16="http://schemas.microsoft.com/office/drawing/2014/main" id="{0D668C73-3B93-4FD2-A679-0AFB750BE6B5}"/>
              </a:ext>
            </a:extLst>
          </p:cNvPr>
          <p:cNvGrpSpPr>
            <a:grpSpLocks/>
          </p:cNvGrpSpPr>
          <p:nvPr/>
        </p:nvGrpSpPr>
        <p:grpSpPr bwMode="auto">
          <a:xfrm>
            <a:off x="917561" y="3338047"/>
            <a:ext cx="2089150" cy="2017713"/>
            <a:chOff x="657" y="662"/>
            <a:chExt cx="1316" cy="1271"/>
          </a:xfrm>
        </p:grpSpPr>
        <p:sp>
          <p:nvSpPr>
            <p:cNvPr id="5" name="Oval 60">
              <a:extLst>
                <a:ext uri="{FF2B5EF4-FFF2-40B4-BE49-F238E27FC236}">
                  <a16:creationId xmlns:a16="http://schemas.microsoft.com/office/drawing/2014/main" id="{9774E0D7-E815-4062-BBC4-D522AE9CE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662"/>
              <a:ext cx="227" cy="22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1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6" name="Oval 61">
              <a:extLst>
                <a:ext uri="{FF2B5EF4-FFF2-40B4-BE49-F238E27FC236}">
                  <a16:creationId xmlns:a16="http://schemas.microsoft.com/office/drawing/2014/main" id="{D625926C-D894-402C-BFEC-8D4B59F84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1207"/>
              <a:ext cx="227" cy="22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3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7" name="Oval 62">
              <a:extLst>
                <a:ext uri="{FF2B5EF4-FFF2-40B4-BE49-F238E27FC236}">
                  <a16:creationId xmlns:a16="http://schemas.microsoft.com/office/drawing/2014/main" id="{02178D83-3C60-459A-87C6-6846D7E36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1207"/>
              <a:ext cx="227" cy="22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2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8" name="Oval 63">
              <a:extLst>
                <a:ext uri="{FF2B5EF4-FFF2-40B4-BE49-F238E27FC236}">
                  <a16:creationId xmlns:a16="http://schemas.microsoft.com/office/drawing/2014/main" id="{414D35CB-5BD2-4E38-BB27-8BFCCC058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1207"/>
              <a:ext cx="227" cy="22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0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9" name="Oval 64">
              <a:extLst>
                <a:ext uri="{FF2B5EF4-FFF2-40B4-BE49-F238E27FC236}">
                  <a16:creationId xmlns:a16="http://schemas.microsoft.com/office/drawing/2014/main" id="{F5043526-05ED-4A5C-B1FC-56A9C638C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1706"/>
              <a:ext cx="227" cy="22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4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0" name="Line 65">
              <a:extLst>
                <a:ext uri="{FF2B5EF4-FFF2-40B4-BE49-F238E27FC236}">
                  <a16:creationId xmlns:a16="http://schemas.microsoft.com/office/drawing/2014/main" id="{F183C64E-0889-408B-B7B4-6EA0619EEF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3" y="798"/>
              <a:ext cx="409" cy="409"/>
            </a:xfrm>
            <a:prstGeom prst="lin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Line 66">
              <a:extLst>
                <a:ext uri="{FF2B5EF4-FFF2-40B4-BE49-F238E27FC236}">
                  <a16:creationId xmlns:a16="http://schemas.microsoft.com/office/drawing/2014/main" id="{F3EA3BAA-7FA5-4609-A315-A8813F3508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798"/>
              <a:ext cx="408" cy="409"/>
            </a:xfrm>
            <a:prstGeom prst="lin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Line 67">
              <a:extLst>
                <a:ext uri="{FF2B5EF4-FFF2-40B4-BE49-F238E27FC236}">
                  <a16:creationId xmlns:a16="http://schemas.microsoft.com/office/drawing/2014/main" id="{04380DDD-DCFB-4C31-9E61-E40DEDE92C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4" y="1320"/>
              <a:ext cx="318" cy="0"/>
            </a:xfrm>
            <a:prstGeom prst="lin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Freeform 68">
              <a:extLst>
                <a:ext uri="{FF2B5EF4-FFF2-40B4-BE49-F238E27FC236}">
                  <a16:creationId xmlns:a16="http://schemas.microsoft.com/office/drawing/2014/main" id="{E33D83D6-267C-4B2D-B471-2748FF339B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1" y="1320"/>
              <a:ext cx="323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23" y="0"/>
                </a:cxn>
              </a:cxnLst>
              <a:rect l="0" t="0" r="r" b="b"/>
              <a:pathLst>
                <a:path w="323" h="1">
                  <a:moveTo>
                    <a:pt x="0" y="1"/>
                  </a:moveTo>
                  <a:lnTo>
                    <a:pt x="323" y="0"/>
                  </a:lnTo>
                </a:path>
              </a:pathLst>
            </a:cu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Freeform 69">
              <a:extLst>
                <a:ext uri="{FF2B5EF4-FFF2-40B4-BE49-F238E27FC236}">
                  <a16:creationId xmlns:a16="http://schemas.microsoft.com/office/drawing/2014/main" id="{E34274B6-3836-406C-9B40-7947E5565E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4" y="889"/>
              <a:ext cx="4" cy="31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313"/>
                </a:cxn>
              </a:cxnLst>
              <a:rect l="0" t="0" r="r" b="b"/>
              <a:pathLst>
                <a:path w="4" h="313">
                  <a:moveTo>
                    <a:pt x="4" y="0"/>
                  </a:moveTo>
                  <a:lnTo>
                    <a:pt x="0" y="313"/>
                  </a:lnTo>
                </a:path>
              </a:pathLst>
            </a:cu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Line 70">
              <a:extLst>
                <a:ext uri="{FF2B5EF4-FFF2-40B4-BE49-F238E27FC236}">
                  <a16:creationId xmlns:a16="http://schemas.microsoft.com/office/drawing/2014/main" id="{C5805B63-88A6-4914-92D6-0AB8D6A21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1433"/>
              <a:ext cx="409" cy="363"/>
            </a:xfrm>
            <a:prstGeom prst="lin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Line 71">
              <a:extLst>
                <a:ext uri="{FF2B5EF4-FFF2-40B4-BE49-F238E27FC236}">
                  <a16:creationId xmlns:a16="http://schemas.microsoft.com/office/drawing/2014/main" id="{18FDC44F-FF5D-4544-AB81-52DE4A9FAC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6" y="1433"/>
              <a:ext cx="0" cy="273"/>
            </a:xfrm>
            <a:prstGeom prst="lin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Line 72">
              <a:extLst>
                <a:ext uri="{FF2B5EF4-FFF2-40B4-BE49-F238E27FC236}">
                  <a16:creationId xmlns:a16="http://schemas.microsoft.com/office/drawing/2014/main" id="{F6C2ABBD-695D-42C9-914C-13759634A5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9" y="1433"/>
              <a:ext cx="408" cy="363"/>
            </a:xfrm>
            <a:prstGeom prst="lin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4E67F51B-BD6E-452E-8098-1C9CE54A3DA9}"/>
              </a:ext>
            </a:extLst>
          </p:cNvPr>
          <p:cNvGrpSpPr/>
          <p:nvPr/>
        </p:nvGrpSpPr>
        <p:grpSpPr>
          <a:xfrm>
            <a:off x="5791200" y="3071810"/>
            <a:ext cx="3429024" cy="357190"/>
            <a:chOff x="4286248" y="2071678"/>
            <a:chExt cx="3429024" cy="357190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9E47CF6F-A7F8-4C7F-BC35-9834D7A7C54E}"/>
                </a:ext>
              </a:extLst>
            </p:cNvPr>
            <p:cNvSpPr/>
            <p:nvPr/>
          </p:nvSpPr>
          <p:spPr bwMode="auto">
            <a:xfrm>
              <a:off x="4286248" y="207167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3EF98E9D-7419-47D4-838A-39CBDAB66348}"/>
                </a:ext>
              </a:extLst>
            </p:cNvPr>
            <p:cNvSpPr/>
            <p:nvPr/>
          </p:nvSpPr>
          <p:spPr bwMode="auto">
            <a:xfrm>
              <a:off x="4857752" y="207167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0BB7DC50-9F49-46F6-BEC4-D9292C3C93B7}"/>
                </a:ext>
              </a:extLst>
            </p:cNvPr>
            <p:cNvSpPr/>
            <p:nvPr/>
          </p:nvSpPr>
          <p:spPr bwMode="auto">
            <a:xfrm>
              <a:off x="5500694" y="207167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E325AB6E-CCD5-439E-A025-845523725154}"/>
                </a:ext>
              </a:extLst>
            </p:cNvPr>
            <p:cNvSpPr/>
            <p:nvPr/>
          </p:nvSpPr>
          <p:spPr bwMode="auto">
            <a:xfrm>
              <a:off x="6072198" y="207167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5259311F-F575-4A62-93C5-089D3C34F5DA}"/>
                </a:ext>
              </a:extLst>
            </p:cNvPr>
            <p:cNvSpPr/>
            <p:nvPr/>
          </p:nvSpPr>
          <p:spPr bwMode="auto">
            <a:xfrm>
              <a:off x="6715140" y="207167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2F40DF5C-AB2D-4C8C-8331-3C0ED4B54A1B}"/>
                </a:ext>
              </a:extLst>
            </p:cNvPr>
            <p:cNvSpPr/>
            <p:nvPr/>
          </p:nvSpPr>
          <p:spPr bwMode="auto">
            <a:xfrm>
              <a:off x="7286644" y="207167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1CBE28D8-DA4D-4C94-B287-A9BCA6F016CF}"/>
                </a:ext>
              </a:extLst>
            </p:cNvPr>
            <p:cNvCxnSpPr/>
            <p:nvPr/>
          </p:nvCxnSpPr>
          <p:spPr>
            <a:xfrm>
              <a:off x="5072066" y="225265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52860914-A937-43A3-8B9D-3581AD356196}"/>
                </a:ext>
              </a:extLst>
            </p:cNvPr>
            <p:cNvCxnSpPr/>
            <p:nvPr/>
          </p:nvCxnSpPr>
          <p:spPr>
            <a:xfrm>
              <a:off x="6286512" y="2260592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DC660678-8DE9-404F-9BED-4E066D779DDD}"/>
              </a:ext>
            </a:extLst>
          </p:cNvPr>
          <p:cNvGrpSpPr/>
          <p:nvPr/>
        </p:nvGrpSpPr>
        <p:grpSpPr>
          <a:xfrm>
            <a:off x="5791200" y="3714752"/>
            <a:ext cx="3429024" cy="357190"/>
            <a:chOff x="4286248" y="2792552"/>
            <a:chExt cx="3429024" cy="357190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6E089E6C-D483-47E5-B67F-ED025FAEF88F}"/>
                </a:ext>
              </a:extLst>
            </p:cNvPr>
            <p:cNvSpPr/>
            <p:nvPr/>
          </p:nvSpPr>
          <p:spPr bwMode="auto">
            <a:xfrm>
              <a:off x="4286248" y="279255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386185C4-D7A8-4D71-B61E-F8D055DFE677}"/>
                </a:ext>
              </a:extLst>
            </p:cNvPr>
            <p:cNvSpPr/>
            <p:nvPr/>
          </p:nvSpPr>
          <p:spPr bwMode="auto">
            <a:xfrm>
              <a:off x="4857752" y="279255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A112AC71-5F1D-462A-88DF-A0DFD8A568C7}"/>
                </a:ext>
              </a:extLst>
            </p:cNvPr>
            <p:cNvSpPr/>
            <p:nvPr/>
          </p:nvSpPr>
          <p:spPr bwMode="auto">
            <a:xfrm>
              <a:off x="5500694" y="279255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A2876C45-BE4F-4088-91C1-917606F22AC4}"/>
                </a:ext>
              </a:extLst>
            </p:cNvPr>
            <p:cNvSpPr/>
            <p:nvPr/>
          </p:nvSpPr>
          <p:spPr bwMode="auto">
            <a:xfrm>
              <a:off x="6072198" y="279255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5C525160-1186-48F8-9CB1-3788389D231F}"/>
                </a:ext>
              </a:extLst>
            </p:cNvPr>
            <p:cNvSpPr/>
            <p:nvPr/>
          </p:nvSpPr>
          <p:spPr bwMode="auto">
            <a:xfrm>
              <a:off x="6715140" y="279255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36849FE5-2047-4353-8E00-F8D64AE5A66A}"/>
                </a:ext>
              </a:extLst>
            </p:cNvPr>
            <p:cNvSpPr/>
            <p:nvPr/>
          </p:nvSpPr>
          <p:spPr bwMode="auto">
            <a:xfrm>
              <a:off x="7286644" y="279255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63D64C10-4CED-4DB4-A70C-AA195C64EEB6}"/>
                </a:ext>
              </a:extLst>
            </p:cNvPr>
            <p:cNvCxnSpPr/>
            <p:nvPr/>
          </p:nvCxnSpPr>
          <p:spPr>
            <a:xfrm>
              <a:off x="5072066" y="297352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9F01A659-E21E-4073-AC5A-D52D5B6E32B5}"/>
                </a:ext>
              </a:extLst>
            </p:cNvPr>
            <p:cNvCxnSpPr/>
            <p:nvPr/>
          </p:nvCxnSpPr>
          <p:spPr>
            <a:xfrm>
              <a:off x="6286512" y="2981466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BF2B5B72-A457-4543-B73C-D7959B3AE3AD}"/>
              </a:ext>
            </a:extLst>
          </p:cNvPr>
          <p:cNvGrpSpPr/>
          <p:nvPr/>
        </p:nvGrpSpPr>
        <p:grpSpPr>
          <a:xfrm>
            <a:off x="5791200" y="4378332"/>
            <a:ext cx="3429024" cy="357190"/>
            <a:chOff x="4286248" y="3578370"/>
            <a:chExt cx="3429024" cy="357190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22660C01-9726-4D6A-81D8-A982E231E5DF}"/>
                </a:ext>
              </a:extLst>
            </p:cNvPr>
            <p:cNvSpPr/>
            <p:nvPr/>
          </p:nvSpPr>
          <p:spPr bwMode="auto">
            <a:xfrm>
              <a:off x="4286248" y="357837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70170384-4DFC-460C-992A-57EBE3E2B66B}"/>
                </a:ext>
              </a:extLst>
            </p:cNvPr>
            <p:cNvSpPr/>
            <p:nvPr/>
          </p:nvSpPr>
          <p:spPr bwMode="auto">
            <a:xfrm>
              <a:off x="4857752" y="357837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56B217DD-4123-4F4C-A221-7B6BF4170BEB}"/>
                </a:ext>
              </a:extLst>
            </p:cNvPr>
            <p:cNvSpPr/>
            <p:nvPr/>
          </p:nvSpPr>
          <p:spPr bwMode="auto">
            <a:xfrm>
              <a:off x="5500694" y="357837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4BD6AA67-8DC4-499F-8AE3-133FCF2A8B4D}"/>
                </a:ext>
              </a:extLst>
            </p:cNvPr>
            <p:cNvSpPr/>
            <p:nvPr/>
          </p:nvSpPr>
          <p:spPr bwMode="auto">
            <a:xfrm>
              <a:off x="6072198" y="357837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64CFBC4F-4634-42A8-A8D1-C5830163716D}"/>
                </a:ext>
              </a:extLst>
            </p:cNvPr>
            <p:cNvSpPr/>
            <p:nvPr/>
          </p:nvSpPr>
          <p:spPr bwMode="auto">
            <a:xfrm>
              <a:off x="6715140" y="357837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D9BCC905-32E5-4F96-8CA1-ECC272316808}"/>
                </a:ext>
              </a:extLst>
            </p:cNvPr>
            <p:cNvSpPr/>
            <p:nvPr/>
          </p:nvSpPr>
          <p:spPr bwMode="auto">
            <a:xfrm>
              <a:off x="7286644" y="357837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AF9E8507-B091-4AB7-9A6F-8E128859B80D}"/>
                </a:ext>
              </a:extLst>
            </p:cNvPr>
            <p:cNvCxnSpPr/>
            <p:nvPr/>
          </p:nvCxnSpPr>
          <p:spPr>
            <a:xfrm>
              <a:off x="5072066" y="3759346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E87EA284-D183-4E55-A1D8-8EBB3F78514E}"/>
                </a:ext>
              </a:extLst>
            </p:cNvPr>
            <p:cNvCxnSpPr/>
            <p:nvPr/>
          </p:nvCxnSpPr>
          <p:spPr>
            <a:xfrm>
              <a:off x="6286512" y="376728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A0030C96-BE5C-4105-AF2F-F4528ACB7343}"/>
              </a:ext>
            </a:extLst>
          </p:cNvPr>
          <p:cNvGrpSpPr/>
          <p:nvPr/>
        </p:nvGrpSpPr>
        <p:grpSpPr>
          <a:xfrm>
            <a:off x="5791200" y="5643578"/>
            <a:ext cx="3429024" cy="357190"/>
            <a:chOff x="4286248" y="5072074"/>
            <a:chExt cx="3429024" cy="357190"/>
          </a:xfrm>
        </p:grpSpPr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83CC5738-C9DB-480C-B0D5-F99E9481EC58}"/>
                </a:ext>
              </a:extLst>
            </p:cNvPr>
            <p:cNvSpPr/>
            <p:nvPr/>
          </p:nvSpPr>
          <p:spPr bwMode="auto">
            <a:xfrm>
              <a:off x="4286248" y="507207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3A8B3274-31D5-4AA1-B52B-5B1EE0C94D07}"/>
                </a:ext>
              </a:extLst>
            </p:cNvPr>
            <p:cNvSpPr/>
            <p:nvPr/>
          </p:nvSpPr>
          <p:spPr bwMode="auto">
            <a:xfrm>
              <a:off x="4857752" y="507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B0150F98-4B50-416F-BEA2-8273FABFF649}"/>
                </a:ext>
              </a:extLst>
            </p:cNvPr>
            <p:cNvSpPr/>
            <p:nvPr/>
          </p:nvSpPr>
          <p:spPr bwMode="auto">
            <a:xfrm>
              <a:off x="5500694" y="507207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2FA5179C-F772-4FC1-B01A-9B415FB953F3}"/>
                </a:ext>
              </a:extLst>
            </p:cNvPr>
            <p:cNvSpPr/>
            <p:nvPr/>
          </p:nvSpPr>
          <p:spPr bwMode="auto">
            <a:xfrm>
              <a:off x="6072198" y="507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B54F21A0-FC0E-4C25-A182-DCD2D4321266}"/>
                </a:ext>
              </a:extLst>
            </p:cNvPr>
            <p:cNvSpPr/>
            <p:nvPr/>
          </p:nvSpPr>
          <p:spPr bwMode="auto">
            <a:xfrm>
              <a:off x="6715140" y="507207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76AB9DAC-1910-4E9E-8ED4-BB5D4797D53B}"/>
                </a:ext>
              </a:extLst>
            </p:cNvPr>
            <p:cNvSpPr/>
            <p:nvPr/>
          </p:nvSpPr>
          <p:spPr bwMode="auto">
            <a:xfrm>
              <a:off x="7286644" y="507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2F63F54A-FC44-4B4E-9723-B4319F56A30D}"/>
                </a:ext>
              </a:extLst>
            </p:cNvPr>
            <p:cNvCxnSpPr/>
            <p:nvPr/>
          </p:nvCxnSpPr>
          <p:spPr>
            <a:xfrm>
              <a:off x="5072066" y="5253050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34FF5627-D472-4EE7-91D4-3416F690EA6C}"/>
                </a:ext>
              </a:extLst>
            </p:cNvPr>
            <p:cNvCxnSpPr/>
            <p:nvPr/>
          </p:nvCxnSpPr>
          <p:spPr>
            <a:xfrm>
              <a:off x="6286512" y="526098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98FECF0D-B660-4893-AB84-6A070D5D07B6}"/>
              </a:ext>
            </a:extLst>
          </p:cNvPr>
          <p:cNvGrpSpPr/>
          <p:nvPr/>
        </p:nvGrpSpPr>
        <p:grpSpPr>
          <a:xfrm>
            <a:off x="5791200" y="5000636"/>
            <a:ext cx="4714908" cy="357190"/>
            <a:chOff x="4286248" y="4364188"/>
            <a:chExt cx="4714908" cy="357190"/>
          </a:xfrm>
        </p:grpSpPr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E3D760CE-B087-46F5-9F83-B0396D3AB279}"/>
                </a:ext>
              </a:extLst>
            </p:cNvPr>
            <p:cNvSpPr/>
            <p:nvPr/>
          </p:nvSpPr>
          <p:spPr bwMode="auto">
            <a:xfrm>
              <a:off x="4286248" y="436418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F01C0B18-7D31-4CE1-9753-BD829763F656}"/>
                </a:ext>
              </a:extLst>
            </p:cNvPr>
            <p:cNvSpPr/>
            <p:nvPr/>
          </p:nvSpPr>
          <p:spPr bwMode="auto">
            <a:xfrm>
              <a:off x="4857752" y="436418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E31FE5F8-F46E-4AAA-9F60-E1D3C53CE6DD}"/>
                </a:ext>
              </a:extLst>
            </p:cNvPr>
            <p:cNvSpPr/>
            <p:nvPr/>
          </p:nvSpPr>
          <p:spPr bwMode="auto">
            <a:xfrm>
              <a:off x="5500694" y="436418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1D302B43-FBC0-4EE5-B2C2-681A05D7312C}"/>
                </a:ext>
              </a:extLst>
            </p:cNvPr>
            <p:cNvSpPr/>
            <p:nvPr/>
          </p:nvSpPr>
          <p:spPr bwMode="auto">
            <a:xfrm>
              <a:off x="6072198" y="436418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EC37C6EE-470B-4757-8782-A472E199D88F}"/>
                </a:ext>
              </a:extLst>
            </p:cNvPr>
            <p:cNvSpPr/>
            <p:nvPr/>
          </p:nvSpPr>
          <p:spPr bwMode="auto">
            <a:xfrm>
              <a:off x="6715140" y="436418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B72D9B3E-0B4B-42C1-AFC0-A4148289DA6B}"/>
                </a:ext>
              </a:extLst>
            </p:cNvPr>
            <p:cNvSpPr/>
            <p:nvPr/>
          </p:nvSpPr>
          <p:spPr bwMode="auto">
            <a:xfrm>
              <a:off x="7286644" y="436418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61CAC695-913E-429B-A9BB-36B6795916D8}"/>
                </a:ext>
              </a:extLst>
            </p:cNvPr>
            <p:cNvCxnSpPr/>
            <p:nvPr/>
          </p:nvCxnSpPr>
          <p:spPr>
            <a:xfrm>
              <a:off x="5072066" y="454516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1EEEA911-DEE4-4C7F-A0C3-58B0B84C9351}"/>
                </a:ext>
              </a:extLst>
            </p:cNvPr>
            <p:cNvCxnSpPr/>
            <p:nvPr/>
          </p:nvCxnSpPr>
          <p:spPr>
            <a:xfrm>
              <a:off x="6286512" y="4553102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5126AA61-5E87-4B70-997D-53D82895BC1D}"/>
                </a:ext>
              </a:extLst>
            </p:cNvPr>
            <p:cNvSpPr/>
            <p:nvPr/>
          </p:nvSpPr>
          <p:spPr bwMode="auto">
            <a:xfrm>
              <a:off x="8001024" y="436418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72052FAA-D703-4100-8C4D-057EC0B9C91A}"/>
                </a:ext>
              </a:extLst>
            </p:cNvPr>
            <p:cNvSpPr/>
            <p:nvPr/>
          </p:nvSpPr>
          <p:spPr bwMode="auto">
            <a:xfrm>
              <a:off x="8572528" y="436418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49F3E6E8-4920-4FD4-8507-F3D419F4FE20}"/>
                </a:ext>
              </a:extLst>
            </p:cNvPr>
            <p:cNvCxnSpPr/>
            <p:nvPr/>
          </p:nvCxnSpPr>
          <p:spPr>
            <a:xfrm>
              <a:off x="7572396" y="4553102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A04EACC7-A4E2-45B0-AEC0-821579FE02A9}"/>
              </a:ext>
            </a:extLst>
          </p:cNvPr>
          <p:cNvGrpSpPr/>
          <p:nvPr/>
        </p:nvGrpSpPr>
        <p:grpSpPr>
          <a:xfrm>
            <a:off x="4076688" y="2928934"/>
            <a:ext cx="1714512" cy="3214710"/>
            <a:chOff x="2571736" y="1928802"/>
            <a:chExt cx="1714512" cy="3214710"/>
          </a:xfrm>
        </p:grpSpPr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04C39E04-B015-49E7-81FF-B366629EA01A}"/>
                </a:ext>
              </a:extLst>
            </p:cNvPr>
            <p:cNvSpPr/>
            <p:nvPr/>
          </p:nvSpPr>
          <p:spPr bwMode="auto">
            <a:xfrm>
              <a:off x="2954326" y="1928802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="1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D195F9EE-AC53-4DD2-A674-9788B3A92DFD}"/>
                </a:ext>
              </a:extLst>
            </p:cNvPr>
            <p:cNvSpPr/>
            <p:nvPr/>
          </p:nvSpPr>
          <p:spPr bwMode="auto">
            <a:xfrm>
              <a:off x="3525830" y="1928802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127" name="TextBox 80">
              <a:extLst>
                <a:ext uri="{FF2B5EF4-FFF2-40B4-BE49-F238E27FC236}">
                  <a16:creationId xmlns:a16="http://schemas.microsoft.com/office/drawing/2014/main" id="{AC526FAE-21CE-45ED-AF5D-ACFB64C06442}"/>
                </a:ext>
              </a:extLst>
            </p:cNvPr>
            <p:cNvSpPr txBox="1"/>
            <p:nvPr/>
          </p:nvSpPr>
          <p:spPr>
            <a:xfrm>
              <a:off x="2571736" y="2097078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0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cxnSp>
          <p:nvCxnSpPr>
            <p:cNvPr id="128" name="直接箭头连接符 127">
              <a:extLst>
                <a:ext uri="{FF2B5EF4-FFF2-40B4-BE49-F238E27FC236}">
                  <a16:creationId xmlns:a16="http://schemas.microsoft.com/office/drawing/2014/main" id="{FB6D1F56-83A3-4822-9CA9-26B60A3C69D5}"/>
                </a:ext>
              </a:extLst>
            </p:cNvPr>
            <p:cNvCxnSpPr/>
            <p:nvPr/>
          </p:nvCxnSpPr>
          <p:spPr>
            <a:xfrm>
              <a:off x="3714744" y="2265354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8CD824A1-9F26-4AB3-8CF6-9FF73C19EB27}"/>
                </a:ext>
              </a:extLst>
            </p:cNvPr>
            <p:cNvSpPr/>
            <p:nvPr/>
          </p:nvSpPr>
          <p:spPr bwMode="auto">
            <a:xfrm>
              <a:off x="2954326" y="2571744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="1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EDC632B5-7986-4722-AAB8-6745434017F0}"/>
                </a:ext>
              </a:extLst>
            </p:cNvPr>
            <p:cNvSpPr/>
            <p:nvPr/>
          </p:nvSpPr>
          <p:spPr bwMode="auto">
            <a:xfrm>
              <a:off x="3525830" y="2571744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131" name="TextBox 85">
              <a:extLst>
                <a:ext uri="{FF2B5EF4-FFF2-40B4-BE49-F238E27FC236}">
                  <a16:creationId xmlns:a16="http://schemas.microsoft.com/office/drawing/2014/main" id="{DC4BABEE-4C1A-444B-AE74-F1C7D3DDF52E}"/>
                </a:ext>
              </a:extLst>
            </p:cNvPr>
            <p:cNvSpPr txBox="1"/>
            <p:nvPr/>
          </p:nvSpPr>
          <p:spPr>
            <a:xfrm>
              <a:off x="2571736" y="2740020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cxnSp>
          <p:nvCxnSpPr>
            <p:cNvPr id="132" name="直接箭头连接符 131">
              <a:extLst>
                <a:ext uri="{FF2B5EF4-FFF2-40B4-BE49-F238E27FC236}">
                  <a16:creationId xmlns:a16="http://schemas.microsoft.com/office/drawing/2014/main" id="{839D5720-F112-42BE-B0F9-3DCF8FDCC867}"/>
                </a:ext>
              </a:extLst>
            </p:cNvPr>
            <p:cNvCxnSpPr/>
            <p:nvPr/>
          </p:nvCxnSpPr>
          <p:spPr>
            <a:xfrm>
              <a:off x="3714744" y="2908296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08BC7841-6C29-4879-89C0-4860294036D3}"/>
                </a:ext>
              </a:extLst>
            </p:cNvPr>
            <p:cNvSpPr/>
            <p:nvPr/>
          </p:nvSpPr>
          <p:spPr bwMode="auto">
            <a:xfrm>
              <a:off x="2954326" y="3214686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="1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BE9E824E-87F1-41F2-95EA-6086817539E0}"/>
                </a:ext>
              </a:extLst>
            </p:cNvPr>
            <p:cNvSpPr/>
            <p:nvPr/>
          </p:nvSpPr>
          <p:spPr bwMode="auto">
            <a:xfrm>
              <a:off x="3525830" y="3214686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135" name="TextBox 89">
              <a:extLst>
                <a:ext uri="{FF2B5EF4-FFF2-40B4-BE49-F238E27FC236}">
                  <a16:creationId xmlns:a16="http://schemas.microsoft.com/office/drawing/2014/main" id="{015D1C26-9253-4966-A0A1-A562F04209B8}"/>
                </a:ext>
              </a:extLst>
            </p:cNvPr>
            <p:cNvSpPr txBox="1"/>
            <p:nvPr/>
          </p:nvSpPr>
          <p:spPr>
            <a:xfrm>
              <a:off x="2571736" y="3382962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2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61213BFF-F6E6-4798-8005-7F975C9E227E}"/>
                </a:ext>
              </a:extLst>
            </p:cNvPr>
            <p:cNvCxnSpPr/>
            <p:nvPr/>
          </p:nvCxnSpPr>
          <p:spPr>
            <a:xfrm>
              <a:off x="3714744" y="3551238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FC3ACB2B-A28E-43C2-80D1-F9118FD8EE32}"/>
                </a:ext>
              </a:extLst>
            </p:cNvPr>
            <p:cNvSpPr/>
            <p:nvPr/>
          </p:nvSpPr>
          <p:spPr bwMode="auto">
            <a:xfrm>
              <a:off x="2954326" y="3857628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="1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6A51A9CC-0F9F-4836-ACF9-4B723D691EB0}"/>
                </a:ext>
              </a:extLst>
            </p:cNvPr>
            <p:cNvSpPr/>
            <p:nvPr/>
          </p:nvSpPr>
          <p:spPr bwMode="auto">
            <a:xfrm>
              <a:off x="3525830" y="3857628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139" name="TextBox 93">
              <a:extLst>
                <a:ext uri="{FF2B5EF4-FFF2-40B4-BE49-F238E27FC236}">
                  <a16:creationId xmlns:a16="http://schemas.microsoft.com/office/drawing/2014/main" id="{0B7B195C-6AD9-482C-B8B9-97B47F0DB880}"/>
                </a:ext>
              </a:extLst>
            </p:cNvPr>
            <p:cNvSpPr txBox="1"/>
            <p:nvPr/>
          </p:nvSpPr>
          <p:spPr>
            <a:xfrm>
              <a:off x="2571736" y="4025904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3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cxnSp>
          <p:nvCxnSpPr>
            <p:cNvPr id="140" name="直接箭头连接符 139">
              <a:extLst>
                <a:ext uri="{FF2B5EF4-FFF2-40B4-BE49-F238E27FC236}">
                  <a16:creationId xmlns:a16="http://schemas.microsoft.com/office/drawing/2014/main" id="{7E7ECD70-B476-4EB1-B111-D69F431E8DB9}"/>
                </a:ext>
              </a:extLst>
            </p:cNvPr>
            <p:cNvCxnSpPr/>
            <p:nvPr/>
          </p:nvCxnSpPr>
          <p:spPr>
            <a:xfrm>
              <a:off x="3714744" y="4194180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F91B3147-B832-4273-8067-E0EE3A8D4AB9}"/>
                </a:ext>
              </a:extLst>
            </p:cNvPr>
            <p:cNvSpPr/>
            <p:nvPr/>
          </p:nvSpPr>
          <p:spPr bwMode="auto">
            <a:xfrm>
              <a:off x="2954326" y="4500570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="1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9CF77575-E7D4-4882-AC36-6BB3FF4C091D}"/>
                </a:ext>
              </a:extLst>
            </p:cNvPr>
            <p:cNvSpPr/>
            <p:nvPr/>
          </p:nvSpPr>
          <p:spPr bwMode="auto">
            <a:xfrm>
              <a:off x="3525830" y="4500570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143" name="TextBox 97">
              <a:extLst>
                <a:ext uri="{FF2B5EF4-FFF2-40B4-BE49-F238E27FC236}">
                  <a16:creationId xmlns:a16="http://schemas.microsoft.com/office/drawing/2014/main" id="{00E96FAF-2DC7-4375-B519-2012C8B0FF68}"/>
                </a:ext>
              </a:extLst>
            </p:cNvPr>
            <p:cNvSpPr txBox="1"/>
            <p:nvPr/>
          </p:nvSpPr>
          <p:spPr>
            <a:xfrm>
              <a:off x="2571736" y="4668846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4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cxnSp>
          <p:nvCxnSpPr>
            <p:cNvPr id="144" name="直接箭头连接符 143">
              <a:extLst>
                <a:ext uri="{FF2B5EF4-FFF2-40B4-BE49-F238E27FC236}">
                  <a16:creationId xmlns:a16="http://schemas.microsoft.com/office/drawing/2014/main" id="{B4B013D2-87D2-4BFA-B757-965E04331164}"/>
                </a:ext>
              </a:extLst>
            </p:cNvPr>
            <p:cNvCxnSpPr/>
            <p:nvPr/>
          </p:nvCxnSpPr>
          <p:spPr>
            <a:xfrm>
              <a:off x="3714744" y="4837122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91475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54013D-EB33-4D69-A8C5-EAEFDD0AF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邻接表表示法</a:t>
            </a:r>
          </a:p>
        </p:txBody>
      </p:sp>
      <p:graphicFrame>
        <p:nvGraphicFramePr>
          <p:cNvPr id="72" name="Group 14">
            <a:extLst>
              <a:ext uri="{FF2B5EF4-FFF2-40B4-BE49-F238E27FC236}">
                <a16:creationId xmlns:a16="http://schemas.microsoft.com/office/drawing/2014/main" id="{7817404B-EB9D-404E-B0C3-A0B1CDE32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031227"/>
              </p:ext>
            </p:extLst>
          </p:nvPr>
        </p:nvGraphicFramePr>
        <p:xfrm>
          <a:off x="3505200" y="1459668"/>
          <a:ext cx="3048000" cy="5080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5620292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43129977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 algn="l" defTabSz="914400" rtl="0" eaLnBrk="1" latinLnBrk="0" hangingPunct="1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 algn="l" defTabSz="914400" rtl="0" eaLnBrk="1" latinLnBrk="0" hangingPunct="1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vexdata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 algn="l" defTabSz="914400" rtl="0" eaLnBrk="1" latinLnBrk="0" hangingPunct="1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 algn="l" defTabSz="914400" rtl="0" eaLnBrk="1" latinLnBrk="0" hangingPunct="1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firstarc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956977"/>
                  </a:ext>
                </a:extLst>
              </a:tr>
            </a:tbl>
          </a:graphicData>
        </a:graphic>
      </p:graphicFrame>
      <p:sp>
        <p:nvSpPr>
          <p:cNvPr id="73" name="矩形 72">
            <a:extLst>
              <a:ext uri="{FF2B5EF4-FFF2-40B4-BE49-F238E27FC236}">
                <a16:creationId xmlns:a16="http://schemas.microsoft.com/office/drawing/2014/main" id="{12A1CE13-39CA-4D08-9400-A901AC4AE33B}"/>
              </a:ext>
            </a:extLst>
          </p:cNvPr>
          <p:cNvSpPr/>
          <p:nvPr/>
        </p:nvSpPr>
        <p:spPr>
          <a:xfrm>
            <a:off x="731846" y="1505669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66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表头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结点结构为：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D59F6FC9-0D14-42C4-8197-5F483780A9AC}"/>
              </a:ext>
            </a:extLst>
          </p:cNvPr>
          <p:cNvSpPr/>
          <p:nvPr/>
        </p:nvSpPr>
        <p:spPr>
          <a:xfrm>
            <a:off x="711064" y="3938606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66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弧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结点结构为：</a:t>
            </a:r>
          </a:p>
        </p:txBody>
      </p:sp>
      <p:graphicFrame>
        <p:nvGraphicFramePr>
          <p:cNvPr id="75" name="Group 13">
            <a:extLst>
              <a:ext uri="{FF2B5EF4-FFF2-40B4-BE49-F238E27FC236}">
                <a16:creationId xmlns:a16="http://schemas.microsoft.com/office/drawing/2014/main" id="{9C1A36DA-3C4F-411A-9E7B-0C147205E3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086717"/>
              </p:ext>
            </p:extLst>
          </p:nvPr>
        </p:nvGraphicFramePr>
        <p:xfrm>
          <a:off x="3125283" y="3886200"/>
          <a:ext cx="4419600" cy="490301"/>
        </p:xfrm>
        <a:graphic>
          <a:graphicData uri="http://schemas.openxmlformats.org/drawingml/2006/table">
            <a:tbl>
              <a:tblPr/>
              <a:tblGrid>
                <a:gridCol w="1473200">
                  <a:extLst>
                    <a:ext uri="{9D8B030D-6E8A-4147-A177-3AD203B41FA5}">
                      <a16:colId xmlns:a16="http://schemas.microsoft.com/office/drawing/2014/main" val="3601401342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621875714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1901760891"/>
                    </a:ext>
                  </a:extLst>
                </a:gridCol>
              </a:tblGrid>
              <a:tr h="4903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adjvex</a:t>
                      </a: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info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nextarc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676660"/>
                  </a:ext>
                </a:extLst>
              </a:tr>
            </a:tbl>
          </a:graphicData>
        </a:graphic>
      </p:graphicFrame>
      <p:sp>
        <p:nvSpPr>
          <p:cNvPr id="76" name="矩形 75">
            <a:extLst>
              <a:ext uri="{FF2B5EF4-FFF2-40B4-BE49-F238E27FC236}">
                <a16:creationId xmlns:a16="http://schemas.microsoft.com/office/drawing/2014/main" id="{D00D5D02-2AAA-4964-8E32-2F99A9CD32A7}"/>
              </a:ext>
            </a:extLst>
          </p:cNvPr>
          <p:cNvSpPr/>
          <p:nvPr/>
        </p:nvSpPr>
        <p:spPr>
          <a:xfrm>
            <a:off x="304800" y="2208136"/>
            <a:ext cx="11734800" cy="1283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☺"/>
            </a:pP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数据域（</a:t>
            </a:r>
            <a:r>
              <a:rPr lang="en-US" altLang="zh-CN" b="1" dirty="0" err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vexdata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）用于存储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顶点的信息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（如顶点的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☺"/>
            </a:pP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链域（</a:t>
            </a:r>
            <a:r>
              <a:rPr lang="en-US" altLang="zh-CN" b="1" dirty="0" err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firstarc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）用于指向链表中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第一个顶点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（即与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顶点</a:t>
            </a:r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b="1" baseline="-25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邻接的第一个邻接点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85609F85-B8CC-4332-B545-A6ABF6AA9B74}"/>
              </a:ext>
            </a:extLst>
          </p:cNvPr>
          <p:cNvSpPr/>
          <p:nvPr/>
        </p:nvSpPr>
        <p:spPr>
          <a:xfrm>
            <a:off x="304800" y="4572000"/>
            <a:ext cx="117348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☺"/>
            </a:pP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邻接点域（</a:t>
            </a:r>
            <a:r>
              <a:rPr lang="en-US" altLang="zh-CN" b="1" dirty="0" err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adjvex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）用于存放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与顶点</a:t>
            </a:r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b="1" baseline="-25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相邻接的顶点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在图中的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</a:t>
            </a:r>
            <a:endParaRPr lang="en-US" altLang="zh-CN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☺"/>
            </a:pP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链域（</a:t>
            </a:r>
            <a:r>
              <a:rPr lang="en-US" altLang="zh-CN" b="1" dirty="0" err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nextarc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）用于指向与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顶点</a:t>
            </a:r>
            <a:r>
              <a:rPr lang="en-US" altLang="zh-CN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b="1" baseline="-25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相关联的下一条边或弧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的结点</a:t>
            </a:r>
            <a:endParaRPr lang="en-US" altLang="zh-CN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☺"/>
            </a:pP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数据域（</a:t>
            </a:r>
            <a:r>
              <a:rPr lang="en-US" altLang="zh-CN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info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）用于存放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与边或弧相关的信息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（如赋权图中每条边或弧的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权值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等） </a:t>
            </a:r>
          </a:p>
        </p:txBody>
      </p:sp>
    </p:spTree>
    <p:extLst>
      <p:ext uri="{BB962C8B-B14F-4D97-AF65-F5344CB8AC3E}">
        <p14:creationId xmlns:p14="http://schemas.microsoft.com/office/powerpoint/2010/main" val="428501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/>
      <p:bldP spid="76" grpId="0"/>
      <p:bldP spid="7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E000FB-D46B-4CB8-A795-ABDFC4E56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457200"/>
            <a:ext cx="11582400" cy="6096000"/>
          </a:xfrm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#define  MAX_VERTEX_NUM   20 			</a:t>
            </a:r>
            <a:r>
              <a:rPr lang="en-US" altLang="zh-CN" sz="2000" dirty="0">
                <a:solidFill>
                  <a:srgbClr val="CC00CC"/>
                </a:solidFill>
              </a:rPr>
              <a:t>/*</a:t>
            </a:r>
            <a:r>
              <a:rPr lang="zh-CN" altLang="en-US" sz="2000" dirty="0">
                <a:solidFill>
                  <a:srgbClr val="CC00CC"/>
                </a:solidFill>
              </a:rPr>
              <a:t>最多顶点个数*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typedef  </a:t>
            </a:r>
            <a:r>
              <a:rPr lang="en-US" altLang="zh-CN" sz="2000" dirty="0" err="1"/>
              <a:t>enum</a:t>
            </a:r>
            <a:r>
              <a:rPr lang="en-US" altLang="zh-CN" sz="2000" dirty="0"/>
              <a:t>{DG, DN, UDG, UDN}  </a:t>
            </a:r>
            <a:r>
              <a:rPr lang="en-US" altLang="zh-CN" sz="2000" dirty="0" err="1">
                <a:solidFill>
                  <a:srgbClr val="00B050"/>
                </a:solidFill>
              </a:rPr>
              <a:t>GraphKind</a:t>
            </a:r>
            <a:r>
              <a:rPr lang="en-US" altLang="zh-CN" sz="2000" dirty="0"/>
              <a:t>;	</a:t>
            </a:r>
            <a:r>
              <a:rPr lang="en-US" altLang="zh-CN" sz="2000" dirty="0">
                <a:solidFill>
                  <a:srgbClr val="CC00CC"/>
                </a:solidFill>
              </a:rPr>
              <a:t>/*</a:t>
            </a:r>
            <a:r>
              <a:rPr lang="zh-CN" altLang="en-US" sz="2000" dirty="0">
                <a:solidFill>
                  <a:srgbClr val="CC00CC"/>
                </a:solidFill>
              </a:rPr>
              <a:t>图的种类*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typedef  </a:t>
            </a:r>
            <a:r>
              <a:rPr lang="en-US" altLang="zh-CN" sz="2000" dirty="0">
                <a:solidFill>
                  <a:srgbClr val="00B050"/>
                </a:solidFill>
              </a:rPr>
              <a:t>struct  </a:t>
            </a:r>
            <a:r>
              <a:rPr lang="en-US" altLang="zh-CN" sz="2000" dirty="0" err="1">
                <a:solidFill>
                  <a:srgbClr val="00B050"/>
                </a:solidFill>
              </a:rPr>
              <a:t>ArcNode</a:t>
            </a:r>
            <a:r>
              <a:rPr lang="en-US" altLang="zh-CN" sz="2000" dirty="0">
                <a:solidFill>
                  <a:srgbClr val="00B050"/>
                </a:solidFill>
              </a:rPr>
              <a:t> </a:t>
            </a:r>
            <a:r>
              <a:rPr lang="en-US" altLang="zh-CN" sz="2000" dirty="0"/>
              <a:t>{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    int  </a:t>
            </a:r>
            <a:r>
              <a:rPr lang="en-US" altLang="zh-CN" sz="2000" dirty="0" err="1"/>
              <a:t>adjvex</a:t>
            </a:r>
            <a:r>
              <a:rPr lang="en-US" altLang="zh-CN" sz="2000" dirty="0"/>
              <a:t>; 				</a:t>
            </a:r>
            <a:r>
              <a:rPr lang="en-US" altLang="zh-CN" sz="2000" dirty="0">
                <a:solidFill>
                  <a:srgbClr val="CC00CC"/>
                </a:solidFill>
              </a:rPr>
              <a:t>/*</a:t>
            </a:r>
            <a:r>
              <a:rPr lang="zh-CN" altLang="en-US" sz="2000" dirty="0">
                <a:solidFill>
                  <a:srgbClr val="CC00CC"/>
                </a:solidFill>
              </a:rPr>
              <a:t>该弧指向顶点的位置*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    </a:t>
            </a:r>
            <a:r>
              <a:rPr lang="en-US" altLang="zh-CN" sz="2000" dirty="0">
                <a:solidFill>
                  <a:srgbClr val="00B050"/>
                </a:solidFill>
              </a:rPr>
              <a:t>struct  </a:t>
            </a:r>
            <a:r>
              <a:rPr lang="en-US" altLang="zh-CN" sz="2000" dirty="0" err="1">
                <a:solidFill>
                  <a:srgbClr val="00B050"/>
                </a:solidFill>
              </a:rPr>
              <a:t>ArcNode</a:t>
            </a:r>
            <a:r>
              <a:rPr lang="en-US" altLang="zh-CN" sz="2000" dirty="0">
                <a:solidFill>
                  <a:srgbClr val="00B050"/>
                </a:solidFill>
              </a:rPr>
              <a:t>   </a:t>
            </a:r>
            <a:r>
              <a:rPr lang="en-US" altLang="zh-CN" sz="2000" dirty="0"/>
              <a:t>*</a:t>
            </a:r>
            <a:r>
              <a:rPr lang="en-US" altLang="zh-CN" sz="2000" dirty="0" err="1"/>
              <a:t>nextarc</a:t>
            </a:r>
            <a:r>
              <a:rPr lang="en-US" altLang="zh-CN" sz="2000" dirty="0"/>
              <a:t>; 	</a:t>
            </a:r>
            <a:r>
              <a:rPr lang="en-US" altLang="zh-CN" sz="2000" dirty="0">
                <a:solidFill>
                  <a:srgbClr val="CC00CC"/>
                </a:solidFill>
              </a:rPr>
              <a:t>/*</a:t>
            </a:r>
            <a:r>
              <a:rPr lang="zh-CN" altLang="en-US" sz="2000" dirty="0">
                <a:solidFill>
                  <a:srgbClr val="CC00CC"/>
                </a:solidFill>
              </a:rPr>
              <a:t>指向下一条弧的指针*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OtherInfo</a:t>
            </a:r>
            <a:r>
              <a:rPr lang="en-US" altLang="zh-CN" sz="2000" dirty="0"/>
              <a:t>    info;			</a:t>
            </a:r>
            <a:r>
              <a:rPr lang="en-US" altLang="zh-CN" sz="2000" dirty="0">
                <a:solidFill>
                  <a:srgbClr val="CC00CC"/>
                </a:solidFill>
              </a:rPr>
              <a:t>/*</a:t>
            </a:r>
            <a:r>
              <a:rPr lang="zh-CN" altLang="en-US" sz="2000" dirty="0">
                <a:solidFill>
                  <a:srgbClr val="CC00CC"/>
                </a:solidFill>
              </a:rPr>
              <a:t>与该弧相关的信息*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} </a:t>
            </a:r>
            <a:r>
              <a:rPr lang="en-US" altLang="zh-CN" sz="2000" dirty="0" err="1">
                <a:solidFill>
                  <a:srgbClr val="FF0000"/>
                </a:solidFill>
              </a:rPr>
              <a:t>ArcNode</a:t>
            </a:r>
            <a:r>
              <a:rPr lang="en-US" altLang="zh-CN" sz="2000" dirty="0"/>
              <a:t>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typedef  struct  </a:t>
            </a:r>
            <a:r>
              <a:rPr lang="en-US" altLang="zh-CN" sz="2000" dirty="0" err="1"/>
              <a:t>VertexNode</a:t>
            </a:r>
            <a:r>
              <a:rPr lang="en-US" altLang="zh-CN" sz="2000" dirty="0"/>
              <a:t> {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>
                <a:solidFill>
                  <a:srgbClr val="00B050"/>
                </a:solidFill>
              </a:rPr>
              <a:t>VertexData</a:t>
            </a:r>
            <a:r>
              <a:rPr lang="en-US" altLang="zh-CN" sz="2000" dirty="0"/>
              <a:t>   data;			</a:t>
            </a:r>
            <a:r>
              <a:rPr lang="en-US" altLang="zh-CN" sz="2000" dirty="0">
                <a:solidFill>
                  <a:srgbClr val="CC00CC"/>
                </a:solidFill>
              </a:rPr>
              <a:t>/*</a:t>
            </a:r>
            <a:r>
              <a:rPr lang="zh-CN" altLang="en-US" sz="2000" dirty="0">
                <a:solidFill>
                  <a:srgbClr val="CC00CC"/>
                </a:solidFill>
              </a:rPr>
              <a:t>顶点数据*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ArcNode</a:t>
            </a:r>
            <a:r>
              <a:rPr lang="en-US" altLang="zh-CN" sz="2000" dirty="0"/>
              <a:t>  *</a:t>
            </a:r>
            <a:r>
              <a:rPr lang="en-US" altLang="zh-CN" sz="2000" dirty="0" err="1"/>
              <a:t>firstarc</a:t>
            </a:r>
            <a:r>
              <a:rPr lang="en-US" altLang="zh-CN" sz="2000" dirty="0"/>
              <a:t>;			</a:t>
            </a:r>
            <a:r>
              <a:rPr lang="en-US" altLang="zh-CN" sz="2000" dirty="0">
                <a:solidFill>
                  <a:srgbClr val="CC00CC"/>
                </a:solidFill>
              </a:rPr>
              <a:t>/*</a:t>
            </a:r>
            <a:r>
              <a:rPr lang="zh-CN" altLang="en-US" sz="2000" dirty="0">
                <a:solidFill>
                  <a:srgbClr val="CC00CC"/>
                </a:solidFill>
              </a:rPr>
              <a:t>指向该顶点第一条弧的指针*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} </a:t>
            </a:r>
            <a:r>
              <a:rPr lang="en-US" altLang="zh-CN" sz="2000" dirty="0" err="1">
                <a:solidFill>
                  <a:srgbClr val="FF0000"/>
                </a:solidFill>
              </a:rPr>
              <a:t>VertexNode</a:t>
            </a:r>
            <a:r>
              <a:rPr lang="en-US" altLang="zh-CN" sz="2000" dirty="0"/>
              <a:t>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typedef  struct {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>
                <a:solidFill>
                  <a:srgbClr val="FF0000"/>
                </a:solidFill>
              </a:rPr>
              <a:t>VertexNode</a:t>
            </a:r>
            <a:r>
              <a:rPr lang="en-US" altLang="zh-CN" sz="2000" dirty="0"/>
              <a:t>  </a:t>
            </a:r>
            <a:r>
              <a:rPr lang="en-US" altLang="zh-CN" sz="2000" dirty="0">
                <a:solidFill>
                  <a:srgbClr val="00B050"/>
                </a:solidFill>
              </a:rPr>
              <a:t>vertex[MAX_VERTEX_NUM]</a:t>
            </a:r>
            <a:r>
              <a:rPr lang="en-US" altLang="zh-CN" sz="2000" dirty="0"/>
              <a:t>;   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    int  </a:t>
            </a:r>
            <a:r>
              <a:rPr lang="en-US" altLang="zh-CN" sz="2000" dirty="0" err="1"/>
              <a:t>vexnum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arcnum</a:t>
            </a:r>
            <a:r>
              <a:rPr lang="en-US" altLang="zh-CN" sz="2000" dirty="0"/>
              <a:t>;		</a:t>
            </a:r>
            <a:r>
              <a:rPr lang="en-US" altLang="zh-CN" sz="2000" dirty="0">
                <a:solidFill>
                  <a:srgbClr val="CC00CC"/>
                </a:solidFill>
              </a:rPr>
              <a:t>/*</a:t>
            </a:r>
            <a:r>
              <a:rPr lang="zh-CN" altLang="en-US" sz="2000" dirty="0">
                <a:solidFill>
                  <a:srgbClr val="CC00CC"/>
                </a:solidFill>
              </a:rPr>
              <a:t>图的顶点数和弧数*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>
                <a:solidFill>
                  <a:srgbClr val="00B050"/>
                </a:solidFill>
              </a:rPr>
              <a:t>GraphKind</a:t>
            </a:r>
            <a:r>
              <a:rPr lang="en-US" altLang="zh-CN" sz="2000" dirty="0"/>
              <a:t>  kind;			</a:t>
            </a:r>
            <a:r>
              <a:rPr lang="en-US" altLang="zh-CN" sz="2000" dirty="0">
                <a:solidFill>
                  <a:srgbClr val="CC00CC"/>
                </a:solidFill>
              </a:rPr>
              <a:t>/*</a:t>
            </a:r>
            <a:r>
              <a:rPr lang="zh-CN" altLang="en-US" sz="2000" dirty="0">
                <a:solidFill>
                  <a:srgbClr val="CC00CC"/>
                </a:solidFill>
              </a:rPr>
              <a:t>图的种类标志*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}</a:t>
            </a:r>
            <a:r>
              <a:rPr lang="en-US" altLang="zh-CN" sz="2000" dirty="0" err="1">
                <a:solidFill>
                  <a:srgbClr val="FF0000"/>
                </a:solidFill>
              </a:rPr>
              <a:t>AdjList</a:t>
            </a:r>
            <a:r>
              <a:rPr lang="en-US" altLang="zh-CN" sz="2000" dirty="0"/>
              <a:t>; 				</a:t>
            </a:r>
            <a:r>
              <a:rPr lang="en-US" altLang="zh-CN" sz="2000" dirty="0">
                <a:solidFill>
                  <a:srgbClr val="CC00CC"/>
                </a:solidFill>
              </a:rPr>
              <a:t>/*</a:t>
            </a:r>
            <a:r>
              <a:rPr lang="zh-CN" altLang="en-US" sz="2000" dirty="0">
                <a:solidFill>
                  <a:srgbClr val="CC00CC"/>
                </a:solidFill>
              </a:rPr>
              <a:t>基于邻接表的图</a:t>
            </a:r>
            <a:r>
              <a:rPr lang="en-US" altLang="zh-CN" sz="2000" dirty="0">
                <a:solidFill>
                  <a:srgbClr val="CC00CC"/>
                </a:solidFill>
              </a:rPr>
              <a:t>(</a:t>
            </a:r>
            <a:r>
              <a:rPr lang="en-US" altLang="zh-CN" sz="2000" dirty="0">
                <a:solidFill>
                  <a:srgbClr val="00B050"/>
                </a:solidFill>
              </a:rPr>
              <a:t>Adj</a:t>
            </a:r>
            <a:r>
              <a:rPr lang="en-US" altLang="zh-CN" sz="2000" dirty="0">
                <a:solidFill>
                  <a:srgbClr val="CC00CC"/>
                </a:solidFill>
              </a:rPr>
              <a:t>acency </a:t>
            </a:r>
            <a:r>
              <a:rPr lang="en-US" altLang="zh-CN" sz="2000" dirty="0">
                <a:solidFill>
                  <a:srgbClr val="00B050"/>
                </a:solidFill>
              </a:rPr>
              <a:t>List</a:t>
            </a:r>
            <a:r>
              <a:rPr lang="en-US" altLang="zh-CN" sz="2000" dirty="0">
                <a:solidFill>
                  <a:srgbClr val="CC00CC"/>
                </a:solidFill>
              </a:rPr>
              <a:t> Graph)*/ </a:t>
            </a:r>
            <a:endParaRPr lang="zh-CN" altLang="en-US" sz="2000" dirty="0">
              <a:solidFill>
                <a:srgbClr val="CC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8608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28600" y="589242"/>
            <a:ext cx="10439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　　图的邻接表存储方法是一种</a:t>
            </a:r>
            <a:r>
              <a:rPr kumimoji="1" lang="zh-CN" altLang="en-US" b="1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顺序分配</a:t>
            </a:r>
            <a:r>
              <a:rPr kumimoji="1" lang="zh-CN" altLang="en-US" b="1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与</a:t>
            </a:r>
            <a:r>
              <a:rPr kumimoji="1" lang="zh-CN" altLang="en-US" b="1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链式分配</a:t>
            </a:r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相结合</a:t>
            </a:r>
            <a:r>
              <a:rPr kumimoji="1" lang="zh-CN" altLang="en-US" b="1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的存储方法。　</a:t>
            </a:r>
            <a:endParaRPr kumimoji="1" lang="zh-CN" altLang="en-US" b="1" dirty="0">
              <a:solidFill>
                <a:srgbClr val="0A0A0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6867492" y="1357298"/>
            <a:ext cx="3429024" cy="357190"/>
            <a:chOff x="4286248" y="2071678"/>
            <a:chExt cx="3429024" cy="357190"/>
          </a:xfrm>
        </p:grpSpPr>
        <p:sp>
          <p:nvSpPr>
            <p:cNvPr id="7" name="矩形 6"/>
            <p:cNvSpPr/>
            <p:nvPr/>
          </p:nvSpPr>
          <p:spPr bwMode="auto">
            <a:xfrm>
              <a:off x="4286248" y="207167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4857752" y="207167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5500694" y="207167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6072198" y="207167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6715140" y="207167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7286644" y="207167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5072066" y="225265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6286512" y="2260592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组合 14"/>
          <p:cNvGrpSpPr/>
          <p:nvPr/>
        </p:nvGrpSpPr>
        <p:grpSpPr>
          <a:xfrm>
            <a:off x="6867492" y="1974839"/>
            <a:ext cx="3429024" cy="357191"/>
            <a:chOff x="4286248" y="2792551"/>
            <a:chExt cx="3429024" cy="357191"/>
          </a:xfrm>
        </p:grpSpPr>
        <p:sp>
          <p:nvSpPr>
            <p:cNvPr id="16" name="矩形 15"/>
            <p:cNvSpPr/>
            <p:nvPr/>
          </p:nvSpPr>
          <p:spPr bwMode="auto">
            <a:xfrm>
              <a:off x="4286248" y="279255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4857752" y="279255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5500694" y="2792551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6072198" y="279255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6715140" y="279255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7286644" y="279255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5072066" y="297352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6286512" y="2981466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组合 23"/>
          <p:cNvGrpSpPr/>
          <p:nvPr/>
        </p:nvGrpSpPr>
        <p:grpSpPr>
          <a:xfrm>
            <a:off x="6867492" y="2663820"/>
            <a:ext cx="3429024" cy="357190"/>
            <a:chOff x="4286248" y="3578370"/>
            <a:chExt cx="3429024" cy="357190"/>
          </a:xfrm>
        </p:grpSpPr>
        <p:sp>
          <p:nvSpPr>
            <p:cNvPr id="25" name="矩形 24"/>
            <p:cNvSpPr/>
            <p:nvPr/>
          </p:nvSpPr>
          <p:spPr bwMode="auto">
            <a:xfrm>
              <a:off x="4286248" y="357837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4857752" y="357837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5500694" y="357837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6072198" y="357837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6715140" y="357837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7286644" y="357837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cxnSp>
          <p:nvCxnSpPr>
            <p:cNvPr id="31" name="直接箭头连接符 30"/>
            <p:cNvCxnSpPr/>
            <p:nvPr/>
          </p:nvCxnSpPr>
          <p:spPr>
            <a:xfrm>
              <a:off x="5072066" y="3759346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6286512" y="376728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组合 32"/>
          <p:cNvGrpSpPr/>
          <p:nvPr/>
        </p:nvGrpSpPr>
        <p:grpSpPr>
          <a:xfrm>
            <a:off x="6867492" y="3929066"/>
            <a:ext cx="3429024" cy="357190"/>
            <a:chOff x="4286248" y="5072074"/>
            <a:chExt cx="3429024" cy="357190"/>
          </a:xfrm>
        </p:grpSpPr>
        <p:sp>
          <p:nvSpPr>
            <p:cNvPr id="34" name="矩形 33"/>
            <p:cNvSpPr/>
            <p:nvPr/>
          </p:nvSpPr>
          <p:spPr bwMode="auto">
            <a:xfrm>
              <a:off x="4286248" y="507207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4857752" y="507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5500694" y="507207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6072198" y="507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矩形 37"/>
            <p:cNvSpPr/>
            <p:nvPr/>
          </p:nvSpPr>
          <p:spPr bwMode="auto">
            <a:xfrm>
              <a:off x="6715140" y="507207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7286644" y="507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cxnSp>
          <p:nvCxnSpPr>
            <p:cNvPr id="40" name="直接箭头连接符 39"/>
            <p:cNvCxnSpPr/>
            <p:nvPr/>
          </p:nvCxnSpPr>
          <p:spPr>
            <a:xfrm>
              <a:off x="5072066" y="5253050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>
              <a:off x="6286512" y="526098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组合 41"/>
          <p:cNvGrpSpPr/>
          <p:nvPr/>
        </p:nvGrpSpPr>
        <p:grpSpPr>
          <a:xfrm>
            <a:off x="6867492" y="3286124"/>
            <a:ext cx="4714908" cy="357190"/>
            <a:chOff x="4286248" y="4364188"/>
            <a:chExt cx="4714908" cy="357190"/>
          </a:xfrm>
        </p:grpSpPr>
        <p:sp>
          <p:nvSpPr>
            <p:cNvPr id="43" name="矩形 42"/>
            <p:cNvSpPr/>
            <p:nvPr/>
          </p:nvSpPr>
          <p:spPr bwMode="auto">
            <a:xfrm>
              <a:off x="4286248" y="436418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4857752" y="436418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5500694" y="436418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6072198" y="436418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6715140" y="436418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矩形 47"/>
            <p:cNvSpPr/>
            <p:nvPr/>
          </p:nvSpPr>
          <p:spPr bwMode="auto">
            <a:xfrm>
              <a:off x="7286644" y="436418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9" name="直接箭头连接符 48"/>
            <p:cNvCxnSpPr/>
            <p:nvPr/>
          </p:nvCxnSpPr>
          <p:spPr>
            <a:xfrm>
              <a:off x="5072066" y="454516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>
              <a:off x="6286512" y="4553102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矩形 50"/>
            <p:cNvSpPr/>
            <p:nvPr/>
          </p:nvSpPr>
          <p:spPr bwMode="auto">
            <a:xfrm>
              <a:off x="8001024" y="436418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8572528" y="436418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cxnSp>
          <p:nvCxnSpPr>
            <p:cNvPr id="53" name="直接箭头连接符 52"/>
            <p:cNvCxnSpPr/>
            <p:nvPr/>
          </p:nvCxnSpPr>
          <p:spPr>
            <a:xfrm>
              <a:off x="7572396" y="4553102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组合 53"/>
          <p:cNvGrpSpPr/>
          <p:nvPr/>
        </p:nvGrpSpPr>
        <p:grpSpPr>
          <a:xfrm>
            <a:off x="5152980" y="1214422"/>
            <a:ext cx="1714512" cy="3214710"/>
            <a:chOff x="2571736" y="1928802"/>
            <a:chExt cx="1714512" cy="3214710"/>
          </a:xfrm>
        </p:grpSpPr>
        <p:sp>
          <p:nvSpPr>
            <p:cNvPr id="55" name="矩形 54"/>
            <p:cNvSpPr/>
            <p:nvPr/>
          </p:nvSpPr>
          <p:spPr bwMode="auto">
            <a:xfrm>
              <a:off x="2954326" y="1928802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="1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3525830" y="1928802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571736" y="2097078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  <a:endParaRPr lang="zh-CN" altLang="en-US" sz="2000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cxnSp>
          <p:nvCxnSpPr>
            <p:cNvPr id="58" name="直接箭头连接符 57"/>
            <p:cNvCxnSpPr/>
            <p:nvPr/>
          </p:nvCxnSpPr>
          <p:spPr>
            <a:xfrm>
              <a:off x="3714744" y="2265354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矩形 58"/>
            <p:cNvSpPr/>
            <p:nvPr/>
          </p:nvSpPr>
          <p:spPr bwMode="auto">
            <a:xfrm>
              <a:off x="2954326" y="2571744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="1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3525830" y="2571744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571736" y="2740020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ea typeface="楷体_GB2312" pitchFamily="49" charset="-122"/>
                </a:rPr>
                <a:t>1</a:t>
              </a:r>
              <a:endParaRPr lang="zh-CN" altLang="en-US" sz="2000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cxnSp>
          <p:nvCxnSpPr>
            <p:cNvPr id="62" name="直接箭头连接符 61"/>
            <p:cNvCxnSpPr/>
            <p:nvPr/>
          </p:nvCxnSpPr>
          <p:spPr>
            <a:xfrm>
              <a:off x="3714744" y="2908296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 bwMode="auto">
            <a:xfrm>
              <a:off x="2954326" y="3214686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="1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矩形 63"/>
            <p:cNvSpPr/>
            <p:nvPr/>
          </p:nvSpPr>
          <p:spPr bwMode="auto">
            <a:xfrm>
              <a:off x="3525830" y="3214686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571736" y="3382962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ea typeface="楷体_GB2312" pitchFamily="49" charset="-122"/>
                </a:rPr>
                <a:t>2</a:t>
              </a:r>
              <a:endParaRPr lang="zh-CN" altLang="en-US" sz="2000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cxnSp>
          <p:nvCxnSpPr>
            <p:cNvPr id="66" name="直接箭头连接符 65"/>
            <p:cNvCxnSpPr/>
            <p:nvPr/>
          </p:nvCxnSpPr>
          <p:spPr>
            <a:xfrm>
              <a:off x="3714744" y="3551238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/>
            <p:cNvSpPr/>
            <p:nvPr/>
          </p:nvSpPr>
          <p:spPr bwMode="auto">
            <a:xfrm>
              <a:off x="2954326" y="3857628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="1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矩形 67"/>
            <p:cNvSpPr/>
            <p:nvPr/>
          </p:nvSpPr>
          <p:spPr bwMode="auto">
            <a:xfrm>
              <a:off x="3525830" y="3857628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571736" y="4025904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ea typeface="楷体_GB2312" pitchFamily="49" charset="-122"/>
                </a:rPr>
                <a:t>3</a:t>
              </a:r>
              <a:endParaRPr lang="zh-CN" altLang="en-US" sz="2000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cxnSp>
          <p:nvCxnSpPr>
            <p:cNvPr id="70" name="直接箭头连接符 69"/>
            <p:cNvCxnSpPr/>
            <p:nvPr/>
          </p:nvCxnSpPr>
          <p:spPr>
            <a:xfrm>
              <a:off x="3714744" y="4194180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/>
            <p:cNvSpPr/>
            <p:nvPr/>
          </p:nvSpPr>
          <p:spPr bwMode="auto">
            <a:xfrm>
              <a:off x="2954326" y="4500570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="1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矩形 71"/>
            <p:cNvSpPr/>
            <p:nvPr/>
          </p:nvSpPr>
          <p:spPr bwMode="auto">
            <a:xfrm>
              <a:off x="3525830" y="4500570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571736" y="4668846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ea typeface="楷体_GB2312" pitchFamily="49" charset="-122"/>
                </a:rPr>
                <a:t>4</a:t>
              </a:r>
              <a:endParaRPr lang="zh-CN" altLang="en-US" sz="2000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cxnSp>
          <p:nvCxnSpPr>
            <p:cNvPr id="74" name="直接箭头连接符 73"/>
            <p:cNvCxnSpPr/>
            <p:nvPr/>
          </p:nvCxnSpPr>
          <p:spPr>
            <a:xfrm>
              <a:off x="3714744" y="4837122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76"/>
          <p:cNvGrpSpPr/>
          <p:nvPr/>
        </p:nvGrpSpPr>
        <p:grpSpPr>
          <a:xfrm>
            <a:off x="2199614" y="3907606"/>
            <a:ext cx="2814260" cy="400110"/>
            <a:chOff x="-456838" y="2602515"/>
            <a:chExt cx="2814260" cy="400110"/>
          </a:xfrm>
        </p:grpSpPr>
        <p:sp>
          <p:nvSpPr>
            <p:cNvPr id="75" name="TextBox 74"/>
            <p:cNvSpPr txBox="1"/>
            <p:nvPr/>
          </p:nvSpPr>
          <p:spPr>
            <a:xfrm>
              <a:off x="-456838" y="2602515"/>
              <a:ext cx="19748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找顶点</a:t>
              </a:r>
              <a:r>
                <a:rPr lang="en-US" altLang="zh-CN" sz="20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4</a:t>
              </a:r>
              <a:r>
                <a:rPr lang="zh-CN" altLang="en-US" sz="20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边</a:t>
              </a:r>
            </a:p>
          </p:txBody>
        </p:sp>
        <p:sp>
          <p:nvSpPr>
            <p:cNvPr id="76" name="右箭头 75"/>
            <p:cNvSpPr/>
            <p:nvPr/>
          </p:nvSpPr>
          <p:spPr bwMode="auto">
            <a:xfrm>
              <a:off x="1571604" y="2714620"/>
              <a:ext cx="785818" cy="193676"/>
            </a:xfrm>
            <a:prstGeom prst="rightArrow">
              <a:avLst/>
            </a:prstGeom>
            <a:ln>
              <a:headEnd type="stealth" w="med" len="lg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b="1">
                <a:solidFill>
                  <a:prstClr val="white"/>
                </a:solidFill>
              </a:endParaRPr>
            </a:p>
          </p:txBody>
        </p:sp>
      </p:grpSp>
      <p:cxnSp>
        <p:nvCxnSpPr>
          <p:cNvPr id="86" name="直接箭头连接符 85"/>
          <p:cNvCxnSpPr>
            <a:cxnSpLocks/>
          </p:cNvCxnSpPr>
          <p:nvPr/>
        </p:nvCxnSpPr>
        <p:spPr>
          <a:xfrm flipV="1">
            <a:off x="5363007" y="4561050"/>
            <a:ext cx="345125" cy="7143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cxnSpLocks/>
          </p:cNvCxnSpPr>
          <p:nvPr/>
        </p:nvCxnSpPr>
        <p:spPr>
          <a:xfrm flipH="1" flipV="1">
            <a:off x="7153244" y="4476478"/>
            <a:ext cx="285753" cy="76256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组合 98"/>
          <p:cNvGrpSpPr/>
          <p:nvPr/>
        </p:nvGrpSpPr>
        <p:grpSpPr>
          <a:xfrm>
            <a:off x="4062418" y="5429265"/>
            <a:ext cx="2286016" cy="1030909"/>
            <a:chOff x="1571604" y="5429264"/>
            <a:chExt cx="2286016" cy="1030909"/>
          </a:xfrm>
        </p:grpSpPr>
        <p:sp>
          <p:nvSpPr>
            <p:cNvPr id="90" name="矩形 89"/>
            <p:cNvSpPr/>
            <p:nvPr/>
          </p:nvSpPr>
          <p:spPr bwMode="auto">
            <a:xfrm>
              <a:off x="1571604" y="5429264"/>
              <a:ext cx="1143008" cy="428628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data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" name="矩形 91"/>
            <p:cNvSpPr/>
            <p:nvPr/>
          </p:nvSpPr>
          <p:spPr bwMode="auto">
            <a:xfrm>
              <a:off x="2714612" y="5429264"/>
              <a:ext cx="1143008" cy="428628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firstarc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000232" y="6029286"/>
              <a:ext cx="135732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200" b="1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头</a:t>
              </a:r>
              <a:r>
                <a:rPr lang="zh-CN" altLang="en-US" sz="22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结点</a:t>
              </a: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6777062" y="5429265"/>
            <a:ext cx="3214710" cy="1030909"/>
            <a:chOff x="4286248" y="5429264"/>
            <a:chExt cx="3214710" cy="1030909"/>
          </a:xfrm>
        </p:grpSpPr>
        <p:sp>
          <p:nvSpPr>
            <p:cNvPr id="94" name="矩形 93"/>
            <p:cNvSpPr/>
            <p:nvPr/>
          </p:nvSpPr>
          <p:spPr bwMode="auto">
            <a:xfrm>
              <a:off x="4286248" y="5429264"/>
              <a:ext cx="1143008" cy="428628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adjvex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" name="矩形 94"/>
            <p:cNvSpPr/>
            <p:nvPr/>
          </p:nvSpPr>
          <p:spPr bwMode="auto">
            <a:xfrm>
              <a:off x="5429256" y="5429264"/>
              <a:ext cx="947686" cy="428628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info</a:t>
              </a:r>
              <a:endParaRPr lang="zh-CN" altLang="en-US" sz="20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748186" y="6029286"/>
              <a:ext cx="2286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200" b="1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边</a:t>
              </a:r>
              <a:r>
                <a:rPr lang="en-US" altLang="zh-CN" sz="2200" b="1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(</a:t>
              </a:r>
              <a:r>
                <a:rPr lang="zh-CN" altLang="en-US" sz="2200" b="1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弧</a:t>
              </a:r>
              <a:r>
                <a:rPr lang="en-US" altLang="zh-CN" sz="2200" b="1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)</a:t>
              </a:r>
              <a:r>
                <a:rPr lang="zh-CN" altLang="en-US" sz="22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结点</a:t>
              </a:r>
            </a:p>
          </p:txBody>
        </p:sp>
        <p:sp>
          <p:nvSpPr>
            <p:cNvPr id="97" name="矩形 96"/>
            <p:cNvSpPr/>
            <p:nvPr/>
          </p:nvSpPr>
          <p:spPr bwMode="auto">
            <a:xfrm>
              <a:off x="6376942" y="5429264"/>
              <a:ext cx="1124016" cy="428628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nextarc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3276600" y="4714885"/>
            <a:ext cx="17145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kumimoji="1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defRPr>
            </a:lvl1pPr>
          </a:lstStyle>
          <a:p>
            <a:r>
              <a:rPr lang="zh-CN" altLang="en-US" dirty="0"/>
              <a:t>两类结点</a:t>
            </a:r>
          </a:p>
        </p:txBody>
      </p:sp>
      <p:grpSp>
        <p:nvGrpSpPr>
          <p:cNvPr id="102" name="Group 59">
            <a:extLst>
              <a:ext uri="{FF2B5EF4-FFF2-40B4-BE49-F238E27FC236}">
                <a16:creationId xmlns:a16="http://schemas.microsoft.com/office/drawing/2014/main" id="{38C45A24-7F4C-4BAC-B055-7666E84B78E6}"/>
              </a:ext>
            </a:extLst>
          </p:cNvPr>
          <p:cNvGrpSpPr>
            <a:grpSpLocks/>
          </p:cNvGrpSpPr>
          <p:nvPr/>
        </p:nvGrpSpPr>
        <p:grpSpPr bwMode="auto">
          <a:xfrm>
            <a:off x="1347723" y="1324560"/>
            <a:ext cx="2089150" cy="2017713"/>
            <a:chOff x="657" y="662"/>
            <a:chExt cx="1316" cy="1271"/>
          </a:xfrm>
        </p:grpSpPr>
        <p:sp>
          <p:nvSpPr>
            <p:cNvPr id="105" name="Oval 60">
              <a:extLst>
                <a:ext uri="{FF2B5EF4-FFF2-40B4-BE49-F238E27FC236}">
                  <a16:creationId xmlns:a16="http://schemas.microsoft.com/office/drawing/2014/main" id="{A90A8D39-8B07-4875-A7A7-14836B16C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662"/>
              <a:ext cx="227" cy="22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1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06" name="Oval 61">
              <a:extLst>
                <a:ext uri="{FF2B5EF4-FFF2-40B4-BE49-F238E27FC236}">
                  <a16:creationId xmlns:a16="http://schemas.microsoft.com/office/drawing/2014/main" id="{792948B4-06B8-4267-B56A-908476BC3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1207"/>
              <a:ext cx="227" cy="22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3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07" name="Oval 62">
              <a:extLst>
                <a:ext uri="{FF2B5EF4-FFF2-40B4-BE49-F238E27FC236}">
                  <a16:creationId xmlns:a16="http://schemas.microsoft.com/office/drawing/2014/main" id="{2F01EDF1-6BF1-47B1-AEE7-06141FAEA3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1207"/>
              <a:ext cx="227" cy="22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2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08" name="Oval 63">
              <a:extLst>
                <a:ext uri="{FF2B5EF4-FFF2-40B4-BE49-F238E27FC236}">
                  <a16:creationId xmlns:a16="http://schemas.microsoft.com/office/drawing/2014/main" id="{57ACD247-FC81-47CB-86BE-3D33C9DF4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1207"/>
              <a:ext cx="227" cy="22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0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09" name="Oval 64">
              <a:extLst>
                <a:ext uri="{FF2B5EF4-FFF2-40B4-BE49-F238E27FC236}">
                  <a16:creationId xmlns:a16="http://schemas.microsoft.com/office/drawing/2014/main" id="{69D6D7E7-91CE-458D-AF34-22653ADC6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1706"/>
              <a:ext cx="227" cy="22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4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10" name="Line 65">
              <a:extLst>
                <a:ext uri="{FF2B5EF4-FFF2-40B4-BE49-F238E27FC236}">
                  <a16:creationId xmlns:a16="http://schemas.microsoft.com/office/drawing/2014/main" id="{D477E331-47B6-4A61-896C-D7C4F3CDE5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3" y="798"/>
              <a:ext cx="409" cy="409"/>
            </a:xfrm>
            <a:prstGeom prst="lin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1" name="Line 66">
              <a:extLst>
                <a:ext uri="{FF2B5EF4-FFF2-40B4-BE49-F238E27FC236}">
                  <a16:creationId xmlns:a16="http://schemas.microsoft.com/office/drawing/2014/main" id="{3F305F3D-409D-4E2F-837F-F4E47937F7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798"/>
              <a:ext cx="408" cy="409"/>
            </a:xfrm>
            <a:prstGeom prst="lin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" name="Line 67">
              <a:extLst>
                <a:ext uri="{FF2B5EF4-FFF2-40B4-BE49-F238E27FC236}">
                  <a16:creationId xmlns:a16="http://schemas.microsoft.com/office/drawing/2014/main" id="{16A8DA71-3F54-4A70-8FC6-C4C23BF969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4" y="1320"/>
              <a:ext cx="318" cy="0"/>
            </a:xfrm>
            <a:prstGeom prst="lin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" name="Freeform 68">
              <a:extLst>
                <a:ext uri="{FF2B5EF4-FFF2-40B4-BE49-F238E27FC236}">
                  <a16:creationId xmlns:a16="http://schemas.microsoft.com/office/drawing/2014/main" id="{33B6F34A-B24B-4327-A4C0-342D15E8E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1" y="1320"/>
              <a:ext cx="323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23" y="0"/>
                </a:cxn>
              </a:cxnLst>
              <a:rect l="0" t="0" r="r" b="b"/>
              <a:pathLst>
                <a:path w="323" h="1">
                  <a:moveTo>
                    <a:pt x="0" y="1"/>
                  </a:moveTo>
                  <a:lnTo>
                    <a:pt x="323" y="0"/>
                  </a:lnTo>
                </a:path>
              </a:pathLst>
            </a:cu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4" name="Freeform 69">
              <a:extLst>
                <a:ext uri="{FF2B5EF4-FFF2-40B4-BE49-F238E27FC236}">
                  <a16:creationId xmlns:a16="http://schemas.microsoft.com/office/drawing/2014/main" id="{7557A8BC-1F91-47BF-AC1B-E7983D26F9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4" y="889"/>
              <a:ext cx="4" cy="31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313"/>
                </a:cxn>
              </a:cxnLst>
              <a:rect l="0" t="0" r="r" b="b"/>
              <a:pathLst>
                <a:path w="4" h="313">
                  <a:moveTo>
                    <a:pt x="4" y="0"/>
                  </a:moveTo>
                  <a:lnTo>
                    <a:pt x="0" y="313"/>
                  </a:lnTo>
                </a:path>
              </a:pathLst>
            </a:cu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5" name="Line 70">
              <a:extLst>
                <a:ext uri="{FF2B5EF4-FFF2-40B4-BE49-F238E27FC236}">
                  <a16:creationId xmlns:a16="http://schemas.microsoft.com/office/drawing/2014/main" id="{CACBF8BA-14E1-4E33-AC61-E664592895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1433"/>
              <a:ext cx="409" cy="363"/>
            </a:xfrm>
            <a:prstGeom prst="lin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6" name="Line 71">
              <a:extLst>
                <a:ext uri="{FF2B5EF4-FFF2-40B4-BE49-F238E27FC236}">
                  <a16:creationId xmlns:a16="http://schemas.microsoft.com/office/drawing/2014/main" id="{D8FB7F7F-F82F-45EE-94EF-2BA36459D6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6" y="1433"/>
              <a:ext cx="0" cy="273"/>
            </a:xfrm>
            <a:prstGeom prst="lin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7" name="Line 72">
              <a:extLst>
                <a:ext uri="{FF2B5EF4-FFF2-40B4-BE49-F238E27FC236}">
                  <a16:creationId xmlns:a16="http://schemas.microsoft.com/office/drawing/2014/main" id="{FDEE2B79-E81B-49AC-935D-08918D247D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9" y="1433"/>
              <a:ext cx="408" cy="363"/>
            </a:xfrm>
            <a:prstGeom prst="lin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78B74883-860E-4472-85BC-C83D1B49C005}"/>
              </a:ext>
            </a:extLst>
          </p:cNvPr>
          <p:cNvGrpSpPr/>
          <p:nvPr/>
        </p:nvGrpSpPr>
        <p:grpSpPr>
          <a:xfrm>
            <a:off x="8393913" y="5194168"/>
            <a:ext cx="3229835" cy="1046440"/>
            <a:chOff x="8393913" y="5194168"/>
            <a:chExt cx="3229835" cy="1046440"/>
          </a:xfrm>
        </p:grpSpPr>
        <p:sp>
          <p:nvSpPr>
            <p:cNvPr id="89" name="TextBox 88"/>
            <p:cNvSpPr txBox="1"/>
            <p:nvPr/>
          </p:nvSpPr>
          <p:spPr>
            <a:xfrm>
              <a:off x="10646779" y="5194168"/>
              <a:ext cx="976969" cy="1046440"/>
            </a:xfrm>
            <a:prstGeom prst="rect">
              <a:avLst/>
            </a:prstGeom>
            <a:solidFill>
              <a:srgbClr val="FFFF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边</a:t>
              </a:r>
              <a:r>
                <a:rPr lang="en-US" altLang="zh-CN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(</a:t>
              </a:r>
              <a:r>
                <a:rPr lang="zh-CN" altLang="en-US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弧</a:t>
              </a:r>
              <a:r>
                <a:rPr lang="en-US" altLang="zh-CN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)</a:t>
              </a:r>
            </a:p>
            <a:p>
              <a:pPr algn="ctr"/>
              <a:r>
                <a:rPr lang="zh-CN" altLang="en-US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信息</a:t>
              </a:r>
              <a:endParaRPr lang="en-US" altLang="zh-CN" sz="20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ctr"/>
              <a:r>
                <a:rPr lang="zh-CN" altLang="en-US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如</a:t>
              </a:r>
              <a:r>
                <a:rPr lang="zh-CN" altLang="en-US" sz="2000" b="1" dirty="0">
                  <a:solidFill>
                    <a:srgbClr val="00B050"/>
                  </a:solidFill>
                  <a:latin typeface="楷体" pitchFamily="49" charset="-122"/>
                  <a:ea typeface="楷体" pitchFamily="49" charset="-122"/>
                </a:rPr>
                <a:t>权</a:t>
              </a:r>
            </a:p>
          </p:txBody>
        </p:sp>
        <p:cxnSp>
          <p:nvCxnSpPr>
            <p:cNvPr id="83" name="连接符: 曲线 82">
              <a:extLst>
                <a:ext uri="{FF2B5EF4-FFF2-40B4-BE49-F238E27FC236}">
                  <a16:creationId xmlns:a16="http://schemas.microsoft.com/office/drawing/2014/main" id="{48F5A139-7F1A-4077-A6F9-8FE695DF21A1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8393913" y="5429266"/>
              <a:ext cx="2252866" cy="288123"/>
            </a:xfrm>
            <a:prstGeom prst="curvedConnector4">
              <a:avLst>
                <a:gd name="adj1" fmla="val 9504"/>
                <a:gd name="adj2" fmla="val 240650"/>
              </a:avLst>
            </a:prstGeom>
            <a:solidFill>
              <a:schemeClr val="accent1"/>
            </a:solidFill>
            <a:ln w="22225" cap="flat" cmpd="sng" algn="ctr">
              <a:solidFill>
                <a:srgbClr val="0066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48845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组合 120"/>
          <p:cNvGrpSpPr/>
          <p:nvPr/>
        </p:nvGrpSpPr>
        <p:grpSpPr>
          <a:xfrm>
            <a:off x="4771848" y="2890821"/>
            <a:ext cx="1382722" cy="2571768"/>
            <a:chOff x="1571604" y="2571744"/>
            <a:chExt cx="1382722" cy="2571768"/>
          </a:xfrm>
        </p:grpSpPr>
        <p:sp>
          <p:nvSpPr>
            <p:cNvPr id="55" name="矩形 54"/>
            <p:cNvSpPr/>
            <p:nvPr/>
          </p:nvSpPr>
          <p:spPr bwMode="auto">
            <a:xfrm>
              <a:off x="1954194" y="2571744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="1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2525698" y="2571744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571604" y="2740020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  <a:endParaRPr lang="zh-CN" altLang="en-US" sz="2000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59" name="矩形 58"/>
            <p:cNvSpPr/>
            <p:nvPr/>
          </p:nvSpPr>
          <p:spPr bwMode="auto">
            <a:xfrm>
              <a:off x="1954194" y="3214686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="1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2525698" y="3214686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571604" y="3382962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ea typeface="楷体_GB2312" pitchFamily="49" charset="-122"/>
                </a:rPr>
                <a:t>1</a:t>
              </a:r>
              <a:endParaRPr lang="zh-CN" altLang="en-US" sz="2000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63" name="矩形 62"/>
            <p:cNvSpPr/>
            <p:nvPr/>
          </p:nvSpPr>
          <p:spPr bwMode="auto">
            <a:xfrm>
              <a:off x="1954194" y="3857628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="1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矩形 63"/>
            <p:cNvSpPr/>
            <p:nvPr/>
          </p:nvSpPr>
          <p:spPr bwMode="auto">
            <a:xfrm>
              <a:off x="2525698" y="3857628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en-US" sz="2000" b="1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571604" y="4025904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ea typeface="楷体_GB2312" pitchFamily="49" charset="-122"/>
                </a:rPr>
                <a:t>2</a:t>
              </a:r>
              <a:endParaRPr lang="zh-CN" altLang="en-US" sz="2000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67" name="矩形 66"/>
            <p:cNvSpPr/>
            <p:nvPr/>
          </p:nvSpPr>
          <p:spPr bwMode="auto">
            <a:xfrm>
              <a:off x="1954194" y="4500570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="1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矩形 67"/>
            <p:cNvSpPr/>
            <p:nvPr/>
          </p:nvSpPr>
          <p:spPr bwMode="auto">
            <a:xfrm>
              <a:off x="2525698" y="4500570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en-US" sz="2000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571604" y="4668846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ea typeface="楷体_GB2312" pitchFamily="49" charset="-122"/>
                </a:rPr>
                <a:t>3</a:t>
              </a:r>
              <a:endParaRPr lang="zh-CN" altLang="en-US" sz="2000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5914856" y="3033697"/>
            <a:ext cx="2000264" cy="357190"/>
            <a:chOff x="2714612" y="2714620"/>
            <a:chExt cx="2000264" cy="357190"/>
          </a:xfrm>
        </p:grpSpPr>
        <p:sp>
          <p:nvSpPr>
            <p:cNvPr id="7" name="矩形 6"/>
            <p:cNvSpPr/>
            <p:nvPr/>
          </p:nvSpPr>
          <p:spPr bwMode="auto">
            <a:xfrm>
              <a:off x="3286116" y="271462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3857620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FF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b="1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8" name="直接箭头连接符 57"/>
            <p:cNvCxnSpPr/>
            <p:nvPr/>
          </p:nvCxnSpPr>
          <p:spPr>
            <a:xfrm>
              <a:off x="2714612" y="2908296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矩形 107"/>
            <p:cNvSpPr/>
            <p:nvPr/>
          </p:nvSpPr>
          <p:spPr bwMode="auto">
            <a:xfrm>
              <a:off x="4286248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7772244" y="3033697"/>
            <a:ext cx="1857388" cy="357190"/>
            <a:chOff x="4572000" y="2714620"/>
            <a:chExt cx="1857388" cy="357190"/>
          </a:xfrm>
        </p:grpSpPr>
        <p:cxnSp>
          <p:nvCxnSpPr>
            <p:cNvPr id="13" name="直接箭头连接符 12"/>
            <p:cNvCxnSpPr/>
            <p:nvPr/>
          </p:nvCxnSpPr>
          <p:spPr>
            <a:xfrm>
              <a:off x="4572000" y="292893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矩形 108"/>
            <p:cNvSpPr/>
            <p:nvPr/>
          </p:nvSpPr>
          <p:spPr bwMode="auto">
            <a:xfrm>
              <a:off x="5000628" y="271462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5572132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FF00FF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zh-CN" altLang="en-US" sz="2000" b="1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1" name="矩形 110"/>
            <p:cNvSpPr/>
            <p:nvPr/>
          </p:nvSpPr>
          <p:spPr bwMode="auto">
            <a:xfrm>
              <a:off x="6000760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9415318" y="3033697"/>
            <a:ext cx="1857388" cy="357190"/>
            <a:chOff x="6215074" y="2714620"/>
            <a:chExt cx="1857388" cy="357190"/>
          </a:xfrm>
        </p:grpSpPr>
        <p:cxnSp>
          <p:nvCxnSpPr>
            <p:cNvPr id="112" name="直接箭头连接符 111"/>
            <p:cNvCxnSpPr/>
            <p:nvPr/>
          </p:nvCxnSpPr>
          <p:spPr>
            <a:xfrm>
              <a:off x="6215074" y="292893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矩形 112"/>
            <p:cNvSpPr/>
            <p:nvPr/>
          </p:nvSpPr>
          <p:spPr bwMode="auto">
            <a:xfrm>
              <a:off x="6643702" y="271462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4" name="矩形 113"/>
            <p:cNvSpPr/>
            <p:nvPr/>
          </p:nvSpPr>
          <p:spPr bwMode="auto">
            <a:xfrm>
              <a:off x="7215206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FF00FF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  <a:endParaRPr lang="zh-CN" altLang="en-US" sz="2000" b="1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5" name="矩形 114"/>
            <p:cNvSpPr/>
            <p:nvPr/>
          </p:nvSpPr>
          <p:spPr bwMode="auto">
            <a:xfrm>
              <a:off x="7643834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en-US" sz="2000" b="1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7" name="组合 126"/>
          <p:cNvGrpSpPr/>
          <p:nvPr/>
        </p:nvGrpSpPr>
        <p:grpSpPr>
          <a:xfrm>
            <a:off x="5914856" y="3676639"/>
            <a:ext cx="2000264" cy="357190"/>
            <a:chOff x="2714612" y="3357562"/>
            <a:chExt cx="2000264" cy="357190"/>
          </a:xfrm>
        </p:grpSpPr>
        <p:cxnSp>
          <p:nvCxnSpPr>
            <p:cNvPr id="62" name="直接箭头连接符 61"/>
            <p:cNvCxnSpPr/>
            <p:nvPr/>
          </p:nvCxnSpPr>
          <p:spPr>
            <a:xfrm>
              <a:off x="2714612" y="3551238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矩形 115"/>
            <p:cNvSpPr/>
            <p:nvPr/>
          </p:nvSpPr>
          <p:spPr bwMode="auto">
            <a:xfrm>
              <a:off x="3286116" y="335756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7" name="矩形 116"/>
            <p:cNvSpPr/>
            <p:nvPr/>
          </p:nvSpPr>
          <p:spPr bwMode="auto">
            <a:xfrm>
              <a:off x="3857620" y="335756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FF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b="1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8" name="矩形 117"/>
            <p:cNvSpPr/>
            <p:nvPr/>
          </p:nvSpPr>
          <p:spPr bwMode="auto">
            <a:xfrm>
              <a:off x="4286248" y="335756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en-US" sz="2000" b="1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54" name="标题 1">
            <a:extLst>
              <a:ext uri="{FF2B5EF4-FFF2-40B4-BE49-F238E27FC236}">
                <a16:creationId xmlns:a16="http://schemas.microsoft.com/office/drawing/2014/main" id="{8F5FEFB7-C000-456F-9A1C-987459586F1D}"/>
              </a:ext>
            </a:extLst>
          </p:cNvPr>
          <p:cNvSpPr txBox="1">
            <a:spLocks/>
          </p:cNvSpPr>
          <p:nvPr/>
        </p:nvSpPr>
        <p:spPr>
          <a:xfrm>
            <a:off x="914400" y="839800"/>
            <a:ext cx="10363200" cy="83659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charset="0"/>
              </a:defRPr>
            </a:lvl9pPr>
          </a:lstStyle>
          <a:p>
            <a:r>
              <a:rPr lang="zh-CN" altLang="en-US" kern="0" dirty="0">
                <a:highlight>
                  <a:srgbClr val="FFFF00"/>
                </a:highlight>
              </a:rPr>
              <a:t>网</a:t>
            </a:r>
            <a:r>
              <a:rPr lang="zh-CN" altLang="en-US" kern="0" dirty="0"/>
              <a:t>的邻接表表示法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B8BC1F6-053C-4253-9BD7-5F266C965F5D}"/>
              </a:ext>
            </a:extLst>
          </p:cNvPr>
          <p:cNvGrpSpPr/>
          <p:nvPr/>
        </p:nvGrpSpPr>
        <p:grpSpPr>
          <a:xfrm>
            <a:off x="862429" y="2863557"/>
            <a:ext cx="2511122" cy="1956090"/>
            <a:chOff x="862429" y="2863557"/>
            <a:chExt cx="2511122" cy="1956090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9045F73B-F047-4DC9-98F4-147ABA2ADEA2}"/>
                </a:ext>
              </a:extLst>
            </p:cNvPr>
            <p:cNvGrpSpPr/>
            <p:nvPr/>
          </p:nvGrpSpPr>
          <p:grpSpPr>
            <a:xfrm>
              <a:off x="925626" y="2863557"/>
              <a:ext cx="2447925" cy="1956090"/>
              <a:chOff x="1295379" y="715525"/>
              <a:chExt cx="2447925" cy="1657351"/>
            </a:xfrm>
          </p:grpSpPr>
          <p:sp>
            <p:nvSpPr>
              <p:cNvPr id="95" name="Oval 2"/>
              <p:cNvSpPr>
                <a:spLocks noChangeArrowheads="1"/>
              </p:cNvSpPr>
              <p:nvPr/>
            </p:nvSpPr>
            <p:spPr bwMode="auto">
              <a:xfrm>
                <a:off x="1943079" y="788550"/>
                <a:ext cx="431800" cy="360362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rgbClr val="006600"/>
                </a:solidFill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96" name="Oval 3"/>
              <p:cNvSpPr>
                <a:spLocks noChangeArrowheads="1"/>
              </p:cNvSpPr>
              <p:nvPr/>
            </p:nvSpPr>
            <p:spPr bwMode="auto">
              <a:xfrm>
                <a:off x="3311504" y="1075888"/>
                <a:ext cx="431800" cy="360363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rgbClr val="006600"/>
                </a:solidFill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Times New Roman" pitchFamily="18" charset="0"/>
                  </a:rPr>
                  <a:t>2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97" name="Oval 4"/>
              <p:cNvSpPr>
                <a:spLocks noChangeArrowheads="1"/>
              </p:cNvSpPr>
              <p:nvPr/>
            </p:nvSpPr>
            <p:spPr bwMode="auto">
              <a:xfrm>
                <a:off x="1295379" y="1652150"/>
                <a:ext cx="431800" cy="360362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rgbClr val="006600"/>
                </a:solidFill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8" name="Oval 5"/>
              <p:cNvSpPr>
                <a:spLocks noChangeArrowheads="1"/>
              </p:cNvSpPr>
              <p:nvPr/>
            </p:nvSpPr>
            <p:spPr bwMode="auto">
              <a:xfrm>
                <a:off x="2663804" y="2012513"/>
                <a:ext cx="431800" cy="360363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rgbClr val="006600"/>
                </a:solidFill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Times New Roman" pitchFamily="18" charset="0"/>
                  </a:rPr>
                  <a:t>3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99" name="Freeform 6"/>
              <p:cNvSpPr>
                <a:spLocks/>
              </p:cNvSpPr>
              <p:nvPr/>
            </p:nvSpPr>
            <p:spPr bwMode="auto">
              <a:xfrm>
                <a:off x="1582718" y="1088587"/>
                <a:ext cx="433387" cy="565150"/>
              </a:xfrm>
              <a:custGeom>
                <a:avLst/>
                <a:gdLst/>
                <a:ahLst/>
                <a:cxnLst>
                  <a:cxn ang="0">
                    <a:pos x="0" y="356"/>
                  </a:cxn>
                  <a:cxn ang="0">
                    <a:pos x="273" y="0"/>
                  </a:cxn>
                </a:cxnLst>
                <a:rect l="0" t="0" r="r" b="b"/>
                <a:pathLst>
                  <a:path w="273" h="356">
                    <a:moveTo>
                      <a:pt x="0" y="356"/>
                    </a:moveTo>
                    <a:lnTo>
                      <a:pt x="273" y="0"/>
                    </a:lnTo>
                  </a:path>
                </a:pathLst>
              </a:custGeom>
              <a:noFill/>
              <a:ln w="28575" cap="flat" cmpd="sng">
                <a:solidFill>
                  <a:srgbClr val="3333FF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wrap="none"/>
              <a:lstStyle/>
              <a:p>
                <a:pPr algn="ctr"/>
                <a:endParaRPr lang="zh-CN" altLang="en-US" b="1">
                  <a:solidFill>
                    <a:srgbClr val="3333FF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00" name="Line 7"/>
              <p:cNvSpPr>
                <a:spLocks noChangeShapeType="1"/>
              </p:cNvSpPr>
              <p:nvPr/>
            </p:nvSpPr>
            <p:spPr bwMode="auto">
              <a:xfrm>
                <a:off x="1727180" y="1868051"/>
                <a:ext cx="936625" cy="288925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/>
              <a:lstStyle/>
              <a:p>
                <a:pPr algn="ctr"/>
                <a:endParaRPr lang="zh-CN" altLang="en-US" b="1">
                  <a:solidFill>
                    <a:srgbClr val="3333FF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01" name="Freeform 8"/>
              <p:cNvSpPr>
                <a:spLocks/>
              </p:cNvSpPr>
              <p:nvPr/>
            </p:nvSpPr>
            <p:spPr bwMode="auto">
              <a:xfrm>
                <a:off x="1698604" y="1291787"/>
                <a:ext cx="1625600" cy="444500"/>
              </a:xfrm>
              <a:custGeom>
                <a:avLst/>
                <a:gdLst/>
                <a:ahLst/>
                <a:cxnLst>
                  <a:cxn ang="0">
                    <a:pos x="0" y="280"/>
                  </a:cxn>
                  <a:cxn ang="0">
                    <a:pos x="1024" y="0"/>
                  </a:cxn>
                </a:cxnLst>
                <a:rect l="0" t="0" r="r" b="b"/>
                <a:pathLst>
                  <a:path w="1024" h="280">
                    <a:moveTo>
                      <a:pt x="0" y="280"/>
                    </a:moveTo>
                    <a:lnTo>
                      <a:pt x="1024" y="0"/>
                    </a:lnTo>
                  </a:path>
                </a:pathLst>
              </a:custGeom>
              <a:noFill/>
              <a:ln w="28575" cap="flat" cmpd="sng">
                <a:solidFill>
                  <a:srgbClr val="3333FF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wrap="none"/>
              <a:lstStyle/>
              <a:p>
                <a:pPr algn="ctr"/>
                <a:endParaRPr lang="zh-CN" altLang="en-US" b="1">
                  <a:solidFill>
                    <a:srgbClr val="3333FF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02" name="Freeform 9"/>
              <p:cNvSpPr>
                <a:spLocks/>
              </p:cNvSpPr>
              <p:nvPr/>
            </p:nvSpPr>
            <p:spPr bwMode="auto">
              <a:xfrm>
                <a:off x="2374880" y="1004451"/>
                <a:ext cx="974725" cy="1539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14" y="97"/>
                  </a:cxn>
                </a:cxnLst>
                <a:rect l="0" t="0" r="r" b="b"/>
                <a:pathLst>
                  <a:path w="614" h="97">
                    <a:moveTo>
                      <a:pt x="0" y="0"/>
                    </a:moveTo>
                    <a:lnTo>
                      <a:pt x="614" y="97"/>
                    </a:lnTo>
                  </a:path>
                </a:pathLst>
              </a:custGeom>
              <a:noFill/>
              <a:ln w="28575" cap="flat" cmpd="sng">
                <a:solidFill>
                  <a:srgbClr val="3333FF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 wrap="none"/>
              <a:lstStyle/>
              <a:p>
                <a:pPr algn="ctr"/>
                <a:endParaRPr lang="zh-CN" altLang="en-US" b="1">
                  <a:solidFill>
                    <a:srgbClr val="3333FF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03" name="Text Box 10"/>
              <p:cNvSpPr txBox="1">
                <a:spLocks noChangeArrowheads="1"/>
              </p:cNvSpPr>
              <p:nvPr/>
            </p:nvSpPr>
            <p:spPr bwMode="auto">
              <a:xfrm>
                <a:off x="2590779" y="715525"/>
                <a:ext cx="431800" cy="304800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FF00FF"/>
                    </a:solidFill>
                    <a:ea typeface="楷体_GB2312" pitchFamily="49" charset="-122"/>
                  </a:rPr>
                  <a:t>2</a:t>
                </a:r>
              </a:p>
            </p:txBody>
          </p:sp>
          <p:sp>
            <p:nvSpPr>
              <p:cNvPr id="104" name="Text Box 11"/>
              <p:cNvSpPr txBox="1">
                <a:spLocks noChangeArrowheads="1"/>
              </p:cNvSpPr>
              <p:nvPr/>
            </p:nvSpPr>
            <p:spPr bwMode="auto">
              <a:xfrm>
                <a:off x="1439842" y="1131450"/>
                <a:ext cx="431800" cy="304800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FF00FF"/>
                    </a:solidFill>
                    <a:ea typeface="楷体_GB2312" pitchFamily="49" charset="-122"/>
                  </a:rPr>
                  <a:t>3</a:t>
                </a:r>
              </a:p>
            </p:txBody>
          </p:sp>
          <p:sp>
            <p:nvSpPr>
              <p:cNvPr id="105" name="Text Box 12"/>
              <p:cNvSpPr txBox="1">
                <a:spLocks noChangeArrowheads="1"/>
              </p:cNvSpPr>
              <p:nvPr/>
            </p:nvSpPr>
            <p:spPr bwMode="auto">
              <a:xfrm>
                <a:off x="2232004" y="1202887"/>
                <a:ext cx="431800" cy="304800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FF00FF"/>
                    </a:solidFill>
                    <a:ea typeface="楷体_GB2312" pitchFamily="49" charset="-122"/>
                  </a:rPr>
                  <a:t>5</a:t>
                </a:r>
              </a:p>
            </p:txBody>
          </p:sp>
          <p:sp>
            <p:nvSpPr>
              <p:cNvPr id="106" name="Text Box 13"/>
              <p:cNvSpPr txBox="1">
                <a:spLocks noChangeArrowheads="1"/>
              </p:cNvSpPr>
              <p:nvPr/>
            </p:nvSpPr>
            <p:spPr bwMode="auto">
              <a:xfrm>
                <a:off x="1943079" y="1995050"/>
                <a:ext cx="431800" cy="304800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FF00FF"/>
                    </a:solidFill>
                    <a:ea typeface="楷体_GB2312" pitchFamily="49" charset="-122"/>
                  </a:rPr>
                  <a:t>6</a:t>
                </a:r>
              </a:p>
            </p:txBody>
          </p:sp>
        </p:grp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37FD4216-E174-4B62-8A7A-E042DFAFAF0B}"/>
                </a:ext>
              </a:extLst>
            </p:cNvPr>
            <p:cNvSpPr txBox="1"/>
            <p:nvPr/>
          </p:nvSpPr>
          <p:spPr>
            <a:xfrm>
              <a:off x="862429" y="3929288"/>
              <a:ext cx="57765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  <a:endParaRPr lang="zh-CN" altLang="en-US" sz="2400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7642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FFF25-B62C-410B-A61B-9DE22C78E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7.2.2 </a:t>
            </a:r>
            <a:r>
              <a:rPr lang="zh-CN" altLang="en-US" dirty="0"/>
              <a:t>邻接表表示法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C9AEBD-BB30-4596-893B-A85131088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5334000"/>
          </a:xfrm>
        </p:spPr>
        <p:txBody>
          <a:bodyPr/>
          <a:lstStyle/>
          <a:p>
            <a:r>
              <a:rPr lang="zh-CN" altLang="en-US" dirty="0">
                <a:solidFill>
                  <a:srgbClr val="006600"/>
                </a:solidFill>
              </a:rPr>
              <a:t>存储空间</a:t>
            </a:r>
            <a:r>
              <a:rPr lang="zh-CN" altLang="en-US" dirty="0"/>
              <a:t>：对于有</a:t>
            </a:r>
            <a:r>
              <a:rPr lang="en-US" altLang="zh-CN" dirty="0">
                <a:solidFill>
                  <a:srgbClr val="00B050"/>
                </a:solidFill>
              </a:rPr>
              <a:t>n</a:t>
            </a:r>
            <a:r>
              <a:rPr lang="zh-CN" altLang="en-US" dirty="0">
                <a:solidFill>
                  <a:srgbClr val="00B050"/>
                </a:solidFill>
              </a:rPr>
              <a:t>个顶点，</a:t>
            </a:r>
            <a:r>
              <a:rPr lang="en-US" altLang="zh-CN" dirty="0">
                <a:solidFill>
                  <a:srgbClr val="00B050"/>
                </a:solidFill>
              </a:rPr>
              <a:t>e</a:t>
            </a:r>
            <a:r>
              <a:rPr lang="zh-CN" altLang="en-US" dirty="0">
                <a:solidFill>
                  <a:srgbClr val="00B050"/>
                </a:solidFill>
              </a:rPr>
              <a:t>条边的无向图</a:t>
            </a:r>
            <a:r>
              <a:rPr lang="zh-CN" altLang="en-US" dirty="0"/>
              <a:t>而言，若采取邻接表作为存储结构，则需要</a:t>
            </a:r>
            <a:r>
              <a:rPr lang="en-US" altLang="zh-CN" dirty="0">
                <a:solidFill>
                  <a:srgbClr val="C00000"/>
                </a:solidFill>
              </a:rPr>
              <a:t>n</a:t>
            </a:r>
            <a:r>
              <a:rPr lang="zh-CN" altLang="en-US" dirty="0">
                <a:solidFill>
                  <a:srgbClr val="C00000"/>
                </a:solidFill>
              </a:rPr>
              <a:t>个表头结点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C00000"/>
                </a:solidFill>
              </a:rPr>
              <a:t>2e</a:t>
            </a:r>
            <a:r>
              <a:rPr lang="zh-CN" altLang="en-US" dirty="0">
                <a:solidFill>
                  <a:srgbClr val="C00000"/>
                </a:solidFill>
              </a:rPr>
              <a:t>个表结点</a:t>
            </a:r>
            <a:r>
              <a:rPr lang="zh-CN" altLang="en-US" dirty="0"/>
              <a:t>。 存储</a:t>
            </a:r>
            <a:r>
              <a:rPr lang="zh-CN" altLang="en-US" dirty="0">
                <a:solidFill>
                  <a:srgbClr val="00B050"/>
                </a:solidFill>
              </a:rPr>
              <a:t>稀疏图</a:t>
            </a:r>
            <a:r>
              <a:rPr lang="zh-CN" altLang="en-US" dirty="0"/>
              <a:t>很有优势。</a:t>
            </a:r>
            <a:endParaRPr lang="en-US" altLang="zh-CN" dirty="0"/>
          </a:p>
          <a:p>
            <a:r>
              <a:rPr lang="zh-CN" altLang="en-US" dirty="0">
                <a:solidFill>
                  <a:srgbClr val="006600"/>
                </a:solidFill>
              </a:rPr>
              <a:t>无向图的度</a:t>
            </a:r>
            <a:r>
              <a:rPr lang="zh-CN" altLang="en-US" dirty="0"/>
              <a:t>：在无向图的邻接表中，</a:t>
            </a:r>
            <a:r>
              <a:rPr lang="zh-CN" altLang="en-US" dirty="0">
                <a:solidFill>
                  <a:srgbClr val="00B050"/>
                </a:solidFill>
              </a:rPr>
              <a:t>顶点</a:t>
            </a:r>
            <a:r>
              <a:rPr lang="en-US" altLang="zh-CN" dirty="0">
                <a:solidFill>
                  <a:srgbClr val="00B050"/>
                </a:solidFill>
              </a:rPr>
              <a:t>v</a:t>
            </a:r>
            <a:r>
              <a:rPr lang="en-US" altLang="zh-CN" baseline="-25000" dirty="0">
                <a:solidFill>
                  <a:srgbClr val="00B050"/>
                </a:solidFill>
              </a:rPr>
              <a:t>i</a:t>
            </a:r>
            <a:r>
              <a:rPr lang="zh-CN" altLang="en-US" dirty="0">
                <a:solidFill>
                  <a:srgbClr val="00B050"/>
                </a:solidFill>
              </a:rPr>
              <a:t>的度</a:t>
            </a:r>
            <a:r>
              <a:rPr lang="zh-CN" altLang="en-US" dirty="0"/>
              <a:t>恰好就是</a:t>
            </a:r>
            <a:r>
              <a:rPr lang="zh-CN" altLang="en-US" dirty="0">
                <a:solidFill>
                  <a:srgbClr val="00B050"/>
                </a:solidFill>
              </a:rPr>
              <a:t>第</a:t>
            </a:r>
            <a:r>
              <a:rPr lang="en-US" altLang="zh-CN" dirty="0" err="1">
                <a:solidFill>
                  <a:srgbClr val="00B050"/>
                </a:solidFill>
              </a:rPr>
              <a:t>i</a:t>
            </a:r>
            <a:r>
              <a:rPr lang="zh-CN" altLang="en-US" dirty="0">
                <a:solidFill>
                  <a:srgbClr val="00B050"/>
                </a:solidFill>
              </a:rPr>
              <a:t>个</a:t>
            </a:r>
            <a:r>
              <a:rPr lang="zh-CN" altLang="en-US" dirty="0">
                <a:solidFill>
                  <a:srgbClr val="C00000"/>
                </a:solidFill>
              </a:rPr>
              <a:t>边链表</a:t>
            </a:r>
            <a:r>
              <a:rPr lang="zh-CN" altLang="en-US" dirty="0"/>
              <a:t>上</a:t>
            </a:r>
            <a:r>
              <a:rPr lang="zh-CN" altLang="en-US" dirty="0">
                <a:solidFill>
                  <a:srgbClr val="C00000"/>
                </a:solidFill>
              </a:rPr>
              <a:t>结点的个数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>
                <a:solidFill>
                  <a:srgbClr val="006600"/>
                </a:solidFill>
              </a:rPr>
              <a:t>有向图的度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在有向图中，第</a:t>
            </a:r>
            <a:r>
              <a:rPr lang="en-US" altLang="zh-CN" dirty="0" err="1"/>
              <a:t>i</a:t>
            </a:r>
            <a:r>
              <a:rPr lang="zh-CN" altLang="en-US" dirty="0"/>
              <a:t>个</a:t>
            </a:r>
            <a:r>
              <a:rPr lang="zh-CN" altLang="en-US" dirty="0">
                <a:solidFill>
                  <a:srgbClr val="C00000"/>
                </a:solidFill>
              </a:rPr>
              <a:t>边链表</a:t>
            </a:r>
            <a:r>
              <a:rPr lang="zh-CN" altLang="en-US" dirty="0"/>
              <a:t>上顶点的个数是</a:t>
            </a:r>
            <a:r>
              <a:rPr lang="zh-CN" altLang="en-US" dirty="0">
                <a:solidFill>
                  <a:srgbClr val="C00000"/>
                </a:solidFill>
              </a:rPr>
              <a:t>顶点</a:t>
            </a:r>
            <a:r>
              <a:rPr lang="en-US" altLang="zh-CN" dirty="0">
                <a:solidFill>
                  <a:srgbClr val="C00000"/>
                </a:solidFill>
              </a:rPr>
              <a:t>v</a:t>
            </a:r>
            <a:r>
              <a:rPr lang="en-US" altLang="zh-CN" baseline="-25000" dirty="0">
                <a:solidFill>
                  <a:srgbClr val="C00000"/>
                </a:solidFill>
              </a:rPr>
              <a:t>i</a:t>
            </a:r>
            <a:r>
              <a:rPr lang="zh-CN" altLang="en-US" dirty="0">
                <a:solidFill>
                  <a:srgbClr val="C00000"/>
                </a:solidFill>
              </a:rPr>
              <a:t>的出度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要想求得</a:t>
            </a:r>
            <a:r>
              <a:rPr lang="zh-CN" altLang="en-US" dirty="0">
                <a:solidFill>
                  <a:srgbClr val="00B050"/>
                </a:solidFill>
              </a:rPr>
              <a:t>该顶点的入度</a:t>
            </a:r>
            <a:r>
              <a:rPr lang="zh-CN" altLang="en-US" dirty="0"/>
              <a:t>，则必须</a:t>
            </a:r>
            <a:r>
              <a:rPr lang="zh-CN" altLang="en-US" dirty="0">
                <a:solidFill>
                  <a:srgbClr val="C00000"/>
                </a:solidFill>
              </a:rPr>
              <a:t>遍历</a:t>
            </a:r>
            <a:r>
              <a:rPr lang="zh-CN" altLang="en-US" dirty="0"/>
              <a:t>整个邻接表。在所有单链表中查找邻接点域的</a:t>
            </a:r>
            <a:r>
              <a:rPr lang="zh-CN" altLang="en-US" dirty="0">
                <a:solidFill>
                  <a:srgbClr val="00B050"/>
                </a:solidFill>
              </a:rPr>
              <a:t>值为</a:t>
            </a:r>
            <a:r>
              <a:rPr lang="en-US" altLang="zh-CN" dirty="0" err="1">
                <a:solidFill>
                  <a:srgbClr val="00B050"/>
                </a:solidFill>
              </a:rPr>
              <a:t>i</a:t>
            </a:r>
            <a:r>
              <a:rPr lang="zh-CN" altLang="en-US" dirty="0"/>
              <a:t>的结点并</a:t>
            </a:r>
            <a:r>
              <a:rPr lang="zh-CN" altLang="en-US" dirty="0">
                <a:solidFill>
                  <a:srgbClr val="00B050"/>
                </a:solidFill>
              </a:rPr>
              <a:t>计数求和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1218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D0D4FA-63A5-45B4-845E-3FBC993E5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逆邻接表法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A7FB2F-DC69-446A-9BB1-07067C95F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11582400" cy="1758952"/>
          </a:xfrm>
        </p:spPr>
        <p:txBody>
          <a:bodyPr/>
          <a:lstStyle/>
          <a:p>
            <a:r>
              <a:rPr lang="zh-CN" altLang="en-US" sz="2400" dirty="0"/>
              <a:t>对图中的每一顶点</a:t>
            </a:r>
            <a:r>
              <a:rPr lang="en-US" altLang="zh-CN" sz="2400" dirty="0"/>
              <a:t>v</a:t>
            </a:r>
            <a:r>
              <a:rPr lang="en-US" altLang="zh-CN" sz="2400" baseline="-30000" dirty="0"/>
              <a:t>i</a:t>
            </a:r>
            <a:r>
              <a:rPr lang="zh-CN" altLang="en-US" sz="2400" dirty="0">
                <a:latin typeface="宋体" panose="02010600030101010101" pitchFamily="2" charset="-122"/>
              </a:rPr>
              <a:t>建立一个</a:t>
            </a:r>
            <a:r>
              <a:rPr lang="zh-CN" altLang="en-US" sz="2400" dirty="0">
                <a:solidFill>
                  <a:srgbClr val="00B050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逆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</a:rPr>
              <a:t>邻接表</a:t>
            </a:r>
            <a:r>
              <a:rPr lang="zh-CN" altLang="en-US" sz="2400" dirty="0">
                <a:latin typeface="宋体" panose="02010600030101010101" pitchFamily="2" charset="-122"/>
              </a:rPr>
              <a:t>，即对每个顶点</a:t>
            </a:r>
            <a:r>
              <a:rPr lang="en-US" altLang="zh-CN" sz="2400" dirty="0"/>
              <a:t>v</a:t>
            </a:r>
            <a:r>
              <a:rPr lang="en-US" altLang="zh-CN" sz="2400" baseline="-30000" dirty="0"/>
              <a:t>i</a:t>
            </a:r>
            <a:r>
              <a:rPr lang="zh-CN" altLang="en-US" sz="2400" dirty="0">
                <a:latin typeface="宋体" panose="02010600030101010101" pitchFamily="2" charset="-122"/>
              </a:rPr>
              <a:t>建立一个所有以顶点</a:t>
            </a:r>
            <a:r>
              <a:rPr lang="en-US" altLang="zh-CN" sz="2400" dirty="0"/>
              <a:t>v</a:t>
            </a:r>
            <a:r>
              <a:rPr lang="en-US" altLang="zh-CN" sz="2400" baseline="-30000" dirty="0"/>
              <a:t>i</a:t>
            </a:r>
            <a:r>
              <a:rPr lang="zh-CN" altLang="en-US" sz="2400" dirty="0">
                <a:latin typeface="宋体" panose="02010600030101010101" pitchFamily="2" charset="-122"/>
              </a:rPr>
              <a:t>为弧头的弧的表，这样求顶点</a:t>
            </a:r>
            <a:r>
              <a:rPr lang="en-US" altLang="zh-CN" sz="2400" dirty="0"/>
              <a:t>v</a:t>
            </a:r>
            <a:r>
              <a:rPr lang="en-US" altLang="zh-CN" sz="2400" baseline="-30000" dirty="0"/>
              <a:t>i</a:t>
            </a:r>
            <a:r>
              <a:rPr lang="zh-CN" altLang="en-US" sz="2400" dirty="0">
                <a:latin typeface="宋体" panose="02010600030101010101" pitchFamily="2" charset="-122"/>
              </a:rPr>
              <a:t>的</a:t>
            </a:r>
            <a:r>
              <a:rPr lang="zh-CN" altLang="en-US" sz="2400" dirty="0">
                <a:solidFill>
                  <a:srgbClr val="C00000"/>
                </a:solidFill>
                <a:latin typeface="宋体" panose="02010600030101010101" pitchFamily="2" charset="-122"/>
              </a:rPr>
              <a:t>入度</a:t>
            </a:r>
            <a:r>
              <a:rPr lang="zh-CN" altLang="en-US" sz="2400" dirty="0">
                <a:latin typeface="宋体" panose="02010600030101010101" pitchFamily="2" charset="-122"/>
              </a:rPr>
              <a:t>即是计算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</a:rPr>
              <a:t>逆邻接表</a:t>
            </a:r>
            <a:r>
              <a:rPr lang="zh-CN" altLang="en-US" sz="2400" dirty="0">
                <a:latin typeface="宋体" panose="02010600030101010101" pitchFamily="2" charset="-122"/>
              </a:rPr>
              <a:t>中第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个顶点的边链表中</a:t>
            </a:r>
            <a:r>
              <a:rPr lang="zh-CN" altLang="en-US" sz="2400" dirty="0">
                <a:solidFill>
                  <a:srgbClr val="00B050"/>
                </a:solidFill>
              </a:rPr>
              <a:t>结点个数</a:t>
            </a:r>
            <a:r>
              <a:rPr lang="zh-CN" altLang="en-US" sz="2400" dirty="0">
                <a:latin typeface="宋体" panose="02010600030101010101" pitchFamily="2" charset="-122"/>
              </a:rPr>
              <a:t>。</a:t>
            </a:r>
            <a:r>
              <a:rPr lang="zh-CN" altLang="en-US" sz="2400" dirty="0"/>
              <a:t> </a:t>
            </a:r>
            <a:endParaRPr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15C1705-D5A3-4B97-9E2C-91DC7355B9A9}"/>
              </a:ext>
            </a:extLst>
          </p:cNvPr>
          <p:cNvGrpSpPr/>
          <p:nvPr/>
        </p:nvGrpSpPr>
        <p:grpSpPr>
          <a:xfrm>
            <a:off x="4848180" y="2971800"/>
            <a:ext cx="6429420" cy="3214710"/>
            <a:chOff x="2571736" y="1928802"/>
            <a:chExt cx="6429420" cy="3214710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FFB4F51-CCBB-4467-885A-C2D07E37C40A}"/>
                </a:ext>
              </a:extLst>
            </p:cNvPr>
            <p:cNvSpPr/>
            <p:nvPr/>
          </p:nvSpPr>
          <p:spPr bwMode="auto">
            <a:xfrm>
              <a:off x="4298948" y="207167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047F41F-BBF3-4ADB-A240-57FE75B3AF18}"/>
                </a:ext>
              </a:extLst>
            </p:cNvPr>
            <p:cNvSpPr/>
            <p:nvPr/>
          </p:nvSpPr>
          <p:spPr bwMode="auto">
            <a:xfrm>
              <a:off x="4870452" y="207167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68DA0DC-8244-432D-9E90-D63D8B21B0EC}"/>
                </a:ext>
              </a:extLst>
            </p:cNvPr>
            <p:cNvSpPr/>
            <p:nvPr/>
          </p:nvSpPr>
          <p:spPr bwMode="auto">
            <a:xfrm>
              <a:off x="4286248" y="271462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D8FA619B-C378-4964-A64D-6132341D1EF8}"/>
                </a:ext>
              </a:extLst>
            </p:cNvPr>
            <p:cNvSpPr/>
            <p:nvPr/>
          </p:nvSpPr>
          <p:spPr bwMode="auto">
            <a:xfrm>
              <a:off x="4857752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3D57691-B4D2-4733-B8DE-B316D5E5AD0B}"/>
                </a:ext>
              </a:extLst>
            </p:cNvPr>
            <p:cNvSpPr/>
            <p:nvPr/>
          </p:nvSpPr>
          <p:spPr bwMode="auto">
            <a:xfrm>
              <a:off x="4286248" y="337820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A9D989A7-733C-4D28-BACA-E6A75E4F3210}"/>
                </a:ext>
              </a:extLst>
            </p:cNvPr>
            <p:cNvSpPr/>
            <p:nvPr/>
          </p:nvSpPr>
          <p:spPr bwMode="auto">
            <a:xfrm>
              <a:off x="4857752" y="337820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D026BAAC-2321-4920-9683-73E6B8B667A3}"/>
                </a:ext>
              </a:extLst>
            </p:cNvPr>
            <p:cNvSpPr/>
            <p:nvPr/>
          </p:nvSpPr>
          <p:spPr bwMode="auto">
            <a:xfrm>
              <a:off x="4286248" y="4643446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B8CB99F1-5861-46C2-A355-B83339FFFAB1}"/>
                </a:ext>
              </a:extLst>
            </p:cNvPr>
            <p:cNvSpPr/>
            <p:nvPr/>
          </p:nvSpPr>
          <p:spPr bwMode="auto">
            <a:xfrm>
              <a:off x="4857752" y="4643446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E396565-0092-4024-9770-085EE653B4B4}"/>
                </a:ext>
              </a:extLst>
            </p:cNvPr>
            <p:cNvSpPr/>
            <p:nvPr/>
          </p:nvSpPr>
          <p:spPr bwMode="auto">
            <a:xfrm>
              <a:off x="4286248" y="400050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14F4AA51-ED27-4E09-9910-A5F9255511CC}"/>
                </a:ext>
              </a:extLst>
            </p:cNvPr>
            <p:cNvSpPr/>
            <p:nvPr/>
          </p:nvSpPr>
          <p:spPr bwMode="auto">
            <a:xfrm>
              <a:off x="4857752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BB292627-1156-439B-AC76-B1DA336B25FF}"/>
                </a:ext>
              </a:extLst>
            </p:cNvPr>
            <p:cNvSpPr/>
            <p:nvPr/>
          </p:nvSpPr>
          <p:spPr bwMode="auto">
            <a:xfrm>
              <a:off x="5500694" y="400050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D036E4B-3C0B-4B04-A955-F4C08C323648}"/>
                </a:ext>
              </a:extLst>
            </p:cNvPr>
            <p:cNvSpPr/>
            <p:nvPr/>
          </p:nvSpPr>
          <p:spPr bwMode="auto">
            <a:xfrm>
              <a:off x="6072198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AD5B4A00-AE4A-499B-8416-24308BA02A23}"/>
                </a:ext>
              </a:extLst>
            </p:cNvPr>
            <p:cNvSpPr/>
            <p:nvPr/>
          </p:nvSpPr>
          <p:spPr bwMode="auto">
            <a:xfrm>
              <a:off x="6715140" y="400050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2371655B-6DED-4252-A2AA-119E4F77A563}"/>
                </a:ext>
              </a:extLst>
            </p:cNvPr>
            <p:cNvSpPr/>
            <p:nvPr/>
          </p:nvSpPr>
          <p:spPr bwMode="auto">
            <a:xfrm>
              <a:off x="7286644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2B82B3CA-8512-4FEA-B92D-32055FE4D9B3}"/>
                </a:ext>
              </a:extLst>
            </p:cNvPr>
            <p:cNvCxnSpPr/>
            <p:nvPr/>
          </p:nvCxnSpPr>
          <p:spPr>
            <a:xfrm>
              <a:off x="5072066" y="4181480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DA495A9D-9975-4842-ABB2-5EF4BE0C3553}"/>
                </a:ext>
              </a:extLst>
            </p:cNvPr>
            <p:cNvCxnSpPr/>
            <p:nvPr/>
          </p:nvCxnSpPr>
          <p:spPr>
            <a:xfrm>
              <a:off x="6286512" y="418941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F544558-4E5A-4EDD-A5D5-921C2D5C28C1}"/>
                </a:ext>
              </a:extLst>
            </p:cNvPr>
            <p:cNvSpPr/>
            <p:nvPr/>
          </p:nvSpPr>
          <p:spPr bwMode="auto">
            <a:xfrm>
              <a:off x="8001024" y="400050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C0E374E4-95ED-4E97-9338-042BBC4C3494}"/>
                </a:ext>
              </a:extLst>
            </p:cNvPr>
            <p:cNvSpPr/>
            <p:nvPr/>
          </p:nvSpPr>
          <p:spPr bwMode="auto">
            <a:xfrm>
              <a:off x="8572528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5A111991-74C3-400E-8F15-DC5F7A6B8758}"/>
                </a:ext>
              </a:extLst>
            </p:cNvPr>
            <p:cNvCxnSpPr/>
            <p:nvPr/>
          </p:nvCxnSpPr>
          <p:spPr>
            <a:xfrm>
              <a:off x="7572396" y="418941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06292ED-446F-4E28-A198-658DEAD9EFDC}"/>
                </a:ext>
              </a:extLst>
            </p:cNvPr>
            <p:cNvSpPr/>
            <p:nvPr/>
          </p:nvSpPr>
          <p:spPr bwMode="auto">
            <a:xfrm>
              <a:off x="2954326" y="1928802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="1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0AD7F521-8A3C-4EB4-85EE-CF9A1A5CB63A}"/>
                </a:ext>
              </a:extLst>
            </p:cNvPr>
            <p:cNvSpPr/>
            <p:nvPr/>
          </p:nvSpPr>
          <p:spPr bwMode="auto">
            <a:xfrm>
              <a:off x="3525830" y="1928802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40" name="TextBox 68">
              <a:extLst>
                <a:ext uri="{FF2B5EF4-FFF2-40B4-BE49-F238E27FC236}">
                  <a16:creationId xmlns:a16="http://schemas.microsoft.com/office/drawing/2014/main" id="{5BDB5462-D2B0-483D-8057-AF92C9452BF8}"/>
                </a:ext>
              </a:extLst>
            </p:cNvPr>
            <p:cNvSpPr txBox="1"/>
            <p:nvPr/>
          </p:nvSpPr>
          <p:spPr>
            <a:xfrm>
              <a:off x="2571736" y="2097078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0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53A455FE-F8B3-4502-A3F0-E13E3C9F0A8F}"/>
                </a:ext>
              </a:extLst>
            </p:cNvPr>
            <p:cNvCxnSpPr/>
            <p:nvPr/>
          </p:nvCxnSpPr>
          <p:spPr>
            <a:xfrm>
              <a:off x="3714744" y="2265354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1E27A1B8-AB11-4E99-B3D4-34F788DCD77E}"/>
                </a:ext>
              </a:extLst>
            </p:cNvPr>
            <p:cNvSpPr/>
            <p:nvPr/>
          </p:nvSpPr>
          <p:spPr bwMode="auto">
            <a:xfrm>
              <a:off x="2954326" y="2571744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="1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6E4E51C5-2D54-43FF-8D52-86DC921572FD}"/>
                </a:ext>
              </a:extLst>
            </p:cNvPr>
            <p:cNvSpPr/>
            <p:nvPr/>
          </p:nvSpPr>
          <p:spPr bwMode="auto">
            <a:xfrm>
              <a:off x="3525830" y="2571744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44" name="TextBox 72">
              <a:extLst>
                <a:ext uri="{FF2B5EF4-FFF2-40B4-BE49-F238E27FC236}">
                  <a16:creationId xmlns:a16="http://schemas.microsoft.com/office/drawing/2014/main" id="{4BE530A7-F059-4E7A-A73E-6DAC35A020AA}"/>
                </a:ext>
              </a:extLst>
            </p:cNvPr>
            <p:cNvSpPr txBox="1"/>
            <p:nvPr/>
          </p:nvSpPr>
          <p:spPr>
            <a:xfrm>
              <a:off x="2571736" y="2740020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605637AC-9A2E-4BD9-9A51-315B304F3EA5}"/>
                </a:ext>
              </a:extLst>
            </p:cNvPr>
            <p:cNvCxnSpPr/>
            <p:nvPr/>
          </p:nvCxnSpPr>
          <p:spPr>
            <a:xfrm>
              <a:off x="3714744" y="2908296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7BB10442-9152-4EF1-B82B-C881F0549BCC}"/>
                </a:ext>
              </a:extLst>
            </p:cNvPr>
            <p:cNvSpPr/>
            <p:nvPr/>
          </p:nvSpPr>
          <p:spPr bwMode="auto">
            <a:xfrm>
              <a:off x="2954326" y="3214686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="1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2BDF52DF-E26E-43A0-87E3-99D3F7AF8290}"/>
                </a:ext>
              </a:extLst>
            </p:cNvPr>
            <p:cNvSpPr/>
            <p:nvPr/>
          </p:nvSpPr>
          <p:spPr bwMode="auto">
            <a:xfrm>
              <a:off x="3525830" y="3214686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48" name="TextBox 76">
              <a:extLst>
                <a:ext uri="{FF2B5EF4-FFF2-40B4-BE49-F238E27FC236}">
                  <a16:creationId xmlns:a16="http://schemas.microsoft.com/office/drawing/2014/main" id="{28B676A1-AFCC-46D1-9F35-D067D042B0EC}"/>
                </a:ext>
              </a:extLst>
            </p:cNvPr>
            <p:cNvSpPr txBox="1"/>
            <p:nvPr/>
          </p:nvSpPr>
          <p:spPr>
            <a:xfrm>
              <a:off x="2571736" y="3382962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2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5A2CA51C-EC38-47C9-9EBF-E4D2C91FECF3}"/>
                </a:ext>
              </a:extLst>
            </p:cNvPr>
            <p:cNvCxnSpPr/>
            <p:nvPr/>
          </p:nvCxnSpPr>
          <p:spPr>
            <a:xfrm>
              <a:off x="3714744" y="3551238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4D7A62DA-083C-4683-9CBD-2096B7F9F603}"/>
                </a:ext>
              </a:extLst>
            </p:cNvPr>
            <p:cNvSpPr/>
            <p:nvPr/>
          </p:nvSpPr>
          <p:spPr bwMode="auto">
            <a:xfrm>
              <a:off x="2954326" y="3857628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="1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7271CE85-7E89-4203-AFD0-5C1A7D7771C9}"/>
                </a:ext>
              </a:extLst>
            </p:cNvPr>
            <p:cNvSpPr/>
            <p:nvPr/>
          </p:nvSpPr>
          <p:spPr bwMode="auto">
            <a:xfrm>
              <a:off x="3525830" y="3857628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52" name="TextBox 80">
              <a:extLst>
                <a:ext uri="{FF2B5EF4-FFF2-40B4-BE49-F238E27FC236}">
                  <a16:creationId xmlns:a16="http://schemas.microsoft.com/office/drawing/2014/main" id="{46AB3F18-29E8-4AFF-9D00-B790A7C02233}"/>
                </a:ext>
              </a:extLst>
            </p:cNvPr>
            <p:cNvSpPr txBox="1"/>
            <p:nvPr/>
          </p:nvSpPr>
          <p:spPr>
            <a:xfrm>
              <a:off x="2571736" y="4025904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3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038BDB8F-6F34-4EDF-8626-D6BF015948F2}"/>
                </a:ext>
              </a:extLst>
            </p:cNvPr>
            <p:cNvCxnSpPr/>
            <p:nvPr/>
          </p:nvCxnSpPr>
          <p:spPr>
            <a:xfrm>
              <a:off x="3714744" y="4194180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B74545C8-F9E2-46E5-BA43-7721982858DC}"/>
                </a:ext>
              </a:extLst>
            </p:cNvPr>
            <p:cNvSpPr/>
            <p:nvPr/>
          </p:nvSpPr>
          <p:spPr bwMode="auto">
            <a:xfrm>
              <a:off x="2954326" y="4500570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="1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11C0257F-87D1-456C-9847-40DE3295B6EE}"/>
                </a:ext>
              </a:extLst>
            </p:cNvPr>
            <p:cNvSpPr/>
            <p:nvPr/>
          </p:nvSpPr>
          <p:spPr bwMode="auto">
            <a:xfrm>
              <a:off x="3525830" y="4500570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56" name="TextBox 84">
              <a:extLst>
                <a:ext uri="{FF2B5EF4-FFF2-40B4-BE49-F238E27FC236}">
                  <a16:creationId xmlns:a16="http://schemas.microsoft.com/office/drawing/2014/main" id="{06466A31-89D9-4920-A860-CEFDF5239171}"/>
                </a:ext>
              </a:extLst>
            </p:cNvPr>
            <p:cNvSpPr txBox="1"/>
            <p:nvPr/>
          </p:nvSpPr>
          <p:spPr>
            <a:xfrm>
              <a:off x="2571736" y="4668846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4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DC35BC70-9421-4797-90DB-8CEA89DE5F24}"/>
                </a:ext>
              </a:extLst>
            </p:cNvPr>
            <p:cNvCxnSpPr/>
            <p:nvPr/>
          </p:nvCxnSpPr>
          <p:spPr>
            <a:xfrm>
              <a:off x="3714744" y="4837122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89">
            <a:extLst>
              <a:ext uri="{FF2B5EF4-FFF2-40B4-BE49-F238E27FC236}">
                <a16:creationId xmlns:a16="http://schemas.microsoft.com/office/drawing/2014/main" id="{E6FEDAAA-BA77-4285-BC9E-55594902F23E}"/>
              </a:ext>
            </a:extLst>
          </p:cNvPr>
          <p:cNvSpPr txBox="1"/>
          <p:nvPr/>
        </p:nvSpPr>
        <p:spPr>
          <a:xfrm>
            <a:off x="2962211" y="5781064"/>
            <a:ext cx="1457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逆邻接表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9D406D3-96BE-4193-BC69-3856193D18BD}"/>
              </a:ext>
            </a:extLst>
          </p:cNvPr>
          <p:cNvGrpSpPr>
            <a:grpSpLocks/>
          </p:cNvGrpSpPr>
          <p:nvPr/>
        </p:nvGrpSpPr>
        <p:grpSpPr bwMode="auto">
          <a:xfrm>
            <a:off x="1042923" y="3525855"/>
            <a:ext cx="2089150" cy="2017713"/>
            <a:chOff x="657" y="662"/>
            <a:chExt cx="1316" cy="1271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607318D-B14D-4DD5-91A9-995B0C096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662"/>
              <a:ext cx="227" cy="22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1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3274D7D-CB01-4B81-9747-353C00946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1207"/>
              <a:ext cx="227" cy="22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3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DB91A45-DC65-4780-B5BE-79F14D101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1207"/>
              <a:ext cx="227" cy="22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5F144C4-67AF-4E62-9480-9DC4B119C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1207"/>
              <a:ext cx="227" cy="22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0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873C9EE-918C-45DF-855A-18ED77F23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1706"/>
              <a:ext cx="227" cy="22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rPr>
                <a:t>4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66" name="Line 65">
              <a:extLst>
                <a:ext uri="{FF2B5EF4-FFF2-40B4-BE49-F238E27FC236}">
                  <a16:creationId xmlns:a16="http://schemas.microsoft.com/office/drawing/2014/main" id="{FF23B45C-61C2-4DA9-8536-F4D52DA432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3" y="798"/>
              <a:ext cx="409" cy="409"/>
            </a:xfrm>
            <a:prstGeom prst="lin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 type="none"/>
              <a:tailEnd type="triangl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Line 66">
              <a:extLst>
                <a:ext uri="{FF2B5EF4-FFF2-40B4-BE49-F238E27FC236}">
                  <a16:creationId xmlns:a16="http://schemas.microsoft.com/office/drawing/2014/main" id="{B7007934-2D57-43F9-A140-E69CB062B3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798"/>
              <a:ext cx="408" cy="409"/>
            </a:xfrm>
            <a:prstGeom prst="lin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 type="triangle"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Line 67">
              <a:extLst>
                <a:ext uri="{FF2B5EF4-FFF2-40B4-BE49-F238E27FC236}">
                  <a16:creationId xmlns:a16="http://schemas.microsoft.com/office/drawing/2014/main" id="{8723B010-DF5B-4F29-9F73-6935ACA286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4" y="1320"/>
              <a:ext cx="318" cy="0"/>
            </a:xfrm>
            <a:prstGeom prst="lin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 type="none"/>
              <a:tailEnd type="triangl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75A9A85D-1EE0-4CF3-B8E0-FB5F6A963F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1" y="1320"/>
              <a:ext cx="323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23" y="0"/>
                </a:cxn>
              </a:cxnLst>
              <a:rect l="0" t="0" r="r" b="b"/>
              <a:pathLst>
                <a:path w="323" h="1">
                  <a:moveTo>
                    <a:pt x="0" y="1"/>
                  </a:moveTo>
                  <a:lnTo>
                    <a:pt x="323" y="0"/>
                  </a:lnTo>
                </a:path>
              </a:pathLst>
            </a:custGeom>
            <a:solidFill>
              <a:srgbClr val="FFFFCC"/>
            </a:solidFill>
            <a:ln w="19050">
              <a:solidFill>
                <a:srgbClr val="006600"/>
              </a:solidFill>
              <a:headEnd type="triangle"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A2084EB4-883C-42ED-A8FE-FBF52A9E5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4" y="889"/>
              <a:ext cx="4" cy="31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313"/>
                </a:cxn>
              </a:cxnLst>
              <a:rect l="0" t="0" r="r" b="b"/>
              <a:pathLst>
                <a:path w="4" h="313">
                  <a:moveTo>
                    <a:pt x="4" y="0"/>
                  </a:moveTo>
                  <a:lnTo>
                    <a:pt x="0" y="313"/>
                  </a:lnTo>
                </a:path>
              </a:pathLst>
            </a:custGeom>
            <a:solidFill>
              <a:srgbClr val="FFFFCC"/>
            </a:solidFill>
            <a:ln w="19050">
              <a:solidFill>
                <a:srgbClr val="006600"/>
              </a:solidFill>
              <a:headEnd type="none"/>
              <a:tailEnd type="triangl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1" name="Line 70">
              <a:extLst>
                <a:ext uri="{FF2B5EF4-FFF2-40B4-BE49-F238E27FC236}">
                  <a16:creationId xmlns:a16="http://schemas.microsoft.com/office/drawing/2014/main" id="{C932AFB2-B962-4886-BAF4-402813D64B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1433"/>
              <a:ext cx="409" cy="363"/>
            </a:xfrm>
            <a:prstGeom prst="lin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 type="none"/>
              <a:tailEnd type="triangl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Line 71">
              <a:extLst>
                <a:ext uri="{FF2B5EF4-FFF2-40B4-BE49-F238E27FC236}">
                  <a16:creationId xmlns:a16="http://schemas.microsoft.com/office/drawing/2014/main" id="{429CBBEB-159F-4563-9414-57CCC615AC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6" y="1433"/>
              <a:ext cx="0" cy="273"/>
            </a:xfrm>
            <a:prstGeom prst="lin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 type="triangle"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" name="Line 72">
              <a:extLst>
                <a:ext uri="{FF2B5EF4-FFF2-40B4-BE49-F238E27FC236}">
                  <a16:creationId xmlns:a16="http://schemas.microsoft.com/office/drawing/2014/main" id="{34EB3734-CDE4-4B03-9DA7-8A7A74B9CF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9" y="1433"/>
              <a:ext cx="408" cy="363"/>
            </a:xfrm>
            <a:prstGeom prst="lin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 type="triangle"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874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B032C-90DF-49E9-9BCD-1E899490F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81000"/>
            <a:ext cx="10363200" cy="838200"/>
          </a:xfrm>
        </p:spPr>
        <p:txBody>
          <a:bodyPr/>
          <a:lstStyle/>
          <a:p>
            <a:r>
              <a:rPr lang="en-US" altLang="zh-CN" dirty="0"/>
              <a:t>7.2.3 </a:t>
            </a:r>
            <a:r>
              <a:rPr lang="zh-CN" altLang="en-US" dirty="0"/>
              <a:t>十字链表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EF5A1C-1538-4B2B-B100-91632B4E4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43000"/>
            <a:ext cx="11353800" cy="2590800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zh-CN" altLang="en-US" dirty="0">
                <a:solidFill>
                  <a:srgbClr val="C00000"/>
                </a:solidFill>
              </a:rPr>
              <a:t>邻接表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C00000"/>
                </a:solidFill>
              </a:rPr>
              <a:t>弧尾</a:t>
            </a:r>
            <a:r>
              <a:rPr lang="zh-CN" altLang="en-US" dirty="0"/>
              <a:t>相同的结点组成链表，便于求结点</a:t>
            </a:r>
            <a:r>
              <a:rPr lang="zh-CN" altLang="en-US" dirty="0">
                <a:solidFill>
                  <a:srgbClr val="C00000"/>
                </a:solidFill>
              </a:rPr>
              <a:t>出度</a:t>
            </a:r>
          </a:p>
          <a:p>
            <a:pPr>
              <a:spcAft>
                <a:spcPts val="0"/>
              </a:spcAft>
            </a:pPr>
            <a:r>
              <a:rPr lang="zh-CN" altLang="en-US" dirty="0">
                <a:solidFill>
                  <a:srgbClr val="C00000"/>
                </a:solidFill>
              </a:rPr>
              <a:t>逆邻接表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C00000"/>
                </a:solidFill>
              </a:rPr>
              <a:t>弧头</a:t>
            </a:r>
            <a:r>
              <a:rPr lang="zh-CN" altLang="en-US" dirty="0"/>
              <a:t>相同的结点组成链表，便于求结点</a:t>
            </a:r>
            <a:r>
              <a:rPr lang="zh-CN" altLang="en-US" dirty="0">
                <a:solidFill>
                  <a:srgbClr val="C00000"/>
                </a:solidFill>
              </a:rPr>
              <a:t>入度</a:t>
            </a:r>
          </a:p>
          <a:p>
            <a:pPr>
              <a:spcAft>
                <a:spcPts val="0"/>
              </a:spcAft>
            </a:pPr>
            <a:r>
              <a:rPr lang="zh-CN" altLang="en-US" dirty="0"/>
              <a:t>思考：怎样结合二者的优点？</a:t>
            </a:r>
          </a:p>
          <a:p>
            <a:pPr>
              <a:spcAft>
                <a:spcPts val="0"/>
              </a:spcAft>
            </a:pPr>
            <a:r>
              <a:rPr lang="zh-CN" altLang="en-US" dirty="0">
                <a:solidFill>
                  <a:srgbClr val="C00000"/>
                </a:solidFill>
              </a:rPr>
              <a:t>十字链表</a:t>
            </a:r>
            <a:r>
              <a:rPr lang="zh-CN" altLang="en-US" dirty="0"/>
              <a:t>：将有向图的</a:t>
            </a:r>
            <a:r>
              <a:rPr lang="zh-CN" altLang="en-US" dirty="0">
                <a:solidFill>
                  <a:srgbClr val="00B050"/>
                </a:solidFill>
              </a:rPr>
              <a:t>邻接表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B050"/>
                </a:solidFill>
              </a:rPr>
              <a:t>逆邻接表</a:t>
            </a:r>
            <a:r>
              <a:rPr lang="zh-CN" altLang="en-US" dirty="0"/>
              <a:t>相</a:t>
            </a:r>
            <a:r>
              <a:rPr lang="zh-CN" altLang="en-US" dirty="0">
                <a:solidFill>
                  <a:srgbClr val="00B050"/>
                </a:solidFill>
              </a:rPr>
              <a:t>结合</a:t>
            </a:r>
          </a:p>
          <a:p>
            <a:pPr>
              <a:spcAft>
                <a:spcPts val="0"/>
              </a:spcAft>
            </a:pPr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534E8E6-9F2D-4BB8-8473-28474A0494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2613381"/>
              </p:ext>
            </p:extLst>
          </p:nvPr>
        </p:nvGraphicFramePr>
        <p:xfrm>
          <a:off x="381000" y="3931738"/>
          <a:ext cx="4841875" cy="2107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Visio" r:id="rId3" imgW="5555338" imgH="2365248" progId="Visio.Drawing.11">
                  <p:embed/>
                </p:oleObj>
              </mc:Choice>
              <mc:Fallback>
                <p:oleObj name="Visio" r:id="rId3" imgW="5555338" imgH="2365248" progId="Visio.Drawing.11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931738"/>
                        <a:ext cx="4841875" cy="21070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27470252-93F5-4BBF-8BC9-AA4E7D784D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8352919"/>
              </p:ext>
            </p:extLst>
          </p:nvPr>
        </p:nvGraphicFramePr>
        <p:xfrm>
          <a:off x="8311573" y="3931738"/>
          <a:ext cx="3042227" cy="2107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Visio" r:id="rId5" imgW="3345787" imgH="2317074" progId="Visio.Drawing.11">
                  <p:embed/>
                </p:oleObj>
              </mc:Choice>
              <mc:Fallback>
                <p:oleObj name="Visio" r:id="rId5" imgW="3345787" imgH="2317074" progId="Visio.Drawing.11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1573" y="3931738"/>
                        <a:ext cx="3042227" cy="21070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CAB17A7D-DAA3-4EAF-995F-682592C41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401" y="4530108"/>
            <a:ext cx="1682880" cy="1403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80">
            <a:extLst>
              <a:ext uri="{FF2B5EF4-FFF2-40B4-BE49-F238E27FC236}">
                <a16:creationId xmlns:a16="http://schemas.microsoft.com/office/drawing/2014/main" id="{F7108BE1-3D2C-4315-9095-5E289490C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7368" y="5972944"/>
            <a:ext cx="2595766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b="1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邻接表</a:t>
            </a:r>
          </a:p>
        </p:txBody>
      </p:sp>
      <p:sp>
        <p:nvSpPr>
          <p:cNvPr id="8" name="Text Box 80">
            <a:extLst>
              <a:ext uri="{FF2B5EF4-FFF2-40B4-BE49-F238E27FC236}">
                <a16:creationId xmlns:a16="http://schemas.microsoft.com/office/drawing/2014/main" id="{ABE0D661-4D71-4CAA-86FC-7D65AC251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2958" y="5972944"/>
            <a:ext cx="1611766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b="1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图</a:t>
            </a:r>
            <a:r>
              <a:rPr lang="en-US" altLang="zh-CN" sz="2400" b="1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G</a:t>
            </a:r>
            <a:endParaRPr lang="zh-CN" altLang="en-US" sz="2400" b="1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9" name="Text Box 80">
            <a:extLst>
              <a:ext uri="{FF2B5EF4-FFF2-40B4-BE49-F238E27FC236}">
                <a16:creationId xmlns:a16="http://schemas.microsoft.com/office/drawing/2014/main" id="{C9BC3F9D-CA8C-4E37-84C0-EED9ADBC7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817" y="5972944"/>
            <a:ext cx="2595766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b="1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逆邻接表</a:t>
            </a:r>
          </a:p>
        </p:txBody>
      </p:sp>
    </p:spTree>
    <p:extLst>
      <p:ext uri="{BB962C8B-B14F-4D97-AF65-F5344CB8AC3E}">
        <p14:creationId xmlns:p14="http://schemas.microsoft.com/office/powerpoint/2010/main" val="283925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5DD5A-A62A-434E-B0A9-259A1CD45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无向图和有向图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311925-7EB2-476C-A636-1732F51D6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95400"/>
            <a:ext cx="11582400" cy="5257800"/>
          </a:xfrm>
        </p:spPr>
        <p:txBody>
          <a:bodyPr/>
          <a:lstStyle/>
          <a:p>
            <a:r>
              <a:rPr lang="zh-CN" altLang="en-US" sz="2400" dirty="0">
                <a:solidFill>
                  <a:srgbClr val="FF0000"/>
                </a:solidFill>
              </a:rPr>
              <a:t>弧</a:t>
            </a:r>
            <a:r>
              <a:rPr lang="zh-CN" altLang="en-US" sz="2400" dirty="0"/>
              <a:t>：若</a:t>
            </a:r>
            <a:r>
              <a:rPr lang="en-US" altLang="zh-CN" sz="2400" dirty="0"/>
              <a:t>&lt;x</a:t>
            </a:r>
            <a:r>
              <a:rPr lang="zh-CN" altLang="en-US" sz="2400" dirty="0"/>
              <a:t>，</a:t>
            </a:r>
            <a:r>
              <a:rPr lang="en-US" altLang="zh-CN" sz="2400" dirty="0"/>
              <a:t>y&gt;∈VR</a:t>
            </a:r>
            <a:r>
              <a:rPr lang="zh-CN" altLang="en-US" sz="2400" dirty="0"/>
              <a:t>，则</a:t>
            </a:r>
            <a:r>
              <a:rPr lang="en-US" altLang="zh-CN" sz="2400" dirty="0">
                <a:solidFill>
                  <a:srgbClr val="00B050"/>
                </a:solidFill>
                <a:highlight>
                  <a:srgbClr val="FFFF00"/>
                </a:highlight>
              </a:rPr>
              <a:t>&lt;</a:t>
            </a:r>
            <a:r>
              <a:rPr lang="en-US" altLang="zh-CN" sz="2400" dirty="0">
                <a:solidFill>
                  <a:srgbClr val="00B050"/>
                </a:solidFill>
              </a:rPr>
              <a:t>x</a:t>
            </a:r>
            <a:r>
              <a:rPr lang="zh-CN" altLang="en-US" sz="2400" dirty="0">
                <a:solidFill>
                  <a:srgbClr val="00B050"/>
                </a:solidFill>
              </a:rPr>
              <a:t>，</a:t>
            </a:r>
            <a:r>
              <a:rPr lang="en-US" altLang="zh-CN" sz="2400" dirty="0">
                <a:solidFill>
                  <a:srgbClr val="00B050"/>
                </a:solidFill>
              </a:rPr>
              <a:t>y</a:t>
            </a:r>
            <a:r>
              <a:rPr lang="en-US" altLang="zh-CN" sz="2400" dirty="0">
                <a:solidFill>
                  <a:srgbClr val="00B050"/>
                </a:solidFill>
                <a:highlight>
                  <a:srgbClr val="FFFF00"/>
                </a:highlight>
              </a:rPr>
              <a:t>&gt;</a:t>
            </a:r>
            <a:r>
              <a:rPr lang="zh-CN" altLang="en-US" sz="2400" dirty="0"/>
              <a:t>表示从顶点</a:t>
            </a:r>
            <a:r>
              <a:rPr lang="en-US" altLang="zh-CN" sz="2400" dirty="0"/>
              <a:t>x</a:t>
            </a:r>
            <a:r>
              <a:rPr lang="zh-CN" altLang="en-US" sz="2400" dirty="0"/>
              <a:t>到顶点</a:t>
            </a:r>
            <a:r>
              <a:rPr lang="en-US" altLang="zh-CN" sz="2400" dirty="0"/>
              <a:t>y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00B050"/>
                </a:solidFill>
              </a:rPr>
              <a:t>一条弧</a:t>
            </a:r>
            <a:r>
              <a:rPr lang="zh-CN" altLang="en-US" sz="2400" dirty="0"/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arc</a:t>
            </a:r>
            <a:r>
              <a:rPr lang="zh-CN" altLang="en-US" sz="2400" dirty="0"/>
              <a:t>），并称</a:t>
            </a:r>
            <a:r>
              <a:rPr lang="en-US" altLang="zh-CN" sz="2400" dirty="0"/>
              <a:t>x</a:t>
            </a:r>
            <a:r>
              <a:rPr lang="zh-CN" altLang="en-US" sz="2400" dirty="0"/>
              <a:t>为</a:t>
            </a:r>
            <a:r>
              <a:rPr lang="zh-CN" altLang="en-US" sz="2400" dirty="0">
                <a:solidFill>
                  <a:srgbClr val="CC00CC"/>
                </a:solidFill>
              </a:rPr>
              <a:t>弧尾（</a:t>
            </a:r>
            <a:r>
              <a:rPr lang="en-US" altLang="zh-CN" sz="2400" dirty="0">
                <a:solidFill>
                  <a:srgbClr val="CC00CC"/>
                </a:solidFill>
              </a:rPr>
              <a:t>tail</a:t>
            </a:r>
            <a:r>
              <a:rPr lang="zh-CN" altLang="en-US" sz="2400" dirty="0">
                <a:solidFill>
                  <a:srgbClr val="CC00CC"/>
                </a:solidFill>
              </a:rPr>
              <a:t>）</a:t>
            </a:r>
            <a:r>
              <a:rPr lang="zh-CN" altLang="en-US" sz="2400" dirty="0"/>
              <a:t>或</a:t>
            </a:r>
            <a:r>
              <a:rPr lang="zh-CN" altLang="en-US" sz="2400" dirty="0">
                <a:solidFill>
                  <a:srgbClr val="CC00CC"/>
                </a:solidFill>
              </a:rPr>
              <a:t>起始点</a:t>
            </a:r>
            <a:r>
              <a:rPr lang="zh-CN" altLang="en-US" sz="2400" dirty="0"/>
              <a:t>，称</a:t>
            </a:r>
            <a:r>
              <a:rPr lang="en-US" altLang="zh-CN" sz="2400" dirty="0"/>
              <a:t>y</a:t>
            </a:r>
            <a:r>
              <a:rPr lang="zh-CN" altLang="en-US" sz="2400" dirty="0"/>
              <a:t>为</a:t>
            </a:r>
            <a:r>
              <a:rPr lang="zh-CN" altLang="en-US" sz="2400" dirty="0">
                <a:solidFill>
                  <a:srgbClr val="CC00CC"/>
                </a:solidFill>
              </a:rPr>
              <a:t>弧头（</a:t>
            </a:r>
            <a:r>
              <a:rPr lang="en-US" altLang="zh-CN" sz="2400" dirty="0">
                <a:solidFill>
                  <a:srgbClr val="CC00CC"/>
                </a:solidFill>
              </a:rPr>
              <a:t>head</a:t>
            </a:r>
            <a:r>
              <a:rPr lang="zh-CN" altLang="en-US" sz="2400" dirty="0">
                <a:solidFill>
                  <a:srgbClr val="CC00CC"/>
                </a:solidFill>
              </a:rPr>
              <a:t>）</a:t>
            </a:r>
            <a:r>
              <a:rPr lang="zh-CN" altLang="en-US" sz="2400" dirty="0"/>
              <a:t>或</a:t>
            </a:r>
            <a:r>
              <a:rPr lang="zh-CN" altLang="en-US" sz="2400" dirty="0">
                <a:solidFill>
                  <a:srgbClr val="CC00CC"/>
                </a:solidFill>
              </a:rPr>
              <a:t>终端点</a:t>
            </a:r>
            <a:r>
              <a:rPr lang="zh-CN" altLang="en-US" sz="2400" dirty="0"/>
              <a:t>。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有向图</a:t>
            </a:r>
            <a:r>
              <a:rPr lang="zh-CN" altLang="en-US" sz="2400" dirty="0"/>
              <a:t>：若图中的</a:t>
            </a:r>
            <a:r>
              <a:rPr lang="zh-CN" altLang="en-US" sz="2400" dirty="0">
                <a:solidFill>
                  <a:srgbClr val="00B050"/>
                </a:solidFill>
              </a:rPr>
              <a:t>边</a:t>
            </a:r>
            <a:r>
              <a:rPr lang="zh-CN" altLang="en-US" sz="2400" dirty="0"/>
              <a:t>是</a:t>
            </a:r>
            <a:r>
              <a:rPr lang="zh-CN" altLang="en-US" sz="2400" dirty="0">
                <a:solidFill>
                  <a:srgbClr val="00B050"/>
                </a:solidFill>
              </a:rPr>
              <a:t>有方向</a:t>
            </a:r>
            <a:r>
              <a:rPr lang="zh-CN" altLang="en-US" sz="2400" dirty="0"/>
              <a:t>的，称这样的图为</a:t>
            </a:r>
            <a:r>
              <a:rPr lang="zh-CN" altLang="en-US" sz="2400" dirty="0">
                <a:solidFill>
                  <a:srgbClr val="00B050"/>
                </a:solidFill>
              </a:rPr>
              <a:t>有向图</a:t>
            </a:r>
            <a:r>
              <a:rPr lang="zh-CN" altLang="en-US" sz="2400" dirty="0"/>
              <a:t>。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无向图</a:t>
            </a:r>
            <a:r>
              <a:rPr lang="zh-CN" altLang="en-US" sz="2400" dirty="0"/>
              <a:t>：若</a:t>
            </a:r>
            <a:r>
              <a:rPr lang="en-US" altLang="zh-CN" sz="2400" dirty="0"/>
              <a:t>&lt;x</a:t>
            </a:r>
            <a:r>
              <a:rPr lang="zh-CN" altLang="en-US" sz="2400" dirty="0"/>
              <a:t>，</a:t>
            </a:r>
            <a:r>
              <a:rPr lang="en-US" altLang="zh-CN" sz="2400" dirty="0"/>
              <a:t>y&gt;∈VR</a:t>
            </a:r>
            <a:r>
              <a:rPr lang="zh-CN" altLang="en-US" sz="2400" dirty="0"/>
              <a:t>，必有</a:t>
            </a:r>
            <a:r>
              <a:rPr lang="en-US" altLang="zh-CN" sz="2400" dirty="0"/>
              <a:t>&lt;y</a:t>
            </a:r>
            <a:r>
              <a:rPr lang="zh-CN" altLang="en-US" sz="2400" dirty="0"/>
              <a:t>，</a:t>
            </a:r>
            <a:r>
              <a:rPr lang="en-US" altLang="zh-CN" sz="2400" dirty="0"/>
              <a:t>x&gt;∈VR</a:t>
            </a:r>
            <a:r>
              <a:rPr lang="zh-CN" altLang="en-US" sz="2400" dirty="0"/>
              <a:t>，即</a:t>
            </a:r>
            <a:r>
              <a:rPr lang="en-US" altLang="zh-CN" sz="2400" dirty="0"/>
              <a:t>VR</a:t>
            </a:r>
            <a:r>
              <a:rPr lang="zh-CN" altLang="en-US" sz="2400" dirty="0"/>
              <a:t>是</a:t>
            </a:r>
            <a:r>
              <a:rPr lang="zh-CN" altLang="en-US" sz="2400" dirty="0">
                <a:solidFill>
                  <a:srgbClr val="00B050"/>
                </a:solidFill>
              </a:rPr>
              <a:t>对称</a:t>
            </a:r>
            <a:r>
              <a:rPr lang="zh-CN" altLang="en-US" sz="2400" dirty="0"/>
              <a:t>关系，这时以</a:t>
            </a:r>
            <a:r>
              <a:rPr lang="zh-CN" altLang="en-US" sz="2400" dirty="0">
                <a:solidFill>
                  <a:srgbClr val="CC00CC"/>
                </a:solidFill>
              </a:rPr>
              <a:t>无序对</a:t>
            </a:r>
            <a:r>
              <a:rPr lang="zh-CN" altLang="en-US" sz="2400" dirty="0">
                <a:solidFill>
                  <a:srgbClr val="CC00CC"/>
                </a:solidFill>
                <a:highlight>
                  <a:srgbClr val="FFFF00"/>
                </a:highlight>
              </a:rPr>
              <a:t>（</a:t>
            </a:r>
            <a:r>
              <a:rPr lang="en-US" altLang="zh-CN" sz="2400" dirty="0">
                <a:solidFill>
                  <a:srgbClr val="CC00CC"/>
                </a:solidFill>
              </a:rPr>
              <a:t>x</a:t>
            </a:r>
            <a:r>
              <a:rPr lang="zh-CN" altLang="en-US" sz="2400" dirty="0">
                <a:solidFill>
                  <a:srgbClr val="CC00CC"/>
                </a:solidFill>
              </a:rPr>
              <a:t>，</a:t>
            </a:r>
            <a:r>
              <a:rPr lang="en-US" altLang="zh-CN" sz="2400" dirty="0">
                <a:solidFill>
                  <a:srgbClr val="CC00CC"/>
                </a:solidFill>
              </a:rPr>
              <a:t>y</a:t>
            </a:r>
            <a:r>
              <a:rPr lang="zh-CN" altLang="en-US" sz="2400" dirty="0">
                <a:solidFill>
                  <a:srgbClr val="CC00CC"/>
                </a:solidFill>
                <a:highlight>
                  <a:srgbClr val="FFFF00"/>
                </a:highlight>
              </a:rPr>
              <a:t>）</a:t>
            </a:r>
            <a:r>
              <a:rPr lang="zh-CN" altLang="en-US" sz="2400" dirty="0"/>
              <a:t>来代替两个有序对，表示</a:t>
            </a:r>
            <a:r>
              <a:rPr lang="en-US" altLang="zh-CN" sz="2400" dirty="0"/>
              <a:t>x</a:t>
            </a:r>
            <a:r>
              <a:rPr lang="zh-CN" altLang="en-US" sz="2400" dirty="0"/>
              <a:t>和</a:t>
            </a:r>
            <a:r>
              <a:rPr lang="en-US" altLang="zh-CN" sz="2400" dirty="0"/>
              <a:t>y</a:t>
            </a:r>
            <a:r>
              <a:rPr lang="zh-CN" altLang="en-US" sz="2400" dirty="0"/>
              <a:t>之间的一条</a:t>
            </a:r>
            <a:r>
              <a:rPr lang="zh-CN" altLang="en-US" sz="2400" dirty="0">
                <a:solidFill>
                  <a:srgbClr val="FF0000"/>
                </a:solidFill>
              </a:rPr>
              <a:t>边</a:t>
            </a:r>
            <a:r>
              <a:rPr lang="zh-CN" altLang="en-US" sz="2400" dirty="0"/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edge</a:t>
            </a:r>
            <a:r>
              <a:rPr lang="zh-CN" altLang="en-US" sz="2400" dirty="0"/>
              <a:t>），此时的图称为</a:t>
            </a:r>
            <a:r>
              <a:rPr lang="zh-CN" altLang="en-US" sz="2400" dirty="0">
                <a:solidFill>
                  <a:srgbClr val="00B050"/>
                </a:solidFill>
              </a:rPr>
              <a:t>无向图</a:t>
            </a:r>
            <a:r>
              <a:rPr lang="zh-CN" altLang="en-US" sz="2400" dirty="0"/>
              <a:t>。 </a:t>
            </a:r>
          </a:p>
          <a:p>
            <a:endParaRPr lang="zh-CN" altLang="en-US" sz="2400" dirty="0"/>
          </a:p>
        </p:txBody>
      </p:sp>
      <p:grpSp>
        <p:nvGrpSpPr>
          <p:cNvPr id="4" name="Group 15">
            <a:extLst>
              <a:ext uri="{FF2B5EF4-FFF2-40B4-BE49-F238E27FC236}">
                <a16:creationId xmlns:a16="http://schemas.microsoft.com/office/drawing/2014/main" id="{AF8F0A6A-2C3F-4882-A207-4A603A62526F}"/>
              </a:ext>
            </a:extLst>
          </p:cNvPr>
          <p:cNvGrpSpPr>
            <a:grpSpLocks/>
          </p:cNvGrpSpPr>
          <p:nvPr/>
        </p:nvGrpSpPr>
        <p:grpSpPr bwMode="auto">
          <a:xfrm>
            <a:off x="4053016" y="4407243"/>
            <a:ext cx="1828800" cy="2133600"/>
            <a:chOff x="1008" y="2544"/>
            <a:chExt cx="1152" cy="1344"/>
          </a:xfrm>
        </p:grpSpPr>
        <p:grpSp>
          <p:nvGrpSpPr>
            <p:cNvPr id="5" name="Group 13">
              <a:extLst>
                <a:ext uri="{FF2B5EF4-FFF2-40B4-BE49-F238E27FC236}">
                  <a16:creationId xmlns:a16="http://schemas.microsoft.com/office/drawing/2014/main" id="{648A7D3A-CBA4-48CE-B7B6-C0F0DE1B33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688"/>
              <a:ext cx="1152" cy="1200"/>
              <a:chOff x="1008" y="2448"/>
              <a:chExt cx="1152" cy="1200"/>
            </a:xfrm>
          </p:grpSpPr>
          <p:sp>
            <p:nvSpPr>
              <p:cNvPr id="7" name="Oval 4">
                <a:extLst>
                  <a:ext uri="{FF2B5EF4-FFF2-40B4-BE49-F238E27FC236}">
                    <a16:creationId xmlns:a16="http://schemas.microsoft.com/office/drawing/2014/main" id="{3463B0E0-FC25-48B3-BDEB-B3552F8AAC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2448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vl="0" algn="ctr"/>
                <a:r>
                  <a:rPr lang="en-US" altLang="zh-CN" b="1">
                    <a:solidFill>
                      <a:srgbClr val="000000"/>
                    </a:solidFill>
                  </a:rPr>
                  <a:t>2</a:t>
                </a:r>
                <a:endParaRPr lang="en-US" altLang="zh-CN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" name="Oval 5">
                <a:extLst>
                  <a:ext uri="{FF2B5EF4-FFF2-40B4-BE49-F238E27FC236}">
                    <a16:creationId xmlns:a16="http://schemas.microsoft.com/office/drawing/2014/main" id="{84EBCE9D-F68B-4E28-9671-5AE1AF2E58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448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vl="0" algn="ctr"/>
                <a:r>
                  <a:rPr lang="en-US" altLang="zh-CN" b="1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9" name="Oval 6">
                <a:extLst>
                  <a:ext uri="{FF2B5EF4-FFF2-40B4-BE49-F238E27FC236}">
                    <a16:creationId xmlns:a16="http://schemas.microsoft.com/office/drawing/2014/main" id="{C84D3B1D-CB7C-4A5E-B738-E3212287D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3360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b="1"/>
                  <a:t>3</a:t>
                </a:r>
              </a:p>
            </p:txBody>
          </p:sp>
          <p:sp>
            <p:nvSpPr>
              <p:cNvPr id="10" name="Oval 7">
                <a:extLst>
                  <a:ext uri="{FF2B5EF4-FFF2-40B4-BE49-F238E27FC236}">
                    <a16:creationId xmlns:a16="http://schemas.microsoft.com/office/drawing/2014/main" id="{25008768-70B3-48D8-86C0-80EEB81F6F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3360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lvl="0" algn="ctr"/>
                <a:r>
                  <a:rPr lang="en-US" altLang="zh-CN" b="1">
                    <a:solidFill>
                      <a:srgbClr val="000000"/>
                    </a:solidFill>
                  </a:rPr>
                  <a:t>4</a:t>
                </a:r>
              </a:p>
            </p:txBody>
          </p:sp>
          <p:sp>
            <p:nvSpPr>
              <p:cNvPr id="11" name="Line 8">
                <a:extLst>
                  <a:ext uri="{FF2B5EF4-FFF2-40B4-BE49-F238E27FC236}">
                    <a16:creationId xmlns:a16="http://schemas.microsoft.com/office/drawing/2014/main" id="{95F3928E-28A0-4FB8-B4BC-3A5C9886D7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2592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" name="Line 9">
                <a:extLst>
                  <a:ext uri="{FF2B5EF4-FFF2-40B4-BE49-F238E27FC236}">
                    <a16:creationId xmlns:a16="http://schemas.microsoft.com/office/drawing/2014/main" id="{C4AA3237-52B0-46BF-AD57-21B185AC1E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2736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" name="Line 10">
                <a:extLst>
                  <a:ext uri="{FF2B5EF4-FFF2-40B4-BE49-F238E27FC236}">
                    <a16:creationId xmlns:a16="http://schemas.microsoft.com/office/drawing/2014/main" id="{836FD29F-2800-4C4D-A6B8-12E2714D82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3504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" name="Line 12">
                <a:extLst>
                  <a:ext uri="{FF2B5EF4-FFF2-40B4-BE49-F238E27FC236}">
                    <a16:creationId xmlns:a16="http://schemas.microsoft.com/office/drawing/2014/main" id="{F9DD35A2-9725-49E8-BB97-6E9F8A6410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48" y="2688"/>
                <a:ext cx="672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6" name="Text Box 14">
              <a:extLst>
                <a:ext uri="{FF2B5EF4-FFF2-40B4-BE49-F238E27FC236}">
                  <a16:creationId xmlns:a16="http://schemas.microsoft.com/office/drawing/2014/main" id="{DBD94FB0-A283-40AA-B07F-D6ED8E23CB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544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G1</a:t>
              </a:r>
            </a:p>
          </p:txBody>
        </p:sp>
      </p:grpSp>
      <p:grpSp>
        <p:nvGrpSpPr>
          <p:cNvPr id="15" name="Group 34">
            <a:extLst>
              <a:ext uri="{FF2B5EF4-FFF2-40B4-BE49-F238E27FC236}">
                <a16:creationId xmlns:a16="http://schemas.microsoft.com/office/drawing/2014/main" id="{140515C9-D424-4076-9487-A3835A3EB79E}"/>
              </a:ext>
            </a:extLst>
          </p:cNvPr>
          <p:cNvGrpSpPr>
            <a:grpSpLocks/>
          </p:cNvGrpSpPr>
          <p:nvPr/>
        </p:nvGrpSpPr>
        <p:grpSpPr bwMode="auto">
          <a:xfrm>
            <a:off x="7502611" y="4407243"/>
            <a:ext cx="1828800" cy="2133600"/>
            <a:chOff x="2928" y="2544"/>
            <a:chExt cx="1152" cy="1344"/>
          </a:xfrm>
        </p:grpSpPr>
        <p:sp>
          <p:nvSpPr>
            <p:cNvPr id="16" name="Oval 18">
              <a:extLst>
                <a:ext uri="{FF2B5EF4-FFF2-40B4-BE49-F238E27FC236}">
                  <a16:creationId xmlns:a16="http://schemas.microsoft.com/office/drawing/2014/main" id="{47673E7A-F739-427F-BE72-5E38E1815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68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ctr"/>
              <a:r>
                <a:rPr lang="en-US" altLang="zh-CN" b="1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7" name="Oval 19">
              <a:extLst>
                <a:ext uri="{FF2B5EF4-FFF2-40B4-BE49-F238E27FC236}">
                  <a16:creationId xmlns:a16="http://schemas.microsoft.com/office/drawing/2014/main" id="{8431FF3C-EA7F-4112-9E86-3DA47A62C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68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ctr"/>
              <a:r>
                <a:rPr lang="en-US" altLang="zh-CN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8" name="Oval 20">
              <a:extLst>
                <a:ext uri="{FF2B5EF4-FFF2-40B4-BE49-F238E27FC236}">
                  <a16:creationId xmlns:a16="http://schemas.microsoft.com/office/drawing/2014/main" id="{6EC5D481-BF7B-4981-A15E-AE5F661F3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60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ctr"/>
              <a:r>
                <a:rPr lang="en-US" altLang="zh-CN" b="1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19" name="Oval 21">
              <a:extLst>
                <a:ext uri="{FF2B5EF4-FFF2-40B4-BE49-F238E27FC236}">
                  <a16:creationId xmlns:a16="http://schemas.microsoft.com/office/drawing/2014/main" id="{7698DC7A-B666-432D-9974-41F275E9B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60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ctr"/>
              <a:r>
                <a:rPr lang="en-US" altLang="zh-CN" b="1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20" name="Text Box 26">
              <a:extLst>
                <a:ext uri="{FF2B5EF4-FFF2-40B4-BE49-F238E27FC236}">
                  <a16:creationId xmlns:a16="http://schemas.microsoft.com/office/drawing/2014/main" id="{973ACD9B-9056-4BE2-B180-48D6F9614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544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G2</a:t>
              </a:r>
            </a:p>
          </p:txBody>
        </p:sp>
        <p:sp>
          <p:nvSpPr>
            <p:cNvPr id="21" name="Oval 27">
              <a:extLst>
                <a:ext uri="{FF2B5EF4-FFF2-40B4-BE49-F238E27FC236}">
                  <a16:creationId xmlns:a16="http://schemas.microsoft.com/office/drawing/2014/main" id="{03A05980-98C5-4CAB-BCEA-97A2C9C19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12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ctr"/>
              <a:r>
                <a:rPr lang="en-US" altLang="zh-CN" b="1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2" name="Line 28">
              <a:extLst>
                <a:ext uri="{FF2B5EF4-FFF2-40B4-BE49-F238E27FC236}">
                  <a16:creationId xmlns:a16="http://schemas.microsoft.com/office/drawing/2014/main" id="{8BEF3AAF-2B26-4F75-9875-770FEEF60C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83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Line 29">
              <a:extLst>
                <a:ext uri="{FF2B5EF4-FFF2-40B4-BE49-F238E27FC236}">
                  <a16:creationId xmlns:a16="http://schemas.microsoft.com/office/drawing/2014/main" id="{6A89203C-13E4-4C80-BE4C-79180D18AC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976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Line 30">
              <a:extLst>
                <a:ext uri="{FF2B5EF4-FFF2-40B4-BE49-F238E27FC236}">
                  <a16:creationId xmlns:a16="http://schemas.microsoft.com/office/drawing/2014/main" id="{78388021-7FBE-4BAE-A6DF-AD2AB71827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976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Line 31">
              <a:extLst>
                <a:ext uri="{FF2B5EF4-FFF2-40B4-BE49-F238E27FC236}">
                  <a16:creationId xmlns:a16="http://schemas.microsoft.com/office/drawing/2014/main" id="{8820C86F-D783-46B7-AF80-BDCB3C365D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40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Line 32">
              <a:extLst>
                <a:ext uri="{FF2B5EF4-FFF2-40B4-BE49-F238E27FC236}">
                  <a16:creationId xmlns:a16="http://schemas.microsoft.com/office/drawing/2014/main" id="{7D052AD0-50CE-4DBD-900B-1DB6CE72F2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68" y="336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Line 33">
              <a:extLst>
                <a:ext uri="{FF2B5EF4-FFF2-40B4-BE49-F238E27FC236}">
                  <a16:creationId xmlns:a16="http://schemas.microsoft.com/office/drawing/2014/main" id="{DDE4231D-1FE3-4B7B-82BC-176C859AB9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8" y="2928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626447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组合 187">
            <a:extLst>
              <a:ext uri="{FF2B5EF4-FFF2-40B4-BE49-F238E27FC236}">
                <a16:creationId xmlns:a16="http://schemas.microsoft.com/office/drawing/2014/main" id="{30FB30A7-B772-420F-90DF-44E8473B7100}"/>
              </a:ext>
            </a:extLst>
          </p:cNvPr>
          <p:cNvGrpSpPr/>
          <p:nvPr/>
        </p:nvGrpSpPr>
        <p:grpSpPr>
          <a:xfrm>
            <a:off x="6096000" y="1277715"/>
            <a:ext cx="5666278" cy="310826"/>
            <a:chOff x="4865739" y="3409171"/>
            <a:chExt cx="6728908" cy="465035"/>
          </a:xfrm>
        </p:grpSpPr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6BC2C38D-B3E5-47BE-AEB9-CBBFB2F2D0C2}"/>
                </a:ext>
              </a:extLst>
            </p:cNvPr>
            <p:cNvSpPr/>
            <p:nvPr/>
          </p:nvSpPr>
          <p:spPr bwMode="auto">
            <a:xfrm>
              <a:off x="4865739" y="3409171"/>
              <a:ext cx="1342322" cy="463923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tailvex</a:t>
              </a:r>
              <a:endParaRPr lang="zh-CN" alt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70F61B2B-4309-4D16-BFBD-4175EB178ED2}"/>
                </a:ext>
              </a:extLst>
            </p:cNvPr>
            <p:cNvSpPr/>
            <p:nvPr/>
          </p:nvSpPr>
          <p:spPr bwMode="auto">
            <a:xfrm>
              <a:off x="6205731" y="3409171"/>
              <a:ext cx="1315107" cy="461665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headvex</a:t>
              </a:r>
              <a:endParaRPr lang="zh-CN" alt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62F44357-46E3-43D3-92F6-964EDD8704E8}"/>
                </a:ext>
              </a:extLst>
            </p:cNvPr>
            <p:cNvSpPr/>
            <p:nvPr/>
          </p:nvSpPr>
          <p:spPr bwMode="auto">
            <a:xfrm>
              <a:off x="7532655" y="3415914"/>
              <a:ext cx="1372681" cy="45829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hlink</a:t>
              </a:r>
              <a:endParaRPr lang="zh-CN" alt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96E995FA-E1AF-46E6-B6C4-8D321F6DA5C4}"/>
                </a:ext>
              </a:extLst>
            </p:cNvPr>
            <p:cNvSpPr/>
            <p:nvPr/>
          </p:nvSpPr>
          <p:spPr bwMode="auto">
            <a:xfrm>
              <a:off x="8928701" y="3415914"/>
              <a:ext cx="1342322" cy="457179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b="1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tlink</a:t>
              </a:r>
              <a:endParaRPr lang="zh-CN" altLang="en-US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CE97C5A3-AE57-45AA-81C6-02F78CE3654F}"/>
                </a:ext>
              </a:extLst>
            </p:cNvPr>
            <p:cNvSpPr/>
            <p:nvPr/>
          </p:nvSpPr>
          <p:spPr bwMode="auto">
            <a:xfrm>
              <a:off x="10279540" y="3417029"/>
              <a:ext cx="1315107" cy="453807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info</a:t>
              </a:r>
              <a:endParaRPr lang="zh-CN" alt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7" name="Text Box 32"/>
          <p:cNvSpPr txBox="1">
            <a:spLocks noChangeArrowheads="1"/>
          </p:cNvSpPr>
          <p:nvPr/>
        </p:nvSpPr>
        <p:spPr bwMode="auto">
          <a:xfrm>
            <a:off x="10458400" y="5572472"/>
            <a:ext cx="900000" cy="90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endParaRPr lang="zh-CN" altLang="en-US" dirty="0">
              <a:latin typeface="Verdana" pitchFamily="34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255066"/>
              </p:ext>
            </p:extLst>
          </p:nvPr>
        </p:nvGraphicFramePr>
        <p:xfrm>
          <a:off x="9091383" y="4149779"/>
          <a:ext cx="2243137" cy="232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Visio" r:id="rId4" imgW="3598499" imgH="3684329" progId="Visio.Drawing.11">
                  <p:embed/>
                </p:oleObj>
              </mc:Choice>
              <mc:Fallback>
                <p:oleObj name="Visio" r:id="rId4" imgW="3598499" imgH="3684329" progId="Visio.Drawing.11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1383" y="4149779"/>
                        <a:ext cx="2243137" cy="232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" name="Line 73"/>
          <p:cNvSpPr>
            <a:spLocks noChangeShapeType="1"/>
          </p:cNvSpPr>
          <p:nvPr/>
        </p:nvSpPr>
        <p:spPr bwMode="auto">
          <a:xfrm>
            <a:off x="4194175" y="797631"/>
            <a:ext cx="2273300" cy="0"/>
          </a:xfrm>
          <a:prstGeom prst="line">
            <a:avLst/>
          </a:prstGeom>
          <a:noFill/>
          <a:ln w="57150" cap="rnd">
            <a:solidFill>
              <a:srgbClr val="0000FF"/>
            </a:solidFill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89" name="Line 75"/>
          <p:cNvSpPr>
            <a:spLocks noChangeShapeType="1"/>
          </p:cNvSpPr>
          <p:nvPr/>
        </p:nvSpPr>
        <p:spPr bwMode="auto">
          <a:xfrm>
            <a:off x="4199672" y="2500701"/>
            <a:ext cx="540000" cy="0"/>
          </a:xfrm>
          <a:prstGeom prst="line">
            <a:avLst/>
          </a:prstGeom>
          <a:noFill/>
          <a:ln w="57150" cap="rnd">
            <a:solidFill>
              <a:srgbClr val="0000FF"/>
            </a:solidFill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grpSp>
        <p:nvGrpSpPr>
          <p:cNvPr id="90" name="Group 95"/>
          <p:cNvGrpSpPr>
            <a:grpSpLocks/>
          </p:cNvGrpSpPr>
          <p:nvPr/>
        </p:nvGrpSpPr>
        <p:grpSpPr bwMode="auto">
          <a:xfrm>
            <a:off x="3763963" y="805569"/>
            <a:ext cx="1855788" cy="1460500"/>
            <a:chOff x="931" y="1872"/>
            <a:chExt cx="1169" cy="920"/>
          </a:xfrm>
        </p:grpSpPr>
        <p:sp>
          <p:nvSpPr>
            <p:cNvPr id="91" name="Line 80"/>
            <p:cNvSpPr>
              <a:spLocks noChangeShapeType="1"/>
            </p:cNvSpPr>
            <p:nvPr/>
          </p:nvSpPr>
          <p:spPr bwMode="auto">
            <a:xfrm>
              <a:off x="931" y="1872"/>
              <a:ext cx="0" cy="216"/>
            </a:xfrm>
            <a:prstGeom prst="line">
              <a:avLst/>
            </a:prstGeom>
            <a:noFill/>
            <a:ln w="57150" cap="rnd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  <a:latin typeface="+mj-lt"/>
              </a:endParaRPr>
            </a:p>
          </p:txBody>
        </p:sp>
        <p:sp>
          <p:nvSpPr>
            <p:cNvPr id="92" name="Line 81"/>
            <p:cNvSpPr>
              <a:spLocks noChangeShapeType="1"/>
            </p:cNvSpPr>
            <p:nvPr/>
          </p:nvSpPr>
          <p:spPr bwMode="auto">
            <a:xfrm>
              <a:off x="931" y="2089"/>
              <a:ext cx="1168" cy="0"/>
            </a:xfrm>
            <a:prstGeom prst="line">
              <a:avLst/>
            </a:prstGeom>
            <a:noFill/>
            <a:ln w="57150" cap="rnd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  <a:latin typeface="+mj-lt"/>
              </a:endParaRPr>
            </a:p>
          </p:txBody>
        </p:sp>
        <p:sp>
          <p:nvSpPr>
            <p:cNvPr id="93" name="Line 82"/>
            <p:cNvSpPr>
              <a:spLocks noChangeShapeType="1"/>
            </p:cNvSpPr>
            <p:nvPr/>
          </p:nvSpPr>
          <p:spPr bwMode="auto">
            <a:xfrm>
              <a:off x="2100" y="2089"/>
              <a:ext cx="0" cy="703"/>
            </a:xfrm>
            <a:prstGeom prst="line">
              <a:avLst/>
            </a:prstGeom>
            <a:noFill/>
            <a:ln w="57150" cap="rnd">
              <a:solidFill>
                <a:srgbClr val="C00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94" name="Group 96"/>
          <p:cNvGrpSpPr>
            <a:grpSpLocks/>
          </p:cNvGrpSpPr>
          <p:nvPr/>
        </p:nvGrpSpPr>
        <p:grpSpPr bwMode="auto">
          <a:xfrm>
            <a:off x="3741738" y="1008769"/>
            <a:ext cx="3254376" cy="987425"/>
            <a:chOff x="917" y="2000"/>
            <a:chExt cx="2050" cy="622"/>
          </a:xfrm>
        </p:grpSpPr>
        <p:sp>
          <p:nvSpPr>
            <p:cNvPr id="95" name="Line 84"/>
            <p:cNvSpPr>
              <a:spLocks noChangeShapeType="1"/>
            </p:cNvSpPr>
            <p:nvPr/>
          </p:nvSpPr>
          <p:spPr bwMode="auto">
            <a:xfrm flipH="1">
              <a:off x="917" y="2390"/>
              <a:ext cx="1" cy="232"/>
            </a:xfrm>
            <a:prstGeom prst="line">
              <a:avLst/>
            </a:prstGeom>
            <a:noFill/>
            <a:ln w="57150" cap="rnd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  <a:latin typeface="+mj-lt"/>
              </a:endParaRPr>
            </a:p>
          </p:txBody>
        </p:sp>
        <p:sp>
          <p:nvSpPr>
            <p:cNvPr id="96" name="Line 85"/>
            <p:cNvSpPr>
              <a:spLocks noChangeShapeType="1"/>
            </p:cNvSpPr>
            <p:nvPr/>
          </p:nvSpPr>
          <p:spPr bwMode="auto">
            <a:xfrm>
              <a:off x="918" y="2622"/>
              <a:ext cx="2041" cy="0"/>
            </a:xfrm>
            <a:prstGeom prst="line">
              <a:avLst/>
            </a:prstGeom>
            <a:noFill/>
            <a:ln w="57150" cap="rnd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  <a:latin typeface="+mj-lt"/>
              </a:endParaRPr>
            </a:p>
          </p:txBody>
        </p:sp>
        <p:sp>
          <p:nvSpPr>
            <p:cNvPr id="97" name="Line 86"/>
            <p:cNvSpPr>
              <a:spLocks noChangeShapeType="1"/>
            </p:cNvSpPr>
            <p:nvPr/>
          </p:nvSpPr>
          <p:spPr bwMode="auto">
            <a:xfrm flipV="1">
              <a:off x="2967" y="2000"/>
              <a:ext cx="0" cy="622"/>
            </a:xfrm>
            <a:prstGeom prst="line">
              <a:avLst/>
            </a:prstGeom>
            <a:noFill/>
            <a:ln w="57150" cap="rnd">
              <a:solidFill>
                <a:srgbClr val="C00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  <a:latin typeface="+mj-lt"/>
              </a:endParaRPr>
            </a:p>
          </p:txBody>
        </p:sp>
      </p:grpSp>
      <p:sp>
        <p:nvSpPr>
          <p:cNvPr id="98" name="Line 76"/>
          <p:cNvSpPr>
            <a:spLocks noChangeShapeType="1"/>
          </p:cNvSpPr>
          <p:nvPr/>
        </p:nvSpPr>
        <p:spPr bwMode="auto">
          <a:xfrm>
            <a:off x="6031230" y="2489906"/>
            <a:ext cx="3708000" cy="0"/>
          </a:xfrm>
          <a:prstGeom prst="line">
            <a:avLst/>
          </a:prstGeom>
          <a:noFill/>
          <a:ln w="57150" cap="rnd">
            <a:solidFill>
              <a:srgbClr val="0000FF"/>
            </a:solidFill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grpSp>
        <p:nvGrpSpPr>
          <p:cNvPr id="99" name="Group 113"/>
          <p:cNvGrpSpPr>
            <a:grpSpLocks/>
          </p:cNvGrpSpPr>
          <p:nvPr/>
        </p:nvGrpSpPr>
        <p:grpSpPr bwMode="auto">
          <a:xfrm>
            <a:off x="4757739" y="592843"/>
            <a:ext cx="6376987" cy="2921000"/>
            <a:chOff x="1557" y="1743"/>
            <a:chExt cx="4017" cy="1840"/>
          </a:xfrm>
        </p:grpSpPr>
        <p:grpSp>
          <p:nvGrpSpPr>
            <p:cNvPr id="100" name="Group 100"/>
            <p:cNvGrpSpPr>
              <a:grpSpLocks/>
            </p:cNvGrpSpPr>
            <p:nvPr/>
          </p:nvGrpSpPr>
          <p:grpSpPr bwMode="auto">
            <a:xfrm>
              <a:off x="1557" y="1743"/>
              <a:ext cx="4017" cy="1840"/>
              <a:chOff x="1557" y="1743"/>
              <a:chExt cx="4017" cy="1840"/>
            </a:xfrm>
          </p:grpSpPr>
          <p:sp>
            <p:nvSpPr>
              <p:cNvPr id="123" name="Rectangle 39"/>
              <p:cNvSpPr>
                <a:spLocks noChangeArrowheads="1"/>
              </p:cNvSpPr>
              <p:nvPr/>
            </p:nvSpPr>
            <p:spPr bwMode="auto">
              <a:xfrm>
                <a:off x="3737" y="1747"/>
                <a:ext cx="867" cy="256"/>
              </a:xfrm>
              <a:prstGeom prst="rect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 dirty="0">
                    <a:solidFill>
                      <a:srgbClr val="00B05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</a:t>
                </a:r>
                <a:r>
                  <a:rPr kumimoji="1" lang="en-US" altLang="zh-CN" sz="2000" b="1" dirty="0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3</a:t>
                </a:r>
              </a:p>
            </p:txBody>
          </p:sp>
          <p:sp>
            <p:nvSpPr>
              <p:cNvPr id="124" name="Rectangle 44"/>
              <p:cNvSpPr>
                <a:spLocks noChangeArrowheads="1"/>
              </p:cNvSpPr>
              <p:nvPr/>
            </p:nvSpPr>
            <p:spPr bwMode="auto">
              <a:xfrm>
                <a:off x="2639" y="1743"/>
                <a:ext cx="867" cy="256"/>
              </a:xfrm>
              <a:prstGeom prst="rect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 dirty="0">
                    <a:solidFill>
                      <a:srgbClr val="00B050"/>
                    </a:solidFill>
                    <a:highlight>
                      <a:srgbClr val="FFFF00"/>
                    </a:highlight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</a:t>
                </a:r>
                <a:r>
                  <a:rPr kumimoji="1" lang="en-US" altLang="zh-CN" sz="2000" b="1" dirty="0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2</a:t>
                </a:r>
              </a:p>
            </p:txBody>
          </p:sp>
          <p:sp>
            <p:nvSpPr>
              <p:cNvPr id="125" name="Rectangle 49"/>
              <p:cNvSpPr>
                <a:spLocks noChangeArrowheads="1"/>
              </p:cNvSpPr>
              <p:nvPr/>
            </p:nvSpPr>
            <p:spPr bwMode="auto">
              <a:xfrm>
                <a:off x="4707" y="2812"/>
                <a:ext cx="867" cy="256"/>
              </a:xfrm>
              <a:prstGeom prst="rect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 dirty="0">
                    <a:solidFill>
                      <a:srgbClr val="00B05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3</a:t>
                </a:r>
                <a:r>
                  <a:rPr kumimoji="1" lang="en-US" altLang="zh-CN" sz="2000" b="1" dirty="0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4</a:t>
                </a:r>
              </a:p>
            </p:txBody>
          </p:sp>
          <p:sp>
            <p:nvSpPr>
              <p:cNvPr id="126" name="Rectangle 54"/>
              <p:cNvSpPr>
                <a:spLocks noChangeArrowheads="1"/>
              </p:cNvSpPr>
              <p:nvPr/>
            </p:nvSpPr>
            <p:spPr bwMode="auto">
              <a:xfrm>
                <a:off x="1557" y="2812"/>
                <a:ext cx="867" cy="256"/>
              </a:xfrm>
              <a:prstGeom prst="rect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 dirty="0">
                    <a:solidFill>
                      <a:schemeClr val="bg2">
                        <a:lumMod val="10000"/>
                      </a:schemeClr>
                    </a:solidFill>
                    <a:highlight>
                      <a:srgbClr val="FFFF00"/>
                    </a:highlight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3</a:t>
                </a:r>
                <a:r>
                  <a:rPr kumimoji="1" lang="en-US" altLang="zh-CN" sz="2000" b="1" dirty="0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</a:t>
                </a:r>
                <a:r>
                  <a:rPr kumimoji="1" lang="en-US" altLang="zh-CN" sz="2000" b="1" dirty="0">
                    <a:solidFill>
                      <a:srgbClr val="00B05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</a:t>
                </a:r>
              </a:p>
            </p:txBody>
          </p:sp>
          <p:sp>
            <p:nvSpPr>
              <p:cNvPr id="127" name="Rectangle 59"/>
              <p:cNvSpPr>
                <a:spLocks noChangeArrowheads="1"/>
              </p:cNvSpPr>
              <p:nvPr/>
            </p:nvSpPr>
            <p:spPr bwMode="auto">
              <a:xfrm>
                <a:off x="3710" y="3319"/>
                <a:ext cx="867" cy="256"/>
              </a:xfrm>
              <a:prstGeom prst="rect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 dirty="0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4  3</a:t>
                </a:r>
              </a:p>
            </p:txBody>
          </p:sp>
          <p:sp>
            <p:nvSpPr>
              <p:cNvPr id="128" name="Rectangle 64"/>
              <p:cNvSpPr>
                <a:spLocks noChangeArrowheads="1"/>
              </p:cNvSpPr>
              <p:nvPr/>
            </p:nvSpPr>
            <p:spPr bwMode="auto">
              <a:xfrm>
                <a:off x="2639" y="3327"/>
                <a:ext cx="867" cy="256"/>
              </a:xfrm>
              <a:prstGeom prst="rect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 dirty="0">
                    <a:solidFill>
                      <a:schemeClr val="bg2">
                        <a:lumMod val="10000"/>
                      </a:schemeClr>
                    </a:solidFill>
                    <a:highlight>
                      <a:srgbClr val="FFFF00"/>
                    </a:highlight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4 </a:t>
                </a:r>
                <a:r>
                  <a:rPr kumimoji="1" lang="en-US" altLang="zh-CN" sz="2000" b="1" dirty="0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2</a:t>
                </a:r>
              </a:p>
            </p:txBody>
          </p:sp>
          <p:sp>
            <p:nvSpPr>
              <p:cNvPr id="129" name="Rectangle 69"/>
              <p:cNvSpPr>
                <a:spLocks noChangeArrowheads="1"/>
              </p:cNvSpPr>
              <p:nvPr/>
            </p:nvSpPr>
            <p:spPr bwMode="auto">
              <a:xfrm>
                <a:off x="1567" y="3323"/>
                <a:ext cx="867" cy="256"/>
              </a:xfrm>
              <a:prstGeom prst="rect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 dirty="0">
                    <a:solidFill>
                      <a:schemeClr val="bg2">
                        <a:lumMod val="10000"/>
                      </a:schemeClr>
                    </a:solidFill>
                    <a:highlight>
                      <a:srgbClr val="FFFF00"/>
                    </a:highlight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4</a:t>
                </a:r>
                <a:r>
                  <a:rPr kumimoji="1" lang="en-US" altLang="zh-CN" sz="2000" b="1" dirty="0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 </a:t>
                </a:r>
                <a:r>
                  <a:rPr kumimoji="1" lang="en-US" altLang="zh-CN" sz="2000" b="1" dirty="0">
                    <a:solidFill>
                      <a:srgbClr val="00B05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</a:t>
                </a:r>
              </a:p>
            </p:txBody>
          </p:sp>
        </p:grpSp>
        <p:grpSp>
          <p:nvGrpSpPr>
            <p:cNvPr id="101" name="Group 112"/>
            <p:cNvGrpSpPr>
              <a:grpSpLocks/>
            </p:cNvGrpSpPr>
            <p:nvPr/>
          </p:nvGrpSpPr>
          <p:grpSpPr bwMode="auto">
            <a:xfrm>
              <a:off x="1789" y="1743"/>
              <a:ext cx="3579" cy="1840"/>
              <a:chOff x="1789" y="1743"/>
              <a:chExt cx="3579" cy="1840"/>
            </a:xfrm>
          </p:grpSpPr>
          <p:sp>
            <p:nvSpPr>
              <p:cNvPr id="102" name="Line 40"/>
              <p:cNvSpPr>
                <a:spLocks noChangeShapeType="1"/>
              </p:cNvSpPr>
              <p:nvPr/>
            </p:nvSpPr>
            <p:spPr bwMode="auto">
              <a:xfrm>
                <a:off x="4183" y="1747"/>
                <a:ext cx="0" cy="256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03" name="Line 41"/>
              <p:cNvSpPr>
                <a:spLocks noChangeShapeType="1"/>
              </p:cNvSpPr>
              <p:nvPr/>
            </p:nvSpPr>
            <p:spPr bwMode="auto">
              <a:xfrm>
                <a:off x="3969" y="1747"/>
                <a:ext cx="0" cy="256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04" name="Line 42"/>
              <p:cNvSpPr>
                <a:spLocks noChangeShapeType="1"/>
              </p:cNvSpPr>
              <p:nvPr/>
            </p:nvSpPr>
            <p:spPr bwMode="auto">
              <a:xfrm>
                <a:off x="4398" y="1747"/>
                <a:ext cx="0" cy="256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05" name="Line 45"/>
              <p:cNvSpPr>
                <a:spLocks noChangeShapeType="1"/>
              </p:cNvSpPr>
              <p:nvPr/>
            </p:nvSpPr>
            <p:spPr bwMode="auto">
              <a:xfrm>
                <a:off x="3085" y="1743"/>
                <a:ext cx="0" cy="256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06" name="Line 46"/>
              <p:cNvSpPr>
                <a:spLocks noChangeShapeType="1"/>
              </p:cNvSpPr>
              <p:nvPr/>
            </p:nvSpPr>
            <p:spPr bwMode="auto">
              <a:xfrm>
                <a:off x="2871" y="1743"/>
                <a:ext cx="0" cy="256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07" name="Line 47"/>
              <p:cNvSpPr>
                <a:spLocks noChangeShapeType="1"/>
              </p:cNvSpPr>
              <p:nvPr/>
            </p:nvSpPr>
            <p:spPr bwMode="auto">
              <a:xfrm>
                <a:off x="3300" y="1743"/>
                <a:ext cx="0" cy="256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08" name="Line 50"/>
              <p:cNvSpPr>
                <a:spLocks noChangeShapeType="1"/>
              </p:cNvSpPr>
              <p:nvPr/>
            </p:nvSpPr>
            <p:spPr bwMode="auto">
              <a:xfrm>
                <a:off x="5153" y="2812"/>
                <a:ext cx="0" cy="256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09" name="Line 51"/>
              <p:cNvSpPr>
                <a:spLocks noChangeShapeType="1"/>
              </p:cNvSpPr>
              <p:nvPr/>
            </p:nvSpPr>
            <p:spPr bwMode="auto">
              <a:xfrm>
                <a:off x="4939" y="2812"/>
                <a:ext cx="0" cy="256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10" name="Line 52"/>
              <p:cNvSpPr>
                <a:spLocks noChangeShapeType="1"/>
              </p:cNvSpPr>
              <p:nvPr/>
            </p:nvSpPr>
            <p:spPr bwMode="auto">
              <a:xfrm>
                <a:off x="5368" y="2812"/>
                <a:ext cx="0" cy="256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11" name="Line 55"/>
              <p:cNvSpPr>
                <a:spLocks noChangeShapeType="1"/>
              </p:cNvSpPr>
              <p:nvPr/>
            </p:nvSpPr>
            <p:spPr bwMode="auto">
              <a:xfrm>
                <a:off x="2003" y="2812"/>
                <a:ext cx="0" cy="256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12" name="Line 56"/>
              <p:cNvSpPr>
                <a:spLocks noChangeShapeType="1"/>
              </p:cNvSpPr>
              <p:nvPr/>
            </p:nvSpPr>
            <p:spPr bwMode="auto">
              <a:xfrm>
                <a:off x="1789" y="2812"/>
                <a:ext cx="0" cy="256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13" name="Line 57"/>
              <p:cNvSpPr>
                <a:spLocks noChangeShapeType="1"/>
              </p:cNvSpPr>
              <p:nvPr/>
            </p:nvSpPr>
            <p:spPr bwMode="auto">
              <a:xfrm>
                <a:off x="2218" y="2812"/>
                <a:ext cx="0" cy="256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14" name="Line 60"/>
              <p:cNvSpPr>
                <a:spLocks noChangeShapeType="1"/>
              </p:cNvSpPr>
              <p:nvPr/>
            </p:nvSpPr>
            <p:spPr bwMode="auto">
              <a:xfrm>
                <a:off x="4156" y="3319"/>
                <a:ext cx="0" cy="256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15" name="Line 61"/>
              <p:cNvSpPr>
                <a:spLocks noChangeShapeType="1"/>
              </p:cNvSpPr>
              <p:nvPr/>
            </p:nvSpPr>
            <p:spPr bwMode="auto">
              <a:xfrm>
                <a:off x="3931" y="3319"/>
                <a:ext cx="0" cy="256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16" name="Line 62"/>
              <p:cNvSpPr>
                <a:spLocks noChangeShapeType="1"/>
              </p:cNvSpPr>
              <p:nvPr/>
            </p:nvSpPr>
            <p:spPr bwMode="auto">
              <a:xfrm>
                <a:off x="4371" y="3319"/>
                <a:ext cx="0" cy="256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17" name="Line 65"/>
              <p:cNvSpPr>
                <a:spLocks noChangeShapeType="1"/>
              </p:cNvSpPr>
              <p:nvPr/>
            </p:nvSpPr>
            <p:spPr bwMode="auto">
              <a:xfrm>
                <a:off x="3085" y="3327"/>
                <a:ext cx="0" cy="256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18" name="Line 66"/>
              <p:cNvSpPr>
                <a:spLocks noChangeShapeType="1"/>
              </p:cNvSpPr>
              <p:nvPr/>
            </p:nvSpPr>
            <p:spPr bwMode="auto">
              <a:xfrm>
                <a:off x="2871" y="3327"/>
                <a:ext cx="0" cy="256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19" name="Line 67"/>
              <p:cNvSpPr>
                <a:spLocks noChangeShapeType="1"/>
              </p:cNvSpPr>
              <p:nvPr/>
            </p:nvSpPr>
            <p:spPr bwMode="auto">
              <a:xfrm>
                <a:off x="3300" y="3327"/>
                <a:ext cx="0" cy="256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20" name="Line 70"/>
              <p:cNvSpPr>
                <a:spLocks noChangeShapeType="1"/>
              </p:cNvSpPr>
              <p:nvPr/>
            </p:nvSpPr>
            <p:spPr bwMode="auto">
              <a:xfrm>
                <a:off x="2013" y="3323"/>
                <a:ext cx="0" cy="256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21" name="Line 71"/>
              <p:cNvSpPr>
                <a:spLocks noChangeShapeType="1"/>
              </p:cNvSpPr>
              <p:nvPr/>
            </p:nvSpPr>
            <p:spPr bwMode="auto">
              <a:xfrm>
                <a:off x="1799" y="3323"/>
                <a:ext cx="0" cy="256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22" name="Line 72"/>
              <p:cNvSpPr>
                <a:spLocks noChangeShapeType="1"/>
              </p:cNvSpPr>
              <p:nvPr/>
            </p:nvSpPr>
            <p:spPr bwMode="auto">
              <a:xfrm>
                <a:off x="2228" y="3323"/>
                <a:ext cx="0" cy="256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  <p:sp>
        <p:nvSpPr>
          <p:cNvPr id="130" name="Line 74"/>
          <p:cNvSpPr>
            <a:spLocks noChangeShapeType="1"/>
          </p:cNvSpPr>
          <p:nvPr/>
        </p:nvSpPr>
        <p:spPr bwMode="auto">
          <a:xfrm>
            <a:off x="7731379" y="797631"/>
            <a:ext cx="476250" cy="0"/>
          </a:xfrm>
          <a:prstGeom prst="line">
            <a:avLst/>
          </a:prstGeom>
          <a:noFill/>
          <a:ln w="57150" cap="rnd">
            <a:solidFill>
              <a:srgbClr val="0000FF"/>
            </a:solidFill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131" name="Line 77"/>
          <p:cNvSpPr>
            <a:spLocks noChangeShapeType="1"/>
          </p:cNvSpPr>
          <p:nvPr/>
        </p:nvSpPr>
        <p:spPr bwMode="auto">
          <a:xfrm>
            <a:off x="4217289" y="3308040"/>
            <a:ext cx="540000" cy="0"/>
          </a:xfrm>
          <a:prstGeom prst="line">
            <a:avLst/>
          </a:prstGeom>
          <a:noFill/>
          <a:ln w="57150" cap="rnd">
            <a:solidFill>
              <a:srgbClr val="0000FF"/>
            </a:solidFill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132" name="Line 78"/>
          <p:cNvSpPr>
            <a:spLocks noChangeShapeType="1"/>
          </p:cNvSpPr>
          <p:nvPr/>
        </p:nvSpPr>
        <p:spPr bwMode="auto">
          <a:xfrm>
            <a:off x="6033453" y="3301118"/>
            <a:ext cx="423862" cy="0"/>
          </a:xfrm>
          <a:prstGeom prst="line">
            <a:avLst/>
          </a:prstGeom>
          <a:noFill/>
          <a:ln w="57150" cap="rnd">
            <a:solidFill>
              <a:srgbClr val="0000FF"/>
            </a:solidFill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133" name="Line 79"/>
          <p:cNvSpPr>
            <a:spLocks noChangeShapeType="1"/>
          </p:cNvSpPr>
          <p:nvPr/>
        </p:nvSpPr>
        <p:spPr bwMode="auto">
          <a:xfrm>
            <a:off x="7735788" y="3301118"/>
            <a:ext cx="417079" cy="0"/>
          </a:xfrm>
          <a:prstGeom prst="line">
            <a:avLst/>
          </a:prstGeom>
          <a:noFill/>
          <a:ln w="57150" cap="rnd">
            <a:solidFill>
              <a:srgbClr val="0000FF"/>
            </a:solidFill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134" name="Line 83"/>
          <p:cNvSpPr>
            <a:spLocks noChangeShapeType="1"/>
          </p:cNvSpPr>
          <p:nvPr/>
        </p:nvSpPr>
        <p:spPr bwMode="auto">
          <a:xfrm>
            <a:off x="5625465" y="2506987"/>
            <a:ext cx="0" cy="576000"/>
          </a:xfrm>
          <a:prstGeom prst="line">
            <a:avLst/>
          </a:prstGeom>
          <a:noFill/>
          <a:ln w="57150" cap="rnd">
            <a:solidFill>
              <a:srgbClr val="C00000"/>
            </a:solidFill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135" name="Line 87"/>
          <p:cNvSpPr>
            <a:spLocks noChangeShapeType="1"/>
          </p:cNvSpPr>
          <p:nvPr/>
        </p:nvSpPr>
        <p:spPr bwMode="auto">
          <a:xfrm>
            <a:off x="7348538" y="786010"/>
            <a:ext cx="0" cy="2304000"/>
          </a:xfrm>
          <a:prstGeom prst="line">
            <a:avLst/>
          </a:prstGeom>
          <a:noFill/>
          <a:ln w="57150" cap="rnd">
            <a:solidFill>
              <a:srgbClr val="C00000"/>
            </a:solidFill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grpSp>
        <p:nvGrpSpPr>
          <p:cNvPr id="136" name="Group 97"/>
          <p:cNvGrpSpPr>
            <a:grpSpLocks/>
          </p:cNvGrpSpPr>
          <p:nvPr/>
        </p:nvGrpSpPr>
        <p:grpSpPr bwMode="auto">
          <a:xfrm>
            <a:off x="3721105" y="1016708"/>
            <a:ext cx="5078417" cy="1808164"/>
            <a:chOff x="904" y="2005"/>
            <a:chExt cx="3199" cy="1139"/>
          </a:xfrm>
        </p:grpSpPr>
        <p:sp>
          <p:nvSpPr>
            <p:cNvPr id="137" name="Line 88"/>
            <p:cNvSpPr>
              <a:spLocks noChangeShapeType="1"/>
            </p:cNvSpPr>
            <p:nvPr/>
          </p:nvSpPr>
          <p:spPr bwMode="auto">
            <a:xfrm>
              <a:off x="904" y="2936"/>
              <a:ext cx="0" cy="208"/>
            </a:xfrm>
            <a:prstGeom prst="line">
              <a:avLst/>
            </a:prstGeom>
            <a:noFill/>
            <a:ln w="57150" cap="rnd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  <a:latin typeface="+mj-lt"/>
              </a:endParaRPr>
            </a:p>
          </p:txBody>
        </p:sp>
        <p:sp>
          <p:nvSpPr>
            <p:cNvPr id="138" name="Line 89"/>
            <p:cNvSpPr>
              <a:spLocks noChangeShapeType="1"/>
            </p:cNvSpPr>
            <p:nvPr/>
          </p:nvSpPr>
          <p:spPr bwMode="auto">
            <a:xfrm>
              <a:off x="904" y="3144"/>
              <a:ext cx="3197" cy="0"/>
            </a:xfrm>
            <a:prstGeom prst="line">
              <a:avLst/>
            </a:prstGeom>
            <a:noFill/>
            <a:ln w="57150" cap="rnd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  <a:latin typeface="+mj-lt"/>
              </a:endParaRPr>
            </a:p>
          </p:txBody>
        </p:sp>
        <p:sp>
          <p:nvSpPr>
            <p:cNvPr id="139" name="Line 90"/>
            <p:cNvSpPr>
              <a:spLocks noChangeShapeType="1"/>
            </p:cNvSpPr>
            <p:nvPr/>
          </p:nvSpPr>
          <p:spPr bwMode="auto">
            <a:xfrm flipV="1">
              <a:off x="4103" y="2005"/>
              <a:ext cx="0" cy="1134"/>
            </a:xfrm>
            <a:prstGeom prst="line">
              <a:avLst/>
            </a:prstGeom>
            <a:noFill/>
            <a:ln w="57150" cap="rnd">
              <a:solidFill>
                <a:srgbClr val="C00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  <a:latin typeface="+mj-lt"/>
              </a:endParaRPr>
            </a:p>
          </p:txBody>
        </p:sp>
      </p:grpSp>
      <p:sp>
        <p:nvSpPr>
          <p:cNvPr id="140" name="Line 91"/>
          <p:cNvSpPr>
            <a:spLocks noChangeShapeType="1"/>
          </p:cNvSpPr>
          <p:nvPr/>
        </p:nvSpPr>
        <p:spPr bwMode="auto">
          <a:xfrm>
            <a:off x="9077325" y="811093"/>
            <a:ext cx="0" cy="2268000"/>
          </a:xfrm>
          <a:prstGeom prst="line">
            <a:avLst/>
          </a:prstGeom>
          <a:noFill/>
          <a:ln w="57150" cap="rnd">
            <a:solidFill>
              <a:srgbClr val="C00000"/>
            </a:solidFill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grpSp>
        <p:nvGrpSpPr>
          <p:cNvPr id="141" name="Group 98"/>
          <p:cNvGrpSpPr>
            <a:grpSpLocks/>
          </p:cNvGrpSpPr>
          <p:nvPr/>
        </p:nvGrpSpPr>
        <p:grpSpPr bwMode="auto">
          <a:xfrm>
            <a:off x="3727451" y="2707394"/>
            <a:ext cx="6918326" cy="1044575"/>
            <a:chOff x="908" y="3070"/>
            <a:chExt cx="4358" cy="658"/>
          </a:xfrm>
        </p:grpSpPr>
        <p:sp>
          <p:nvSpPr>
            <p:cNvPr id="142" name="Line 92"/>
            <p:cNvSpPr>
              <a:spLocks noChangeShapeType="1"/>
            </p:cNvSpPr>
            <p:nvPr/>
          </p:nvSpPr>
          <p:spPr bwMode="auto">
            <a:xfrm flipH="1">
              <a:off x="908" y="3475"/>
              <a:ext cx="0" cy="253"/>
            </a:xfrm>
            <a:prstGeom prst="line">
              <a:avLst/>
            </a:prstGeom>
            <a:noFill/>
            <a:ln w="57150" cap="rnd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  <a:latin typeface="+mj-lt"/>
              </a:endParaRPr>
            </a:p>
          </p:txBody>
        </p:sp>
        <p:sp>
          <p:nvSpPr>
            <p:cNvPr id="143" name="Line 93"/>
            <p:cNvSpPr>
              <a:spLocks noChangeShapeType="1"/>
            </p:cNvSpPr>
            <p:nvPr/>
          </p:nvSpPr>
          <p:spPr bwMode="auto">
            <a:xfrm>
              <a:off x="908" y="3728"/>
              <a:ext cx="4354" cy="0"/>
            </a:xfrm>
            <a:prstGeom prst="line">
              <a:avLst/>
            </a:prstGeom>
            <a:noFill/>
            <a:ln w="57150" cap="rnd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  <a:latin typeface="+mj-lt"/>
              </a:endParaRPr>
            </a:p>
          </p:txBody>
        </p:sp>
        <p:sp>
          <p:nvSpPr>
            <p:cNvPr id="144" name="Line 94"/>
            <p:cNvSpPr>
              <a:spLocks noChangeShapeType="1"/>
            </p:cNvSpPr>
            <p:nvPr/>
          </p:nvSpPr>
          <p:spPr bwMode="auto">
            <a:xfrm flipV="1">
              <a:off x="5266" y="3070"/>
              <a:ext cx="0" cy="656"/>
            </a:xfrm>
            <a:prstGeom prst="line">
              <a:avLst/>
            </a:prstGeom>
            <a:noFill/>
            <a:ln w="57150" cap="rnd">
              <a:solidFill>
                <a:srgbClr val="C00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  <a:latin typeface="+mj-lt"/>
              </a:endParaRPr>
            </a:p>
          </p:txBody>
        </p:sp>
      </p:grpSp>
      <p:sp>
        <p:nvSpPr>
          <p:cNvPr id="145" name="Text Box 101"/>
          <p:cNvSpPr txBox="1">
            <a:spLocks noChangeArrowheads="1"/>
          </p:cNvSpPr>
          <p:nvPr/>
        </p:nvSpPr>
        <p:spPr bwMode="auto">
          <a:xfrm>
            <a:off x="9270304" y="623199"/>
            <a:ext cx="3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ts val="0"/>
              </a:spcBef>
            </a:pPr>
            <a:r>
              <a:rPr kumimoji="1" lang="en-US" altLang="zh-CN" sz="2000" b="1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^</a:t>
            </a:r>
          </a:p>
        </p:txBody>
      </p:sp>
      <p:grpSp>
        <p:nvGrpSpPr>
          <p:cNvPr id="146" name="Group 108"/>
          <p:cNvGrpSpPr>
            <a:grpSpLocks/>
          </p:cNvGrpSpPr>
          <p:nvPr/>
        </p:nvGrpSpPr>
        <p:grpSpPr bwMode="auto">
          <a:xfrm>
            <a:off x="2725740" y="591261"/>
            <a:ext cx="1704977" cy="2938465"/>
            <a:chOff x="277" y="2037"/>
            <a:chExt cx="1074" cy="1851"/>
          </a:xfrm>
        </p:grpSpPr>
        <p:sp>
          <p:nvSpPr>
            <p:cNvPr id="147" name="Text Box 102"/>
            <p:cNvSpPr txBox="1">
              <a:spLocks noChangeArrowheads="1"/>
            </p:cNvSpPr>
            <p:nvPr/>
          </p:nvSpPr>
          <p:spPr bwMode="auto">
            <a:xfrm>
              <a:off x="1066" y="2566"/>
              <a:ext cx="28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^</a:t>
              </a:r>
            </a:p>
          </p:txBody>
        </p:sp>
        <p:sp>
          <p:nvSpPr>
            <p:cNvPr id="148" name="Rectangle 19"/>
            <p:cNvSpPr>
              <a:spLocks noChangeArrowheads="1"/>
            </p:cNvSpPr>
            <p:nvPr/>
          </p:nvSpPr>
          <p:spPr bwMode="auto">
            <a:xfrm>
              <a:off x="514" y="2040"/>
              <a:ext cx="822" cy="244"/>
            </a:xfrm>
            <a:prstGeom prst="rect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2000" b="1" dirty="0">
                  <a:solidFill>
                    <a:srgbClr val="00B05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</a:t>
              </a:r>
            </a:p>
          </p:txBody>
        </p:sp>
        <p:sp>
          <p:nvSpPr>
            <p:cNvPr id="149" name="Line 20"/>
            <p:cNvSpPr>
              <a:spLocks noChangeShapeType="1"/>
            </p:cNvSpPr>
            <p:nvPr/>
          </p:nvSpPr>
          <p:spPr bwMode="auto">
            <a:xfrm>
              <a:off x="781" y="2040"/>
              <a:ext cx="0" cy="244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0" name="Line 21"/>
            <p:cNvSpPr>
              <a:spLocks noChangeShapeType="1"/>
            </p:cNvSpPr>
            <p:nvPr/>
          </p:nvSpPr>
          <p:spPr bwMode="auto">
            <a:xfrm>
              <a:off x="1048" y="2040"/>
              <a:ext cx="0" cy="244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1" name="Rectangle 23"/>
            <p:cNvSpPr>
              <a:spLocks noChangeArrowheads="1"/>
            </p:cNvSpPr>
            <p:nvPr/>
          </p:nvSpPr>
          <p:spPr bwMode="auto">
            <a:xfrm>
              <a:off x="514" y="2558"/>
              <a:ext cx="822" cy="244"/>
            </a:xfrm>
            <a:prstGeom prst="rect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2000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2            </a:t>
              </a:r>
            </a:p>
          </p:txBody>
        </p:sp>
        <p:sp>
          <p:nvSpPr>
            <p:cNvPr id="152" name="Line 24"/>
            <p:cNvSpPr>
              <a:spLocks noChangeShapeType="1"/>
            </p:cNvSpPr>
            <p:nvPr/>
          </p:nvSpPr>
          <p:spPr bwMode="auto">
            <a:xfrm>
              <a:off x="781" y="2558"/>
              <a:ext cx="0" cy="244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3" name="Line 25"/>
            <p:cNvSpPr>
              <a:spLocks noChangeShapeType="1"/>
            </p:cNvSpPr>
            <p:nvPr/>
          </p:nvSpPr>
          <p:spPr bwMode="auto">
            <a:xfrm>
              <a:off x="1048" y="2558"/>
              <a:ext cx="0" cy="244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4" name="Rectangle 27"/>
            <p:cNvSpPr>
              <a:spLocks noChangeArrowheads="1"/>
            </p:cNvSpPr>
            <p:nvPr/>
          </p:nvSpPr>
          <p:spPr bwMode="auto">
            <a:xfrm>
              <a:off x="514" y="3118"/>
              <a:ext cx="822" cy="244"/>
            </a:xfrm>
            <a:prstGeom prst="rect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3</a:t>
              </a:r>
            </a:p>
          </p:txBody>
        </p:sp>
        <p:sp>
          <p:nvSpPr>
            <p:cNvPr id="155" name="Line 28"/>
            <p:cNvSpPr>
              <a:spLocks noChangeShapeType="1"/>
            </p:cNvSpPr>
            <p:nvPr/>
          </p:nvSpPr>
          <p:spPr bwMode="auto">
            <a:xfrm>
              <a:off x="781" y="3118"/>
              <a:ext cx="0" cy="244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6" name="Line 29"/>
            <p:cNvSpPr>
              <a:spLocks noChangeShapeType="1"/>
            </p:cNvSpPr>
            <p:nvPr/>
          </p:nvSpPr>
          <p:spPr bwMode="auto">
            <a:xfrm>
              <a:off x="1048" y="3118"/>
              <a:ext cx="0" cy="244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7" name="Rectangle 31"/>
            <p:cNvSpPr>
              <a:spLocks noChangeArrowheads="1"/>
            </p:cNvSpPr>
            <p:nvPr/>
          </p:nvSpPr>
          <p:spPr bwMode="auto">
            <a:xfrm>
              <a:off x="514" y="3628"/>
              <a:ext cx="822" cy="244"/>
            </a:xfrm>
            <a:prstGeom prst="rect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4</a:t>
              </a:r>
            </a:p>
          </p:txBody>
        </p:sp>
        <p:sp>
          <p:nvSpPr>
            <p:cNvPr id="158" name="Line 32"/>
            <p:cNvSpPr>
              <a:spLocks noChangeShapeType="1"/>
            </p:cNvSpPr>
            <p:nvPr/>
          </p:nvSpPr>
          <p:spPr bwMode="auto">
            <a:xfrm>
              <a:off x="781" y="3628"/>
              <a:ext cx="0" cy="244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9" name="Line 33"/>
            <p:cNvSpPr>
              <a:spLocks noChangeShapeType="1"/>
            </p:cNvSpPr>
            <p:nvPr/>
          </p:nvSpPr>
          <p:spPr bwMode="auto">
            <a:xfrm>
              <a:off x="1048" y="3628"/>
              <a:ext cx="0" cy="244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0" name="Text Box 34"/>
            <p:cNvSpPr txBox="1">
              <a:spLocks noChangeArrowheads="1"/>
            </p:cNvSpPr>
            <p:nvPr/>
          </p:nvSpPr>
          <p:spPr bwMode="auto">
            <a:xfrm>
              <a:off x="299" y="2037"/>
              <a:ext cx="23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0</a:t>
              </a:r>
            </a:p>
          </p:txBody>
        </p:sp>
        <p:sp>
          <p:nvSpPr>
            <p:cNvPr id="161" name="Text Box 35"/>
            <p:cNvSpPr txBox="1">
              <a:spLocks noChangeArrowheads="1"/>
            </p:cNvSpPr>
            <p:nvPr/>
          </p:nvSpPr>
          <p:spPr bwMode="auto">
            <a:xfrm>
              <a:off x="288" y="2558"/>
              <a:ext cx="23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</a:t>
              </a:r>
            </a:p>
          </p:txBody>
        </p:sp>
        <p:sp>
          <p:nvSpPr>
            <p:cNvPr id="162" name="Text Box 36"/>
            <p:cNvSpPr txBox="1">
              <a:spLocks noChangeArrowheads="1"/>
            </p:cNvSpPr>
            <p:nvPr/>
          </p:nvSpPr>
          <p:spPr bwMode="auto">
            <a:xfrm>
              <a:off x="277" y="3114"/>
              <a:ext cx="23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2</a:t>
              </a:r>
            </a:p>
          </p:txBody>
        </p:sp>
        <p:sp>
          <p:nvSpPr>
            <p:cNvPr id="163" name="Text Box 37"/>
            <p:cNvSpPr txBox="1">
              <a:spLocks noChangeArrowheads="1"/>
            </p:cNvSpPr>
            <p:nvPr/>
          </p:nvSpPr>
          <p:spPr bwMode="auto">
            <a:xfrm>
              <a:off x="310" y="3636"/>
              <a:ext cx="23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3</a:t>
              </a:r>
            </a:p>
          </p:txBody>
        </p:sp>
      </p:grpSp>
      <p:sp>
        <p:nvSpPr>
          <p:cNvPr id="164" name="Text Box 106"/>
          <p:cNvSpPr txBox="1">
            <a:spLocks noChangeArrowheads="1"/>
          </p:cNvSpPr>
          <p:nvPr/>
        </p:nvSpPr>
        <p:spPr bwMode="auto">
          <a:xfrm>
            <a:off x="7189692" y="3113587"/>
            <a:ext cx="324000" cy="427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ts val="0"/>
              </a:spcBef>
            </a:pPr>
            <a:r>
              <a:rPr kumimoji="1" lang="en-US" altLang="zh-CN" sz="20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^</a:t>
            </a:r>
          </a:p>
        </p:txBody>
      </p:sp>
      <p:sp>
        <p:nvSpPr>
          <p:cNvPr id="165" name="Text Box 105"/>
          <p:cNvSpPr txBox="1">
            <a:spLocks noChangeArrowheads="1"/>
          </p:cNvSpPr>
          <p:nvPr/>
        </p:nvSpPr>
        <p:spPr bwMode="auto">
          <a:xfrm>
            <a:off x="5485302" y="3127032"/>
            <a:ext cx="324000" cy="39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1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ts val="0"/>
              </a:spcBef>
            </a:pPr>
            <a:r>
              <a:rPr kumimoji="1" lang="en-US" altLang="zh-CN" sz="20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^</a:t>
            </a:r>
          </a:p>
        </p:txBody>
      </p:sp>
      <p:sp>
        <p:nvSpPr>
          <p:cNvPr id="166" name="Text Box 104"/>
          <p:cNvSpPr txBox="1">
            <a:spLocks noChangeArrowheads="1"/>
          </p:cNvSpPr>
          <p:nvPr/>
        </p:nvSpPr>
        <p:spPr bwMode="auto">
          <a:xfrm>
            <a:off x="9214901" y="3113587"/>
            <a:ext cx="324000" cy="39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tIns="3600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ts val="0"/>
              </a:spcBef>
            </a:pPr>
            <a:r>
              <a:rPr kumimoji="1" lang="en-US" altLang="zh-CN" sz="2000" b="1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^</a:t>
            </a:r>
          </a:p>
        </p:txBody>
      </p:sp>
      <p:sp>
        <p:nvSpPr>
          <p:cNvPr id="167" name="Text Box 104"/>
          <p:cNvSpPr txBox="1">
            <a:spLocks noChangeArrowheads="1"/>
          </p:cNvSpPr>
          <p:nvPr/>
        </p:nvSpPr>
        <p:spPr bwMode="auto">
          <a:xfrm>
            <a:off x="8889464" y="3113587"/>
            <a:ext cx="324000" cy="39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tIns="3600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ts val="0"/>
              </a:spcBef>
            </a:pPr>
            <a:r>
              <a:rPr kumimoji="1" lang="en-US" altLang="zh-CN" sz="20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^</a:t>
            </a:r>
          </a:p>
        </p:txBody>
      </p:sp>
      <p:sp>
        <p:nvSpPr>
          <p:cNvPr id="168" name="Text Box 103"/>
          <p:cNvSpPr txBox="1">
            <a:spLocks noChangeArrowheads="1"/>
          </p:cNvSpPr>
          <p:nvPr/>
        </p:nvSpPr>
        <p:spPr bwMode="auto">
          <a:xfrm>
            <a:off x="10816380" y="2312680"/>
            <a:ext cx="324000" cy="35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tIns="3600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ts val="0"/>
              </a:spcBef>
            </a:pPr>
            <a:r>
              <a:rPr kumimoji="1" lang="en-US" altLang="zh-CN" sz="2000" b="1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^</a:t>
            </a:r>
          </a:p>
        </p:txBody>
      </p:sp>
      <p:sp>
        <p:nvSpPr>
          <p:cNvPr id="169" name="Text Box 103"/>
          <p:cNvSpPr txBox="1">
            <a:spLocks noChangeArrowheads="1"/>
          </p:cNvSpPr>
          <p:nvPr/>
        </p:nvSpPr>
        <p:spPr bwMode="auto">
          <a:xfrm>
            <a:off x="10477450" y="2312680"/>
            <a:ext cx="324000" cy="35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tIns="3600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ts val="0"/>
              </a:spcBef>
            </a:pPr>
            <a:r>
              <a:rPr kumimoji="1" lang="en-US" altLang="zh-CN" sz="20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^</a:t>
            </a:r>
          </a:p>
        </p:txBody>
      </p:sp>
      <p:sp>
        <p:nvSpPr>
          <p:cNvPr id="171" name="矩形 170"/>
          <p:cNvSpPr/>
          <p:nvPr/>
        </p:nvSpPr>
        <p:spPr>
          <a:xfrm>
            <a:off x="9754560" y="567355"/>
            <a:ext cx="1441169" cy="46166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lvl="1" algn="ctr">
              <a:spcBef>
                <a:spcPts val="0"/>
              </a:spcBef>
            </a:pPr>
            <a:r>
              <a:rPr kumimoji="1" lang="zh-CN" altLang="en-US" b="1" dirty="0">
                <a:solidFill>
                  <a:srgbClr val="0000FF"/>
                </a:solidFill>
                <a:latin typeface="Verdana" pitchFamily="34" charset="0"/>
                <a:ea typeface="微软雅黑" pitchFamily="34" charset="-122"/>
              </a:rPr>
              <a:t>邻接表</a:t>
            </a:r>
            <a:endParaRPr kumimoji="1" lang="en-US" altLang="zh-CN" b="1" dirty="0">
              <a:solidFill>
                <a:srgbClr val="0000FF"/>
              </a:solidFill>
              <a:latin typeface="Verdana" pitchFamily="34" charset="0"/>
              <a:ea typeface="微软雅黑" pitchFamily="34" charset="-122"/>
            </a:endParaRPr>
          </a:p>
        </p:txBody>
      </p:sp>
      <p:sp>
        <p:nvSpPr>
          <p:cNvPr id="172" name="矩形 171"/>
          <p:cNvSpPr/>
          <p:nvPr/>
        </p:nvSpPr>
        <p:spPr>
          <a:xfrm>
            <a:off x="7196870" y="1600266"/>
            <a:ext cx="1743815" cy="46166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lvl="1" algn="ctr">
              <a:spcBef>
                <a:spcPts val="0"/>
              </a:spcBef>
            </a:pPr>
            <a:r>
              <a:rPr kumimoji="1" lang="zh-CN" altLang="en-US" b="1" dirty="0">
                <a:solidFill>
                  <a:srgbClr val="C00000"/>
                </a:solidFill>
                <a:highlight>
                  <a:srgbClr val="FFFF00"/>
                </a:highlight>
                <a:latin typeface="Verdana" pitchFamily="34" charset="0"/>
                <a:ea typeface="微软雅黑" pitchFamily="34" charset="-122"/>
              </a:rPr>
              <a:t>逆</a:t>
            </a:r>
            <a:r>
              <a:rPr kumimoji="1" lang="zh-CN" altLang="en-US" b="1" dirty="0">
                <a:solidFill>
                  <a:srgbClr val="C00000"/>
                </a:solidFill>
                <a:latin typeface="Verdana" pitchFamily="34" charset="0"/>
                <a:ea typeface="微软雅黑" pitchFamily="34" charset="-122"/>
              </a:rPr>
              <a:t>邻接表</a:t>
            </a:r>
            <a:endParaRPr kumimoji="1" lang="en-US" altLang="zh-CN" b="1" dirty="0">
              <a:solidFill>
                <a:srgbClr val="C00000"/>
              </a:solidFill>
              <a:latin typeface="Verdana" pitchFamily="34" charset="0"/>
              <a:ea typeface="微软雅黑" pitchFamily="34" charset="-122"/>
            </a:endParaRPr>
          </a:p>
        </p:txBody>
      </p:sp>
      <p:sp>
        <p:nvSpPr>
          <p:cNvPr id="173" name="标题 3"/>
          <p:cNvSpPr>
            <a:spLocks noGrp="1"/>
          </p:cNvSpPr>
          <p:nvPr>
            <p:ph type="title"/>
          </p:nvPr>
        </p:nvSpPr>
        <p:spPr>
          <a:xfrm>
            <a:off x="313715" y="1344645"/>
            <a:ext cx="1066275" cy="3906595"/>
          </a:xfrm>
        </p:spPr>
        <p:txBody>
          <a:bodyPr/>
          <a:lstStyle/>
          <a:p>
            <a:r>
              <a:rPr lang="zh-CN" altLang="en-US" dirty="0"/>
              <a:t>十</a:t>
            </a:r>
            <a:br>
              <a:rPr lang="en-US" altLang="zh-CN" dirty="0"/>
            </a:br>
            <a:r>
              <a:rPr lang="zh-CN" altLang="en-US" dirty="0"/>
              <a:t>字</a:t>
            </a:r>
            <a:br>
              <a:rPr lang="en-US" altLang="zh-CN" dirty="0"/>
            </a:br>
            <a:r>
              <a:rPr lang="zh-CN" altLang="en-US" dirty="0"/>
              <a:t>链</a:t>
            </a:r>
            <a:br>
              <a:rPr lang="en-US" altLang="zh-CN" dirty="0"/>
            </a:br>
            <a:r>
              <a:rPr lang="zh-CN" altLang="en-US" dirty="0"/>
              <a:t>表</a:t>
            </a:r>
          </a:p>
        </p:txBody>
      </p:sp>
      <p:cxnSp>
        <p:nvCxnSpPr>
          <p:cNvPr id="174" name="直接连接符 173"/>
          <p:cNvCxnSpPr/>
          <p:nvPr/>
        </p:nvCxnSpPr>
        <p:spPr bwMode="auto">
          <a:xfrm>
            <a:off x="2282696" y="3988296"/>
            <a:ext cx="9144000" cy="0"/>
          </a:xfrm>
          <a:prstGeom prst="line">
            <a:avLst/>
          </a:prstGeom>
          <a:ln w="57150">
            <a:solidFill>
              <a:srgbClr val="92D05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5" name="Rectangle 3"/>
          <p:cNvSpPr txBox="1">
            <a:spLocks noChangeArrowheads="1"/>
          </p:cNvSpPr>
          <p:nvPr/>
        </p:nvSpPr>
        <p:spPr>
          <a:xfrm>
            <a:off x="2286000" y="4096308"/>
            <a:ext cx="9144000" cy="2456892"/>
          </a:xfrm>
          <a:prstGeom prst="rect">
            <a:avLst/>
          </a:prstGeom>
        </p:spPr>
        <p:txBody>
          <a:bodyPr>
            <a:noAutofit/>
          </a:bodyPr>
          <a:lstStyle>
            <a:lvl1pPr marL="466725" indent="-466725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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935038" indent="-466725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60000"/>
              <a:buFont typeface="Wingdings" pitchFamily="2" charset="2"/>
              <a:buChar char="l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403350" indent="-466725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60000"/>
              <a:buFont typeface="Wingdings" pitchFamily="2" charset="2"/>
              <a:buChar char="£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871663" indent="-466725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±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8000" lvl="1" indent="-468000" eaLnBrk="1" hangingPunct="1">
              <a:spcBef>
                <a:spcPts val="300"/>
              </a:spcBef>
              <a:buClr>
                <a:schemeClr val="tx1"/>
              </a:buClr>
              <a:buSzPct val="100000"/>
              <a:buFont typeface="Wingdings" pitchFamily="2" charset="2"/>
              <a:buChar char=""/>
              <a:defRPr/>
            </a:pPr>
            <a:r>
              <a:rPr kumimoji="1" lang="zh-CN" altLang="en-US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思路：扩展</a:t>
            </a:r>
            <a:r>
              <a:rPr kumimoji="1" lang="zh-CN" altLang="en-US" b="1" dirty="0">
                <a:solidFill>
                  <a:srgbClr val="00B050"/>
                </a:solidFill>
                <a:latin typeface="Verdana" pitchFamily="34" charset="0"/>
              </a:rPr>
              <a:t>头</a:t>
            </a:r>
            <a:r>
              <a:rPr kumimoji="1" lang="zh-CN" altLang="en-US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结点指针域，分别指向两种邻接表</a:t>
            </a:r>
          </a:p>
          <a:p>
            <a:pPr marL="468000" lvl="1" indent="-468000" eaLnBrk="1" hangingPunct="1">
              <a:spcBef>
                <a:spcPts val="300"/>
              </a:spcBef>
              <a:buClr>
                <a:schemeClr val="tx1"/>
              </a:buClr>
              <a:buSzPct val="100000"/>
              <a:buFont typeface="Wingdings" pitchFamily="2" charset="2"/>
              <a:buChar char=""/>
              <a:defRPr/>
            </a:pPr>
            <a:r>
              <a:rPr kumimoji="1" lang="zh-CN" altLang="en-US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相应地扩展</a:t>
            </a:r>
            <a:r>
              <a:rPr kumimoji="1" lang="zh-CN" altLang="en-US" b="1" dirty="0">
                <a:solidFill>
                  <a:srgbClr val="00B050"/>
                </a:solidFill>
                <a:latin typeface="Verdana" pitchFamily="34" charset="0"/>
              </a:rPr>
              <a:t>链表结点</a:t>
            </a:r>
            <a:endParaRPr kumimoji="1" lang="en-US" altLang="zh-CN" b="1" dirty="0">
              <a:solidFill>
                <a:srgbClr val="00B050"/>
              </a:solidFill>
              <a:latin typeface="Verdana" pitchFamily="34" charset="0"/>
            </a:endParaRPr>
          </a:p>
          <a:p>
            <a:pPr marL="936000" lvl="1" indent="-468000" eaLnBrk="1" hangingPunct="1">
              <a:spcBef>
                <a:spcPts val="300"/>
              </a:spcBef>
              <a:buClr>
                <a:schemeClr val="tx1"/>
              </a:buClr>
              <a:defRPr/>
            </a:pPr>
            <a:r>
              <a:rPr lang="zh-CN" altLang="en-US" b="1" dirty="0">
                <a:latin typeface="Verdana" panose="020B0604030504040204" pitchFamily="34" charset="0"/>
                <a:cs typeface="Verdana" panose="020B0604030504040204" pitchFamily="34" charset="0"/>
              </a:rPr>
              <a:t>保存弧的</a:t>
            </a:r>
            <a:r>
              <a:rPr lang="zh-CN" altLang="en-US" b="1" dirty="0">
                <a:solidFill>
                  <a:srgbClr val="00B05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弧头</a:t>
            </a:r>
            <a:r>
              <a:rPr lang="zh-CN" altLang="en-US" b="1" dirty="0">
                <a:latin typeface="Verdana" panose="020B0604030504040204" pitchFamily="34" charset="0"/>
                <a:cs typeface="Verdana" panose="020B0604030504040204" pitchFamily="34" charset="0"/>
              </a:rPr>
              <a:t>和</a:t>
            </a:r>
            <a:r>
              <a:rPr lang="zh-CN" altLang="en-US" b="1" dirty="0">
                <a:solidFill>
                  <a:srgbClr val="00B05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弧尾</a:t>
            </a:r>
            <a:r>
              <a:rPr lang="zh-CN" altLang="en-US" b="1" dirty="0">
                <a:latin typeface="Verdana" panose="020B0604030504040204" pitchFamily="34" charset="0"/>
                <a:cs typeface="Verdana" panose="020B0604030504040204" pitchFamily="34" charset="0"/>
              </a:rPr>
              <a:t>信息</a:t>
            </a:r>
          </a:p>
          <a:p>
            <a:pPr marL="936000" lvl="1" indent="-468000" eaLnBrk="1" hangingPunct="1">
              <a:spcBef>
                <a:spcPts val="300"/>
              </a:spcBef>
              <a:buClr>
                <a:schemeClr val="tx1"/>
              </a:buClr>
              <a:defRPr/>
            </a:pPr>
            <a:r>
              <a:rPr lang="zh-CN" altLang="en-US" b="1" dirty="0">
                <a:latin typeface="Verdana" panose="020B0604030504040204" pitchFamily="34" charset="0"/>
                <a:cs typeface="Verdana" panose="020B0604030504040204" pitchFamily="34" charset="0"/>
              </a:rPr>
              <a:t>设置两个指针域，分别跟踪</a:t>
            </a:r>
            <a:r>
              <a:rPr lang="zh-CN" altLang="en-US" b="1" dirty="0">
                <a:solidFill>
                  <a:srgbClr val="00B05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入</a:t>
            </a:r>
            <a:r>
              <a:rPr lang="zh-CN" altLang="en-US" b="1" dirty="0">
                <a:latin typeface="Verdana" panose="020B0604030504040204" pitchFamily="34" charset="0"/>
                <a:cs typeface="Verdana" panose="020B0604030504040204" pitchFamily="34" charset="0"/>
              </a:rPr>
              <a:t>度和</a:t>
            </a:r>
            <a:r>
              <a:rPr lang="zh-CN" altLang="en-US" b="1" dirty="0">
                <a:solidFill>
                  <a:srgbClr val="00B05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出</a:t>
            </a:r>
            <a:r>
              <a:rPr lang="zh-CN" altLang="en-US" b="1" dirty="0">
                <a:latin typeface="Verdana" panose="020B0604030504040204" pitchFamily="34" charset="0"/>
                <a:cs typeface="Verdana" panose="020B0604030504040204" pitchFamily="34" charset="0"/>
              </a:rPr>
              <a:t>度</a:t>
            </a:r>
          </a:p>
        </p:txBody>
      </p:sp>
      <p:grpSp>
        <p:nvGrpSpPr>
          <p:cNvPr id="178" name="组合 177">
            <a:extLst>
              <a:ext uri="{FF2B5EF4-FFF2-40B4-BE49-F238E27FC236}">
                <a16:creationId xmlns:a16="http://schemas.microsoft.com/office/drawing/2014/main" id="{73088521-4FF4-43FF-9D07-DF46E0DD3076}"/>
              </a:ext>
            </a:extLst>
          </p:cNvPr>
          <p:cNvGrpSpPr/>
          <p:nvPr/>
        </p:nvGrpSpPr>
        <p:grpSpPr>
          <a:xfrm>
            <a:off x="136099" y="1167105"/>
            <a:ext cx="2770880" cy="259182"/>
            <a:chOff x="592156" y="3415913"/>
            <a:chExt cx="3859903" cy="465037"/>
          </a:xfrm>
        </p:grpSpPr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C8DE831F-8676-4B35-8674-EF0187EDD677}"/>
                </a:ext>
              </a:extLst>
            </p:cNvPr>
            <p:cNvSpPr/>
            <p:nvPr/>
          </p:nvSpPr>
          <p:spPr bwMode="auto">
            <a:xfrm>
              <a:off x="592156" y="3419285"/>
              <a:ext cx="1221171" cy="461665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b="1" i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data</a:t>
              </a:r>
              <a:endParaRPr lang="zh-CN" altLang="en-US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B8C9B8F1-A608-4630-ACAE-12C3278B0C34}"/>
                </a:ext>
              </a:extLst>
            </p:cNvPr>
            <p:cNvSpPr/>
            <p:nvPr/>
          </p:nvSpPr>
          <p:spPr bwMode="auto">
            <a:xfrm>
              <a:off x="1813327" y="3415913"/>
              <a:ext cx="1315107" cy="461665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b="1" i="1" dirty="0" err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firstin</a:t>
              </a:r>
              <a:endParaRPr lang="zh-CN" altLang="en-US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49FCF4E9-B538-4F56-A2D3-ED1103F9D38F}"/>
                </a:ext>
              </a:extLst>
            </p:cNvPr>
            <p:cNvSpPr/>
            <p:nvPr/>
          </p:nvSpPr>
          <p:spPr bwMode="auto">
            <a:xfrm>
              <a:off x="3136952" y="3415913"/>
              <a:ext cx="1315107" cy="461665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firstout</a:t>
              </a:r>
              <a:endParaRPr lang="zh-CN" alt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82" name="组合 181">
            <a:extLst>
              <a:ext uri="{FF2B5EF4-FFF2-40B4-BE49-F238E27FC236}">
                <a16:creationId xmlns:a16="http://schemas.microsoft.com/office/drawing/2014/main" id="{E7917601-2096-49A6-ADA2-A2F9529A57D9}"/>
              </a:ext>
            </a:extLst>
          </p:cNvPr>
          <p:cNvGrpSpPr/>
          <p:nvPr/>
        </p:nvGrpSpPr>
        <p:grpSpPr>
          <a:xfrm>
            <a:off x="4406905" y="3805441"/>
            <a:ext cx="5666278" cy="310826"/>
            <a:chOff x="4865739" y="3409171"/>
            <a:chExt cx="6728908" cy="465035"/>
          </a:xfrm>
        </p:grpSpPr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7BA40E30-0FAA-48C8-B154-44AFD3DAA9EF}"/>
                </a:ext>
              </a:extLst>
            </p:cNvPr>
            <p:cNvSpPr/>
            <p:nvPr/>
          </p:nvSpPr>
          <p:spPr bwMode="auto">
            <a:xfrm>
              <a:off x="4865739" y="3409171"/>
              <a:ext cx="1342322" cy="463923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tailvex</a:t>
              </a:r>
              <a:endParaRPr lang="zh-CN" alt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FA164BE5-A05D-4042-8A2A-C64861EB9E64}"/>
                </a:ext>
              </a:extLst>
            </p:cNvPr>
            <p:cNvSpPr/>
            <p:nvPr/>
          </p:nvSpPr>
          <p:spPr bwMode="auto">
            <a:xfrm>
              <a:off x="6205731" y="3409171"/>
              <a:ext cx="1315107" cy="461665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headvex</a:t>
              </a:r>
              <a:endParaRPr lang="zh-CN" alt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DA7C2CB8-2A62-4109-8C7D-424A3A10D31C}"/>
                </a:ext>
              </a:extLst>
            </p:cNvPr>
            <p:cNvSpPr/>
            <p:nvPr/>
          </p:nvSpPr>
          <p:spPr bwMode="auto">
            <a:xfrm>
              <a:off x="7532655" y="3415914"/>
              <a:ext cx="1372681" cy="45829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hlink</a:t>
              </a:r>
              <a:endParaRPr lang="zh-CN" alt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6533AE64-9D1E-4F08-B780-39308F812848}"/>
                </a:ext>
              </a:extLst>
            </p:cNvPr>
            <p:cNvSpPr/>
            <p:nvPr/>
          </p:nvSpPr>
          <p:spPr bwMode="auto">
            <a:xfrm>
              <a:off x="8928701" y="3415914"/>
              <a:ext cx="1342322" cy="457179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b="1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tlink</a:t>
              </a:r>
              <a:endParaRPr lang="zh-CN" altLang="en-US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D64BA6F5-642C-4346-8840-949C73E23F15}"/>
                </a:ext>
              </a:extLst>
            </p:cNvPr>
            <p:cNvSpPr/>
            <p:nvPr/>
          </p:nvSpPr>
          <p:spPr bwMode="auto">
            <a:xfrm>
              <a:off x="10279540" y="3417029"/>
              <a:ext cx="1315107" cy="453807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info</a:t>
              </a:r>
              <a:endParaRPr lang="zh-CN" alt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855F9941-0897-424C-9163-D50FB9AC1AB5}"/>
                  </a:ext>
                </a:extLst>
              </p14:cNvPr>
              <p14:cNvContentPartPr/>
              <p14:nvPr/>
            </p14:nvContentPartPr>
            <p14:xfrm>
              <a:off x="635608" y="520822"/>
              <a:ext cx="2665800" cy="62640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855F9941-0897-424C-9163-D50FB9AC1A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6968" y="511822"/>
                <a:ext cx="2683440" cy="64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EFFCAD09-1905-415A-B4EB-CF9447E4C689}"/>
                  </a:ext>
                </a:extLst>
              </p14:cNvPr>
              <p14:cNvContentPartPr/>
              <p14:nvPr/>
            </p14:nvContentPartPr>
            <p14:xfrm>
              <a:off x="1652248" y="880462"/>
              <a:ext cx="2017440" cy="31788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EFFCAD09-1905-415A-B4EB-CF9447E4C68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43608" y="871822"/>
                <a:ext cx="203508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E137FE0A-0877-4C77-B7AC-56B0CFD10236}"/>
                  </a:ext>
                </a:extLst>
              </p14:cNvPr>
              <p14:cNvContentPartPr/>
              <p14:nvPr/>
            </p14:nvContentPartPr>
            <p14:xfrm>
              <a:off x="2878768" y="893782"/>
              <a:ext cx="1364400" cy="43524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E137FE0A-0877-4C77-B7AC-56B0CFD1023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70128" y="884782"/>
                <a:ext cx="138204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71732DB3-76FA-4BD8-9CD6-B2AD9BCDB1E1}"/>
                  </a:ext>
                </a:extLst>
              </p14:cNvPr>
              <p14:cNvContentPartPr/>
              <p14:nvPr/>
            </p14:nvContentPartPr>
            <p14:xfrm>
              <a:off x="2367208" y="2077102"/>
              <a:ext cx="2660040" cy="184176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71732DB3-76FA-4BD8-9CD6-B2AD9BCDB1E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58208" y="2068462"/>
                <a:ext cx="2677680" cy="18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12945524-CF67-41CF-B285-3916F99C119D}"/>
                  </a:ext>
                </a:extLst>
              </p14:cNvPr>
              <p14:cNvContentPartPr/>
              <p14:nvPr/>
            </p14:nvContentPartPr>
            <p14:xfrm>
              <a:off x="5684248" y="2553382"/>
              <a:ext cx="1290240" cy="125208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12945524-CF67-41CF-B285-3916F99C119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675608" y="2544382"/>
                <a:ext cx="1307880" cy="12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1C530A14-9B4B-455E-9CC6-10163E425969}"/>
                  </a:ext>
                </a:extLst>
              </p14:cNvPr>
              <p14:cNvContentPartPr/>
              <p14:nvPr/>
            </p14:nvContentPartPr>
            <p14:xfrm>
              <a:off x="6051088" y="2571742"/>
              <a:ext cx="2155680" cy="1273320"/>
            </p14:xfrm>
          </p:contentPart>
        </mc:Choice>
        <mc:Fallback xmlns=""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1C530A14-9B4B-455E-9CC6-10163E42596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042088" y="2563102"/>
                <a:ext cx="2173320" cy="12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792748D3-31C2-47F2-8360-AFB24C47EDB2}"/>
                  </a:ext>
                </a:extLst>
              </p14:cNvPr>
              <p14:cNvContentPartPr/>
              <p14:nvPr/>
            </p14:nvContentPartPr>
            <p14:xfrm>
              <a:off x="4519648" y="2631862"/>
              <a:ext cx="1319040" cy="1224360"/>
            </p14:xfrm>
          </p:contentPart>
        </mc:Choice>
        <mc:Fallback xmlns=""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792748D3-31C2-47F2-8360-AFB24C47EDB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510648" y="2622862"/>
                <a:ext cx="1336680" cy="124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组合 50">
            <a:extLst>
              <a:ext uri="{FF2B5EF4-FFF2-40B4-BE49-F238E27FC236}">
                <a16:creationId xmlns:a16="http://schemas.microsoft.com/office/drawing/2014/main" id="{8EDF6E3F-2416-496F-958F-9E7C26465626}"/>
              </a:ext>
            </a:extLst>
          </p:cNvPr>
          <p:cNvGrpSpPr/>
          <p:nvPr/>
        </p:nvGrpSpPr>
        <p:grpSpPr>
          <a:xfrm>
            <a:off x="9668728" y="5247262"/>
            <a:ext cx="168120" cy="141120"/>
            <a:chOff x="9668728" y="5247262"/>
            <a:chExt cx="168120" cy="14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BE4FFC57-F03C-42C5-9745-664D2EE60B00}"/>
                    </a:ext>
                  </a:extLst>
                </p14:cNvPr>
                <p14:cNvContentPartPr/>
                <p14:nvPr/>
              </p14:nvContentPartPr>
              <p14:xfrm>
                <a:off x="9694288" y="5270302"/>
                <a:ext cx="11880" cy="11880"/>
              </p14:xfrm>
            </p:contentPart>
          </mc:Choice>
          <mc:Fallback xmlns=""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BE4FFC57-F03C-42C5-9745-664D2EE60B0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685648" y="5261302"/>
                  <a:ext cx="295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57966063-DBE6-46BB-BA1E-BEE745D2E4AE}"/>
                    </a:ext>
                  </a:extLst>
                </p14:cNvPr>
                <p14:cNvContentPartPr/>
                <p14:nvPr/>
              </p14:nvContentPartPr>
              <p14:xfrm>
                <a:off x="9728848" y="5338342"/>
                <a:ext cx="360" cy="360"/>
              </p14:xfrm>
            </p:contentPart>
          </mc:Choice>
          <mc:Fallback xmlns=""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57966063-DBE6-46BB-BA1E-BEE745D2E4A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719848" y="53297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8459AAAB-4B0A-44D3-932E-2D7EF349CB3B}"/>
                    </a:ext>
                  </a:extLst>
                </p14:cNvPr>
                <p14:cNvContentPartPr/>
                <p14:nvPr/>
              </p14:nvContentPartPr>
              <p14:xfrm>
                <a:off x="9728848" y="5298382"/>
                <a:ext cx="360" cy="360"/>
              </p14:xfrm>
            </p:contentPart>
          </mc:Choice>
          <mc:Fallback xmlns=""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8459AAAB-4B0A-44D3-932E-2D7EF349CB3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719848" y="528974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946C9073-DF2E-46FB-B232-8DD3CCD624F9}"/>
                    </a:ext>
                  </a:extLst>
                </p14:cNvPr>
                <p14:cNvContentPartPr/>
                <p14:nvPr/>
              </p14:nvContentPartPr>
              <p14:xfrm>
                <a:off x="9724168" y="5247262"/>
                <a:ext cx="10440" cy="360"/>
              </p14:xfrm>
            </p:contentPart>
          </mc:Choice>
          <mc:Fallback xmlns=""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946C9073-DF2E-46FB-B232-8DD3CCD624F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715168" y="5238622"/>
                  <a:ext cx="28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6868EF14-E281-42C1-B614-27B3786FE395}"/>
                    </a:ext>
                  </a:extLst>
                </p14:cNvPr>
                <p14:cNvContentPartPr/>
                <p14:nvPr/>
              </p14:nvContentPartPr>
              <p14:xfrm>
                <a:off x="9728848" y="5287222"/>
                <a:ext cx="360" cy="360"/>
              </p14:xfrm>
            </p:contentPart>
          </mc:Choice>
          <mc:Fallback xmlns=""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6868EF14-E281-42C1-B614-27B3786FE39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719848" y="527858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D9D016FE-5B5C-423F-98D5-35618517A6D7}"/>
                    </a:ext>
                  </a:extLst>
                </p14:cNvPr>
                <p14:cNvContentPartPr/>
                <p14:nvPr/>
              </p14:nvContentPartPr>
              <p14:xfrm>
                <a:off x="9714088" y="5327902"/>
                <a:ext cx="9360" cy="16560"/>
              </p14:xfrm>
            </p:contentPart>
          </mc:Choice>
          <mc:Fallback xmlns=""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D9D016FE-5B5C-423F-98D5-35618517A6D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705088" y="5318902"/>
                  <a:ext cx="270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DB865B82-B303-48A1-B072-BD78F0E9ABF9}"/>
                    </a:ext>
                  </a:extLst>
                </p14:cNvPr>
                <p14:cNvContentPartPr/>
                <p14:nvPr/>
              </p14:nvContentPartPr>
              <p14:xfrm>
                <a:off x="9700408" y="5275702"/>
                <a:ext cx="360" cy="360"/>
              </p14:xfrm>
            </p:contentPart>
          </mc:Choice>
          <mc:Fallback xmlns=""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DB865B82-B303-48A1-B072-BD78F0E9ABF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691408" y="526706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21F32E9B-0E68-446F-9FB8-93A1E278D9C8}"/>
                    </a:ext>
                  </a:extLst>
                </p14:cNvPr>
                <p14:cNvContentPartPr/>
                <p14:nvPr/>
              </p14:nvContentPartPr>
              <p14:xfrm>
                <a:off x="9668728" y="5249422"/>
                <a:ext cx="168120" cy="138960"/>
              </p14:xfrm>
            </p:contentPart>
          </mc:Choice>
          <mc:Fallback xmlns=""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21F32E9B-0E68-446F-9FB8-93A1E278D9C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660088" y="5240422"/>
                  <a:ext cx="185760" cy="15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72F2D41D-FA4D-4503-9B9F-AAD41DE9F167}"/>
              </a:ext>
            </a:extLst>
          </p:cNvPr>
          <p:cNvGrpSpPr/>
          <p:nvPr/>
        </p:nvGrpSpPr>
        <p:grpSpPr>
          <a:xfrm>
            <a:off x="10315288" y="5236102"/>
            <a:ext cx="123480" cy="115560"/>
            <a:chOff x="10315288" y="5236102"/>
            <a:chExt cx="123480" cy="11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DC9190A8-1553-4C3A-96B3-2012DB558238}"/>
                    </a:ext>
                  </a:extLst>
                </p14:cNvPr>
                <p14:cNvContentPartPr/>
                <p14:nvPr/>
              </p14:nvContentPartPr>
              <p14:xfrm>
                <a:off x="10315288" y="5236102"/>
                <a:ext cx="78480" cy="62280"/>
              </p14:xfrm>
            </p:contentPart>
          </mc:Choice>
          <mc:Fallback xmlns=""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DC9190A8-1553-4C3A-96B3-2012DB55823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306288" y="5227462"/>
                  <a:ext cx="961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A5EDF53B-DCB1-4E52-81AD-C4F891692A65}"/>
                    </a:ext>
                  </a:extLst>
                </p14:cNvPr>
                <p14:cNvContentPartPr/>
                <p14:nvPr/>
              </p14:nvContentPartPr>
              <p14:xfrm>
                <a:off x="10341208" y="5287222"/>
                <a:ext cx="97560" cy="64440"/>
              </p14:xfrm>
            </p:contentPart>
          </mc:Choice>
          <mc:Fallback xmlns=""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A5EDF53B-DCB1-4E52-81AD-C4F891692A6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332208" y="5278582"/>
                  <a:ext cx="115200" cy="8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3509B575-64A2-4B11-8764-54AEFE089FFE}"/>
              </a:ext>
            </a:extLst>
          </p:cNvPr>
          <p:cNvGrpSpPr/>
          <p:nvPr/>
        </p:nvGrpSpPr>
        <p:grpSpPr>
          <a:xfrm>
            <a:off x="9187048" y="5351662"/>
            <a:ext cx="150120" cy="193320"/>
            <a:chOff x="9187048" y="5351662"/>
            <a:chExt cx="150120" cy="19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423CCB2B-79E5-4BDB-A897-51FB0F690792}"/>
                    </a:ext>
                  </a:extLst>
                </p14:cNvPr>
                <p14:cNvContentPartPr/>
                <p14:nvPr/>
              </p14:nvContentPartPr>
              <p14:xfrm>
                <a:off x="9211528" y="5351662"/>
                <a:ext cx="91800" cy="70920"/>
              </p14:xfrm>
            </p:contentPart>
          </mc:Choice>
          <mc:Fallback xmlns=""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423CCB2B-79E5-4BDB-A897-51FB0F69079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202528" y="5343022"/>
                  <a:ext cx="1094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25A96116-953B-4A30-854B-E47DB985A778}"/>
                    </a:ext>
                  </a:extLst>
                </p14:cNvPr>
                <p14:cNvContentPartPr/>
                <p14:nvPr/>
              </p14:nvContentPartPr>
              <p14:xfrm>
                <a:off x="9187048" y="5412142"/>
                <a:ext cx="150120" cy="132840"/>
              </p14:xfrm>
            </p:contentPart>
          </mc:Choice>
          <mc:Fallback xmlns=""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25A96116-953B-4A30-854B-E47DB985A77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178048" y="5403502"/>
                  <a:ext cx="167760" cy="15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55" name="墨迹 54">
                <a:extLst>
                  <a:ext uri="{FF2B5EF4-FFF2-40B4-BE49-F238E27FC236}">
                    <a16:creationId xmlns:a16="http://schemas.microsoft.com/office/drawing/2014/main" id="{E38F1E69-01F2-4869-99F0-DC505B48326A}"/>
                  </a:ext>
                </a:extLst>
              </p14:cNvPr>
              <p14:cNvContentPartPr/>
              <p14:nvPr/>
            </p14:nvContentPartPr>
            <p14:xfrm>
              <a:off x="10389088" y="4691062"/>
              <a:ext cx="101160" cy="162000"/>
            </p14:xfrm>
          </p:contentPart>
        </mc:Choice>
        <mc:Fallback xmlns="">
          <p:pic>
            <p:nvPicPr>
              <p:cNvPr id="55" name="墨迹 54">
                <a:extLst>
                  <a:ext uri="{FF2B5EF4-FFF2-40B4-BE49-F238E27FC236}">
                    <a16:creationId xmlns:a16="http://schemas.microsoft.com/office/drawing/2014/main" id="{E38F1E69-01F2-4869-99F0-DC505B48326A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380448" y="4682062"/>
                <a:ext cx="11880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6" name="墨迹 55">
                <a:extLst>
                  <a:ext uri="{FF2B5EF4-FFF2-40B4-BE49-F238E27FC236}">
                    <a16:creationId xmlns:a16="http://schemas.microsoft.com/office/drawing/2014/main" id="{EBED08B2-46F2-4654-8978-DE0A04F53FF5}"/>
                  </a:ext>
                </a:extLst>
              </p14:cNvPr>
              <p14:cNvContentPartPr/>
              <p14:nvPr/>
            </p14:nvContentPartPr>
            <p14:xfrm>
              <a:off x="6605128" y="999622"/>
              <a:ext cx="102960" cy="249840"/>
            </p14:xfrm>
          </p:contentPart>
        </mc:Choice>
        <mc:Fallback xmlns="">
          <p:pic>
            <p:nvPicPr>
              <p:cNvPr id="56" name="墨迹 55">
                <a:extLst>
                  <a:ext uri="{FF2B5EF4-FFF2-40B4-BE49-F238E27FC236}">
                    <a16:creationId xmlns:a16="http://schemas.microsoft.com/office/drawing/2014/main" id="{EBED08B2-46F2-4654-8978-DE0A04F53FF5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596128" y="990622"/>
                <a:ext cx="12060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7" name="墨迹 56">
                <a:extLst>
                  <a:ext uri="{FF2B5EF4-FFF2-40B4-BE49-F238E27FC236}">
                    <a16:creationId xmlns:a16="http://schemas.microsoft.com/office/drawing/2014/main" id="{7663CECC-5AB2-4632-AC42-82B9A006073C}"/>
                  </a:ext>
                </a:extLst>
              </p14:cNvPr>
              <p14:cNvContentPartPr/>
              <p14:nvPr/>
            </p14:nvContentPartPr>
            <p14:xfrm>
              <a:off x="7063408" y="921142"/>
              <a:ext cx="677880" cy="379440"/>
            </p14:xfrm>
          </p:contentPart>
        </mc:Choice>
        <mc:Fallback xmlns="">
          <p:pic>
            <p:nvPicPr>
              <p:cNvPr id="57" name="墨迹 56">
                <a:extLst>
                  <a:ext uri="{FF2B5EF4-FFF2-40B4-BE49-F238E27FC236}">
                    <a16:creationId xmlns:a16="http://schemas.microsoft.com/office/drawing/2014/main" id="{7663CECC-5AB2-4632-AC42-82B9A006073C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054408" y="912142"/>
                <a:ext cx="695520" cy="3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8" name="墨迹 57">
                <a:extLst>
                  <a:ext uri="{FF2B5EF4-FFF2-40B4-BE49-F238E27FC236}">
                    <a16:creationId xmlns:a16="http://schemas.microsoft.com/office/drawing/2014/main" id="{234CB4C1-CA8B-4FD9-91F2-BDFE1C59F6F5}"/>
                  </a:ext>
                </a:extLst>
              </p14:cNvPr>
              <p14:cNvContentPartPr/>
              <p14:nvPr/>
            </p14:nvContentPartPr>
            <p14:xfrm>
              <a:off x="7387408" y="933742"/>
              <a:ext cx="1177200" cy="350280"/>
            </p14:xfrm>
          </p:contentPart>
        </mc:Choice>
        <mc:Fallback xmlns="">
          <p:pic>
            <p:nvPicPr>
              <p:cNvPr id="58" name="墨迹 57">
                <a:extLst>
                  <a:ext uri="{FF2B5EF4-FFF2-40B4-BE49-F238E27FC236}">
                    <a16:creationId xmlns:a16="http://schemas.microsoft.com/office/drawing/2014/main" id="{234CB4C1-CA8B-4FD9-91F2-BDFE1C59F6F5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378768" y="925102"/>
                <a:ext cx="119484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60" name="墨迹 59">
                <a:extLst>
                  <a:ext uri="{FF2B5EF4-FFF2-40B4-BE49-F238E27FC236}">
                    <a16:creationId xmlns:a16="http://schemas.microsoft.com/office/drawing/2014/main" id="{ADF9E03A-2412-4227-80BB-027115730298}"/>
                  </a:ext>
                </a:extLst>
              </p14:cNvPr>
              <p14:cNvContentPartPr/>
              <p14:nvPr/>
            </p14:nvContentPartPr>
            <p14:xfrm>
              <a:off x="7654168" y="368182"/>
              <a:ext cx="2222640" cy="915120"/>
            </p14:xfrm>
          </p:contentPart>
        </mc:Choice>
        <mc:Fallback xmlns="">
          <p:pic>
            <p:nvPicPr>
              <p:cNvPr id="60" name="墨迹 59">
                <a:extLst>
                  <a:ext uri="{FF2B5EF4-FFF2-40B4-BE49-F238E27FC236}">
                    <a16:creationId xmlns:a16="http://schemas.microsoft.com/office/drawing/2014/main" id="{ADF9E03A-2412-4227-80BB-027115730298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645168" y="359542"/>
                <a:ext cx="2240280" cy="9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61" name="墨迹 60">
                <a:extLst>
                  <a:ext uri="{FF2B5EF4-FFF2-40B4-BE49-F238E27FC236}">
                    <a16:creationId xmlns:a16="http://schemas.microsoft.com/office/drawing/2014/main" id="{53415B51-5EFB-4BB6-99B7-EACD8544956E}"/>
                  </a:ext>
                </a:extLst>
              </p14:cNvPr>
              <p14:cNvContentPartPr/>
              <p14:nvPr/>
            </p14:nvContentPartPr>
            <p14:xfrm>
              <a:off x="6917248" y="3327742"/>
              <a:ext cx="360" cy="360"/>
            </p14:xfrm>
          </p:contentPart>
        </mc:Choice>
        <mc:Fallback xmlns="">
          <p:pic>
            <p:nvPicPr>
              <p:cNvPr id="61" name="墨迹 60">
                <a:extLst>
                  <a:ext uri="{FF2B5EF4-FFF2-40B4-BE49-F238E27FC236}">
                    <a16:creationId xmlns:a16="http://schemas.microsoft.com/office/drawing/2014/main" id="{53415B51-5EFB-4BB6-99B7-EACD8544956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908248" y="331910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2" name="墨迹 61">
                <a:extLst>
                  <a:ext uri="{FF2B5EF4-FFF2-40B4-BE49-F238E27FC236}">
                    <a16:creationId xmlns:a16="http://schemas.microsoft.com/office/drawing/2014/main" id="{79DB7385-0756-4D45-907B-D9E08B1F0BDC}"/>
                  </a:ext>
                </a:extLst>
              </p14:cNvPr>
              <p14:cNvContentPartPr/>
              <p14:nvPr/>
            </p14:nvContentPartPr>
            <p14:xfrm>
              <a:off x="9607528" y="4672702"/>
              <a:ext cx="298800" cy="264600"/>
            </p14:xfrm>
          </p:contentPart>
        </mc:Choice>
        <mc:Fallback xmlns="">
          <p:pic>
            <p:nvPicPr>
              <p:cNvPr id="62" name="墨迹 61">
                <a:extLst>
                  <a:ext uri="{FF2B5EF4-FFF2-40B4-BE49-F238E27FC236}">
                    <a16:creationId xmlns:a16="http://schemas.microsoft.com/office/drawing/2014/main" id="{79DB7385-0756-4D45-907B-D9E08B1F0BD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598528" y="4664062"/>
                <a:ext cx="316440" cy="28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916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6" dur="500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1" dur="500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6" dur="500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6" dur="50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 animBg="1"/>
      <p:bldP spid="98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40" grpId="0" animBg="1"/>
      <p:bldP spid="145" grpId="0" build="p" autoUpdateAnimBg="0"/>
      <p:bldP spid="164" grpId="0" build="p" autoUpdateAnimBg="0"/>
      <p:bldP spid="165" grpId="0" build="p" autoUpdateAnimBg="0"/>
      <p:bldP spid="166" grpId="0" build="allAtOnce"/>
      <p:bldP spid="167" grpId="0" build="p" autoUpdateAnimBg="0"/>
      <p:bldP spid="168" grpId="0" build="allAtOnce"/>
      <p:bldP spid="169" grpId="0" build="p" autoUpdateAnimBg="0"/>
      <p:bldP spid="171" grpId="0"/>
      <p:bldP spid="172" grpId="0"/>
      <p:bldP spid="175" grpId="0" uiExpand="1" build="p" bldLvl="5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FF317-3A6D-4904-B782-14665BCB7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十字链表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606F17-4976-48B3-80D6-30EC5CAEA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11582400" cy="609600"/>
          </a:xfrm>
        </p:spPr>
        <p:txBody>
          <a:bodyPr/>
          <a:lstStyle/>
          <a:p>
            <a:r>
              <a:rPr lang="zh-CN" altLang="en-US" dirty="0"/>
              <a:t>十字链表是</a:t>
            </a:r>
            <a:r>
              <a:rPr lang="zh-CN" altLang="en-US" dirty="0">
                <a:solidFill>
                  <a:srgbClr val="00B050"/>
                </a:solidFill>
              </a:rPr>
              <a:t>有向图</a:t>
            </a:r>
            <a:r>
              <a:rPr lang="zh-CN" altLang="en-US" dirty="0"/>
              <a:t>的另外一种存储结构，它是</a:t>
            </a:r>
            <a:r>
              <a:rPr lang="zh-CN" altLang="en-US" dirty="0">
                <a:solidFill>
                  <a:srgbClr val="00B050"/>
                </a:solidFill>
              </a:rPr>
              <a:t>邻接表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B050"/>
                </a:solidFill>
              </a:rPr>
              <a:t>逆邻接表</a:t>
            </a:r>
            <a:r>
              <a:rPr lang="zh-CN" altLang="en-US" dirty="0"/>
              <a:t>的结合。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17B22025-AF5C-4DFC-934C-22A27EF1F446}"/>
              </a:ext>
            </a:extLst>
          </p:cNvPr>
          <p:cNvSpPr txBox="1"/>
          <p:nvPr/>
        </p:nvSpPr>
        <p:spPr>
          <a:xfrm>
            <a:off x="6797142" y="2844411"/>
            <a:ext cx="2348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边</a:t>
            </a:r>
            <a:r>
              <a:rPr lang="zh-CN" altLang="en-US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结点类型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22B3C3C-3927-49A7-9558-2FF39023F2FE}"/>
              </a:ext>
            </a:extLst>
          </p:cNvPr>
          <p:cNvGrpSpPr/>
          <p:nvPr/>
        </p:nvGrpSpPr>
        <p:grpSpPr>
          <a:xfrm>
            <a:off x="4865739" y="3409171"/>
            <a:ext cx="6728908" cy="465035"/>
            <a:chOff x="4865739" y="3409171"/>
            <a:chExt cx="6728908" cy="465035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543E5AC-DBC5-4759-84C4-52BD85497107}"/>
                </a:ext>
              </a:extLst>
            </p:cNvPr>
            <p:cNvSpPr/>
            <p:nvPr/>
          </p:nvSpPr>
          <p:spPr bwMode="auto">
            <a:xfrm>
              <a:off x="4865739" y="3409171"/>
              <a:ext cx="1342322" cy="463923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tailvex</a:t>
              </a:r>
              <a:endParaRPr lang="zh-CN" alt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3BD493E-E7A4-4A3A-AE61-C909308F9365}"/>
                </a:ext>
              </a:extLst>
            </p:cNvPr>
            <p:cNvSpPr/>
            <p:nvPr/>
          </p:nvSpPr>
          <p:spPr bwMode="auto">
            <a:xfrm>
              <a:off x="6205731" y="3409171"/>
              <a:ext cx="1315107" cy="461665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headvex</a:t>
              </a:r>
              <a:endParaRPr lang="zh-CN" alt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F5A1101-EAF5-490E-8264-6DC1C7FF7063}"/>
                </a:ext>
              </a:extLst>
            </p:cNvPr>
            <p:cNvSpPr/>
            <p:nvPr/>
          </p:nvSpPr>
          <p:spPr bwMode="auto">
            <a:xfrm>
              <a:off x="7532655" y="3415914"/>
              <a:ext cx="1372681" cy="45829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hlink</a:t>
              </a:r>
              <a:endParaRPr lang="zh-CN" alt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D0BEA2C-356A-4379-93EA-1A04D6427F94}"/>
                </a:ext>
              </a:extLst>
            </p:cNvPr>
            <p:cNvSpPr/>
            <p:nvPr/>
          </p:nvSpPr>
          <p:spPr bwMode="auto">
            <a:xfrm>
              <a:off x="8928701" y="3415914"/>
              <a:ext cx="1342322" cy="457179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b="1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tlink</a:t>
              </a:r>
              <a:endParaRPr lang="zh-CN" altLang="en-US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DB446B9-12D9-4747-8451-5BF4602FD34E}"/>
                </a:ext>
              </a:extLst>
            </p:cNvPr>
            <p:cNvSpPr/>
            <p:nvPr/>
          </p:nvSpPr>
          <p:spPr bwMode="auto">
            <a:xfrm>
              <a:off x="10279540" y="3417029"/>
              <a:ext cx="1315107" cy="453807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info</a:t>
              </a:r>
              <a:endParaRPr lang="zh-CN" alt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48E50E2-2091-467F-80FD-4FAFA3B6977F}"/>
              </a:ext>
            </a:extLst>
          </p:cNvPr>
          <p:cNvGrpSpPr/>
          <p:nvPr/>
        </p:nvGrpSpPr>
        <p:grpSpPr>
          <a:xfrm>
            <a:off x="592156" y="3415913"/>
            <a:ext cx="3859903" cy="465037"/>
            <a:chOff x="592156" y="3415913"/>
            <a:chExt cx="3859903" cy="465037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9723642-86CF-4E0D-BA0A-2253226FA64D}"/>
                </a:ext>
              </a:extLst>
            </p:cNvPr>
            <p:cNvSpPr/>
            <p:nvPr/>
          </p:nvSpPr>
          <p:spPr bwMode="auto">
            <a:xfrm>
              <a:off x="592156" y="3419285"/>
              <a:ext cx="1221171" cy="461665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data</a:t>
              </a:r>
              <a:endParaRPr lang="zh-CN" alt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D2B6F29-47A4-47BB-8F6C-6B248E907D8E}"/>
                </a:ext>
              </a:extLst>
            </p:cNvPr>
            <p:cNvSpPr/>
            <p:nvPr/>
          </p:nvSpPr>
          <p:spPr bwMode="auto">
            <a:xfrm>
              <a:off x="1813327" y="3415913"/>
              <a:ext cx="1315107" cy="461665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firstin</a:t>
              </a:r>
              <a:endParaRPr lang="zh-CN" alt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910E8FB-F174-47A8-957F-5373D4B9316F}"/>
                </a:ext>
              </a:extLst>
            </p:cNvPr>
            <p:cNvSpPr/>
            <p:nvPr/>
          </p:nvSpPr>
          <p:spPr bwMode="auto">
            <a:xfrm>
              <a:off x="3136952" y="3415913"/>
              <a:ext cx="1315107" cy="461665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firstout</a:t>
              </a:r>
              <a:endParaRPr lang="zh-CN" alt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8" name="TextBox 8">
            <a:extLst>
              <a:ext uri="{FF2B5EF4-FFF2-40B4-BE49-F238E27FC236}">
                <a16:creationId xmlns:a16="http://schemas.microsoft.com/office/drawing/2014/main" id="{95DBF328-A9BD-4517-A332-38E4685D3DC1}"/>
              </a:ext>
            </a:extLst>
          </p:cNvPr>
          <p:cNvSpPr txBox="1"/>
          <p:nvPr/>
        </p:nvSpPr>
        <p:spPr>
          <a:xfrm>
            <a:off x="1254906" y="2842152"/>
            <a:ext cx="2348405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头</a:t>
            </a:r>
            <a:r>
              <a:rPr lang="zh-CN" altLang="en-US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结点类型</a:t>
            </a:r>
          </a:p>
        </p:txBody>
      </p:sp>
      <p:sp>
        <p:nvSpPr>
          <p:cNvPr id="15" name="TextBox 16">
            <a:extLst>
              <a:ext uri="{FF2B5EF4-FFF2-40B4-BE49-F238E27FC236}">
                <a16:creationId xmlns:a16="http://schemas.microsoft.com/office/drawing/2014/main" id="{8C7FE675-FA67-4D72-9F54-C386908CD568}"/>
              </a:ext>
            </a:extLst>
          </p:cNvPr>
          <p:cNvSpPr txBox="1"/>
          <p:nvPr/>
        </p:nvSpPr>
        <p:spPr>
          <a:xfrm>
            <a:off x="803872" y="3928408"/>
            <a:ext cx="808129" cy="83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CC0066"/>
                </a:solidFill>
                <a:latin typeface="楷体" pitchFamily="49" charset="-122"/>
                <a:ea typeface="楷体" pitchFamily="49" charset="-122"/>
              </a:defRPr>
            </a:lvl1pPr>
          </a:lstStyle>
          <a:p>
            <a:r>
              <a:rPr lang="zh-CN" altLang="en-US" dirty="0"/>
              <a:t>顶点信息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A71B91A-3628-4E4C-BCBB-FBDD0ED18FAB}"/>
              </a:ext>
            </a:extLst>
          </p:cNvPr>
          <p:cNvSpPr/>
          <p:nvPr/>
        </p:nvSpPr>
        <p:spPr>
          <a:xfrm>
            <a:off x="1880186" y="3928408"/>
            <a:ext cx="1191782" cy="193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C0066"/>
                </a:solidFill>
                <a:latin typeface="楷体" pitchFamily="49" charset="-122"/>
                <a:ea typeface="楷体" pitchFamily="49" charset="-122"/>
              </a:rPr>
              <a:t>以该顶点为</a:t>
            </a:r>
            <a:r>
              <a:rPr lang="zh-CN" altLang="en-US" b="1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弧头</a:t>
            </a:r>
            <a:r>
              <a:rPr lang="zh-CN" altLang="en-US" b="1" dirty="0">
                <a:solidFill>
                  <a:srgbClr val="CC0066"/>
                </a:solidFill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b="1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第一个</a:t>
            </a:r>
            <a:r>
              <a:rPr lang="zh-CN" altLang="en-US" b="1" dirty="0">
                <a:solidFill>
                  <a:srgbClr val="CC0066"/>
                </a:solidFill>
                <a:latin typeface="楷体" pitchFamily="49" charset="-122"/>
                <a:ea typeface="楷体" pitchFamily="49" charset="-122"/>
              </a:rPr>
              <a:t>弧结点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60E7ECF-C2FF-491F-82B5-1F7C84D0A4F4}"/>
              </a:ext>
            </a:extLst>
          </p:cNvPr>
          <p:cNvSpPr/>
          <p:nvPr/>
        </p:nvSpPr>
        <p:spPr>
          <a:xfrm>
            <a:off x="3237913" y="3928408"/>
            <a:ext cx="1191782" cy="193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C0066"/>
                </a:solidFill>
                <a:latin typeface="楷体" pitchFamily="49" charset="-122"/>
                <a:ea typeface="楷体" pitchFamily="49" charset="-122"/>
              </a:rPr>
              <a:t>以该顶点为</a:t>
            </a:r>
            <a:r>
              <a:rPr lang="zh-CN" altLang="en-US" b="1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弧尾</a:t>
            </a:r>
            <a:r>
              <a:rPr lang="zh-CN" altLang="en-US" b="1" dirty="0">
                <a:solidFill>
                  <a:srgbClr val="CC0066"/>
                </a:solidFill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en-US" b="1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第一个</a:t>
            </a:r>
            <a:r>
              <a:rPr lang="zh-CN" altLang="en-US" b="1" dirty="0">
                <a:solidFill>
                  <a:srgbClr val="CC0066"/>
                </a:solidFill>
                <a:latin typeface="楷体" pitchFamily="49" charset="-122"/>
                <a:ea typeface="楷体" pitchFamily="49" charset="-122"/>
              </a:rPr>
              <a:t>弧结点</a:t>
            </a:r>
          </a:p>
        </p:txBody>
      </p:sp>
      <p:sp>
        <p:nvSpPr>
          <p:cNvPr id="25" name="TextBox 16">
            <a:extLst>
              <a:ext uri="{FF2B5EF4-FFF2-40B4-BE49-F238E27FC236}">
                <a16:creationId xmlns:a16="http://schemas.microsoft.com/office/drawing/2014/main" id="{DCC160A3-DE91-4435-80B5-491E4E44AD24}"/>
              </a:ext>
            </a:extLst>
          </p:cNvPr>
          <p:cNvSpPr txBox="1"/>
          <p:nvPr/>
        </p:nvSpPr>
        <p:spPr>
          <a:xfrm>
            <a:off x="5152242" y="3854317"/>
            <a:ext cx="808129" cy="83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CC0066"/>
                </a:solidFill>
                <a:latin typeface="楷体" pitchFamily="49" charset="-122"/>
                <a:ea typeface="楷体" pitchFamily="49" charset="-122"/>
              </a:defRPr>
            </a:lvl1pPr>
          </a:lstStyle>
          <a:p>
            <a:r>
              <a:rPr lang="zh-CN" altLang="en-US" dirty="0"/>
              <a:t>弧头编号</a:t>
            </a:r>
          </a:p>
        </p:txBody>
      </p:sp>
      <p:sp>
        <p:nvSpPr>
          <p:cNvPr id="26" name="TextBox 16">
            <a:extLst>
              <a:ext uri="{FF2B5EF4-FFF2-40B4-BE49-F238E27FC236}">
                <a16:creationId xmlns:a16="http://schemas.microsoft.com/office/drawing/2014/main" id="{200B9A61-23FB-4418-8AA6-5055CD8E5CF3}"/>
              </a:ext>
            </a:extLst>
          </p:cNvPr>
          <p:cNvSpPr txBox="1"/>
          <p:nvPr/>
        </p:nvSpPr>
        <p:spPr>
          <a:xfrm>
            <a:off x="6382301" y="3854317"/>
            <a:ext cx="808129" cy="83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CC0066"/>
                </a:solidFill>
                <a:latin typeface="楷体" pitchFamily="49" charset="-122"/>
                <a:ea typeface="楷体" pitchFamily="49" charset="-122"/>
              </a:defRPr>
            </a:lvl1pPr>
          </a:lstStyle>
          <a:p>
            <a:r>
              <a:rPr lang="zh-CN" altLang="en-US" dirty="0"/>
              <a:t>弧尾编号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508D909-C379-4A49-9E9F-F3EBDD4879AE}"/>
              </a:ext>
            </a:extLst>
          </p:cNvPr>
          <p:cNvSpPr/>
          <p:nvPr/>
        </p:nvSpPr>
        <p:spPr>
          <a:xfrm>
            <a:off x="7608934" y="3854317"/>
            <a:ext cx="1191782" cy="15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C0066"/>
                </a:solidFill>
                <a:latin typeface="楷体" pitchFamily="49" charset="-122"/>
                <a:ea typeface="楷体" pitchFamily="49" charset="-122"/>
              </a:rPr>
              <a:t>指向</a:t>
            </a:r>
            <a:r>
              <a:rPr lang="zh-CN" altLang="en-US" b="1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弧头相同</a:t>
            </a:r>
            <a:r>
              <a:rPr lang="zh-CN" altLang="en-US" b="1" dirty="0">
                <a:solidFill>
                  <a:srgbClr val="CC0066"/>
                </a:solidFill>
                <a:latin typeface="楷体" pitchFamily="49" charset="-122"/>
                <a:ea typeface="楷体" pitchFamily="49" charset="-122"/>
              </a:rPr>
              <a:t>的下一条弧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2ECE660-4927-421F-9BD0-599A3BED3A92}"/>
              </a:ext>
            </a:extLst>
          </p:cNvPr>
          <p:cNvSpPr/>
          <p:nvPr/>
        </p:nvSpPr>
        <p:spPr>
          <a:xfrm>
            <a:off x="8938580" y="3854317"/>
            <a:ext cx="1315107" cy="15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C0066"/>
                </a:solidFill>
                <a:latin typeface="楷体" pitchFamily="49" charset="-122"/>
                <a:ea typeface="楷体" pitchFamily="49" charset="-122"/>
              </a:rPr>
              <a:t>指向</a:t>
            </a:r>
            <a:r>
              <a:rPr lang="zh-CN" altLang="en-US" b="1" dirty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弧尾相同</a:t>
            </a:r>
            <a:r>
              <a:rPr lang="zh-CN" altLang="en-US" b="1" dirty="0">
                <a:solidFill>
                  <a:srgbClr val="CC0066"/>
                </a:solidFill>
                <a:latin typeface="楷体" pitchFamily="49" charset="-122"/>
                <a:ea typeface="楷体" pitchFamily="49" charset="-122"/>
              </a:rPr>
              <a:t>的下一条弧</a:t>
            </a:r>
          </a:p>
        </p:txBody>
      </p:sp>
      <p:sp>
        <p:nvSpPr>
          <p:cNvPr id="30" name="TextBox 16">
            <a:extLst>
              <a:ext uri="{FF2B5EF4-FFF2-40B4-BE49-F238E27FC236}">
                <a16:creationId xmlns:a16="http://schemas.microsoft.com/office/drawing/2014/main" id="{EECB3B23-F193-45B6-9F51-D93408A7CB6F}"/>
              </a:ext>
            </a:extLst>
          </p:cNvPr>
          <p:cNvSpPr txBox="1"/>
          <p:nvPr/>
        </p:nvSpPr>
        <p:spPr>
          <a:xfrm>
            <a:off x="10485350" y="3854317"/>
            <a:ext cx="808129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CC0066"/>
                </a:solidFill>
                <a:latin typeface="楷体" pitchFamily="49" charset="-122"/>
                <a:ea typeface="楷体" pitchFamily="49" charset="-122"/>
              </a:defRPr>
            </a:lvl1pPr>
          </a:lstStyle>
          <a:p>
            <a:r>
              <a:rPr lang="zh-CN" altLang="en-US" dirty="0"/>
              <a:t>弧的</a:t>
            </a:r>
            <a:r>
              <a:rPr lang="zh-CN" altLang="en-US" dirty="0">
                <a:solidFill>
                  <a:srgbClr val="00B050"/>
                </a:solidFill>
              </a:rPr>
              <a:t>权</a:t>
            </a:r>
            <a:r>
              <a:rPr lang="zh-CN" altLang="en-US" dirty="0"/>
              <a:t>等信息</a:t>
            </a:r>
          </a:p>
        </p:txBody>
      </p:sp>
    </p:spTree>
    <p:extLst>
      <p:ext uri="{BB962C8B-B14F-4D97-AF65-F5344CB8AC3E}">
        <p14:creationId xmlns:p14="http://schemas.microsoft.com/office/powerpoint/2010/main" val="16300560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38D63A-1313-4A99-942D-129824977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十字链表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A4E2B3-AEE2-4430-9A5B-F48F7C5C2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47800"/>
            <a:ext cx="11582400" cy="5105400"/>
          </a:xfrm>
        </p:spPr>
        <p:txBody>
          <a:bodyPr/>
          <a:lstStyle/>
          <a:p>
            <a:r>
              <a:rPr lang="zh-CN" altLang="en-US" dirty="0"/>
              <a:t>十字链表的特点</a:t>
            </a:r>
          </a:p>
          <a:p>
            <a:pPr lvl="1"/>
            <a:r>
              <a:rPr lang="zh-CN" altLang="en-US" dirty="0"/>
              <a:t>顶点结点数 </a:t>
            </a:r>
            <a:r>
              <a:rPr lang="en-US" altLang="zh-CN" dirty="0"/>
              <a:t>= </a:t>
            </a:r>
            <a:r>
              <a:rPr lang="zh-CN" altLang="en-US" dirty="0">
                <a:solidFill>
                  <a:srgbClr val="00B050"/>
                </a:solidFill>
              </a:rPr>
              <a:t>顶点数</a:t>
            </a:r>
          </a:p>
          <a:p>
            <a:pPr lvl="1"/>
            <a:r>
              <a:rPr lang="zh-CN" altLang="en-US" dirty="0"/>
              <a:t>弧结点数 </a:t>
            </a:r>
            <a:r>
              <a:rPr lang="en-US" altLang="zh-CN" dirty="0"/>
              <a:t>= </a:t>
            </a:r>
            <a:r>
              <a:rPr lang="zh-CN" altLang="en-US" dirty="0">
                <a:solidFill>
                  <a:srgbClr val="00B050"/>
                </a:solidFill>
              </a:rPr>
              <a:t>弧的条数</a:t>
            </a:r>
          </a:p>
          <a:p>
            <a:r>
              <a:rPr lang="zh-CN" altLang="en-US" dirty="0"/>
              <a:t>求</a:t>
            </a:r>
            <a:r>
              <a:rPr lang="zh-CN" altLang="en-US" dirty="0">
                <a:solidFill>
                  <a:srgbClr val="00B050"/>
                </a:solidFill>
              </a:rPr>
              <a:t>顶点入度</a:t>
            </a:r>
            <a:r>
              <a:rPr lang="zh-CN" altLang="en-US" dirty="0"/>
              <a:t>：从顶点 </a:t>
            </a:r>
            <a:r>
              <a:rPr lang="en-US" altLang="zh-CN" dirty="0"/>
              <a:t>v</a:t>
            </a:r>
            <a:r>
              <a:rPr lang="en-US" altLang="zh-CN" baseline="-25000" dirty="0"/>
              <a:t>i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 err="1">
                <a:solidFill>
                  <a:srgbClr val="00B050"/>
                </a:solidFill>
              </a:rPr>
              <a:t>firstin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zh-CN" altLang="en-US" dirty="0">
                <a:solidFill>
                  <a:srgbClr val="00B050"/>
                </a:solidFill>
              </a:rPr>
              <a:t>指针出发</a:t>
            </a:r>
            <a:r>
              <a:rPr lang="zh-CN" altLang="en-US" dirty="0"/>
              <a:t>，沿着弧结点中的</a:t>
            </a:r>
            <a:r>
              <a:rPr lang="en-US" altLang="zh-CN" dirty="0" err="1">
                <a:solidFill>
                  <a:srgbClr val="00B050"/>
                </a:solidFill>
              </a:rPr>
              <a:t>hlink</a:t>
            </a:r>
            <a:r>
              <a:rPr lang="zh-CN" altLang="en-US" dirty="0"/>
              <a:t>遍历链表所经过的弧结点数</a:t>
            </a:r>
          </a:p>
          <a:p>
            <a:r>
              <a:rPr lang="zh-CN" altLang="en-US" dirty="0"/>
              <a:t>求顶点出度：从顶点 </a:t>
            </a:r>
            <a:r>
              <a:rPr lang="en-US" altLang="zh-CN" dirty="0"/>
              <a:t>v</a:t>
            </a:r>
            <a:r>
              <a:rPr lang="en-US" altLang="zh-CN" baseline="-25000" dirty="0"/>
              <a:t>i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 err="1">
                <a:solidFill>
                  <a:srgbClr val="00B050"/>
                </a:solidFill>
              </a:rPr>
              <a:t>firstout</a:t>
            </a:r>
            <a:r>
              <a:rPr lang="en-US" altLang="zh-CN" dirty="0"/>
              <a:t> </a:t>
            </a:r>
            <a:r>
              <a:rPr lang="zh-CN" altLang="en-US" dirty="0"/>
              <a:t>指针出发，沿着弧结点中的</a:t>
            </a:r>
            <a:r>
              <a:rPr lang="en-US" altLang="zh-CN" dirty="0" err="1">
                <a:solidFill>
                  <a:srgbClr val="00B050"/>
                </a:solidFill>
              </a:rPr>
              <a:t>tlink</a:t>
            </a:r>
            <a:r>
              <a:rPr lang="zh-CN" altLang="en-US" dirty="0"/>
              <a:t>遍历链表所经过的弧结点数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889095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E000FB-D46B-4CB8-A795-ABDFC4E56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457200"/>
            <a:ext cx="11582400" cy="6096000"/>
          </a:xfrm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200"/>
              </a:spcAft>
              <a:buNone/>
            </a:pPr>
            <a:r>
              <a:rPr lang="en-US" altLang="zh-CN" sz="2000" dirty="0"/>
              <a:t>#define  MAX_VERTEX_NUM   20 			</a:t>
            </a:r>
            <a:r>
              <a:rPr lang="en-US" altLang="zh-CN" sz="2000" dirty="0">
                <a:solidFill>
                  <a:srgbClr val="CC00CC"/>
                </a:solidFill>
              </a:rPr>
              <a:t>/*</a:t>
            </a:r>
            <a:r>
              <a:rPr lang="zh-CN" altLang="en-US" sz="2000" dirty="0">
                <a:solidFill>
                  <a:srgbClr val="CC00CC"/>
                </a:solidFill>
              </a:rPr>
              <a:t>最多顶点个数*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</a:p>
          <a:p>
            <a:pPr marL="0" indent="0">
              <a:lnSpc>
                <a:spcPct val="100000"/>
              </a:lnSpc>
              <a:spcAft>
                <a:spcPts val="200"/>
              </a:spcAft>
              <a:buNone/>
            </a:pPr>
            <a:r>
              <a:rPr lang="en-US" altLang="zh-CN" sz="2000" dirty="0"/>
              <a:t>typedef  </a:t>
            </a:r>
            <a:r>
              <a:rPr lang="en-US" altLang="zh-CN" sz="2000" dirty="0" err="1"/>
              <a:t>enum</a:t>
            </a:r>
            <a:r>
              <a:rPr lang="en-US" altLang="zh-CN" sz="2000" dirty="0"/>
              <a:t>{</a:t>
            </a:r>
            <a:r>
              <a:rPr lang="en-US" altLang="zh-CN" sz="2000" dirty="0">
                <a:solidFill>
                  <a:srgbClr val="00B050"/>
                </a:solidFill>
              </a:rPr>
              <a:t>DG</a:t>
            </a:r>
            <a:r>
              <a:rPr lang="en-US" altLang="zh-CN" sz="2000" dirty="0"/>
              <a:t>, DN, UDG, UDN}  </a:t>
            </a:r>
            <a:r>
              <a:rPr lang="en-US" altLang="zh-CN" sz="2000" dirty="0" err="1"/>
              <a:t>GraphKind</a:t>
            </a:r>
            <a:r>
              <a:rPr lang="en-US" altLang="zh-CN" sz="2000" dirty="0"/>
              <a:t>;	</a:t>
            </a:r>
            <a:r>
              <a:rPr lang="en-US" altLang="zh-CN" sz="2000" dirty="0">
                <a:solidFill>
                  <a:srgbClr val="CC00CC"/>
                </a:solidFill>
              </a:rPr>
              <a:t>/*</a:t>
            </a:r>
            <a:r>
              <a:rPr lang="zh-CN" altLang="en-US" sz="2000" dirty="0">
                <a:solidFill>
                  <a:srgbClr val="CC00CC"/>
                </a:solidFill>
              </a:rPr>
              <a:t>图的种类*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</a:p>
          <a:p>
            <a:pPr marL="0" indent="0">
              <a:lnSpc>
                <a:spcPct val="100000"/>
              </a:lnSpc>
              <a:spcAft>
                <a:spcPts val="200"/>
              </a:spcAft>
              <a:buNone/>
            </a:pPr>
            <a:r>
              <a:rPr lang="en-US" altLang="zh-CN" sz="2000" dirty="0"/>
              <a:t>typedef  </a:t>
            </a:r>
            <a:r>
              <a:rPr lang="en-US" altLang="zh-CN" sz="2000" dirty="0">
                <a:solidFill>
                  <a:srgbClr val="00B050"/>
                </a:solidFill>
              </a:rPr>
              <a:t>struct  </a:t>
            </a:r>
            <a:r>
              <a:rPr lang="en-US" altLang="zh-CN" sz="2000" dirty="0" err="1">
                <a:solidFill>
                  <a:srgbClr val="00B050"/>
                </a:solidFill>
              </a:rPr>
              <a:t>ArcNode</a:t>
            </a:r>
            <a:r>
              <a:rPr lang="en-US" altLang="zh-CN" sz="2000" dirty="0">
                <a:solidFill>
                  <a:srgbClr val="00B050"/>
                </a:solidFill>
              </a:rPr>
              <a:t> </a:t>
            </a:r>
            <a:r>
              <a:rPr lang="en-US" altLang="zh-CN" sz="2000" dirty="0"/>
              <a:t>{  </a:t>
            </a:r>
            <a:r>
              <a:rPr lang="en-US" altLang="zh-CN" sz="2000" dirty="0">
                <a:solidFill>
                  <a:srgbClr val="00B050"/>
                </a:solidFill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</a:rPr>
              <a:t>弧</a:t>
            </a:r>
            <a:r>
              <a:rPr lang="en-US" altLang="zh-CN" sz="2000" dirty="0">
                <a:solidFill>
                  <a:srgbClr val="00B050"/>
                </a:solidFill>
              </a:rPr>
              <a:t>(</a:t>
            </a:r>
            <a:r>
              <a:rPr lang="zh-CN" altLang="en-US" sz="2000" dirty="0">
                <a:solidFill>
                  <a:srgbClr val="00B050"/>
                </a:solidFill>
              </a:rPr>
              <a:t>边</a:t>
            </a:r>
            <a:r>
              <a:rPr lang="en-US" altLang="zh-CN" sz="2000" dirty="0">
                <a:solidFill>
                  <a:srgbClr val="00B050"/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spcAft>
                <a:spcPts val="200"/>
              </a:spcAft>
              <a:buNone/>
            </a:pPr>
            <a:r>
              <a:rPr lang="en-US" altLang="zh-CN" sz="2000" dirty="0"/>
              <a:t>    int </a:t>
            </a:r>
            <a:r>
              <a:rPr lang="en-US" altLang="zh-CN" sz="2000" dirty="0" err="1"/>
              <a:t>headvex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tailvex</a:t>
            </a:r>
            <a:r>
              <a:rPr lang="en-US" altLang="zh-CN" sz="2000" dirty="0"/>
              <a:t>;		</a:t>
            </a:r>
            <a:r>
              <a:rPr lang="en-US" altLang="zh-CN" sz="2000" dirty="0">
                <a:solidFill>
                  <a:srgbClr val="CC00CC"/>
                </a:solidFill>
              </a:rPr>
              <a:t>// </a:t>
            </a:r>
            <a:r>
              <a:rPr lang="zh-CN" altLang="en-US" sz="2000" dirty="0">
                <a:solidFill>
                  <a:srgbClr val="CC00CC"/>
                </a:solidFill>
              </a:rPr>
              <a:t>头尾编号</a:t>
            </a:r>
          </a:p>
          <a:p>
            <a:pPr marL="0" indent="0">
              <a:lnSpc>
                <a:spcPct val="100000"/>
              </a:lnSpc>
              <a:spcAft>
                <a:spcPts val="200"/>
              </a:spcAft>
              <a:buNone/>
            </a:pPr>
            <a:r>
              <a:rPr lang="zh-CN" altLang="en-US" sz="2000" dirty="0"/>
              <a:t>    </a:t>
            </a:r>
            <a:r>
              <a:rPr lang="en-US" altLang="zh-CN" sz="2000" dirty="0">
                <a:solidFill>
                  <a:srgbClr val="C00000"/>
                </a:solidFill>
              </a:rPr>
              <a:t>struct  </a:t>
            </a:r>
            <a:r>
              <a:rPr lang="en-US" altLang="zh-CN" sz="2000" dirty="0" err="1">
                <a:solidFill>
                  <a:srgbClr val="C00000"/>
                </a:solidFill>
              </a:rPr>
              <a:t>ArcNode</a:t>
            </a:r>
            <a:r>
              <a:rPr lang="en-US" altLang="zh-CN" sz="2000" dirty="0">
                <a:solidFill>
                  <a:srgbClr val="C00000"/>
                </a:solidFill>
              </a:rPr>
              <a:t>  </a:t>
            </a:r>
            <a:r>
              <a:rPr lang="en-US" altLang="zh-CN" sz="2000" dirty="0"/>
              <a:t>*</a:t>
            </a:r>
            <a:r>
              <a:rPr lang="en-US" altLang="zh-CN" sz="2000" dirty="0" err="1"/>
              <a:t>hlink</a:t>
            </a:r>
            <a:r>
              <a:rPr lang="en-US" altLang="zh-CN" sz="2000" dirty="0"/>
              <a:t>, *</a:t>
            </a:r>
            <a:r>
              <a:rPr lang="en-US" altLang="zh-CN" sz="2000" dirty="0" err="1"/>
              <a:t>tlink</a:t>
            </a:r>
            <a:r>
              <a:rPr lang="en-US" altLang="zh-CN" sz="2000" dirty="0"/>
              <a:t>;	</a:t>
            </a:r>
            <a:r>
              <a:rPr lang="en-US" altLang="zh-CN" sz="2000" dirty="0">
                <a:solidFill>
                  <a:srgbClr val="CC00CC"/>
                </a:solidFill>
              </a:rPr>
              <a:t>// </a:t>
            </a:r>
            <a:r>
              <a:rPr lang="zh-CN" altLang="en-US" sz="2000" dirty="0">
                <a:solidFill>
                  <a:srgbClr val="CC00CC"/>
                </a:solidFill>
              </a:rPr>
              <a:t>链域</a:t>
            </a:r>
          </a:p>
          <a:p>
            <a:pPr marL="0" indent="0">
              <a:lnSpc>
                <a:spcPct val="100000"/>
              </a:lnSpc>
              <a:spcAft>
                <a:spcPts val="200"/>
              </a:spcAft>
              <a:buNone/>
            </a:pPr>
            <a:r>
              <a:rPr lang="en-US" altLang="zh-CN" sz="2000" dirty="0"/>
              <a:t>} </a:t>
            </a:r>
            <a:r>
              <a:rPr lang="en-US" altLang="zh-CN" sz="2000" dirty="0" err="1">
                <a:solidFill>
                  <a:srgbClr val="FF0000"/>
                </a:solidFill>
              </a:rPr>
              <a:t>ArcNode</a:t>
            </a:r>
            <a:r>
              <a:rPr lang="en-US" altLang="zh-CN" sz="2000" dirty="0"/>
              <a:t>;</a:t>
            </a:r>
          </a:p>
          <a:p>
            <a:pPr marL="0" indent="0">
              <a:lnSpc>
                <a:spcPct val="100000"/>
              </a:lnSpc>
              <a:spcAft>
                <a:spcPts val="200"/>
              </a:spcAft>
              <a:buNone/>
            </a:pPr>
            <a:r>
              <a:rPr lang="en-US" altLang="zh-CN" sz="2000" dirty="0"/>
              <a:t>typedef  struct  </a:t>
            </a:r>
            <a:r>
              <a:rPr lang="en-US" altLang="zh-CN" sz="2000" dirty="0" err="1"/>
              <a:t>VertexNode</a:t>
            </a:r>
            <a:r>
              <a:rPr lang="en-US" altLang="zh-CN" sz="2000" dirty="0"/>
              <a:t> { </a:t>
            </a:r>
            <a:r>
              <a:rPr lang="en-US" altLang="zh-CN" sz="2000" dirty="0">
                <a:solidFill>
                  <a:srgbClr val="00B050"/>
                </a:solidFill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</a:rPr>
              <a:t>顶点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200"/>
              </a:spcAft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ElemType</a:t>
            </a:r>
            <a:r>
              <a:rPr lang="en-US" altLang="zh-CN" sz="2000" dirty="0"/>
              <a:t> data; 		</a:t>
            </a:r>
            <a:r>
              <a:rPr lang="en-US" altLang="zh-CN" sz="2000" dirty="0">
                <a:solidFill>
                  <a:srgbClr val="CC00CC"/>
                </a:solidFill>
              </a:rPr>
              <a:t>// </a:t>
            </a:r>
            <a:r>
              <a:rPr lang="zh-CN" altLang="en-US" sz="2000" dirty="0">
                <a:solidFill>
                  <a:srgbClr val="CC00CC"/>
                </a:solidFill>
              </a:rPr>
              <a:t>数据域（顶点信息）</a:t>
            </a:r>
          </a:p>
          <a:p>
            <a:pPr marL="0" indent="0">
              <a:lnSpc>
                <a:spcPct val="100000"/>
              </a:lnSpc>
              <a:spcAft>
                <a:spcPts val="200"/>
              </a:spcAft>
              <a:buNone/>
            </a:pPr>
            <a:r>
              <a:rPr lang="zh-CN" altLang="en-US" sz="2000" dirty="0"/>
              <a:t>    </a:t>
            </a:r>
            <a:r>
              <a:rPr lang="en-US" altLang="zh-CN" sz="2000" dirty="0" err="1">
                <a:solidFill>
                  <a:srgbClr val="FF0000"/>
                </a:solidFill>
              </a:rPr>
              <a:t>ArcNode</a:t>
            </a:r>
            <a:r>
              <a:rPr lang="en-US" altLang="zh-CN" sz="2000" dirty="0"/>
              <a:t> *</a:t>
            </a:r>
            <a:r>
              <a:rPr lang="en-US" altLang="zh-CN" sz="2000" dirty="0" err="1"/>
              <a:t>firstin</a:t>
            </a:r>
            <a:r>
              <a:rPr lang="en-US" altLang="zh-CN" sz="2000" dirty="0"/>
              <a:t>, *</a:t>
            </a:r>
            <a:r>
              <a:rPr lang="en-US" altLang="zh-CN" sz="2000" dirty="0" err="1"/>
              <a:t>firstout</a:t>
            </a:r>
            <a:r>
              <a:rPr lang="en-US" altLang="zh-CN" sz="2000" dirty="0"/>
              <a:t>;	</a:t>
            </a:r>
            <a:r>
              <a:rPr lang="en-US" altLang="zh-CN" sz="2000" dirty="0">
                <a:solidFill>
                  <a:srgbClr val="CC00CC"/>
                </a:solidFill>
              </a:rPr>
              <a:t>// </a:t>
            </a:r>
            <a:r>
              <a:rPr lang="zh-CN" altLang="en-US" sz="2000" dirty="0">
                <a:solidFill>
                  <a:srgbClr val="CC00CC"/>
                </a:solidFill>
              </a:rPr>
              <a:t>边表头指针</a:t>
            </a:r>
          </a:p>
          <a:p>
            <a:pPr marL="0" indent="0">
              <a:lnSpc>
                <a:spcPct val="100000"/>
              </a:lnSpc>
              <a:spcAft>
                <a:spcPts val="200"/>
              </a:spcAft>
              <a:buNone/>
            </a:pPr>
            <a:r>
              <a:rPr lang="en-US" altLang="zh-CN" sz="2000" dirty="0"/>
              <a:t>} </a:t>
            </a:r>
            <a:r>
              <a:rPr lang="en-US" altLang="zh-CN" sz="2000" dirty="0" err="1">
                <a:solidFill>
                  <a:srgbClr val="FF0000"/>
                </a:solidFill>
              </a:rPr>
              <a:t>VertexNode</a:t>
            </a:r>
            <a:r>
              <a:rPr lang="en-US" altLang="zh-CN" sz="2000" dirty="0"/>
              <a:t>;</a:t>
            </a:r>
          </a:p>
          <a:p>
            <a:pPr marL="0" indent="0">
              <a:lnSpc>
                <a:spcPct val="100000"/>
              </a:lnSpc>
              <a:spcAft>
                <a:spcPts val="200"/>
              </a:spcAft>
              <a:buNone/>
            </a:pPr>
            <a:r>
              <a:rPr lang="en-US" altLang="zh-CN" sz="2000" dirty="0"/>
              <a:t>typedef  struct {  </a:t>
            </a:r>
            <a:r>
              <a:rPr lang="en-US" altLang="zh-CN" sz="2000" dirty="0">
                <a:solidFill>
                  <a:srgbClr val="00B050"/>
                </a:solidFill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</a:rPr>
              <a:t>有向图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200"/>
              </a:spcAft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>
                <a:solidFill>
                  <a:srgbClr val="FF0000"/>
                </a:solidFill>
              </a:rPr>
              <a:t>VertexNode</a:t>
            </a:r>
            <a:r>
              <a:rPr lang="en-US" altLang="zh-CN" sz="2000" dirty="0"/>
              <a:t>  </a:t>
            </a:r>
            <a:r>
              <a:rPr lang="en-US" altLang="zh-CN" sz="2000" dirty="0">
                <a:solidFill>
                  <a:srgbClr val="00B050"/>
                </a:solidFill>
              </a:rPr>
              <a:t>vertex[MAX_VERTEX_NUM]</a:t>
            </a:r>
            <a:r>
              <a:rPr lang="en-US" altLang="zh-CN" sz="2000" dirty="0"/>
              <a:t>;   </a:t>
            </a:r>
          </a:p>
          <a:p>
            <a:pPr marL="0" indent="0">
              <a:lnSpc>
                <a:spcPct val="100000"/>
              </a:lnSpc>
              <a:spcAft>
                <a:spcPts val="200"/>
              </a:spcAft>
              <a:buNone/>
            </a:pPr>
            <a:r>
              <a:rPr lang="en-US" altLang="zh-CN" sz="2000" dirty="0"/>
              <a:t>    int  </a:t>
            </a:r>
            <a:r>
              <a:rPr lang="en-US" altLang="zh-CN" sz="2000" dirty="0" err="1"/>
              <a:t>vexnum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arcnum</a:t>
            </a:r>
            <a:r>
              <a:rPr lang="en-US" altLang="zh-CN" sz="2000" dirty="0"/>
              <a:t>;	</a:t>
            </a:r>
            <a:r>
              <a:rPr lang="en-US" altLang="zh-CN" sz="2000" dirty="0">
                <a:solidFill>
                  <a:srgbClr val="CC00CC"/>
                </a:solidFill>
              </a:rPr>
              <a:t>/*</a:t>
            </a:r>
            <a:r>
              <a:rPr lang="zh-CN" altLang="en-US" sz="2000" dirty="0">
                <a:solidFill>
                  <a:srgbClr val="CC00CC"/>
                </a:solidFill>
              </a:rPr>
              <a:t>图的顶点数和弧数*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</a:p>
          <a:p>
            <a:pPr marL="0" indent="0">
              <a:lnSpc>
                <a:spcPct val="100000"/>
              </a:lnSpc>
              <a:spcAft>
                <a:spcPts val="200"/>
              </a:spcAft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GraphKind</a:t>
            </a:r>
            <a:r>
              <a:rPr lang="en-US" altLang="zh-CN" sz="2000" dirty="0"/>
              <a:t>  kind;		</a:t>
            </a:r>
            <a:r>
              <a:rPr lang="en-US" altLang="zh-CN" sz="2000" dirty="0">
                <a:solidFill>
                  <a:srgbClr val="CC00CC"/>
                </a:solidFill>
              </a:rPr>
              <a:t>/*</a:t>
            </a:r>
            <a:r>
              <a:rPr lang="zh-CN" altLang="en-US" sz="2000" dirty="0">
                <a:solidFill>
                  <a:srgbClr val="CC00CC"/>
                </a:solidFill>
              </a:rPr>
              <a:t>图的种类标志*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</a:p>
          <a:p>
            <a:pPr marL="0" indent="0">
              <a:lnSpc>
                <a:spcPct val="100000"/>
              </a:lnSpc>
              <a:spcAft>
                <a:spcPts val="200"/>
              </a:spcAft>
              <a:buNone/>
            </a:pPr>
            <a:r>
              <a:rPr lang="en-US" altLang="zh-CN" sz="2000" dirty="0"/>
              <a:t>} </a:t>
            </a:r>
            <a:r>
              <a:rPr lang="en-US" altLang="zh-CN" sz="2000" dirty="0" err="1">
                <a:solidFill>
                  <a:srgbClr val="FF0000"/>
                </a:solidFill>
              </a:rPr>
              <a:t>OrthList</a:t>
            </a:r>
            <a:r>
              <a:rPr lang="en-US" altLang="zh-CN" sz="2000" dirty="0"/>
              <a:t>; 			</a:t>
            </a:r>
            <a:r>
              <a:rPr lang="en-US" altLang="zh-CN" sz="2000" dirty="0">
                <a:solidFill>
                  <a:srgbClr val="CC00CC"/>
                </a:solidFill>
              </a:rPr>
              <a:t>/*</a:t>
            </a:r>
            <a:r>
              <a:rPr lang="zh-CN" altLang="en-US" sz="2000" dirty="0">
                <a:solidFill>
                  <a:srgbClr val="CC00CC"/>
                </a:solidFill>
              </a:rPr>
              <a:t>图的</a:t>
            </a:r>
            <a:r>
              <a:rPr lang="zh-CN" altLang="en-US" sz="2000" dirty="0">
                <a:solidFill>
                  <a:srgbClr val="00B050"/>
                </a:solidFill>
              </a:rPr>
              <a:t>十字链表</a:t>
            </a:r>
            <a:r>
              <a:rPr lang="zh-CN" altLang="en-US" sz="2000" dirty="0">
                <a:solidFill>
                  <a:srgbClr val="CC00CC"/>
                </a:solidFill>
              </a:rPr>
              <a:t>表示法</a:t>
            </a:r>
            <a:r>
              <a:rPr lang="en-US" altLang="zh-CN" sz="2000" dirty="0">
                <a:solidFill>
                  <a:srgbClr val="CC00CC"/>
                </a:solidFill>
              </a:rPr>
              <a:t>(Orthogonal </a:t>
            </a:r>
            <a:r>
              <a:rPr lang="en-US" altLang="zh-CN" sz="2000" dirty="0">
                <a:solidFill>
                  <a:srgbClr val="00B050"/>
                </a:solidFill>
              </a:rPr>
              <a:t>List</a:t>
            </a:r>
            <a:r>
              <a:rPr lang="en-US" altLang="zh-CN" sz="2000" dirty="0">
                <a:solidFill>
                  <a:srgbClr val="CC00CC"/>
                </a:solidFill>
              </a:rPr>
              <a:t> Graph)*/ </a:t>
            </a:r>
            <a:endParaRPr lang="zh-CN" altLang="en-US" sz="2000" dirty="0">
              <a:solidFill>
                <a:srgbClr val="CC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2761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A9FA1D-772B-4DC7-8963-39703F64F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457200"/>
            <a:ext cx="11582400" cy="60960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zh-CN" sz="2000" dirty="0"/>
              <a:t>void </a:t>
            </a:r>
            <a:r>
              <a:rPr lang="en-US" altLang="zh-CN" sz="2000" dirty="0" err="1">
                <a:solidFill>
                  <a:srgbClr val="000000"/>
                </a:solidFill>
              </a:rPr>
              <a:t>CrtOrthList</a:t>
            </a:r>
            <a:r>
              <a:rPr lang="en-US" altLang="zh-CN" sz="2000" dirty="0"/>
              <a:t>(</a:t>
            </a:r>
            <a:r>
              <a:rPr lang="en-US" altLang="zh-CN" sz="2000" dirty="0" err="1">
                <a:solidFill>
                  <a:srgbClr val="FF0000"/>
                </a:solidFill>
              </a:rPr>
              <a:t>OrthList</a:t>
            </a:r>
            <a:r>
              <a:rPr lang="en-US" altLang="zh-CN" sz="2000" dirty="0"/>
              <a:t> *g){  </a:t>
            </a:r>
            <a:r>
              <a:rPr lang="en-US" altLang="zh-CN" sz="2000" dirty="0">
                <a:solidFill>
                  <a:srgbClr val="00B050"/>
                </a:solidFill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</a:rPr>
              <a:t>创建图的十字链表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zh-CN" sz="2000" dirty="0"/>
              <a:t>    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, j, k;	 char </a:t>
            </a:r>
            <a:r>
              <a:rPr lang="en-US" altLang="zh-CN" sz="2000" dirty="0" err="1"/>
              <a:t>vt,vh</a:t>
            </a:r>
            <a:r>
              <a:rPr lang="en-US" altLang="zh-CN" sz="2000" dirty="0"/>
              <a:t>;	 </a:t>
            </a:r>
            <a:r>
              <a:rPr lang="en-US" altLang="zh-CN" sz="2000" dirty="0" err="1"/>
              <a:t>ArcNode</a:t>
            </a:r>
            <a:r>
              <a:rPr lang="en-US" altLang="zh-CN" sz="2000" dirty="0"/>
              <a:t> *p;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scanf</a:t>
            </a:r>
            <a:r>
              <a:rPr lang="en-US" altLang="zh-CN" sz="2000" dirty="0"/>
              <a:t>(“%</a:t>
            </a:r>
            <a:r>
              <a:rPr lang="en-US" altLang="zh-CN" sz="2000" dirty="0" err="1"/>
              <a:t>d,%d”,&amp;g</a:t>
            </a:r>
            <a:r>
              <a:rPr lang="en-US" altLang="zh-CN" sz="2000" dirty="0"/>
              <a:t>-&gt;</a:t>
            </a:r>
            <a:r>
              <a:rPr lang="en-US" altLang="zh-CN" sz="2000" dirty="0" err="1"/>
              <a:t>vexnum</a:t>
            </a:r>
            <a:r>
              <a:rPr lang="en-US" altLang="zh-CN" sz="2000" dirty="0"/>
              <a:t>, &amp;g-&gt;</a:t>
            </a:r>
            <a:r>
              <a:rPr lang="en-US" altLang="zh-CN" sz="2000" dirty="0" err="1"/>
              <a:t>arcnum</a:t>
            </a:r>
            <a:r>
              <a:rPr lang="en-US" altLang="zh-CN" sz="2000" dirty="0"/>
              <a:t> );	</a:t>
            </a:r>
            <a:r>
              <a:rPr lang="en-US" altLang="zh-CN" sz="2000" dirty="0">
                <a:solidFill>
                  <a:srgbClr val="CC00CC"/>
                </a:solidFill>
              </a:rPr>
              <a:t>/*</a:t>
            </a:r>
            <a:r>
              <a:rPr lang="zh-CN" altLang="en-US" sz="2000" dirty="0">
                <a:solidFill>
                  <a:srgbClr val="CC00CC"/>
                </a:solidFill>
              </a:rPr>
              <a:t>键盘输入图的</a:t>
            </a:r>
            <a:r>
              <a:rPr lang="zh-CN" altLang="en-US" sz="2000" dirty="0">
                <a:solidFill>
                  <a:srgbClr val="00B050"/>
                </a:solidFill>
              </a:rPr>
              <a:t>顶点个数</a:t>
            </a:r>
            <a:r>
              <a:rPr lang="zh-CN" altLang="en-US" sz="2000" dirty="0">
                <a:solidFill>
                  <a:srgbClr val="CC00CC"/>
                </a:solidFill>
              </a:rPr>
              <a:t>和</a:t>
            </a:r>
            <a:r>
              <a:rPr lang="zh-CN" altLang="en-US" sz="2000" dirty="0">
                <a:solidFill>
                  <a:srgbClr val="00B050"/>
                </a:solidFill>
              </a:rPr>
              <a:t>弧的个数</a:t>
            </a:r>
            <a:r>
              <a:rPr lang="zh-CN" altLang="en-US" sz="2000" dirty="0">
                <a:solidFill>
                  <a:srgbClr val="CC00CC"/>
                </a:solidFill>
              </a:rPr>
              <a:t>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zh-CN" sz="2000" dirty="0"/>
              <a:t>    for 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=0;i&lt;g-&gt;</a:t>
            </a:r>
            <a:r>
              <a:rPr lang="en-US" altLang="zh-CN" sz="2000" dirty="0" err="1"/>
              <a:t>vexnum;i</a:t>
            </a:r>
            <a:r>
              <a:rPr lang="en-US" altLang="zh-CN" sz="2000" dirty="0"/>
              <a:t>++) {	</a:t>
            </a:r>
            <a:r>
              <a:rPr lang="en-US" altLang="zh-CN" sz="2000" dirty="0">
                <a:solidFill>
                  <a:srgbClr val="CC00CC"/>
                </a:solidFill>
              </a:rPr>
              <a:t>/* </a:t>
            </a:r>
            <a:r>
              <a:rPr lang="zh-CN" altLang="en-US" sz="2000" dirty="0">
                <a:solidFill>
                  <a:srgbClr val="CC00CC"/>
                </a:solidFill>
              </a:rPr>
              <a:t>初始化顶点结点*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scanf</a:t>
            </a:r>
            <a:r>
              <a:rPr lang="en-US" altLang="zh-CN" sz="2000" dirty="0"/>
              <a:t>(“%c”, &amp;g-&gt;vertex[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].data</a:t>
            </a:r>
            <a:r>
              <a:rPr lang="zh-CN" altLang="en-US" sz="2000" dirty="0"/>
              <a:t>）；</a:t>
            </a:r>
            <a:r>
              <a:rPr lang="en-US" altLang="zh-CN" sz="2000" dirty="0">
                <a:solidFill>
                  <a:srgbClr val="00B050"/>
                </a:solidFill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</a:rPr>
              <a:t>顶点数据域赋值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zh-CN" altLang="en-US" sz="2000" dirty="0"/>
              <a:t>        </a:t>
            </a:r>
            <a:r>
              <a:rPr lang="en-US" altLang="zh-CN" sz="2000" dirty="0"/>
              <a:t>g-&gt;vertex[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.</a:t>
            </a:r>
            <a:r>
              <a:rPr lang="en-US" altLang="zh-CN" sz="2000" dirty="0" err="1"/>
              <a:t>firstin</a:t>
            </a:r>
            <a:r>
              <a:rPr lang="en-US" altLang="zh-CN" sz="2000" dirty="0"/>
              <a:t>=</a:t>
            </a:r>
            <a:r>
              <a:rPr lang="en-US" altLang="zh-CN" sz="2000" dirty="0">
                <a:solidFill>
                  <a:srgbClr val="00B050"/>
                </a:solidFill>
              </a:rPr>
              <a:t>NULL</a:t>
            </a:r>
            <a:r>
              <a:rPr lang="zh-CN" altLang="en-US" sz="2000" dirty="0"/>
              <a:t>；</a:t>
            </a:r>
            <a:r>
              <a:rPr lang="en-US" altLang="zh-CN" sz="2000" dirty="0">
                <a:solidFill>
                  <a:srgbClr val="00B050"/>
                </a:solidFill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</a:rPr>
              <a:t>指向以该顶点为弧头的第一个弧结点指针置空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g-&gt;vertex[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.</a:t>
            </a:r>
            <a:r>
              <a:rPr lang="en-US" altLang="zh-CN" sz="2000" dirty="0" err="1"/>
              <a:t>firsout</a:t>
            </a:r>
            <a:r>
              <a:rPr lang="en-US" altLang="zh-CN" sz="2000" dirty="0"/>
              <a:t>=</a:t>
            </a:r>
            <a:r>
              <a:rPr lang="en-US" altLang="zh-CN" sz="2000" dirty="0">
                <a:solidFill>
                  <a:srgbClr val="00B050"/>
                </a:solidFill>
              </a:rPr>
              <a:t>NULL</a:t>
            </a:r>
            <a:r>
              <a:rPr lang="zh-CN" altLang="en-US" sz="2000" dirty="0"/>
              <a:t>；</a:t>
            </a:r>
            <a:r>
              <a:rPr lang="en-US" altLang="zh-CN" sz="2000" dirty="0">
                <a:solidFill>
                  <a:srgbClr val="00B050"/>
                </a:solidFill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</a:rPr>
              <a:t>指向以该顶点为弧尾的第一个弧结点指针置空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}	</a:t>
            </a:r>
            <a:endParaRPr lang="en-US" altLang="zh-CN" sz="2000" dirty="0">
              <a:solidFill>
                <a:srgbClr val="CC00CC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    for (k=0;k&lt;g-&gt;</a:t>
            </a:r>
            <a:r>
              <a:rPr lang="en-US" altLang="zh-CN" sz="2000" dirty="0" err="1"/>
              <a:t>arcnum</a:t>
            </a:r>
            <a:r>
              <a:rPr lang="en-US" altLang="zh-CN" sz="2000" dirty="0"/>
              <a:t> ;k++) {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scanf</a:t>
            </a:r>
            <a:r>
              <a:rPr lang="en-US" altLang="zh-CN" sz="2000" dirty="0"/>
              <a:t>(“%c,%c”,&amp;</a:t>
            </a:r>
            <a:r>
              <a:rPr lang="en-US" altLang="zh-CN" sz="2000" dirty="0" err="1"/>
              <a:t>vt</a:t>
            </a:r>
            <a:r>
              <a:rPr lang="en-US" altLang="zh-CN" sz="2000" dirty="0"/>
              <a:t>, &amp;</a:t>
            </a:r>
            <a:r>
              <a:rPr lang="en-US" altLang="zh-CN" sz="2000" dirty="0" err="1"/>
              <a:t>vh</a:t>
            </a:r>
            <a:r>
              <a:rPr lang="en-US" altLang="zh-CN" sz="2000" dirty="0"/>
              <a:t>); </a:t>
            </a:r>
            <a:r>
              <a:rPr lang="en-US" altLang="zh-CN" sz="2000" dirty="0">
                <a:solidFill>
                  <a:srgbClr val="00B050"/>
                </a:solidFill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</a:rPr>
              <a:t>弧尾、弧头数据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LocateVertex</a:t>
            </a:r>
            <a:r>
              <a:rPr lang="zh-CN" altLang="en-US" sz="2000" dirty="0"/>
              <a:t>（</a:t>
            </a:r>
            <a:r>
              <a:rPr lang="en-US" altLang="zh-CN" sz="2000" dirty="0"/>
              <a:t>g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vt</a:t>
            </a:r>
            <a:r>
              <a:rPr lang="zh-CN" altLang="en-US" sz="2000" dirty="0"/>
              <a:t>）；</a:t>
            </a:r>
            <a:r>
              <a:rPr lang="en-US" altLang="zh-CN" sz="2000" dirty="0">
                <a:solidFill>
                  <a:srgbClr val="CC00CC"/>
                </a:solidFill>
              </a:rPr>
              <a:t> 	/*</a:t>
            </a:r>
            <a:r>
              <a:rPr lang="zh-CN" altLang="en-US" sz="2000" dirty="0">
                <a:solidFill>
                  <a:srgbClr val="CC00CC"/>
                </a:solidFill>
              </a:rPr>
              <a:t>得到弧尾的位置*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        j = </a:t>
            </a:r>
            <a:r>
              <a:rPr lang="en-US" altLang="zh-CN" sz="2000" dirty="0" err="1"/>
              <a:t>LocateVertex</a:t>
            </a:r>
            <a:r>
              <a:rPr lang="zh-CN" altLang="en-US" sz="2000" dirty="0"/>
              <a:t>（</a:t>
            </a:r>
            <a:r>
              <a:rPr lang="en-US" altLang="zh-CN" sz="2000" dirty="0"/>
              <a:t>g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vh</a:t>
            </a:r>
            <a:r>
              <a:rPr lang="zh-CN" altLang="en-US" sz="2000" dirty="0"/>
              <a:t>）；</a:t>
            </a:r>
            <a:r>
              <a:rPr lang="en-US" altLang="zh-CN" sz="2000" dirty="0">
                <a:solidFill>
                  <a:srgbClr val="CC00CC"/>
                </a:solidFill>
              </a:rPr>
              <a:t> 	/*</a:t>
            </a:r>
            <a:r>
              <a:rPr lang="zh-CN" altLang="en-US" sz="2000" dirty="0">
                <a:solidFill>
                  <a:srgbClr val="CC00CC"/>
                </a:solidFill>
              </a:rPr>
              <a:t>得到弧头的位置*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  <a:endParaRPr lang="zh-CN" altLang="en-US" sz="2000" dirty="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2000" dirty="0"/>
              <a:t>        </a:t>
            </a:r>
            <a:r>
              <a:rPr lang="en-US" altLang="zh-CN" sz="2000" dirty="0"/>
              <a:t>p=</a:t>
            </a:r>
            <a:r>
              <a:rPr lang="en-US" altLang="zh-CN" sz="2000" dirty="0" err="1"/>
              <a:t>alloc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sizeof</a:t>
            </a:r>
            <a:r>
              <a:rPr lang="en-US" altLang="zh-CN" sz="2000" dirty="0"/>
              <a:t>(</a:t>
            </a:r>
            <a:r>
              <a:rPr lang="en-US" altLang="zh-CN" sz="2000" dirty="0" err="1"/>
              <a:t>ArcNode</a:t>
            </a:r>
            <a:r>
              <a:rPr lang="en-US" altLang="zh-CN" sz="2000" dirty="0"/>
              <a:t>));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        p-&gt;</a:t>
            </a:r>
            <a:r>
              <a:rPr lang="en-US" altLang="zh-CN" sz="2000" dirty="0" err="1"/>
              <a:t>tailvex</a:t>
            </a:r>
            <a:r>
              <a:rPr lang="en-US" altLang="zh-CN" sz="2000" dirty="0"/>
              <a:t>=</a:t>
            </a:r>
            <a:r>
              <a:rPr lang="en-US" altLang="zh-CN" sz="2000" dirty="0" err="1"/>
              <a:t>i</a:t>
            </a:r>
            <a:r>
              <a:rPr lang="zh-CN" altLang="en-US" sz="2000" dirty="0"/>
              <a:t>；</a:t>
            </a:r>
            <a:r>
              <a:rPr lang="en-US" altLang="zh-CN" sz="2000" dirty="0"/>
              <a:t>	p-&gt;</a:t>
            </a:r>
            <a:r>
              <a:rPr lang="en-US" altLang="zh-CN" sz="2000" dirty="0" err="1"/>
              <a:t>headvex</a:t>
            </a:r>
            <a:r>
              <a:rPr lang="en-US" altLang="zh-CN" sz="2000" dirty="0"/>
              <a:t>=j</a:t>
            </a:r>
            <a:r>
              <a:rPr lang="zh-CN" altLang="en-US" sz="2000" dirty="0"/>
              <a:t>；</a:t>
            </a:r>
            <a:r>
              <a:rPr lang="en-US" altLang="zh-CN" sz="2000" dirty="0">
                <a:solidFill>
                  <a:srgbClr val="CC00CC"/>
                </a:solidFill>
              </a:rPr>
              <a:t> /*</a:t>
            </a:r>
            <a:r>
              <a:rPr lang="zh-CN" altLang="en-US" sz="2000" dirty="0">
                <a:solidFill>
                  <a:srgbClr val="CC00CC"/>
                </a:solidFill>
              </a:rPr>
              <a:t>给新建的</a:t>
            </a:r>
            <a:r>
              <a:rPr lang="en-US" altLang="zh-CN" sz="2000" dirty="0" err="1">
                <a:solidFill>
                  <a:srgbClr val="CC00CC"/>
                </a:solidFill>
              </a:rPr>
              <a:t>ArcNode</a:t>
            </a:r>
            <a:r>
              <a:rPr lang="zh-CN" altLang="en-US" sz="2000" dirty="0">
                <a:solidFill>
                  <a:srgbClr val="CC00CC"/>
                </a:solidFill>
              </a:rPr>
              <a:t>的弧尾和弧头赋值*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  <a:endParaRPr lang="zh-CN" altLang="en-US" sz="2000" dirty="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2000" dirty="0"/>
              <a:t>        </a:t>
            </a:r>
            <a:r>
              <a:rPr lang="en-US" altLang="zh-CN" sz="2000" dirty="0"/>
              <a:t>p-&gt;</a:t>
            </a:r>
            <a:r>
              <a:rPr lang="en-US" altLang="zh-CN" sz="2000" dirty="0" err="1"/>
              <a:t>tlink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g.vertex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].</a:t>
            </a:r>
            <a:r>
              <a:rPr lang="en-US" altLang="zh-CN" sz="2000" dirty="0" err="1"/>
              <a:t>firstout</a:t>
            </a:r>
            <a:r>
              <a:rPr lang="zh-CN" altLang="en-US" sz="2000" dirty="0"/>
              <a:t>；</a:t>
            </a:r>
            <a:r>
              <a:rPr lang="en-US" altLang="zh-CN" sz="2000" dirty="0"/>
              <a:t>	</a:t>
            </a:r>
            <a:r>
              <a:rPr lang="en-US" altLang="zh-CN" sz="2000" dirty="0" err="1"/>
              <a:t>g.vertex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].</a:t>
            </a:r>
            <a:r>
              <a:rPr lang="en-US" altLang="zh-CN" sz="2000" dirty="0" err="1"/>
              <a:t>firstout</a:t>
            </a:r>
            <a:r>
              <a:rPr lang="en-US" altLang="zh-CN" sz="2000" dirty="0"/>
              <a:t> =p</a:t>
            </a:r>
            <a:r>
              <a:rPr lang="zh-CN" altLang="en-US" sz="2000" dirty="0"/>
              <a:t>；</a:t>
            </a:r>
            <a:r>
              <a:rPr lang="en-US" altLang="zh-CN" sz="2000" dirty="0">
                <a:solidFill>
                  <a:srgbClr val="CC00CC"/>
                </a:solidFill>
              </a:rPr>
              <a:t>/*</a:t>
            </a:r>
            <a:r>
              <a:rPr lang="zh-CN" altLang="en-US" sz="2000" dirty="0">
                <a:solidFill>
                  <a:srgbClr val="CC00CC"/>
                </a:solidFill>
              </a:rPr>
              <a:t>头插弧尾链表*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  <a:endParaRPr lang="zh-CN" altLang="en-US" sz="2000" dirty="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2000" dirty="0"/>
              <a:t>        </a:t>
            </a:r>
            <a:r>
              <a:rPr lang="en-US" altLang="zh-CN" sz="2000" dirty="0"/>
              <a:t>p-&gt;</a:t>
            </a:r>
            <a:r>
              <a:rPr lang="en-US" altLang="zh-CN" sz="2000" dirty="0" err="1"/>
              <a:t>hlink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g.vertex</a:t>
            </a:r>
            <a:r>
              <a:rPr lang="en-US" altLang="zh-CN" sz="2000" dirty="0"/>
              <a:t>[j].</a:t>
            </a:r>
            <a:r>
              <a:rPr lang="en-US" altLang="zh-CN" sz="2000" dirty="0" err="1"/>
              <a:t>firstin</a:t>
            </a:r>
            <a:r>
              <a:rPr lang="zh-CN" altLang="en-US" sz="2000" dirty="0"/>
              <a:t>；</a:t>
            </a:r>
            <a:r>
              <a:rPr lang="en-US" altLang="zh-CN" sz="2000" dirty="0"/>
              <a:t>		</a:t>
            </a:r>
            <a:r>
              <a:rPr lang="en-US" altLang="zh-CN" sz="2000" dirty="0" err="1"/>
              <a:t>g.vertex</a:t>
            </a:r>
            <a:r>
              <a:rPr lang="en-US" altLang="zh-CN" sz="2000" dirty="0"/>
              <a:t>[j].</a:t>
            </a:r>
            <a:r>
              <a:rPr lang="en-US" altLang="zh-CN" sz="2000" dirty="0" err="1"/>
              <a:t>firstin</a:t>
            </a:r>
            <a:r>
              <a:rPr lang="en-US" altLang="zh-CN" sz="2000" dirty="0"/>
              <a:t> =p</a:t>
            </a:r>
            <a:r>
              <a:rPr lang="zh-CN" altLang="en-US" sz="2000" dirty="0"/>
              <a:t>；   </a:t>
            </a:r>
            <a:r>
              <a:rPr lang="en-US" altLang="zh-CN" sz="2000" dirty="0">
                <a:solidFill>
                  <a:srgbClr val="CC00CC"/>
                </a:solidFill>
              </a:rPr>
              <a:t>/*</a:t>
            </a:r>
            <a:r>
              <a:rPr lang="zh-CN" altLang="en-US" sz="2000" dirty="0">
                <a:solidFill>
                  <a:srgbClr val="CC00CC"/>
                </a:solidFill>
              </a:rPr>
              <a:t>头插弧头链表*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  <a:endParaRPr lang="zh-CN" altLang="en-US" sz="2000" dirty="0"/>
          </a:p>
          <a:p>
            <a:pPr marL="0" indent="0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}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004176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7521DE-35A7-4701-8591-388DE7FA3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7.2.4 </a:t>
            </a:r>
            <a:r>
              <a:rPr lang="zh-CN" altLang="en-US" dirty="0"/>
              <a:t>邻接多重表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6F9445-2AEF-4887-AA65-F5CA1FA86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11582400" cy="1143000"/>
          </a:xfrm>
        </p:spPr>
        <p:txBody>
          <a:bodyPr/>
          <a:lstStyle/>
          <a:p>
            <a:r>
              <a:rPr lang="zh-CN" altLang="en-US" dirty="0"/>
              <a:t> 邻接多重表</a:t>
            </a:r>
            <a:r>
              <a:rPr lang="en-US" altLang="zh-CN" dirty="0"/>
              <a:t>(Adjacency </a:t>
            </a:r>
            <a:r>
              <a:rPr lang="en-US" altLang="zh-CN" dirty="0" err="1"/>
              <a:t>Multi_list</a:t>
            </a:r>
            <a:r>
              <a:rPr lang="en-US" altLang="zh-CN" dirty="0"/>
              <a:t>)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00B050"/>
                </a:solidFill>
              </a:rPr>
              <a:t>无向图</a:t>
            </a:r>
            <a:r>
              <a:rPr lang="zh-CN" altLang="en-US" dirty="0"/>
              <a:t>的另外一种存储结构，与十字链表类似。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16ACEE8-5373-4A98-9643-E3070CE89D8C}"/>
              </a:ext>
            </a:extLst>
          </p:cNvPr>
          <p:cNvGrpSpPr/>
          <p:nvPr/>
        </p:nvGrpSpPr>
        <p:grpSpPr>
          <a:xfrm>
            <a:off x="412507" y="3481660"/>
            <a:ext cx="3011015" cy="435372"/>
            <a:chOff x="412507" y="3481660"/>
            <a:chExt cx="3011015" cy="43537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EC3F40C-48B7-48A2-8F5A-4946E8D10704}"/>
                </a:ext>
              </a:extLst>
            </p:cNvPr>
            <p:cNvSpPr/>
            <p:nvPr/>
          </p:nvSpPr>
          <p:spPr bwMode="auto">
            <a:xfrm>
              <a:off x="412507" y="3485032"/>
              <a:ext cx="1262684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data</a:t>
              </a:r>
              <a:endParaRPr lang="zh-CN" alt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5DAABE0-07D9-44BA-8ECD-7303A9118D65}"/>
                </a:ext>
              </a:extLst>
            </p:cNvPr>
            <p:cNvSpPr/>
            <p:nvPr/>
          </p:nvSpPr>
          <p:spPr bwMode="auto">
            <a:xfrm>
              <a:off x="1675191" y="3481660"/>
              <a:ext cx="1748331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firstedge</a:t>
              </a:r>
              <a:endParaRPr lang="zh-CN" alt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7" name="TextBox 8">
            <a:extLst>
              <a:ext uri="{FF2B5EF4-FFF2-40B4-BE49-F238E27FC236}">
                <a16:creationId xmlns:a16="http://schemas.microsoft.com/office/drawing/2014/main" id="{C86F3C77-5435-4DD0-AF2B-EEEC517DD461}"/>
              </a:ext>
            </a:extLst>
          </p:cNvPr>
          <p:cNvSpPr txBox="1"/>
          <p:nvPr/>
        </p:nvSpPr>
        <p:spPr>
          <a:xfrm>
            <a:off x="1092414" y="2914641"/>
            <a:ext cx="2428238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头结点类型</a:t>
            </a: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972FDE39-5C6B-43ED-817F-A1DB86AF3990}"/>
              </a:ext>
            </a:extLst>
          </p:cNvPr>
          <p:cNvSpPr txBox="1"/>
          <p:nvPr/>
        </p:nvSpPr>
        <p:spPr>
          <a:xfrm>
            <a:off x="6823054" y="2916900"/>
            <a:ext cx="2428238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边结点类型</a:t>
            </a:r>
          </a:p>
        </p:txBody>
      </p:sp>
      <p:sp>
        <p:nvSpPr>
          <p:cNvPr id="34" name="TextBox 15">
            <a:extLst>
              <a:ext uri="{FF2B5EF4-FFF2-40B4-BE49-F238E27FC236}">
                <a16:creationId xmlns:a16="http://schemas.microsoft.com/office/drawing/2014/main" id="{2FF5DE6B-323E-405D-A144-AC704FC7A56D}"/>
              </a:ext>
            </a:extLst>
          </p:cNvPr>
          <p:cNvSpPr txBox="1"/>
          <p:nvPr/>
        </p:nvSpPr>
        <p:spPr>
          <a:xfrm>
            <a:off x="758019" y="4006096"/>
            <a:ext cx="523220" cy="120032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 eaLnBrk="1" hangingPunct="1"/>
            <a:r>
              <a:rPr lang="zh-CN" altLang="en-US" sz="2200" b="1" dirty="0">
                <a:solidFill>
                  <a:srgbClr val="CC006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顶点信息</a:t>
            </a:r>
          </a:p>
        </p:txBody>
      </p:sp>
      <p:sp>
        <p:nvSpPr>
          <p:cNvPr id="35" name="TextBox 16">
            <a:extLst>
              <a:ext uri="{FF2B5EF4-FFF2-40B4-BE49-F238E27FC236}">
                <a16:creationId xmlns:a16="http://schemas.microsoft.com/office/drawing/2014/main" id="{A5F198C5-A810-4A69-87FB-29DB43DDAF89}"/>
              </a:ext>
            </a:extLst>
          </p:cNvPr>
          <p:cNvSpPr txBox="1"/>
          <p:nvPr/>
        </p:nvSpPr>
        <p:spPr>
          <a:xfrm>
            <a:off x="1900667" y="4006096"/>
            <a:ext cx="1223533" cy="144655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eaLnBrk="1" hangingPunct="1"/>
            <a:r>
              <a:rPr lang="zh-CN" altLang="en-US" sz="2200" b="1" dirty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第一条</a:t>
            </a:r>
            <a:r>
              <a:rPr lang="zh-CN" altLang="en-US" sz="2200" b="1" dirty="0">
                <a:solidFill>
                  <a:srgbClr val="CC006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依附</a:t>
            </a:r>
            <a:endParaRPr lang="en-US" altLang="zh-CN" sz="2200" b="1" dirty="0">
              <a:solidFill>
                <a:srgbClr val="CC0066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/>
            <a:r>
              <a:rPr lang="zh-CN" altLang="en-US" sz="2200" b="1" dirty="0">
                <a:solidFill>
                  <a:srgbClr val="CC006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该顶点的</a:t>
            </a:r>
            <a:r>
              <a:rPr lang="zh-CN" altLang="en-US" sz="2200" b="1" dirty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边</a:t>
            </a:r>
          </a:p>
        </p:txBody>
      </p:sp>
      <p:sp>
        <p:nvSpPr>
          <p:cNvPr id="36" name="TextBox 18">
            <a:extLst>
              <a:ext uri="{FF2B5EF4-FFF2-40B4-BE49-F238E27FC236}">
                <a16:creationId xmlns:a16="http://schemas.microsoft.com/office/drawing/2014/main" id="{7D217561-4AB3-4766-B2C6-D54A011CD23D}"/>
              </a:ext>
            </a:extLst>
          </p:cNvPr>
          <p:cNvSpPr txBox="1"/>
          <p:nvPr/>
        </p:nvSpPr>
        <p:spPr>
          <a:xfrm>
            <a:off x="5481935" y="4006096"/>
            <a:ext cx="461665" cy="178510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eaLnBrk="1" hangingPunct="1"/>
            <a:r>
              <a:rPr lang="zh-CN" altLang="en-US" sz="2200" b="1" dirty="0">
                <a:solidFill>
                  <a:srgbClr val="CC006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边的</a:t>
            </a:r>
            <a:r>
              <a:rPr lang="zh-CN" altLang="en-US" sz="2200" b="1" dirty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顶点</a:t>
            </a:r>
            <a:r>
              <a:rPr lang="zh-CN" altLang="en-US" sz="2200" b="1" dirty="0">
                <a:solidFill>
                  <a:srgbClr val="CC006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i="1" dirty="0" err="1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endParaRPr lang="zh-CN" altLang="en-US" sz="2200" b="1" i="1" dirty="0">
              <a:solidFill>
                <a:srgbClr val="00B05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7" name="TextBox 19">
            <a:extLst>
              <a:ext uri="{FF2B5EF4-FFF2-40B4-BE49-F238E27FC236}">
                <a16:creationId xmlns:a16="http://schemas.microsoft.com/office/drawing/2014/main" id="{1247DCA3-03EB-43FA-AFFD-2A22B4560D64}"/>
              </a:ext>
            </a:extLst>
          </p:cNvPr>
          <p:cNvSpPr txBox="1"/>
          <p:nvPr/>
        </p:nvSpPr>
        <p:spPr>
          <a:xfrm>
            <a:off x="8026278" y="4006096"/>
            <a:ext cx="461665" cy="178510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eaLnBrk="1" hangingPunct="1"/>
            <a:r>
              <a:rPr lang="zh-CN" altLang="en-US" sz="2200" b="1" dirty="0">
                <a:solidFill>
                  <a:srgbClr val="CC006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边的</a:t>
            </a:r>
            <a:r>
              <a:rPr lang="zh-CN" altLang="en-US" sz="2200" b="1" dirty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顶点 </a:t>
            </a:r>
            <a:r>
              <a:rPr lang="en-US" altLang="zh-CN" sz="2200" b="1" i="1" dirty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endParaRPr lang="zh-CN" altLang="en-US" sz="2200" b="1" i="1" dirty="0">
              <a:solidFill>
                <a:srgbClr val="00B05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8" name="TextBox 20">
            <a:extLst>
              <a:ext uri="{FF2B5EF4-FFF2-40B4-BE49-F238E27FC236}">
                <a16:creationId xmlns:a16="http://schemas.microsoft.com/office/drawing/2014/main" id="{85E2220D-6734-4F5B-A67F-8539C48A0107}"/>
              </a:ext>
            </a:extLst>
          </p:cNvPr>
          <p:cNvSpPr txBox="1"/>
          <p:nvPr/>
        </p:nvSpPr>
        <p:spPr>
          <a:xfrm>
            <a:off x="6400800" y="4006096"/>
            <a:ext cx="1140328" cy="178510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eaLnBrk="1" hangingPunct="1"/>
            <a:r>
              <a:rPr lang="zh-CN" altLang="en-US" sz="2200" b="1" dirty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下一条</a:t>
            </a:r>
            <a:r>
              <a:rPr lang="zh-CN" altLang="en-US" sz="2200" b="1" dirty="0">
                <a:solidFill>
                  <a:srgbClr val="CC006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依附于顶点 </a:t>
            </a:r>
            <a:r>
              <a:rPr lang="en-US" sz="2200" b="1" i="1" dirty="0" err="1">
                <a:solidFill>
                  <a:srgbClr val="CC006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200" b="1" i="1" dirty="0">
                <a:solidFill>
                  <a:srgbClr val="CC006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b="1" dirty="0">
                <a:solidFill>
                  <a:srgbClr val="CC006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endParaRPr lang="en-US" altLang="zh-CN" sz="2200" b="1" dirty="0">
              <a:solidFill>
                <a:srgbClr val="CC0066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/>
            <a:r>
              <a:rPr lang="zh-CN" altLang="en-US" sz="2200" b="1" dirty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边</a:t>
            </a:r>
            <a:r>
              <a:rPr lang="zh-CN" altLang="en-US" sz="2200" b="1" dirty="0">
                <a:solidFill>
                  <a:srgbClr val="CC006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结点</a:t>
            </a:r>
          </a:p>
        </p:txBody>
      </p:sp>
      <p:sp>
        <p:nvSpPr>
          <p:cNvPr id="39" name="TextBox 22">
            <a:extLst>
              <a:ext uri="{FF2B5EF4-FFF2-40B4-BE49-F238E27FC236}">
                <a16:creationId xmlns:a16="http://schemas.microsoft.com/office/drawing/2014/main" id="{0D031FFC-890E-4F38-AD61-7CC8ABC03BDE}"/>
              </a:ext>
            </a:extLst>
          </p:cNvPr>
          <p:cNvSpPr txBox="1"/>
          <p:nvPr/>
        </p:nvSpPr>
        <p:spPr>
          <a:xfrm>
            <a:off x="10744200" y="4006096"/>
            <a:ext cx="461665" cy="11079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eaLnBrk="1" hangingPunct="1"/>
            <a:r>
              <a:rPr lang="zh-CN" altLang="en-US" sz="2200" b="1" dirty="0">
                <a:solidFill>
                  <a:srgbClr val="CC006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边的</a:t>
            </a:r>
            <a:r>
              <a:rPr lang="zh-CN" altLang="en-US" sz="2200" b="1" dirty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权</a:t>
            </a:r>
          </a:p>
        </p:txBody>
      </p:sp>
      <p:sp>
        <p:nvSpPr>
          <p:cNvPr id="40" name="TextBox 24">
            <a:extLst>
              <a:ext uri="{FF2B5EF4-FFF2-40B4-BE49-F238E27FC236}">
                <a16:creationId xmlns:a16="http://schemas.microsoft.com/office/drawing/2014/main" id="{573480C0-1181-423F-8DE2-7A49399E86FD}"/>
              </a:ext>
            </a:extLst>
          </p:cNvPr>
          <p:cNvSpPr txBox="1"/>
          <p:nvPr/>
        </p:nvSpPr>
        <p:spPr>
          <a:xfrm>
            <a:off x="3934468" y="4006096"/>
            <a:ext cx="1094732" cy="178510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eaLnBrk="1" hangingPunct="1"/>
            <a:r>
              <a:rPr lang="zh-CN" altLang="en-US" sz="2200" b="1" dirty="0">
                <a:solidFill>
                  <a:srgbClr val="CC006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标志域</a:t>
            </a:r>
            <a:endParaRPr lang="en-US" altLang="zh-CN" sz="2200" b="1" dirty="0">
              <a:solidFill>
                <a:srgbClr val="CC0066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/>
            <a:r>
              <a:rPr lang="zh-CN" altLang="en-US" sz="2200" b="1" dirty="0">
                <a:solidFill>
                  <a:srgbClr val="CC006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可以标记该边是否被搜索过</a:t>
            </a:r>
          </a:p>
        </p:txBody>
      </p:sp>
      <p:sp>
        <p:nvSpPr>
          <p:cNvPr id="41" name="TextBox 26">
            <a:extLst>
              <a:ext uri="{FF2B5EF4-FFF2-40B4-BE49-F238E27FC236}">
                <a16:creationId xmlns:a16="http://schemas.microsoft.com/office/drawing/2014/main" id="{F6E3A97A-F3B6-40A2-9E7F-1D0ADA154813}"/>
              </a:ext>
            </a:extLst>
          </p:cNvPr>
          <p:cNvSpPr txBox="1"/>
          <p:nvPr/>
        </p:nvSpPr>
        <p:spPr>
          <a:xfrm>
            <a:off x="8979763" y="4006096"/>
            <a:ext cx="1272617" cy="178510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eaLnBrk="1" hangingPunct="1"/>
            <a:r>
              <a:rPr lang="zh-CN" altLang="en-US" sz="2200" b="1" dirty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下一条</a:t>
            </a:r>
            <a:r>
              <a:rPr lang="zh-CN" altLang="en-US" sz="2200" b="1" dirty="0">
                <a:solidFill>
                  <a:srgbClr val="CC006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依附于顶点  </a:t>
            </a:r>
            <a:r>
              <a:rPr lang="en-US" altLang="zh-CN" sz="2200" b="1" i="1" dirty="0">
                <a:solidFill>
                  <a:srgbClr val="CC006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sz="2200" b="1" i="1" dirty="0">
                <a:solidFill>
                  <a:srgbClr val="CC006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b="1" dirty="0">
                <a:solidFill>
                  <a:srgbClr val="CC006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endParaRPr lang="en-US" altLang="zh-CN" sz="2200" b="1" dirty="0">
              <a:solidFill>
                <a:srgbClr val="CC0066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/>
            <a:r>
              <a:rPr lang="zh-CN" altLang="en-US" sz="2200" b="1" dirty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边</a:t>
            </a:r>
            <a:r>
              <a:rPr lang="zh-CN" altLang="en-US" sz="2200" b="1" dirty="0">
                <a:solidFill>
                  <a:srgbClr val="CC006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结点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B331649-0CC2-4087-B5D3-390F0FAA977C}"/>
              </a:ext>
            </a:extLst>
          </p:cNvPr>
          <p:cNvGrpSpPr/>
          <p:nvPr/>
        </p:nvGrpSpPr>
        <p:grpSpPr>
          <a:xfrm>
            <a:off x="3886200" y="3483919"/>
            <a:ext cx="7696200" cy="432000"/>
            <a:chOff x="3886200" y="3483919"/>
            <a:chExt cx="7696200" cy="43200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C155659-6F7E-4A64-BE75-FA2607177DD3}"/>
                </a:ext>
              </a:extLst>
            </p:cNvPr>
            <p:cNvSpPr/>
            <p:nvPr/>
          </p:nvSpPr>
          <p:spPr bwMode="auto">
            <a:xfrm>
              <a:off x="5064790" y="3483919"/>
              <a:ext cx="1262684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b="1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ivex</a:t>
              </a:r>
              <a:endParaRPr lang="zh-CN" altLang="en-US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E2DF24A-0193-4E01-B039-0479C94DACE6}"/>
                </a:ext>
              </a:extLst>
            </p:cNvPr>
            <p:cNvSpPr/>
            <p:nvPr/>
          </p:nvSpPr>
          <p:spPr bwMode="auto">
            <a:xfrm>
              <a:off x="6327473" y="3483919"/>
              <a:ext cx="1272617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b="1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ilink</a:t>
              </a:r>
              <a:endParaRPr lang="zh-CN" altLang="en-US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A305E35-FA28-4BB3-8670-938C63D07DB9}"/>
                </a:ext>
              </a:extLst>
            </p:cNvPr>
            <p:cNvSpPr/>
            <p:nvPr/>
          </p:nvSpPr>
          <p:spPr bwMode="auto">
            <a:xfrm>
              <a:off x="7600090" y="3483919"/>
              <a:ext cx="1359813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b="1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jvex</a:t>
              </a:r>
              <a:endParaRPr lang="zh-CN" altLang="en-US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1257781-A03A-40E2-B48C-141A3C3B19BE}"/>
                </a:ext>
              </a:extLst>
            </p:cNvPr>
            <p:cNvSpPr/>
            <p:nvPr/>
          </p:nvSpPr>
          <p:spPr bwMode="auto">
            <a:xfrm>
              <a:off x="8959903" y="3483919"/>
              <a:ext cx="1272617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b="1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jlink</a:t>
              </a:r>
              <a:endParaRPr lang="zh-CN" altLang="en-US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FDBD00D-B9BB-49CF-A0BF-1DB5AD943257}"/>
                </a:ext>
              </a:extLst>
            </p:cNvPr>
            <p:cNvSpPr/>
            <p:nvPr/>
          </p:nvSpPr>
          <p:spPr bwMode="auto">
            <a:xfrm>
              <a:off x="10222587" y="3483919"/>
              <a:ext cx="1359813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info</a:t>
              </a:r>
              <a:endParaRPr lang="zh-CN" alt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7075B59-9A9C-4CBB-B335-FB61E5277BF0}"/>
                </a:ext>
              </a:extLst>
            </p:cNvPr>
            <p:cNvSpPr/>
            <p:nvPr/>
          </p:nvSpPr>
          <p:spPr bwMode="auto">
            <a:xfrm>
              <a:off x="3886200" y="3483919"/>
              <a:ext cx="1178589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mark</a:t>
              </a:r>
              <a:endParaRPr lang="zh-CN" alt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371FB152-2CC4-48D1-9A6E-67207F4B38C6}"/>
                    </a:ext>
                  </a:extLst>
                </p14:cNvPr>
                <p14:cNvContentPartPr/>
                <p14:nvPr/>
              </p14:nvContentPartPr>
              <p14:xfrm>
                <a:off x="4747888" y="3719782"/>
                <a:ext cx="360" cy="36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371FB152-2CC4-48D1-9A6E-67207F4B38C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38888" y="371114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366F237A-C00B-4995-A96D-B8101AE3CD65}"/>
                    </a:ext>
                  </a:extLst>
                </p14:cNvPr>
                <p14:cNvContentPartPr/>
                <p14:nvPr/>
              </p14:nvContentPartPr>
              <p14:xfrm>
                <a:off x="4429648" y="3594862"/>
                <a:ext cx="360" cy="360"/>
              </p14:xfrm>
            </p:contentPart>
          </mc:Choice>
          <mc:Fallback xmlns=""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366F237A-C00B-4995-A96D-B8101AE3CD6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20648" y="358622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90D61D13-760E-43E2-B472-88EC6C7A6730}"/>
                    </a:ext>
                  </a:extLst>
                </p14:cNvPr>
                <p14:cNvContentPartPr/>
                <p14:nvPr/>
              </p14:nvContentPartPr>
              <p14:xfrm>
                <a:off x="4594528" y="3486862"/>
                <a:ext cx="2520" cy="36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90D61D13-760E-43E2-B472-88EC6C7A673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585528" y="3477862"/>
                  <a:ext cx="20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D23B9BD1-7BFE-4729-884C-0304DAABE7A3}"/>
                    </a:ext>
                  </a:extLst>
                </p14:cNvPr>
                <p14:cNvContentPartPr/>
                <p14:nvPr/>
              </p14:nvContentPartPr>
              <p14:xfrm>
                <a:off x="4912048" y="3725542"/>
                <a:ext cx="360" cy="360"/>
              </p14:xfrm>
            </p:contentPart>
          </mc:Choice>
          <mc:Fallback xmlns=""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D23B9BD1-7BFE-4729-884C-0304DAABE7A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903408" y="371654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ED9598FA-64C6-4B69-A4FB-367887C8A31D}"/>
                    </a:ext>
                  </a:extLst>
                </p14:cNvPr>
                <p14:cNvContentPartPr/>
                <p14:nvPr/>
              </p14:nvContentPartPr>
              <p14:xfrm>
                <a:off x="5713408" y="3810502"/>
                <a:ext cx="360" cy="360"/>
              </p14:xfrm>
            </p:contentPart>
          </mc:Choice>
          <mc:Fallback xmlns=""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ED9598FA-64C6-4B69-A4FB-367887C8A31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704408" y="38015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16FF1982-0E8D-4838-B086-FDA2DF65519F}"/>
                  </a:ext>
                </a:extLst>
              </p14:cNvPr>
              <p14:cNvContentPartPr/>
              <p14:nvPr/>
            </p14:nvContentPartPr>
            <p14:xfrm>
              <a:off x="1084528" y="4633822"/>
              <a:ext cx="360" cy="360"/>
            </p14:xfrm>
          </p:contentPart>
        </mc:Choice>
        <mc:Fallback xmlns=""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16FF1982-0E8D-4838-B086-FDA2DF6551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5528" y="462518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60898BFB-537A-497F-816E-2B1A99611A9F}"/>
                  </a:ext>
                </a:extLst>
              </p14:cNvPr>
              <p14:cNvContentPartPr/>
              <p14:nvPr/>
            </p14:nvContentPartPr>
            <p14:xfrm>
              <a:off x="1038808" y="4475062"/>
              <a:ext cx="360" cy="360"/>
            </p14:xfrm>
          </p:contentPart>
        </mc:Choice>
        <mc:Fallback xmlns=""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60898BFB-537A-497F-816E-2B1A99611A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0168" y="446606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F4CAD98A-656A-4984-AACD-AC6B3D005F72}"/>
                  </a:ext>
                </a:extLst>
              </p14:cNvPr>
              <p14:cNvContentPartPr/>
              <p14:nvPr/>
            </p14:nvContentPartPr>
            <p14:xfrm>
              <a:off x="1010368" y="4316302"/>
              <a:ext cx="360" cy="360"/>
            </p14:xfrm>
          </p:contentPart>
        </mc:Choice>
        <mc:Fallback xmlns=""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F4CAD98A-656A-4984-AACD-AC6B3D005F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1728" y="430730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18371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组合 142"/>
          <p:cNvGrpSpPr/>
          <p:nvPr/>
        </p:nvGrpSpPr>
        <p:grpSpPr>
          <a:xfrm>
            <a:off x="657991" y="647477"/>
            <a:ext cx="2357454" cy="1357322"/>
            <a:chOff x="2928926" y="357166"/>
            <a:chExt cx="2357454" cy="1357322"/>
          </a:xfrm>
        </p:grpSpPr>
        <p:sp>
          <p:nvSpPr>
            <p:cNvPr id="3" name="椭圆 2"/>
            <p:cNvSpPr/>
            <p:nvPr/>
          </p:nvSpPr>
          <p:spPr bwMode="auto">
            <a:xfrm>
              <a:off x="2928926" y="357166"/>
              <a:ext cx="428628" cy="428628"/>
            </a:xfrm>
            <a:prstGeom prst="ellipse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" name="椭圆 3"/>
            <p:cNvSpPr/>
            <p:nvPr/>
          </p:nvSpPr>
          <p:spPr bwMode="auto">
            <a:xfrm>
              <a:off x="2928926" y="1285860"/>
              <a:ext cx="428628" cy="428628"/>
            </a:xfrm>
            <a:prstGeom prst="ellipse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椭圆 4"/>
            <p:cNvSpPr/>
            <p:nvPr/>
          </p:nvSpPr>
          <p:spPr bwMode="auto">
            <a:xfrm>
              <a:off x="3929058" y="785794"/>
              <a:ext cx="428628" cy="428628"/>
            </a:xfrm>
            <a:prstGeom prst="ellipse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椭圆 5"/>
            <p:cNvSpPr/>
            <p:nvPr/>
          </p:nvSpPr>
          <p:spPr bwMode="auto">
            <a:xfrm>
              <a:off x="4857752" y="357166"/>
              <a:ext cx="428628" cy="428628"/>
            </a:xfrm>
            <a:prstGeom prst="ellipse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4857752" y="1285860"/>
              <a:ext cx="428628" cy="428628"/>
            </a:xfrm>
            <a:prstGeom prst="ellipse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" name="直接连接符 8"/>
            <p:cNvCxnSpPr>
              <a:stCxn id="3" idx="6"/>
              <a:endCxn id="6" idx="2"/>
            </p:cNvCxnSpPr>
            <p:nvPr/>
          </p:nvCxnSpPr>
          <p:spPr>
            <a:xfrm>
              <a:off x="3357554" y="571480"/>
              <a:ext cx="1500198" cy="1588"/>
            </a:xfrm>
            <a:prstGeom prst="line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cxnSpLocks/>
            </p:cNvCxnSpPr>
            <p:nvPr/>
          </p:nvCxnSpPr>
          <p:spPr>
            <a:xfrm rot="5400000">
              <a:off x="2893207" y="1035827"/>
              <a:ext cx="500066" cy="1588"/>
            </a:xfrm>
            <a:prstGeom prst="line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cxnSpLocks/>
            </p:cNvCxnSpPr>
            <p:nvPr/>
          </p:nvCxnSpPr>
          <p:spPr>
            <a:xfrm rot="5400000">
              <a:off x="4500563" y="580147"/>
              <a:ext cx="277085" cy="562837"/>
            </a:xfrm>
            <a:prstGeom prst="line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cxnSpLocks/>
            </p:cNvCxnSpPr>
            <p:nvPr/>
          </p:nvCxnSpPr>
          <p:spPr>
            <a:xfrm rot="5400000">
              <a:off x="3500431" y="1008775"/>
              <a:ext cx="348523" cy="634275"/>
            </a:xfrm>
            <a:prstGeom prst="line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cxnSpLocks/>
            </p:cNvCxnSpPr>
            <p:nvPr/>
          </p:nvCxnSpPr>
          <p:spPr>
            <a:xfrm rot="16200000" flipH="1">
              <a:off x="4402072" y="1044493"/>
              <a:ext cx="348523" cy="562837"/>
            </a:xfrm>
            <a:prstGeom prst="line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cxnSpLocks/>
            </p:cNvCxnSpPr>
            <p:nvPr/>
          </p:nvCxnSpPr>
          <p:spPr>
            <a:xfrm rot="5400000">
              <a:off x="4822033" y="1035827"/>
              <a:ext cx="500066" cy="1588"/>
            </a:xfrm>
            <a:prstGeom prst="line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矩形 19"/>
          <p:cNvSpPr/>
          <p:nvPr/>
        </p:nvSpPr>
        <p:spPr bwMode="auto">
          <a:xfrm>
            <a:off x="3194040" y="2468372"/>
            <a:ext cx="571504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="1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 b="1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3765544" y="2468372"/>
            <a:ext cx="428628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="1" baseline="-25000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11450" y="2636649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accent2"/>
                </a:solidFill>
                <a:highlight>
                  <a:srgbClr val="00FFFF"/>
                </a:highlight>
                <a:ea typeface="楷体_GB2312" pitchFamily="49" charset="-122"/>
              </a:rPr>
              <a:t>0</a:t>
            </a:r>
            <a:endParaRPr lang="zh-CN" altLang="en-US" sz="2000" b="1" dirty="0">
              <a:solidFill>
                <a:schemeClr val="accent2"/>
              </a:solidFill>
              <a:highlight>
                <a:srgbClr val="00FFFF"/>
              </a:highlight>
              <a:ea typeface="楷体_GB2312" pitchFamily="49" charset="-122"/>
            </a:endParaRPr>
          </a:p>
        </p:txBody>
      </p:sp>
      <p:grpSp>
        <p:nvGrpSpPr>
          <p:cNvPr id="130" name="组合 129"/>
          <p:cNvGrpSpPr/>
          <p:nvPr/>
        </p:nvGrpSpPr>
        <p:grpSpPr>
          <a:xfrm>
            <a:off x="4834304" y="2579744"/>
            <a:ext cx="2074512" cy="357190"/>
            <a:chOff x="2283174" y="2285992"/>
            <a:chExt cx="2074512" cy="357190"/>
          </a:xfrm>
        </p:grpSpPr>
        <p:sp>
          <p:nvSpPr>
            <p:cNvPr id="24" name="矩形 23"/>
            <p:cNvSpPr/>
            <p:nvPr/>
          </p:nvSpPr>
          <p:spPr bwMode="auto">
            <a:xfrm>
              <a:off x="2711802" y="228599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chemeClr val="accent2"/>
                  </a:solidFill>
                  <a:highlight>
                    <a:srgbClr val="00FFFF"/>
                  </a:highlight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 b="1" dirty="0">
                <a:solidFill>
                  <a:schemeClr val="accent2"/>
                </a:solidFill>
                <a:highlight>
                  <a:srgbClr val="00FFFF"/>
                </a:highligh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3140430" y="2285992"/>
              <a:ext cx="432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3569058" y="228599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3997686" y="2285992"/>
              <a:ext cx="360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2283174" y="228599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7551758" y="2579744"/>
            <a:ext cx="2074512" cy="357190"/>
            <a:chOff x="5000628" y="2285992"/>
            <a:chExt cx="2074512" cy="357190"/>
          </a:xfrm>
        </p:grpSpPr>
        <p:sp>
          <p:nvSpPr>
            <p:cNvPr id="29" name="矩形 28"/>
            <p:cNvSpPr/>
            <p:nvPr/>
          </p:nvSpPr>
          <p:spPr bwMode="auto">
            <a:xfrm>
              <a:off x="5429256" y="228599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chemeClr val="accent2"/>
                  </a:solidFill>
                  <a:highlight>
                    <a:srgbClr val="00FFFF"/>
                  </a:highlight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 b="1" dirty="0">
                <a:solidFill>
                  <a:schemeClr val="accent2"/>
                </a:solidFill>
                <a:highlight>
                  <a:srgbClr val="00FFFF"/>
                </a:highligh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5857884" y="2285992"/>
              <a:ext cx="432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16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6286512" y="228599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6715140" y="2285992"/>
              <a:ext cx="360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16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5000628" y="228599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35" name="直接箭头连接符 34"/>
          <p:cNvCxnSpPr>
            <a:endCxn id="28" idx="1"/>
          </p:cNvCxnSpPr>
          <p:nvPr/>
        </p:nvCxnSpPr>
        <p:spPr>
          <a:xfrm flipV="1">
            <a:off x="4051296" y="2758339"/>
            <a:ext cx="783008" cy="0"/>
          </a:xfrm>
          <a:prstGeom prst="straightConnector1">
            <a:avLst/>
          </a:prstGeom>
          <a:ln w="2857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 bwMode="auto">
          <a:xfrm>
            <a:off x="3191230" y="3365562"/>
            <a:ext cx="571504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b="1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3762734" y="3365562"/>
            <a:ext cx="428628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="1" baseline="-25000" dirty="0">
              <a:solidFill>
                <a:prstClr val="black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808640" y="3533839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1</a:t>
            </a:r>
            <a:endParaRPr lang="zh-CN" altLang="en-US" sz="2000" b="1" dirty="0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3219440" y="4182884"/>
            <a:ext cx="571504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000" b="1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3790944" y="4182884"/>
            <a:ext cx="428628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="1" baseline="-25000" dirty="0">
              <a:solidFill>
                <a:prstClr val="black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36850" y="4351161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2</a:t>
            </a:r>
            <a:endParaRPr lang="zh-CN" altLang="en-US" sz="2000" b="1" dirty="0">
              <a:solidFill>
                <a:srgbClr val="3333FF"/>
              </a:solidFill>
              <a:ea typeface="楷体_GB2312" pitchFamily="49" charset="-122"/>
            </a:endParaRPr>
          </a:p>
        </p:txBody>
      </p:sp>
      <p:grpSp>
        <p:nvGrpSpPr>
          <p:cNvPr id="132" name="组合 131"/>
          <p:cNvGrpSpPr/>
          <p:nvPr/>
        </p:nvGrpSpPr>
        <p:grpSpPr>
          <a:xfrm>
            <a:off x="4859704" y="4294256"/>
            <a:ext cx="2074512" cy="357190"/>
            <a:chOff x="2308574" y="4000504"/>
            <a:chExt cx="2074512" cy="357190"/>
          </a:xfrm>
        </p:grpSpPr>
        <p:sp>
          <p:nvSpPr>
            <p:cNvPr id="53" name="矩形 52"/>
            <p:cNvSpPr/>
            <p:nvPr/>
          </p:nvSpPr>
          <p:spPr bwMode="auto">
            <a:xfrm>
              <a:off x="2737202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矩形 53"/>
            <p:cNvSpPr/>
            <p:nvPr/>
          </p:nvSpPr>
          <p:spPr bwMode="auto">
            <a:xfrm>
              <a:off x="3165830" y="4000504"/>
              <a:ext cx="432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矩形 54"/>
            <p:cNvSpPr/>
            <p:nvPr/>
          </p:nvSpPr>
          <p:spPr bwMode="auto">
            <a:xfrm>
              <a:off x="3594458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4023086" y="4000504"/>
              <a:ext cx="360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2308574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3" name="组合 132"/>
          <p:cNvGrpSpPr/>
          <p:nvPr/>
        </p:nvGrpSpPr>
        <p:grpSpPr>
          <a:xfrm>
            <a:off x="7577158" y="4294256"/>
            <a:ext cx="2074512" cy="357190"/>
            <a:chOff x="5026028" y="4000504"/>
            <a:chExt cx="2074512" cy="357190"/>
          </a:xfrm>
        </p:grpSpPr>
        <p:sp>
          <p:nvSpPr>
            <p:cNvPr id="58" name="矩形 57"/>
            <p:cNvSpPr/>
            <p:nvPr/>
          </p:nvSpPr>
          <p:spPr bwMode="auto">
            <a:xfrm>
              <a:off x="5454656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矩形 58"/>
            <p:cNvSpPr/>
            <p:nvPr/>
          </p:nvSpPr>
          <p:spPr bwMode="auto">
            <a:xfrm>
              <a:off x="5883284" y="4000504"/>
              <a:ext cx="432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6311912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" name="矩形 60"/>
            <p:cNvSpPr/>
            <p:nvPr/>
          </p:nvSpPr>
          <p:spPr bwMode="auto">
            <a:xfrm>
              <a:off x="6740540" y="4000504"/>
              <a:ext cx="360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" name="矩形 61"/>
            <p:cNvSpPr/>
            <p:nvPr/>
          </p:nvSpPr>
          <p:spPr bwMode="auto">
            <a:xfrm>
              <a:off x="5026028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63" name="直接箭头连接符 62"/>
          <p:cNvCxnSpPr>
            <a:endCxn id="57" idx="1"/>
          </p:cNvCxnSpPr>
          <p:nvPr/>
        </p:nvCxnSpPr>
        <p:spPr>
          <a:xfrm flipV="1">
            <a:off x="4076696" y="4472851"/>
            <a:ext cx="783008" cy="0"/>
          </a:xfrm>
          <a:prstGeom prst="straightConnector1">
            <a:avLst/>
          </a:prstGeom>
          <a:ln w="2857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 bwMode="auto">
          <a:xfrm>
            <a:off x="3219440" y="4968702"/>
            <a:ext cx="571504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000" b="1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3790944" y="4968702"/>
            <a:ext cx="428628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="1" baseline="-25000" dirty="0">
              <a:solidFill>
                <a:prstClr val="black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836850" y="5136979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3</a:t>
            </a:r>
            <a:endParaRPr lang="zh-CN" altLang="en-US" sz="2000" b="1" dirty="0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3219440" y="5794454"/>
            <a:ext cx="571504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2000" b="1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3790944" y="5794454"/>
            <a:ext cx="428628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="1" baseline="-25000" dirty="0">
              <a:solidFill>
                <a:prstClr val="black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836850" y="5962731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4</a:t>
            </a:r>
            <a:endParaRPr lang="zh-CN" altLang="en-US" sz="2000" b="1" dirty="0">
              <a:solidFill>
                <a:srgbClr val="3333FF"/>
              </a:solidFill>
              <a:ea typeface="楷体_GB2312" pitchFamily="49" charset="-122"/>
            </a:endParaRPr>
          </a:p>
        </p:txBody>
      </p:sp>
      <p:grpSp>
        <p:nvGrpSpPr>
          <p:cNvPr id="134" name="组合 133"/>
          <p:cNvGrpSpPr/>
          <p:nvPr/>
        </p:nvGrpSpPr>
        <p:grpSpPr>
          <a:xfrm>
            <a:off x="4859704" y="5905826"/>
            <a:ext cx="2074512" cy="357190"/>
            <a:chOff x="2308574" y="5612074"/>
            <a:chExt cx="2074512" cy="357190"/>
          </a:xfrm>
        </p:grpSpPr>
        <p:sp>
          <p:nvSpPr>
            <p:cNvPr id="81" name="矩形 80"/>
            <p:cNvSpPr/>
            <p:nvPr/>
          </p:nvSpPr>
          <p:spPr bwMode="auto">
            <a:xfrm>
              <a:off x="2737202" y="561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" name="矩形 81"/>
            <p:cNvSpPr/>
            <p:nvPr/>
          </p:nvSpPr>
          <p:spPr bwMode="auto">
            <a:xfrm>
              <a:off x="3165830" y="5612074"/>
              <a:ext cx="432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3" name="矩形 82"/>
            <p:cNvSpPr/>
            <p:nvPr/>
          </p:nvSpPr>
          <p:spPr bwMode="auto">
            <a:xfrm>
              <a:off x="3594458" y="561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4" name="矩形 83"/>
            <p:cNvSpPr/>
            <p:nvPr/>
          </p:nvSpPr>
          <p:spPr bwMode="auto">
            <a:xfrm>
              <a:off x="4023086" y="5612074"/>
              <a:ext cx="360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85" name="矩形 84"/>
            <p:cNvSpPr/>
            <p:nvPr/>
          </p:nvSpPr>
          <p:spPr bwMode="auto">
            <a:xfrm>
              <a:off x="2308574" y="561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7577158" y="5905826"/>
            <a:ext cx="2074512" cy="357190"/>
            <a:chOff x="5026028" y="5612074"/>
            <a:chExt cx="2074512" cy="357190"/>
          </a:xfrm>
        </p:grpSpPr>
        <p:sp>
          <p:nvSpPr>
            <p:cNvPr id="86" name="矩形 85"/>
            <p:cNvSpPr/>
            <p:nvPr/>
          </p:nvSpPr>
          <p:spPr bwMode="auto">
            <a:xfrm>
              <a:off x="5454656" y="561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7" name="矩形 86"/>
            <p:cNvSpPr/>
            <p:nvPr/>
          </p:nvSpPr>
          <p:spPr bwMode="auto">
            <a:xfrm>
              <a:off x="5883284" y="5612074"/>
              <a:ext cx="432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88" name="矩形 87"/>
            <p:cNvSpPr/>
            <p:nvPr/>
          </p:nvSpPr>
          <p:spPr bwMode="auto">
            <a:xfrm>
              <a:off x="6311912" y="561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9" name="矩形 88"/>
            <p:cNvSpPr/>
            <p:nvPr/>
          </p:nvSpPr>
          <p:spPr bwMode="auto">
            <a:xfrm>
              <a:off x="6740540" y="5612074"/>
              <a:ext cx="360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16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90" name="矩形 89"/>
            <p:cNvSpPr/>
            <p:nvPr/>
          </p:nvSpPr>
          <p:spPr bwMode="auto">
            <a:xfrm>
              <a:off x="5026028" y="561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91" name="直接箭头连接符 90"/>
          <p:cNvCxnSpPr>
            <a:endCxn id="85" idx="1"/>
          </p:cNvCxnSpPr>
          <p:nvPr/>
        </p:nvCxnSpPr>
        <p:spPr>
          <a:xfrm flipV="1">
            <a:off x="4076696" y="6084421"/>
            <a:ext cx="783008" cy="0"/>
          </a:xfrm>
          <a:prstGeom prst="straightConnector1">
            <a:avLst/>
          </a:prstGeom>
          <a:ln w="2857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组合 135"/>
          <p:cNvGrpSpPr/>
          <p:nvPr/>
        </p:nvGrpSpPr>
        <p:grpSpPr>
          <a:xfrm>
            <a:off x="5907890" y="2365430"/>
            <a:ext cx="2715438" cy="429422"/>
            <a:chOff x="3356760" y="2071678"/>
            <a:chExt cx="2715438" cy="429422"/>
          </a:xfrm>
        </p:grpSpPr>
        <p:cxnSp>
          <p:nvCxnSpPr>
            <p:cNvPr id="93" name="直接连接符 92"/>
            <p:cNvCxnSpPr/>
            <p:nvPr/>
          </p:nvCxnSpPr>
          <p:spPr>
            <a:xfrm>
              <a:off x="3357554" y="2071678"/>
              <a:ext cx="2714644" cy="1588"/>
            </a:xfrm>
            <a:prstGeom prst="line">
              <a:avLst/>
            </a:prstGeom>
            <a:ln w="28575">
              <a:solidFill>
                <a:srgbClr val="FF33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>
              <a:cxnSpLocks/>
            </p:cNvCxnSpPr>
            <p:nvPr/>
          </p:nvCxnSpPr>
          <p:spPr>
            <a:xfrm rot="5400000">
              <a:off x="5965041" y="2178835"/>
              <a:ext cx="214314" cy="0"/>
            </a:xfrm>
            <a:prstGeom prst="straightConnector1">
              <a:avLst/>
            </a:prstGeom>
            <a:ln w="28575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>
              <a:cxnSpLocks/>
            </p:cNvCxnSpPr>
            <p:nvPr/>
          </p:nvCxnSpPr>
          <p:spPr>
            <a:xfrm rot="5400000">
              <a:off x="3143240" y="2285992"/>
              <a:ext cx="428628" cy="1588"/>
            </a:xfrm>
            <a:prstGeom prst="line">
              <a:avLst/>
            </a:prstGeom>
            <a:ln w="28575">
              <a:solidFill>
                <a:srgbClr val="FF33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组合 138"/>
          <p:cNvGrpSpPr/>
          <p:nvPr/>
        </p:nvGrpSpPr>
        <p:grpSpPr>
          <a:xfrm>
            <a:off x="4048486" y="2222554"/>
            <a:ext cx="2651678" cy="1437660"/>
            <a:chOff x="1497356" y="1928802"/>
            <a:chExt cx="2651678" cy="1437660"/>
          </a:xfrm>
        </p:grpSpPr>
        <p:cxnSp>
          <p:nvCxnSpPr>
            <p:cNvPr id="49" name="直接箭头连接符 48"/>
            <p:cNvCxnSpPr/>
            <p:nvPr/>
          </p:nvCxnSpPr>
          <p:spPr>
            <a:xfrm flipV="1">
              <a:off x="1497356" y="3361777"/>
              <a:ext cx="432000" cy="0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>
              <a:cxnSpLocks/>
            </p:cNvCxnSpPr>
            <p:nvPr/>
          </p:nvCxnSpPr>
          <p:spPr>
            <a:xfrm rot="5400000">
              <a:off x="1215994" y="2652868"/>
              <a:ext cx="1425600" cy="1588"/>
            </a:xfrm>
            <a:prstGeom prst="line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>
              <a:cxnSpLocks/>
            </p:cNvCxnSpPr>
            <p:nvPr/>
          </p:nvCxnSpPr>
          <p:spPr>
            <a:xfrm>
              <a:off x="1928794" y="1928802"/>
              <a:ext cx="2217430" cy="14716"/>
            </a:xfrm>
            <a:prstGeom prst="line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>
              <a:cxnSpLocks/>
            </p:cNvCxnSpPr>
            <p:nvPr/>
          </p:nvCxnSpPr>
          <p:spPr>
            <a:xfrm rot="5400000">
              <a:off x="3969034" y="2117048"/>
              <a:ext cx="357190" cy="2810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直接箭头连接符 104"/>
          <p:cNvCxnSpPr>
            <a:cxnSpLocks/>
          </p:cNvCxnSpPr>
          <p:nvPr/>
        </p:nvCxnSpPr>
        <p:spPr>
          <a:xfrm flipH="1">
            <a:off x="6754216" y="2812461"/>
            <a:ext cx="5762" cy="1469179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cxnSpLocks/>
            <a:endCxn id="84" idx="0"/>
          </p:cNvCxnSpPr>
          <p:nvPr/>
        </p:nvCxnSpPr>
        <p:spPr>
          <a:xfrm flipH="1">
            <a:off x="6754216" y="4472851"/>
            <a:ext cx="8914" cy="1432975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组合 136"/>
          <p:cNvGrpSpPr/>
          <p:nvPr/>
        </p:nvGrpSpPr>
        <p:grpSpPr>
          <a:xfrm>
            <a:off x="5934084" y="4006256"/>
            <a:ext cx="2714644" cy="503108"/>
            <a:chOff x="3382954" y="3712504"/>
            <a:chExt cx="2714644" cy="503108"/>
          </a:xfrm>
        </p:grpSpPr>
        <p:cxnSp>
          <p:nvCxnSpPr>
            <p:cNvPr id="110" name="直接连接符 109"/>
            <p:cNvCxnSpPr>
              <a:cxnSpLocks/>
            </p:cNvCxnSpPr>
            <p:nvPr/>
          </p:nvCxnSpPr>
          <p:spPr>
            <a:xfrm rot="5400000">
              <a:off x="3146415" y="3964785"/>
              <a:ext cx="500066" cy="1588"/>
            </a:xfrm>
            <a:prstGeom prst="line">
              <a:avLst/>
            </a:prstGeom>
            <a:ln w="28575">
              <a:solidFill>
                <a:srgbClr val="FF33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3382954" y="3714752"/>
              <a:ext cx="2714644" cy="1588"/>
            </a:xfrm>
            <a:prstGeom prst="line">
              <a:avLst/>
            </a:prstGeom>
            <a:ln w="28575">
              <a:solidFill>
                <a:srgbClr val="FF33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/>
            <p:cNvCxnSpPr>
              <a:cxnSpLocks/>
            </p:cNvCxnSpPr>
            <p:nvPr/>
          </p:nvCxnSpPr>
          <p:spPr>
            <a:xfrm rot="16200000" flipH="1">
              <a:off x="5953598" y="3856504"/>
              <a:ext cx="288000" cy="0"/>
            </a:xfrm>
            <a:prstGeom prst="straightConnector1">
              <a:avLst/>
            </a:prstGeom>
            <a:ln w="28575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6" name="直接箭头连接符 115"/>
          <p:cNvCxnSpPr>
            <a:cxnSpLocks/>
          </p:cNvCxnSpPr>
          <p:nvPr/>
        </p:nvCxnSpPr>
        <p:spPr>
          <a:xfrm rot="16200000" flipH="1">
            <a:off x="7924700" y="5207198"/>
            <a:ext cx="1397256" cy="0"/>
          </a:xfrm>
          <a:prstGeom prst="straightConnector1">
            <a:avLst/>
          </a:prstGeom>
          <a:ln w="2857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组合 139"/>
          <p:cNvGrpSpPr/>
          <p:nvPr/>
        </p:nvGrpSpPr>
        <p:grpSpPr>
          <a:xfrm>
            <a:off x="4038596" y="4645571"/>
            <a:ext cx="5040000" cy="633600"/>
            <a:chOff x="1487466" y="4344017"/>
            <a:chExt cx="5040000" cy="633600"/>
          </a:xfrm>
        </p:grpSpPr>
        <p:cxnSp>
          <p:nvCxnSpPr>
            <p:cNvPr id="77" name="直接箭头连接符 76"/>
            <p:cNvCxnSpPr/>
            <p:nvPr/>
          </p:nvCxnSpPr>
          <p:spPr>
            <a:xfrm>
              <a:off x="1487466" y="4977617"/>
              <a:ext cx="5040000" cy="0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箭头连接符 118"/>
            <p:cNvCxnSpPr>
              <a:cxnSpLocks/>
            </p:cNvCxnSpPr>
            <p:nvPr/>
          </p:nvCxnSpPr>
          <p:spPr>
            <a:xfrm rot="5400000" flipH="1" flipV="1">
              <a:off x="6209426" y="4660817"/>
              <a:ext cx="633600" cy="0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组合 137"/>
          <p:cNvGrpSpPr/>
          <p:nvPr/>
        </p:nvGrpSpPr>
        <p:grpSpPr>
          <a:xfrm>
            <a:off x="5907890" y="6081000"/>
            <a:ext cx="3600794" cy="396000"/>
            <a:chOff x="3356760" y="5787248"/>
            <a:chExt cx="3600794" cy="396000"/>
          </a:xfrm>
        </p:grpSpPr>
        <p:cxnSp>
          <p:nvCxnSpPr>
            <p:cNvPr id="121" name="直接连接符 120"/>
            <p:cNvCxnSpPr>
              <a:cxnSpLocks/>
            </p:cNvCxnSpPr>
            <p:nvPr/>
          </p:nvCxnSpPr>
          <p:spPr>
            <a:xfrm rot="5400000">
              <a:off x="3159554" y="5984454"/>
              <a:ext cx="396000" cy="1588"/>
            </a:xfrm>
            <a:prstGeom prst="line">
              <a:avLst/>
            </a:prstGeom>
            <a:ln w="28575">
              <a:solidFill>
                <a:srgbClr val="FF33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>
              <a:off x="3357554" y="6169044"/>
              <a:ext cx="3600000" cy="1588"/>
            </a:xfrm>
            <a:prstGeom prst="line">
              <a:avLst/>
            </a:prstGeom>
            <a:ln w="28575">
              <a:solidFill>
                <a:srgbClr val="FF33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箭头连接符 126"/>
            <p:cNvCxnSpPr>
              <a:cxnSpLocks/>
            </p:cNvCxnSpPr>
            <p:nvPr/>
          </p:nvCxnSpPr>
          <p:spPr>
            <a:xfrm rot="16200000" flipV="1">
              <a:off x="6837940" y="6056282"/>
              <a:ext cx="216000" cy="0"/>
            </a:xfrm>
            <a:prstGeom prst="straightConnector1">
              <a:avLst/>
            </a:prstGeom>
            <a:ln w="28575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2" name="直接箭头连接符 141"/>
          <p:cNvCxnSpPr>
            <a:cxnSpLocks/>
          </p:cNvCxnSpPr>
          <p:nvPr/>
        </p:nvCxnSpPr>
        <p:spPr>
          <a:xfrm rot="16200000" flipV="1">
            <a:off x="8660452" y="3722752"/>
            <a:ext cx="1571636" cy="0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cxnSpLocks/>
            <a:stCxn id="145" idx="3"/>
          </p:cNvCxnSpPr>
          <p:nvPr/>
        </p:nvCxnSpPr>
        <p:spPr>
          <a:xfrm>
            <a:off x="4988821" y="1473216"/>
            <a:ext cx="1371081" cy="586253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3345747" y="1273161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邻接多重表</a:t>
            </a:r>
            <a:endParaRPr lang="zh-CN" altLang="en-US" sz="2000" b="1" dirty="0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0266402" y="3437000"/>
            <a:ext cx="553998" cy="14287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创建完毕</a:t>
            </a:r>
          </a:p>
        </p:txBody>
      </p: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4D8AB233-29D3-4D3F-AA02-A99A7C975D96}"/>
              </a:ext>
            </a:extLst>
          </p:cNvPr>
          <p:cNvGrpSpPr/>
          <p:nvPr/>
        </p:nvGrpSpPr>
        <p:grpSpPr>
          <a:xfrm>
            <a:off x="422820" y="3089922"/>
            <a:ext cx="2237082" cy="306189"/>
            <a:chOff x="412507" y="3481660"/>
            <a:chExt cx="3011015" cy="435372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3052A389-DFC2-47BB-9E0A-E097E375AED8}"/>
                </a:ext>
              </a:extLst>
            </p:cNvPr>
            <p:cNvSpPr/>
            <p:nvPr/>
          </p:nvSpPr>
          <p:spPr bwMode="auto">
            <a:xfrm>
              <a:off x="412507" y="3485032"/>
              <a:ext cx="1262684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data</a:t>
              </a:r>
              <a:endParaRPr lang="zh-CN" alt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5FFC83EA-9288-430E-B080-FB0DF1609980}"/>
                </a:ext>
              </a:extLst>
            </p:cNvPr>
            <p:cNvSpPr/>
            <p:nvPr/>
          </p:nvSpPr>
          <p:spPr bwMode="auto">
            <a:xfrm>
              <a:off x="1675191" y="3481660"/>
              <a:ext cx="1748331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firstedge</a:t>
              </a:r>
              <a:endParaRPr lang="zh-CN" alt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9F7C681E-95CD-4D30-A640-20343E3018C2}"/>
                  </a:ext>
                </a:extLst>
              </p14:cNvPr>
              <p14:cNvContentPartPr/>
              <p14:nvPr/>
            </p14:nvContentPartPr>
            <p14:xfrm>
              <a:off x="942328" y="2305342"/>
              <a:ext cx="2568240" cy="76680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9F7C681E-95CD-4D30-A640-20343E3018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3328" y="2296342"/>
                <a:ext cx="2585880" cy="78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BF2478A9-38F9-473D-987F-99393F0087B5}"/>
                  </a:ext>
                </a:extLst>
              </p14:cNvPr>
              <p14:cNvContentPartPr/>
              <p14:nvPr/>
            </p14:nvContentPartPr>
            <p14:xfrm>
              <a:off x="2390608" y="2959462"/>
              <a:ext cx="1499760" cy="26244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BF2478A9-38F9-473D-987F-99393F0087B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81968" y="2950462"/>
                <a:ext cx="1517400" cy="28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FBA88E7C-FED7-4E2E-9A9B-46006A313B9E}"/>
              </a:ext>
            </a:extLst>
          </p:cNvPr>
          <p:cNvGrpSpPr/>
          <p:nvPr/>
        </p:nvGrpSpPr>
        <p:grpSpPr>
          <a:xfrm>
            <a:off x="5378058" y="1070021"/>
            <a:ext cx="4776027" cy="481288"/>
            <a:chOff x="3886200" y="3483919"/>
            <a:chExt cx="7696200" cy="432000"/>
          </a:xfrm>
        </p:grpSpPr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8D1A2D9B-E137-45E9-BFBB-E1B2F83980D9}"/>
                </a:ext>
              </a:extLst>
            </p:cNvPr>
            <p:cNvSpPr/>
            <p:nvPr/>
          </p:nvSpPr>
          <p:spPr bwMode="auto">
            <a:xfrm>
              <a:off x="5064790" y="3483919"/>
              <a:ext cx="1262684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b="1" i="1" dirty="0" err="1">
                  <a:solidFill>
                    <a:schemeClr val="accent2"/>
                  </a:solidFill>
                  <a:highlight>
                    <a:srgbClr val="00FFFF"/>
                  </a:highlight>
                  <a:latin typeface="Times New Roman" pitchFamily="18" charset="0"/>
                  <a:cs typeface="Times New Roman" pitchFamily="18" charset="0"/>
                </a:rPr>
                <a:t>ivex</a:t>
              </a:r>
              <a:endParaRPr lang="zh-CN" altLang="en-US" b="1" i="1" dirty="0">
                <a:solidFill>
                  <a:schemeClr val="accent2"/>
                </a:solidFill>
                <a:highlight>
                  <a:srgbClr val="00FFFF"/>
                </a:highlight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F595F513-5CAF-4838-B39C-2753D75784DD}"/>
                </a:ext>
              </a:extLst>
            </p:cNvPr>
            <p:cNvSpPr/>
            <p:nvPr/>
          </p:nvSpPr>
          <p:spPr bwMode="auto">
            <a:xfrm>
              <a:off x="6327473" y="3483919"/>
              <a:ext cx="1272617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ilink</a:t>
              </a:r>
              <a:endParaRPr lang="zh-CN" alt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EB36B339-71A9-41C9-9350-4D17027772D5}"/>
                </a:ext>
              </a:extLst>
            </p:cNvPr>
            <p:cNvSpPr/>
            <p:nvPr/>
          </p:nvSpPr>
          <p:spPr bwMode="auto">
            <a:xfrm>
              <a:off x="7600090" y="3483919"/>
              <a:ext cx="1359813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b="1" i="1" dirty="0" err="1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jvex</a:t>
              </a:r>
              <a:endParaRPr lang="zh-CN" altLang="en-US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D6EE9D7E-4D5F-4E69-899C-999854AB7EC9}"/>
                </a:ext>
              </a:extLst>
            </p:cNvPr>
            <p:cNvSpPr/>
            <p:nvPr/>
          </p:nvSpPr>
          <p:spPr bwMode="auto">
            <a:xfrm>
              <a:off x="8959903" y="3483919"/>
              <a:ext cx="1272617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b="1" i="1" dirty="0" err="1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jlink</a:t>
              </a:r>
              <a:endParaRPr lang="zh-CN" altLang="en-US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2EDF9505-BA06-4BD5-BF31-4507B8E6CCD3}"/>
                </a:ext>
              </a:extLst>
            </p:cNvPr>
            <p:cNvSpPr/>
            <p:nvPr/>
          </p:nvSpPr>
          <p:spPr bwMode="auto">
            <a:xfrm>
              <a:off x="10222587" y="3483919"/>
              <a:ext cx="1359813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info</a:t>
              </a:r>
              <a:endParaRPr lang="zh-CN" alt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5314DE96-A873-4408-BFB8-CE71E825CC70}"/>
                </a:ext>
              </a:extLst>
            </p:cNvPr>
            <p:cNvSpPr/>
            <p:nvPr/>
          </p:nvSpPr>
          <p:spPr bwMode="auto">
            <a:xfrm>
              <a:off x="3886200" y="3483919"/>
              <a:ext cx="1178589" cy="43200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mark</a:t>
              </a:r>
              <a:endParaRPr lang="zh-CN" alt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5" name="墨迹 114">
                  <a:extLst>
                    <a:ext uri="{FF2B5EF4-FFF2-40B4-BE49-F238E27FC236}">
                      <a16:creationId xmlns:a16="http://schemas.microsoft.com/office/drawing/2014/main" id="{F23F5C1E-1014-4EED-A226-28B87916D7E3}"/>
                    </a:ext>
                  </a:extLst>
                </p14:cNvPr>
                <p14:cNvContentPartPr/>
                <p14:nvPr/>
              </p14:nvContentPartPr>
              <p14:xfrm>
                <a:off x="4747888" y="3719782"/>
                <a:ext cx="360" cy="360"/>
              </p14:xfrm>
            </p:contentPart>
          </mc:Choice>
          <mc:Fallback xmlns="">
            <p:pic>
              <p:nvPicPr>
                <p:cNvPr id="115" name="墨迹 114">
                  <a:extLst>
                    <a:ext uri="{FF2B5EF4-FFF2-40B4-BE49-F238E27FC236}">
                      <a16:creationId xmlns:a16="http://schemas.microsoft.com/office/drawing/2014/main" id="{F23F5C1E-1014-4EED-A226-28B87916D7E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38888" y="371114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7" name="墨迹 116">
                  <a:extLst>
                    <a:ext uri="{FF2B5EF4-FFF2-40B4-BE49-F238E27FC236}">
                      <a16:creationId xmlns:a16="http://schemas.microsoft.com/office/drawing/2014/main" id="{294E4DFD-B071-4978-9B44-D273CD59B61F}"/>
                    </a:ext>
                  </a:extLst>
                </p14:cNvPr>
                <p14:cNvContentPartPr/>
                <p14:nvPr/>
              </p14:nvContentPartPr>
              <p14:xfrm>
                <a:off x="4429648" y="3594862"/>
                <a:ext cx="360" cy="360"/>
              </p14:xfrm>
            </p:contentPart>
          </mc:Choice>
          <mc:Fallback xmlns="">
            <p:pic>
              <p:nvPicPr>
                <p:cNvPr id="117" name="墨迹 116">
                  <a:extLst>
                    <a:ext uri="{FF2B5EF4-FFF2-40B4-BE49-F238E27FC236}">
                      <a16:creationId xmlns:a16="http://schemas.microsoft.com/office/drawing/2014/main" id="{294E4DFD-B071-4978-9B44-D273CD59B61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20648" y="358622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8" name="墨迹 117">
                  <a:extLst>
                    <a:ext uri="{FF2B5EF4-FFF2-40B4-BE49-F238E27FC236}">
                      <a16:creationId xmlns:a16="http://schemas.microsoft.com/office/drawing/2014/main" id="{D5E3E71F-8F23-4312-BAC6-DE2A6C5B0120}"/>
                    </a:ext>
                  </a:extLst>
                </p14:cNvPr>
                <p14:cNvContentPartPr/>
                <p14:nvPr/>
              </p14:nvContentPartPr>
              <p14:xfrm>
                <a:off x="4594528" y="3486862"/>
                <a:ext cx="2520" cy="360"/>
              </p14:xfrm>
            </p:contentPart>
          </mc:Choice>
          <mc:Fallback xmlns="">
            <p:pic>
              <p:nvPicPr>
                <p:cNvPr id="118" name="墨迹 117">
                  <a:extLst>
                    <a:ext uri="{FF2B5EF4-FFF2-40B4-BE49-F238E27FC236}">
                      <a16:creationId xmlns:a16="http://schemas.microsoft.com/office/drawing/2014/main" id="{D5E3E71F-8F23-4312-BAC6-DE2A6C5B012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581928" y="3477862"/>
                  <a:ext cx="27216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0" name="墨迹 119">
                  <a:extLst>
                    <a:ext uri="{FF2B5EF4-FFF2-40B4-BE49-F238E27FC236}">
                      <a16:creationId xmlns:a16="http://schemas.microsoft.com/office/drawing/2014/main" id="{99ABF2C0-4E78-405F-A30E-AEA0C23A8B65}"/>
                    </a:ext>
                  </a:extLst>
                </p14:cNvPr>
                <p14:cNvContentPartPr/>
                <p14:nvPr/>
              </p14:nvContentPartPr>
              <p14:xfrm>
                <a:off x="4912048" y="3725542"/>
                <a:ext cx="360" cy="360"/>
              </p14:xfrm>
            </p:contentPart>
          </mc:Choice>
          <mc:Fallback xmlns="">
            <p:pic>
              <p:nvPicPr>
                <p:cNvPr id="120" name="墨迹 119">
                  <a:extLst>
                    <a:ext uri="{FF2B5EF4-FFF2-40B4-BE49-F238E27FC236}">
                      <a16:creationId xmlns:a16="http://schemas.microsoft.com/office/drawing/2014/main" id="{99ABF2C0-4E78-405F-A30E-AEA0C23A8B6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903408" y="371654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2" name="墨迹 121">
                  <a:extLst>
                    <a:ext uri="{FF2B5EF4-FFF2-40B4-BE49-F238E27FC236}">
                      <a16:creationId xmlns:a16="http://schemas.microsoft.com/office/drawing/2014/main" id="{58050102-B397-47D4-A6FB-032AC2F6ACC1}"/>
                    </a:ext>
                  </a:extLst>
                </p14:cNvPr>
                <p14:cNvContentPartPr/>
                <p14:nvPr/>
              </p14:nvContentPartPr>
              <p14:xfrm>
                <a:off x="5713408" y="3810502"/>
                <a:ext cx="360" cy="360"/>
              </p14:xfrm>
            </p:contentPart>
          </mc:Choice>
          <mc:Fallback xmlns="">
            <p:pic>
              <p:nvPicPr>
                <p:cNvPr id="122" name="墨迹 121">
                  <a:extLst>
                    <a:ext uri="{FF2B5EF4-FFF2-40B4-BE49-F238E27FC236}">
                      <a16:creationId xmlns:a16="http://schemas.microsoft.com/office/drawing/2014/main" id="{58050102-B397-47D4-A6FB-032AC2F6ACC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704408" y="38015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30002AEB-7694-439D-B4DB-B3BE8F9DF47B}"/>
                  </a:ext>
                </a:extLst>
              </p14:cNvPr>
              <p14:cNvContentPartPr/>
              <p14:nvPr/>
            </p14:nvContentPartPr>
            <p14:xfrm>
              <a:off x="5512528" y="1501462"/>
              <a:ext cx="910440" cy="108504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30002AEB-7694-439D-B4DB-B3BE8F9DF47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503888" y="1492462"/>
                <a:ext cx="928080" cy="11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DC404B2E-8018-4FA6-9D24-91E7A384E883}"/>
                  </a:ext>
                </a:extLst>
              </p14:cNvPr>
              <p14:cNvContentPartPr/>
              <p14:nvPr/>
            </p14:nvContentPartPr>
            <p14:xfrm>
              <a:off x="5972608" y="1497862"/>
              <a:ext cx="1274400" cy="1125720"/>
            </p14:xfrm>
          </p:contentPart>
        </mc:Choice>
        <mc:Fallback xmlns=""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DC404B2E-8018-4FA6-9D24-91E7A384E88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963608" y="1489222"/>
                <a:ext cx="1292040" cy="11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EDC14B1F-E71F-41A0-B01B-EEF4CE4C2BB9}"/>
                  </a:ext>
                </a:extLst>
              </p14:cNvPr>
              <p14:cNvContentPartPr/>
              <p14:nvPr/>
            </p14:nvContentPartPr>
            <p14:xfrm>
              <a:off x="6292288" y="1516222"/>
              <a:ext cx="1727280" cy="1106280"/>
            </p14:xfrm>
          </p:contentPart>
        </mc:Choice>
        <mc:Fallback xmlns=""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EDC14B1F-E71F-41A0-B01B-EEF4CE4C2BB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283288" y="1507222"/>
                <a:ext cx="1744920" cy="11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7C943267-1E35-4911-AFC5-A338DEBD86E6}"/>
                  </a:ext>
                </a:extLst>
              </p14:cNvPr>
              <p14:cNvContentPartPr/>
              <p14:nvPr/>
            </p14:nvContentPartPr>
            <p14:xfrm>
              <a:off x="6712048" y="1470502"/>
              <a:ext cx="2125440" cy="1215720"/>
            </p14:xfrm>
          </p:contentPart>
        </mc:Choice>
        <mc:Fallback xmlns=""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7C943267-1E35-4911-AFC5-A338DEBD86E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703408" y="1461862"/>
                <a:ext cx="2143080" cy="12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D9469D46-033E-4B3F-8956-098CF7115563}"/>
                  </a:ext>
                </a:extLst>
              </p14:cNvPr>
              <p14:cNvContentPartPr/>
              <p14:nvPr/>
            </p14:nvContentPartPr>
            <p14:xfrm>
              <a:off x="1541008" y="749422"/>
              <a:ext cx="333000" cy="218160"/>
            </p14:xfrm>
          </p:contentPart>
        </mc:Choice>
        <mc:Fallback xmlns=""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D9469D46-033E-4B3F-8956-098CF711556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532368" y="740422"/>
                <a:ext cx="35064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4" name="墨迹 33">
                <a:extLst>
                  <a:ext uri="{FF2B5EF4-FFF2-40B4-BE49-F238E27FC236}">
                    <a16:creationId xmlns:a16="http://schemas.microsoft.com/office/drawing/2014/main" id="{2ADB59EE-3DDA-4C35-940C-B0E78E87BF98}"/>
                  </a:ext>
                </a:extLst>
              </p14:cNvPr>
              <p14:cNvContentPartPr/>
              <p14:nvPr/>
            </p14:nvContentPartPr>
            <p14:xfrm>
              <a:off x="676288" y="1271422"/>
              <a:ext cx="334440" cy="159480"/>
            </p14:xfrm>
          </p:contentPart>
        </mc:Choice>
        <mc:Fallback xmlns=""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2ADB59EE-3DDA-4C35-940C-B0E78E87BF9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67648" y="1262422"/>
                <a:ext cx="35208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9" name="墨迹 38">
                <a:extLst>
                  <a:ext uri="{FF2B5EF4-FFF2-40B4-BE49-F238E27FC236}">
                    <a16:creationId xmlns:a16="http://schemas.microsoft.com/office/drawing/2014/main" id="{673A4ACF-241D-4C58-9B40-B6429B5522BA}"/>
                  </a:ext>
                </a:extLst>
              </p14:cNvPr>
              <p14:cNvContentPartPr/>
              <p14:nvPr/>
            </p14:nvContentPartPr>
            <p14:xfrm>
              <a:off x="736408" y="754102"/>
              <a:ext cx="325800" cy="228240"/>
            </p14:xfrm>
          </p:contentPart>
        </mc:Choice>
        <mc:Fallback xmlns="">
          <p:pic>
            <p:nvPicPr>
              <p:cNvPr id="39" name="墨迹 38">
                <a:extLst>
                  <a:ext uri="{FF2B5EF4-FFF2-40B4-BE49-F238E27FC236}">
                    <a16:creationId xmlns:a16="http://schemas.microsoft.com/office/drawing/2014/main" id="{673A4ACF-241D-4C58-9B40-B6429B5522B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27408" y="745462"/>
                <a:ext cx="343440" cy="245880"/>
              </a:xfrm>
              <a:prstGeom prst="rect">
                <a:avLst/>
              </a:prstGeom>
            </p:spPr>
          </p:pic>
        </mc:Fallback>
      </mc:AlternateContent>
      <p:sp>
        <p:nvSpPr>
          <p:cNvPr id="124" name="TextBox 15">
            <a:extLst>
              <a:ext uri="{FF2B5EF4-FFF2-40B4-BE49-F238E27FC236}">
                <a16:creationId xmlns:a16="http://schemas.microsoft.com/office/drawing/2014/main" id="{0770748D-D188-4FA3-9BF8-183F55EB877B}"/>
              </a:ext>
            </a:extLst>
          </p:cNvPr>
          <p:cNvSpPr txBox="1"/>
          <p:nvPr/>
        </p:nvSpPr>
        <p:spPr>
          <a:xfrm>
            <a:off x="538988" y="3533839"/>
            <a:ext cx="523220" cy="120032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 eaLnBrk="1" hangingPunct="1"/>
            <a:r>
              <a:rPr lang="zh-CN" altLang="en-US" sz="2200" b="1" dirty="0">
                <a:solidFill>
                  <a:srgbClr val="CC006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顶点信息</a:t>
            </a:r>
          </a:p>
        </p:txBody>
      </p:sp>
      <p:sp>
        <p:nvSpPr>
          <p:cNvPr id="125" name="TextBox 16">
            <a:extLst>
              <a:ext uri="{FF2B5EF4-FFF2-40B4-BE49-F238E27FC236}">
                <a16:creationId xmlns:a16="http://schemas.microsoft.com/office/drawing/2014/main" id="{7A2B443C-5C90-4677-8B95-ACA0A6394129}"/>
              </a:ext>
            </a:extLst>
          </p:cNvPr>
          <p:cNvSpPr txBox="1"/>
          <p:nvPr/>
        </p:nvSpPr>
        <p:spPr>
          <a:xfrm>
            <a:off x="1379305" y="3472124"/>
            <a:ext cx="1223533" cy="144655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eaLnBrk="1" hangingPunct="1"/>
            <a:r>
              <a:rPr lang="zh-CN" altLang="en-US" sz="2200" b="1" dirty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第一条</a:t>
            </a:r>
            <a:r>
              <a:rPr lang="zh-CN" altLang="en-US" sz="2200" b="1" dirty="0">
                <a:solidFill>
                  <a:srgbClr val="CC006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依附</a:t>
            </a:r>
            <a:endParaRPr lang="en-US" altLang="zh-CN" sz="2200" b="1" dirty="0">
              <a:solidFill>
                <a:srgbClr val="CC0066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/>
            <a:r>
              <a:rPr lang="zh-CN" altLang="en-US" sz="2200" b="1" dirty="0">
                <a:solidFill>
                  <a:srgbClr val="CC006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该顶点的</a:t>
            </a:r>
            <a:r>
              <a:rPr lang="zh-CN" altLang="en-US" sz="2200" b="1" dirty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边</a:t>
            </a:r>
          </a:p>
        </p:txBody>
      </p:sp>
      <p:sp>
        <p:nvSpPr>
          <p:cNvPr id="126" name="TextBox 18">
            <a:extLst>
              <a:ext uri="{FF2B5EF4-FFF2-40B4-BE49-F238E27FC236}">
                <a16:creationId xmlns:a16="http://schemas.microsoft.com/office/drawing/2014/main" id="{0633DBCB-5BD0-418F-B305-B1F3382EA67F}"/>
              </a:ext>
            </a:extLst>
          </p:cNvPr>
          <p:cNvSpPr txBox="1"/>
          <p:nvPr/>
        </p:nvSpPr>
        <p:spPr>
          <a:xfrm>
            <a:off x="6164440" y="1501697"/>
            <a:ext cx="86015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eaLnBrk="1" hangingPunct="1"/>
            <a:r>
              <a:rPr lang="zh-CN" altLang="en-US" sz="1800" b="1" dirty="0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边的顶点 </a:t>
            </a:r>
            <a:r>
              <a:rPr lang="en-US" altLang="zh-CN" sz="1800" b="1" i="1" dirty="0" err="1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endParaRPr lang="zh-CN" altLang="en-US" sz="1800" b="1" i="1" dirty="0">
              <a:solidFill>
                <a:schemeClr val="accent2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8" name="TextBox 19">
            <a:extLst>
              <a:ext uri="{FF2B5EF4-FFF2-40B4-BE49-F238E27FC236}">
                <a16:creationId xmlns:a16="http://schemas.microsoft.com/office/drawing/2014/main" id="{65E6874C-1F03-43E0-9A85-B692AC81D5B6}"/>
              </a:ext>
            </a:extLst>
          </p:cNvPr>
          <p:cNvSpPr txBox="1"/>
          <p:nvPr/>
        </p:nvSpPr>
        <p:spPr>
          <a:xfrm>
            <a:off x="7729685" y="1497862"/>
            <a:ext cx="859927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eaLnBrk="1" hangingPunct="1"/>
            <a:r>
              <a:rPr lang="zh-CN" altLang="en-US" sz="1800" b="1" dirty="0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边的顶点 </a:t>
            </a:r>
            <a:r>
              <a:rPr lang="en-US" altLang="zh-CN" sz="1800" b="1" i="1" dirty="0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endParaRPr lang="zh-CN" altLang="en-US" sz="1800" b="1" i="1" dirty="0">
              <a:solidFill>
                <a:schemeClr val="accent2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9" name="TextBox 20">
            <a:extLst>
              <a:ext uri="{FF2B5EF4-FFF2-40B4-BE49-F238E27FC236}">
                <a16:creationId xmlns:a16="http://schemas.microsoft.com/office/drawing/2014/main" id="{F2581EA5-798F-4E02-844A-24C743C82116}"/>
              </a:ext>
            </a:extLst>
          </p:cNvPr>
          <p:cNvSpPr txBox="1"/>
          <p:nvPr/>
        </p:nvSpPr>
        <p:spPr>
          <a:xfrm>
            <a:off x="6779688" y="451147"/>
            <a:ext cx="1800032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eaLnBrk="1" hangingPunct="1"/>
            <a:r>
              <a:rPr lang="zh-CN" altLang="en-US" sz="1800" b="1" dirty="0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下一条依附于顶点 </a:t>
            </a:r>
            <a:r>
              <a:rPr lang="en-US" sz="1800" b="1" i="1" dirty="0" err="1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1800" b="1" i="1" dirty="0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1800" b="1" dirty="0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的边结点</a:t>
            </a:r>
          </a:p>
        </p:txBody>
      </p:sp>
      <p:sp>
        <p:nvSpPr>
          <p:cNvPr id="141" name="TextBox 22">
            <a:extLst>
              <a:ext uri="{FF2B5EF4-FFF2-40B4-BE49-F238E27FC236}">
                <a16:creationId xmlns:a16="http://schemas.microsoft.com/office/drawing/2014/main" id="{6F85891B-297D-418D-8BFE-70CC84621F13}"/>
              </a:ext>
            </a:extLst>
          </p:cNvPr>
          <p:cNvSpPr txBox="1"/>
          <p:nvPr/>
        </p:nvSpPr>
        <p:spPr>
          <a:xfrm>
            <a:off x="9236342" y="1504733"/>
            <a:ext cx="1185904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eaLnBrk="1" hangingPunct="1"/>
            <a:r>
              <a:rPr lang="zh-CN" altLang="en-US" sz="1800" b="1" dirty="0">
                <a:solidFill>
                  <a:schemeClr val="accent2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边的权</a:t>
            </a:r>
          </a:p>
        </p:txBody>
      </p:sp>
      <p:sp>
        <p:nvSpPr>
          <p:cNvPr id="147" name="TextBox 24">
            <a:extLst>
              <a:ext uri="{FF2B5EF4-FFF2-40B4-BE49-F238E27FC236}">
                <a16:creationId xmlns:a16="http://schemas.microsoft.com/office/drawing/2014/main" id="{94531F4C-5312-462B-8215-79C7A7ABCDD8}"/>
              </a:ext>
            </a:extLst>
          </p:cNvPr>
          <p:cNvSpPr txBox="1"/>
          <p:nvPr/>
        </p:nvSpPr>
        <p:spPr>
          <a:xfrm>
            <a:off x="4208957" y="496457"/>
            <a:ext cx="2182254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eaLnBrk="1" hangingPunct="1"/>
            <a:r>
              <a:rPr lang="zh-CN" altLang="en-US" sz="1800" b="1" dirty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标志域可以标记该边是否被搜索过</a:t>
            </a:r>
          </a:p>
        </p:txBody>
      </p:sp>
      <p:sp>
        <p:nvSpPr>
          <p:cNvPr id="148" name="TextBox 26">
            <a:extLst>
              <a:ext uri="{FF2B5EF4-FFF2-40B4-BE49-F238E27FC236}">
                <a16:creationId xmlns:a16="http://schemas.microsoft.com/office/drawing/2014/main" id="{7707AABA-C86E-436C-8670-FF4B71602068}"/>
              </a:ext>
            </a:extLst>
          </p:cNvPr>
          <p:cNvSpPr txBox="1"/>
          <p:nvPr/>
        </p:nvSpPr>
        <p:spPr>
          <a:xfrm>
            <a:off x="8466369" y="462691"/>
            <a:ext cx="1800033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eaLnBrk="1" hangingPunct="1"/>
            <a:r>
              <a:rPr lang="zh-CN" altLang="en-US" sz="1800" b="1" dirty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下一条依附于顶点  </a:t>
            </a:r>
            <a:r>
              <a:rPr lang="en-US" altLang="zh-CN" sz="1800" b="1" i="1" dirty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sz="1800" b="1" i="1" dirty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1800" b="1" dirty="0">
                <a:solidFill>
                  <a:srgbClr val="00B05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的边结点</a:t>
            </a:r>
          </a:p>
        </p:txBody>
      </p:sp>
    </p:spTree>
    <p:extLst>
      <p:ext uri="{BB962C8B-B14F-4D97-AF65-F5344CB8AC3E}">
        <p14:creationId xmlns:p14="http://schemas.microsoft.com/office/powerpoint/2010/main" val="14913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A1A61C70-611F-44A0-9047-56C6E2339E5E}"/>
              </a:ext>
            </a:extLst>
          </p:cNvPr>
          <p:cNvSpPr txBox="1">
            <a:spLocks/>
          </p:cNvSpPr>
          <p:nvPr/>
        </p:nvSpPr>
        <p:spPr>
          <a:xfrm>
            <a:off x="304800" y="457200"/>
            <a:ext cx="11582400" cy="6096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☺"/>
              <a:defRPr lang="en-US" altLang="zh-CN" sz="2600" b="1" baseline="0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♫"/>
              <a:defRPr lang="en-US" altLang="zh-CN" sz="2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  <a:defRPr lang="en-US" altLang="zh-CN" sz="22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en-US" altLang="zh-CN" sz="2000" b="1" dirty="0" smtClean="0">
                <a:solidFill>
                  <a:schemeClr val="accent6">
                    <a:lumMod val="75000"/>
                  </a:schemeClr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en-US" altLang="zh-CN" sz="1600" b="1" dirty="0" smtClean="0">
                <a:solidFill>
                  <a:schemeClr val="accent6">
                    <a:lumMod val="75000"/>
                  </a:schemeClr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200"/>
              </a:spcAft>
              <a:buFont typeface="Times New Roman" panose="02020603050405020304" pitchFamily="18" charset="0"/>
              <a:buNone/>
            </a:pPr>
            <a:r>
              <a:rPr lang="en-US" sz="2000" kern="0" dirty="0"/>
              <a:t>#define  MAX_VERTEX_NUM   20 			</a:t>
            </a:r>
            <a:r>
              <a:rPr lang="en-US" sz="2000" kern="0" dirty="0">
                <a:solidFill>
                  <a:srgbClr val="CC00CC"/>
                </a:solidFill>
              </a:rPr>
              <a:t>/*</a:t>
            </a:r>
            <a:r>
              <a:rPr lang="zh-CN" altLang="en-US" sz="2000" kern="0" dirty="0">
                <a:solidFill>
                  <a:srgbClr val="CC00CC"/>
                </a:solidFill>
              </a:rPr>
              <a:t>最多顶点个数*</a:t>
            </a:r>
            <a:r>
              <a:rPr lang="en-US" altLang="zh-CN" sz="2000" kern="0" dirty="0">
                <a:solidFill>
                  <a:srgbClr val="CC00CC"/>
                </a:solidFill>
              </a:rPr>
              <a:t>/</a:t>
            </a:r>
          </a:p>
          <a:p>
            <a:pPr marL="0" indent="0">
              <a:spcBef>
                <a:spcPts val="600"/>
              </a:spcBef>
              <a:spcAft>
                <a:spcPts val="200"/>
              </a:spcAft>
              <a:buFont typeface="Times New Roman" panose="02020603050405020304" pitchFamily="18" charset="0"/>
              <a:buNone/>
            </a:pPr>
            <a:r>
              <a:rPr lang="en-US" sz="2000" kern="0" dirty="0"/>
              <a:t>typedef  </a:t>
            </a:r>
            <a:r>
              <a:rPr lang="en-US" sz="2000" kern="0" dirty="0" err="1"/>
              <a:t>enum</a:t>
            </a:r>
            <a:r>
              <a:rPr lang="en-US" sz="2000" kern="0" dirty="0"/>
              <a:t>{DG, DN, </a:t>
            </a:r>
            <a:r>
              <a:rPr lang="en-US" sz="2000" kern="0" dirty="0">
                <a:solidFill>
                  <a:srgbClr val="00B050"/>
                </a:solidFill>
              </a:rPr>
              <a:t>UDG</a:t>
            </a:r>
            <a:r>
              <a:rPr lang="en-US" sz="2000" kern="0" dirty="0"/>
              <a:t>, UDN}  </a:t>
            </a:r>
            <a:r>
              <a:rPr lang="en-US" sz="2000" kern="0" dirty="0" err="1"/>
              <a:t>GraphKind</a:t>
            </a:r>
            <a:r>
              <a:rPr lang="en-US" sz="2000" kern="0" dirty="0"/>
              <a:t>;	</a:t>
            </a:r>
            <a:r>
              <a:rPr lang="en-US" sz="2000" kern="0" dirty="0">
                <a:solidFill>
                  <a:srgbClr val="CC00CC"/>
                </a:solidFill>
              </a:rPr>
              <a:t>/*</a:t>
            </a:r>
            <a:r>
              <a:rPr lang="zh-CN" altLang="en-US" sz="2000" kern="0" dirty="0">
                <a:solidFill>
                  <a:srgbClr val="CC00CC"/>
                </a:solidFill>
              </a:rPr>
              <a:t>图的种类*</a:t>
            </a:r>
            <a:r>
              <a:rPr lang="en-US" altLang="zh-CN" sz="2000" kern="0" dirty="0">
                <a:solidFill>
                  <a:srgbClr val="CC00CC"/>
                </a:solidFill>
              </a:rPr>
              <a:t>/</a:t>
            </a:r>
          </a:p>
          <a:p>
            <a:pPr marL="0" indent="0">
              <a:spcBef>
                <a:spcPts val="600"/>
              </a:spcBef>
              <a:spcAft>
                <a:spcPts val="200"/>
              </a:spcAft>
              <a:buNone/>
            </a:pPr>
            <a:r>
              <a:rPr lang="en-US" sz="2000" kern="0" dirty="0"/>
              <a:t>typedef  </a:t>
            </a:r>
            <a:r>
              <a:rPr lang="en-US" sz="2000" kern="0" dirty="0">
                <a:solidFill>
                  <a:srgbClr val="00B050"/>
                </a:solidFill>
              </a:rPr>
              <a:t>struct  </a:t>
            </a:r>
            <a:r>
              <a:rPr lang="en-US" sz="2000" kern="0" dirty="0" err="1">
                <a:solidFill>
                  <a:srgbClr val="00B050"/>
                </a:solidFill>
              </a:rPr>
              <a:t>EdgeNode</a:t>
            </a:r>
            <a:r>
              <a:rPr lang="en-US" sz="2000" kern="0" dirty="0">
                <a:solidFill>
                  <a:srgbClr val="00B050"/>
                </a:solidFill>
              </a:rPr>
              <a:t> </a:t>
            </a:r>
            <a:r>
              <a:rPr lang="en-US" sz="2000" kern="0" dirty="0"/>
              <a:t>{  </a:t>
            </a:r>
            <a:r>
              <a:rPr lang="en-US" sz="2000" kern="0" dirty="0">
                <a:solidFill>
                  <a:srgbClr val="00B050"/>
                </a:solidFill>
              </a:rPr>
              <a:t>//</a:t>
            </a:r>
            <a:r>
              <a:rPr lang="zh-CN" altLang="en-US" sz="2000" kern="0" dirty="0">
                <a:solidFill>
                  <a:srgbClr val="00B050"/>
                </a:solidFill>
              </a:rPr>
              <a:t>边</a:t>
            </a:r>
            <a:endParaRPr lang="en-US" sz="2000" kern="0" dirty="0">
              <a:solidFill>
                <a:srgbClr val="00B050"/>
              </a:solidFill>
            </a:endParaRPr>
          </a:p>
          <a:p>
            <a:pPr marL="0" indent="0">
              <a:spcBef>
                <a:spcPts val="600"/>
              </a:spcBef>
              <a:spcAft>
                <a:spcPts val="200"/>
              </a:spcAft>
              <a:buNone/>
            </a:pPr>
            <a:r>
              <a:rPr lang="en-US" sz="2000" kern="0" dirty="0"/>
              <a:t>    int  </a:t>
            </a:r>
            <a:r>
              <a:rPr lang="en-US" sz="2000" kern="0" dirty="0" err="1"/>
              <a:t>mark,ivex,jvex</a:t>
            </a:r>
            <a:r>
              <a:rPr lang="en-US" sz="2000" kern="0" dirty="0"/>
              <a:t>;</a:t>
            </a:r>
          </a:p>
          <a:p>
            <a:pPr marL="0" indent="0">
              <a:spcBef>
                <a:spcPts val="600"/>
              </a:spcBef>
              <a:spcAft>
                <a:spcPts val="200"/>
              </a:spcAft>
              <a:buNone/>
            </a:pPr>
            <a:r>
              <a:rPr lang="en-US" sz="2000" kern="0" dirty="0"/>
              <a:t>    </a:t>
            </a:r>
            <a:r>
              <a:rPr lang="en-US" sz="2000" kern="0" dirty="0">
                <a:solidFill>
                  <a:srgbClr val="C00000"/>
                </a:solidFill>
              </a:rPr>
              <a:t>struct  </a:t>
            </a:r>
            <a:r>
              <a:rPr lang="en-US" sz="2000" kern="0" dirty="0" err="1">
                <a:solidFill>
                  <a:srgbClr val="C00000"/>
                </a:solidFill>
              </a:rPr>
              <a:t>EdgeNode</a:t>
            </a:r>
            <a:r>
              <a:rPr lang="en-US" sz="2000" kern="0" dirty="0">
                <a:solidFill>
                  <a:srgbClr val="C00000"/>
                </a:solidFill>
              </a:rPr>
              <a:t>  </a:t>
            </a:r>
            <a:r>
              <a:rPr lang="en-US" sz="2000" kern="0" dirty="0"/>
              <a:t>*</a:t>
            </a:r>
            <a:r>
              <a:rPr lang="en-US" sz="2000" kern="0" dirty="0" err="1"/>
              <a:t>ilink</a:t>
            </a:r>
            <a:r>
              <a:rPr lang="en-US" sz="2000" kern="0" dirty="0"/>
              <a:t>,  *</a:t>
            </a:r>
            <a:r>
              <a:rPr lang="en-US" sz="2000" kern="0" dirty="0" err="1"/>
              <a:t>jlink</a:t>
            </a:r>
            <a:r>
              <a:rPr lang="en-US" sz="2000" kern="0" dirty="0"/>
              <a:t>;</a:t>
            </a:r>
          </a:p>
          <a:p>
            <a:pPr marL="0" indent="0">
              <a:spcBef>
                <a:spcPts val="600"/>
              </a:spcBef>
              <a:spcAft>
                <a:spcPts val="200"/>
              </a:spcAft>
              <a:buNone/>
            </a:pPr>
            <a:r>
              <a:rPr lang="en-US" sz="2000" kern="0" dirty="0"/>
              <a:t>}</a:t>
            </a:r>
            <a:r>
              <a:rPr lang="en-US" sz="2000" kern="0" dirty="0" err="1">
                <a:solidFill>
                  <a:srgbClr val="C00000"/>
                </a:solidFill>
              </a:rPr>
              <a:t>EdgeNode</a:t>
            </a:r>
            <a:r>
              <a:rPr lang="en-US" sz="2000" kern="0" dirty="0"/>
              <a:t>;</a:t>
            </a:r>
          </a:p>
          <a:p>
            <a:pPr marL="0" indent="0">
              <a:spcBef>
                <a:spcPts val="600"/>
              </a:spcBef>
              <a:spcAft>
                <a:spcPts val="200"/>
              </a:spcAft>
              <a:buNone/>
            </a:pPr>
            <a:r>
              <a:rPr lang="en-US" sz="2000" kern="0" dirty="0"/>
              <a:t>typedef struct {  </a:t>
            </a:r>
            <a:r>
              <a:rPr lang="en-US" sz="2000" kern="0" dirty="0">
                <a:solidFill>
                  <a:srgbClr val="00B050"/>
                </a:solidFill>
              </a:rPr>
              <a:t>//</a:t>
            </a:r>
            <a:r>
              <a:rPr lang="zh-CN" altLang="en-US" sz="2000" kern="0" dirty="0">
                <a:solidFill>
                  <a:srgbClr val="00B050"/>
                </a:solidFill>
              </a:rPr>
              <a:t>顶点</a:t>
            </a:r>
            <a:endParaRPr lang="en-US" sz="2000" kern="0" dirty="0">
              <a:solidFill>
                <a:srgbClr val="00B050"/>
              </a:solidFill>
            </a:endParaRPr>
          </a:p>
          <a:p>
            <a:pPr marL="0" indent="0">
              <a:spcBef>
                <a:spcPts val="600"/>
              </a:spcBef>
              <a:spcAft>
                <a:spcPts val="200"/>
              </a:spcAft>
              <a:buNone/>
            </a:pPr>
            <a:r>
              <a:rPr lang="en-US" sz="2000" kern="0" dirty="0"/>
              <a:t>    </a:t>
            </a:r>
            <a:r>
              <a:rPr lang="en-US" sz="2000" kern="0" dirty="0" err="1"/>
              <a:t>VertexData</a:t>
            </a:r>
            <a:r>
              <a:rPr lang="en-US" sz="2000" kern="0" dirty="0"/>
              <a:t>  data;</a:t>
            </a:r>
          </a:p>
          <a:p>
            <a:pPr marL="0" indent="0">
              <a:spcBef>
                <a:spcPts val="600"/>
              </a:spcBef>
              <a:spcAft>
                <a:spcPts val="200"/>
              </a:spcAft>
              <a:buNone/>
            </a:pPr>
            <a:r>
              <a:rPr lang="en-US" sz="2000" kern="0" dirty="0"/>
              <a:t>    </a:t>
            </a:r>
            <a:r>
              <a:rPr lang="en-US" sz="2000" kern="0" dirty="0" err="1">
                <a:solidFill>
                  <a:srgbClr val="C00000"/>
                </a:solidFill>
              </a:rPr>
              <a:t>EdgeNode</a:t>
            </a:r>
            <a:r>
              <a:rPr lang="en-US" sz="2000" kern="0" dirty="0"/>
              <a:t>  </a:t>
            </a:r>
            <a:r>
              <a:rPr lang="en-US" sz="2000" kern="0" dirty="0">
                <a:solidFill>
                  <a:srgbClr val="CC00CC"/>
                </a:solidFill>
              </a:rPr>
              <a:t>*</a:t>
            </a:r>
            <a:r>
              <a:rPr lang="en-US" sz="2000" kern="0" dirty="0" err="1">
                <a:solidFill>
                  <a:srgbClr val="CC00CC"/>
                </a:solidFill>
              </a:rPr>
              <a:t>firstedge</a:t>
            </a:r>
            <a:r>
              <a:rPr lang="en-US" sz="2000" kern="0" dirty="0"/>
              <a:t>;</a:t>
            </a:r>
          </a:p>
          <a:p>
            <a:pPr marL="0" indent="0">
              <a:spcBef>
                <a:spcPts val="600"/>
              </a:spcBef>
              <a:spcAft>
                <a:spcPts val="200"/>
              </a:spcAft>
              <a:buNone/>
            </a:pPr>
            <a:r>
              <a:rPr lang="en-US" sz="2000" kern="0" dirty="0"/>
              <a:t>}</a:t>
            </a:r>
            <a:r>
              <a:rPr lang="en-US" sz="2000" kern="0" dirty="0" err="1">
                <a:solidFill>
                  <a:srgbClr val="C00000"/>
                </a:solidFill>
              </a:rPr>
              <a:t>VertexNode</a:t>
            </a:r>
            <a:r>
              <a:rPr lang="en-US" sz="2000" kern="0" dirty="0"/>
              <a:t>;</a:t>
            </a:r>
          </a:p>
          <a:p>
            <a:pPr marL="0" indent="0">
              <a:spcBef>
                <a:spcPts val="600"/>
              </a:spcBef>
              <a:spcAft>
                <a:spcPts val="200"/>
              </a:spcAft>
              <a:buNone/>
            </a:pPr>
            <a:r>
              <a:rPr lang="en-US" sz="2000" kern="0" dirty="0"/>
              <a:t>typedef struct{ </a:t>
            </a:r>
            <a:r>
              <a:rPr lang="en-US" sz="2000" kern="0" dirty="0">
                <a:solidFill>
                  <a:srgbClr val="00B050"/>
                </a:solidFill>
              </a:rPr>
              <a:t>//</a:t>
            </a:r>
            <a:r>
              <a:rPr lang="zh-CN" altLang="en-US" sz="2000" kern="0" dirty="0">
                <a:solidFill>
                  <a:srgbClr val="00B050"/>
                </a:solidFill>
              </a:rPr>
              <a:t>无向图</a:t>
            </a:r>
            <a:endParaRPr lang="en-US" sz="2000" kern="0" dirty="0">
              <a:solidFill>
                <a:srgbClr val="00B050"/>
              </a:solidFill>
            </a:endParaRPr>
          </a:p>
          <a:p>
            <a:pPr marL="0" indent="0">
              <a:spcBef>
                <a:spcPts val="600"/>
              </a:spcBef>
              <a:spcAft>
                <a:spcPts val="200"/>
              </a:spcAft>
              <a:buNone/>
            </a:pPr>
            <a:r>
              <a:rPr lang="en-US" sz="2000" kern="0" dirty="0"/>
              <a:t>    </a:t>
            </a:r>
            <a:r>
              <a:rPr lang="en-US" sz="2000" kern="0" dirty="0" err="1">
                <a:solidFill>
                  <a:srgbClr val="C00000"/>
                </a:solidFill>
              </a:rPr>
              <a:t>VertexNode</a:t>
            </a:r>
            <a:r>
              <a:rPr lang="en-US" sz="2000" kern="0" dirty="0"/>
              <a:t>  vertex[MAX_VERTEX_NUM];   </a:t>
            </a:r>
          </a:p>
          <a:p>
            <a:pPr marL="0" indent="0">
              <a:spcBef>
                <a:spcPts val="600"/>
              </a:spcBef>
              <a:spcAft>
                <a:spcPts val="200"/>
              </a:spcAft>
              <a:buNone/>
            </a:pPr>
            <a:r>
              <a:rPr lang="en-US" sz="2000" kern="0" dirty="0"/>
              <a:t>    int  </a:t>
            </a:r>
            <a:r>
              <a:rPr lang="en-US" sz="2000" kern="0" dirty="0" err="1"/>
              <a:t>vexnum</a:t>
            </a:r>
            <a:r>
              <a:rPr lang="en-US" sz="2000" kern="0" dirty="0"/>
              <a:t>,  </a:t>
            </a:r>
            <a:r>
              <a:rPr lang="en-US" sz="2000" kern="0" dirty="0" err="1"/>
              <a:t>arcnum</a:t>
            </a:r>
            <a:r>
              <a:rPr lang="en-US" sz="2000" kern="0" dirty="0"/>
              <a:t>;           /*</a:t>
            </a:r>
            <a:r>
              <a:rPr lang="zh-CN" altLang="en-US" sz="2000" kern="0" dirty="0"/>
              <a:t>图的顶点数和弧数*</a:t>
            </a:r>
            <a:r>
              <a:rPr lang="en-US" altLang="zh-CN" sz="2000" kern="0" dirty="0"/>
              <a:t>/</a:t>
            </a:r>
          </a:p>
          <a:p>
            <a:pPr marL="0" indent="0">
              <a:spcBef>
                <a:spcPts val="600"/>
              </a:spcBef>
              <a:spcAft>
                <a:spcPts val="200"/>
              </a:spcAft>
              <a:buNone/>
            </a:pPr>
            <a:r>
              <a:rPr lang="en-US" altLang="zh-CN" sz="2000" kern="0" dirty="0"/>
              <a:t>    </a:t>
            </a:r>
            <a:r>
              <a:rPr lang="en-US" sz="2000" kern="0" dirty="0" err="1"/>
              <a:t>GraphKind</a:t>
            </a:r>
            <a:r>
              <a:rPr lang="en-US" sz="2000" kern="0" dirty="0"/>
              <a:t>   kind;                     /*</a:t>
            </a:r>
            <a:r>
              <a:rPr lang="zh-CN" altLang="en-US" sz="2000" kern="0" dirty="0"/>
              <a:t>图的种类*</a:t>
            </a:r>
            <a:r>
              <a:rPr lang="en-US" altLang="zh-CN" sz="2000" kern="0" dirty="0"/>
              <a:t>/</a:t>
            </a:r>
          </a:p>
          <a:p>
            <a:pPr marL="0" indent="0">
              <a:spcBef>
                <a:spcPts val="600"/>
              </a:spcBef>
              <a:spcAft>
                <a:spcPts val="200"/>
              </a:spcAft>
              <a:buNone/>
            </a:pPr>
            <a:r>
              <a:rPr lang="en-US" altLang="zh-CN" sz="2000" kern="0" dirty="0"/>
              <a:t>} </a:t>
            </a:r>
            <a:r>
              <a:rPr lang="en-US" sz="2000" kern="0" dirty="0" err="1">
                <a:solidFill>
                  <a:srgbClr val="C00000"/>
                </a:solidFill>
              </a:rPr>
              <a:t>AdjMultiList</a:t>
            </a:r>
            <a:r>
              <a:rPr lang="en-US" sz="2000" kern="0" dirty="0"/>
              <a:t>; </a:t>
            </a:r>
            <a:endParaRPr lang="en-US" altLang="zh-CN" sz="2000" kern="0" dirty="0">
              <a:solidFill>
                <a:srgbClr val="CC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7900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59A99-9E03-4B1F-9E03-F7682F952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 </a:t>
            </a:r>
            <a:r>
              <a:rPr lang="zh-CN" altLang="en-US" dirty="0"/>
              <a:t>图的遍历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B17CDF-2548-4498-AEC7-EDAAAD02E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5334000"/>
          </a:xfrm>
        </p:spPr>
        <p:txBody>
          <a:bodyPr/>
          <a:lstStyle/>
          <a:p>
            <a:r>
              <a:rPr lang="zh-CN" altLang="en-US" sz="2400" dirty="0"/>
              <a:t>从图中的</a:t>
            </a:r>
            <a:r>
              <a:rPr lang="zh-CN" altLang="en-US" sz="2400" dirty="0">
                <a:solidFill>
                  <a:srgbClr val="00B050"/>
                </a:solidFill>
              </a:rPr>
              <a:t>某个顶点</a:t>
            </a:r>
            <a:r>
              <a:rPr lang="zh-CN" altLang="en-US" sz="2400" dirty="0"/>
              <a:t>出发，按某种方法对图中的</a:t>
            </a:r>
            <a:r>
              <a:rPr lang="zh-CN" altLang="en-US" sz="2400" dirty="0">
                <a:solidFill>
                  <a:srgbClr val="00B050"/>
                </a:solidFill>
              </a:rPr>
              <a:t>所有顶点</a:t>
            </a:r>
            <a:r>
              <a:rPr lang="zh-CN" altLang="en-US" sz="2400" dirty="0"/>
              <a:t>访问且</a:t>
            </a:r>
            <a:r>
              <a:rPr lang="zh-CN" altLang="en-US" sz="2400" dirty="0">
                <a:solidFill>
                  <a:srgbClr val="00B050"/>
                </a:solidFill>
              </a:rPr>
              <a:t>仅</a:t>
            </a:r>
            <a:r>
              <a:rPr lang="zh-CN" altLang="en-US" sz="2400" dirty="0"/>
              <a:t>访问</a:t>
            </a:r>
            <a:r>
              <a:rPr lang="zh-CN" altLang="en-US" sz="2400" dirty="0">
                <a:solidFill>
                  <a:srgbClr val="00B050"/>
                </a:solidFill>
              </a:rPr>
              <a:t>一次</a:t>
            </a:r>
            <a:r>
              <a:rPr lang="zh-CN" altLang="en-US" sz="2400" dirty="0"/>
              <a:t>。 </a:t>
            </a:r>
            <a:endParaRPr lang="en-US" altLang="zh-CN" sz="2400" dirty="0"/>
          </a:p>
          <a:p>
            <a:r>
              <a:rPr lang="zh-CN" altLang="en-US" sz="2400" dirty="0"/>
              <a:t>回顾其他已经学过的数据结构的遍历方法</a:t>
            </a:r>
          </a:p>
          <a:p>
            <a:pPr lvl="1"/>
            <a:r>
              <a:rPr lang="zh-CN" altLang="en-US" sz="2200" dirty="0"/>
              <a:t>顺序表的遍历</a:t>
            </a:r>
          </a:p>
          <a:p>
            <a:pPr lvl="1"/>
            <a:r>
              <a:rPr lang="zh-CN" altLang="en-US" sz="2200" dirty="0"/>
              <a:t>单链表的遍历</a:t>
            </a:r>
          </a:p>
          <a:p>
            <a:pPr lvl="1"/>
            <a:r>
              <a:rPr lang="zh-CN" altLang="en-US" sz="2200" dirty="0"/>
              <a:t>二叉树的遍历</a:t>
            </a:r>
          </a:p>
          <a:p>
            <a:r>
              <a:rPr lang="zh-CN" altLang="en-US" sz="2400" dirty="0">
                <a:latin typeface="Verdana" panose="020B0604030504040204" pitchFamily="34" charset="0"/>
                <a:cs typeface="Verdana" panose="020B0604030504040204" pitchFamily="34" charset="0"/>
              </a:rPr>
              <a:t>思考：对于图应该怎样遍历？ </a:t>
            </a:r>
            <a:endParaRPr lang="en-US" altLang="zh-CN" sz="2400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zh-CN" altLang="en-US" sz="2400" dirty="0"/>
              <a:t>为了保证图中的各顶点在遍历过程中访问且仅访问一次，需要为每个顶点设一个</a:t>
            </a:r>
            <a:r>
              <a:rPr lang="zh-CN" altLang="en-US" sz="2400" dirty="0">
                <a:solidFill>
                  <a:srgbClr val="00B050"/>
                </a:solidFill>
              </a:rPr>
              <a:t>访问标志</a:t>
            </a:r>
            <a:r>
              <a:rPr lang="zh-CN" altLang="en-US" sz="2400" dirty="0"/>
              <a:t>，用以标示图中每个顶点是否被访问过，访问标志用数组</a:t>
            </a:r>
            <a:r>
              <a:rPr lang="en-US" altLang="zh-CN" sz="2400" dirty="0">
                <a:solidFill>
                  <a:srgbClr val="FF0000"/>
                </a:solidFill>
              </a:rPr>
              <a:t>visited[n]</a:t>
            </a:r>
            <a:r>
              <a:rPr lang="zh-CN" altLang="en-US" sz="2400" dirty="0"/>
              <a:t>来表示 </a:t>
            </a:r>
          </a:p>
        </p:txBody>
      </p:sp>
      <p:grpSp>
        <p:nvGrpSpPr>
          <p:cNvPr id="4" name="Group 10">
            <a:extLst>
              <a:ext uri="{FF2B5EF4-FFF2-40B4-BE49-F238E27FC236}">
                <a16:creationId xmlns:a16="http://schemas.microsoft.com/office/drawing/2014/main" id="{CE2C688F-4277-4BC1-8256-363646353B36}"/>
              </a:ext>
            </a:extLst>
          </p:cNvPr>
          <p:cNvGrpSpPr>
            <a:grpSpLocks/>
          </p:cNvGrpSpPr>
          <p:nvPr/>
        </p:nvGrpSpPr>
        <p:grpSpPr bwMode="auto">
          <a:xfrm>
            <a:off x="4850605" y="4267200"/>
            <a:ext cx="2490789" cy="1028701"/>
            <a:chOff x="2876" y="2777"/>
            <a:chExt cx="1569" cy="648"/>
          </a:xfrm>
        </p:grpSpPr>
        <p:sp>
          <p:nvSpPr>
            <p:cNvPr id="5" name="AutoShape 7">
              <a:extLst>
                <a:ext uri="{FF2B5EF4-FFF2-40B4-BE49-F238E27FC236}">
                  <a16:creationId xmlns:a16="http://schemas.microsoft.com/office/drawing/2014/main" id="{65D941DA-3A42-4695-A2D7-C17B35135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6" y="2863"/>
              <a:ext cx="140" cy="455"/>
            </a:xfrm>
            <a:prstGeom prst="leftBrace">
              <a:avLst>
                <a:gd name="adj1" fmla="val 39583"/>
                <a:gd name="adj2" fmla="val 70905"/>
              </a:avLst>
            </a:prstGeom>
            <a:noFill/>
            <a:ln w="38100">
              <a:solidFill>
                <a:srgbClr val="CC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noAutofit/>
            </a:bodyPr>
            <a:lstStyle/>
            <a:p>
              <a:endParaRPr lang="zh-CN" altLang="en-US" sz="260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4B7A014F-4246-4389-899C-FC7A0F317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" y="2777"/>
              <a:ext cx="1466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260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深度优先遍历</a:t>
              </a:r>
              <a:endParaRPr kumimoji="1" lang="zh-CN" altLang="en-US" sz="2600" dirty="0">
                <a:solidFill>
                  <a:srgbClr val="CC00CC"/>
                </a:solidFill>
                <a:latin typeface="微软雅黑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7FFB9914-D01D-4E33-9FD3-A62FE7F34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" y="3115"/>
              <a:ext cx="1466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kumimoji="1" lang="zh-CN" altLang="en-US" sz="260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广度优先遍历</a:t>
              </a:r>
              <a:endParaRPr kumimoji="1" lang="zh-CN" altLang="en-US" sz="2600" dirty="0">
                <a:solidFill>
                  <a:srgbClr val="CC00CC"/>
                </a:solidFill>
                <a:latin typeface="微软雅黑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298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CD5EB-6EF2-421E-B4C7-1C32EE371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7.3.1 </a:t>
            </a:r>
            <a:r>
              <a:rPr lang="zh-CN" altLang="en-US" dirty="0"/>
              <a:t>深度优先搜索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00B4E0-7144-4D3B-9F86-259A5878A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95400"/>
            <a:ext cx="11582400" cy="5257800"/>
          </a:xfrm>
        </p:spPr>
        <p:txBody>
          <a:bodyPr/>
          <a:lstStyle/>
          <a:p>
            <a:r>
              <a:rPr lang="zh-CN" altLang="en-US" sz="2500" dirty="0">
                <a:solidFill>
                  <a:srgbClr val="00B050"/>
                </a:solidFill>
              </a:rPr>
              <a:t>深度</a:t>
            </a:r>
            <a:r>
              <a:rPr lang="zh-CN" altLang="en-US" sz="2500" dirty="0"/>
              <a:t>优先搜索（</a:t>
            </a:r>
            <a:r>
              <a:rPr lang="en-US" altLang="zh-CN" sz="2500" dirty="0" err="1"/>
              <a:t>Depth_First</a:t>
            </a:r>
            <a:r>
              <a:rPr lang="en-US" altLang="zh-CN" sz="2500" dirty="0"/>
              <a:t> Search</a:t>
            </a:r>
            <a:r>
              <a:rPr lang="zh-CN" altLang="en-US" sz="2500" dirty="0"/>
              <a:t>，</a:t>
            </a:r>
            <a:r>
              <a:rPr lang="en-US" altLang="zh-CN" sz="2500" dirty="0"/>
              <a:t>DFS</a:t>
            </a:r>
            <a:r>
              <a:rPr lang="zh-CN" altLang="en-US" sz="2500" dirty="0"/>
              <a:t>）是指按照深度方向搜索 ，它类似于树的</a:t>
            </a:r>
            <a:r>
              <a:rPr lang="zh-CN" altLang="en-US" sz="2500" dirty="0">
                <a:solidFill>
                  <a:srgbClr val="00B050"/>
                </a:solidFill>
              </a:rPr>
              <a:t>先根</a:t>
            </a:r>
            <a:r>
              <a:rPr lang="zh-CN" altLang="en-US" sz="2500" dirty="0"/>
              <a:t>遍历。</a:t>
            </a:r>
          </a:p>
          <a:p>
            <a:r>
              <a:rPr lang="en-US" altLang="zh-CN" sz="2500" dirty="0"/>
              <a:t>1</a:t>
            </a:r>
            <a:r>
              <a:rPr lang="zh-CN" altLang="en-US" sz="2500" dirty="0"/>
              <a:t>）从图中</a:t>
            </a:r>
            <a:r>
              <a:rPr lang="zh-CN" altLang="en-US" sz="2500" dirty="0">
                <a:solidFill>
                  <a:srgbClr val="00B050"/>
                </a:solidFill>
              </a:rPr>
              <a:t>某个顶点</a:t>
            </a:r>
            <a:r>
              <a:rPr lang="en-US" altLang="zh-CN" sz="2500" dirty="0">
                <a:solidFill>
                  <a:srgbClr val="00B050"/>
                </a:solidFill>
              </a:rPr>
              <a:t>v</a:t>
            </a:r>
            <a:r>
              <a:rPr lang="en-US" altLang="zh-CN" sz="2500" baseline="-25000" dirty="0">
                <a:solidFill>
                  <a:srgbClr val="00B050"/>
                </a:solidFill>
              </a:rPr>
              <a:t>0</a:t>
            </a:r>
            <a:r>
              <a:rPr lang="zh-CN" altLang="en-US" sz="2500" dirty="0"/>
              <a:t>出发，首先访问</a:t>
            </a:r>
            <a:r>
              <a:rPr lang="en-US" altLang="zh-CN" sz="2500" dirty="0"/>
              <a:t>v</a:t>
            </a:r>
            <a:r>
              <a:rPr lang="en-US" altLang="zh-CN" sz="2500" baseline="-25000" dirty="0"/>
              <a:t>0</a:t>
            </a:r>
            <a:r>
              <a:rPr lang="zh-CN" altLang="en-US" sz="2500" dirty="0"/>
              <a:t>。 </a:t>
            </a:r>
          </a:p>
          <a:p>
            <a:r>
              <a:rPr lang="en-US" altLang="zh-CN" sz="2500" dirty="0"/>
              <a:t>2</a:t>
            </a:r>
            <a:r>
              <a:rPr lang="zh-CN" altLang="en-US" sz="2500" dirty="0"/>
              <a:t>）依次以</a:t>
            </a:r>
            <a:r>
              <a:rPr lang="en-US" altLang="zh-CN" sz="2500" dirty="0"/>
              <a:t>v</a:t>
            </a:r>
            <a:r>
              <a:rPr lang="en-US" altLang="zh-CN" sz="2500" baseline="-25000" dirty="0"/>
              <a:t>0</a:t>
            </a:r>
            <a:r>
              <a:rPr lang="zh-CN" altLang="en-US" sz="2500" dirty="0"/>
              <a:t>的未被访问的</a:t>
            </a:r>
            <a:r>
              <a:rPr lang="zh-CN" altLang="en-US" sz="2500" dirty="0">
                <a:solidFill>
                  <a:srgbClr val="00B050"/>
                </a:solidFill>
              </a:rPr>
              <a:t>邻接点</a:t>
            </a:r>
            <a:r>
              <a:rPr lang="zh-CN" altLang="en-US" sz="2500" dirty="0"/>
              <a:t>为出发点，深度优先搜索图，直至图中所有与</a:t>
            </a:r>
            <a:r>
              <a:rPr lang="en-US" altLang="zh-CN" sz="2500" dirty="0"/>
              <a:t>v</a:t>
            </a:r>
            <a:r>
              <a:rPr lang="en-US" altLang="zh-CN" sz="2500" baseline="-25000" dirty="0"/>
              <a:t>0</a:t>
            </a:r>
            <a:r>
              <a:rPr lang="zh-CN" altLang="en-US" sz="2500" dirty="0"/>
              <a:t>有路径</a:t>
            </a:r>
            <a:r>
              <a:rPr lang="zh-CN" altLang="en-US" sz="2500" dirty="0">
                <a:solidFill>
                  <a:srgbClr val="00B050"/>
                </a:solidFill>
              </a:rPr>
              <a:t>相通的顶点</a:t>
            </a:r>
            <a:r>
              <a:rPr lang="zh-CN" altLang="en-US" sz="2500" dirty="0"/>
              <a:t>都被访问。</a:t>
            </a:r>
            <a:endParaRPr lang="en-US" altLang="zh-CN" sz="2500" dirty="0"/>
          </a:p>
          <a:p>
            <a:r>
              <a:rPr lang="zh-CN" altLang="en-US" sz="2500" dirty="0">
                <a:solidFill>
                  <a:srgbClr val="00B050"/>
                </a:solidFill>
              </a:rPr>
              <a:t>若</a:t>
            </a:r>
            <a:r>
              <a:rPr lang="zh-CN" altLang="en-US" sz="2500" dirty="0"/>
              <a:t>此时图中</a:t>
            </a:r>
            <a:r>
              <a:rPr lang="zh-CN" altLang="en-US" sz="2500" dirty="0">
                <a:solidFill>
                  <a:srgbClr val="00B050"/>
                </a:solidFill>
              </a:rPr>
              <a:t>还有</a:t>
            </a:r>
            <a:r>
              <a:rPr lang="zh-CN" altLang="en-US" sz="2500" dirty="0"/>
              <a:t>顶点</a:t>
            </a:r>
            <a:r>
              <a:rPr lang="zh-CN" altLang="en-US" sz="2500" dirty="0">
                <a:solidFill>
                  <a:srgbClr val="00B050"/>
                </a:solidFill>
              </a:rPr>
              <a:t>未</a:t>
            </a:r>
            <a:r>
              <a:rPr lang="zh-CN" altLang="en-US" sz="2500" dirty="0"/>
              <a:t>被访问，则另选图中</a:t>
            </a:r>
            <a:r>
              <a:rPr lang="zh-CN" altLang="en-US" sz="2500" dirty="0">
                <a:solidFill>
                  <a:srgbClr val="00B050"/>
                </a:solidFill>
              </a:rPr>
              <a:t>一个未被访问的顶点</a:t>
            </a:r>
            <a:r>
              <a:rPr lang="zh-CN" altLang="en-US" sz="2500" dirty="0"/>
              <a:t>作为</a:t>
            </a:r>
            <a:r>
              <a:rPr lang="zh-CN" altLang="en-US" sz="2500" dirty="0">
                <a:solidFill>
                  <a:srgbClr val="00B050"/>
                </a:solidFill>
              </a:rPr>
              <a:t>起始点</a:t>
            </a:r>
            <a:r>
              <a:rPr lang="zh-CN" altLang="en-US" sz="2500" dirty="0"/>
              <a:t>，</a:t>
            </a:r>
            <a:r>
              <a:rPr lang="zh-CN" altLang="en-US" sz="2500" dirty="0">
                <a:solidFill>
                  <a:srgbClr val="00B050"/>
                </a:solidFill>
              </a:rPr>
              <a:t>重复</a:t>
            </a:r>
            <a:r>
              <a:rPr lang="zh-CN" altLang="en-US" sz="2500" dirty="0"/>
              <a:t>上述深度优先搜索过程，直至图中所有顶点均被访问过为止。 </a:t>
            </a:r>
            <a:endParaRPr lang="en-US" altLang="zh-CN" sz="2500" dirty="0"/>
          </a:p>
          <a:p>
            <a:pPr lvl="1"/>
            <a:r>
              <a:rPr lang="zh-CN" altLang="en-US" dirty="0">
                <a:solidFill>
                  <a:srgbClr val="CC00CC"/>
                </a:solidFill>
              </a:rPr>
              <a:t>每趟遍历一个</a:t>
            </a:r>
            <a:r>
              <a:rPr lang="zh-CN" altLang="en-US" dirty="0">
                <a:solidFill>
                  <a:srgbClr val="CC00CC"/>
                </a:solidFill>
                <a:highlight>
                  <a:srgbClr val="FFFF00"/>
                </a:highlight>
              </a:rPr>
              <a:t>极大连通分量</a:t>
            </a:r>
          </a:p>
        </p:txBody>
      </p:sp>
    </p:spTree>
    <p:extLst>
      <p:ext uri="{BB962C8B-B14F-4D97-AF65-F5344CB8AC3E}">
        <p14:creationId xmlns:p14="http://schemas.microsoft.com/office/powerpoint/2010/main" val="144273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2EFAB-4E45-4D48-8937-060A4EACB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E7E7E9-AE2D-4C2B-9461-BB3F7C911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在图中，我们可以将</a:t>
            </a:r>
            <a:r>
              <a:rPr lang="zh-CN" altLang="en-US" dirty="0">
                <a:solidFill>
                  <a:srgbClr val="00B050"/>
                </a:solidFill>
              </a:rPr>
              <a:t>任一</a:t>
            </a:r>
            <a:r>
              <a:rPr lang="zh-CN" altLang="en-US" dirty="0">
                <a:solidFill>
                  <a:srgbClr val="00B050"/>
                </a:solidFill>
                <a:highlight>
                  <a:srgbClr val="FFFF00"/>
                </a:highlight>
              </a:rPr>
              <a:t>顶点</a:t>
            </a:r>
            <a:r>
              <a:rPr lang="zh-CN" altLang="en-US" dirty="0"/>
              <a:t>看成是图的</a:t>
            </a:r>
            <a:r>
              <a:rPr lang="zh-CN" altLang="en-US" dirty="0">
                <a:solidFill>
                  <a:srgbClr val="00B050"/>
                </a:solidFill>
              </a:rPr>
              <a:t>第一个顶点</a:t>
            </a:r>
            <a:r>
              <a:rPr lang="zh-CN" altLang="en-US" dirty="0"/>
              <a:t>，同理，对于任一顶点而言，它的</a:t>
            </a:r>
            <a:r>
              <a:rPr lang="zh-CN" altLang="en-US" dirty="0">
                <a:solidFill>
                  <a:srgbClr val="00B050"/>
                </a:solidFill>
                <a:highlight>
                  <a:srgbClr val="FFFF00"/>
                </a:highlight>
              </a:rPr>
              <a:t>邻接点</a:t>
            </a:r>
            <a:r>
              <a:rPr lang="zh-CN" altLang="en-US" dirty="0">
                <a:solidFill>
                  <a:srgbClr val="00B050"/>
                </a:solidFill>
              </a:rPr>
              <a:t>之间</a:t>
            </a:r>
            <a:r>
              <a:rPr lang="zh-CN" altLang="en-US" dirty="0"/>
              <a:t>也</a:t>
            </a:r>
            <a:r>
              <a:rPr lang="zh-CN" altLang="en-US" dirty="0">
                <a:solidFill>
                  <a:srgbClr val="00B050"/>
                </a:solidFill>
              </a:rPr>
              <a:t>不存在顺序关系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为了操作的方便，我们需要将图中的顶点按任意序列排列起来。顶点在这个</a:t>
            </a:r>
            <a:r>
              <a:rPr lang="zh-CN" altLang="en-US" dirty="0">
                <a:solidFill>
                  <a:srgbClr val="00B050"/>
                </a:solidFill>
              </a:rPr>
              <a:t>人为的随意排列</a:t>
            </a:r>
            <a:r>
              <a:rPr lang="zh-CN" altLang="en-US" dirty="0"/>
              <a:t>中的</a:t>
            </a:r>
            <a:r>
              <a:rPr lang="zh-CN" altLang="en-US" dirty="0">
                <a:solidFill>
                  <a:srgbClr val="00B050"/>
                </a:solidFill>
              </a:rPr>
              <a:t>位置序号</a:t>
            </a:r>
            <a:r>
              <a:rPr lang="zh-CN" altLang="en-US" dirty="0"/>
              <a:t>称为</a:t>
            </a:r>
            <a:r>
              <a:rPr lang="zh-CN" altLang="en-US" dirty="0">
                <a:solidFill>
                  <a:srgbClr val="00B050"/>
                </a:solidFill>
              </a:rPr>
              <a:t>顶点在图中的位置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图的</a:t>
            </a:r>
            <a:r>
              <a:rPr lang="zh-CN" altLang="en-US" dirty="0">
                <a:solidFill>
                  <a:srgbClr val="00B050"/>
                </a:solidFill>
              </a:rPr>
              <a:t>基本操作</a:t>
            </a:r>
            <a:r>
              <a:rPr lang="zh-CN" altLang="en-US" dirty="0"/>
              <a:t>和其它数据结构一样，也有</a:t>
            </a:r>
            <a:r>
              <a:rPr lang="zh-CN" altLang="en-US" dirty="0">
                <a:solidFill>
                  <a:srgbClr val="00B050"/>
                </a:solidFill>
              </a:rPr>
              <a:t>创建、插入、删除、查找</a:t>
            </a:r>
            <a:r>
              <a:rPr lang="zh-CN" altLang="en-US" dirty="0"/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1887898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2017713" y="1773239"/>
            <a:ext cx="3240087" cy="3455987"/>
            <a:chOff x="252413" y="1773238"/>
            <a:chExt cx="3240087" cy="3455987"/>
          </a:xfrm>
        </p:grpSpPr>
        <p:sp>
          <p:nvSpPr>
            <p:cNvPr id="792793" name="Oval 217"/>
            <p:cNvSpPr>
              <a:spLocks noChangeArrowheads="1"/>
            </p:cNvSpPr>
            <p:nvPr/>
          </p:nvSpPr>
          <p:spPr bwMode="auto">
            <a:xfrm>
              <a:off x="1536700" y="1773238"/>
              <a:ext cx="608012" cy="6096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lvl="0" algn="ctr"/>
              <a:r>
                <a:rPr lang="en-US" altLang="zh-CN" b="1">
                  <a:solidFill>
                    <a:srgbClr val="9F9F9F">
                      <a:lumMod val="10000"/>
                    </a:srgbClr>
                  </a:solidFill>
                  <a:latin typeface="Arial"/>
                  <a:ea typeface="宋体" charset="-122"/>
                </a:rPr>
                <a:t>V1</a:t>
              </a:r>
              <a:endParaRPr lang="en-US" altLang="zh-CN" b="1" dirty="0">
                <a:solidFill>
                  <a:srgbClr val="9F9F9F">
                    <a:lumMod val="10000"/>
                  </a:srgbClr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792794" name="Oval 218"/>
            <p:cNvSpPr>
              <a:spLocks noChangeArrowheads="1"/>
            </p:cNvSpPr>
            <p:nvPr/>
          </p:nvSpPr>
          <p:spPr bwMode="auto">
            <a:xfrm>
              <a:off x="728663" y="2722563"/>
              <a:ext cx="606425" cy="6096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lvl="0" algn="ctr"/>
              <a:r>
                <a:rPr lang="en-US" altLang="zh-CN" b="1">
                  <a:solidFill>
                    <a:srgbClr val="9F9F9F">
                      <a:lumMod val="10000"/>
                    </a:srgbClr>
                  </a:solidFill>
                  <a:latin typeface="Arial"/>
                  <a:ea typeface="宋体" charset="-122"/>
                </a:rPr>
                <a:t>V2</a:t>
              </a:r>
              <a:endParaRPr lang="en-US" altLang="zh-CN" b="1" dirty="0">
                <a:solidFill>
                  <a:srgbClr val="9F9F9F">
                    <a:lumMod val="10000"/>
                  </a:srgbClr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792795" name="Oval 219"/>
            <p:cNvSpPr>
              <a:spLocks noChangeArrowheads="1"/>
            </p:cNvSpPr>
            <p:nvPr/>
          </p:nvSpPr>
          <p:spPr bwMode="auto">
            <a:xfrm>
              <a:off x="2414588" y="2722563"/>
              <a:ext cx="606425" cy="6096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altLang="zh-CN" b="1" dirty="0" err="1">
                  <a:solidFill>
                    <a:schemeClr val="bg2">
                      <a:lumMod val="10000"/>
                    </a:schemeClr>
                  </a:solidFill>
                  <a:latin typeface="+mj-lt"/>
                  <a:ea typeface="宋体" charset="-122"/>
                </a:rPr>
                <a:t>V3</a:t>
              </a:r>
              <a:endParaRPr lang="en-US" altLang="zh-CN" b="1" dirty="0">
                <a:solidFill>
                  <a:schemeClr val="bg2">
                    <a:lumMod val="10000"/>
                  </a:schemeClr>
                </a:solidFill>
                <a:latin typeface="+mj-lt"/>
                <a:ea typeface="宋体" charset="-122"/>
              </a:endParaRPr>
            </a:p>
          </p:txBody>
        </p:sp>
        <p:sp>
          <p:nvSpPr>
            <p:cNvPr id="792796" name="Oval 220"/>
            <p:cNvSpPr>
              <a:spLocks noChangeArrowheads="1"/>
            </p:cNvSpPr>
            <p:nvPr/>
          </p:nvSpPr>
          <p:spPr bwMode="auto">
            <a:xfrm>
              <a:off x="252413" y="3703638"/>
              <a:ext cx="606425" cy="6096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lvl="0" algn="ctr"/>
              <a:r>
                <a:rPr lang="en-US" altLang="zh-CN" b="1">
                  <a:solidFill>
                    <a:srgbClr val="9F9F9F">
                      <a:lumMod val="10000"/>
                    </a:srgbClr>
                  </a:solidFill>
                  <a:latin typeface="Arial"/>
                  <a:ea typeface="宋体" charset="-122"/>
                </a:rPr>
                <a:t>V4</a:t>
              </a:r>
              <a:endParaRPr lang="en-US" altLang="zh-CN" b="1" dirty="0">
                <a:solidFill>
                  <a:srgbClr val="9F9F9F">
                    <a:lumMod val="10000"/>
                  </a:srgbClr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792797" name="Oval 221"/>
            <p:cNvSpPr>
              <a:spLocks noChangeArrowheads="1"/>
            </p:cNvSpPr>
            <p:nvPr/>
          </p:nvSpPr>
          <p:spPr bwMode="auto">
            <a:xfrm>
              <a:off x="1200150" y="3705225"/>
              <a:ext cx="606425" cy="6096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lvl="0" algn="ctr"/>
              <a:r>
                <a:rPr lang="en-US" altLang="zh-CN" b="1">
                  <a:solidFill>
                    <a:srgbClr val="9F9F9F">
                      <a:lumMod val="10000"/>
                    </a:srgbClr>
                  </a:solidFill>
                  <a:latin typeface="Arial"/>
                  <a:ea typeface="宋体" charset="-122"/>
                </a:rPr>
                <a:t>V5</a:t>
              </a:r>
              <a:endParaRPr lang="en-US" altLang="zh-CN" b="1" dirty="0">
                <a:solidFill>
                  <a:srgbClr val="9F9F9F">
                    <a:lumMod val="10000"/>
                  </a:srgbClr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792798" name="Oval 222"/>
            <p:cNvSpPr>
              <a:spLocks noChangeArrowheads="1"/>
            </p:cNvSpPr>
            <p:nvPr/>
          </p:nvSpPr>
          <p:spPr bwMode="auto">
            <a:xfrm>
              <a:off x="1941513" y="3705225"/>
              <a:ext cx="606425" cy="6096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lvl="0" algn="ctr"/>
              <a:r>
                <a:rPr lang="en-US" altLang="zh-CN" b="1">
                  <a:solidFill>
                    <a:srgbClr val="9F9F9F">
                      <a:lumMod val="10000"/>
                    </a:srgbClr>
                  </a:solidFill>
                  <a:latin typeface="Arial"/>
                  <a:ea typeface="宋体" charset="-122"/>
                </a:rPr>
                <a:t>V6</a:t>
              </a:r>
              <a:endParaRPr lang="en-US" altLang="zh-CN" b="1" dirty="0">
                <a:solidFill>
                  <a:srgbClr val="9F9F9F">
                    <a:lumMod val="10000"/>
                  </a:srgbClr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792799" name="Oval 223"/>
            <p:cNvSpPr>
              <a:spLocks noChangeArrowheads="1"/>
            </p:cNvSpPr>
            <p:nvPr/>
          </p:nvSpPr>
          <p:spPr bwMode="auto">
            <a:xfrm>
              <a:off x="2886075" y="3705225"/>
              <a:ext cx="606425" cy="6096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lvl="0" algn="ctr"/>
              <a:r>
                <a:rPr lang="en-US" altLang="zh-CN" b="1">
                  <a:solidFill>
                    <a:srgbClr val="9F9F9F">
                      <a:lumMod val="10000"/>
                    </a:srgbClr>
                  </a:solidFill>
                  <a:latin typeface="Arial"/>
                  <a:ea typeface="宋体" charset="-122"/>
                </a:rPr>
                <a:t>V7</a:t>
              </a:r>
              <a:endParaRPr lang="en-US" altLang="zh-CN" b="1" dirty="0">
                <a:solidFill>
                  <a:srgbClr val="9F9F9F">
                    <a:lumMod val="10000"/>
                  </a:srgbClr>
                </a:solidFill>
                <a:latin typeface="Arial"/>
                <a:ea typeface="宋体" charset="-122"/>
              </a:endParaRPr>
            </a:p>
          </p:txBody>
        </p:sp>
        <p:sp>
          <p:nvSpPr>
            <p:cNvPr id="792800" name="Oval 224"/>
            <p:cNvSpPr>
              <a:spLocks noChangeArrowheads="1"/>
            </p:cNvSpPr>
            <p:nvPr/>
          </p:nvSpPr>
          <p:spPr bwMode="auto">
            <a:xfrm>
              <a:off x="727075" y="4619625"/>
              <a:ext cx="606425" cy="6096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lvl="0" algn="ctr"/>
              <a:r>
                <a:rPr lang="en-US" altLang="zh-CN" b="1">
                  <a:solidFill>
                    <a:srgbClr val="9F9F9F">
                      <a:lumMod val="10000"/>
                    </a:srgbClr>
                  </a:solidFill>
                  <a:latin typeface="Arial"/>
                  <a:ea typeface="宋体" charset="-122"/>
                </a:rPr>
                <a:t>V8</a:t>
              </a:r>
              <a:endParaRPr lang="en-US" altLang="zh-CN" b="1" dirty="0">
                <a:solidFill>
                  <a:srgbClr val="9F9F9F">
                    <a:lumMod val="10000"/>
                  </a:srgbClr>
                </a:solidFill>
                <a:latin typeface="Arial"/>
                <a:ea typeface="宋体" charset="-122"/>
              </a:endParaRPr>
            </a:p>
          </p:txBody>
        </p:sp>
        <p:cxnSp>
          <p:nvCxnSpPr>
            <p:cNvPr id="792801" name="AutoShape 225"/>
            <p:cNvCxnSpPr>
              <a:cxnSpLocks noChangeShapeType="1"/>
              <a:stCxn id="792793" idx="3"/>
              <a:endCxn id="792794" idx="7"/>
            </p:cNvCxnSpPr>
            <p:nvPr/>
          </p:nvCxnSpPr>
          <p:spPr bwMode="auto">
            <a:xfrm flipH="1">
              <a:off x="1246279" y="2293564"/>
              <a:ext cx="379462" cy="518273"/>
            </a:xfrm>
            <a:prstGeom prst="straightConnector1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2802" name="AutoShape 226"/>
            <p:cNvCxnSpPr>
              <a:cxnSpLocks noChangeShapeType="1"/>
              <a:stCxn id="792793" idx="5"/>
              <a:endCxn id="792795" idx="1"/>
            </p:cNvCxnSpPr>
            <p:nvPr/>
          </p:nvCxnSpPr>
          <p:spPr bwMode="auto">
            <a:xfrm>
              <a:off x="2055671" y="2293564"/>
              <a:ext cx="447726" cy="518273"/>
            </a:xfrm>
            <a:prstGeom prst="straightConnector1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2803" name="AutoShape 227"/>
            <p:cNvCxnSpPr>
              <a:cxnSpLocks noChangeShapeType="1"/>
            </p:cNvCxnSpPr>
            <p:nvPr/>
          </p:nvCxnSpPr>
          <p:spPr bwMode="auto">
            <a:xfrm>
              <a:off x="1102263" y="3314897"/>
              <a:ext cx="301385" cy="402135"/>
            </a:xfrm>
            <a:prstGeom prst="straightConnector1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2804" name="AutoShape 228"/>
            <p:cNvCxnSpPr>
              <a:cxnSpLocks noChangeShapeType="1"/>
            </p:cNvCxnSpPr>
            <p:nvPr/>
          </p:nvCxnSpPr>
          <p:spPr bwMode="auto">
            <a:xfrm flipH="1">
              <a:off x="2365375" y="3324225"/>
              <a:ext cx="261937" cy="390525"/>
            </a:xfrm>
            <a:prstGeom prst="straightConnector1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2805" name="AutoShape 229"/>
            <p:cNvCxnSpPr>
              <a:cxnSpLocks noChangeShapeType="1"/>
            </p:cNvCxnSpPr>
            <p:nvPr/>
          </p:nvCxnSpPr>
          <p:spPr bwMode="auto">
            <a:xfrm>
              <a:off x="2800375" y="3333432"/>
              <a:ext cx="258763" cy="388125"/>
            </a:xfrm>
            <a:prstGeom prst="straightConnector1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2806" name="AutoShape 230"/>
            <p:cNvCxnSpPr>
              <a:cxnSpLocks noChangeShapeType="1"/>
            </p:cNvCxnSpPr>
            <p:nvPr/>
          </p:nvCxnSpPr>
          <p:spPr bwMode="auto">
            <a:xfrm>
              <a:off x="654514" y="4276122"/>
              <a:ext cx="204324" cy="397817"/>
            </a:xfrm>
            <a:prstGeom prst="straightConnector1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2807" name="AutoShape 231"/>
            <p:cNvCxnSpPr>
              <a:cxnSpLocks noChangeShapeType="1"/>
            </p:cNvCxnSpPr>
            <p:nvPr/>
          </p:nvCxnSpPr>
          <p:spPr bwMode="auto">
            <a:xfrm flipH="1">
              <a:off x="1190950" y="4288822"/>
              <a:ext cx="192752" cy="397817"/>
            </a:xfrm>
            <a:prstGeom prst="straightConnector1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2808" name="AutoShape 232"/>
            <p:cNvCxnSpPr>
              <a:cxnSpLocks noChangeShapeType="1"/>
              <a:stCxn id="792798" idx="6"/>
              <a:endCxn id="792799" idx="2"/>
            </p:cNvCxnSpPr>
            <p:nvPr/>
          </p:nvCxnSpPr>
          <p:spPr bwMode="auto">
            <a:xfrm>
              <a:off x="2547938" y="4010025"/>
              <a:ext cx="338137" cy="0"/>
            </a:xfrm>
            <a:prstGeom prst="straightConnector1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2809" name="AutoShape 233"/>
            <p:cNvCxnSpPr>
              <a:cxnSpLocks noChangeShapeType="1"/>
            </p:cNvCxnSpPr>
            <p:nvPr/>
          </p:nvCxnSpPr>
          <p:spPr bwMode="auto">
            <a:xfrm flipH="1">
              <a:off x="714048" y="3324225"/>
              <a:ext cx="241952" cy="432000"/>
            </a:xfrm>
            <a:prstGeom prst="straightConnector1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8" name="组合 37"/>
          <p:cNvGrpSpPr/>
          <p:nvPr/>
        </p:nvGrpSpPr>
        <p:grpSpPr>
          <a:xfrm>
            <a:off x="5929313" y="762000"/>
            <a:ext cx="5043487" cy="5689600"/>
            <a:chOff x="3779838" y="908050"/>
            <a:chExt cx="5043487" cy="5689600"/>
          </a:xfrm>
        </p:grpSpPr>
        <p:sp>
          <p:nvSpPr>
            <p:cNvPr id="792813" name="Text Box 237"/>
            <p:cNvSpPr txBox="1">
              <a:spLocks noChangeArrowheads="1"/>
            </p:cNvSpPr>
            <p:nvPr/>
          </p:nvSpPr>
          <p:spPr bwMode="auto">
            <a:xfrm>
              <a:off x="5435600" y="915035"/>
              <a:ext cx="208915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solidFill>
                    <a:srgbClr val="CC00CC"/>
                  </a:solidFill>
                  <a:latin typeface="Verdana" panose="020B0604030504040204" pitchFamily="34" charset="0"/>
                  <a:ea typeface="微软雅黑" panose="020B0503020204020204" pitchFamily="34" charset="-122"/>
                </a:rPr>
                <a:t>邻接表</a:t>
              </a:r>
            </a:p>
          </p:txBody>
        </p:sp>
        <p:sp>
          <p:nvSpPr>
            <p:cNvPr id="792579" name="Rectangle 3"/>
            <p:cNvSpPr>
              <a:spLocks noChangeArrowheads="1"/>
            </p:cNvSpPr>
            <p:nvPr/>
          </p:nvSpPr>
          <p:spPr bwMode="auto">
            <a:xfrm>
              <a:off x="4968875" y="5946837"/>
              <a:ext cx="182562" cy="610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eaLnBrk="0" hangingPunct="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ts val="0"/>
                </a:spcBef>
                <a:buNone/>
              </a:pPr>
              <a:endParaRPr lang="zh-CN" altLang="en-US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92580" name="Rectangle 4"/>
            <p:cNvSpPr>
              <a:spLocks noChangeArrowheads="1"/>
            </p:cNvSpPr>
            <p:nvPr/>
          </p:nvSpPr>
          <p:spPr bwMode="auto">
            <a:xfrm>
              <a:off x="4237038" y="5946837"/>
              <a:ext cx="731837" cy="610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eaLnBrk="0" hangingPunct="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en-US" altLang="zh-CN" sz="2400" b="1" dirty="0" err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rPr>
                <a:t>V8</a:t>
              </a:r>
              <a:endParaRPr lang="en-US" altLang="zh-CN" sz="24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92581" name="Rectangle 5"/>
            <p:cNvSpPr>
              <a:spLocks noChangeArrowheads="1"/>
            </p:cNvSpPr>
            <p:nvPr/>
          </p:nvSpPr>
          <p:spPr bwMode="auto">
            <a:xfrm>
              <a:off x="3779838" y="5986975"/>
              <a:ext cx="457200" cy="610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eaLnBrk="0" hangingPunct="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en-US" altLang="zh-CN" sz="2400" b="1">
                  <a:solidFill>
                    <a:srgbClr val="0000FF"/>
                  </a:solidFill>
                  <a:latin typeface="Verdana" panose="020B0604030504040204" pitchFamily="34" charset="0"/>
                  <a:ea typeface="微软雅黑" panose="020B0503020204020204" pitchFamily="34" charset="-122"/>
                </a:rPr>
                <a:t>8</a:t>
              </a:r>
            </a:p>
          </p:txBody>
        </p:sp>
        <p:sp>
          <p:nvSpPr>
            <p:cNvPr id="792582" name="Rectangle 6"/>
            <p:cNvSpPr>
              <a:spLocks noChangeArrowheads="1"/>
            </p:cNvSpPr>
            <p:nvPr/>
          </p:nvSpPr>
          <p:spPr bwMode="auto">
            <a:xfrm>
              <a:off x="4968875" y="5313225"/>
              <a:ext cx="182562" cy="6336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eaLnBrk="0" hangingPunct="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ts val="0"/>
                </a:spcBef>
                <a:buNone/>
              </a:pPr>
              <a:endParaRPr lang="zh-CN" altLang="en-US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92583" name="Rectangle 7"/>
            <p:cNvSpPr>
              <a:spLocks noChangeArrowheads="1"/>
            </p:cNvSpPr>
            <p:nvPr/>
          </p:nvSpPr>
          <p:spPr bwMode="auto">
            <a:xfrm>
              <a:off x="4237038" y="5313225"/>
              <a:ext cx="731837" cy="6336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eaLnBrk="0" hangingPunct="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en-US" altLang="zh-CN" sz="2400" b="1" dirty="0" err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rPr>
                <a:t>V7</a:t>
              </a:r>
              <a:endParaRPr lang="en-US" altLang="zh-CN" sz="24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92584" name="Rectangle 8"/>
            <p:cNvSpPr>
              <a:spLocks noChangeArrowheads="1"/>
            </p:cNvSpPr>
            <p:nvPr/>
          </p:nvSpPr>
          <p:spPr bwMode="auto">
            <a:xfrm>
              <a:off x="3779838" y="5313225"/>
              <a:ext cx="457200" cy="6336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eaLnBrk="0" hangingPunct="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Verdana" panose="020B0604030504040204" pitchFamily="34" charset="0"/>
                  <a:ea typeface="微软雅黑" panose="020B0503020204020204" pitchFamily="34" charset="-122"/>
                </a:rPr>
                <a:t>7</a:t>
              </a:r>
            </a:p>
          </p:txBody>
        </p:sp>
        <p:sp>
          <p:nvSpPr>
            <p:cNvPr id="792585" name="Rectangle 9"/>
            <p:cNvSpPr>
              <a:spLocks noChangeArrowheads="1"/>
            </p:cNvSpPr>
            <p:nvPr/>
          </p:nvSpPr>
          <p:spPr bwMode="auto">
            <a:xfrm>
              <a:off x="4968875" y="4676747"/>
              <a:ext cx="182562" cy="6364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eaLnBrk="0" hangingPunct="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ts val="0"/>
                </a:spcBef>
                <a:buNone/>
              </a:pPr>
              <a:endParaRPr lang="zh-CN" altLang="en-US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92586" name="Rectangle 10"/>
            <p:cNvSpPr>
              <a:spLocks noChangeArrowheads="1"/>
            </p:cNvSpPr>
            <p:nvPr/>
          </p:nvSpPr>
          <p:spPr bwMode="auto">
            <a:xfrm>
              <a:off x="4237038" y="4676747"/>
              <a:ext cx="731837" cy="6364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eaLnBrk="0" hangingPunct="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en-US" altLang="zh-CN" sz="2400" b="1" dirty="0" err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rPr>
                <a:t>V6</a:t>
              </a:r>
              <a:endParaRPr lang="en-US" altLang="zh-CN" sz="24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92587" name="Rectangle 11"/>
            <p:cNvSpPr>
              <a:spLocks noChangeArrowheads="1"/>
            </p:cNvSpPr>
            <p:nvPr/>
          </p:nvSpPr>
          <p:spPr bwMode="auto">
            <a:xfrm>
              <a:off x="3779838" y="4676747"/>
              <a:ext cx="457200" cy="6364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eaLnBrk="0" hangingPunct="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en-US" altLang="zh-CN" sz="2400" b="1">
                  <a:solidFill>
                    <a:srgbClr val="0000FF"/>
                  </a:solidFill>
                  <a:latin typeface="Verdana" panose="020B0604030504040204" pitchFamily="34" charset="0"/>
                  <a:ea typeface="微软雅黑" panose="020B0503020204020204" pitchFamily="34" charset="-122"/>
                </a:rPr>
                <a:t>6</a:t>
              </a:r>
            </a:p>
          </p:txBody>
        </p:sp>
        <p:sp>
          <p:nvSpPr>
            <p:cNvPr id="792588" name="Rectangle 12"/>
            <p:cNvSpPr>
              <a:spLocks noChangeArrowheads="1"/>
            </p:cNvSpPr>
            <p:nvPr/>
          </p:nvSpPr>
          <p:spPr bwMode="auto">
            <a:xfrm>
              <a:off x="4968875" y="4040269"/>
              <a:ext cx="182562" cy="6364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eaLnBrk="0" hangingPunct="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ts val="0"/>
                </a:spcBef>
                <a:buNone/>
              </a:pPr>
              <a:endParaRPr lang="zh-CN" altLang="en-US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92589" name="Rectangle 13"/>
            <p:cNvSpPr>
              <a:spLocks noChangeArrowheads="1"/>
            </p:cNvSpPr>
            <p:nvPr/>
          </p:nvSpPr>
          <p:spPr bwMode="auto">
            <a:xfrm>
              <a:off x="4237038" y="4040269"/>
              <a:ext cx="731837" cy="6364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eaLnBrk="0" hangingPunct="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en-US" altLang="zh-CN" sz="2400" b="1" dirty="0" err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rPr>
                <a:t>V5</a:t>
              </a:r>
              <a:endParaRPr lang="en-US" altLang="zh-CN" sz="24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92590" name="Rectangle 14"/>
            <p:cNvSpPr>
              <a:spLocks noChangeArrowheads="1"/>
            </p:cNvSpPr>
            <p:nvPr/>
          </p:nvSpPr>
          <p:spPr bwMode="auto">
            <a:xfrm>
              <a:off x="3779838" y="4040269"/>
              <a:ext cx="457200" cy="6364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eaLnBrk="0" hangingPunct="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en-US" altLang="zh-CN" sz="2400" b="1">
                  <a:solidFill>
                    <a:srgbClr val="0000FF"/>
                  </a:solidFill>
                  <a:latin typeface="Verdana" panose="020B0604030504040204" pitchFamily="34" charset="0"/>
                  <a:ea typeface="微软雅黑" panose="020B0503020204020204" pitchFamily="34" charset="-122"/>
                </a:rPr>
                <a:t>5</a:t>
              </a:r>
            </a:p>
          </p:txBody>
        </p:sp>
        <p:sp>
          <p:nvSpPr>
            <p:cNvPr id="792591" name="Rectangle 15"/>
            <p:cNvSpPr>
              <a:spLocks noChangeArrowheads="1"/>
            </p:cNvSpPr>
            <p:nvPr/>
          </p:nvSpPr>
          <p:spPr bwMode="auto">
            <a:xfrm>
              <a:off x="4968875" y="3406657"/>
              <a:ext cx="182562" cy="6336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eaLnBrk="0" hangingPunct="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ts val="0"/>
                </a:spcBef>
                <a:buNone/>
              </a:pPr>
              <a:endParaRPr lang="zh-CN" altLang="en-US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92592" name="Rectangle 16"/>
            <p:cNvSpPr>
              <a:spLocks noChangeArrowheads="1"/>
            </p:cNvSpPr>
            <p:nvPr/>
          </p:nvSpPr>
          <p:spPr bwMode="auto">
            <a:xfrm>
              <a:off x="4237038" y="3406657"/>
              <a:ext cx="731837" cy="6336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eaLnBrk="0" hangingPunct="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en-US" altLang="zh-CN" sz="2400" b="1" dirty="0" err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rPr>
                <a:t>V4</a:t>
              </a:r>
              <a:endParaRPr lang="en-US" altLang="zh-CN" sz="24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92593" name="Rectangle 17"/>
            <p:cNvSpPr>
              <a:spLocks noChangeArrowheads="1"/>
            </p:cNvSpPr>
            <p:nvPr/>
          </p:nvSpPr>
          <p:spPr bwMode="auto">
            <a:xfrm>
              <a:off x="3779838" y="3406657"/>
              <a:ext cx="457200" cy="6336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eaLnBrk="0" hangingPunct="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en-US" altLang="zh-CN" sz="2400" b="1">
                  <a:solidFill>
                    <a:srgbClr val="0000FF"/>
                  </a:solidFill>
                  <a:latin typeface="Verdana" panose="020B0604030504040204" pitchFamily="34" charset="0"/>
                  <a:ea typeface="微软雅黑" panose="020B0503020204020204" pitchFamily="34" charset="-122"/>
                </a:rPr>
                <a:t>4</a:t>
              </a:r>
            </a:p>
          </p:txBody>
        </p:sp>
        <p:sp>
          <p:nvSpPr>
            <p:cNvPr id="792594" name="Rectangle 18"/>
            <p:cNvSpPr>
              <a:spLocks noChangeArrowheads="1"/>
            </p:cNvSpPr>
            <p:nvPr/>
          </p:nvSpPr>
          <p:spPr bwMode="auto">
            <a:xfrm>
              <a:off x="4968875" y="2770179"/>
              <a:ext cx="182562" cy="6364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eaLnBrk="0" hangingPunct="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ts val="0"/>
                </a:spcBef>
                <a:buNone/>
              </a:pPr>
              <a:endParaRPr lang="zh-CN" altLang="en-US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92595" name="Rectangle 19"/>
            <p:cNvSpPr>
              <a:spLocks noChangeArrowheads="1"/>
            </p:cNvSpPr>
            <p:nvPr/>
          </p:nvSpPr>
          <p:spPr bwMode="auto">
            <a:xfrm>
              <a:off x="4237038" y="2770179"/>
              <a:ext cx="731837" cy="6364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eaLnBrk="0" hangingPunct="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en-US" altLang="zh-CN" sz="2400" b="1" dirty="0" err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rPr>
                <a:t>V3</a:t>
              </a:r>
              <a:endParaRPr lang="en-US" altLang="zh-CN" sz="24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92596" name="Rectangle 20"/>
            <p:cNvSpPr>
              <a:spLocks noChangeArrowheads="1"/>
            </p:cNvSpPr>
            <p:nvPr/>
          </p:nvSpPr>
          <p:spPr bwMode="auto">
            <a:xfrm>
              <a:off x="3779838" y="2770179"/>
              <a:ext cx="457200" cy="6364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eaLnBrk="0" hangingPunct="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en-US" altLang="zh-CN" sz="2400" b="1">
                  <a:solidFill>
                    <a:srgbClr val="0000FF"/>
                  </a:solidFill>
                  <a:latin typeface="Verdana" panose="020B0604030504040204" pitchFamily="34" charset="0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792597" name="Rectangle 21"/>
            <p:cNvSpPr>
              <a:spLocks noChangeArrowheads="1"/>
            </p:cNvSpPr>
            <p:nvPr/>
          </p:nvSpPr>
          <p:spPr bwMode="auto">
            <a:xfrm>
              <a:off x="4968875" y="2133701"/>
              <a:ext cx="182562" cy="6364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eaLnBrk="0" hangingPunct="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ts val="0"/>
                </a:spcBef>
                <a:buNone/>
              </a:pPr>
              <a:endParaRPr lang="zh-CN" altLang="en-US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92598" name="Rectangle 22"/>
            <p:cNvSpPr>
              <a:spLocks noChangeArrowheads="1"/>
            </p:cNvSpPr>
            <p:nvPr/>
          </p:nvSpPr>
          <p:spPr bwMode="auto">
            <a:xfrm>
              <a:off x="4237038" y="2133701"/>
              <a:ext cx="731837" cy="6364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eaLnBrk="0" hangingPunct="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en-US" altLang="zh-CN" sz="2400" b="1" dirty="0" err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rPr>
                <a:t>V2</a:t>
              </a:r>
              <a:endParaRPr lang="en-US" altLang="zh-CN" sz="24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92599" name="Rectangle 23"/>
            <p:cNvSpPr>
              <a:spLocks noChangeArrowheads="1"/>
            </p:cNvSpPr>
            <p:nvPr/>
          </p:nvSpPr>
          <p:spPr bwMode="auto">
            <a:xfrm>
              <a:off x="3779838" y="2133701"/>
              <a:ext cx="457200" cy="6364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eaLnBrk="0" hangingPunct="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en-US" altLang="zh-CN" sz="2400" b="1">
                  <a:solidFill>
                    <a:srgbClr val="0000FF"/>
                  </a:solidFill>
                  <a:latin typeface="Verdana" panose="020B0604030504040204" pitchFamily="34" charset="0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792600" name="Rectangle 24"/>
            <p:cNvSpPr>
              <a:spLocks noChangeArrowheads="1"/>
            </p:cNvSpPr>
            <p:nvPr/>
          </p:nvSpPr>
          <p:spPr bwMode="auto">
            <a:xfrm>
              <a:off x="4968875" y="1533060"/>
              <a:ext cx="182562" cy="600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eaLnBrk="0" hangingPunct="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ts val="0"/>
                </a:spcBef>
                <a:buNone/>
              </a:pPr>
              <a:endParaRPr lang="zh-CN" altLang="en-US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92601" name="Rectangle 25"/>
            <p:cNvSpPr>
              <a:spLocks noChangeArrowheads="1"/>
            </p:cNvSpPr>
            <p:nvPr/>
          </p:nvSpPr>
          <p:spPr bwMode="auto">
            <a:xfrm>
              <a:off x="4237038" y="1533060"/>
              <a:ext cx="731837" cy="600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eaLnBrk="0" hangingPunct="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en-US" altLang="zh-CN" sz="2400" b="1" dirty="0" err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rPr>
                <a:t>V1</a:t>
              </a:r>
              <a:endParaRPr lang="en-US" altLang="zh-CN" sz="24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92602" name="Rectangle 26"/>
            <p:cNvSpPr>
              <a:spLocks noChangeArrowheads="1"/>
            </p:cNvSpPr>
            <p:nvPr/>
          </p:nvSpPr>
          <p:spPr bwMode="auto">
            <a:xfrm>
              <a:off x="3779838" y="1533060"/>
              <a:ext cx="457200" cy="600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eaLnBrk="0" hangingPunct="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Verdana" panose="020B0604030504040204" pitchFamily="34" charset="0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792603" name="Rectangle 27"/>
            <p:cNvSpPr>
              <a:spLocks noChangeArrowheads="1"/>
            </p:cNvSpPr>
            <p:nvPr/>
          </p:nvSpPr>
          <p:spPr bwMode="auto">
            <a:xfrm>
              <a:off x="4968875" y="915218"/>
              <a:ext cx="182562" cy="6178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eaLnBrk="0" hangingPunct="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buFontTx/>
                <a:buNone/>
              </a:pPr>
              <a:endParaRPr lang="zh-CN" altLang="en-US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92604" name="Rectangle 28"/>
            <p:cNvSpPr>
              <a:spLocks noChangeArrowheads="1"/>
            </p:cNvSpPr>
            <p:nvPr/>
          </p:nvSpPr>
          <p:spPr bwMode="auto">
            <a:xfrm>
              <a:off x="4237038" y="915218"/>
              <a:ext cx="731837" cy="6178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eaLnBrk="0" hangingPunct="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buFontTx/>
                <a:buNone/>
              </a:pPr>
              <a:endParaRPr lang="zh-CN" altLang="en-US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92605" name="Rectangle 29"/>
            <p:cNvSpPr>
              <a:spLocks noChangeArrowheads="1"/>
            </p:cNvSpPr>
            <p:nvPr/>
          </p:nvSpPr>
          <p:spPr bwMode="auto">
            <a:xfrm>
              <a:off x="3779838" y="908050"/>
              <a:ext cx="457200" cy="6178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eaLnBrk="0" hangingPunct="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Verdana" panose="020B0604030504040204" pitchFamily="34" charset="0"/>
                  <a:ea typeface="微软雅黑" panose="020B0503020204020204" pitchFamily="34" charset="-122"/>
                </a:rPr>
                <a:t>0</a:t>
              </a:r>
            </a:p>
          </p:txBody>
        </p:sp>
        <p:sp>
          <p:nvSpPr>
            <p:cNvPr id="792606" name="Line 30"/>
            <p:cNvSpPr>
              <a:spLocks noChangeShapeType="1"/>
            </p:cNvSpPr>
            <p:nvPr/>
          </p:nvSpPr>
          <p:spPr bwMode="auto">
            <a:xfrm>
              <a:off x="3779838" y="915218"/>
              <a:ext cx="45720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ts val="0"/>
                </a:spcBef>
              </a:pPr>
              <a:endParaRPr lang="zh-CN" altLang="en-US">
                <a:solidFill>
                  <a:srgbClr val="0000FF"/>
                </a:solidFill>
                <a:latin typeface="Verdana" panose="020B060403050404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92607" name="Line 31"/>
            <p:cNvSpPr>
              <a:spLocks noChangeShapeType="1"/>
            </p:cNvSpPr>
            <p:nvPr/>
          </p:nvSpPr>
          <p:spPr bwMode="auto">
            <a:xfrm>
              <a:off x="3779838" y="6557512"/>
              <a:ext cx="45720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ts val="0"/>
                </a:spcBef>
              </a:pPr>
              <a:endParaRPr lang="zh-CN" altLang="en-US">
                <a:solidFill>
                  <a:srgbClr val="0000FF"/>
                </a:solidFill>
                <a:latin typeface="Verdana" panose="020B060403050404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92609" name="Line 33"/>
            <p:cNvSpPr>
              <a:spLocks noChangeShapeType="1"/>
            </p:cNvSpPr>
            <p:nvPr/>
          </p:nvSpPr>
          <p:spPr bwMode="auto">
            <a:xfrm>
              <a:off x="4237038" y="915218"/>
              <a:ext cx="0" cy="56422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ts val="0"/>
                </a:spcBef>
              </a:pPr>
              <a:endParaRPr lang="zh-CN" altLang="en-US">
                <a:solidFill>
                  <a:srgbClr val="0000FF"/>
                </a:solidFill>
                <a:latin typeface="Verdana" panose="020B060403050404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92610" name="Line 34"/>
            <p:cNvSpPr>
              <a:spLocks noChangeShapeType="1"/>
            </p:cNvSpPr>
            <p:nvPr/>
          </p:nvSpPr>
          <p:spPr bwMode="auto">
            <a:xfrm>
              <a:off x="4933950" y="915218"/>
              <a:ext cx="0" cy="56422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92611" name="Line 35"/>
            <p:cNvSpPr>
              <a:spLocks noChangeShapeType="1"/>
            </p:cNvSpPr>
            <p:nvPr/>
          </p:nvSpPr>
          <p:spPr bwMode="auto">
            <a:xfrm>
              <a:off x="5151438" y="915218"/>
              <a:ext cx="0" cy="564229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92612" name="Line 36"/>
            <p:cNvSpPr>
              <a:spLocks noChangeShapeType="1"/>
            </p:cNvSpPr>
            <p:nvPr/>
          </p:nvSpPr>
          <p:spPr bwMode="auto">
            <a:xfrm>
              <a:off x="4237038" y="915218"/>
              <a:ext cx="9144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92614" name="Line 38"/>
            <p:cNvSpPr>
              <a:spLocks noChangeShapeType="1"/>
            </p:cNvSpPr>
            <p:nvPr/>
          </p:nvSpPr>
          <p:spPr bwMode="auto">
            <a:xfrm>
              <a:off x="4237038" y="1541661"/>
              <a:ext cx="914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ts val="0"/>
                </a:spcBef>
              </a:pPr>
              <a:endParaRPr lang="zh-CN" altLang="en-US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92616" name="Line 40"/>
            <p:cNvSpPr>
              <a:spLocks noChangeShapeType="1"/>
            </p:cNvSpPr>
            <p:nvPr/>
          </p:nvSpPr>
          <p:spPr bwMode="auto">
            <a:xfrm>
              <a:off x="4237038" y="2168105"/>
              <a:ext cx="914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ts val="0"/>
                </a:spcBef>
              </a:pPr>
              <a:endParaRPr lang="zh-CN" altLang="en-US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92618" name="Line 42"/>
            <p:cNvSpPr>
              <a:spLocks noChangeShapeType="1"/>
            </p:cNvSpPr>
            <p:nvPr/>
          </p:nvSpPr>
          <p:spPr bwMode="auto">
            <a:xfrm>
              <a:off x="4237038" y="2795982"/>
              <a:ext cx="914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ts val="0"/>
                </a:spcBef>
              </a:pPr>
              <a:endParaRPr lang="zh-CN" altLang="en-US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92620" name="Line 44"/>
            <p:cNvSpPr>
              <a:spLocks noChangeShapeType="1"/>
            </p:cNvSpPr>
            <p:nvPr/>
          </p:nvSpPr>
          <p:spPr bwMode="auto">
            <a:xfrm>
              <a:off x="4237038" y="3422426"/>
              <a:ext cx="914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ts val="0"/>
                </a:spcBef>
              </a:pPr>
              <a:endParaRPr lang="zh-CN" altLang="en-US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92622" name="Line 46"/>
            <p:cNvSpPr>
              <a:spLocks noChangeShapeType="1"/>
            </p:cNvSpPr>
            <p:nvPr/>
          </p:nvSpPr>
          <p:spPr bwMode="auto">
            <a:xfrm>
              <a:off x="4237038" y="4048870"/>
              <a:ext cx="914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ts val="0"/>
                </a:spcBef>
              </a:pPr>
              <a:endParaRPr lang="zh-CN" altLang="en-US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92624" name="Line 48"/>
            <p:cNvSpPr>
              <a:spLocks noChangeShapeType="1"/>
            </p:cNvSpPr>
            <p:nvPr/>
          </p:nvSpPr>
          <p:spPr bwMode="auto">
            <a:xfrm>
              <a:off x="4237038" y="4676747"/>
              <a:ext cx="914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ts val="0"/>
                </a:spcBef>
              </a:pPr>
              <a:endParaRPr lang="zh-CN" altLang="en-US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92626" name="Line 50"/>
            <p:cNvSpPr>
              <a:spLocks noChangeShapeType="1"/>
            </p:cNvSpPr>
            <p:nvPr/>
          </p:nvSpPr>
          <p:spPr bwMode="auto">
            <a:xfrm>
              <a:off x="4237038" y="5303191"/>
              <a:ext cx="914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ts val="0"/>
                </a:spcBef>
              </a:pPr>
              <a:endParaRPr lang="zh-CN" altLang="en-US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92628" name="Line 52"/>
            <p:cNvSpPr>
              <a:spLocks noChangeShapeType="1"/>
            </p:cNvSpPr>
            <p:nvPr/>
          </p:nvSpPr>
          <p:spPr bwMode="auto">
            <a:xfrm>
              <a:off x="4237038" y="5929634"/>
              <a:ext cx="914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ts val="0"/>
                </a:spcBef>
              </a:pPr>
              <a:endParaRPr lang="zh-CN" altLang="en-US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92629" name="Line 53"/>
            <p:cNvSpPr>
              <a:spLocks noChangeShapeType="1"/>
            </p:cNvSpPr>
            <p:nvPr/>
          </p:nvSpPr>
          <p:spPr bwMode="auto">
            <a:xfrm>
              <a:off x="4237038" y="6557512"/>
              <a:ext cx="9144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ts val="0"/>
                </a:spcBef>
              </a:pPr>
              <a:endParaRPr lang="zh-CN" altLang="en-US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792833" name="Group 257"/>
            <p:cNvGrpSpPr>
              <a:grpSpLocks/>
            </p:cNvGrpSpPr>
            <p:nvPr/>
          </p:nvGrpSpPr>
          <p:grpSpPr bwMode="auto">
            <a:xfrm>
              <a:off x="5380038" y="1591834"/>
              <a:ext cx="990600" cy="481659"/>
              <a:chOff x="3521" y="663"/>
              <a:chExt cx="624" cy="336"/>
            </a:xfrm>
          </p:grpSpPr>
          <p:sp>
            <p:nvSpPr>
              <p:cNvPr id="792631" name="Rectangle 55"/>
              <p:cNvSpPr>
                <a:spLocks noChangeArrowheads="1"/>
              </p:cNvSpPr>
              <p:nvPr/>
            </p:nvSpPr>
            <p:spPr bwMode="auto">
              <a:xfrm>
                <a:off x="4001" y="663"/>
                <a:ext cx="144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lnSpc>
                    <a:spcPct val="120000"/>
                  </a:lnSpc>
                  <a:buFontTx/>
                  <a:buNone/>
                </a:pPr>
                <a:endParaRPr lang="zh-CN" altLang="en-US" sz="240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32" name="Rectangle 56"/>
              <p:cNvSpPr>
                <a:spLocks noChangeArrowheads="1"/>
              </p:cNvSpPr>
              <p:nvPr/>
            </p:nvSpPr>
            <p:spPr bwMode="auto">
              <a:xfrm>
                <a:off x="3521" y="663"/>
                <a:ext cx="480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lnSpc>
                    <a:spcPct val="120000"/>
                  </a:lnSpc>
                  <a:buFontTx/>
                  <a:buNone/>
                </a:pPr>
                <a:r>
                  <a:rPr lang="en-US" altLang="zh-CN" sz="2400" dirty="0" err="1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rPr>
                  <a:t>V2</a:t>
                </a:r>
                <a:endParaRPr lang="en-US" altLang="zh-CN" sz="2400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33" name="Line 57"/>
              <p:cNvSpPr>
                <a:spLocks noChangeShapeType="1"/>
              </p:cNvSpPr>
              <p:nvPr/>
            </p:nvSpPr>
            <p:spPr bwMode="auto">
              <a:xfrm>
                <a:off x="3521" y="663"/>
                <a:ext cx="6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34" name="Line 58"/>
              <p:cNvSpPr>
                <a:spLocks noChangeShapeType="1"/>
              </p:cNvSpPr>
              <p:nvPr/>
            </p:nvSpPr>
            <p:spPr bwMode="auto">
              <a:xfrm>
                <a:off x="3521" y="999"/>
                <a:ext cx="6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35" name="Line 59"/>
              <p:cNvSpPr>
                <a:spLocks noChangeShapeType="1"/>
              </p:cNvSpPr>
              <p:nvPr/>
            </p:nvSpPr>
            <p:spPr bwMode="auto">
              <a:xfrm>
                <a:off x="3521" y="663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36" name="Line 60"/>
              <p:cNvSpPr>
                <a:spLocks noChangeShapeType="1"/>
              </p:cNvSpPr>
              <p:nvPr/>
            </p:nvSpPr>
            <p:spPr bwMode="auto">
              <a:xfrm>
                <a:off x="4001" y="663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37" name="Line 61"/>
              <p:cNvSpPr>
                <a:spLocks noChangeShapeType="1"/>
              </p:cNvSpPr>
              <p:nvPr/>
            </p:nvSpPr>
            <p:spPr bwMode="auto">
              <a:xfrm>
                <a:off x="4145" y="663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92832" name="Group 256"/>
            <p:cNvGrpSpPr>
              <a:grpSpLocks/>
            </p:cNvGrpSpPr>
            <p:nvPr/>
          </p:nvGrpSpPr>
          <p:grpSpPr bwMode="auto">
            <a:xfrm>
              <a:off x="6608763" y="1591834"/>
              <a:ext cx="990600" cy="481659"/>
              <a:chOff x="4337" y="663"/>
              <a:chExt cx="624" cy="336"/>
            </a:xfrm>
          </p:grpSpPr>
          <p:sp>
            <p:nvSpPr>
              <p:cNvPr id="792639" name="Rectangle 63"/>
              <p:cNvSpPr>
                <a:spLocks noChangeArrowheads="1"/>
              </p:cNvSpPr>
              <p:nvPr/>
            </p:nvSpPr>
            <p:spPr bwMode="auto">
              <a:xfrm>
                <a:off x="4817" y="663"/>
                <a:ext cx="144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lnSpc>
                    <a:spcPct val="120000"/>
                  </a:lnSpc>
                  <a:buFontTx/>
                  <a:buNone/>
                </a:pPr>
                <a:endParaRPr lang="zh-CN" altLang="en-US" sz="240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40" name="Rectangle 64"/>
              <p:cNvSpPr>
                <a:spLocks noChangeArrowheads="1"/>
              </p:cNvSpPr>
              <p:nvPr/>
            </p:nvSpPr>
            <p:spPr bwMode="auto">
              <a:xfrm>
                <a:off x="4337" y="663"/>
                <a:ext cx="480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lnSpc>
                    <a:spcPct val="120000"/>
                  </a:lnSpc>
                  <a:buFontTx/>
                  <a:buNone/>
                </a:pPr>
                <a:r>
                  <a:rPr lang="en-US" altLang="zh-CN" sz="2400" dirty="0" err="1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rPr>
                  <a:t>V3</a:t>
                </a:r>
                <a:endParaRPr lang="en-US" altLang="zh-CN" sz="2400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41" name="Line 65"/>
              <p:cNvSpPr>
                <a:spLocks noChangeShapeType="1"/>
              </p:cNvSpPr>
              <p:nvPr/>
            </p:nvSpPr>
            <p:spPr bwMode="auto">
              <a:xfrm>
                <a:off x="4337" y="663"/>
                <a:ext cx="6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42" name="Line 66"/>
              <p:cNvSpPr>
                <a:spLocks noChangeShapeType="1"/>
              </p:cNvSpPr>
              <p:nvPr/>
            </p:nvSpPr>
            <p:spPr bwMode="auto">
              <a:xfrm>
                <a:off x="4337" y="999"/>
                <a:ext cx="6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43" name="Line 67"/>
              <p:cNvSpPr>
                <a:spLocks noChangeShapeType="1"/>
              </p:cNvSpPr>
              <p:nvPr/>
            </p:nvSpPr>
            <p:spPr bwMode="auto">
              <a:xfrm>
                <a:off x="4337" y="663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44" name="Line 68"/>
              <p:cNvSpPr>
                <a:spLocks noChangeShapeType="1"/>
              </p:cNvSpPr>
              <p:nvPr/>
            </p:nvSpPr>
            <p:spPr bwMode="auto">
              <a:xfrm>
                <a:off x="4817" y="663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45" name="Line 69"/>
              <p:cNvSpPr>
                <a:spLocks noChangeShapeType="1"/>
              </p:cNvSpPr>
              <p:nvPr/>
            </p:nvSpPr>
            <p:spPr bwMode="auto">
              <a:xfrm>
                <a:off x="4961" y="663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92845" name="Group 269"/>
            <p:cNvGrpSpPr>
              <a:grpSpLocks/>
            </p:cNvGrpSpPr>
            <p:nvPr/>
          </p:nvGrpSpPr>
          <p:grpSpPr bwMode="auto">
            <a:xfrm>
              <a:off x="5380038" y="2211110"/>
              <a:ext cx="990600" cy="481659"/>
              <a:chOff x="3521" y="1104"/>
              <a:chExt cx="624" cy="336"/>
            </a:xfrm>
          </p:grpSpPr>
          <p:sp>
            <p:nvSpPr>
              <p:cNvPr id="792647" name="Rectangle 71"/>
              <p:cNvSpPr>
                <a:spLocks noChangeArrowheads="1"/>
              </p:cNvSpPr>
              <p:nvPr/>
            </p:nvSpPr>
            <p:spPr bwMode="auto">
              <a:xfrm>
                <a:off x="4001" y="1104"/>
                <a:ext cx="144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lnSpc>
                    <a:spcPct val="120000"/>
                  </a:lnSpc>
                  <a:buFontTx/>
                  <a:buNone/>
                </a:pPr>
                <a:endParaRPr lang="zh-CN" altLang="en-US" sz="240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48" name="Rectangle 72"/>
              <p:cNvSpPr>
                <a:spLocks noChangeArrowheads="1"/>
              </p:cNvSpPr>
              <p:nvPr/>
            </p:nvSpPr>
            <p:spPr bwMode="auto">
              <a:xfrm>
                <a:off x="3521" y="1104"/>
                <a:ext cx="480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lnSpc>
                    <a:spcPct val="120000"/>
                  </a:lnSpc>
                  <a:buFontTx/>
                  <a:buNone/>
                </a:pPr>
                <a:r>
                  <a:rPr lang="en-US" altLang="zh-CN" sz="2400" dirty="0" err="1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rPr>
                  <a:t>V1</a:t>
                </a:r>
                <a:endParaRPr lang="en-US" altLang="zh-CN" sz="2400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49" name="Line 73"/>
              <p:cNvSpPr>
                <a:spLocks noChangeShapeType="1"/>
              </p:cNvSpPr>
              <p:nvPr/>
            </p:nvSpPr>
            <p:spPr bwMode="auto">
              <a:xfrm>
                <a:off x="3521" y="1104"/>
                <a:ext cx="6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50" name="Line 74"/>
              <p:cNvSpPr>
                <a:spLocks noChangeShapeType="1"/>
              </p:cNvSpPr>
              <p:nvPr/>
            </p:nvSpPr>
            <p:spPr bwMode="auto">
              <a:xfrm>
                <a:off x="3521" y="1440"/>
                <a:ext cx="6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51" name="Line 75"/>
              <p:cNvSpPr>
                <a:spLocks noChangeShapeType="1"/>
              </p:cNvSpPr>
              <p:nvPr/>
            </p:nvSpPr>
            <p:spPr bwMode="auto">
              <a:xfrm>
                <a:off x="3521" y="1104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52" name="Line 76"/>
              <p:cNvSpPr>
                <a:spLocks noChangeShapeType="1"/>
              </p:cNvSpPr>
              <p:nvPr/>
            </p:nvSpPr>
            <p:spPr bwMode="auto">
              <a:xfrm>
                <a:off x="4001" y="1104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53" name="Line 77"/>
              <p:cNvSpPr>
                <a:spLocks noChangeShapeType="1"/>
              </p:cNvSpPr>
              <p:nvPr/>
            </p:nvSpPr>
            <p:spPr bwMode="auto">
              <a:xfrm>
                <a:off x="4145" y="1104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92863" name="Group 287"/>
            <p:cNvGrpSpPr>
              <a:grpSpLocks/>
            </p:cNvGrpSpPr>
            <p:nvPr/>
          </p:nvGrpSpPr>
          <p:grpSpPr bwMode="auto">
            <a:xfrm>
              <a:off x="6608763" y="2211110"/>
              <a:ext cx="990600" cy="481659"/>
              <a:chOff x="4337" y="1104"/>
              <a:chExt cx="624" cy="336"/>
            </a:xfrm>
          </p:grpSpPr>
          <p:sp>
            <p:nvSpPr>
              <p:cNvPr id="792655" name="Rectangle 79"/>
              <p:cNvSpPr>
                <a:spLocks noChangeArrowheads="1"/>
              </p:cNvSpPr>
              <p:nvPr/>
            </p:nvSpPr>
            <p:spPr bwMode="auto">
              <a:xfrm>
                <a:off x="4817" y="1104"/>
                <a:ext cx="144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lnSpc>
                    <a:spcPct val="120000"/>
                  </a:lnSpc>
                  <a:buFontTx/>
                  <a:buNone/>
                </a:pPr>
                <a:endParaRPr lang="zh-CN" altLang="en-US" sz="240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56" name="Rectangle 80"/>
              <p:cNvSpPr>
                <a:spLocks noChangeArrowheads="1"/>
              </p:cNvSpPr>
              <p:nvPr/>
            </p:nvSpPr>
            <p:spPr bwMode="auto">
              <a:xfrm>
                <a:off x="4337" y="1104"/>
                <a:ext cx="480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lnSpc>
                    <a:spcPct val="120000"/>
                  </a:lnSpc>
                  <a:buFontTx/>
                  <a:buNone/>
                </a:pPr>
                <a:r>
                  <a:rPr lang="en-US" altLang="zh-CN" sz="2400" dirty="0" err="1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rPr>
                  <a:t>V4</a:t>
                </a:r>
                <a:endParaRPr lang="en-US" altLang="zh-CN" sz="2400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57" name="Line 81"/>
              <p:cNvSpPr>
                <a:spLocks noChangeShapeType="1"/>
              </p:cNvSpPr>
              <p:nvPr/>
            </p:nvSpPr>
            <p:spPr bwMode="auto">
              <a:xfrm>
                <a:off x="4337" y="1104"/>
                <a:ext cx="6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58" name="Line 82"/>
              <p:cNvSpPr>
                <a:spLocks noChangeShapeType="1"/>
              </p:cNvSpPr>
              <p:nvPr/>
            </p:nvSpPr>
            <p:spPr bwMode="auto">
              <a:xfrm>
                <a:off x="4337" y="1440"/>
                <a:ext cx="6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59" name="Line 83"/>
              <p:cNvSpPr>
                <a:spLocks noChangeShapeType="1"/>
              </p:cNvSpPr>
              <p:nvPr/>
            </p:nvSpPr>
            <p:spPr bwMode="auto">
              <a:xfrm>
                <a:off x="4337" y="1104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60" name="Line 84"/>
              <p:cNvSpPr>
                <a:spLocks noChangeShapeType="1"/>
              </p:cNvSpPr>
              <p:nvPr/>
            </p:nvSpPr>
            <p:spPr bwMode="auto">
              <a:xfrm>
                <a:off x="4817" y="1104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61" name="Line 85"/>
              <p:cNvSpPr>
                <a:spLocks noChangeShapeType="1"/>
              </p:cNvSpPr>
              <p:nvPr/>
            </p:nvSpPr>
            <p:spPr bwMode="auto">
              <a:xfrm>
                <a:off x="4961" y="1104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92834" name="Group 258"/>
            <p:cNvGrpSpPr>
              <a:grpSpLocks/>
            </p:cNvGrpSpPr>
            <p:nvPr/>
          </p:nvGrpSpPr>
          <p:grpSpPr bwMode="auto">
            <a:xfrm>
              <a:off x="7832725" y="2211110"/>
              <a:ext cx="990600" cy="481659"/>
              <a:chOff x="5023" y="1104"/>
              <a:chExt cx="624" cy="336"/>
            </a:xfrm>
          </p:grpSpPr>
          <p:sp>
            <p:nvSpPr>
              <p:cNvPr id="792663" name="Rectangle 87"/>
              <p:cNvSpPr>
                <a:spLocks noChangeArrowheads="1"/>
              </p:cNvSpPr>
              <p:nvPr/>
            </p:nvSpPr>
            <p:spPr bwMode="auto">
              <a:xfrm>
                <a:off x="5503" y="1104"/>
                <a:ext cx="144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lnSpc>
                    <a:spcPct val="120000"/>
                  </a:lnSpc>
                  <a:buFontTx/>
                  <a:buNone/>
                </a:pPr>
                <a:endParaRPr lang="zh-CN" altLang="en-US" sz="240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64" name="Rectangle 88"/>
              <p:cNvSpPr>
                <a:spLocks noChangeArrowheads="1"/>
              </p:cNvSpPr>
              <p:nvPr/>
            </p:nvSpPr>
            <p:spPr bwMode="auto">
              <a:xfrm>
                <a:off x="5023" y="1104"/>
                <a:ext cx="480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lnSpc>
                    <a:spcPct val="120000"/>
                  </a:lnSpc>
                  <a:buFontTx/>
                  <a:buNone/>
                </a:pPr>
                <a:r>
                  <a:rPr lang="en-US" altLang="zh-CN" sz="2400" dirty="0" err="1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rPr>
                  <a:t>V5</a:t>
                </a:r>
                <a:endParaRPr lang="en-US" altLang="zh-CN" sz="2400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65" name="Line 89"/>
              <p:cNvSpPr>
                <a:spLocks noChangeShapeType="1"/>
              </p:cNvSpPr>
              <p:nvPr/>
            </p:nvSpPr>
            <p:spPr bwMode="auto">
              <a:xfrm>
                <a:off x="5023" y="1104"/>
                <a:ext cx="6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66" name="Line 90"/>
              <p:cNvSpPr>
                <a:spLocks noChangeShapeType="1"/>
              </p:cNvSpPr>
              <p:nvPr/>
            </p:nvSpPr>
            <p:spPr bwMode="auto">
              <a:xfrm>
                <a:off x="5023" y="1440"/>
                <a:ext cx="6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67" name="Line 91"/>
              <p:cNvSpPr>
                <a:spLocks noChangeShapeType="1"/>
              </p:cNvSpPr>
              <p:nvPr/>
            </p:nvSpPr>
            <p:spPr bwMode="auto">
              <a:xfrm>
                <a:off x="5023" y="1104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68" name="Line 92"/>
              <p:cNvSpPr>
                <a:spLocks noChangeShapeType="1"/>
              </p:cNvSpPr>
              <p:nvPr/>
            </p:nvSpPr>
            <p:spPr bwMode="auto">
              <a:xfrm>
                <a:off x="5503" y="1104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69" name="Line 93"/>
              <p:cNvSpPr>
                <a:spLocks noChangeShapeType="1"/>
              </p:cNvSpPr>
              <p:nvPr/>
            </p:nvSpPr>
            <p:spPr bwMode="auto">
              <a:xfrm>
                <a:off x="5647" y="1104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92844" name="Group 268"/>
            <p:cNvGrpSpPr>
              <a:grpSpLocks/>
            </p:cNvGrpSpPr>
            <p:nvPr/>
          </p:nvGrpSpPr>
          <p:grpSpPr bwMode="auto">
            <a:xfrm>
              <a:off x="5380038" y="2847589"/>
              <a:ext cx="990600" cy="481659"/>
              <a:chOff x="3521" y="1536"/>
              <a:chExt cx="624" cy="336"/>
            </a:xfrm>
          </p:grpSpPr>
          <p:sp>
            <p:nvSpPr>
              <p:cNvPr id="792671" name="Rectangle 95"/>
              <p:cNvSpPr>
                <a:spLocks noChangeArrowheads="1"/>
              </p:cNvSpPr>
              <p:nvPr/>
            </p:nvSpPr>
            <p:spPr bwMode="auto">
              <a:xfrm>
                <a:off x="4001" y="1536"/>
                <a:ext cx="144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lnSpc>
                    <a:spcPct val="120000"/>
                  </a:lnSpc>
                  <a:buFontTx/>
                  <a:buNone/>
                </a:pPr>
                <a:endParaRPr lang="zh-CN" altLang="en-US" sz="240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72" name="Rectangle 96"/>
              <p:cNvSpPr>
                <a:spLocks noChangeArrowheads="1"/>
              </p:cNvSpPr>
              <p:nvPr/>
            </p:nvSpPr>
            <p:spPr bwMode="auto">
              <a:xfrm>
                <a:off x="3521" y="1536"/>
                <a:ext cx="480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lnSpc>
                    <a:spcPct val="120000"/>
                  </a:lnSpc>
                  <a:buFontTx/>
                  <a:buNone/>
                </a:pPr>
                <a:r>
                  <a:rPr lang="en-US" altLang="zh-CN" sz="2400" dirty="0" err="1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rPr>
                  <a:t>V1</a:t>
                </a:r>
                <a:endParaRPr lang="en-US" altLang="zh-CN" sz="2400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73" name="Line 97"/>
              <p:cNvSpPr>
                <a:spLocks noChangeShapeType="1"/>
              </p:cNvSpPr>
              <p:nvPr/>
            </p:nvSpPr>
            <p:spPr bwMode="auto">
              <a:xfrm>
                <a:off x="3521" y="1536"/>
                <a:ext cx="6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74" name="Line 98"/>
              <p:cNvSpPr>
                <a:spLocks noChangeShapeType="1"/>
              </p:cNvSpPr>
              <p:nvPr/>
            </p:nvSpPr>
            <p:spPr bwMode="auto">
              <a:xfrm>
                <a:off x="3521" y="1872"/>
                <a:ext cx="6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75" name="Line 99"/>
              <p:cNvSpPr>
                <a:spLocks noChangeShapeType="1"/>
              </p:cNvSpPr>
              <p:nvPr/>
            </p:nvSpPr>
            <p:spPr bwMode="auto">
              <a:xfrm>
                <a:off x="3521" y="1536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76" name="Line 100"/>
              <p:cNvSpPr>
                <a:spLocks noChangeShapeType="1"/>
              </p:cNvSpPr>
              <p:nvPr/>
            </p:nvSpPr>
            <p:spPr bwMode="auto">
              <a:xfrm>
                <a:off x="4001" y="1536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77" name="Line 101"/>
              <p:cNvSpPr>
                <a:spLocks noChangeShapeType="1"/>
              </p:cNvSpPr>
              <p:nvPr/>
            </p:nvSpPr>
            <p:spPr bwMode="auto">
              <a:xfrm>
                <a:off x="4145" y="1536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92862" name="Group 286"/>
            <p:cNvGrpSpPr>
              <a:grpSpLocks/>
            </p:cNvGrpSpPr>
            <p:nvPr/>
          </p:nvGrpSpPr>
          <p:grpSpPr bwMode="auto">
            <a:xfrm>
              <a:off x="6608763" y="2847589"/>
              <a:ext cx="990600" cy="481659"/>
              <a:chOff x="4337" y="1536"/>
              <a:chExt cx="624" cy="336"/>
            </a:xfrm>
          </p:grpSpPr>
          <p:sp>
            <p:nvSpPr>
              <p:cNvPr id="792679" name="Rectangle 103"/>
              <p:cNvSpPr>
                <a:spLocks noChangeArrowheads="1"/>
              </p:cNvSpPr>
              <p:nvPr/>
            </p:nvSpPr>
            <p:spPr bwMode="auto">
              <a:xfrm>
                <a:off x="4817" y="1536"/>
                <a:ext cx="144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lnSpc>
                    <a:spcPct val="120000"/>
                  </a:lnSpc>
                  <a:buFontTx/>
                  <a:buNone/>
                </a:pPr>
                <a:endParaRPr lang="zh-CN" altLang="en-US" sz="240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80" name="Rectangle 104"/>
              <p:cNvSpPr>
                <a:spLocks noChangeArrowheads="1"/>
              </p:cNvSpPr>
              <p:nvPr/>
            </p:nvSpPr>
            <p:spPr bwMode="auto">
              <a:xfrm>
                <a:off x="4337" y="1536"/>
                <a:ext cx="480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lnSpc>
                    <a:spcPct val="120000"/>
                  </a:lnSpc>
                  <a:buFontTx/>
                  <a:buNone/>
                </a:pPr>
                <a:r>
                  <a:rPr lang="en-US" altLang="zh-CN" sz="2400" dirty="0" err="1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rPr>
                  <a:t>V6</a:t>
                </a:r>
                <a:endParaRPr lang="en-US" altLang="zh-CN" sz="2400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81" name="Line 105"/>
              <p:cNvSpPr>
                <a:spLocks noChangeShapeType="1"/>
              </p:cNvSpPr>
              <p:nvPr/>
            </p:nvSpPr>
            <p:spPr bwMode="auto">
              <a:xfrm>
                <a:off x="4337" y="1536"/>
                <a:ext cx="6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82" name="Line 106"/>
              <p:cNvSpPr>
                <a:spLocks noChangeShapeType="1"/>
              </p:cNvSpPr>
              <p:nvPr/>
            </p:nvSpPr>
            <p:spPr bwMode="auto">
              <a:xfrm>
                <a:off x="4337" y="1872"/>
                <a:ext cx="6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83" name="Line 107"/>
              <p:cNvSpPr>
                <a:spLocks noChangeShapeType="1"/>
              </p:cNvSpPr>
              <p:nvPr/>
            </p:nvSpPr>
            <p:spPr bwMode="auto">
              <a:xfrm>
                <a:off x="4337" y="1536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84" name="Line 108"/>
              <p:cNvSpPr>
                <a:spLocks noChangeShapeType="1"/>
              </p:cNvSpPr>
              <p:nvPr/>
            </p:nvSpPr>
            <p:spPr bwMode="auto">
              <a:xfrm>
                <a:off x="4817" y="1536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85" name="Line 109"/>
              <p:cNvSpPr>
                <a:spLocks noChangeShapeType="1"/>
              </p:cNvSpPr>
              <p:nvPr/>
            </p:nvSpPr>
            <p:spPr bwMode="auto">
              <a:xfrm>
                <a:off x="4961" y="1536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92835" name="Group 259"/>
            <p:cNvGrpSpPr>
              <a:grpSpLocks/>
            </p:cNvGrpSpPr>
            <p:nvPr/>
          </p:nvGrpSpPr>
          <p:grpSpPr bwMode="auto">
            <a:xfrm>
              <a:off x="7832725" y="2847589"/>
              <a:ext cx="990600" cy="481659"/>
              <a:chOff x="5023" y="1536"/>
              <a:chExt cx="624" cy="336"/>
            </a:xfrm>
          </p:grpSpPr>
          <p:sp>
            <p:nvSpPr>
              <p:cNvPr id="792687" name="Rectangle 111"/>
              <p:cNvSpPr>
                <a:spLocks noChangeArrowheads="1"/>
              </p:cNvSpPr>
              <p:nvPr/>
            </p:nvSpPr>
            <p:spPr bwMode="auto">
              <a:xfrm>
                <a:off x="5503" y="1536"/>
                <a:ext cx="144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lnSpc>
                    <a:spcPct val="120000"/>
                  </a:lnSpc>
                  <a:buFontTx/>
                  <a:buNone/>
                </a:pPr>
                <a:endParaRPr lang="zh-CN" altLang="en-US" sz="240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88" name="Rectangle 112"/>
              <p:cNvSpPr>
                <a:spLocks noChangeArrowheads="1"/>
              </p:cNvSpPr>
              <p:nvPr/>
            </p:nvSpPr>
            <p:spPr bwMode="auto">
              <a:xfrm>
                <a:off x="5023" y="1536"/>
                <a:ext cx="480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lnSpc>
                    <a:spcPct val="120000"/>
                  </a:lnSpc>
                  <a:buFontTx/>
                  <a:buNone/>
                </a:pPr>
                <a:r>
                  <a:rPr lang="en-US" altLang="zh-CN" sz="2400" dirty="0" err="1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rPr>
                  <a:t>V7</a:t>
                </a:r>
                <a:endParaRPr lang="en-US" altLang="zh-CN" sz="2400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89" name="Line 113"/>
              <p:cNvSpPr>
                <a:spLocks noChangeShapeType="1"/>
              </p:cNvSpPr>
              <p:nvPr/>
            </p:nvSpPr>
            <p:spPr bwMode="auto">
              <a:xfrm>
                <a:off x="5023" y="1536"/>
                <a:ext cx="6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90" name="Line 114"/>
              <p:cNvSpPr>
                <a:spLocks noChangeShapeType="1"/>
              </p:cNvSpPr>
              <p:nvPr/>
            </p:nvSpPr>
            <p:spPr bwMode="auto">
              <a:xfrm>
                <a:off x="5023" y="1872"/>
                <a:ext cx="6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91" name="Line 115"/>
              <p:cNvSpPr>
                <a:spLocks noChangeShapeType="1"/>
              </p:cNvSpPr>
              <p:nvPr/>
            </p:nvSpPr>
            <p:spPr bwMode="auto">
              <a:xfrm>
                <a:off x="5023" y="1536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92" name="Line 116"/>
              <p:cNvSpPr>
                <a:spLocks noChangeShapeType="1"/>
              </p:cNvSpPr>
              <p:nvPr/>
            </p:nvSpPr>
            <p:spPr bwMode="auto">
              <a:xfrm>
                <a:off x="5503" y="1536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93" name="Line 117"/>
              <p:cNvSpPr>
                <a:spLocks noChangeShapeType="1"/>
              </p:cNvSpPr>
              <p:nvPr/>
            </p:nvSpPr>
            <p:spPr bwMode="auto">
              <a:xfrm>
                <a:off x="5647" y="1536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92843" name="Group 267"/>
            <p:cNvGrpSpPr>
              <a:grpSpLocks/>
            </p:cNvGrpSpPr>
            <p:nvPr/>
          </p:nvGrpSpPr>
          <p:grpSpPr bwMode="auto">
            <a:xfrm>
              <a:off x="5380038" y="3482633"/>
              <a:ext cx="990600" cy="481659"/>
              <a:chOff x="3521" y="1968"/>
              <a:chExt cx="624" cy="336"/>
            </a:xfrm>
          </p:grpSpPr>
          <p:sp>
            <p:nvSpPr>
              <p:cNvPr id="792695" name="Rectangle 119"/>
              <p:cNvSpPr>
                <a:spLocks noChangeArrowheads="1"/>
              </p:cNvSpPr>
              <p:nvPr/>
            </p:nvSpPr>
            <p:spPr bwMode="auto">
              <a:xfrm>
                <a:off x="4001" y="1968"/>
                <a:ext cx="144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lnSpc>
                    <a:spcPct val="120000"/>
                  </a:lnSpc>
                  <a:buFontTx/>
                  <a:buNone/>
                </a:pPr>
                <a:endParaRPr lang="zh-CN" altLang="en-US" sz="240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96" name="Rectangle 120"/>
              <p:cNvSpPr>
                <a:spLocks noChangeArrowheads="1"/>
              </p:cNvSpPr>
              <p:nvPr/>
            </p:nvSpPr>
            <p:spPr bwMode="auto">
              <a:xfrm>
                <a:off x="3521" y="1968"/>
                <a:ext cx="480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lnSpc>
                    <a:spcPct val="120000"/>
                  </a:lnSpc>
                  <a:buFontTx/>
                  <a:buNone/>
                </a:pPr>
                <a:r>
                  <a:rPr lang="en-US" altLang="zh-CN" sz="2400" dirty="0" err="1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rPr>
                  <a:t>V2</a:t>
                </a:r>
                <a:endParaRPr lang="en-US" altLang="zh-CN" sz="2400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97" name="Line 121"/>
              <p:cNvSpPr>
                <a:spLocks noChangeShapeType="1"/>
              </p:cNvSpPr>
              <p:nvPr/>
            </p:nvSpPr>
            <p:spPr bwMode="auto">
              <a:xfrm>
                <a:off x="3521" y="1968"/>
                <a:ext cx="6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98" name="Line 122"/>
              <p:cNvSpPr>
                <a:spLocks noChangeShapeType="1"/>
              </p:cNvSpPr>
              <p:nvPr/>
            </p:nvSpPr>
            <p:spPr bwMode="auto">
              <a:xfrm>
                <a:off x="3521" y="2304"/>
                <a:ext cx="6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99" name="Line 123"/>
              <p:cNvSpPr>
                <a:spLocks noChangeShapeType="1"/>
              </p:cNvSpPr>
              <p:nvPr/>
            </p:nvSpPr>
            <p:spPr bwMode="auto">
              <a:xfrm>
                <a:off x="3521" y="1968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00" name="Line 124"/>
              <p:cNvSpPr>
                <a:spLocks noChangeShapeType="1"/>
              </p:cNvSpPr>
              <p:nvPr/>
            </p:nvSpPr>
            <p:spPr bwMode="auto">
              <a:xfrm>
                <a:off x="4001" y="1968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01" name="Line 125"/>
              <p:cNvSpPr>
                <a:spLocks noChangeShapeType="1"/>
              </p:cNvSpPr>
              <p:nvPr/>
            </p:nvSpPr>
            <p:spPr bwMode="auto">
              <a:xfrm>
                <a:off x="4145" y="1968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92836" name="Group 260"/>
            <p:cNvGrpSpPr>
              <a:grpSpLocks/>
            </p:cNvGrpSpPr>
            <p:nvPr/>
          </p:nvGrpSpPr>
          <p:grpSpPr bwMode="auto">
            <a:xfrm>
              <a:off x="6608763" y="3482633"/>
              <a:ext cx="990600" cy="481659"/>
              <a:chOff x="4337" y="1968"/>
              <a:chExt cx="624" cy="336"/>
            </a:xfrm>
          </p:grpSpPr>
          <p:sp>
            <p:nvSpPr>
              <p:cNvPr id="792703" name="Rectangle 127"/>
              <p:cNvSpPr>
                <a:spLocks noChangeArrowheads="1"/>
              </p:cNvSpPr>
              <p:nvPr/>
            </p:nvSpPr>
            <p:spPr bwMode="auto">
              <a:xfrm>
                <a:off x="4817" y="1968"/>
                <a:ext cx="144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lnSpc>
                    <a:spcPct val="120000"/>
                  </a:lnSpc>
                  <a:buFontTx/>
                  <a:buNone/>
                </a:pPr>
                <a:endParaRPr lang="zh-CN" altLang="en-US" sz="240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04" name="Rectangle 128"/>
              <p:cNvSpPr>
                <a:spLocks noChangeArrowheads="1"/>
              </p:cNvSpPr>
              <p:nvPr/>
            </p:nvSpPr>
            <p:spPr bwMode="auto">
              <a:xfrm>
                <a:off x="4337" y="1968"/>
                <a:ext cx="480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lnSpc>
                    <a:spcPct val="120000"/>
                  </a:lnSpc>
                  <a:buFontTx/>
                  <a:buNone/>
                </a:pPr>
                <a:r>
                  <a:rPr lang="en-US" altLang="zh-CN" sz="2400" dirty="0" err="1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rPr>
                  <a:t>V8</a:t>
                </a:r>
                <a:endParaRPr lang="en-US" altLang="zh-CN" sz="2400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05" name="Line 129"/>
              <p:cNvSpPr>
                <a:spLocks noChangeShapeType="1"/>
              </p:cNvSpPr>
              <p:nvPr/>
            </p:nvSpPr>
            <p:spPr bwMode="auto">
              <a:xfrm>
                <a:off x="4337" y="1968"/>
                <a:ext cx="6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06" name="Line 130"/>
              <p:cNvSpPr>
                <a:spLocks noChangeShapeType="1"/>
              </p:cNvSpPr>
              <p:nvPr/>
            </p:nvSpPr>
            <p:spPr bwMode="auto">
              <a:xfrm>
                <a:off x="4337" y="2304"/>
                <a:ext cx="6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07" name="Line 131"/>
              <p:cNvSpPr>
                <a:spLocks noChangeShapeType="1"/>
              </p:cNvSpPr>
              <p:nvPr/>
            </p:nvSpPr>
            <p:spPr bwMode="auto">
              <a:xfrm>
                <a:off x="4337" y="1968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08" name="Line 132"/>
              <p:cNvSpPr>
                <a:spLocks noChangeShapeType="1"/>
              </p:cNvSpPr>
              <p:nvPr/>
            </p:nvSpPr>
            <p:spPr bwMode="auto">
              <a:xfrm>
                <a:off x="4817" y="1968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09" name="Line 133"/>
              <p:cNvSpPr>
                <a:spLocks noChangeShapeType="1"/>
              </p:cNvSpPr>
              <p:nvPr/>
            </p:nvSpPr>
            <p:spPr bwMode="auto">
              <a:xfrm>
                <a:off x="4961" y="1968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92842" name="Group 266"/>
            <p:cNvGrpSpPr>
              <a:grpSpLocks/>
            </p:cNvGrpSpPr>
            <p:nvPr/>
          </p:nvGrpSpPr>
          <p:grpSpPr bwMode="auto">
            <a:xfrm>
              <a:off x="5380038" y="4117678"/>
              <a:ext cx="990600" cy="481659"/>
              <a:chOff x="3569" y="2448"/>
              <a:chExt cx="624" cy="336"/>
            </a:xfrm>
          </p:grpSpPr>
          <p:sp>
            <p:nvSpPr>
              <p:cNvPr id="792711" name="Rectangle 135"/>
              <p:cNvSpPr>
                <a:spLocks noChangeArrowheads="1"/>
              </p:cNvSpPr>
              <p:nvPr/>
            </p:nvSpPr>
            <p:spPr bwMode="auto">
              <a:xfrm>
                <a:off x="4049" y="2448"/>
                <a:ext cx="144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lnSpc>
                    <a:spcPct val="120000"/>
                  </a:lnSpc>
                  <a:buFontTx/>
                  <a:buNone/>
                </a:pPr>
                <a:endParaRPr lang="zh-CN" altLang="en-US" sz="240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12" name="Rectangle 136"/>
              <p:cNvSpPr>
                <a:spLocks noChangeArrowheads="1"/>
              </p:cNvSpPr>
              <p:nvPr/>
            </p:nvSpPr>
            <p:spPr bwMode="auto">
              <a:xfrm>
                <a:off x="3569" y="2448"/>
                <a:ext cx="480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lnSpc>
                    <a:spcPct val="120000"/>
                  </a:lnSpc>
                  <a:buFontTx/>
                  <a:buNone/>
                </a:pPr>
                <a:r>
                  <a:rPr lang="en-US" altLang="zh-CN" sz="2400" dirty="0" err="1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rPr>
                  <a:t>V2</a:t>
                </a:r>
                <a:endParaRPr lang="en-US" altLang="zh-CN" sz="2400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13" name="Line 137"/>
              <p:cNvSpPr>
                <a:spLocks noChangeShapeType="1"/>
              </p:cNvSpPr>
              <p:nvPr/>
            </p:nvSpPr>
            <p:spPr bwMode="auto">
              <a:xfrm>
                <a:off x="3569" y="2448"/>
                <a:ext cx="6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14" name="Line 138"/>
              <p:cNvSpPr>
                <a:spLocks noChangeShapeType="1"/>
              </p:cNvSpPr>
              <p:nvPr/>
            </p:nvSpPr>
            <p:spPr bwMode="auto">
              <a:xfrm>
                <a:off x="3569" y="2784"/>
                <a:ext cx="6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15" name="Line 139"/>
              <p:cNvSpPr>
                <a:spLocks noChangeShapeType="1"/>
              </p:cNvSpPr>
              <p:nvPr/>
            </p:nvSpPr>
            <p:spPr bwMode="auto">
              <a:xfrm>
                <a:off x="3569" y="2448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16" name="Line 140"/>
              <p:cNvSpPr>
                <a:spLocks noChangeShapeType="1"/>
              </p:cNvSpPr>
              <p:nvPr/>
            </p:nvSpPr>
            <p:spPr bwMode="auto">
              <a:xfrm>
                <a:off x="4049" y="2448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17" name="Line 141"/>
              <p:cNvSpPr>
                <a:spLocks noChangeShapeType="1"/>
              </p:cNvSpPr>
              <p:nvPr/>
            </p:nvSpPr>
            <p:spPr bwMode="auto">
              <a:xfrm>
                <a:off x="4193" y="2448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92861" name="Group 285"/>
            <p:cNvGrpSpPr>
              <a:grpSpLocks/>
            </p:cNvGrpSpPr>
            <p:nvPr/>
          </p:nvGrpSpPr>
          <p:grpSpPr bwMode="auto">
            <a:xfrm>
              <a:off x="6608763" y="4117678"/>
              <a:ext cx="990600" cy="481659"/>
              <a:chOff x="4385" y="2448"/>
              <a:chExt cx="624" cy="336"/>
            </a:xfrm>
          </p:grpSpPr>
          <p:sp>
            <p:nvSpPr>
              <p:cNvPr id="792719" name="Rectangle 143"/>
              <p:cNvSpPr>
                <a:spLocks noChangeArrowheads="1"/>
              </p:cNvSpPr>
              <p:nvPr/>
            </p:nvSpPr>
            <p:spPr bwMode="auto">
              <a:xfrm>
                <a:off x="4865" y="2448"/>
                <a:ext cx="144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lnSpc>
                    <a:spcPct val="120000"/>
                  </a:lnSpc>
                  <a:buFontTx/>
                  <a:buNone/>
                </a:pPr>
                <a:endParaRPr lang="zh-CN" altLang="en-US" sz="240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20" name="Rectangle 144"/>
              <p:cNvSpPr>
                <a:spLocks noChangeArrowheads="1"/>
              </p:cNvSpPr>
              <p:nvPr/>
            </p:nvSpPr>
            <p:spPr bwMode="auto">
              <a:xfrm>
                <a:off x="4385" y="2448"/>
                <a:ext cx="480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lnSpc>
                    <a:spcPct val="120000"/>
                  </a:lnSpc>
                  <a:buFontTx/>
                  <a:buNone/>
                </a:pPr>
                <a:r>
                  <a:rPr lang="en-US" altLang="zh-CN" sz="2400" dirty="0" err="1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rPr>
                  <a:t>V8</a:t>
                </a:r>
                <a:endParaRPr lang="en-US" altLang="zh-CN" sz="2400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21" name="Line 145"/>
              <p:cNvSpPr>
                <a:spLocks noChangeShapeType="1"/>
              </p:cNvSpPr>
              <p:nvPr/>
            </p:nvSpPr>
            <p:spPr bwMode="auto">
              <a:xfrm>
                <a:off x="4385" y="2448"/>
                <a:ext cx="6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22" name="Line 146"/>
              <p:cNvSpPr>
                <a:spLocks noChangeShapeType="1"/>
              </p:cNvSpPr>
              <p:nvPr/>
            </p:nvSpPr>
            <p:spPr bwMode="auto">
              <a:xfrm>
                <a:off x="4385" y="2784"/>
                <a:ext cx="6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23" name="Line 147"/>
              <p:cNvSpPr>
                <a:spLocks noChangeShapeType="1"/>
              </p:cNvSpPr>
              <p:nvPr/>
            </p:nvSpPr>
            <p:spPr bwMode="auto">
              <a:xfrm>
                <a:off x="4385" y="2448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24" name="Line 148"/>
              <p:cNvSpPr>
                <a:spLocks noChangeShapeType="1"/>
              </p:cNvSpPr>
              <p:nvPr/>
            </p:nvSpPr>
            <p:spPr bwMode="auto">
              <a:xfrm>
                <a:off x="4865" y="2448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25" name="Line 149"/>
              <p:cNvSpPr>
                <a:spLocks noChangeShapeType="1"/>
              </p:cNvSpPr>
              <p:nvPr/>
            </p:nvSpPr>
            <p:spPr bwMode="auto">
              <a:xfrm>
                <a:off x="5009" y="2448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92839" name="Group 263"/>
            <p:cNvGrpSpPr>
              <a:grpSpLocks/>
            </p:cNvGrpSpPr>
            <p:nvPr/>
          </p:nvGrpSpPr>
          <p:grpSpPr bwMode="auto">
            <a:xfrm>
              <a:off x="5380038" y="4754157"/>
              <a:ext cx="990600" cy="481659"/>
              <a:chOff x="3569" y="2880"/>
              <a:chExt cx="624" cy="336"/>
            </a:xfrm>
          </p:grpSpPr>
          <p:sp>
            <p:nvSpPr>
              <p:cNvPr id="792727" name="Rectangle 151"/>
              <p:cNvSpPr>
                <a:spLocks noChangeArrowheads="1"/>
              </p:cNvSpPr>
              <p:nvPr/>
            </p:nvSpPr>
            <p:spPr bwMode="auto">
              <a:xfrm>
                <a:off x="4049" y="2880"/>
                <a:ext cx="144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lnSpc>
                    <a:spcPct val="120000"/>
                  </a:lnSpc>
                  <a:buFontTx/>
                  <a:buNone/>
                </a:pPr>
                <a:endParaRPr lang="zh-CN" altLang="en-US" sz="240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28" name="Rectangle 152"/>
              <p:cNvSpPr>
                <a:spLocks noChangeArrowheads="1"/>
              </p:cNvSpPr>
              <p:nvPr/>
            </p:nvSpPr>
            <p:spPr bwMode="auto">
              <a:xfrm>
                <a:off x="3569" y="2880"/>
                <a:ext cx="480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lnSpc>
                    <a:spcPct val="120000"/>
                  </a:lnSpc>
                  <a:buFontTx/>
                  <a:buNone/>
                </a:pPr>
                <a:r>
                  <a:rPr lang="en-US" altLang="zh-CN" sz="2400" dirty="0" err="1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rPr>
                  <a:t>V3</a:t>
                </a:r>
                <a:endParaRPr lang="en-US" altLang="zh-CN" sz="2400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29" name="Line 153"/>
              <p:cNvSpPr>
                <a:spLocks noChangeShapeType="1"/>
              </p:cNvSpPr>
              <p:nvPr/>
            </p:nvSpPr>
            <p:spPr bwMode="auto">
              <a:xfrm>
                <a:off x="3569" y="2880"/>
                <a:ext cx="6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30" name="Line 154"/>
              <p:cNvSpPr>
                <a:spLocks noChangeShapeType="1"/>
              </p:cNvSpPr>
              <p:nvPr/>
            </p:nvSpPr>
            <p:spPr bwMode="auto">
              <a:xfrm>
                <a:off x="3569" y="3216"/>
                <a:ext cx="6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31" name="Line 155"/>
              <p:cNvSpPr>
                <a:spLocks noChangeShapeType="1"/>
              </p:cNvSpPr>
              <p:nvPr/>
            </p:nvSpPr>
            <p:spPr bwMode="auto">
              <a:xfrm>
                <a:off x="3569" y="2880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32" name="Line 156"/>
              <p:cNvSpPr>
                <a:spLocks noChangeShapeType="1"/>
              </p:cNvSpPr>
              <p:nvPr/>
            </p:nvSpPr>
            <p:spPr bwMode="auto">
              <a:xfrm>
                <a:off x="4049" y="2880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33" name="Line 157"/>
              <p:cNvSpPr>
                <a:spLocks noChangeShapeType="1"/>
              </p:cNvSpPr>
              <p:nvPr/>
            </p:nvSpPr>
            <p:spPr bwMode="auto">
              <a:xfrm>
                <a:off x="4193" y="2880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92859" name="Group 283"/>
            <p:cNvGrpSpPr>
              <a:grpSpLocks/>
            </p:cNvGrpSpPr>
            <p:nvPr/>
          </p:nvGrpSpPr>
          <p:grpSpPr bwMode="auto">
            <a:xfrm>
              <a:off x="6608763" y="4754157"/>
              <a:ext cx="990600" cy="481659"/>
              <a:chOff x="4385" y="2880"/>
              <a:chExt cx="624" cy="336"/>
            </a:xfrm>
          </p:grpSpPr>
          <p:sp>
            <p:nvSpPr>
              <p:cNvPr id="792735" name="Rectangle 159"/>
              <p:cNvSpPr>
                <a:spLocks noChangeArrowheads="1"/>
              </p:cNvSpPr>
              <p:nvPr/>
            </p:nvSpPr>
            <p:spPr bwMode="auto">
              <a:xfrm>
                <a:off x="4865" y="2880"/>
                <a:ext cx="144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lnSpc>
                    <a:spcPct val="120000"/>
                  </a:lnSpc>
                  <a:buFontTx/>
                  <a:buNone/>
                </a:pPr>
                <a:endParaRPr lang="zh-CN" altLang="en-US" sz="240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36" name="Rectangle 160"/>
              <p:cNvSpPr>
                <a:spLocks noChangeArrowheads="1"/>
              </p:cNvSpPr>
              <p:nvPr/>
            </p:nvSpPr>
            <p:spPr bwMode="auto">
              <a:xfrm>
                <a:off x="4385" y="2880"/>
                <a:ext cx="480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lnSpc>
                    <a:spcPct val="120000"/>
                  </a:lnSpc>
                  <a:buFontTx/>
                  <a:buNone/>
                </a:pPr>
                <a:r>
                  <a:rPr lang="en-US" altLang="zh-CN" sz="2400" dirty="0" err="1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rPr>
                  <a:t>V7</a:t>
                </a:r>
                <a:endParaRPr lang="en-US" altLang="zh-CN" sz="2400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37" name="Line 161"/>
              <p:cNvSpPr>
                <a:spLocks noChangeShapeType="1"/>
              </p:cNvSpPr>
              <p:nvPr/>
            </p:nvSpPr>
            <p:spPr bwMode="auto">
              <a:xfrm>
                <a:off x="4385" y="2880"/>
                <a:ext cx="6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38" name="Line 162"/>
              <p:cNvSpPr>
                <a:spLocks noChangeShapeType="1"/>
              </p:cNvSpPr>
              <p:nvPr/>
            </p:nvSpPr>
            <p:spPr bwMode="auto">
              <a:xfrm>
                <a:off x="4385" y="3216"/>
                <a:ext cx="6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39" name="Line 163"/>
              <p:cNvSpPr>
                <a:spLocks noChangeShapeType="1"/>
              </p:cNvSpPr>
              <p:nvPr/>
            </p:nvSpPr>
            <p:spPr bwMode="auto">
              <a:xfrm>
                <a:off x="4385" y="2880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40" name="Line 164"/>
              <p:cNvSpPr>
                <a:spLocks noChangeShapeType="1"/>
              </p:cNvSpPr>
              <p:nvPr/>
            </p:nvSpPr>
            <p:spPr bwMode="auto">
              <a:xfrm>
                <a:off x="4865" y="2880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41" name="Line 165"/>
              <p:cNvSpPr>
                <a:spLocks noChangeShapeType="1"/>
              </p:cNvSpPr>
              <p:nvPr/>
            </p:nvSpPr>
            <p:spPr bwMode="auto">
              <a:xfrm>
                <a:off x="5009" y="2880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92841" name="Group 265"/>
            <p:cNvGrpSpPr>
              <a:grpSpLocks/>
            </p:cNvGrpSpPr>
            <p:nvPr/>
          </p:nvGrpSpPr>
          <p:grpSpPr bwMode="auto">
            <a:xfrm>
              <a:off x="5380038" y="5389201"/>
              <a:ext cx="990600" cy="481659"/>
              <a:chOff x="3569" y="3312"/>
              <a:chExt cx="624" cy="336"/>
            </a:xfrm>
          </p:grpSpPr>
          <p:sp>
            <p:nvSpPr>
              <p:cNvPr id="792743" name="Rectangle 167"/>
              <p:cNvSpPr>
                <a:spLocks noChangeArrowheads="1"/>
              </p:cNvSpPr>
              <p:nvPr/>
            </p:nvSpPr>
            <p:spPr bwMode="auto">
              <a:xfrm>
                <a:off x="4049" y="3312"/>
                <a:ext cx="144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lnSpc>
                    <a:spcPct val="120000"/>
                  </a:lnSpc>
                  <a:buFontTx/>
                  <a:buNone/>
                </a:pPr>
                <a:endParaRPr lang="zh-CN" altLang="en-US" sz="240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44" name="Rectangle 168"/>
              <p:cNvSpPr>
                <a:spLocks noChangeArrowheads="1"/>
              </p:cNvSpPr>
              <p:nvPr/>
            </p:nvSpPr>
            <p:spPr bwMode="auto">
              <a:xfrm>
                <a:off x="3569" y="3312"/>
                <a:ext cx="480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lnSpc>
                    <a:spcPct val="120000"/>
                  </a:lnSpc>
                  <a:buFontTx/>
                  <a:buNone/>
                </a:pPr>
                <a:r>
                  <a:rPr lang="en-US" altLang="zh-CN" sz="2400" dirty="0" err="1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rPr>
                  <a:t>V3</a:t>
                </a:r>
                <a:endParaRPr lang="en-US" altLang="zh-CN" sz="2400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45" name="Line 169"/>
              <p:cNvSpPr>
                <a:spLocks noChangeShapeType="1"/>
              </p:cNvSpPr>
              <p:nvPr/>
            </p:nvSpPr>
            <p:spPr bwMode="auto">
              <a:xfrm>
                <a:off x="3569" y="3312"/>
                <a:ext cx="6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46" name="Line 170"/>
              <p:cNvSpPr>
                <a:spLocks noChangeShapeType="1"/>
              </p:cNvSpPr>
              <p:nvPr/>
            </p:nvSpPr>
            <p:spPr bwMode="auto">
              <a:xfrm>
                <a:off x="3569" y="3648"/>
                <a:ext cx="6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47" name="Line 171"/>
              <p:cNvSpPr>
                <a:spLocks noChangeShapeType="1"/>
              </p:cNvSpPr>
              <p:nvPr/>
            </p:nvSpPr>
            <p:spPr bwMode="auto">
              <a:xfrm>
                <a:off x="3569" y="3312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48" name="Line 172"/>
              <p:cNvSpPr>
                <a:spLocks noChangeShapeType="1"/>
              </p:cNvSpPr>
              <p:nvPr/>
            </p:nvSpPr>
            <p:spPr bwMode="auto">
              <a:xfrm>
                <a:off x="4049" y="3312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49" name="Line 173"/>
              <p:cNvSpPr>
                <a:spLocks noChangeShapeType="1"/>
              </p:cNvSpPr>
              <p:nvPr/>
            </p:nvSpPr>
            <p:spPr bwMode="auto">
              <a:xfrm>
                <a:off x="4193" y="3312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92847" name="Group 271"/>
            <p:cNvGrpSpPr>
              <a:grpSpLocks/>
            </p:cNvGrpSpPr>
            <p:nvPr/>
          </p:nvGrpSpPr>
          <p:grpSpPr bwMode="auto">
            <a:xfrm>
              <a:off x="6608763" y="5389201"/>
              <a:ext cx="990600" cy="481659"/>
              <a:chOff x="4385" y="3312"/>
              <a:chExt cx="624" cy="336"/>
            </a:xfrm>
          </p:grpSpPr>
          <p:sp>
            <p:nvSpPr>
              <p:cNvPr id="792751" name="Rectangle 175"/>
              <p:cNvSpPr>
                <a:spLocks noChangeArrowheads="1"/>
              </p:cNvSpPr>
              <p:nvPr/>
            </p:nvSpPr>
            <p:spPr bwMode="auto">
              <a:xfrm>
                <a:off x="4865" y="3312"/>
                <a:ext cx="144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lnSpc>
                    <a:spcPct val="120000"/>
                  </a:lnSpc>
                  <a:buFontTx/>
                  <a:buNone/>
                </a:pPr>
                <a:endParaRPr lang="zh-CN" altLang="en-US" sz="240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52" name="Rectangle 176"/>
              <p:cNvSpPr>
                <a:spLocks noChangeArrowheads="1"/>
              </p:cNvSpPr>
              <p:nvPr/>
            </p:nvSpPr>
            <p:spPr bwMode="auto">
              <a:xfrm>
                <a:off x="4385" y="3312"/>
                <a:ext cx="480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lnSpc>
                    <a:spcPct val="120000"/>
                  </a:lnSpc>
                  <a:buFontTx/>
                  <a:buNone/>
                </a:pPr>
                <a:r>
                  <a:rPr lang="en-US" altLang="zh-CN" sz="2400" dirty="0" err="1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rPr>
                  <a:t>V6</a:t>
                </a:r>
                <a:endParaRPr lang="en-US" altLang="zh-CN" sz="2400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53" name="Line 177"/>
              <p:cNvSpPr>
                <a:spLocks noChangeShapeType="1"/>
              </p:cNvSpPr>
              <p:nvPr/>
            </p:nvSpPr>
            <p:spPr bwMode="auto">
              <a:xfrm>
                <a:off x="4385" y="3312"/>
                <a:ext cx="6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54" name="Line 178"/>
              <p:cNvSpPr>
                <a:spLocks noChangeShapeType="1"/>
              </p:cNvSpPr>
              <p:nvPr/>
            </p:nvSpPr>
            <p:spPr bwMode="auto">
              <a:xfrm>
                <a:off x="4385" y="3648"/>
                <a:ext cx="6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55" name="Line 179"/>
              <p:cNvSpPr>
                <a:spLocks noChangeShapeType="1"/>
              </p:cNvSpPr>
              <p:nvPr/>
            </p:nvSpPr>
            <p:spPr bwMode="auto">
              <a:xfrm>
                <a:off x="4385" y="3312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56" name="Line 180"/>
              <p:cNvSpPr>
                <a:spLocks noChangeShapeType="1"/>
              </p:cNvSpPr>
              <p:nvPr/>
            </p:nvSpPr>
            <p:spPr bwMode="auto">
              <a:xfrm>
                <a:off x="4865" y="3312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57" name="Line 181"/>
              <p:cNvSpPr>
                <a:spLocks noChangeShapeType="1"/>
              </p:cNvSpPr>
              <p:nvPr/>
            </p:nvSpPr>
            <p:spPr bwMode="auto">
              <a:xfrm>
                <a:off x="5009" y="3312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92840" name="Group 264"/>
            <p:cNvGrpSpPr>
              <a:grpSpLocks/>
            </p:cNvGrpSpPr>
            <p:nvPr/>
          </p:nvGrpSpPr>
          <p:grpSpPr bwMode="auto">
            <a:xfrm>
              <a:off x="5380038" y="6011345"/>
              <a:ext cx="990600" cy="481659"/>
              <a:chOff x="3569" y="3744"/>
              <a:chExt cx="624" cy="336"/>
            </a:xfrm>
          </p:grpSpPr>
          <p:sp>
            <p:nvSpPr>
              <p:cNvPr id="792759" name="Rectangle 183"/>
              <p:cNvSpPr>
                <a:spLocks noChangeArrowheads="1"/>
              </p:cNvSpPr>
              <p:nvPr/>
            </p:nvSpPr>
            <p:spPr bwMode="auto">
              <a:xfrm>
                <a:off x="4049" y="3744"/>
                <a:ext cx="144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lnSpc>
                    <a:spcPct val="120000"/>
                  </a:lnSpc>
                  <a:buFontTx/>
                  <a:buNone/>
                </a:pPr>
                <a:endParaRPr lang="zh-CN" altLang="en-US" sz="240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60" name="Rectangle 184"/>
              <p:cNvSpPr>
                <a:spLocks noChangeArrowheads="1"/>
              </p:cNvSpPr>
              <p:nvPr/>
            </p:nvSpPr>
            <p:spPr bwMode="auto">
              <a:xfrm>
                <a:off x="3569" y="3744"/>
                <a:ext cx="480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lnSpc>
                    <a:spcPct val="120000"/>
                  </a:lnSpc>
                  <a:buFontTx/>
                  <a:buNone/>
                </a:pPr>
                <a:r>
                  <a:rPr lang="en-US" altLang="zh-CN" sz="2400" dirty="0" err="1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rPr>
                  <a:t>V4</a:t>
                </a:r>
                <a:endParaRPr lang="en-US" altLang="zh-CN" sz="2400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61" name="Line 185"/>
              <p:cNvSpPr>
                <a:spLocks noChangeShapeType="1"/>
              </p:cNvSpPr>
              <p:nvPr/>
            </p:nvSpPr>
            <p:spPr bwMode="auto">
              <a:xfrm>
                <a:off x="3569" y="3744"/>
                <a:ext cx="6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62" name="Line 186"/>
              <p:cNvSpPr>
                <a:spLocks noChangeShapeType="1"/>
              </p:cNvSpPr>
              <p:nvPr/>
            </p:nvSpPr>
            <p:spPr bwMode="auto">
              <a:xfrm>
                <a:off x="3569" y="4080"/>
                <a:ext cx="6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63" name="Line 187"/>
              <p:cNvSpPr>
                <a:spLocks noChangeShapeType="1"/>
              </p:cNvSpPr>
              <p:nvPr/>
            </p:nvSpPr>
            <p:spPr bwMode="auto">
              <a:xfrm>
                <a:off x="3569" y="3744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64" name="Line 188"/>
              <p:cNvSpPr>
                <a:spLocks noChangeShapeType="1"/>
              </p:cNvSpPr>
              <p:nvPr/>
            </p:nvSpPr>
            <p:spPr bwMode="auto">
              <a:xfrm>
                <a:off x="4049" y="3744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65" name="Line 189"/>
              <p:cNvSpPr>
                <a:spLocks noChangeShapeType="1"/>
              </p:cNvSpPr>
              <p:nvPr/>
            </p:nvSpPr>
            <p:spPr bwMode="auto">
              <a:xfrm>
                <a:off x="4193" y="3744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92846" name="Group 270"/>
            <p:cNvGrpSpPr>
              <a:grpSpLocks/>
            </p:cNvGrpSpPr>
            <p:nvPr/>
          </p:nvGrpSpPr>
          <p:grpSpPr bwMode="auto">
            <a:xfrm>
              <a:off x="6608763" y="6011345"/>
              <a:ext cx="990600" cy="481659"/>
              <a:chOff x="4385" y="3744"/>
              <a:chExt cx="624" cy="336"/>
            </a:xfrm>
          </p:grpSpPr>
          <p:sp>
            <p:nvSpPr>
              <p:cNvPr id="792767" name="Rectangle 191"/>
              <p:cNvSpPr>
                <a:spLocks noChangeArrowheads="1"/>
              </p:cNvSpPr>
              <p:nvPr/>
            </p:nvSpPr>
            <p:spPr bwMode="auto">
              <a:xfrm>
                <a:off x="4865" y="3744"/>
                <a:ext cx="144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lnSpc>
                    <a:spcPct val="120000"/>
                  </a:lnSpc>
                  <a:buFontTx/>
                  <a:buNone/>
                </a:pPr>
                <a:endParaRPr lang="zh-CN" altLang="en-US" sz="240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68" name="Rectangle 192"/>
              <p:cNvSpPr>
                <a:spLocks noChangeArrowheads="1"/>
              </p:cNvSpPr>
              <p:nvPr/>
            </p:nvSpPr>
            <p:spPr bwMode="auto">
              <a:xfrm>
                <a:off x="4385" y="3744"/>
                <a:ext cx="480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lnSpc>
                    <a:spcPct val="120000"/>
                  </a:lnSpc>
                  <a:buFontTx/>
                  <a:buNone/>
                </a:pPr>
                <a:r>
                  <a:rPr lang="en-US" altLang="zh-CN" sz="2400" dirty="0" err="1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rPr>
                  <a:t>V5</a:t>
                </a:r>
                <a:endParaRPr lang="en-US" altLang="zh-CN" sz="2400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69" name="Line 193"/>
              <p:cNvSpPr>
                <a:spLocks noChangeShapeType="1"/>
              </p:cNvSpPr>
              <p:nvPr/>
            </p:nvSpPr>
            <p:spPr bwMode="auto">
              <a:xfrm>
                <a:off x="4385" y="3744"/>
                <a:ext cx="6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70" name="Line 194"/>
              <p:cNvSpPr>
                <a:spLocks noChangeShapeType="1"/>
              </p:cNvSpPr>
              <p:nvPr/>
            </p:nvSpPr>
            <p:spPr bwMode="auto">
              <a:xfrm>
                <a:off x="4385" y="4080"/>
                <a:ext cx="6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71" name="Line 195"/>
              <p:cNvSpPr>
                <a:spLocks noChangeShapeType="1"/>
              </p:cNvSpPr>
              <p:nvPr/>
            </p:nvSpPr>
            <p:spPr bwMode="auto">
              <a:xfrm>
                <a:off x="4385" y="3744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72" name="Line 196"/>
              <p:cNvSpPr>
                <a:spLocks noChangeShapeType="1"/>
              </p:cNvSpPr>
              <p:nvPr/>
            </p:nvSpPr>
            <p:spPr bwMode="auto">
              <a:xfrm>
                <a:off x="4865" y="3744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73" name="Line 197"/>
              <p:cNvSpPr>
                <a:spLocks noChangeShapeType="1"/>
              </p:cNvSpPr>
              <p:nvPr/>
            </p:nvSpPr>
            <p:spPr bwMode="auto">
              <a:xfrm>
                <a:off x="5009" y="3744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92774" name="AutoShape 198"/>
            <p:cNvCxnSpPr>
              <a:cxnSpLocks noChangeShapeType="1"/>
              <a:stCxn id="792601" idx="3"/>
              <a:endCxn id="792632" idx="1"/>
            </p:cNvCxnSpPr>
            <p:nvPr/>
          </p:nvCxnSpPr>
          <p:spPr bwMode="auto">
            <a:xfrm flipV="1">
              <a:off x="4968875" y="1832664"/>
              <a:ext cx="411162" cy="143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2775" name="AutoShape 199"/>
            <p:cNvCxnSpPr>
              <a:cxnSpLocks noChangeShapeType="1"/>
              <a:stCxn id="792631" idx="1"/>
              <a:endCxn id="792640" idx="1"/>
            </p:cNvCxnSpPr>
            <p:nvPr/>
          </p:nvCxnSpPr>
          <p:spPr bwMode="auto">
            <a:xfrm>
              <a:off x="6142038" y="1832664"/>
              <a:ext cx="4667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2776" name="AutoShape 200"/>
            <p:cNvCxnSpPr>
              <a:cxnSpLocks noChangeShapeType="1"/>
              <a:stCxn id="792597" idx="1"/>
              <a:endCxn id="792648" idx="1"/>
            </p:cNvCxnSpPr>
            <p:nvPr/>
          </p:nvCxnSpPr>
          <p:spPr bwMode="auto">
            <a:xfrm>
              <a:off x="4968875" y="2451940"/>
              <a:ext cx="41116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2777" name="AutoShape 201"/>
            <p:cNvCxnSpPr>
              <a:cxnSpLocks noChangeShapeType="1"/>
              <a:stCxn id="792648" idx="3"/>
              <a:endCxn id="792656" idx="1"/>
            </p:cNvCxnSpPr>
            <p:nvPr/>
          </p:nvCxnSpPr>
          <p:spPr bwMode="auto">
            <a:xfrm>
              <a:off x="6142038" y="2451940"/>
              <a:ext cx="4667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2778" name="AutoShape 202"/>
            <p:cNvCxnSpPr>
              <a:cxnSpLocks noChangeShapeType="1"/>
              <a:stCxn id="792656" idx="3"/>
              <a:endCxn id="792664" idx="1"/>
            </p:cNvCxnSpPr>
            <p:nvPr/>
          </p:nvCxnSpPr>
          <p:spPr bwMode="auto">
            <a:xfrm>
              <a:off x="7370763" y="2451940"/>
              <a:ext cx="46196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2779" name="AutoShape 203"/>
            <p:cNvCxnSpPr>
              <a:cxnSpLocks noChangeShapeType="1"/>
              <a:stCxn id="792594" idx="1"/>
              <a:endCxn id="792672" idx="1"/>
            </p:cNvCxnSpPr>
            <p:nvPr/>
          </p:nvCxnSpPr>
          <p:spPr bwMode="auto">
            <a:xfrm>
              <a:off x="4968875" y="3088418"/>
              <a:ext cx="41116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2780" name="AutoShape 204"/>
            <p:cNvCxnSpPr>
              <a:cxnSpLocks noChangeShapeType="1"/>
              <a:stCxn id="792671" idx="1"/>
              <a:endCxn id="792680" idx="1"/>
            </p:cNvCxnSpPr>
            <p:nvPr/>
          </p:nvCxnSpPr>
          <p:spPr bwMode="auto">
            <a:xfrm>
              <a:off x="6142038" y="3088418"/>
              <a:ext cx="4667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2781" name="AutoShape 205"/>
            <p:cNvCxnSpPr>
              <a:cxnSpLocks noChangeShapeType="1"/>
              <a:stCxn id="792680" idx="3"/>
              <a:endCxn id="792688" idx="1"/>
            </p:cNvCxnSpPr>
            <p:nvPr/>
          </p:nvCxnSpPr>
          <p:spPr bwMode="auto">
            <a:xfrm>
              <a:off x="7370763" y="3088418"/>
              <a:ext cx="46196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2783" name="AutoShape 207"/>
            <p:cNvCxnSpPr>
              <a:cxnSpLocks noChangeShapeType="1"/>
              <a:stCxn id="792695" idx="1"/>
              <a:endCxn id="792704" idx="1"/>
            </p:cNvCxnSpPr>
            <p:nvPr/>
          </p:nvCxnSpPr>
          <p:spPr bwMode="auto">
            <a:xfrm>
              <a:off x="6142038" y="3723463"/>
              <a:ext cx="4667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2784" name="AutoShape 208"/>
            <p:cNvCxnSpPr>
              <a:cxnSpLocks noChangeShapeType="1"/>
              <a:stCxn id="792588" idx="1"/>
              <a:endCxn id="792712" idx="1"/>
            </p:cNvCxnSpPr>
            <p:nvPr/>
          </p:nvCxnSpPr>
          <p:spPr bwMode="auto">
            <a:xfrm>
              <a:off x="4968875" y="4358508"/>
              <a:ext cx="41116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2785" name="AutoShape 209"/>
            <p:cNvCxnSpPr>
              <a:cxnSpLocks noChangeShapeType="1"/>
              <a:stCxn id="792712" idx="3"/>
              <a:endCxn id="792720" idx="1"/>
            </p:cNvCxnSpPr>
            <p:nvPr/>
          </p:nvCxnSpPr>
          <p:spPr bwMode="auto">
            <a:xfrm>
              <a:off x="6142038" y="4358508"/>
              <a:ext cx="4667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2786" name="AutoShape 210"/>
            <p:cNvCxnSpPr>
              <a:cxnSpLocks noChangeShapeType="1"/>
              <a:stCxn id="792585" idx="1"/>
              <a:endCxn id="792728" idx="1"/>
            </p:cNvCxnSpPr>
            <p:nvPr/>
          </p:nvCxnSpPr>
          <p:spPr bwMode="auto">
            <a:xfrm>
              <a:off x="4968875" y="4994986"/>
              <a:ext cx="41116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2787" name="AutoShape 211"/>
            <p:cNvCxnSpPr>
              <a:cxnSpLocks noChangeShapeType="1"/>
              <a:stCxn id="792727" idx="1"/>
              <a:endCxn id="792736" idx="1"/>
            </p:cNvCxnSpPr>
            <p:nvPr/>
          </p:nvCxnSpPr>
          <p:spPr bwMode="auto">
            <a:xfrm>
              <a:off x="6142038" y="4994986"/>
              <a:ext cx="4667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2790" name="AutoShape 214"/>
            <p:cNvCxnSpPr>
              <a:cxnSpLocks noChangeShapeType="1"/>
              <a:stCxn id="792579" idx="1"/>
              <a:endCxn id="792760" idx="1"/>
            </p:cNvCxnSpPr>
            <p:nvPr/>
          </p:nvCxnSpPr>
          <p:spPr bwMode="auto">
            <a:xfrm>
              <a:off x="4968875" y="6252174"/>
              <a:ext cx="41116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2791" name="AutoShape 215"/>
            <p:cNvCxnSpPr>
              <a:cxnSpLocks noChangeShapeType="1"/>
              <a:stCxn id="792759" idx="1"/>
              <a:endCxn id="792768" idx="1"/>
            </p:cNvCxnSpPr>
            <p:nvPr/>
          </p:nvCxnSpPr>
          <p:spPr bwMode="auto">
            <a:xfrm>
              <a:off x="6142038" y="6252174"/>
              <a:ext cx="4667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2857" name="AutoShape 281"/>
            <p:cNvCxnSpPr>
              <a:cxnSpLocks noChangeShapeType="1"/>
              <a:stCxn id="792744" idx="3"/>
              <a:endCxn id="792752" idx="1"/>
            </p:cNvCxnSpPr>
            <p:nvPr/>
          </p:nvCxnSpPr>
          <p:spPr bwMode="auto">
            <a:xfrm>
              <a:off x="6142038" y="5630031"/>
              <a:ext cx="4667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2858" name="AutoShape 282"/>
            <p:cNvCxnSpPr>
              <a:cxnSpLocks noChangeShapeType="1"/>
              <a:stCxn id="792583" idx="3"/>
              <a:endCxn id="792744" idx="1"/>
            </p:cNvCxnSpPr>
            <p:nvPr/>
          </p:nvCxnSpPr>
          <p:spPr bwMode="auto">
            <a:xfrm>
              <a:off x="4968875" y="5630031"/>
              <a:ext cx="41116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2860" name="AutoShape 284"/>
            <p:cNvCxnSpPr>
              <a:cxnSpLocks noChangeShapeType="1"/>
              <a:stCxn id="792592" idx="3"/>
              <a:endCxn id="792696" idx="1"/>
            </p:cNvCxnSpPr>
            <p:nvPr/>
          </p:nvCxnSpPr>
          <p:spPr bwMode="auto">
            <a:xfrm>
              <a:off x="4968875" y="3723463"/>
              <a:ext cx="41116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30" name="标题 1"/>
          <p:cNvSpPr>
            <a:spLocks noGrp="1"/>
          </p:cNvSpPr>
          <p:nvPr>
            <p:ph type="title"/>
          </p:nvPr>
        </p:nvSpPr>
        <p:spPr>
          <a:xfrm>
            <a:off x="914399" y="609601"/>
            <a:ext cx="3871914" cy="80293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深度优先搜索算法</a:t>
            </a:r>
          </a:p>
        </p:txBody>
      </p:sp>
    </p:spTree>
    <p:extLst>
      <p:ext uri="{BB962C8B-B14F-4D97-AF65-F5344CB8AC3E}">
        <p14:creationId xmlns:p14="http://schemas.microsoft.com/office/powerpoint/2010/main" val="401365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3816" name="Group 216"/>
          <p:cNvGrpSpPr>
            <a:grpSpLocks/>
          </p:cNvGrpSpPr>
          <p:nvPr/>
        </p:nvGrpSpPr>
        <p:grpSpPr bwMode="auto">
          <a:xfrm>
            <a:off x="7797800" y="1268413"/>
            <a:ext cx="692150" cy="666750"/>
            <a:chOff x="4176" y="672"/>
            <a:chExt cx="480" cy="480"/>
          </a:xfrm>
        </p:grpSpPr>
        <p:sp>
          <p:nvSpPr>
            <p:cNvPr id="793817" name="Oval 217"/>
            <p:cNvSpPr>
              <a:spLocks noChangeArrowheads="1"/>
            </p:cNvSpPr>
            <p:nvPr/>
          </p:nvSpPr>
          <p:spPr bwMode="auto">
            <a:xfrm>
              <a:off x="4176" y="672"/>
              <a:ext cx="480" cy="48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ctr"/>
              <a:r>
                <a:rPr lang="en-US" altLang="zh-CN" b="1">
                  <a:solidFill>
                    <a:srgbClr val="9F9F9F">
                      <a:lumMod val="10000"/>
                    </a:srgbClr>
                  </a:solidFill>
                  <a:latin typeface="Verdana" pitchFamily="34" charset="0"/>
                  <a:ea typeface="宋体" charset="-122"/>
                </a:rPr>
                <a:t>,</a:t>
              </a:r>
            </a:p>
          </p:txBody>
        </p:sp>
        <p:sp>
          <p:nvSpPr>
            <p:cNvPr id="793818" name="Oval 218"/>
            <p:cNvSpPr>
              <a:spLocks noChangeArrowheads="1"/>
            </p:cNvSpPr>
            <p:nvPr/>
          </p:nvSpPr>
          <p:spPr bwMode="auto">
            <a:xfrm>
              <a:off x="4200" y="696"/>
              <a:ext cx="432" cy="43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lvl="0" algn="ctr"/>
              <a:r>
                <a:rPr lang="en-US" altLang="zh-CN" b="1">
                  <a:solidFill>
                    <a:srgbClr val="9F9F9F">
                      <a:lumMod val="10000"/>
                    </a:srgbClr>
                  </a:solidFill>
                  <a:latin typeface="Verdana" pitchFamily="34" charset="0"/>
                  <a:ea typeface="宋体" charset="-122"/>
                </a:rPr>
                <a:t>V1</a:t>
              </a:r>
              <a:endParaRPr lang="en-US" altLang="zh-CN" b="1" dirty="0">
                <a:solidFill>
                  <a:srgbClr val="9F9F9F">
                    <a:lumMod val="10000"/>
                  </a:srgbClr>
                </a:solidFill>
                <a:latin typeface="Verdana" pitchFamily="34" charset="0"/>
                <a:ea typeface="宋体" charset="-122"/>
              </a:endParaRPr>
            </a:p>
          </p:txBody>
        </p:sp>
      </p:grpSp>
      <p:cxnSp>
        <p:nvCxnSpPr>
          <p:cNvPr id="793819" name="AutoShape 219"/>
          <p:cNvCxnSpPr>
            <a:cxnSpLocks noChangeShapeType="1"/>
            <a:stCxn id="793818" idx="3"/>
            <a:endCxn id="793822" idx="7"/>
          </p:cNvCxnSpPr>
          <p:nvPr/>
        </p:nvCxnSpPr>
        <p:spPr bwMode="auto">
          <a:xfrm flipH="1">
            <a:off x="7062793" y="1813947"/>
            <a:ext cx="860843" cy="556996"/>
          </a:xfrm>
          <a:prstGeom prst="straightConnector1">
            <a:avLst/>
          </a:prstGeom>
          <a:noFill/>
          <a:ln w="28575">
            <a:solidFill>
              <a:schemeClr val="bg2">
                <a:lumMod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3820" name="AutoShape 220"/>
          <p:cNvCxnSpPr>
            <a:cxnSpLocks noChangeShapeType="1"/>
            <a:stCxn id="793818" idx="5"/>
            <a:endCxn id="793862" idx="1"/>
          </p:cNvCxnSpPr>
          <p:nvPr/>
        </p:nvCxnSpPr>
        <p:spPr bwMode="auto">
          <a:xfrm>
            <a:off x="8364117" y="1813947"/>
            <a:ext cx="893307" cy="580570"/>
          </a:xfrm>
          <a:prstGeom prst="straightConnector1">
            <a:avLst/>
          </a:prstGeom>
          <a:noFill/>
          <a:ln w="28575">
            <a:solidFill>
              <a:schemeClr val="bg2">
                <a:lumMod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93821" name="Group 221"/>
          <p:cNvGrpSpPr>
            <a:grpSpLocks/>
          </p:cNvGrpSpPr>
          <p:nvPr/>
        </p:nvGrpSpPr>
        <p:grpSpPr bwMode="auto">
          <a:xfrm>
            <a:off x="6470651" y="2273300"/>
            <a:ext cx="693737" cy="666750"/>
            <a:chOff x="4176" y="672"/>
            <a:chExt cx="480" cy="480"/>
          </a:xfrm>
        </p:grpSpPr>
        <p:sp>
          <p:nvSpPr>
            <p:cNvPr id="793822" name="Oval 222"/>
            <p:cNvSpPr>
              <a:spLocks noChangeArrowheads="1"/>
            </p:cNvSpPr>
            <p:nvPr/>
          </p:nvSpPr>
          <p:spPr bwMode="auto">
            <a:xfrm>
              <a:off x="4176" y="672"/>
              <a:ext cx="480" cy="48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ctr"/>
              <a:r>
                <a:rPr lang="en-US" altLang="zh-CN" b="1">
                  <a:solidFill>
                    <a:srgbClr val="9F9F9F">
                      <a:lumMod val="10000"/>
                    </a:srgbClr>
                  </a:solidFill>
                  <a:latin typeface="Verdana" pitchFamily="34" charset="0"/>
                  <a:ea typeface="宋体" charset="-122"/>
                </a:rPr>
                <a:t>,</a:t>
              </a:r>
            </a:p>
          </p:txBody>
        </p:sp>
        <p:sp>
          <p:nvSpPr>
            <p:cNvPr id="793823" name="Oval 223"/>
            <p:cNvSpPr>
              <a:spLocks noChangeArrowheads="1"/>
            </p:cNvSpPr>
            <p:nvPr/>
          </p:nvSpPr>
          <p:spPr bwMode="auto">
            <a:xfrm>
              <a:off x="4200" y="696"/>
              <a:ext cx="432" cy="43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lvl="0" algn="ctr"/>
              <a:r>
                <a:rPr lang="en-US" altLang="zh-CN" b="1">
                  <a:solidFill>
                    <a:srgbClr val="9F9F9F">
                      <a:lumMod val="10000"/>
                    </a:srgbClr>
                  </a:solidFill>
                  <a:latin typeface="Verdana" pitchFamily="34" charset="0"/>
                  <a:ea typeface="宋体" charset="-122"/>
                </a:rPr>
                <a:t>V2</a:t>
              </a:r>
              <a:endParaRPr lang="en-US" altLang="zh-CN" b="1" dirty="0">
                <a:solidFill>
                  <a:srgbClr val="9F9F9F">
                    <a:lumMod val="10000"/>
                  </a:srgbClr>
                </a:solidFill>
                <a:latin typeface="Verdana" pitchFamily="34" charset="0"/>
                <a:ea typeface="宋体" charset="-122"/>
              </a:endParaRPr>
            </a:p>
          </p:txBody>
        </p:sp>
      </p:grpSp>
      <p:sp>
        <p:nvSpPr>
          <p:cNvPr id="793824" name="Oval 224"/>
          <p:cNvSpPr>
            <a:spLocks noChangeArrowheads="1"/>
          </p:cNvSpPr>
          <p:nvPr/>
        </p:nvSpPr>
        <p:spPr bwMode="auto">
          <a:xfrm>
            <a:off x="5609600" y="3208339"/>
            <a:ext cx="622300" cy="6000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lvl="0" algn="ctr"/>
            <a:r>
              <a:rPr lang="en-US" altLang="zh-CN" b="1">
                <a:solidFill>
                  <a:srgbClr val="9F9F9F">
                    <a:lumMod val="10000"/>
                  </a:srgbClr>
                </a:solidFill>
                <a:latin typeface="Verdana" pitchFamily="34" charset="0"/>
                <a:ea typeface="宋体" charset="-122"/>
              </a:rPr>
              <a:t>V1</a:t>
            </a:r>
            <a:endParaRPr lang="en-US" altLang="zh-CN" b="1" dirty="0">
              <a:solidFill>
                <a:srgbClr val="9F9F9F">
                  <a:lumMod val="10000"/>
                </a:srgbClr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793825" name="Oval 225"/>
          <p:cNvSpPr>
            <a:spLocks noChangeArrowheads="1"/>
          </p:cNvSpPr>
          <p:nvPr/>
        </p:nvSpPr>
        <p:spPr bwMode="auto">
          <a:xfrm>
            <a:off x="7371184" y="3208339"/>
            <a:ext cx="622300" cy="6000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lvl="0" algn="ctr"/>
            <a:r>
              <a:rPr lang="en-US" altLang="zh-CN" b="1">
                <a:solidFill>
                  <a:srgbClr val="9F9F9F">
                    <a:lumMod val="10000"/>
                  </a:srgbClr>
                </a:solidFill>
                <a:latin typeface="Verdana" pitchFamily="34" charset="0"/>
                <a:ea typeface="宋体" charset="-122"/>
              </a:rPr>
              <a:t>V5</a:t>
            </a:r>
            <a:endParaRPr lang="en-US" altLang="zh-CN" b="1" dirty="0">
              <a:solidFill>
                <a:srgbClr val="9F9F9F">
                  <a:lumMod val="10000"/>
                </a:srgbClr>
              </a:solidFill>
              <a:latin typeface="Verdana" pitchFamily="34" charset="0"/>
              <a:ea typeface="宋体" charset="-122"/>
            </a:endParaRPr>
          </a:p>
        </p:txBody>
      </p:sp>
      <p:cxnSp>
        <p:nvCxnSpPr>
          <p:cNvPr id="793826" name="AutoShape 226"/>
          <p:cNvCxnSpPr>
            <a:cxnSpLocks noChangeShapeType="1"/>
            <a:stCxn id="793823" idx="3"/>
            <a:endCxn id="333" idx="7"/>
          </p:cNvCxnSpPr>
          <p:nvPr/>
        </p:nvCxnSpPr>
        <p:spPr bwMode="auto">
          <a:xfrm flipH="1">
            <a:off x="6160103" y="2818834"/>
            <a:ext cx="436670" cy="467572"/>
          </a:xfrm>
          <a:prstGeom prst="straightConnector1">
            <a:avLst/>
          </a:prstGeom>
          <a:noFill/>
          <a:ln w="28575">
            <a:solidFill>
              <a:schemeClr val="bg2">
                <a:lumMod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3827" name="AutoShape 227"/>
          <p:cNvCxnSpPr>
            <a:cxnSpLocks noChangeShapeType="1"/>
            <a:stCxn id="793823" idx="4"/>
            <a:endCxn id="793833" idx="0"/>
          </p:cNvCxnSpPr>
          <p:nvPr/>
        </p:nvCxnSpPr>
        <p:spPr bwMode="auto">
          <a:xfrm>
            <a:off x="6817519" y="2906713"/>
            <a:ext cx="0" cy="301704"/>
          </a:xfrm>
          <a:prstGeom prst="straightConnector1">
            <a:avLst/>
          </a:prstGeom>
          <a:noFill/>
          <a:ln w="28575">
            <a:solidFill>
              <a:schemeClr val="bg2">
                <a:lumMod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3828" name="AutoShape 228"/>
          <p:cNvCxnSpPr>
            <a:cxnSpLocks noChangeShapeType="1"/>
            <a:stCxn id="793822" idx="5"/>
            <a:endCxn id="338" idx="1"/>
          </p:cNvCxnSpPr>
          <p:nvPr/>
        </p:nvCxnSpPr>
        <p:spPr bwMode="auto">
          <a:xfrm>
            <a:off x="7062793" y="2842407"/>
            <a:ext cx="397849" cy="437968"/>
          </a:xfrm>
          <a:prstGeom prst="straightConnector1">
            <a:avLst/>
          </a:prstGeom>
          <a:noFill/>
          <a:ln w="28575">
            <a:solidFill>
              <a:schemeClr val="bg2">
                <a:lumMod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93831" name="Group 231"/>
          <p:cNvGrpSpPr>
            <a:grpSpLocks/>
          </p:cNvGrpSpPr>
          <p:nvPr/>
        </p:nvGrpSpPr>
        <p:grpSpPr bwMode="auto">
          <a:xfrm>
            <a:off x="6470651" y="3175000"/>
            <a:ext cx="693737" cy="668338"/>
            <a:chOff x="4176" y="672"/>
            <a:chExt cx="480" cy="480"/>
          </a:xfrm>
        </p:grpSpPr>
        <p:sp>
          <p:nvSpPr>
            <p:cNvPr id="793832" name="Oval 232"/>
            <p:cNvSpPr>
              <a:spLocks noChangeArrowheads="1"/>
            </p:cNvSpPr>
            <p:nvPr/>
          </p:nvSpPr>
          <p:spPr bwMode="auto">
            <a:xfrm>
              <a:off x="4176" y="672"/>
              <a:ext cx="480" cy="48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ctr"/>
              <a:r>
                <a:rPr lang="en-US" altLang="zh-CN" b="1">
                  <a:solidFill>
                    <a:srgbClr val="9F9F9F">
                      <a:lumMod val="10000"/>
                    </a:srgbClr>
                  </a:solidFill>
                  <a:latin typeface="Verdana" pitchFamily="34" charset="0"/>
                  <a:ea typeface="宋体" charset="-122"/>
                </a:rPr>
                <a:t>,</a:t>
              </a:r>
            </a:p>
          </p:txBody>
        </p:sp>
        <p:sp>
          <p:nvSpPr>
            <p:cNvPr id="793833" name="Oval 233"/>
            <p:cNvSpPr>
              <a:spLocks noChangeArrowheads="1"/>
            </p:cNvSpPr>
            <p:nvPr/>
          </p:nvSpPr>
          <p:spPr bwMode="auto">
            <a:xfrm>
              <a:off x="4200" y="696"/>
              <a:ext cx="432" cy="43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lvl="0" algn="ctr"/>
              <a:r>
                <a:rPr lang="en-US" altLang="zh-CN" b="1">
                  <a:solidFill>
                    <a:srgbClr val="9F9F9F">
                      <a:lumMod val="10000"/>
                    </a:srgbClr>
                  </a:solidFill>
                  <a:latin typeface="Verdana" pitchFamily="34" charset="0"/>
                  <a:ea typeface="宋体" charset="-122"/>
                </a:rPr>
                <a:t>V4</a:t>
              </a:r>
              <a:endParaRPr lang="en-US" altLang="zh-CN" b="1" dirty="0">
                <a:solidFill>
                  <a:srgbClr val="9F9F9F">
                    <a:lumMod val="10000"/>
                  </a:srgbClr>
                </a:solidFill>
                <a:latin typeface="Verdana" pitchFamily="34" charset="0"/>
                <a:ea typeface="宋体" charset="-122"/>
              </a:endParaRPr>
            </a:p>
          </p:txBody>
        </p:sp>
      </p:grpSp>
      <p:sp>
        <p:nvSpPr>
          <p:cNvPr id="793834" name="Oval 234"/>
          <p:cNvSpPr>
            <a:spLocks noChangeArrowheads="1"/>
          </p:cNvSpPr>
          <p:nvPr/>
        </p:nvSpPr>
        <p:spPr bwMode="auto">
          <a:xfrm>
            <a:off x="6018212" y="4143376"/>
            <a:ext cx="622300" cy="6000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lvl="0" algn="ctr"/>
            <a:r>
              <a:rPr lang="en-US" altLang="zh-CN" b="1">
                <a:solidFill>
                  <a:srgbClr val="9F9F9F">
                    <a:lumMod val="10000"/>
                  </a:srgbClr>
                </a:solidFill>
                <a:latin typeface="Verdana" pitchFamily="34" charset="0"/>
                <a:ea typeface="宋体" charset="-122"/>
              </a:rPr>
              <a:t>V2</a:t>
            </a:r>
            <a:endParaRPr lang="en-US" altLang="zh-CN" b="1" dirty="0">
              <a:solidFill>
                <a:srgbClr val="9F9F9F">
                  <a:lumMod val="10000"/>
                </a:srgbClr>
              </a:solidFill>
              <a:latin typeface="Verdana" pitchFamily="34" charset="0"/>
              <a:ea typeface="宋体" charset="-122"/>
            </a:endParaRPr>
          </a:p>
        </p:txBody>
      </p:sp>
      <p:cxnSp>
        <p:nvCxnSpPr>
          <p:cNvPr id="793835" name="AutoShape 235"/>
          <p:cNvCxnSpPr>
            <a:cxnSpLocks noChangeShapeType="1"/>
          </p:cNvCxnSpPr>
          <p:nvPr/>
        </p:nvCxnSpPr>
        <p:spPr bwMode="auto">
          <a:xfrm flipH="1">
            <a:off x="6458458" y="3828374"/>
            <a:ext cx="208042" cy="320706"/>
          </a:xfrm>
          <a:prstGeom prst="straightConnector1">
            <a:avLst/>
          </a:prstGeom>
          <a:noFill/>
          <a:ln w="28575">
            <a:solidFill>
              <a:schemeClr val="bg2">
                <a:lumMod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3836" name="AutoShape 236"/>
          <p:cNvCxnSpPr>
            <a:cxnSpLocks noChangeShapeType="1"/>
          </p:cNvCxnSpPr>
          <p:nvPr/>
        </p:nvCxnSpPr>
        <p:spPr bwMode="auto">
          <a:xfrm>
            <a:off x="6905684" y="3814440"/>
            <a:ext cx="245980" cy="334640"/>
          </a:xfrm>
          <a:prstGeom prst="straightConnector1">
            <a:avLst/>
          </a:prstGeom>
          <a:noFill/>
          <a:ln w="28575">
            <a:solidFill>
              <a:schemeClr val="bg2">
                <a:lumMod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93839" name="Group 239"/>
          <p:cNvGrpSpPr>
            <a:grpSpLocks/>
          </p:cNvGrpSpPr>
          <p:nvPr/>
        </p:nvGrpSpPr>
        <p:grpSpPr bwMode="auto">
          <a:xfrm>
            <a:off x="6938963" y="4112260"/>
            <a:ext cx="690563" cy="668338"/>
            <a:chOff x="4176" y="672"/>
            <a:chExt cx="480" cy="480"/>
          </a:xfrm>
        </p:grpSpPr>
        <p:sp>
          <p:nvSpPr>
            <p:cNvPr id="793840" name="Oval 240"/>
            <p:cNvSpPr>
              <a:spLocks noChangeArrowheads="1"/>
            </p:cNvSpPr>
            <p:nvPr/>
          </p:nvSpPr>
          <p:spPr bwMode="auto">
            <a:xfrm>
              <a:off x="4176" y="672"/>
              <a:ext cx="480" cy="48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ctr"/>
              <a:r>
                <a:rPr lang="en-US" altLang="zh-CN" b="1">
                  <a:solidFill>
                    <a:srgbClr val="9F9F9F">
                      <a:lumMod val="10000"/>
                    </a:srgbClr>
                  </a:solidFill>
                  <a:latin typeface="Verdana" pitchFamily="34" charset="0"/>
                  <a:ea typeface="宋体" charset="-122"/>
                </a:rPr>
                <a:t>,</a:t>
              </a:r>
            </a:p>
          </p:txBody>
        </p:sp>
        <p:sp>
          <p:nvSpPr>
            <p:cNvPr id="793841" name="Oval 241"/>
            <p:cNvSpPr>
              <a:spLocks noChangeArrowheads="1"/>
            </p:cNvSpPr>
            <p:nvPr/>
          </p:nvSpPr>
          <p:spPr bwMode="auto">
            <a:xfrm>
              <a:off x="4200" y="696"/>
              <a:ext cx="432" cy="43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lvl="0" algn="ctr"/>
              <a:r>
                <a:rPr lang="en-US" altLang="zh-CN" b="1">
                  <a:solidFill>
                    <a:srgbClr val="9F9F9F">
                      <a:lumMod val="10000"/>
                    </a:srgbClr>
                  </a:solidFill>
                  <a:latin typeface="Verdana" pitchFamily="34" charset="0"/>
                  <a:ea typeface="宋体" charset="-122"/>
                </a:rPr>
                <a:t>V8</a:t>
              </a:r>
              <a:endParaRPr lang="en-US" altLang="zh-CN" b="1" dirty="0">
                <a:solidFill>
                  <a:srgbClr val="9F9F9F">
                    <a:lumMod val="10000"/>
                  </a:srgbClr>
                </a:solidFill>
                <a:latin typeface="Verdana" pitchFamily="34" charset="0"/>
                <a:ea typeface="宋体" charset="-122"/>
              </a:endParaRPr>
            </a:p>
          </p:txBody>
        </p:sp>
      </p:grpSp>
      <p:sp>
        <p:nvSpPr>
          <p:cNvPr id="793842" name="Oval 242"/>
          <p:cNvSpPr>
            <a:spLocks noChangeArrowheads="1"/>
          </p:cNvSpPr>
          <p:nvPr/>
        </p:nvSpPr>
        <p:spPr bwMode="auto">
          <a:xfrm>
            <a:off x="6483350" y="5012374"/>
            <a:ext cx="622300" cy="6000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lvl="0" algn="ctr"/>
            <a:r>
              <a:rPr lang="en-US" altLang="zh-CN" b="1">
                <a:solidFill>
                  <a:srgbClr val="9F9F9F">
                    <a:lumMod val="10000"/>
                  </a:srgbClr>
                </a:solidFill>
                <a:latin typeface="Verdana" pitchFamily="34" charset="0"/>
                <a:ea typeface="宋体" charset="-122"/>
              </a:rPr>
              <a:t>V4</a:t>
            </a:r>
            <a:endParaRPr lang="en-US" altLang="zh-CN" b="1" dirty="0">
              <a:solidFill>
                <a:srgbClr val="9F9F9F">
                  <a:lumMod val="10000"/>
                </a:srgbClr>
              </a:solidFill>
              <a:latin typeface="Verdana" pitchFamily="34" charset="0"/>
              <a:ea typeface="宋体" charset="-122"/>
            </a:endParaRPr>
          </a:p>
        </p:txBody>
      </p:sp>
      <p:cxnSp>
        <p:nvCxnSpPr>
          <p:cNvPr id="793843" name="AutoShape 243"/>
          <p:cNvCxnSpPr>
            <a:cxnSpLocks noChangeShapeType="1"/>
          </p:cNvCxnSpPr>
          <p:nvPr/>
        </p:nvCxnSpPr>
        <p:spPr bwMode="auto">
          <a:xfrm flipH="1">
            <a:off x="6975176" y="4725144"/>
            <a:ext cx="216000" cy="324000"/>
          </a:xfrm>
          <a:prstGeom prst="straightConnector1">
            <a:avLst/>
          </a:prstGeom>
          <a:noFill/>
          <a:ln w="28575">
            <a:solidFill>
              <a:schemeClr val="bg2">
                <a:lumMod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3844" name="AutoShape 244"/>
          <p:cNvCxnSpPr>
            <a:cxnSpLocks noChangeShapeType="1"/>
          </p:cNvCxnSpPr>
          <p:nvPr/>
        </p:nvCxnSpPr>
        <p:spPr bwMode="auto">
          <a:xfrm>
            <a:off x="7395749" y="4747261"/>
            <a:ext cx="216000" cy="291845"/>
          </a:xfrm>
          <a:prstGeom prst="straightConnector1">
            <a:avLst/>
          </a:prstGeom>
          <a:noFill/>
          <a:ln w="28575">
            <a:solidFill>
              <a:schemeClr val="bg2">
                <a:lumMod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93847" name="Group 247"/>
          <p:cNvGrpSpPr>
            <a:grpSpLocks/>
          </p:cNvGrpSpPr>
          <p:nvPr/>
        </p:nvGrpSpPr>
        <p:grpSpPr bwMode="auto">
          <a:xfrm>
            <a:off x="7415150" y="4994498"/>
            <a:ext cx="693737" cy="666750"/>
            <a:chOff x="4176" y="672"/>
            <a:chExt cx="480" cy="480"/>
          </a:xfrm>
        </p:grpSpPr>
        <p:sp>
          <p:nvSpPr>
            <p:cNvPr id="793848" name="Oval 248"/>
            <p:cNvSpPr>
              <a:spLocks noChangeArrowheads="1"/>
            </p:cNvSpPr>
            <p:nvPr/>
          </p:nvSpPr>
          <p:spPr bwMode="auto">
            <a:xfrm>
              <a:off x="4176" y="672"/>
              <a:ext cx="480" cy="48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ctr"/>
              <a:r>
                <a:rPr lang="en-US" altLang="zh-CN" b="1">
                  <a:solidFill>
                    <a:srgbClr val="9F9F9F">
                      <a:lumMod val="10000"/>
                    </a:srgbClr>
                  </a:solidFill>
                  <a:latin typeface="Verdana" pitchFamily="34" charset="0"/>
                  <a:ea typeface="宋体" charset="-122"/>
                </a:rPr>
                <a:t>,</a:t>
              </a:r>
            </a:p>
          </p:txBody>
        </p:sp>
        <p:sp>
          <p:nvSpPr>
            <p:cNvPr id="793849" name="Oval 249"/>
            <p:cNvSpPr>
              <a:spLocks noChangeArrowheads="1"/>
            </p:cNvSpPr>
            <p:nvPr/>
          </p:nvSpPr>
          <p:spPr bwMode="auto">
            <a:xfrm>
              <a:off x="4200" y="696"/>
              <a:ext cx="432" cy="43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lvl="0" algn="ctr"/>
              <a:r>
                <a:rPr lang="en-US" altLang="zh-CN" b="1">
                  <a:solidFill>
                    <a:srgbClr val="9F9F9F">
                      <a:lumMod val="10000"/>
                    </a:srgbClr>
                  </a:solidFill>
                  <a:latin typeface="Verdana" pitchFamily="34" charset="0"/>
                  <a:ea typeface="宋体" charset="-122"/>
                </a:rPr>
                <a:t>V5</a:t>
              </a:r>
              <a:endParaRPr lang="en-US" altLang="zh-CN" b="1" dirty="0">
                <a:solidFill>
                  <a:srgbClr val="9F9F9F">
                    <a:lumMod val="10000"/>
                  </a:srgbClr>
                </a:solidFill>
                <a:latin typeface="Verdana" pitchFamily="34" charset="0"/>
                <a:ea typeface="宋体" charset="-122"/>
              </a:endParaRPr>
            </a:p>
          </p:txBody>
        </p:sp>
      </p:grpSp>
      <p:sp>
        <p:nvSpPr>
          <p:cNvPr id="793850" name="Oval 250"/>
          <p:cNvSpPr>
            <a:spLocks noChangeArrowheads="1"/>
          </p:cNvSpPr>
          <p:nvPr/>
        </p:nvSpPr>
        <p:spPr bwMode="auto">
          <a:xfrm>
            <a:off x="7000811" y="5962692"/>
            <a:ext cx="622300" cy="60166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lvl="0" algn="ctr"/>
            <a:r>
              <a:rPr lang="en-US" altLang="zh-CN" b="1">
                <a:solidFill>
                  <a:srgbClr val="9F9F9F">
                    <a:lumMod val="10000"/>
                  </a:srgbClr>
                </a:solidFill>
                <a:latin typeface="Verdana" pitchFamily="34" charset="0"/>
                <a:ea typeface="宋体" charset="-122"/>
              </a:rPr>
              <a:t>V2</a:t>
            </a:r>
            <a:endParaRPr lang="en-US" altLang="zh-CN" b="1" dirty="0">
              <a:solidFill>
                <a:srgbClr val="9F9F9F">
                  <a:lumMod val="10000"/>
                </a:srgbClr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793851" name="Oval 251"/>
          <p:cNvSpPr>
            <a:spLocks noChangeArrowheads="1"/>
          </p:cNvSpPr>
          <p:nvPr/>
        </p:nvSpPr>
        <p:spPr bwMode="auto">
          <a:xfrm>
            <a:off x="7969186" y="5964280"/>
            <a:ext cx="622300" cy="60166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lvl="0" algn="ctr"/>
            <a:r>
              <a:rPr lang="en-US" altLang="zh-CN" b="1">
                <a:solidFill>
                  <a:srgbClr val="9F9F9F">
                    <a:lumMod val="10000"/>
                  </a:srgbClr>
                </a:solidFill>
                <a:latin typeface="Verdana" pitchFamily="34" charset="0"/>
                <a:ea typeface="宋体" charset="-122"/>
              </a:rPr>
              <a:t>V8</a:t>
            </a:r>
            <a:endParaRPr lang="en-US" altLang="zh-CN" b="1" dirty="0">
              <a:solidFill>
                <a:srgbClr val="9F9F9F">
                  <a:lumMod val="10000"/>
                </a:srgbClr>
              </a:solidFill>
              <a:latin typeface="Verdana" pitchFamily="34" charset="0"/>
              <a:ea typeface="宋体" charset="-122"/>
            </a:endParaRPr>
          </a:p>
        </p:txBody>
      </p:sp>
      <p:cxnSp>
        <p:nvCxnSpPr>
          <p:cNvPr id="793852" name="AutoShape 252"/>
          <p:cNvCxnSpPr>
            <a:cxnSpLocks noChangeShapeType="1"/>
          </p:cNvCxnSpPr>
          <p:nvPr/>
        </p:nvCxnSpPr>
        <p:spPr bwMode="auto">
          <a:xfrm flipH="1">
            <a:off x="7444966" y="5627340"/>
            <a:ext cx="216000" cy="360000"/>
          </a:xfrm>
          <a:prstGeom prst="straightConnector1">
            <a:avLst/>
          </a:prstGeom>
          <a:noFill/>
          <a:ln w="28575">
            <a:solidFill>
              <a:schemeClr val="bg2">
                <a:lumMod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3853" name="AutoShape 253"/>
          <p:cNvCxnSpPr>
            <a:cxnSpLocks noChangeShapeType="1"/>
          </p:cNvCxnSpPr>
          <p:nvPr/>
        </p:nvCxnSpPr>
        <p:spPr bwMode="auto">
          <a:xfrm>
            <a:off x="7843058" y="5616091"/>
            <a:ext cx="252000" cy="396000"/>
          </a:xfrm>
          <a:prstGeom prst="straightConnector1">
            <a:avLst/>
          </a:prstGeom>
          <a:noFill/>
          <a:ln w="28575">
            <a:solidFill>
              <a:schemeClr val="bg2">
                <a:lumMod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93860" name="Group 260"/>
          <p:cNvGrpSpPr>
            <a:grpSpLocks/>
          </p:cNvGrpSpPr>
          <p:nvPr/>
        </p:nvGrpSpPr>
        <p:grpSpPr bwMode="auto">
          <a:xfrm>
            <a:off x="9131301" y="2273300"/>
            <a:ext cx="693737" cy="666750"/>
            <a:chOff x="4176" y="672"/>
            <a:chExt cx="480" cy="480"/>
          </a:xfrm>
        </p:grpSpPr>
        <p:sp>
          <p:nvSpPr>
            <p:cNvPr id="793861" name="Oval 261"/>
            <p:cNvSpPr>
              <a:spLocks noChangeArrowheads="1"/>
            </p:cNvSpPr>
            <p:nvPr/>
          </p:nvSpPr>
          <p:spPr bwMode="auto">
            <a:xfrm>
              <a:off x="4176" y="672"/>
              <a:ext cx="480" cy="48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ctr"/>
              <a:r>
                <a:rPr lang="en-US" altLang="zh-CN" b="1">
                  <a:solidFill>
                    <a:srgbClr val="9F9F9F">
                      <a:lumMod val="10000"/>
                    </a:srgbClr>
                  </a:solidFill>
                  <a:latin typeface="Verdana" pitchFamily="34" charset="0"/>
                  <a:ea typeface="宋体" charset="-122"/>
                </a:rPr>
                <a:t>,</a:t>
              </a:r>
            </a:p>
          </p:txBody>
        </p:sp>
        <p:sp>
          <p:nvSpPr>
            <p:cNvPr id="793862" name="Oval 262"/>
            <p:cNvSpPr>
              <a:spLocks noChangeArrowheads="1"/>
            </p:cNvSpPr>
            <p:nvPr/>
          </p:nvSpPr>
          <p:spPr bwMode="auto">
            <a:xfrm>
              <a:off x="4200" y="696"/>
              <a:ext cx="432" cy="43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lvl="0" algn="ctr"/>
              <a:r>
                <a:rPr lang="en-US" altLang="zh-CN" b="1">
                  <a:solidFill>
                    <a:srgbClr val="9F9F9F">
                      <a:lumMod val="10000"/>
                    </a:srgbClr>
                  </a:solidFill>
                  <a:latin typeface="Verdana" pitchFamily="34" charset="0"/>
                  <a:ea typeface="宋体" charset="-122"/>
                </a:rPr>
                <a:t>V3</a:t>
              </a:r>
              <a:endParaRPr lang="en-US" altLang="zh-CN" b="1" dirty="0">
                <a:solidFill>
                  <a:srgbClr val="9F9F9F">
                    <a:lumMod val="10000"/>
                  </a:srgbClr>
                </a:solidFill>
                <a:latin typeface="Verdana" pitchFamily="34" charset="0"/>
                <a:ea typeface="宋体" charset="-122"/>
              </a:endParaRPr>
            </a:p>
          </p:txBody>
        </p:sp>
      </p:grpSp>
      <p:sp>
        <p:nvSpPr>
          <p:cNvPr id="793863" name="Oval 263"/>
          <p:cNvSpPr>
            <a:spLocks noChangeArrowheads="1"/>
          </p:cNvSpPr>
          <p:nvPr/>
        </p:nvSpPr>
        <p:spPr bwMode="auto">
          <a:xfrm>
            <a:off x="8281987" y="3208339"/>
            <a:ext cx="622300" cy="6000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lvl="0" algn="ctr"/>
            <a:r>
              <a:rPr lang="en-US" altLang="zh-CN" b="1">
                <a:solidFill>
                  <a:srgbClr val="9F9F9F">
                    <a:lumMod val="10000"/>
                  </a:srgbClr>
                </a:solidFill>
                <a:latin typeface="Verdana" pitchFamily="34" charset="0"/>
                <a:ea typeface="宋体" charset="-122"/>
              </a:rPr>
              <a:t>V1</a:t>
            </a:r>
            <a:endParaRPr lang="en-US" altLang="zh-CN" b="1" dirty="0">
              <a:solidFill>
                <a:srgbClr val="9F9F9F">
                  <a:lumMod val="10000"/>
                </a:srgbClr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793864" name="Oval 264"/>
          <p:cNvSpPr>
            <a:spLocks noChangeArrowheads="1"/>
          </p:cNvSpPr>
          <p:nvPr/>
        </p:nvSpPr>
        <p:spPr bwMode="auto">
          <a:xfrm>
            <a:off x="10096500" y="3208339"/>
            <a:ext cx="622300" cy="6000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lvl="0" algn="ctr"/>
            <a:r>
              <a:rPr lang="en-US" altLang="zh-CN" b="1">
                <a:solidFill>
                  <a:srgbClr val="9F9F9F">
                    <a:lumMod val="10000"/>
                  </a:srgbClr>
                </a:solidFill>
                <a:latin typeface="Verdana" pitchFamily="34" charset="0"/>
                <a:ea typeface="宋体" charset="-122"/>
              </a:rPr>
              <a:t>V7</a:t>
            </a:r>
            <a:endParaRPr lang="en-US" altLang="zh-CN" b="1" dirty="0">
              <a:solidFill>
                <a:srgbClr val="9F9F9F">
                  <a:lumMod val="10000"/>
                </a:srgbClr>
              </a:solidFill>
              <a:latin typeface="Verdana" pitchFamily="34" charset="0"/>
              <a:ea typeface="宋体" charset="-122"/>
            </a:endParaRPr>
          </a:p>
        </p:txBody>
      </p:sp>
      <p:cxnSp>
        <p:nvCxnSpPr>
          <p:cNvPr id="793865" name="AutoShape 265"/>
          <p:cNvCxnSpPr>
            <a:cxnSpLocks noChangeShapeType="1"/>
            <a:stCxn id="793862" idx="3"/>
            <a:endCxn id="793863" idx="0"/>
          </p:cNvCxnSpPr>
          <p:nvPr/>
        </p:nvCxnSpPr>
        <p:spPr bwMode="auto">
          <a:xfrm flipH="1">
            <a:off x="8593138" y="2833688"/>
            <a:ext cx="665163" cy="360362"/>
          </a:xfrm>
          <a:prstGeom prst="straightConnector1">
            <a:avLst/>
          </a:prstGeom>
          <a:noFill/>
          <a:ln w="28575">
            <a:solidFill>
              <a:schemeClr val="bg2">
                <a:lumMod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3866" name="AutoShape 266"/>
          <p:cNvCxnSpPr>
            <a:cxnSpLocks noChangeShapeType="1"/>
            <a:stCxn id="793862" idx="4"/>
            <a:endCxn id="793872" idx="0"/>
          </p:cNvCxnSpPr>
          <p:nvPr/>
        </p:nvCxnSpPr>
        <p:spPr bwMode="auto">
          <a:xfrm>
            <a:off x="9478962" y="2921000"/>
            <a:ext cx="1588" cy="273050"/>
          </a:xfrm>
          <a:prstGeom prst="straightConnector1">
            <a:avLst/>
          </a:prstGeom>
          <a:noFill/>
          <a:ln w="28575">
            <a:solidFill>
              <a:schemeClr val="bg2">
                <a:lumMod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3867" name="AutoShape 267"/>
          <p:cNvCxnSpPr>
            <a:cxnSpLocks noChangeShapeType="1"/>
            <a:stCxn id="793862" idx="5"/>
            <a:endCxn id="793864" idx="0"/>
          </p:cNvCxnSpPr>
          <p:nvPr/>
        </p:nvCxnSpPr>
        <p:spPr bwMode="auto">
          <a:xfrm>
            <a:off x="9698038" y="2833688"/>
            <a:ext cx="709613" cy="360362"/>
          </a:xfrm>
          <a:prstGeom prst="straightConnector1">
            <a:avLst/>
          </a:prstGeom>
          <a:noFill/>
          <a:ln w="28575">
            <a:solidFill>
              <a:schemeClr val="bg2">
                <a:lumMod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93870" name="Group 270"/>
          <p:cNvGrpSpPr>
            <a:grpSpLocks/>
          </p:cNvGrpSpPr>
          <p:nvPr/>
        </p:nvGrpSpPr>
        <p:grpSpPr bwMode="auto">
          <a:xfrm>
            <a:off x="9132887" y="3175000"/>
            <a:ext cx="693738" cy="668338"/>
            <a:chOff x="4176" y="672"/>
            <a:chExt cx="480" cy="480"/>
          </a:xfrm>
        </p:grpSpPr>
        <p:sp>
          <p:nvSpPr>
            <p:cNvPr id="793871" name="Oval 271"/>
            <p:cNvSpPr>
              <a:spLocks noChangeArrowheads="1"/>
            </p:cNvSpPr>
            <p:nvPr/>
          </p:nvSpPr>
          <p:spPr bwMode="auto">
            <a:xfrm>
              <a:off x="4176" y="672"/>
              <a:ext cx="480" cy="48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ctr"/>
              <a:r>
                <a:rPr lang="en-US" altLang="zh-CN" b="1">
                  <a:solidFill>
                    <a:srgbClr val="9F9F9F">
                      <a:lumMod val="10000"/>
                    </a:srgbClr>
                  </a:solidFill>
                  <a:latin typeface="Verdana" pitchFamily="34" charset="0"/>
                  <a:ea typeface="宋体" charset="-122"/>
                </a:rPr>
                <a:t>,</a:t>
              </a:r>
            </a:p>
          </p:txBody>
        </p:sp>
        <p:sp>
          <p:nvSpPr>
            <p:cNvPr id="793872" name="Oval 272"/>
            <p:cNvSpPr>
              <a:spLocks noChangeArrowheads="1"/>
            </p:cNvSpPr>
            <p:nvPr/>
          </p:nvSpPr>
          <p:spPr bwMode="auto">
            <a:xfrm>
              <a:off x="4200" y="696"/>
              <a:ext cx="432" cy="43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lvl="0" algn="ctr"/>
              <a:r>
                <a:rPr lang="en-US" altLang="zh-CN" b="1">
                  <a:solidFill>
                    <a:srgbClr val="9F9F9F">
                      <a:lumMod val="10000"/>
                    </a:srgbClr>
                  </a:solidFill>
                  <a:latin typeface="Verdana" pitchFamily="34" charset="0"/>
                  <a:ea typeface="宋体" charset="-122"/>
                </a:rPr>
                <a:t>V6</a:t>
              </a:r>
              <a:endParaRPr lang="en-US" altLang="zh-CN" b="1" dirty="0">
                <a:solidFill>
                  <a:srgbClr val="9F9F9F">
                    <a:lumMod val="10000"/>
                  </a:srgbClr>
                </a:solidFill>
                <a:latin typeface="Verdana" pitchFamily="34" charset="0"/>
                <a:ea typeface="宋体" charset="-122"/>
              </a:endParaRPr>
            </a:p>
          </p:txBody>
        </p:sp>
      </p:grpSp>
      <p:sp>
        <p:nvSpPr>
          <p:cNvPr id="793873" name="Oval 273"/>
          <p:cNvSpPr>
            <a:spLocks noChangeArrowheads="1"/>
          </p:cNvSpPr>
          <p:nvPr/>
        </p:nvSpPr>
        <p:spPr bwMode="auto">
          <a:xfrm>
            <a:off x="8686801" y="4143376"/>
            <a:ext cx="623887" cy="6000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lvl="0" algn="ctr"/>
            <a:r>
              <a:rPr lang="en-US" altLang="zh-CN" b="1">
                <a:solidFill>
                  <a:srgbClr val="9F9F9F">
                    <a:lumMod val="10000"/>
                  </a:srgbClr>
                </a:solidFill>
                <a:latin typeface="Verdana" pitchFamily="34" charset="0"/>
                <a:ea typeface="宋体" charset="-122"/>
              </a:rPr>
              <a:t>V3</a:t>
            </a:r>
            <a:endParaRPr lang="en-US" altLang="zh-CN" b="1" dirty="0">
              <a:solidFill>
                <a:srgbClr val="9F9F9F">
                  <a:lumMod val="10000"/>
                </a:srgbClr>
              </a:solidFill>
              <a:latin typeface="Verdana" pitchFamily="34" charset="0"/>
              <a:ea typeface="宋体" charset="-122"/>
            </a:endParaRPr>
          </a:p>
        </p:txBody>
      </p:sp>
      <p:cxnSp>
        <p:nvCxnSpPr>
          <p:cNvPr id="793874" name="AutoShape 274"/>
          <p:cNvCxnSpPr>
            <a:cxnSpLocks noChangeShapeType="1"/>
            <a:stCxn id="793872" idx="3"/>
            <a:endCxn id="793873" idx="0"/>
          </p:cNvCxnSpPr>
          <p:nvPr/>
        </p:nvCxnSpPr>
        <p:spPr bwMode="auto">
          <a:xfrm flipH="1">
            <a:off x="8999537" y="3736976"/>
            <a:ext cx="260350" cy="392113"/>
          </a:xfrm>
          <a:prstGeom prst="straightConnector1">
            <a:avLst/>
          </a:prstGeom>
          <a:noFill/>
          <a:ln w="28575">
            <a:solidFill>
              <a:schemeClr val="bg2">
                <a:lumMod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3875" name="AutoShape 275"/>
          <p:cNvCxnSpPr>
            <a:cxnSpLocks noChangeShapeType="1"/>
            <a:stCxn id="793872" idx="5"/>
            <a:endCxn id="793880" idx="0"/>
          </p:cNvCxnSpPr>
          <p:nvPr/>
        </p:nvCxnSpPr>
        <p:spPr bwMode="auto">
          <a:xfrm>
            <a:off x="9699625" y="3736976"/>
            <a:ext cx="252412" cy="392113"/>
          </a:xfrm>
          <a:prstGeom prst="straightConnector1">
            <a:avLst/>
          </a:prstGeom>
          <a:noFill/>
          <a:ln w="28575">
            <a:solidFill>
              <a:schemeClr val="bg2">
                <a:lumMod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93878" name="Group 278"/>
          <p:cNvGrpSpPr>
            <a:grpSpLocks/>
          </p:cNvGrpSpPr>
          <p:nvPr/>
        </p:nvGrpSpPr>
        <p:grpSpPr bwMode="auto">
          <a:xfrm>
            <a:off x="9605962" y="4110039"/>
            <a:ext cx="692150" cy="668337"/>
            <a:chOff x="4176" y="672"/>
            <a:chExt cx="480" cy="480"/>
          </a:xfrm>
        </p:grpSpPr>
        <p:sp>
          <p:nvSpPr>
            <p:cNvPr id="793879" name="Oval 279"/>
            <p:cNvSpPr>
              <a:spLocks noChangeArrowheads="1"/>
            </p:cNvSpPr>
            <p:nvPr/>
          </p:nvSpPr>
          <p:spPr bwMode="auto">
            <a:xfrm>
              <a:off x="4176" y="672"/>
              <a:ext cx="480" cy="48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ctr"/>
              <a:r>
                <a:rPr lang="en-US" altLang="zh-CN" b="1">
                  <a:solidFill>
                    <a:srgbClr val="9F9F9F">
                      <a:lumMod val="10000"/>
                    </a:srgbClr>
                  </a:solidFill>
                  <a:latin typeface="Verdana" pitchFamily="34" charset="0"/>
                  <a:ea typeface="宋体" charset="-122"/>
                </a:rPr>
                <a:t>,</a:t>
              </a:r>
            </a:p>
          </p:txBody>
        </p:sp>
        <p:sp>
          <p:nvSpPr>
            <p:cNvPr id="793880" name="Oval 280"/>
            <p:cNvSpPr>
              <a:spLocks noChangeArrowheads="1"/>
            </p:cNvSpPr>
            <p:nvPr/>
          </p:nvSpPr>
          <p:spPr bwMode="auto">
            <a:xfrm>
              <a:off x="4200" y="696"/>
              <a:ext cx="432" cy="43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lvl="0" algn="ctr"/>
              <a:r>
                <a:rPr lang="en-US" altLang="zh-CN" b="1">
                  <a:solidFill>
                    <a:srgbClr val="9F9F9F">
                      <a:lumMod val="10000"/>
                    </a:srgbClr>
                  </a:solidFill>
                  <a:latin typeface="Verdana" pitchFamily="34" charset="0"/>
                  <a:ea typeface="宋体" charset="-122"/>
                </a:rPr>
                <a:t>V7</a:t>
              </a:r>
              <a:endParaRPr lang="en-US" altLang="zh-CN" b="1" dirty="0">
                <a:solidFill>
                  <a:srgbClr val="9F9F9F">
                    <a:lumMod val="10000"/>
                  </a:srgbClr>
                </a:solidFill>
                <a:latin typeface="Verdana" pitchFamily="34" charset="0"/>
                <a:ea typeface="宋体" charset="-122"/>
              </a:endParaRPr>
            </a:p>
          </p:txBody>
        </p:sp>
      </p:grpSp>
      <p:sp>
        <p:nvSpPr>
          <p:cNvPr id="793881" name="Oval 281"/>
          <p:cNvSpPr>
            <a:spLocks noChangeArrowheads="1"/>
          </p:cNvSpPr>
          <p:nvPr/>
        </p:nvSpPr>
        <p:spPr bwMode="auto">
          <a:xfrm>
            <a:off x="9236075" y="5007293"/>
            <a:ext cx="622300" cy="60166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lvl="0" algn="ctr"/>
            <a:r>
              <a:rPr lang="en-US" altLang="zh-CN" b="1">
                <a:solidFill>
                  <a:srgbClr val="9F9F9F">
                    <a:lumMod val="10000"/>
                  </a:srgbClr>
                </a:solidFill>
                <a:latin typeface="Verdana" pitchFamily="34" charset="0"/>
                <a:ea typeface="宋体" charset="-122"/>
              </a:rPr>
              <a:t>V3</a:t>
            </a:r>
            <a:endParaRPr lang="en-US" altLang="zh-CN" b="1" dirty="0">
              <a:solidFill>
                <a:srgbClr val="9F9F9F">
                  <a:lumMod val="10000"/>
                </a:srgbClr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793882" name="Oval 282"/>
          <p:cNvSpPr>
            <a:spLocks noChangeArrowheads="1"/>
          </p:cNvSpPr>
          <p:nvPr/>
        </p:nvSpPr>
        <p:spPr bwMode="auto">
          <a:xfrm>
            <a:off x="10096500" y="5007293"/>
            <a:ext cx="622300" cy="60166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lvl="0" algn="ctr"/>
            <a:r>
              <a:rPr lang="en-US" altLang="zh-CN" b="1">
                <a:solidFill>
                  <a:srgbClr val="9F9F9F">
                    <a:lumMod val="10000"/>
                  </a:srgbClr>
                </a:solidFill>
                <a:latin typeface="Verdana" pitchFamily="34" charset="0"/>
                <a:ea typeface="宋体" charset="-122"/>
              </a:rPr>
              <a:t>V6</a:t>
            </a:r>
            <a:endParaRPr lang="en-US" altLang="zh-CN" b="1" dirty="0">
              <a:solidFill>
                <a:srgbClr val="9F9F9F">
                  <a:lumMod val="10000"/>
                </a:srgbClr>
              </a:solidFill>
              <a:latin typeface="Verdana" pitchFamily="34" charset="0"/>
              <a:ea typeface="宋体" charset="-122"/>
            </a:endParaRPr>
          </a:p>
        </p:txBody>
      </p:sp>
      <p:cxnSp>
        <p:nvCxnSpPr>
          <p:cNvPr id="793883" name="AutoShape 283"/>
          <p:cNvCxnSpPr>
            <a:cxnSpLocks noChangeShapeType="1"/>
            <a:stCxn id="793880" idx="3"/>
            <a:endCxn id="793881" idx="0"/>
          </p:cNvCxnSpPr>
          <p:nvPr/>
        </p:nvCxnSpPr>
        <p:spPr bwMode="auto">
          <a:xfrm flipH="1">
            <a:off x="9547225" y="4656871"/>
            <a:ext cx="184572" cy="350423"/>
          </a:xfrm>
          <a:prstGeom prst="straightConnector1">
            <a:avLst/>
          </a:prstGeom>
          <a:noFill/>
          <a:ln w="28575">
            <a:solidFill>
              <a:schemeClr val="bg2">
                <a:lumMod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3884" name="AutoShape 284"/>
          <p:cNvCxnSpPr>
            <a:cxnSpLocks noChangeShapeType="1"/>
            <a:stCxn id="793880" idx="5"/>
            <a:endCxn id="793882" idx="0"/>
          </p:cNvCxnSpPr>
          <p:nvPr/>
        </p:nvCxnSpPr>
        <p:spPr bwMode="auto">
          <a:xfrm>
            <a:off x="10172278" y="4656871"/>
            <a:ext cx="235372" cy="350423"/>
          </a:xfrm>
          <a:prstGeom prst="straightConnector1">
            <a:avLst/>
          </a:prstGeom>
          <a:noFill/>
          <a:ln w="28575">
            <a:solidFill>
              <a:schemeClr val="bg2">
                <a:lumMod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93899" name="Group 299"/>
          <p:cNvGrpSpPr>
            <a:grpSpLocks/>
          </p:cNvGrpSpPr>
          <p:nvPr/>
        </p:nvGrpSpPr>
        <p:grpSpPr bwMode="auto">
          <a:xfrm>
            <a:off x="762000" y="44450"/>
            <a:ext cx="3957638" cy="4472769"/>
            <a:chOff x="2426" y="617"/>
            <a:chExt cx="3177" cy="3591"/>
          </a:xfrm>
        </p:grpSpPr>
        <p:sp>
          <p:nvSpPr>
            <p:cNvPr id="793900" name="Text Box 300"/>
            <p:cNvSpPr txBox="1">
              <a:spLocks noChangeArrowheads="1"/>
            </p:cNvSpPr>
            <p:nvPr/>
          </p:nvSpPr>
          <p:spPr bwMode="auto">
            <a:xfrm>
              <a:off x="3470" y="617"/>
              <a:ext cx="1315" cy="3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邻接表</a:t>
              </a:r>
            </a:p>
          </p:txBody>
        </p:sp>
        <p:grpSp>
          <p:nvGrpSpPr>
            <p:cNvPr id="793901" name="Group 301"/>
            <p:cNvGrpSpPr>
              <a:grpSpLocks/>
            </p:cNvGrpSpPr>
            <p:nvPr/>
          </p:nvGrpSpPr>
          <p:grpSpPr bwMode="auto">
            <a:xfrm>
              <a:off x="2426" y="621"/>
              <a:ext cx="3177" cy="3587"/>
              <a:chOff x="2561" y="192"/>
              <a:chExt cx="3177" cy="3973"/>
            </a:xfrm>
          </p:grpSpPr>
          <p:sp>
            <p:nvSpPr>
              <p:cNvPr id="793902" name="Rectangle 302"/>
              <p:cNvSpPr>
                <a:spLocks noChangeArrowheads="1"/>
              </p:cNvSpPr>
              <p:nvPr/>
            </p:nvSpPr>
            <p:spPr bwMode="auto">
              <a:xfrm>
                <a:off x="3310" y="3702"/>
                <a:ext cx="115" cy="4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793903" name="Rectangle 303"/>
              <p:cNvSpPr>
                <a:spLocks noChangeArrowheads="1"/>
              </p:cNvSpPr>
              <p:nvPr/>
            </p:nvSpPr>
            <p:spPr bwMode="auto">
              <a:xfrm>
                <a:off x="2849" y="3702"/>
                <a:ext cx="461" cy="4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 err="1">
                    <a:solidFill>
                      <a:schemeClr val="bg2">
                        <a:lumMod val="10000"/>
                      </a:schemeClr>
                    </a:solidFill>
                    <a:latin typeface="Verdana" pitchFamily="34" charset="0"/>
                  </a:rPr>
                  <a:t>V8</a:t>
                </a:r>
                <a:endParaRPr lang="en-US" altLang="zh-CN" sz="2000" b="1" dirty="0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</a:endParaRPr>
              </a:p>
            </p:txBody>
          </p:sp>
          <p:sp>
            <p:nvSpPr>
              <p:cNvPr id="793904" name="Rectangle 304"/>
              <p:cNvSpPr>
                <a:spLocks noChangeArrowheads="1"/>
              </p:cNvSpPr>
              <p:nvPr/>
            </p:nvSpPr>
            <p:spPr bwMode="auto">
              <a:xfrm>
                <a:off x="2561" y="3739"/>
                <a:ext cx="288" cy="4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>
                    <a:solidFill>
                      <a:srgbClr val="C00000"/>
                    </a:solidFill>
                  </a:rPr>
                  <a:t>8</a:t>
                </a:r>
              </a:p>
            </p:txBody>
          </p:sp>
          <p:sp>
            <p:nvSpPr>
              <p:cNvPr id="793905" name="Rectangle 305"/>
              <p:cNvSpPr>
                <a:spLocks noChangeArrowheads="1"/>
              </p:cNvSpPr>
              <p:nvPr/>
            </p:nvSpPr>
            <p:spPr bwMode="auto">
              <a:xfrm>
                <a:off x="3310" y="3260"/>
                <a:ext cx="115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793906" name="Rectangle 306"/>
              <p:cNvSpPr>
                <a:spLocks noChangeArrowheads="1"/>
              </p:cNvSpPr>
              <p:nvPr/>
            </p:nvSpPr>
            <p:spPr bwMode="auto">
              <a:xfrm>
                <a:off x="2849" y="3260"/>
                <a:ext cx="461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 err="1">
                    <a:solidFill>
                      <a:schemeClr val="bg2">
                        <a:lumMod val="10000"/>
                      </a:schemeClr>
                    </a:solidFill>
                    <a:latin typeface="Verdana" pitchFamily="34" charset="0"/>
                  </a:rPr>
                  <a:t>V7</a:t>
                </a:r>
                <a:endParaRPr lang="en-US" altLang="zh-CN" sz="2000" b="1" dirty="0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</a:endParaRPr>
              </a:p>
            </p:txBody>
          </p:sp>
          <p:sp>
            <p:nvSpPr>
              <p:cNvPr id="793907" name="Rectangle 307"/>
              <p:cNvSpPr>
                <a:spLocks noChangeArrowheads="1"/>
              </p:cNvSpPr>
              <p:nvPr/>
            </p:nvSpPr>
            <p:spPr bwMode="auto">
              <a:xfrm>
                <a:off x="2561" y="3294"/>
                <a:ext cx="288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>
                    <a:solidFill>
                      <a:srgbClr val="C00000"/>
                    </a:solidFill>
                  </a:rPr>
                  <a:t>7</a:t>
                </a:r>
              </a:p>
            </p:txBody>
          </p:sp>
          <p:sp>
            <p:nvSpPr>
              <p:cNvPr id="793908" name="Rectangle 308"/>
              <p:cNvSpPr>
                <a:spLocks noChangeArrowheads="1"/>
              </p:cNvSpPr>
              <p:nvPr/>
            </p:nvSpPr>
            <p:spPr bwMode="auto">
              <a:xfrm>
                <a:off x="3310" y="2816"/>
                <a:ext cx="115" cy="4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793909" name="Rectangle 309"/>
              <p:cNvSpPr>
                <a:spLocks noChangeArrowheads="1"/>
              </p:cNvSpPr>
              <p:nvPr/>
            </p:nvSpPr>
            <p:spPr bwMode="auto">
              <a:xfrm>
                <a:off x="2849" y="2816"/>
                <a:ext cx="461" cy="4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 err="1">
                    <a:solidFill>
                      <a:schemeClr val="bg2">
                        <a:lumMod val="10000"/>
                      </a:schemeClr>
                    </a:solidFill>
                    <a:latin typeface="Verdana" pitchFamily="34" charset="0"/>
                  </a:rPr>
                  <a:t>V6</a:t>
                </a:r>
                <a:endParaRPr lang="en-US" altLang="zh-CN" sz="2000" b="1" dirty="0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</a:endParaRPr>
              </a:p>
            </p:txBody>
          </p:sp>
          <p:sp>
            <p:nvSpPr>
              <p:cNvPr id="793910" name="Rectangle 310"/>
              <p:cNvSpPr>
                <a:spLocks noChangeArrowheads="1"/>
              </p:cNvSpPr>
              <p:nvPr/>
            </p:nvSpPr>
            <p:spPr bwMode="auto">
              <a:xfrm>
                <a:off x="2561" y="2852"/>
                <a:ext cx="288" cy="4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>
                    <a:solidFill>
                      <a:srgbClr val="C00000"/>
                    </a:solidFill>
                  </a:rPr>
                  <a:t>6</a:t>
                </a:r>
              </a:p>
            </p:txBody>
          </p:sp>
          <p:sp>
            <p:nvSpPr>
              <p:cNvPr id="793911" name="Rectangle 311"/>
              <p:cNvSpPr>
                <a:spLocks noChangeArrowheads="1"/>
              </p:cNvSpPr>
              <p:nvPr/>
            </p:nvSpPr>
            <p:spPr bwMode="auto">
              <a:xfrm>
                <a:off x="3310" y="2372"/>
                <a:ext cx="115" cy="4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793912" name="Rectangle 312"/>
              <p:cNvSpPr>
                <a:spLocks noChangeArrowheads="1"/>
              </p:cNvSpPr>
              <p:nvPr/>
            </p:nvSpPr>
            <p:spPr bwMode="auto">
              <a:xfrm>
                <a:off x="2849" y="2372"/>
                <a:ext cx="461" cy="4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 err="1">
                    <a:solidFill>
                      <a:schemeClr val="bg2">
                        <a:lumMod val="10000"/>
                      </a:schemeClr>
                    </a:solidFill>
                    <a:latin typeface="Verdana" pitchFamily="34" charset="0"/>
                  </a:rPr>
                  <a:t>V5</a:t>
                </a:r>
                <a:endParaRPr lang="en-US" altLang="zh-CN" sz="2000" b="1" dirty="0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</a:endParaRPr>
              </a:p>
            </p:txBody>
          </p:sp>
          <p:sp>
            <p:nvSpPr>
              <p:cNvPr id="793913" name="Rectangle 313"/>
              <p:cNvSpPr>
                <a:spLocks noChangeArrowheads="1"/>
              </p:cNvSpPr>
              <p:nvPr/>
            </p:nvSpPr>
            <p:spPr bwMode="auto">
              <a:xfrm>
                <a:off x="2561" y="2399"/>
                <a:ext cx="288" cy="4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>
                    <a:solidFill>
                      <a:srgbClr val="C00000"/>
                    </a:solidFill>
                  </a:rPr>
                  <a:t>5</a:t>
                </a:r>
              </a:p>
            </p:txBody>
          </p:sp>
          <p:sp>
            <p:nvSpPr>
              <p:cNvPr id="793914" name="Rectangle 314"/>
              <p:cNvSpPr>
                <a:spLocks noChangeArrowheads="1"/>
              </p:cNvSpPr>
              <p:nvPr/>
            </p:nvSpPr>
            <p:spPr bwMode="auto">
              <a:xfrm>
                <a:off x="3310" y="1930"/>
                <a:ext cx="115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793915" name="Rectangle 315"/>
              <p:cNvSpPr>
                <a:spLocks noChangeArrowheads="1"/>
              </p:cNvSpPr>
              <p:nvPr/>
            </p:nvSpPr>
            <p:spPr bwMode="auto">
              <a:xfrm>
                <a:off x="2849" y="1930"/>
                <a:ext cx="461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 err="1">
                    <a:solidFill>
                      <a:schemeClr val="bg2">
                        <a:lumMod val="10000"/>
                      </a:schemeClr>
                    </a:solidFill>
                    <a:latin typeface="Verdana" pitchFamily="34" charset="0"/>
                  </a:rPr>
                  <a:t>V4</a:t>
                </a:r>
                <a:endParaRPr lang="en-US" altLang="zh-CN" sz="2000" b="1" dirty="0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</a:endParaRPr>
              </a:p>
            </p:txBody>
          </p:sp>
          <p:sp>
            <p:nvSpPr>
              <p:cNvPr id="793916" name="Rectangle 316"/>
              <p:cNvSpPr>
                <a:spLocks noChangeArrowheads="1"/>
              </p:cNvSpPr>
              <p:nvPr/>
            </p:nvSpPr>
            <p:spPr bwMode="auto">
              <a:xfrm>
                <a:off x="2561" y="1966"/>
                <a:ext cx="288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>
                    <a:solidFill>
                      <a:srgbClr val="C00000"/>
                    </a:solidFill>
                  </a:rPr>
                  <a:t>4</a:t>
                </a:r>
              </a:p>
            </p:txBody>
          </p:sp>
          <p:sp>
            <p:nvSpPr>
              <p:cNvPr id="793917" name="Rectangle 317"/>
              <p:cNvSpPr>
                <a:spLocks noChangeArrowheads="1"/>
              </p:cNvSpPr>
              <p:nvPr/>
            </p:nvSpPr>
            <p:spPr bwMode="auto">
              <a:xfrm>
                <a:off x="3310" y="1486"/>
                <a:ext cx="115" cy="4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793918" name="Rectangle 318"/>
              <p:cNvSpPr>
                <a:spLocks noChangeArrowheads="1"/>
              </p:cNvSpPr>
              <p:nvPr/>
            </p:nvSpPr>
            <p:spPr bwMode="auto">
              <a:xfrm>
                <a:off x="2849" y="1486"/>
                <a:ext cx="461" cy="4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 err="1">
                    <a:solidFill>
                      <a:schemeClr val="bg2">
                        <a:lumMod val="10000"/>
                      </a:schemeClr>
                    </a:solidFill>
                    <a:latin typeface="Verdana" pitchFamily="34" charset="0"/>
                  </a:rPr>
                  <a:t>V3</a:t>
                </a:r>
                <a:endParaRPr lang="en-US" altLang="zh-CN" sz="2000" b="1" dirty="0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</a:endParaRPr>
              </a:p>
            </p:txBody>
          </p:sp>
          <p:sp>
            <p:nvSpPr>
              <p:cNvPr id="793919" name="Rectangle 319"/>
              <p:cNvSpPr>
                <a:spLocks noChangeArrowheads="1"/>
              </p:cNvSpPr>
              <p:nvPr/>
            </p:nvSpPr>
            <p:spPr bwMode="auto">
              <a:xfrm>
                <a:off x="2561" y="1522"/>
                <a:ext cx="288" cy="4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>
                    <a:solidFill>
                      <a:srgbClr val="C00000"/>
                    </a:solidFill>
                  </a:rPr>
                  <a:t>3</a:t>
                </a:r>
              </a:p>
            </p:txBody>
          </p:sp>
          <p:sp>
            <p:nvSpPr>
              <p:cNvPr id="793920" name="Rectangle 320"/>
              <p:cNvSpPr>
                <a:spLocks noChangeArrowheads="1"/>
              </p:cNvSpPr>
              <p:nvPr/>
            </p:nvSpPr>
            <p:spPr bwMode="auto">
              <a:xfrm>
                <a:off x="3310" y="1042"/>
                <a:ext cx="115" cy="4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793921" name="Rectangle 321"/>
              <p:cNvSpPr>
                <a:spLocks noChangeArrowheads="1"/>
              </p:cNvSpPr>
              <p:nvPr/>
            </p:nvSpPr>
            <p:spPr bwMode="auto">
              <a:xfrm>
                <a:off x="2849" y="1042"/>
                <a:ext cx="461" cy="4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 err="1">
                    <a:solidFill>
                      <a:schemeClr val="bg2">
                        <a:lumMod val="10000"/>
                      </a:schemeClr>
                    </a:solidFill>
                    <a:latin typeface="Verdana" pitchFamily="34" charset="0"/>
                  </a:rPr>
                  <a:t>V2</a:t>
                </a:r>
                <a:endParaRPr lang="en-US" altLang="zh-CN" sz="2000" b="1" dirty="0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</a:endParaRPr>
              </a:p>
            </p:txBody>
          </p:sp>
          <p:sp>
            <p:nvSpPr>
              <p:cNvPr id="793922" name="Rectangle 322"/>
              <p:cNvSpPr>
                <a:spLocks noChangeArrowheads="1"/>
              </p:cNvSpPr>
              <p:nvPr/>
            </p:nvSpPr>
            <p:spPr bwMode="auto">
              <a:xfrm>
                <a:off x="2561" y="1069"/>
                <a:ext cx="288" cy="4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>
                    <a:solidFill>
                      <a:srgbClr val="C00000"/>
                    </a:solidFill>
                  </a:rPr>
                  <a:t>2</a:t>
                </a:r>
              </a:p>
            </p:txBody>
          </p:sp>
          <p:sp>
            <p:nvSpPr>
              <p:cNvPr id="793923" name="Rectangle 323"/>
              <p:cNvSpPr>
                <a:spLocks noChangeArrowheads="1"/>
              </p:cNvSpPr>
              <p:nvPr/>
            </p:nvSpPr>
            <p:spPr bwMode="auto">
              <a:xfrm>
                <a:off x="3310" y="623"/>
                <a:ext cx="115" cy="4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793924" name="Rectangle 324"/>
              <p:cNvSpPr>
                <a:spLocks noChangeArrowheads="1"/>
              </p:cNvSpPr>
              <p:nvPr/>
            </p:nvSpPr>
            <p:spPr bwMode="auto">
              <a:xfrm>
                <a:off x="2849" y="623"/>
                <a:ext cx="461" cy="4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 err="1">
                    <a:solidFill>
                      <a:schemeClr val="bg2">
                        <a:lumMod val="10000"/>
                      </a:schemeClr>
                    </a:solidFill>
                    <a:latin typeface="Verdana" pitchFamily="34" charset="0"/>
                  </a:rPr>
                  <a:t>V1</a:t>
                </a:r>
                <a:endParaRPr lang="en-US" altLang="zh-CN" sz="2000" b="1" dirty="0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</a:endParaRPr>
              </a:p>
            </p:txBody>
          </p:sp>
          <p:sp>
            <p:nvSpPr>
              <p:cNvPr id="793925" name="Rectangle 325"/>
              <p:cNvSpPr>
                <a:spLocks noChangeArrowheads="1"/>
              </p:cNvSpPr>
              <p:nvPr/>
            </p:nvSpPr>
            <p:spPr bwMode="auto">
              <a:xfrm>
                <a:off x="2561" y="659"/>
                <a:ext cx="288" cy="4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>
                    <a:solidFill>
                      <a:srgbClr val="C00000"/>
                    </a:solidFill>
                  </a:rPr>
                  <a:t>1</a:t>
                </a:r>
              </a:p>
            </p:txBody>
          </p:sp>
          <p:sp>
            <p:nvSpPr>
              <p:cNvPr id="793926" name="Rectangle 326"/>
              <p:cNvSpPr>
                <a:spLocks noChangeArrowheads="1"/>
              </p:cNvSpPr>
              <p:nvPr/>
            </p:nvSpPr>
            <p:spPr bwMode="auto">
              <a:xfrm>
                <a:off x="3310" y="192"/>
                <a:ext cx="115" cy="4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793927" name="Rectangle 327"/>
              <p:cNvSpPr>
                <a:spLocks noChangeArrowheads="1"/>
              </p:cNvSpPr>
              <p:nvPr/>
            </p:nvSpPr>
            <p:spPr bwMode="auto">
              <a:xfrm>
                <a:off x="2849" y="192"/>
                <a:ext cx="461" cy="4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793928" name="Rectangle 328"/>
              <p:cNvSpPr>
                <a:spLocks noChangeArrowheads="1"/>
              </p:cNvSpPr>
              <p:nvPr/>
            </p:nvSpPr>
            <p:spPr bwMode="auto">
              <a:xfrm>
                <a:off x="2561" y="223"/>
                <a:ext cx="288" cy="4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>
                    <a:solidFill>
                      <a:srgbClr val="C00000"/>
                    </a:solidFill>
                  </a:rPr>
                  <a:t>0</a:t>
                </a:r>
              </a:p>
            </p:txBody>
          </p:sp>
          <p:sp>
            <p:nvSpPr>
              <p:cNvPr id="793929" name="Line 329"/>
              <p:cNvSpPr>
                <a:spLocks noChangeShapeType="1"/>
              </p:cNvSpPr>
              <p:nvPr/>
            </p:nvSpPr>
            <p:spPr bwMode="auto">
              <a:xfrm>
                <a:off x="2561" y="192"/>
                <a:ext cx="288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793930" name="Line 330"/>
              <p:cNvSpPr>
                <a:spLocks noChangeShapeType="1"/>
              </p:cNvSpPr>
              <p:nvPr/>
            </p:nvSpPr>
            <p:spPr bwMode="auto">
              <a:xfrm>
                <a:off x="2561" y="4128"/>
                <a:ext cx="288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28575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793931" name="Line 331"/>
              <p:cNvSpPr>
                <a:spLocks noChangeShapeType="1"/>
              </p:cNvSpPr>
              <p:nvPr/>
            </p:nvSpPr>
            <p:spPr bwMode="auto">
              <a:xfrm>
                <a:off x="2849" y="192"/>
                <a:ext cx="0" cy="3936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793932" name="Line 332"/>
              <p:cNvSpPr>
                <a:spLocks noChangeShapeType="1"/>
              </p:cNvSpPr>
              <p:nvPr/>
            </p:nvSpPr>
            <p:spPr bwMode="auto">
              <a:xfrm>
                <a:off x="3284" y="192"/>
                <a:ext cx="0" cy="3936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793933" name="Line 333"/>
              <p:cNvSpPr>
                <a:spLocks noChangeShapeType="1"/>
              </p:cNvSpPr>
              <p:nvPr/>
            </p:nvSpPr>
            <p:spPr bwMode="auto">
              <a:xfrm>
                <a:off x="3425" y="192"/>
                <a:ext cx="0" cy="3936"/>
              </a:xfrm>
              <a:prstGeom prst="line">
                <a:avLst/>
              </a:prstGeom>
              <a:noFill/>
              <a:ln w="28575" cap="sq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793934" name="Line 334"/>
              <p:cNvSpPr>
                <a:spLocks noChangeShapeType="1"/>
              </p:cNvSpPr>
              <p:nvPr/>
            </p:nvSpPr>
            <p:spPr bwMode="auto">
              <a:xfrm>
                <a:off x="2849" y="192"/>
                <a:ext cx="576" cy="0"/>
              </a:xfrm>
              <a:prstGeom prst="line">
                <a:avLst/>
              </a:prstGeom>
              <a:noFill/>
              <a:ln w="28575" cap="sq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793935" name="Line 335"/>
              <p:cNvSpPr>
                <a:spLocks noChangeShapeType="1"/>
              </p:cNvSpPr>
              <p:nvPr/>
            </p:nvSpPr>
            <p:spPr bwMode="auto">
              <a:xfrm>
                <a:off x="2849" y="629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793936" name="Line 336"/>
              <p:cNvSpPr>
                <a:spLocks noChangeShapeType="1"/>
              </p:cNvSpPr>
              <p:nvPr/>
            </p:nvSpPr>
            <p:spPr bwMode="auto">
              <a:xfrm>
                <a:off x="2849" y="1066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793937" name="Line 337"/>
              <p:cNvSpPr>
                <a:spLocks noChangeShapeType="1"/>
              </p:cNvSpPr>
              <p:nvPr/>
            </p:nvSpPr>
            <p:spPr bwMode="auto">
              <a:xfrm>
                <a:off x="2849" y="1504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793938" name="Line 338"/>
              <p:cNvSpPr>
                <a:spLocks noChangeShapeType="1"/>
              </p:cNvSpPr>
              <p:nvPr/>
            </p:nvSpPr>
            <p:spPr bwMode="auto">
              <a:xfrm>
                <a:off x="2849" y="1941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793939" name="Line 339"/>
              <p:cNvSpPr>
                <a:spLocks noChangeShapeType="1"/>
              </p:cNvSpPr>
              <p:nvPr/>
            </p:nvSpPr>
            <p:spPr bwMode="auto">
              <a:xfrm>
                <a:off x="2849" y="2378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793940" name="Line 340"/>
              <p:cNvSpPr>
                <a:spLocks noChangeShapeType="1"/>
              </p:cNvSpPr>
              <p:nvPr/>
            </p:nvSpPr>
            <p:spPr bwMode="auto">
              <a:xfrm>
                <a:off x="2849" y="2816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793941" name="Line 341"/>
              <p:cNvSpPr>
                <a:spLocks noChangeShapeType="1"/>
              </p:cNvSpPr>
              <p:nvPr/>
            </p:nvSpPr>
            <p:spPr bwMode="auto">
              <a:xfrm>
                <a:off x="2849" y="3253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793942" name="Line 342"/>
              <p:cNvSpPr>
                <a:spLocks noChangeShapeType="1"/>
              </p:cNvSpPr>
              <p:nvPr/>
            </p:nvSpPr>
            <p:spPr bwMode="auto">
              <a:xfrm>
                <a:off x="2849" y="3690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793943" name="Line 343"/>
              <p:cNvSpPr>
                <a:spLocks noChangeShapeType="1"/>
              </p:cNvSpPr>
              <p:nvPr/>
            </p:nvSpPr>
            <p:spPr bwMode="auto">
              <a:xfrm>
                <a:off x="2849" y="4128"/>
                <a:ext cx="576" cy="0"/>
              </a:xfrm>
              <a:prstGeom prst="line">
                <a:avLst/>
              </a:prstGeom>
              <a:noFill/>
              <a:ln w="28575" cap="sq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grpSp>
            <p:nvGrpSpPr>
              <p:cNvPr id="793944" name="Group 344"/>
              <p:cNvGrpSpPr>
                <a:grpSpLocks/>
              </p:cNvGrpSpPr>
              <p:nvPr/>
            </p:nvGrpSpPr>
            <p:grpSpPr bwMode="auto">
              <a:xfrm>
                <a:off x="3569" y="664"/>
                <a:ext cx="624" cy="336"/>
                <a:chOff x="3521" y="663"/>
                <a:chExt cx="624" cy="336"/>
              </a:xfrm>
            </p:grpSpPr>
            <p:sp>
              <p:nvSpPr>
                <p:cNvPr id="793945" name="Rectangle 345"/>
                <p:cNvSpPr>
                  <a:spLocks noChangeArrowheads="1"/>
                </p:cNvSpPr>
                <p:nvPr/>
              </p:nvSpPr>
              <p:spPr bwMode="auto">
                <a:xfrm>
                  <a:off x="4001" y="663"/>
                  <a:ext cx="144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200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3946" name="Rectangle 346"/>
                <p:cNvSpPr>
                  <a:spLocks noChangeArrowheads="1"/>
                </p:cNvSpPr>
                <p:nvPr/>
              </p:nvSpPr>
              <p:spPr bwMode="auto">
                <a:xfrm>
                  <a:off x="3521" y="663"/>
                  <a:ext cx="480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dirty="0" err="1">
                      <a:solidFill>
                        <a:schemeClr val="bg2">
                          <a:lumMod val="10000"/>
                        </a:schemeClr>
                      </a:solidFill>
                    </a:rPr>
                    <a:t>V2</a:t>
                  </a:r>
                  <a:endParaRPr lang="en-US" altLang="zh-CN" sz="2000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3947" name="Line 347"/>
                <p:cNvSpPr>
                  <a:spLocks noChangeShapeType="1"/>
                </p:cNvSpPr>
                <p:nvPr/>
              </p:nvSpPr>
              <p:spPr bwMode="auto">
                <a:xfrm>
                  <a:off x="3521" y="663"/>
                  <a:ext cx="624" cy="0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3948" name="Line 348"/>
                <p:cNvSpPr>
                  <a:spLocks noChangeShapeType="1"/>
                </p:cNvSpPr>
                <p:nvPr/>
              </p:nvSpPr>
              <p:spPr bwMode="auto">
                <a:xfrm>
                  <a:off x="3521" y="999"/>
                  <a:ext cx="624" cy="0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3949" name="Line 349"/>
                <p:cNvSpPr>
                  <a:spLocks noChangeShapeType="1"/>
                </p:cNvSpPr>
                <p:nvPr/>
              </p:nvSpPr>
              <p:spPr bwMode="auto">
                <a:xfrm>
                  <a:off x="3521" y="663"/>
                  <a:ext cx="0" cy="336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3950" name="Line 350"/>
                <p:cNvSpPr>
                  <a:spLocks noChangeShapeType="1"/>
                </p:cNvSpPr>
                <p:nvPr/>
              </p:nvSpPr>
              <p:spPr bwMode="auto">
                <a:xfrm>
                  <a:off x="4001" y="663"/>
                  <a:ext cx="0" cy="336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3951" name="Line 351"/>
                <p:cNvSpPr>
                  <a:spLocks noChangeShapeType="1"/>
                </p:cNvSpPr>
                <p:nvPr/>
              </p:nvSpPr>
              <p:spPr bwMode="auto">
                <a:xfrm>
                  <a:off x="4145" y="663"/>
                  <a:ext cx="0" cy="336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p:grpSp>
          <p:grpSp>
            <p:nvGrpSpPr>
              <p:cNvPr id="793952" name="Group 352"/>
              <p:cNvGrpSpPr>
                <a:grpSpLocks/>
              </p:cNvGrpSpPr>
              <p:nvPr/>
            </p:nvGrpSpPr>
            <p:grpSpPr bwMode="auto">
              <a:xfrm>
                <a:off x="4343" y="664"/>
                <a:ext cx="624" cy="336"/>
                <a:chOff x="4337" y="663"/>
                <a:chExt cx="624" cy="336"/>
              </a:xfrm>
            </p:grpSpPr>
            <p:sp>
              <p:nvSpPr>
                <p:cNvPr id="793953" name="Rectangle 353"/>
                <p:cNvSpPr>
                  <a:spLocks noChangeArrowheads="1"/>
                </p:cNvSpPr>
                <p:nvPr/>
              </p:nvSpPr>
              <p:spPr bwMode="auto">
                <a:xfrm>
                  <a:off x="4817" y="663"/>
                  <a:ext cx="144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200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3954" name="Rectangle 354"/>
                <p:cNvSpPr>
                  <a:spLocks noChangeArrowheads="1"/>
                </p:cNvSpPr>
                <p:nvPr/>
              </p:nvSpPr>
              <p:spPr bwMode="auto">
                <a:xfrm>
                  <a:off x="4337" y="663"/>
                  <a:ext cx="480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dirty="0" err="1">
                      <a:solidFill>
                        <a:schemeClr val="bg2">
                          <a:lumMod val="10000"/>
                        </a:schemeClr>
                      </a:solidFill>
                    </a:rPr>
                    <a:t>V3</a:t>
                  </a:r>
                  <a:endParaRPr lang="en-US" altLang="zh-CN" sz="2000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3955" name="Line 355"/>
                <p:cNvSpPr>
                  <a:spLocks noChangeShapeType="1"/>
                </p:cNvSpPr>
                <p:nvPr/>
              </p:nvSpPr>
              <p:spPr bwMode="auto">
                <a:xfrm>
                  <a:off x="4337" y="663"/>
                  <a:ext cx="624" cy="0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3956" name="Line 356"/>
                <p:cNvSpPr>
                  <a:spLocks noChangeShapeType="1"/>
                </p:cNvSpPr>
                <p:nvPr/>
              </p:nvSpPr>
              <p:spPr bwMode="auto">
                <a:xfrm>
                  <a:off x="4337" y="999"/>
                  <a:ext cx="624" cy="0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3957" name="Line 357"/>
                <p:cNvSpPr>
                  <a:spLocks noChangeShapeType="1"/>
                </p:cNvSpPr>
                <p:nvPr/>
              </p:nvSpPr>
              <p:spPr bwMode="auto">
                <a:xfrm>
                  <a:off x="4337" y="663"/>
                  <a:ext cx="0" cy="336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3958" name="Line 358"/>
                <p:cNvSpPr>
                  <a:spLocks noChangeShapeType="1"/>
                </p:cNvSpPr>
                <p:nvPr/>
              </p:nvSpPr>
              <p:spPr bwMode="auto">
                <a:xfrm>
                  <a:off x="4817" y="663"/>
                  <a:ext cx="0" cy="336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3959" name="Line 359"/>
                <p:cNvSpPr>
                  <a:spLocks noChangeShapeType="1"/>
                </p:cNvSpPr>
                <p:nvPr/>
              </p:nvSpPr>
              <p:spPr bwMode="auto">
                <a:xfrm>
                  <a:off x="4961" y="663"/>
                  <a:ext cx="0" cy="336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p:grpSp>
          <p:grpSp>
            <p:nvGrpSpPr>
              <p:cNvPr id="793960" name="Group 360"/>
              <p:cNvGrpSpPr>
                <a:grpSpLocks/>
              </p:cNvGrpSpPr>
              <p:nvPr/>
            </p:nvGrpSpPr>
            <p:grpSpPr bwMode="auto">
              <a:xfrm>
                <a:off x="3569" y="1096"/>
                <a:ext cx="624" cy="336"/>
                <a:chOff x="3521" y="1104"/>
                <a:chExt cx="624" cy="336"/>
              </a:xfrm>
            </p:grpSpPr>
            <p:sp>
              <p:nvSpPr>
                <p:cNvPr id="793961" name="Rectangle 361"/>
                <p:cNvSpPr>
                  <a:spLocks noChangeArrowheads="1"/>
                </p:cNvSpPr>
                <p:nvPr/>
              </p:nvSpPr>
              <p:spPr bwMode="auto">
                <a:xfrm>
                  <a:off x="4001" y="1104"/>
                  <a:ext cx="144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200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3962" name="Rectangle 362"/>
                <p:cNvSpPr>
                  <a:spLocks noChangeArrowheads="1"/>
                </p:cNvSpPr>
                <p:nvPr/>
              </p:nvSpPr>
              <p:spPr bwMode="auto">
                <a:xfrm>
                  <a:off x="3521" y="1104"/>
                  <a:ext cx="480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dirty="0" err="1">
                      <a:solidFill>
                        <a:schemeClr val="bg2">
                          <a:lumMod val="10000"/>
                        </a:schemeClr>
                      </a:solidFill>
                    </a:rPr>
                    <a:t>V1</a:t>
                  </a:r>
                  <a:endParaRPr lang="en-US" altLang="zh-CN" sz="2000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3963" name="Line 363"/>
                <p:cNvSpPr>
                  <a:spLocks noChangeShapeType="1"/>
                </p:cNvSpPr>
                <p:nvPr/>
              </p:nvSpPr>
              <p:spPr bwMode="auto">
                <a:xfrm>
                  <a:off x="3521" y="1104"/>
                  <a:ext cx="624" cy="0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3964" name="Line 364"/>
                <p:cNvSpPr>
                  <a:spLocks noChangeShapeType="1"/>
                </p:cNvSpPr>
                <p:nvPr/>
              </p:nvSpPr>
              <p:spPr bwMode="auto">
                <a:xfrm>
                  <a:off x="3521" y="1440"/>
                  <a:ext cx="624" cy="0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3965" name="Line 365"/>
                <p:cNvSpPr>
                  <a:spLocks noChangeShapeType="1"/>
                </p:cNvSpPr>
                <p:nvPr/>
              </p:nvSpPr>
              <p:spPr bwMode="auto">
                <a:xfrm>
                  <a:off x="3521" y="1104"/>
                  <a:ext cx="0" cy="336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3966" name="Line 366"/>
                <p:cNvSpPr>
                  <a:spLocks noChangeShapeType="1"/>
                </p:cNvSpPr>
                <p:nvPr/>
              </p:nvSpPr>
              <p:spPr bwMode="auto">
                <a:xfrm>
                  <a:off x="4001" y="1104"/>
                  <a:ext cx="0" cy="336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3967" name="Line 367"/>
                <p:cNvSpPr>
                  <a:spLocks noChangeShapeType="1"/>
                </p:cNvSpPr>
                <p:nvPr/>
              </p:nvSpPr>
              <p:spPr bwMode="auto">
                <a:xfrm>
                  <a:off x="4145" y="1104"/>
                  <a:ext cx="0" cy="336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p:grpSp>
          <p:grpSp>
            <p:nvGrpSpPr>
              <p:cNvPr id="793968" name="Group 368"/>
              <p:cNvGrpSpPr>
                <a:grpSpLocks/>
              </p:cNvGrpSpPr>
              <p:nvPr/>
            </p:nvGrpSpPr>
            <p:grpSpPr bwMode="auto">
              <a:xfrm>
                <a:off x="4343" y="1096"/>
                <a:ext cx="624" cy="336"/>
                <a:chOff x="4337" y="1104"/>
                <a:chExt cx="624" cy="336"/>
              </a:xfrm>
            </p:grpSpPr>
            <p:sp>
              <p:nvSpPr>
                <p:cNvPr id="793969" name="Rectangle 369"/>
                <p:cNvSpPr>
                  <a:spLocks noChangeArrowheads="1"/>
                </p:cNvSpPr>
                <p:nvPr/>
              </p:nvSpPr>
              <p:spPr bwMode="auto">
                <a:xfrm>
                  <a:off x="4817" y="1104"/>
                  <a:ext cx="144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200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3970" name="Rectangle 370"/>
                <p:cNvSpPr>
                  <a:spLocks noChangeArrowheads="1"/>
                </p:cNvSpPr>
                <p:nvPr/>
              </p:nvSpPr>
              <p:spPr bwMode="auto">
                <a:xfrm>
                  <a:off x="4337" y="1104"/>
                  <a:ext cx="480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dirty="0" err="1">
                      <a:solidFill>
                        <a:schemeClr val="bg2">
                          <a:lumMod val="10000"/>
                        </a:schemeClr>
                      </a:solidFill>
                    </a:rPr>
                    <a:t>V4</a:t>
                  </a:r>
                  <a:endParaRPr lang="en-US" altLang="zh-CN" sz="2000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3971" name="Line 371"/>
                <p:cNvSpPr>
                  <a:spLocks noChangeShapeType="1"/>
                </p:cNvSpPr>
                <p:nvPr/>
              </p:nvSpPr>
              <p:spPr bwMode="auto">
                <a:xfrm>
                  <a:off x="4337" y="1104"/>
                  <a:ext cx="624" cy="0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3972" name="Line 372"/>
                <p:cNvSpPr>
                  <a:spLocks noChangeShapeType="1"/>
                </p:cNvSpPr>
                <p:nvPr/>
              </p:nvSpPr>
              <p:spPr bwMode="auto">
                <a:xfrm>
                  <a:off x="4337" y="1440"/>
                  <a:ext cx="624" cy="0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3973" name="Line 373"/>
                <p:cNvSpPr>
                  <a:spLocks noChangeShapeType="1"/>
                </p:cNvSpPr>
                <p:nvPr/>
              </p:nvSpPr>
              <p:spPr bwMode="auto">
                <a:xfrm>
                  <a:off x="4337" y="1104"/>
                  <a:ext cx="0" cy="336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3974" name="Line 374"/>
                <p:cNvSpPr>
                  <a:spLocks noChangeShapeType="1"/>
                </p:cNvSpPr>
                <p:nvPr/>
              </p:nvSpPr>
              <p:spPr bwMode="auto">
                <a:xfrm>
                  <a:off x="4817" y="1104"/>
                  <a:ext cx="0" cy="336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3975" name="Line 375"/>
                <p:cNvSpPr>
                  <a:spLocks noChangeShapeType="1"/>
                </p:cNvSpPr>
                <p:nvPr/>
              </p:nvSpPr>
              <p:spPr bwMode="auto">
                <a:xfrm>
                  <a:off x="4961" y="1104"/>
                  <a:ext cx="0" cy="336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p:grpSp>
          <p:grpSp>
            <p:nvGrpSpPr>
              <p:cNvPr id="793976" name="Group 376"/>
              <p:cNvGrpSpPr>
                <a:grpSpLocks/>
              </p:cNvGrpSpPr>
              <p:nvPr/>
            </p:nvGrpSpPr>
            <p:grpSpPr bwMode="auto">
              <a:xfrm>
                <a:off x="5114" y="1096"/>
                <a:ext cx="624" cy="336"/>
                <a:chOff x="5023" y="1104"/>
                <a:chExt cx="624" cy="336"/>
              </a:xfrm>
            </p:grpSpPr>
            <p:sp>
              <p:nvSpPr>
                <p:cNvPr id="793977" name="Rectangle 377"/>
                <p:cNvSpPr>
                  <a:spLocks noChangeArrowheads="1"/>
                </p:cNvSpPr>
                <p:nvPr/>
              </p:nvSpPr>
              <p:spPr bwMode="auto">
                <a:xfrm>
                  <a:off x="5503" y="1104"/>
                  <a:ext cx="144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200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3978" name="Rectangle 378"/>
                <p:cNvSpPr>
                  <a:spLocks noChangeArrowheads="1"/>
                </p:cNvSpPr>
                <p:nvPr/>
              </p:nvSpPr>
              <p:spPr bwMode="auto">
                <a:xfrm>
                  <a:off x="5023" y="1104"/>
                  <a:ext cx="480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dirty="0" err="1">
                      <a:solidFill>
                        <a:schemeClr val="bg2">
                          <a:lumMod val="10000"/>
                        </a:schemeClr>
                      </a:solidFill>
                    </a:rPr>
                    <a:t>V5</a:t>
                  </a:r>
                  <a:endParaRPr lang="en-US" altLang="zh-CN" sz="2000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3979" name="Line 379"/>
                <p:cNvSpPr>
                  <a:spLocks noChangeShapeType="1"/>
                </p:cNvSpPr>
                <p:nvPr/>
              </p:nvSpPr>
              <p:spPr bwMode="auto">
                <a:xfrm>
                  <a:off x="5023" y="1104"/>
                  <a:ext cx="624" cy="0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3980" name="Line 380"/>
                <p:cNvSpPr>
                  <a:spLocks noChangeShapeType="1"/>
                </p:cNvSpPr>
                <p:nvPr/>
              </p:nvSpPr>
              <p:spPr bwMode="auto">
                <a:xfrm>
                  <a:off x="5023" y="1440"/>
                  <a:ext cx="624" cy="0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3981" name="Line 381"/>
                <p:cNvSpPr>
                  <a:spLocks noChangeShapeType="1"/>
                </p:cNvSpPr>
                <p:nvPr/>
              </p:nvSpPr>
              <p:spPr bwMode="auto">
                <a:xfrm>
                  <a:off x="5023" y="1104"/>
                  <a:ext cx="0" cy="336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3982" name="Line 382"/>
                <p:cNvSpPr>
                  <a:spLocks noChangeShapeType="1"/>
                </p:cNvSpPr>
                <p:nvPr/>
              </p:nvSpPr>
              <p:spPr bwMode="auto">
                <a:xfrm>
                  <a:off x="5503" y="1104"/>
                  <a:ext cx="0" cy="336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3983" name="Line 383"/>
                <p:cNvSpPr>
                  <a:spLocks noChangeShapeType="1"/>
                </p:cNvSpPr>
                <p:nvPr/>
              </p:nvSpPr>
              <p:spPr bwMode="auto">
                <a:xfrm>
                  <a:off x="5647" y="1104"/>
                  <a:ext cx="0" cy="336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p:grpSp>
          <p:grpSp>
            <p:nvGrpSpPr>
              <p:cNvPr id="793984" name="Group 384"/>
              <p:cNvGrpSpPr>
                <a:grpSpLocks/>
              </p:cNvGrpSpPr>
              <p:nvPr/>
            </p:nvGrpSpPr>
            <p:grpSpPr bwMode="auto">
              <a:xfrm>
                <a:off x="3569" y="1540"/>
                <a:ext cx="624" cy="336"/>
                <a:chOff x="3521" y="1536"/>
                <a:chExt cx="624" cy="336"/>
              </a:xfrm>
            </p:grpSpPr>
            <p:sp>
              <p:nvSpPr>
                <p:cNvPr id="793985" name="Rectangle 385"/>
                <p:cNvSpPr>
                  <a:spLocks noChangeArrowheads="1"/>
                </p:cNvSpPr>
                <p:nvPr/>
              </p:nvSpPr>
              <p:spPr bwMode="auto">
                <a:xfrm>
                  <a:off x="4001" y="1536"/>
                  <a:ext cx="144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200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3986" name="Rectangle 386"/>
                <p:cNvSpPr>
                  <a:spLocks noChangeArrowheads="1"/>
                </p:cNvSpPr>
                <p:nvPr/>
              </p:nvSpPr>
              <p:spPr bwMode="auto">
                <a:xfrm>
                  <a:off x="3521" y="1536"/>
                  <a:ext cx="480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dirty="0" err="1">
                      <a:solidFill>
                        <a:schemeClr val="bg2">
                          <a:lumMod val="10000"/>
                        </a:schemeClr>
                      </a:solidFill>
                    </a:rPr>
                    <a:t>V1</a:t>
                  </a:r>
                  <a:endParaRPr lang="en-US" altLang="zh-CN" sz="2000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3987" name="Line 387"/>
                <p:cNvSpPr>
                  <a:spLocks noChangeShapeType="1"/>
                </p:cNvSpPr>
                <p:nvPr/>
              </p:nvSpPr>
              <p:spPr bwMode="auto">
                <a:xfrm>
                  <a:off x="3521" y="1536"/>
                  <a:ext cx="624" cy="0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3988" name="Line 388"/>
                <p:cNvSpPr>
                  <a:spLocks noChangeShapeType="1"/>
                </p:cNvSpPr>
                <p:nvPr/>
              </p:nvSpPr>
              <p:spPr bwMode="auto">
                <a:xfrm>
                  <a:off x="3521" y="1872"/>
                  <a:ext cx="624" cy="0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3989" name="Line 389"/>
                <p:cNvSpPr>
                  <a:spLocks noChangeShapeType="1"/>
                </p:cNvSpPr>
                <p:nvPr/>
              </p:nvSpPr>
              <p:spPr bwMode="auto">
                <a:xfrm>
                  <a:off x="3521" y="1536"/>
                  <a:ext cx="0" cy="336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3990" name="Line 390"/>
                <p:cNvSpPr>
                  <a:spLocks noChangeShapeType="1"/>
                </p:cNvSpPr>
                <p:nvPr/>
              </p:nvSpPr>
              <p:spPr bwMode="auto">
                <a:xfrm>
                  <a:off x="4001" y="1536"/>
                  <a:ext cx="0" cy="336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3991" name="Line 391"/>
                <p:cNvSpPr>
                  <a:spLocks noChangeShapeType="1"/>
                </p:cNvSpPr>
                <p:nvPr/>
              </p:nvSpPr>
              <p:spPr bwMode="auto">
                <a:xfrm>
                  <a:off x="4145" y="1536"/>
                  <a:ext cx="0" cy="336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p:grpSp>
          <p:grpSp>
            <p:nvGrpSpPr>
              <p:cNvPr id="793992" name="Group 392"/>
              <p:cNvGrpSpPr>
                <a:grpSpLocks/>
              </p:cNvGrpSpPr>
              <p:nvPr/>
            </p:nvGrpSpPr>
            <p:grpSpPr bwMode="auto">
              <a:xfrm>
                <a:off x="4343" y="1540"/>
                <a:ext cx="624" cy="336"/>
                <a:chOff x="4337" y="1536"/>
                <a:chExt cx="624" cy="336"/>
              </a:xfrm>
            </p:grpSpPr>
            <p:sp>
              <p:nvSpPr>
                <p:cNvPr id="793993" name="Rectangle 393"/>
                <p:cNvSpPr>
                  <a:spLocks noChangeArrowheads="1"/>
                </p:cNvSpPr>
                <p:nvPr/>
              </p:nvSpPr>
              <p:spPr bwMode="auto">
                <a:xfrm>
                  <a:off x="4817" y="1536"/>
                  <a:ext cx="144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200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3994" name="Rectangle 394"/>
                <p:cNvSpPr>
                  <a:spLocks noChangeArrowheads="1"/>
                </p:cNvSpPr>
                <p:nvPr/>
              </p:nvSpPr>
              <p:spPr bwMode="auto">
                <a:xfrm>
                  <a:off x="4337" y="1536"/>
                  <a:ext cx="480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dirty="0" err="1">
                      <a:solidFill>
                        <a:schemeClr val="bg2">
                          <a:lumMod val="10000"/>
                        </a:schemeClr>
                      </a:solidFill>
                    </a:rPr>
                    <a:t>V6</a:t>
                  </a:r>
                  <a:endParaRPr lang="en-US" altLang="zh-CN" sz="2000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3995" name="Line 395"/>
                <p:cNvSpPr>
                  <a:spLocks noChangeShapeType="1"/>
                </p:cNvSpPr>
                <p:nvPr/>
              </p:nvSpPr>
              <p:spPr bwMode="auto">
                <a:xfrm>
                  <a:off x="4337" y="1536"/>
                  <a:ext cx="624" cy="0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3996" name="Line 396"/>
                <p:cNvSpPr>
                  <a:spLocks noChangeShapeType="1"/>
                </p:cNvSpPr>
                <p:nvPr/>
              </p:nvSpPr>
              <p:spPr bwMode="auto">
                <a:xfrm>
                  <a:off x="4337" y="1872"/>
                  <a:ext cx="624" cy="0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3997" name="Line 397"/>
                <p:cNvSpPr>
                  <a:spLocks noChangeShapeType="1"/>
                </p:cNvSpPr>
                <p:nvPr/>
              </p:nvSpPr>
              <p:spPr bwMode="auto">
                <a:xfrm>
                  <a:off x="4337" y="1536"/>
                  <a:ext cx="0" cy="336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3998" name="Line 398"/>
                <p:cNvSpPr>
                  <a:spLocks noChangeShapeType="1"/>
                </p:cNvSpPr>
                <p:nvPr/>
              </p:nvSpPr>
              <p:spPr bwMode="auto">
                <a:xfrm>
                  <a:off x="4817" y="1536"/>
                  <a:ext cx="0" cy="336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3999" name="Line 399"/>
                <p:cNvSpPr>
                  <a:spLocks noChangeShapeType="1"/>
                </p:cNvSpPr>
                <p:nvPr/>
              </p:nvSpPr>
              <p:spPr bwMode="auto">
                <a:xfrm>
                  <a:off x="4961" y="1536"/>
                  <a:ext cx="0" cy="336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p:grpSp>
          <p:grpSp>
            <p:nvGrpSpPr>
              <p:cNvPr id="794000" name="Group 400"/>
              <p:cNvGrpSpPr>
                <a:grpSpLocks/>
              </p:cNvGrpSpPr>
              <p:nvPr/>
            </p:nvGrpSpPr>
            <p:grpSpPr bwMode="auto">
              <a:xfrm>
                <a:off x="5114" y="1540"/>
                <a:ext cx="624" cy="336"/>
                <a:chOff x="5023" y="1536"/>
                <a:chExt cx="624" cy="336"/>
              </a:xfrm>
            </p:grpSpPr>
            <p:sp>
              <p:nvSpPr>
                <p:cNvPr id="794001" name="Rectangle 401"/>
                <p:cNvSpPr>
                  <a:spLocks noChangeArrowheads="1"/>
                </p:cNvSpPr>
                <p:nvPr/>
              </p:nvSpPr>
              <p:spPr bwMode="auto">
                <a:xfrm>
                  <a:off x="5503" y="1536"/>
                  <a:ext cx="144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200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02" name="Rectangle 402"/>
                <p:cNvSpPr>
                  <a:spLocks noChangeArrowheads="1"/>
                </p:cNvSpPr>
                <p:nvPr/>
              </p:nvSpPr>
              <p:spPr bwMode="auto">
                <a:xfrm>
                  <a:off x="5023" y="1536"/>
                  <a:ext cx="480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dirty="0" err="1">
                      <a:solidFill>
                        <a:schemeClr val="bg2">
                          <a:lumMod val="10000"/>
                        </a:schemeClr>
                      </a:solidFill>
                    </a:rPr>
                    <a:t>V7</a:t>
                  </a:r>
                  <a:endParaRPr lang="en-US" altLang="zh-CN" sz="2000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03" name="Line 403"/>
                <p:cNvSpPr>
                  <a:spLocks noChangeShapeType="1"/>
                </p:cNvSpPr>
                <p:nvPr/>
              </p:nvSpPr>
              <p:spPr bwMode="auto">
                <a:xfrm>
                  <a:off x="5023" y="1536"/>
                  <a:ext cx="624" cy="0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04" name="Line 404"/>
                <p:cNvSpPr>
                  <a:spLocks noChangeShapeType="1"/>
                </p:cNvSpPr>
                <p:nvPr/>
              </p:nvSpPr>
              <p:spPr bwMode="auto">
                <a:xfrm>
                  <a:off x="5023" y="1872"/>
                  <a:ext cx="624" cy="0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05" name="Line 405"/>
                <p:cNvSpPr>
                  <a:spLocks noChangeShapeType="1"/>
                </p:cNvSpPr>
                <p:nvPr/>
              </p:nvSpPr>
              <p:spPr bwMode="auto">
                <a:xfrm>
                  <a:off x="5023" y="1536"/>
                  <a:ext cx="0" cy="336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06" name="Line 406"/>
                <p:cNvSpPr>
                  <a:spLocks noChangeShapeType="1"/>
                </p:cNvSpPr>
                <p:nvPr/>
              </p:nvSpPr>
              <p:spPr bwMode="auto">
                <a:xfrm>
                  <a:off x="5503" y="1536"/>
                  <a:ext cx="0" cy="336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07" name="Line 407"/>
                <p:cNvSpPr>
                  <a:spLocks noChangeShapeType="1"/>
                </p:cNvSpPr>
                <p:nvPr/>
              </p:nvSpPr>
              <p:spPr bwMode="auto">
                <a:xfrm>
                  <a:off x="5647" y="1536"/>
                  <a:ext cx="0" cy="336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p:grpSp>
          <p:grpSp>
            <p:nvGrpSpPr>
              <p:cNvPr id="794008" name="Group 408"/>
              <p:cNvGrpSpPr>
                <a:grpSpLocks/>
              </p:cNvGrpSpPr>
              <p:nvPr/>
            </p:nvGrpSpPr>
            <p:grpSpPr bwMode="auto">
              <a:xfrm>
                <a:off x="3569" y="1983"/>
                <a:ext cx="624" cy="336"/>
                <a:chOff x="3521" y="1968"/>
                <a:chExt cx="624" cy="336"/>
              </a:xfrm>
            </p:grpSpPr>
            <p:sp>
              <p:nvSpPr>
                <p:cNvPr id="794009" name="Rectangle 409"/>
                <p:cNvSpPr>
                  <a:spLocks noChangeArrowheads="1"/>
                </p:cNvSpPr>
                <p:nvPr/>
              </p:nvSpPr>
              <p:spPr bwMode="auto">
                <a:xfrm>
                  <a:off x="4001" y="1968"/>
                  <a:ext cx="144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200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10" name="Rectangle 410"/>
                <p:cNvSpPr>
                  <a:spLocks noChangeArrowheads="1"/>
                </p:cNvSpPr>
                <p:nvPr/>
              </p:nvSpPr>
              <p:spPr bwMode="auto">
                <a:xfrm>
                  <a:off x="3521" y="1968"/>
                  <a:ext cx="480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dirty="0" err="1">
                      <a:solidFill>
                        <a:schemeClr val="bg2">
                          <a:lumMod val="10000"/>
                        </a:schemeClr>
                      </a:solidFill>
                    </a:rPr>
                    <a:t>V2</a:t>
                  </a:r>
                  <a:endParaRPr lang="en-US" altLang="zh-CN" sz="2000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11" name="Line 411"/>
                <p:cNvSpPr>
                  <a:spLocks noChangeShapeType="1"/>
                </p:cNvSpPr>
                <p:nvPr/>
              </p:nvSpPr>
              <p:spPr bwMode="auto">
                <a:xfrm>
                  <a:off x="3521" y="1968"/>
                  <a:ext cx="624" cy="0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12" name="Line 412"/>
                <p:cNvSpPr>
                  <a:spLocks noChangeShapeType="1"/>
                </p:cNvSpPr>
                <p:nvPr/>
              </p:nvSpPr>
              <p:spPr bwMode="auto">
                <a:xfrm>
                  <a:off x="3521" y="2304"/>
                  <a:ext cx="624" cy="0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13" name="Line 413"/>
                <p:cNvSpPr>
                  <a:spLocks noChangeShapeType="1"/>
                </p:cNvSpPr>
                <p:nvPr/>
              </p:nvSpPr>
              <p:spPr bwMode="auto">
                <a:xfrm>
                  <a:off x="3521" y="1968"/>
                  <a:ext cx="0" cy="336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14" name="Line 414"/>
                <p:cNvSpPr>
                  <a:spLocks noChangeShapeType="1"/>
                </p:cNvSpPr>
                <p:nvPr/>
              </p:nvSpPr>
              <p:spPr bwMode="auto">
                <a:xfrm>
                  <a:off x="4001" y="1968"/>
                  <a:ext cx="0" cy="336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15" name="Line 415"/>
                <p:cNvSpPr>
                  <a:spLocks noChangeShapeType="1"/>
                </p:cNvSpPr>
                <p:nvPr/>
              </p:nvSpPr>
              <p:spPr bwMode="auto">
                <a:xfrm>
                  <a:off x="4145" y="1968"/>
                  <a:ext cx="0" cy="336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p:grpSp>
          <p:grpSp>
            <p:nvGrpSpPr>
              <p:cNvPr id="794016" name="Group 416"/>
              <p:cNvGrpSpPr>
                <a:grpSpLocks/>
              </p:cNvGrpSpPr>
              <p:nvPr/>
            </p:nvGrpSpPr>
            <p:grpSpPr bwMode="auto">
              <a:xfrm>
                <a:off x="4343" y="1983"/>
                <a:ext cx="624" cy="336"/>
                <a:chOff x="4337" y="1968"/>
                <a:chExt cx="624" cy="336"/>
              </a:xfrm>
            </p:grpSpPr>
            <p:sp>
              <p:nvSpPr>
                <p:cNvPr id="794017" name="Rectangle 417"/>
                <p:cNvSpPr>
                  <a:spLocks noChangeArrowheads="1"/>
                </p:cNvSpPr>
                <p:nvPr/>
              </p:nvSpPr>
              <p:spPr bwMode="auto">
                <a:xfrm>
                  <a:off x="4817" y="1968"/>
                  <a:ext cx="144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200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18" name="Rectangle 418"/>
                <p:cNvSpPr>
                  <a:spLocks noChangeArrowheads="1"/>
                </p:cNvSpPr>
                <p:nvPr/>
              </p:nvSpPr>
              <p:spPr bwMode="auto">
                <a:xfrm>
                  <a:off x="4337" y="1968"/>
                  <a:ext cx="480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dirty="0" err="1">
                      <a:solidFill>
                        <a:schemeClr val="bg2">
                          <a:lumMod val="10000"/>
                        </a:schemeClr>
                      </a:solidFill>
                    </a:rPr>
                    <a:t>V8</a:t>
                  </a:r>
                  <a:endParaRPr lang="en-US" altLang="zh-CN" sz="2000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19" name="Line 419"/>
                <p:cNvSpPr>
                  <a:spLocks noChangeShapeType="1"/>
                </p:cNvSpPr>
                <p:nvPr/>
              </p:nvSpPr>
              <p:spPr bwMode="auto">
                <a:xfrm>
                  <a:off x="4337" y="1968"/>
                  <a:ext cx="624" cy="0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20" name="Line 420"/>
                <p:cNvSpPr>
                  <a:spLocks noChangeShapeType="1"/>
                </p:cNvSpPr>
                <p:nvPr/>
              </p:nvSpPr>
              <p:spPr bwMode="auto">
                <a:xfrm>
                  <a:off x="4337" y="2304"/>
                  <a:ext cx="624" cy="0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21" name="Line 421"/>
                <p:cNvSpPr>
                  <a:spLocks noChangeShapeType="1"/>
                </p:cNvSpPr>
                <p:nvPr/>
              </p:nvSpPr>
              <p:spPr bwMode="auto">
                <a:xfrm>
                  <a:off x="4337" y="1968"/>
                  <a:ext cx="0" cy="336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22" name="Line 422"/>
                <p:cNvSpPr>
                  <a:spLocks noChangeShapeType="1"/>
                </p:cNvSpPr>
                <p:nvPr/>
              </p:nvSpPr>
              <p:spPr bwMode="auto">
                <a:xfrm>
                  <a:off x="4817" y="1968"/>
                  <a:ext cx="0" cy="336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23" name="Line 423"/>
                <p:cNvSpPr>
                  <a:spLocks noChangeShapeType="1"/>
                </p:cNvSpPr>
                <p:nvPr/>
              </p:nvSpPr>
              <p:spPr bwMode="auto">
                <a:xfrm>
                  <a:off x="4961" y="1968"/>
                  <a:ext cx="0" cy="336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p:grpSp>
          <p:grpSp>
            <p:nvGrpSpPr>
              <p:cNvPr id="794024" name="Group 424"/>
              <p:cNvGrpSpPr>
                <a:grpSpLocks/>
              </p:cNvGrpSpPr>
              <p:nvPr/>
            </p:nvGrpSpPr>
            <p:grpSpPr bwMode="auto">
              <a:xfrm>
                <a:off x="3569" y="2426"/>
                <a:ext cx="624" cy="336"/>
                <a:chOff x="3569" y="2448"/>
                <a:chExt cx="624" cy="336"/>
              </a:xfrm>
            </p:grpSpPr>
            <p:sp>
              <p:nvSpPr>
                <p:cNvPr id="794025" name="Rectangle 425"/>
                <p:cNvSpPr>
                  <a:spLocks noChangeArrowheads="1"/>
                </p:cNvSpPr>
                <p:nvPr/>
              </p:nvSpPr>
              <p:spPr bwMode="auto">
                <a:xfrm>
                  <a:off x="4049" y="2448"/>
                  <a:ext cx="144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200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26" name="Rectangle 426"/>
                <p:cNvSpPr>
                  <a:spLocks noChangeArrowheads="1"/>
                </p:cNvSpPr>
                <p:nvPr/>
              </p:nvSpPr>
              <p:spPr bwMode="auto">
                <a:xfrm>
                  <a:off x="3569" y="2448"/>
                  <a:ext cx="480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dirty="0" err="1">
                      <a:solidFill>
                        <a:schemeClr val="bg2">
                          <a:lumMod val="10000"/>
                        </a:schemeClr>
                      </a:solidFill>
                    </a:rPr>
                    <a:t>V2</a:t>
                  </a:r>
                  <a:endParaRPr lang="en-US" altLang="zh-CN" sz="2000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27" name="Line 427"/>
                <p:cNvSpPr>
                  <a:spLocks noChangeShapeType="1"/>
                </p:cNvSpPr>
                <p:nvPr/>
              </p:nvSpPr>
              <p:spPr bwMode="auto">
                <a:xfrm>
                  <a:off x="3569" y="2448"/>
                  <a:ext cx="624" cy="0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28" name="Line 428"/>
                <p:cNvSpPr>
                  <a:spLocks noChangeShapeType="1"/>
                </p:cNvSpPr>
                <p:nvPr/>
              </p:nvSpPr>
              <p:spPr bwMode="auto">
                <a:xfrm>
                  <a:off x="3569" y="2784"/>
                  <a:ext cx="624" cy="0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29" name="Line 429"/>
                <p:cNvSpPr>
                  <a:spLocks noChangeShapeType="1"/>
                </p:cNvSpPr>
                <p:nvPr/>
              </p:nvSpPr>
              <p:spPr bwMode="auto">
                <a:xfrm>
                  <a:off x="3569" y="2448"/>
                  <a:ext cx="0" cy="336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30" name="Line 430"/>
                <p:cNvSpPr>
                  <a:spLocks noChangeShapeType="1"/>
                </p:cNvSpPr>
                <p:nvPr/>
              </p:nvSpPr>
              <p:spPr bwMode="auto">
                <a:xfrm>
                  <a:off x="4049" y="2448"/>
                  <a:ext cx="0" cy="336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31" name="Line 431"/>
                <p:cNvSpPr>
                  <a:spLocks noChangeShapeType="1"/>
                </p:cNvSpPr>
                <p:nvPr/>
              </p:nvSpPr>
              <p:spPr bwMode="auto">
                <a:xfrm>
                  <a:off x="4193" y="2448"/>
                  <a:ext cx="0" cy="336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p:grpSp>
          <p:grpSp>
            <p:nvGrpSpPr>
              <p:cNvPr id="794032" name="Group 432"/>
              <p:cNvGrpSpPr>
                <a:grpSpLocks/>
              </p:cNvGrpSpPr>
              <p:nvPr/>
            </p:nvGrpSpPr>
            <p:grpSpPr bwMode="auto">
              <a:xfrm>
                <a:off x="4343" y="2426"/>
                <a:ext cx="624" cy="336"/>
                <a:chOff x="4385" y="2448"/>
                <a:chExt cx="624" cy="336"/>
              </a:xfrm>
            </p:grpSpPr>
            <p:sp>
              <p:nvSpPr>
                <p:cNvPr id="794033" name="Rectangle 433"/>
                <p:cNvSpPr>
                  <a:spLocks noChangeArrowheads="1"/>
                </p:cNvSpPr>
                <p:nvPr/>
              </p:nvSpPr>
              <p:spPr bwMode="auto">
                <a:xfrm>
                  <a:off x="4865" y="2448"/>
                  <a:ext cx="144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200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34" name="Rectangle 434"/>
                <p:cNvSpPr>
                  <a:spLocks noChangeArrowheads="1"/>
                </p:cNvSpPr>
                <p:nvPr/>
              </p:nvSpPr>
              <p:spPr bwMode="auto">
                <a:xfrm>
                  <a:off x="4385" y="2448"/>
                  <a:ext cx="480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dirty="0" err="1">
                      <a:solidFill>
                        <a:schemeClr val="bg2">
                          <a:lumMod val="10000"/>
                        </a:schemeClr>
                      </a:solidFill>
                    </a:rPr>
                    <a:t>V8</a:t>
                  </a:r>
                  <a:endParaRPr lang="en-US" altLang="zh-CN" sz="2000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35" name="Line 435"/>
                <p:cNvSpPr>
                  <a:spLocks noChangeShapeType="1"/>
                </p:cNvSpPr>
                <p:nvPr/>
              </p:nvSpPr>
              <p:spPr bwMode="auto">
                <a:xfrm>
                  <a:off x="4385" y="2448"/>
                  <a:ext cx="624" cy="0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36" name="Line 436"/>
                <p:cNvSpPr>
                  <a:spLocks noChangeShapeType="1"/>
                </p:cNvSpPr>
                <p:nvPr/>
              </p:nvSpPr>
              <p:spPr bwMode="auto">
                <a:xfrm>
                  <a:off x="4385" y="2784"/>
                  <a:ext cx="624" cy="0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37" name="Line 437"/>
                <p:cNvSpPr>
                  <a:spLocks noChangeShapeType="1"/>
                </p:cNvSpPr>
                <p:nvPr/>
              </p:nvSpPr>
              <p:spPr bwMode="auto">
                <a:xfrm>
                  <a:off x="4385" y="2448"/>
                  <a:ext cx="0" cy="336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38" name="Line 438"/>
                <p:cNvSpPr>
                  <a:spLocks noChangeShapeType="1"/>
                </p:cNvSpPr>
                <p:nvPr/>
              </p:nvSpPr>
              <p:spPr bwMode="auto">
                <a:xfrm>
                  <a:off x="4865" y="2448"/>
                  <a:ext cx="0" cy="336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39" name="Line 439"/>
                <p:cNvSpPr>
                  <a:spLocks noChangeShapeType="1"/>
                </p:cNvSpPr>
                <p:nvPr/>
              </p:nvSpPr>
              <p:spPr bwMode="auto">
                <a:xfrm>
                  <a:off x="5009" y="2448"/>
                  <a:ext cx="0" cy="336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p:grpSp>
          <p:grpSp>
            <p:nvGrpSpPr>
              <p:cNvPr id="794040" name="Group 440"/>
              <p:cNvGrpSpPr>
                <a:grpSpLocks/>
              </p:cNvGrpSpPr>
              <p:nvPr/>
            </p:nvGrpSpPr>
            <p:grpSpPr bwMode="auto">
              <a:xfrm>
                <a:off x="3569" y="2870"/>
                <a:ext cx="624" cy="336"/>
                <a:chOff x="3569" y="2880"/>
                <a:chExt cx="624" cy="336"/>
              </a:xfrm>
            </p:grpSpPr>
            <p:sp>
              <p:nvSpPr>
                <p:cNvPr id="794041" name="Rectangle 441"/>
                <p:cNvSpPr>
                  <a:spLocks noChangeArrowheads="1"/>
                </p:cNvSpPr>
                <p:nvPr/>
              </p:nvSpPr>
              <p:spPr bwMode="auto">
                <a:xfrm>
                  <a:off x="4049" y="2880"/>
                  <a:ext cx="144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200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42" name="Rectangle 442"/>
                <p:cNvSpPr>
                  <a:spLocks noChangeArrowheads="1"/>
                </p:cNvSpPr>
                <p:nvPr/>
              </p:nvSpPr>
              <p:spPr bwMode="auto">
                <a:xfrm>
                  <a:off x="3569" y="2880"/>
                  <a:ext cx="480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dirty="0" err="1">
                      <a:solidFill>
                        <a:schemeClr val="bg2">
                          <a:lumMod val="10000"/>
                        </a:schemeClr>
                      </a:solidFill>
                    </a:rPr>
                    <a:t>V3</a:t>
                  </a:r>
                  <a:endParaRPr lang="en-US" altLang="zh-CN" sz="2000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43" name="Line 443"/>
                <p:cNvSpPr>
                  <a:spLocks noChangeShapeType="1"/>
                </p:cNvSpPr>
                <p:nvPr/>
              </p:nvSpPr>
              <p:spPr bwMode="auto">
                <a:xfrm>
                  <a:off x="3569" y="2880"/>
                  <a:ext cx="624" cy="0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44" name="Line 444"/>
                <p:cNvSpPr>
                  <a:spLocks noChangeShapeType="1"/>
                </p:cNvSpPr>
                <p:nvPr/>
              </p:nvSpPr>
              <p:spPr bwMode="auto">
                <a:xfrm>
                  <a:off x="3569" y="3216"/>
                  <a:ext cx="624" cy="0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45" name="Line 445"/>
                <p:cNvSpPr>
                  <a:spLocks noChangeShapeType="1"/>
                </p:cNvSpPr>
                <p:nvPr/>
              </p:nvSpPr>
              <p:spPr bwMode="auto">
                <a:xfrm>
                  <a:off x="3569" y="2880"/>
                  <a:ext cx="0" cy="336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46" name="Line 446"/>
                <p:cNvSpPr>
                  <a:spLocks noChangeShapeType="1"/>
                </p:cNvSpPr>
                <p:nvPr/>
              </p:nvSpPr>
              <p:spPr bwMode="auto">
                <a:xfrm>
                  <a:off x="4049" y="2880"/>
                  <a:ext cx="0" cy="336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47" name="Line 447"/>
                <p:cNvSpPr>
                  <a:spLocks noChangeShapeType="1"/>
                </p:cNvSpPr>
                <p:nvPr/>
              </p:nvSpPr>
              <p:spPr bwMode="auto">
                <a:xfrm>
                  <a:off x="4193" y="2880"/>
                  <a:ext cx="0" cy="336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p:grpSp>
          <p:grpSp>
            <p:nvGrpSpPr>
              <p:cNvPr id="794048" name="Group 448"/>
              <p:cNvGrpSpPr>
                <a:grpSpLocks/>
              </p:cNvGrpSpPr>
              <p:nvPr/>
            </p:nvGrpSpPr>
            <p:grpSpPr bwMode="auto">
              <a:xfrm>
                <a:off x="4343" y="2870"/>
                <a:ext cx="624" cy="336"/>
                <a:chOff x="4385" y="2880"/>
                <a:chExt cx="624" cy="336"/>
              </a:xfrm>
            </p:grpSpPr>
            <p:sp>
              <p:nvSpPr>
                <p:cNvPr id="794049" name="Rectangle 449"/>
                <p:cNvSpPr>
                  <a:spLocks noChangeArrowheads="1"/>
                </p:cNvSpPr>
                <p:nvPr/>
              </p:nvSpPr>
              <p:spPr bwMode="auto">
                <a:xfrm>
                  <a:off x="4865" y="2880"/>
                  <a:ext cx="144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200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50" name="Rectangle 450"/>
                <p:cNvSpPr>
                  <a:spLocks noChangeArrowheads="1"/>
                </p:cNvSpPr>
                <p:nvPr/>
              </p:nvSpPr>
              <p:spPr bwMode="auto">
                <a:xfrm>
                  <a:off x="4385" y="2880"/>
                  <a:ext cx="480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dirty="0" err="1">
                      <a:solidFill>
                        <a:schemeClr val="bg2">
                          <a:lumMod val="10000"/>
                        </a:schemeClr>
                      </a:solidFill>
                    </a:rPr>
                    <a:t>V7</a:t>
                  </a:r>
                  <a:endParaRPr lang="en-US" altLang="zh-CN" sz="2000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51" name="Line 451"/>
                <p:cNvSpPr>
                  <a:spLocks noChangeShapeType="1"/>
                </p:cNvSpPr>
                <p:nvPr/>
              </p:nvSpPr>
              <p:spPr bwMode="auto">
                <a:xfrm>
                  <a:off x="4385" y="2880"/>
                  <a:ext cx="624" cy="0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52" name="Line 452"/>
                <p:cNvSpPr>
                  <a:spLocks noChangeShapeType="1"/>
                </p:cNvSpPr>
                <p:nvPr/>
              </p:nvSpPr>
              <p:spPr bwMode="auto">
                <a:xfrm>
                  <a:off x="4385" y="3216"/>
                  <a:ext cx="624" cy="0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53" name="Line 453"/>
                <p:cNvSpPr>
                  <a:spLocks noChangeShapeType="1"/>
                </p:cNvSpPr>
                <p:nvPr/>
              </p:nvSpPr>
              <p:spPr bwMode="auto">
                <a:xfrm>
                  <a:off x="4385" y="2880"/>
                  <a:ext cx="0" cy="336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54" name="Line 454"/>
                <p:cNvSpPr>
                  <a:spLocks noChangeShapeType="1"/>
                </p:cNvSpPr>
                <p:nvPr/>
              </p:nvSpPr>
              <p:spPr bwMode="auto">
                <a:xfrm>
                  <a:off x="4865" y="2880"/>
                  <a:ext cx="0" cy="336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55" name="Line 455"/>
                <p:cNvSpPr>
                  <a:spLocks noChangeShapeType="1"/>
                </p:cNvSpPr>
                <p:nvPr/>
              </p:nvSpPr>
              <p:spPr bwMode="auto">
                <a:xfrm>
                  <a:off x="5009" y="2880"/>
                  <a:ext cx="0" cy="336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p:grpSp>
          <p:grpSp>
            <p:nvGrpSpPr>
              <p:cNvPr id="794056" name="Group 456"/>
              <p:cNvGrpSpPr>
                <a:grpSpLocks/>
              </p:cNvGrpSpPr>
              <p:nvPr/>
            </p:nvGrpSpPr>
            <p:grpSpPr bwMode="auto">
              <a:xfrm>
                <a:off x="3569" y="3313"/>
                <a:ext cx="624" cy="336"/>
                <a:chOff x="3569" y="3312"/>
                <a:chExt cx="624" cy="336"/>
              </a:xfrm>
            </p:grpSpPr>
            <p:sp>
              <p:nvSpPr>
                <p:cNvPr id="794057" name="Rectangle 457"/>
                <p:cNvSpPr>
                  <a:spLocks noChangeArrowheads="1"/>
                </p:cNvSpPr>
                <p:nvPr/>
              </p:nvSpPr>
              <p:spPr bwMode="auto">
                <a:xfrm>
                  <a:off x="4049" y="3312"/>
                  <a:ext cx="144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200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58" name="Rectangle 458"/>
                <p:cNvSpPr>
                  <a:spLocks noChangeArrowheads="1"/>
                </p:cNvSpPr>
                <p:nvPr/>
              </p:nvSpPr>
              <p:spPr bwMode="auto">
                <a:xfrm>
                  <a:off x="3569" y="3312"/>
                  <a:ext cx="480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dirty="0" err="1">
                      <a:solidFill>
                        <a:schemeClr val="bg2">
                          <a:lumMod val="10000"/>
                        </a:schemeClr>
                      </a:solidFill>
                    </a:rPr>
                    <a:t>V3</a:t>
                  </a:r>
                  <a:endParaRPr lang="en-US" altLang="zh-CN" sz="2000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59" name="Line 459"/>
                <p:cNvSpPr>
                  <a:spLocks noChangeShapeType="1"/>
                </p:cNvSpPr>
                <p:nvPr/>
              </p:nvSpPr>
              <p:spPr bwMode="auto">
                <a:xfrm>
                  <a:off x="3569" y="3312"/>
                  <a:ext cx="624" cy="0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60" name="Line 460"/>
                <p:cNvSpPr>
                  <a:spLocks noChangeShapeType="1"/>
                </p:cNvSpPr>
                <p:nvPr/>
              </p:nvSpPr>
              <p:spPr bwMode="auto">
                <a:xfrm>
                  <a:off x="3569" y="3648"/>
                  <a:ext cx="624" cy="0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61" name="Line 461"/>
                <p:cNvSpPr>
                  <a:spLocks noChangeShapeType="1"/>
                </p:cNvSpPr>
                <p:nvPr/>
              </p:nvSpPr>
              <p:spPr bwMode="auto">
                <a:xfrm>
                  <a:off x="3569" y="3312"/>
                  <a:ext cx="0" cy="336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62" name="Line 462"/>
                <p:cNvSpPr>
                  <a:spLocks noChangeShapeType="1"/>
                </p:cNvSpPr>
                <p:nvPr/>
              </p:nvSpPr>
              <p:spPr bwMode="auto">
                <a:xfrm>
                  <a:off x="4049" y="3312"/>
                  <a:ext cx="0" cy="336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63" name="Line 463"/>
                <p:cNvSpPr>
                  <a:spLocks noChangeShapeType="1"/>
                </p:cNvSpPr>
                <p:nvPr/>
              </p:nvSpPr>
              <p:spPr bwMode="auto">
                <a:xfrm>
                  <a:off x="4193" y="3312"/>
                  <a:ext cx="0" cy="336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p:grpSp>
          <p:grpSp>
            <p:nvGrpSpPr>
              <p:cNvPr id="794064" name="Group 464"/>
              <p:cNvGrpSpPr>
                <a:grpSpLocks/>
              </p:cNvGrpSpPr>
              <p:nvPr/>
            </p:nvGrpSpPr>
            <p:grpSpPr bwMode="auto">
              <a:xfrm>
                <a:off x="4343" y="3313"/>
                <a:ext cx="624" cy="336"/>
                <a:chOff x="4385" y="3312"/>
                <a:chExt cx="624" cy="336"/>
              </a:xfrm>
            </p:grpSpPr>
            <p:sp>
              <p:nvSpPr>
                <p:cNvPr id="794065" name="Rectangle 465"/>
                <p:cNvSpPr>
                  <a:spLocks noChangeArrowheads="1"/>
                </p:cNvSpPr>
                <p:nvPr/>
              </p:nvSpPr>
              <p:spPr bwMode="auto">
                <a:xfrm>
                  <a:off x="4865" y="3312"/>
                  <a:ext cx="144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200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66" name="Rectangle 466"/>
                <p:cNvSpPr>
                  <a:spLocks noChangeArrowheads="1"/>
                </p:cNvSpPr>
                <p:nvPr/>
              </p:nvSpPr>
              <p:spPr bwMode="auto">
                <a:xfrm>
                  <a:off x="4385" y="3312"/>
                  <a:ext cx="480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dirty="0" err="1">
                      <a:solidFill>
                        <a:schemeClr val="bg2">
                          <a:lumMod val="10000"/>
                        </a:schemeClr>
                      </a:solidFill>
                    </a:rPr>
                    <a:t>V6</a:t>
                  </a:r>
                  <a:endParaRPr lang="en-US" altLang="zh-CN" sz="2000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67" name="Line 467"/>
                <p:cNvSpPr>
                  <a:spLocks noChangeShapeType="1"/>
                </p:cNvSpPr>
                <p:nvPr/>
              </p:nvSpPr>
              <p:spPr bwMode="auto">
                <a:xfrm>
                  <a:off x="4385" y="3312"/>
                  <a:ext cx="624" cy="0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68" name="Line 468"/>
                <p:cNvSpPr>
                  <a:spLocks noChangeShapeType="1"/>
                </p:cNvSpPr>
                <p:nvPr/>
              </p:nvSpPr>
              <p:spPr bwMode="auto">
                <a:xfrm>
                  <a:off x="4385" y="3648"/>
                  <a:ext cx="624" cy="0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69" name="Line 469"/>
                <p:cNvSpPr>
                  <a:spLocks noChangeShapeType="1"/>
                </p:cNvSpPr>
                <p:nvPr/>
              </p:nvSpPr>
              <p:spPr bwMode="auto">
                <a:xfrm>
                  <a:off x="4385" y="3312"/>
                  <a:ext cx="0" cy="336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70" name="Line 470"/>
                <p:cNvSpPr>
                  <a:spLocks noChangeShapeType="1"/>
                </p:cNvSpPr>
                <p:nvPr/>
              </p:nvSpPr>
              <p:spPr bwMode="auto">
                <a:xfrm>
                  <a:off x="4865" y="3312"/>
                  <a:ext cx="0" cy="336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71" name="Line 471"/>
                <p:cNvSpPr>
                  <a:spLocks noChangeShapeType="1"/>
                </p:cNvSpPr>
                <p:nvPr/>
              </p:nvSpPr>
              <p:spPr bwMode="auto">
                <a:xfrm>
                  <a:off x="5009" y="3312"/>
                  <a:ext cx="0" cy="336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p:grpSp>
          <p:grpSp>
            <p:nvGrpSpPr>
              <p:cNvPr id="794072" name="Group 472"/>
              <p:cNvGrpSpPr>
                <a:grpSpLocks/>
              </p:cNvGrpSpPr>
              <p:nvPr/>
            </p:nvGrpSpPr>
            <p:grpSpPr bwMode="auto">
              <a:xfrm>
                <a:off x="3569" y="3747"/>
                <a:ext cx="624" cy="336"/>
                <a:chOff x="3569" y="3744"/>
                <a:chExt cx="624" cy="336"/>
              </a:xfrm>
            </p:grpSpPr>
            <p:sp>
              <p:nvSpPr>
                <p:cNvPr id="794073" name="Rectangle 473"/>
                <p:cNvSpPr>
                  <a:spLocks noChangeArrowheads="1"/>
                </p:cNvSpPr>
                <p:nvPr/>
              </p:nvSpPr>
              <p:spPr bwMode="auto">
                <a:xfrm>
                  <a:off x="4049" y="3744"/>
                  <a:ext cx="144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200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74" name="Rectangle 474"/>
                <p:cNvSpPr>
                  <a:spLocks noChangeArrowheads="1"/>
                </p:cNvSpPr>
                <p:nvPr/>
              </p:nvSpPr>
              <p:spPr bwMode="auto">
                <a:xfrm>
                  <a:off x="3569" y="3744"/>
                  <a:ext cx="480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dirty="0" err="1">
                      <a:solidFill>
                        <a:schemeClr val="bg2">
                          <a:lumMod val="10000"/>
                        </a:schemeClr>
                      </a:solidFill>
                    </a:rPr>
                    <a:t>V4</a:t>
                  </a:r>
                  <a:endParaRPr lang="en-US" altLang="zh-CN" sz="2000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75" name="Line 475"/>
                <p:cNvSpPr>
                  <a:spLocks noChangeShapeType="1"/>
                </p:cNvSpPr>
                <p:nvPr/>
              </p:nvSpPr>
              <p:spPr bwMode="auto">
                <a:xfrm>
                  <a:off x="3569" y="3744"/>
                  <a:ext cx="624" cy="0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76" name="Line 476"/>
                <p:cNvSpPr>
                  <a:spLocks noChangeShapeType="1"/>
                </p:cNvSpPr>
                <p:nvPr/>
              </p:nvSpPr>
              <p:spPr bwMode="auto">
                <a:xfrm>
                  <a:off x="3569" y="4080"/>
                  <a:ext cx="624" cy="0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77" name="Line 477"/>
                <p:cNvSpPr>
                  <a:spLocks noChangeShapeType="1"/>
                </p:cNvSpPr>
                <p:nvPr/>
              </p:nvSpPr>
              <p:spPr bwMode="auto">
                <a:xfrm>
                  <a:off x="3569" y="3744"/>
                  <a:ext cx="0" cy="336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78" name="Line 478"/>
                <p:cNvSpPr>
                  <a:spLocks noChangeShapeType="1"/>
                </p:cNvSpPr>
                <p:nvPr/>
              </p:nvSpPr>
              <p:spPr bwMode="auto">
                <a:xfrm>
                  <a:off x="4049" y="3744"/>
                  <a:ext cx="0" cy="336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79" name="Line 479"/>
                <p:cNvSpPr>
                  <a:spLocks noChangeShapeType="1"/>
                </p:cNvSpPr>
                <p:nvPr/>
              </p:nvSpPr>
              <p:spPr bwMode="auto">
                <a:xfrm>
                  <a:off x="4193" y="3744"/>
                  <a:ext cx="0" cy="336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p:grpSp>
          <p:grpSp>
            <p:nvGrpSpPr>
              <p:cNvPr id="794080" name="Group 480"/>
              <p:cNvGrpSpPr>
                <a:grpSpLocks/>
              </p:cNvGrpSpPr>
              <p:nvPr/>
            </p:nvGrpSpPr>
            <p:grpSpPr bwMode="auto">
              <a:xfrm>
                <a:off x="4343" y="3747"/>
                <a:ext cx="624" cy="336"/>
                <a:chOff x="4385" y="3744"/>
                <a:chExt cx="624" cy="336"/>
              </a:xfrm>
            </p:grpSpPr>
            <p:sp>
              <p:nvSpPr>
                <p:cNvPr id="794081" name="Rectangle 481"/>
                <p:cNvSpPr>
                  <a:spLocks noChangeArrowheads="1"/>
                </p:cNvSpPr>
                <p:nvPr/>
              </p:nvSpPr>
              <p:spPr bwMode="auto">
                <a:xfrm>
                  <a:off x="4865" y="3744"/>
                  <a:ext cx="144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200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82" name="Rectangle 482"/>
                <p:cNvSpPr>
                  <a:spLocks noChangeArrowheads="1"/>
                </p:cNvSpPr>
                <p:nvPr/>
              </p:nvSpPr>
              <p:spPr bwMode="auto">
                <a:xfrm>
                  <a:off x="4385" y="3744"/>
                  <a:ext cx="480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dirty="0" err="1">
                      <a:solidFill>
                        <a:schemeClr val="bg2">
                          <a:lumMod val="10000"/>
                        </a:schemeClr>
                      </a:solidFill>
                    </a:rPr>
                    <a:t>V5</a:t>
                  </a:r>
                  <a:endParaRPr lang="en-US" altLang="zh-CN" sz="2000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83" name="Line 483"/>
                <p:cNvSpPr>
                  <a:spLocks noChangeShapeType="1"/>
                </p:cNvSpPr>
                <p:nvPr/>
              </p:nvSpPr>
              <p:spPr bwMode="auto">
                <a:xfrm>
                  <a:off x="4385" y="3744"/>
                  <a:ext cx="624" cy="0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84" name="Line 484"/>
                <p:cNvSpPr>
                  <a:spLocks noChangeShapeType="1"/>
                </p:cNvSpPr>
                <p:nvPr/>
              </p:nvSpPr>
              <p:spPr bwMode="auto">
                <a:xfrm>
                  <a:off x="4385" y="4080"/>
                  <a:ext cx="624" cy="0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85" name="Line 485"/>
                <p:cNvSpPr>
                  <a:spLocks noChangeShapeType="1"/>
                </p:cNvSpPr>
                <p:nvPr/>
              </p:nvSpPr>
              <p:spPr bwMode="auto">
                <a:xfrm>
                  <a:off x="4385" y="3744"/>
                  <a:ext cx="0" cy="336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86" name="Line 486"/>
                <p:cNvSpPr>
                  <a:spLocks noChangeShapeType="1"/>
                </p:cNvSpPr>
                <p:nvPr/>
              </p:nvSpPr>
              <p:spPr bwMode="auto">
                <a:xfrm>
                  <a:off x="4865" y="3744"/>
                  <a:ext cx="0" cy="336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87" name="Line 487"/>
                <p:cNvSpPr>
                  <a:spLocks noChangeShapeType="1"/>
                </p:cNvSpPr>
                <p:nvPr/>
              </p:nvSpPr>
              <p:spPr bwMode="auto">
                <a:xfrm>
                  <a:off x="5009" y="3744"/>
                  <a:ext cx="0" cy="336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p:grpSp>
          <p:cxnSp>
            <p:nvCxnSpPr>
              <p:cNvPr id="794088" name="AutoShape 488"/>
              <p:cNvCxnSpPr>
                <a:cxnSpLocks noChangeShapeType="1"/>
              </p:cNvCxnSpPr>
              <p:nvPr/>
            </p:nvCxnSpPr>
            <p:spPr bwMode="auto">
              <a:xfrm flipV="1">
                <a:off x="3271" y="832"/>
                <a:ext cx="289" cy="1"/>
              </a:xfrm>
              <a:prstGeom prst="straightConnector1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94089" name="AutoShape 489"/>
              <p:cNvCxnSpPr>
                <a:cxnSpLocks noChangeShapeType="1"/>
                <a:stCxn id="793945" idx="1"/>
                <a:endCxn id="793954" idx="1"/>
              </p:cNvCxnSpPr>
              <p:nvPr/>
            </p:nvCxnSpPr>
            <p:spPr bwMode="auto">
              <a:xfrm>
                <a:off x="4049" y="832"/>
                <a:ext cx="294" cy="0"/>
              </a:xfrm>
              <a:prstGeom prst="straightConnector1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94090" name="AutoShape 490"/>
              <p:cNvCxnSpPr>
                <a:cxnSpLocks noChangeShapeType="1"/>
              </p:cNvCxnSpPr>
              <p:nvPr/>
            </p:nvCxnSpPr>
            <p:spPr bwMode="auto">
              <a:xfrm>
                <a:off x="3271" y="1264"/>
                <a:ext cx="289" cy="0"/>
              </a:xfrm>
              <a:prstGeom prst="straightConnector1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94091" name="AutoShape 491"/>
              <p:cNvCxnSpPr>
                <a:cxnSpLocks noChangeShapeType="1"/>
                <a:stCxn id="793962" idx="3"/>
                <a:endCxn id="793970" idx="1"/>
              </p:cNvCxnSpPr>
              <p:nvPr/>
            </p:nvCxnSpPr>
            <p:spPr bwMode="auto">
              <a:xfrm>
                <a:off x="4049" y="1264"/>
                <a:ext cx="294" cy="0"/>
              </a:xfrm>
              <a:prstGeom prst="straightConnector1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94092" name="AutoShape 492"/>
              <p:cNvCxnSpPr>
                <a:cxnSpLocks noChangeShapeType="1"/>
                <a:stCxn id="793970" idx="3"/>
                <a:endCxn id="793978" idx="1"/>
              </p:cNvCxnSpPr>
              <p:nvPr/>
            </p:nvCxnSpPr>
            <p:spPr bwMode="auto">
              <a:xfrm>
                <a:off x="4823" y="1264"/>
                <a:ext cx="291" cy="0"/>
              </a:xfrm>
              <a:prstGeom prst="straightConnector1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94093" name="AutoShape 493"/>
              <p:cNvCxnSpPr>
                <a:cxnSpLocks noChangeShapeType="1"/>
              </p:cNvCxnSpPr>
              <p:nvPr/>
            </p:nvCxnSpPr>
            <p:spPr bwMode="auto">
              <a:xfrm>
                <a:off x="3271" y="1708"/>
                <a:ext cx="289" cy="0"/>
              </a:xfrm>
              <a:prstGeom prst="straightConnector1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94094" name="AutoShape 494"/>
              <p:cNvCxnSpPr>
                <a:cxnSpLocks noChangeShapeType="1"/>
                <a:stCxn id="793985" idx="1"/>
                <a:endCxn id="793994" idx="1"/>
              </p:cNvCxnSpPr>
              <p:nvPr/>
            </p:nvCxnSpPr>
            <p:spPr bwMode="auto">
              <a:xfrm>
                <a:off x="4049" y="1708"/>
                <a:ext cx="294" cy="0"/>
              </a:xfrm>
              <a:prstGeom prst="straightConnector1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94095" name="AutoShape 495"/>
              <p:cNvCxnSpPr>
                <a:cxnSpLocks noChangeShapeType="1"/>
                <a:stCxn id="793994" idx="3"/>
                <a:endCxn id="794002" idx="1"/>
              </p:cNvCxnSpPr>
              <p:nvPr/>
            </p:nvCxnSpPr>
            <p:spPr bwMode="auto">
              <a:xfrm>
                <a:off x="4823" y="1708"/>
                <a:ext cx="291" cy="0"/>
              </a:xfrm>
              <a:prstGeom prst="straightConnector1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94096" name="AutoShape 496"/>
              <p:cNvCxnSpPr>
                <a:cxnSpLocks noChangeShapeType="1"/>
                <a:stCxn id="794009" idx="1"/>
                <a:endCxn id="794018" idx="1"/>
              </p:cNvCxnSpPr>
              <p:nvPr/>
            </p:nvCxnSpPr>
            <p:spPr bwMode="auto">
              <a:xfrm>
                <a:off x="4049" y="2151"/>
                <a:ext cx="294" cy="0"/>
              </a:xfrm>
              <a:prstGeom prst="straightConnector1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94097" name="AutoShape 497"/>
              <p:cNvCxnSpPr>
                <a:cxnSpLocks noChangeShapeType="1"/>
              </p:cNvCxnSpPr>
              <p:nvPr/>
            </p:nvCxnSpPr>
            <p:spPr bwMode="auto">
              <a:xfrm>
                <a:off x="3271" y="2594"/>
                <a:ext cx="289" cy="0"/>
              </a:xfrm>
              <a:prstGeom prst="straightConnector1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94098" name="AutoShape 498"/>
              <p:cNvCxnSpPr>
                <a:cxnSpLocks noChangeShapeType="1"/>
                <a:stCxn id="794026" idx="3"/>
                <a:endCxn id="794034" idx="1"/>
              </p:cNvCxnSpPr>
              <p:nvPr/>
            </p:nvCxnSpPr>
            <p:spPr bwMode="auto">
              <a:xfrm>
                <a:off x="4049" y="2594"/>
                <a:ext cx="294" cy="0"/>
              </a:xfrm>
              <a:prstGeom prst="straightConnector1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94099" name="AutoShape 499"/>
              <p:cNvCxnSpPr>
                <a:cxnSpLocks noChangeShapeType="1"/>
              </p:cNvCxnSpPr>
              <p:nvPr/>
            </p:nvCxnSpPr>
            <p:spPr bwMode="auto">
              <a:xfrm>
                <a:off x="3271" y="3038"/>
                <a:ext cx="289" cy="0"/>
              </a:xfrm>
              <a:prstGeom prst="straightConnector1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94100" name="AutoShape 500"/>
              <p:cNvCxnSpPr>
                <a:cxnSpLocks noChangeShapeType="1"/>
                <a:stCxn id="794041" idx="1"/>
                <a:endCxn id="794050" idx="1"/>
              </p:cNvCxnSpPr>
              <p:nvPr/>
            </p:nvCxnSpPr>
            <p:spPr bwMode="auto">
              <a:xfrm>
                <a:off x="4049" y="3038"/>
                <a:ext cx="294" cy="0"/>
              </a:xfrm>
              <a:prstGeom prst="straightConnector1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94101" name="AutoShape 501"/>
              <p:cNvCxnSpPr>
                <a:cxnSpLocks noChangeShapeType="1"/>
              </p:cNvCxnSpPr>
              <p:nvPr/>
            </p:nvCxnSpPr>
            <p:spPr bwMode="auto">
              <a:xfrm>
                <a:off x="3271" y="3915"/>
                <a:ext cx="289" cy="0"/>
              </a:xfrm>
              <a:prstGeom prst="straightConnector1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94102" name="AutoShape 502"/>
              <p:cNvCxnSpPr>
                <a:cxnSpLocks noChangeShapeType="1"/>
                <a:stCxn id="794073" idx="1"/>
                <a:endCxn id="794082" idx="1"/>
              </p:cNvCxnSpPr>
              <p:nvPr/>
            </p:nvCxnSpPr>
            <p:spPr bwMode="auto">
              <a:xfrm>
                <a:off x="4049" y="3915"/>
                <a:ext cx="294" cy="0"/>
              </a:xfrm>
              <a:prstGeom prst="straightConnector1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94103" name="AutoShape 503"/>
              <p:cNvCxnSpPr>
                <a:cxnSpLocks noChangeShapeType="1"/>
                <a:stCxn id="794058" idx="3"/>
                <a:endCxn id="794066" idx="1"/>
              </p:cNvCxnSpPr>
              <p:nvPr/>
            </p:nvCxnSpPr>
            <p:spPr bwMode="auto">
              <a:xfrm>
                <a:off x="4049" y="3481"/>
                <a:ext cx="294" cy="0"/>
              </a:xfrm>
              <a:prstGeom prst="straightConnector1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94104" name="AutoShape 504"/>
              <p:cNvCxnSpPr>
                <a:cxnSpLocks noChangeShapeType="1"/>
              </p:cNvCxnSpPr>
              <p:nvPr/>
            </p:nvCxnSpPr>
            <p:spPr bwMode="auto">
              <a:xfrm>
                <a:off x="3271" y="3481"/>
                <a:ext cx="289" cy="0"/>
              </a:xfrm>
              <a:prstGeom prst="straightConnector1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94105" name="AutoShape 505"/>
              <p:cNvCxnSpPr>
                <a:cxnSpLocks noChangeShapeType="1"/>
              </p:cNvCxnSpPr>
              <p:nvPr/>
            </p:nvCxnSpPr>
            <p:spPr bwMode="auto">
              <a:xfrm>
                <a:off x="3271" y="2151"/>
                <a:ext cx="289" cy="0"/>
              </a:xfrm>
              <a:prstGeom prst="straightConnector1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794132" name="Group 532"/>
          <p:cNvGrpSpPr>
            <a:grpSpLocks/>
          </p:cNvGrpSpPr>
          <p:nvPr/>
        </p:nvGrpSpPr>
        <p:grpSpPr bwMode="auto">
          <a:xfrm>
            <a:off x="1195389" y="4581525"/>
            <a:ext cx="2592387" cy="2133600"/>
            <a:chOff x="68" y="845"/>
            <a:chExt cx="2041" cy="2177"/>
          </a:xfrm>
        </p:grpSpPr>
        <p:sp>
          <p:nvSpPr>
            <p:cNvPr id="794133" name="Oval 533"/>
            <p:cNvSpPr>
              <a:spLocks noChangeArrowheads="1"/>
            </p:cNvSpPr>
            <p:nvPr/>
          </p:nvSpPr>
          <p:spPr bwMode="auto">
            <a:xfrm>
              <a:off x="877" y="845"/>
              <a:ext cx="383" cy="3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lvl="0" algn="ctr"/>
              <a:r>
                <a:rPr lang="en-US" altLang="zh-CN" b="1">
                  <a:solidFill>
                    <a:srgbClr val="9F9F9F">
                      <a:lumMod val="10000"/>
                    </a:srgbClr>
                  </a:solidFill>
                  <a:latin typeface="Verdana" pitchFamily="34" charset="0"/>
                  <a:ea typeface="宋体" charset="-122"/>
                </a:rPr>
                <a:t>V1</a:t>
              </a:r>
              <a:endParaRPr lang="en-US" altLang="zh-CN" b="1" dirty="0">
                <a:solidFill>
                  <a:srgbClr val="9F9F9F">
                    <a:lumMod val="10000"/>
                  </a:srgbClr>
                </a:solidFill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794134" name="Oval 534"/>
            <p:cNvSpPr>
              <a:spLocks noChangeArrowheads="1"/>
            </p:cNvSpPr>
            <p:nvPr/>
          </p:nvSpPr>
          <p:spPr bwMode="auto">
            <a:xfrm>
              <a:off x="368" y="1443"/>
              <a:ext cx="382" cy="3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lvl="0" algn="ctr"/>
              <a:r>
                <a:rPr lang="en-US" altLang="zh-CN" b="1">
                  <a:solidFill>
                    <a:srgbClr val="9F9F9F">
                      <a:lumMod val="10000"/>
                    </a:srgbClr>
                  </a:solidFill>
                  <a:latin typeface="Verdana" pitchFamily="34" charset="0"/>
                  <a:ea typeface="宋体" charset="-122"/>
                </a:rPr>
                <a:t>V2</a:t>
              </a:r>
              <a:endParaRPr lang="en-US" altLang="zh-CN" b="1" dirty="0">
                <a:solidFill>
                  <a:srgbClr val="9F9F9F">
                    <a:lumMod val="10000"/>
                  </a:srgbClr>
                </a:solidFill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794135" name="Oval 535"/>
            <p:cNvSpPr>
              <a:spLocks noChangeArrowheads="1"/>
            </p:cNvSpPr>
            <p:nvPr/>
          </p:nvSpPr>
          <p:spPr bwMode="auto">
            <a:xfrm>
              <a:off x="1387" y="1443"/>
              <a:ext cx="382" cy="3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lvl="0" algn="ctr"/>
              <a:r>
                <a:rPr lang="en-US" altLang="zh-CN" b="1">
                  <a:solidFill>
                    <a:srgbClr val="9F9F9F">
                      <a:lumMod val="10000"/>
                    </a:srgbClr>
                  </a:solidFill>
                  <a:latin typeface="Verdana" pitchFamily="34" charset="0"/>
                  <a:ea typeface="宋体" charset="-122"/>
                </a:rPr>
                <a:t>V3</a:t>
              </a:r>
              <a:endParaRPr lang="en-US" altLang="zh-CN" b="1" dirty="0">
                <a:solidFill>
                  <a:srgbClr val="9F9F9F">
                    <a:lumMod val="10000"/>
                  </a:srgbClr>
                </a:solidFill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794136" name="Oval 536"/>
            <p:cNvSpPr>
              <a:spLocks noChangeArrowheads="1"/>
            </p:cNvSpPr>
            <p:nvPr/>
          </p:nvSpPr>
          <p:spPr bwMode="auto">
            <a:xfrm>
              <a:off x="68" y="2061"/>
              <a:ext cx="382" cy="3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lvl="0" algn="ctr"/>
              <a:r>
                <a:rPr lang="en-US" altLang="zh-CN" b="1">
                  <a:solidFill>
                    <a:srgbClr val="9F9F9F">
                      <a:lumMod val="10000"/>
                    </a:srgbClr>
                  </a:solidFill>
                  <a:latin typeface="Verdana" pitchFamily="34" charset="0"/>
                  <a:ea typeface="宋体" charset="-122"/>
                </a:rPr>
                <a:t>V4</a:t>
              </a:r>
              <a:endParaRPr lang="en-US" altLang="zh-CN" b="1" dirty="0">
                <a:solidFill>
                  <a:srgbClr val="9F9F9F">
                    <a:lumMod val="10000"/>
                  </a:srgbClr>
                </a:solidFill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794137" name="Oval 537"/>
            <p:cNvSpPr>
              <a:spLocks noChangeArrowheads="1"/>
            </p:cNvSpPr>
            <p:nvPr/>
          </p:nvSpPr>
          <p:spPr bwMode="auto">
            <a:xfrm>
              <a:off x="665" y="2062"/>
              <a:ext cx="382" cy="3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lvl="0" algn="ctr"/>
              <a:r>
                <a:rPr lang="en-US" altLang="zh-CN" b="1">
                  <a:solidFill>
                    <a:srgbClr val="9F9F9F">
                      <a:lumMod val="10000"/>
                    </a:srgbClr>
                  </a:solidFill>
                  <a:latin typeface="Verdana" pitchFamily="34" charset="0"/>
                  <a:ea typeface="宋体" charset="-122"/>
                </a:rPr>
                <a:t>V5</a:t>
              </a:r>
              <a:endParaRPr lang="en-US" altLang="zh-CN" b="1" dirty="0">
                <a:solidFill>
                  <a:srgbClr val="9F9F9F">
                    <a:lumMod val="10000"/>
                  </a:srgbClr>
                </a:solidFill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794138" name="Oval 538"/>
            <p:cNvSpPr>
              <a:spLocks noChangeArrowheads="1"/>
            </p:cNvSpPr>
            <p:nvPr/>
          </p:nvSpPr>
          <p:spPr bwMode="auto">
            <a:xfrm>
              <a:off x="1132" y="2062"/>
              <a:ext cx="382" cy="3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lvl="0" algn="ctr"/>
              <a:r>
                <a:rPr lang="en-US" altLang="zh-CN" b="1">
                  <a:solidFill>
                    <a:srgbClr val="9F9F9F">
                      <a:lumMod val="10000"/>
                    </a:srgbClr>
                  </a:solidFill>
                  <a:latin typeface="Verdana" pitchFamily="34" charset="0"/>
                  <a:ea typeface="宋体" charset="-122"/>
                </a:rPr>
                <a:t>V6</a:t>
              </a:r>
              <a:endParaRPr lang="en-US" altLang="zh-CN" b="1" dirty="0">
                <a:solidFill>
                  <a:srgbClr val="9F9F9F">
                    <a:lumMod val="10000"/>
                  </a:srgbClr>
                </a:solidFill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794139" name="Oval 539"/>
            <p:cNvSpPr>
              <a:spLocks noChangeArrowheads="1"/>
            </p:cNvSpPr>
            <p:nvPr/>
          </p:nvSpPr>
          <p:spPr bwMode="auto">
            <a:xfrm>
              <a:off x="1727" y="2062"/>
              <a:ext cx="382" cy="3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lvl="0" algn="ctr"/>
              <a:r>
                <a:rPr lang="en-US" altLang="zh-CN" b="1">
                  <a:solidFill>
                    <a:srgbClr val="9F9F9F">
                      <a:lumMod val="10000"/>
                    </a:srgbClr>
                  </a:solidFill>
                  <a:latin typeface="Verdana" pitchFamily="34" charset="0"/>
                  <a:ea typeface="宋体" charset="-122"/>
                </a:rPr>
                <a:t>V7</a:t>
              </a:r>
              <a:endParaRPr lang="en-US" altLang="zh-CN" b="1" dirty="0">
                <a:solidFill>
                  <a:srgbClr val="9F9F9F">
                    <a:lumMod val="10000"/>
                  </a:srgbClr>
                </a:solidFill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794140" name="Oval 540"/>
            <p:cNvSpPr>
              <a:spLocks noChangeArrowheads="1"/>
            </p:cNvSpPr>
            <p:nvPr/>
          </p:nvSpPr>
          <p:spPr bwMode="auto">
            <a:xfrm>
              <a:off x="367" y="2638"/>
              <a:ext cx="382" cy="3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lvl="0" algn="ctr"/>
              <a:r>
                <a:rPr lang="en-US" altLang="zh-CN" b="1">
                  <a:solidFill>
                    <a:srgbClr val="9F9F9F">
                      <a:lumMod val="10000"/>
                    </a:srgbClr>
                  </a:solidFill>
                  <a:latin typeface="Verdana" pitchFamily="34" charset="0"/>
                  <a:ea typeface="宋体" charset="-122"/>
                </a:rPr>
                <a:t>V8</a:t>
              </a:r>
              <a:endParaRPr lang="en-US" altLang="zh-CN" b="1" dirty="0">
                <a:solidFill>
                  <a:srgbClr val="9F9F9F">
                    <a:lumMod val="10000"/>
                  </a:srgbClr>
                </a:solidFill>
                <a:latin typeface="Verdana" pitchFamily="34" charset="0"/>
                <a:ea typeface="宋体" charset="-122"/>
              </a:endParaRPr>
            </a:p>
          </p:txBody>
        </p:sp>
        <p:cxnSp>
          <p:nvCxnSpPr>
            <p:cNvPr id="794141" name="AutoShape 541"/>
            <p:cNvCxnSpPr>
              <a:cxnSpLocks noChangeShapeType="1"/>
              <a:stCxn id="794133" idx="3"/>
              <a:endCxn id="794134" idx="0"/>
            </p:cNvCxnSpPr>
            <p:nvPr/>
          </p:nvCxnSpPr>
          <p:spPr bwMode="auto">
            <a:xfrm flipH="1">
              <a:off x="559" y="1182"/>
              <a:ext cx="374" cy="252"/>
            </a:xfrm>
            <a:prstGeom prst="straightConnector1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4142" name="AutoShape 542"/>
            <p:cNvCxnSpPr>
              <a:cxnSpLocks noChangeShapeType="1"/>
              <a:stCxn id="794133" idx="5"/>
              <a:endCxn id="794135" idx="0"/>
            </p:cNvCxnSpPr>
            <p:nvPr/>
          </p:nvCxnSpPr>
          <p:spPr bwMode="auto">
            <a:xfrm>
              <a:off x="1204" y="1182"/>
              <a:ext cx="374" cy="252"/>
            </a:xfrm>
            <a:prstGeom prst="straightConnector1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4143" name="AutoShape 543"/>
            <p:cNvCxnSpPr>
              <a:cxnSpLocks noChangeShapeType="1"/>
              <a:stCxn id="794134" idx="5"/>
              <a:endCxn id="794137" idx="0"/>
            </p:cNvCxnSpPr>
            <p:nvPr/>
          </p:nvCxnSpPr>
          <p:spPr bwMode="auto">
            <a:xfrm>
              <a:off x="694" y="1780"/>
              <a:ext cx="162" cy="273"/>
            </a:xfrm>
            <a:prstGeom prst="straightConnector1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4144" name="AutoShape 544"/>
            <p:cNvCxnSpPr>
              <a:cxnSpLocks noChangeShapeType="1"/>
              <a:stCxn id="794135" idx="3"/>
              <a:endCxn id="794138" idx="0"/>
            </p:cNvCxnSpPr>
            <p:nvPr/>
          </p:nvCxnSpPr>
          <p:spPr bwMode="auto">
            <a:xfrm flipH="1">
              <a:off x="1323" y="1780"/>
              <a:ext cx="120" cy="273"/>
            </a:xfrm>
            <a:prstGeom prst="straightConnector1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4145" name="AutoShape 545"/>
            <p:cNvCxnSpPr>
              <a:cxnSpLocks noChangeShapeType="1"/>
              <a:stCxn id="794135" idx="5"/>
              <a:endCxn id="794139" idx="0"/>
            </p:cNvCxnSpPr>
            <p:nvPr/>
          </p:nvCxnSpPr>
          <p:spPr bwMode="auto">
            <a:xfrm>
              <a:off x="1713" y="1780"/>
              <a:ext cx="205" cy="273"/>
            </a:xfrm>
            <a:prstGeom prst="straightConnector1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4146" name="AutoShape 546"/>
            <p:cNvCxnSpPr>
              <a:cxnSpLocks noChangeShapeType="1"/>
              <a:stCxn id="794136" idx="4"/>
              <a:endCxn id="794140" idx="1"/>
            </p:cNvCxnSpPr>
            <p:nvPr/>
          </p:nvCxnSpPr>
          <p:spPr bwMode="auto">
            <a:xfrm>
              <a:off x="259" y="2454"/>
              <a:ext cx="164" cy="231"/>
            </a:xfrm>
            <a:prstGeom prst="straightConnector1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4147" name="AutoShape 547"/>
            <p:cNvCxnSpPr>
              <a:cxnSpLocks noChangeShapeType="1"/>
              <a:stCxn id="794137" idx="4"/>
              <a:endCxn id="794140" idx="7"/>
            </p:cNvCxnSpPr>
            <p:nvPr/>
          </p:nvCxnSpPr>
          <p:spPr bwMode="auto">
            <a:xfrm flipH="1">
              <a:off x="693" y="2455"/>
              <a:ext cx="163" cy="230"/>
            </a:xfrm>
            <a:prstGeom prst="straightConnector1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4148" name="AutoShape 548"/>
            <p:cNvCxnSpPr>
              <a:cxnSpLocks noChangeShapeType="1"/>
              <a:stCxn id="794138" idx="6"/>
              <a:endCxn id="794139" idx="2"/>
            </p:cNvCxnSpPr>
            <p:nvPr/>
          </p:nvCxnSpPr>
          <p:spPr bwMode="auto">
            <a:xfrm>
              <a:off x="1523" y="2254"/>
              <a:ext cx="195" cy="0"/>
            </a:xfrm>
            <a:prstGeom prst="straightConnector1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4149" name="AutoShape 549"/>
            <p:cNvCxnSpPr>
              <a:cxnSpLocks noChangeShapeType="1"/>
              <a:stCxn id="794134" idx="3"/>
              <a:endCxn id="794136" idx="0"/>
            </p:cNvCxnSpPr>
            <p:nvPr/>
          </p:nvCxnSpPr>
          <p:spPr bwMode="auto">
            <a:xfrm flipH="1">
              <a:off x="259" y="1780"/>
              <a:ext cx="165" cy="272"/>
            </a:xfrm>
            <a:prstGeom prst="straightConnector1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94128" name="Text Box 528"/>
          <p:cNvSpPr txBox="1">
            <a:spLocks noChangeArrowheads="1"/>
          </p:cNvSpPr>
          <p:nvPr/>
        </p:nvSpPr>
        <p:spPr bwMode="auto">
          <a:xfrm>
            <a:off x="5874346" y="44451"/>
            <a:ext cx="35988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深度优先搜索遍历结果：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4129" name="Text Box 529"/>
          <p:cNvSpPr txBox="1">
            <a:spLocks noChangeArrowheads="1"/>
          </p:cNvSpPr>
          <p:nvPr/>
        </p:nvSpPr>
        <p:spPr bwMode="auto">
          <a:xfrm>
            <a:off x="5800800" y="476672"/>
            <a:ext cx="86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b="1" dirty="0" err="1">
                <a:solidFill>
                  <a:srgbClr val="CC0000"/>
                </a:solidFill>
                <a:latin typeface="Verdana" pitchFamily="34" charset="0"/>
              </a:rPr>
              <a:t>V1</a:t>
            </a:r>
            <a:endParaRPr lang="en-US" altLang="zh-CN" sz="2800" dirty="0">
              <a:solidFill>
                <a:srgbClr val="CC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794130" name="Text Box 530"/>
          <p:cNvSpPr txBox="1">
            <a:spLocks noChangeArrowheads="1"/>
          </p:cNvSpPr>
          <p:nvPr/>
        </p:nvSpPr>
        <p:spPr bwMode="auto">
          <a:xfrm>
            <a:off x="6448886" y="476672"/>
            <a:ext cx="86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b="1" dirty="0" err="1">
                <a:solidFill>
                  <a:srgbClr val="CC0000"/>
                </a:solidFill>
                <a:latin typeface="Verdana" pitchFamily="34" charset="0"/>
              </a:rPr>
              <a:t>V2</a:t>
            </a:r>
            <a:endParaRPr lang="en-US" altLang="zh-CN" sz="2800" dirty="0">
              <a:solidFill>
                <a:srgbClr val="CC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794131" name="Text Box 531"/>
          <p:cNvSpPr txBox="1">
            <a:spLocks noChangeArrowheads="1"/>
          </p:cNvSpPr>
          <p:nvPr/>
        </p:nvSpPr>
        <p:spPr bwMode="auto">
          <a:xfrm>
            <a:off x="7096972" y="476672"/>
            <a:ext cx="86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b="1" dirty="0" err="1">
                <a:solidFill>
                  <a:srgbClr val="CC0000"/>
                </a:solidFill>
                <a:latin typeface="Verdana" pitchFamily="34" charset="0"/>
              </a:rPr>
              <a:t>V4</a:t>
            </a:r>
            <a:endParaRPr lang="en-US" altLang="zh-CN" sz="2800" dirty="0">
              <a:solidFill>
                <a:srgbClr val="CC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794150" name="Text Box 550"/>
          <p:cNvSpPr txBox="1">
            <a:spLocks noChangeArrowheads="1"/>
          </p:cNvSpPr>
          <p:nvPr/>
        </p:nvSpPr>
        <p:spPr bwMode="auto">
          <a:xfrm>
            <a:off x="7745058" y="476672"/>
            <a:ext cx="86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b="1" dirty="0" err="1">
                <a:solidFill>
                  <a:srgbClr val="CC0000"/>
                </a:solidFill>
                <a:latin typeface="Verdana" pitchFamily="34" charset="0"/>
              </a:rPr>
              <a:t>V8</a:t>
            </a:r>
            <a:endParaRPr lang="en-US" altLang="zh-CN" sz="2800" dirty="0">
              <a:solidFill>
                <a:srgbClr val="CC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794151" name="Text Box 551"/>
          <p:cNvSpPr txBox="1">
            <a:spLocks noChangeArrowheads="1"/>
          </p:cNvSpPr>
          <p:nvPr/>
        </p:nvSpPr>
        <p:spPr bwMode="auto">
          <a:xfrm>
            <a:off x="8393144" y="476672"/>
            <a:ext cx="86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b="1" dirty="0" err="1">
                <a:solidFill>
                  <a:srgbClr val="CC0000"/>
                </a:solidFill>
                <a:latin typeface="Verdana" pitchFamily="34" charset="0"/>
              </a:rPr>
              <a:t>V5</a:t>
            </a:r>
            <a:endParaRPr lang="en-US" altLang="zh-CN" sz="2800" dirty="0">
              <a:solidFill>
                <a:srgbClr val="CC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794152" name="Text Box 552"/>
          <p:cNvSpPr txBox="1">
            <a:spLocks noChangeArrowheads="1"/>
          </p:cNvSpPr>
          <p:nvPr/>
        </p:nvSpPr>
        <p:spPr bwMode="auto">
          <a:xfrm>
            <a:off x="9041230" y="476672"/>
            <a:ext cx="86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b="1" dirty="0" err="1">
                <a:solidFill>
                  <a:srgbClr val="CC0000"/>
                </a:solidFill>
                <a:latin typeface="Verdana" pitchFamily="34" charset="0"/>
              </a:rPr>
              <a:t>V3</a:t>
            </a:r>
            <a:endParaRPr lang="en-US" altLang="zh-CN" sz="2800" dirty="0">
              <a:solidFill>
                <a:srgbClr val="CC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794153" name="Text Box 553"/>
          <p:cNvSpPr txBox="1">
            <a:spLocks noChangeArrowheads="1"/>
          </p:cNvSpPr>
          <p:nvPr/>
        </p:nvSpPr>
        <p:spPr bwMode="auto">
          <a:xfrm>
            <a:off x="9689316" y="476672"/>
            <a:ext cx="86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b="1" dirty="0" err="1">
                <a:solidFill>
                  <a:srgbClr val="CC0000"/>
                </a:solidFill>
                <a:latin typeface="Verdana" pitchFamily="34" charset="0"/>
              </a:rPr>
              <a:t>V6</a:t>
            </a:r>
            <a:endParaRPr lang="en-US" altLang="zh-CN" sz="2800" dirty="0">
              <a:solidFill>
                <a:srgbClr val="CC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794154" name="Text Box 554"/>
          <p:cNvSpPr txBox="1">
            <a:spLocks noChangeArrowheads="1"/>
          </p:cNvSpPr>
          <p:nvPr/>
        </p:nvSpPr>
        <p:spPr bwMode="auto">
          <a:xfrm>
            <a:off x="10337400" y="476672"/>
            <a:ext cx="86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b="1" dirty="0" err="1">
                <a:solidFill>
                  <a:srgbClr val="CC0000"/>
                </a:solidFill>
                <a:latin typeface="Verdana" pitchFamily="34" charset="0"/>
              </a:rPr>
              <a:t>V7</a:t>
            </a:r>
            <a:endParaRPr lang="en-US" altLang="zh-CN" sz="2800" dirty="0">
              <a:solidFill>
                <a:srgbClr val="CC0000"/>
              </a:solidFill>
              <a:latin typeface="Verdana" pitchFamily="34" charset="0"/>
              <a:ea typeface="宋体" charset="-122"/>
            </a:endParaRPr>
          </a:p>
        </p:txBody>
      </p:sp>
      <p:cxnSp>
        <p:nvCxnSpPr>
          <p:cNvPr id="794173" name="AutoShape 573"/>
          <p:cNvCxnSpPr>
            <a:cxnSpLocks noChangeShapeType="1"/>
          </p:cNvCxnSpPr>
          <p:nvPr/>
        </p:nvCxnSpPr>
        <p:spPr bwMode="auto">
          <a:xfrm flipH="1" flipV="1">
            <a:off x="8126031" y="5307331"/>
            <a:ext cx="482600" cy="957781"/>
          </a:xfrm>
          <a:prstGeom prst="curvedConnector3">
            <a:avLst>
              <a:gd name="adj1" fmla="val -47368"/>
            </a:avLst>
          </a:prstGeom>
          <a:noFill/>
          <a:ln w="57150">
            <a:solidFill>
              <a:srgbClr val="0000FF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4174" name="AutoShape 574"/>
          <p:cNvCxnSpPr>
            <a:cxnSpLocks noChangeShapeType="1"/>
          </p:cNvCxnSpPr>
          <p:nvPr/>
        </p:nvCxnSpPr>
        <p:spPr bwMode="auto">
          <a:xfrm flipH="1" flipV="1">
            <a:off x="7646671" y="4446430"/>
            <a:ext cx="479361" cy="860901"/>
          </a:xfrm>
          <a:prstGeom prst="curvedConnector3">
            <a:avLst>
              <a:gd name="adj1" fmla="val -47688"/>
            </a:avLst>
          </a:prstGeom>
          <a:noFill/>
          <a:ln w="57150">
            <a:solidFill>
              <a:srgbClr val="0000FF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4175" name="AutoShape 575"/>
          <p:cNvCxnSpPr>
            <a:cxnSpLocks noChangeShapeType="1"/>
          </p:cNvCxnSpPr>
          <p:nvPr/>
        </p:nvCxnSpPr>
        <p:spPr bwMode="auto">
          <a:xfrm flipH="1" flipV="1">
            <a:off x="7189152" y="3509169"/>
            <a:ext cx="465138" cy="937260"/>
          </a:xfrm>
          <a:prstGeom prst="curvedConnector3">
            <a:avLst>
              <a:gd name="adj1" fmla="val -49147"/>
            </a:avLst>
          </a:prstGeom>
          <a:noFill/>
          <a:ln w="57150">
            <a:solidFill>
              <a:srgbClr val="0000FF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4176" name="AutoShape 576"/>
          <p:cNvCxnSpPr>
            <a:cxnSpLocks noChangeShapeType="1"/>
          </p:cNvCxnSpPr>
          <p:nvPr/>
        </p:nvCxnSpPr>
        <p:spPr bwMode="auto">
          <a:xfrm rot="10800000">
            <a:off x="6440170" y="2606675"/>
            <a:ext cx="12700" cy="902494"/>
          </a:xfrm>
          <a:prstGeom prst="curvedConnector3">
            <a:avLst>
              <a:gd name="adj1" fmla="val 3480000"/>
            </a:avLst>
          </a:prstGeom>
          <a:noFill/>
          <a:ln w="57150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4181" name="AutoShape 581"/>
          <p:cNvCxnSpPr>
            <a:cxnSpLocks noChangeShapeType="1"/>
          </p:cNvCxnSpPr>
          <p:nvPr/>
        </p:nvCxnSpPr>
        <p:spPr bwMode="auto">
          <a:xfrm flipH="1" flipV="1">
            <a:off x="7188772" y="2606676"/>
            <a:ext cx="849357" cy="902803"/>
          </a:xfrm>
          <a:prstGeom prst="curvedConnector3">
            <a:avLst>
              <a:gd name="adj1" fmla="val -26914"/>
            </a:avLst>
          </a:prstGeom>
          <a:noFill/>
          <a:ln w="57150">
            <a:solidFill>
              <a:srgbClr val="0000FF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4182" name="AutoShape 582"/>
          <p:cNvCxnSpPr>
            <a:cxnSpLocks noChangeShapeType="1"/>
          </p:cNvCxnSpPr>
          <p:nvPr/>
        </p:nvCxnSpPr>
        <p:spPr bwMode="auto">
          <a:xfrm rot="10800000" flipH="1">
            <a:off x="6458458" y="1601790"/>
            <a:ext cx="1327150" cy="1004887"/>
          </a:xfrm>
          <a:prstGeom prst="curvedConnector3">
            <a:avLst>
              <a:gd name="adj1" fmla="val -17225"/>
            </a:avLst>
          </a:prstGeom>
          <a:noFill/>
          <a:ln w="57150">
            <a:solidFill>
              <a:srgbClr val="0000FF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4201" name="AutoShape 601"/>
          <p:cNvCxnSpPr>
            <a:cxnSpLocks noChangeShapeType="1"/>
          </p:cNvCxnSpPr>
          <p:nvPr/>
        </p:nvCxnSpPr>
        <p:spPr bwMode="auto">
          <a:xfrm flipH="1" flipV="1">
            <a:off x="10323512" y="4444208"/>
            <a:ext cx="420688" cy="863917"/>
          </a:xfrm>
          <a:prstGeom prst="curvedConnector3">
            <a:avLst>
              <a:gd name="adj1" fmla="val -54340"/>
            </a:avLst>
          </a:prstGeom>
          <a:noFill/>
          <a:ln w="57150">
            <a:solidFill>
              <a:srgbClr val="0000FF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4202" name="AutoShape 602"/>
          <p:cNvCxnSpPr>
            <a:cxnSpLocks noChangeShapeType="1"/>
          </p:cNvCxnSpPr>
          <p:nvPr/>
        </p:nvCxnSpPr>
        <p:spPr bwMode="auto">
          <a:xfrm flipH="1" flipV="1">
            <a:off x="9836786" y="3509169"/>
            <a:ext cx="471487" cy="935038"/>
          </a:xfrm>
          <a:prstGeom prst="curvedConnector3">
            <a:avLst>
              <a:gd name="adj1" fmla="val -48485"/>
            </a:avLst>
          </a:prstGeom>
          <a:noFill/>
          <a:ln w="57150">
            <a:solidFill>
              <a:srgbClr val="0000FF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4205" name="AutoShape 605"/>
          <p:cNvCxnSpPr>
            <a:cxnSpLocks noChangeShapeType="1"/>
            <a:stCxn id="793864" idx="6"/>
            <a:endCxn id="793861" idx="6"/>
          </p:cNvCxnSpPr>
          <p:nvPr/>
        </p:nvCxnSpPr>
        <p:spPr bwMode="auto">
          <a:xfrm flipH="1" flipV="1">
            <a:off x="9839325" y="2606675"/>
            <a:ext cx="893762" cy="901700"/>
          </a:xfrm>
          <a:prstGeom prst="curvedConnector3">
            <a:avLst>
              <a:gd name="adj1" fmla="val -23977"/>
            </a:avLst>
          </a:prstGeom>
          <a:noFill/>
          <a:ln w="57150">
            <a:solidFill>
              <a:srgbClr val="0000FF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4206" name="AutoShape 606"/>
          <p:cNvCxnSpPr>
            <a:cxnSpLocks noChangeShapeType="1"/>
          </p:cNvCxnSpPr>
          <p:nvPr/>
        </p:nvCxnSpPr>
        <p:spPr bwMode="auto">
          <a:xfrm flipH="1" flipV="1">
            <a:off x="8515351" y="1601789"/>
            <a:ext cx="1335087" cy="1004887"/>
          </a:xfrm>
          <a:prstGeom prst="curvedConnector3">
            <a:avLst>
              <a:gd name="adj1" fmla="val -17122"/>
            </a:avLst>
          </a:prstGeom>
          <a:noFill/>
          <a:ln w="57150">
            <a:solidFill>
              <a:srgbClr val="0000FF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3" name="Oval 224"/>
          <p:cNvSpPr>
            <a:spLocks noChangeArrowheads="1"/>
          </p:cNvSpPr>
          <p:nvPr/>
        </p:nvSpPr>
        <p:spPr bwMode="auto">
          <a:xfrm>
            <a:off x="5607000" y="3191509"/>
            <a:ext cx="648000" cy="648000"/>
          </a:xfrm>
          <a:prstGeom prst="ellipse">
            <a:avLst/>
          </a:prstGeom>
          <a:solidFill>
            <a:schemeClr val="bg1">
              <a:lumMod val="75000"/>
              <a:alpha val="70000"/>
            </a:schemeClr>
          </a:solidFill>
          <a:ln w="571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0" tIns="0" rIns="0" bIns="0" anchor="ctr"/>
          <a:lstStyle/>
          <a:p>
            <a:pPr algn="ctr"/>
            <a:endParaRPr lang="en-US" altLang="zh-CN" b="1" dirty="0">
              <a:solidFill>
                <a:schemeClr val="bg2">
                  <a:lumMod val="10000"/>
                </a:schemeClr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334" name="Oval 224"/>
          <p:cNvSpPr>
            <a:spLocks noChangeArrowheads="1"/>
          </p:cNvSpPr>
          <p:nvPr/>
        </p:nvSpPr>
        <p:spPr bwMode="auto">
          <a:xfrm>
            <a:off x="6016188" y="4124573"/>
            <a:ext cx="648000" cy="648000"/>
          </a:xfrm>
          <a:prstGeom prst="ellipse">
            <a:avLst/>
          </a:prstGeom>
          <a:solidFill>
            <a:schemeClr val="bg1">
              <a:lumMod val="75000"/>
              <a:alpha val="70000"/>
            </a:schemeClr>
          </a:solidFill>
          <a:ln w="571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0" tIns="0" rIns="0" bIns="0" anchor="ctr"/>
          <a:lstStyle/>
          <a:p>
            <a:pPr algn="ctr"/>
            <a:endParaRPr lang="en-US" altLang="zh-CN" b="1" dirty="0">
              <a:solidFill>
                <a:schemeClr val="bg2">
                  <a:lumMod val="10000"/>
                </a:schemeClr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335" name="Oval 224"/>
          <p:cNvSpPr>
            <a:spLocks noChangeArrowheads="1"/>
          </p:cNvSpPr>
          <p:nvPr/>
        </p:nvSpPr>
        <p:spPr bwMode="auto">
          <a:xfrm>
            <a:off x="6470998" y="4986655"/>
            <a:ext cx="648000" cy="648000"/>
          </a:xfrm>
          <a:prstGeom prst="ellipse">
            <a:avLst/>
          </a:prstGeom>
          <a:solidFill>
            <a:schemeClr val="bg1">
              <a:lumMod val="75000"/>
              <a:alpha val="70000"/>
            </a:schemeClr>
          </a:solidFill>
          <a:ln w="571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0" tIns="0" rIns="0" bIns="0" anchor="ctr"/>
          <a:lstStyle/>
          <a:p>
            <a:pPr algn="ctr"/>
            <a:endParaRPr lang="en-US" altLang="zh-CN" b="1" dirty="0">
              <a:solidFill>
                <a:schemeClr val="bg2">
                  <a:lumMod val="10000"/>
                </a:schemeClr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336" name="Oval 224"/>
          <p:cNvSpPr>
            <a:spLocks noChangeArrowheads="1"/>
          </p:cNvSpPr>
          <p:nvPr/>
        </p:nvSpPr>
        <p:spPr bwMode="auto">
          <a:xfrm>
            <a:off x="6990818" y="5941732"/>
            <a:ext cx="648000" cy="648000"/>
          </a:xfrm>
          <a:prstGeom prst="ellipse">
            <a:avLst/>
          </a:prstGeom>
          <a:solidFill>
            <a:schemeClr val="bg1">
              <a:lumMod val="75000"/>
              <a:alpha val="70000"/>
            </a:schemeClr>
          </a:solidFill>
          <a:ln w="571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0" tIns="0" rIns="0" bIns="0" anchor="ctr"/>
          <a:lstStyle/>
          <a:p>
            <a:pPr algn="ctr"/>
            <a:endParaRPr lang="en-US" altLang="zh-CN" b="1" dirty="0">
              <a:solidFill>
                <a:schemeClr val="bg2">
                  <a:lumMod val="10000"/>
                </a:schemeClr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337" name="Oval 224"/>
          <p:cNvSpPr>
            <a:spLocks noChangeArrowheads="1"/>
          </p:cNvSpPr>
          <p:nvPr/>
        </p:nvSpPr>
        <p:spPr bwMode="auto">
          <a:xfrm>
            <a:off x="7951106" y="5949352"/>
            <a:ext cx="648000" cy="648000"/>
          </a:xfrm>
          <a:prstGeom prst="ellipse">
            <a:avLst/>
          </a:prstGeom>
          <a:solidFill>
            <a:schemeClr val="bg1">
              <a:lumMod val="75000"/>
              <a:alpha val="70000"/>
            </a:schemeClr>
          </a:solidFill>
          <a:ln w="571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0" tIns="0" rIns="0" bIns="0" anchor="ctr"/>
          <a:lstStyle/>
          <a:p>
            <a:pPr algn="ctr"/>
            <a:endParaRPr lang="en-US" altLang="zh-CN" b="1" dirty="0">
              <a:solidFill>
                <a:schemeClr val="bg2">
                  <a:lumMod val="10000"/>
                </a:schemeClr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338" name="Oval 224"/>
          <p:cNvSpPr>
            <a:spLocks noChangeArrowheads="1"/>
          </p:cNvSpPr>
          <p:nvPr/>
        </p:nvSpPr>
        <p:spPr bwMode="auto">
          <a:xfrm>
            <a:off x="7365744" y="3185478"/>
            <a:ext cx="648000" cy="648000"/>
          </a:xfrm>
          <a:prstGeom prst="ellipse">
            <a:avLst/>
          </a:prstGeom>
          <a:solidFill>
            <a:schemeClr val="bg1">
              <a:lumMod val="75000"/>
              <a:alpha val="70000"/>
            </a:schemeClr>
          </a:solidFill>
          <a:ln w="571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0" tIns="0" rIns="0" bIns="0" anchor="ctr"/>
          <a:lstStyle/>
          <a:p>
            <a:pPr algn="ctr"/>
            <a:endParaRPr lang="en-US" altLang="zh-CN" b="1" dirty="0">
              <a:solidFill>
                <a:schemeClr val="bg2">
                  <a:lumMod val="10000"/>
                </a:schemeClr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339" name="Oval 224"/>
          <p:cNvSpPr>
            <a:spLocks noChangeArrowheads="1"/>
          </p:cNvSpPr>
          <p:nvPr/>
        </p:nvSpPr>
        <p:spPr bwMode="auto">
          <a:xfrm>
            <a:off x="8274367" y="3187718"/>
            <a:ext cx="648000" cy="648000"/>
          </a:xfrm>
          <a:prstGeom prst="ellipse">
            <a:avLst/>
          </a:prstGeom>
          <a:solidFill>
            <a:schemeClr val="bg1">
              <a:lumMod val="75000"/>
              <a:alpha val="70000"/>
            </a:schemeClr>
          </a:solidFill>
          <a:ln w="571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0" tIns="0" rIns="0" bIns="0" anchor="ctr"/>
          <a:lstStyle/>
          <a:p>
            <a:pPr algn="ctr"/>
            <a:endParaRPr lang="en-US" altLang="zh-CN" b="1" dirty="0">
              <a:solidFill>
                <a:schemeClr val="bg2">
                  <a:lumMod val="10000"/>
                </a:schemeClr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340" name="Oval 224"/>
          <p:cNvSpPr>
            <a:spLocks noChangeArrowheads="1"/>
          </p:cNvSpPr>
          <p:nvPr/>
        </p:nvSpPr>
        <p:spPr bwMode="auto">
          <a:xfrm>
            <a:off x="8675537" y="4131010"/>
            <a:ext cx="648000" cy="648000"/>
          </a:xfrm>
          <a:prstGeom prst="ellipse">
            <a:avLst/>
          </a:prstGeom>
          <a:solidFill>
            <a:schemeClr val="bg1">
              <a:lumMod val="75000"/>
              <a:alpha val="70000"/>
            </a:schemeClr>
          </a:solidFill>
          <a:ln w="571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0" tIns="0" rIns="0" bIns="0" anchor="ctr"/>
          <a:lstStyle/>
          <a:p>
            <a:pPr algn="ctr"/>
            <a:endParaRPr lang="en-US" altLang="zh-CN" b="1" dirty="0">
              <a:solidFill>
                <a:schemeClr val="bg2">
                  <a:lumMod val="10000"/>
                </a:schemeClr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341" name="Oval 224"/>
          <p:cNvSpPr>
            <a:spLocks noChangeArrowheads="1"/>
          </p:cNvSpPr>
          <p:nvPr/>
        </p:nvSpPr>
        <p:spPr bwMode="auto">
          <a:xfrm>
            <a:off x="9223225" y="4986261"/>
            <a:ext cx="648000" cy="648000"/>
          </a:xfrm>
          <a:prstGeom prst="ellipse">
            <a:avLst/>
          </a:prstGeom>
          <a:solidFill>
            <a:schemeClr val="bg1">
              <a:lumMod val="75000"/>
              <a:alpha val="70000"/>
            </a:schemeClr>
          </a:solidFill>
          <a:ln w="571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0" tIns="0" rIns="0" bIns="0" anchor="ctr"/>
          <a:lstStyle/>
          <a:p>
            <a:pPr algn="ctr"/>
            <a:endParaRPr lang="en-US" altLang="zh-CN" b="1" dirty="0">
              <a:solidFill>
                <a:schemeClr val="bg2">
                  <a:lumMod val="10000"/>
                </a:schemeClr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342" name="Oval 224"/>
          <p:cNvSpPr>
            <a:spLocks noChangeArrowheads="1"/>
          </p:cNvSpPr>
          <p:nvPr/>
        </p:nvSpPr>
        <p:spPr bwMode="auto">
          <a:xfrm>
            <a:off x="10081585" y="4985385"/>
            <a:ext cx="648000" cy="648000"/>
          </a:xfrm>
          <a:prstGeom prst="ellipse">
            <a:avLst/>
          </a:prstGeom>
          <a:solidFill>
            <a:schemeClr val="bg1">
              <a:lumMod val="75000"/>
              <a:alpha val="70000"/>
            </a:schemeClr>
          </a:solidFill>
          <a:ln w="571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0" tIns="0" rIns="0" bIns="0" anchor="ctr"/>
          <a:lstStyle/>
          <a:p>
            <a:pPr algn="ctr"/>
            <a:endParaRPr lang="en-US" altLang="zh-CN" b="1" dirty="0">
              <a:solidFill>
                <a:schemeClr val="bg2">
                  <a:lumMod val="10000"/>
                </a:schemeClr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343" name="Oval 224"/>
          <p:cNvSpPr>
            <a:spLocks noChangeArrowheads="1"/>
          </p:cNvSpPr>
          <p:nvPr/>
        </p:nvSpPr>
        <p:spPr bwMode="auto">
          <a:xfrm>
            <a:off x="10088005" y="3187718"/>
            <a:ext cx="648000" cy="648000"/>
          </a:xfrm>
          <a:prstGeom prst="ellipse">
            <a:avLst/>
          </a:prstGeom>
          <a:solidFill>
            <a:schemeClr val="bg1">
              <a:lumMod val="75000"/>
              <a:alpha val="70000"/>
            </a:schemeClr>
          </a:solidFill>
          <a:ln w="571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0" tIns="0" rIns="0" bIns="0" anchor="ctr"/>
          <a:lstStyle/>
          <a:p>
            <a:pPr algn="ctr"/>
            <a:endParaRPr lang="en-US" altLang="zh-CN" b="1" dirty="0">
              <a:solidFill>
                <a:schemeClr val="bg2">
                  <a:lumMod val="10000"/>
                </a:schemeClr>
              </a:solidFill>
              <a:latin typeface="Verdana" pitchFamily="34" charset="0"/>
              <a:ea typeface="宋体" charset="-122"/>
            </a:endParaRPr>
          </a:p>
        </p:txBody>
      </p:sp>
      <p:cxnSp>
        <p:nvCxnSpPr>
          <p:cNvPr id="389" name="AutoShape 604"/>
          <p:cNvCxnSpPr>
            <a:cxnSpLocks noChangeShapeType="1"/>
          </p:cNvCxnSpPr>
          <p:nvPr/>
        </p:nvCxnSpPr>
        <p:spPr bwMode="auto">
          <a:xfrm rot="10800000">
            <a:off x="9110982" y="2606675"/>
            <a:ext cx="1587" cy="902494"/>
          </a:xfrm>
          <a:prstGeom prst="curvedConnector3">
            <a:avLst>
              <a:gd name="adj1" fmla="val 44594014"/>
            </a:avLst>
          </a:prstGeom>
          <a:noFill/>
          <a:ln w="5715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1" name="Rectangle 344"/>
          <p:cNvSpPr>
            <a:spLocks noChangeArrowheads="1"/>
          </p:cNvSpPr>
          <p:nvPr/>
        </p:nvSpPr>
        <p:spPr bwMode="auto">
          <a:xfrm>
            <a:off x="2006470" y="580213"/>
            <a:ext cx="609155" cy="364459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" name="Rectangle 344"/>
          <p:cNvSpPr>
            <a:spLocks noChangeArrowheads="1"/>
          </p:cNvSpPr>
          <p:nvPr/>
        </p:nvSpPr>
        <p:spPr bwMode="auto">
          <a:xfrm>
            <a:off x="2012075" y="1072706"/>
            <a:ext cx="609155" cy="364459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3" name="Rectangle 344"/>
          <p:cNvSpPr>
            <a:spLocks noChangeArrowheads="1"/>
          </p:cNvSpPr>
          <p:nvPr/>
        </p:nvSpPr>
        <p:spPr bwMode="auto">
          <a:xfrm>
            <a:off x="2970654" y="1072705"/>
            <a:ext cx="609155" cy="364459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4" name="Rectangle 344"/>
          <p:cNvSpPr>
            <a:spLocks noChangeArrowheads="1"/>
          </p:cNvSpPr>
          <p:nvPr/>
        </p:nvSpPr>
        <p:spPr bwMode="auto">
          <a:xfrm>
            <a:off x="2017682" y="2063478"/>
            <a:ext cx="609155" cy="364459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5" name="Rectangle 344"/>
          <p:cNvSpPr>
            <a:spLocks noChangeArrowheads="1"/>
          </p:cNvSpPr>
          <p:nvPr/>
        </p:nvSpPr>
        <p:spPr bwMode="auto">
          <a:xfrm>
            <a:off x="2976259" y="2063477"/>
            <a:ext cx="609155" cy="364459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6" name="Rectangle 344"/>
          <p:cNvSpPr>
            <a:spLocks noChangeArrowheads="1"/>
          </p:cNvSpPr>
          <p:nvPr/>
        </p:nvSpPr>
        <p:spPr bwMode="auto">
          <a:xfrm>
            <a:off x="2014418" y="4050645"/>
            <a:ext cx="609155" cy="364459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" name="Rectangle 344"/>
          <p:cNvSpPr>
            <a:spLocks noChangeArrowheads="1"/>
          </p:cNvSpPr>
          <p:nvPr/>
        </p:nvSpPr>
        <p:spPr bwMode="auto">
          <a:xfrm>
            <a:off x="2970654" y="4053553"/>
            <a:ext cx="609155" cy="364459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" name="Rectangle 344"/>
          <p:cNvSpPr>
            <a:spLocks noChangeArrowheads="1"/>
          </p:cNvSpPr>
          <p:nvPr/>
        </p:nvSpPr>
        <p:spPr bwMode="auto">
          <a:xfrm>
            <a:off x="1132198" y="553376"/>
            <a:ext cx="515367" cy="478902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9" name="Rectangle 344"/>
          <p:cNvSpPr>
            <a:spLocks noChangeArrowheads="1"/>
          </p:cNvSpPr>
          <p:nvPr/>
        </p:nvSpPr>
        <p:spPr bwMode="auto">
          <a:xfrm>
            <a:off x="1127692" y="1047410"/>
            <a:ext cx="515367" cy="478902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0" name="Rectangle 344"/>
          <p:cNvSpPr>
            <a:spLocks noChangeArrowheads="1"/>
          </p:cNvSpPr>
          <p:nvPr/>
        </p:nvSpPr>
        <p:spPr bwMode="auto">
          <a:xfrm>
            <a:off x="1131502" y="2010184"/>
            <a:ext cx="515367" cy="478902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6" name="Rectangle 344"/>
          <p:cNvSpPr>
            <a:spLocks noChangeArrowheads="1"/>
          </p:cNvSpPr>
          <p:nvPr/>
        </p:nvSpPr>
        <p:spPr bwMode="auto">
          <a:xfrm>
            <a:off x="1138135" y="3976108"/>
            <a:ext cx="515367" cy="478902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" name="Rectangle 357"/>
          <p:cNvSpPr>
            <a:spLocks noChangeArrowheads="1"/>
          </p:cNvSpPr>
          <p:nvPr/>
        </p:nvSpPr>
        <p:spPr bwMode="auto">
          <a:xfrm>
            <a:off x="4295801" y="6284168"/>
            <a:ext cx="2663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依此类推</a:t>
            </a:r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  <p:sp>
        <p:nvSpPr>
          <p:cNvPr id="328" name="Oval 349"/>
          <p:cNvSpPr>
            <a:spLocks noChangeArrowheads="1"/>
          </p:cNvSpPr>
          <p:nvPr/>
        </p:nvSpPr>
        <p:spPr bwMode="auto">
          <a:xfrm>
            <a:off x="3416114" y="2523377"/>
            <a:ext cx="505963" cy="436279"/>
          </a:xfrm>
          <a:prstGeom prst="ellipse">
            <a:avLst/>
          </a:prstGeom>
          <a:noFill/>
          <a:ln w="5715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9" name="Rectangle 357"/>
          <p:cNvSpPr>
            <a:spLocks noChangeArrowheads="1"/>
          </p:cNvSpPr>
          <p:nvPr/>
        </p:nvSpPr>
        <p:spPr bwMode="auto">
          <a:xfrm>
            <a:off x="3886200" y="2502455"/>
            <a:ext cx="117938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kumimoji="1"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空指针</a:t>
            </a:r>
            <a:endParaRPr kumimoji="1" lang="en-US" altLang="zh-CN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0" name="Oval 349"/>
          <p:cNvSpPr>
            <a:spLocks noChangeArrowheads="1"/>
          </p:cNvSpPr>
          <p:nvPr/>
        </p:nvSpPr>
        <p:spPr bwMode="auto">
          <a:xfrm>
            <a:off x="3416708" y="4025986"/>
            <a:ext cx="505963" cy="436279"/>
          </a:xfrm>
          <a:prstGeom prst="ellipse">
            <a:avLst/>
          </a:prstGeom>
          <a:noFill/>
          <a:ln w="5715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1" name="Rectangle 357"/>
          <p:cNvSpPr>
            <a:spLocks noChangeArrowheads="1"/>
          </p:cNvSpPr>
          <p:nvPr/>
        </p:nvSpPr>
        <p:spPr bwMode="auto">
          <a:xfrm>
            <a:off x="3059562" y="4440376"/>
            <a:ext cx="1282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kumimoji="1"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空指针</a:t>
            </a:r>
            <a:endParaRPr kumimoji="1" lang="en-US" altLang="zh-CN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5B207B1-9126-49C3-9EB7-58044E896136}"/>
              </a:ext>
            </a:extLst>
          </p:cNvPr>
          <p:cNvSpPr/>
          <p:nvPr/>
        </p:nvSpPr>
        <p:spPr>
          <a:xfrm>
            <a:off x="4447845" y="1114524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0000FF"/>
                </a:solidFill>
                <a:cs typeface="Times New Roman" pitchFamily="18" charset="0"/>
              </a:rPr>
              <a:t>∧</a:t>
            </a:r>
          </a:p>
        </p:txBody>
      </p:sp>
      <p:sp>
        <p:nvSpPr>
          <p:cNvPr id="332" name="矩形 331">
            <a:extLst>
              <a:ext uri="{FF2B5EF4-FFF2-40B4-BE49-F238E27FC236}">
                <a16:creationId xmlns:a16="http://schemas.microsoft.com/office/drawing/2014/main" id="{FC9DC2B9-DA58-47E3-AEB6-9A067B69CE4C}"/>
              </a:ext>
            </a:extLst>
          </p:cNvPr>
          <p:cNvSpPr/>
          <p:nvPr/>
        </p:nvSpPr>
        <p:spPr>
          <a:xfrm>
            <a:off x="4447845" y="1583096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0000FF"/>
                </a:solidFill>
                <a:cs typeface="Times New Roman" pitchFamily="18" charset="0"/>
              </a:rPr>
              <a:t>∧</a:t>
            </a:r>
          </a:p>
        </p:txBody>
      </p:sp>
      <p:sp>
        <p:nvSpPr>
          <p:cNvPr id="344" name="矩形 343">
            <a:extLst>
              <a:ext uri="{FF2B5EF4-FFF2-40B4-BE49-F238E27FC236}">
                <a16:creationId xmlns:a16="http://schemas.microsoft.com/office/drawing/2014/main" id="{C5D62C0D-BA1A-4E3F-909B-7FC73AF56839}"/>
              </a:ext>
            </a:extLst>
          </p:cNvPr>
          <p:cNvSpPr/>
          <p:nvPr/>
        </p:nvSpPr>
        <p:spPr>
          <a:xfrm>
            <a:off x="3491822" y="628130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0000FF"/>
                </a:solidFill>
                <a:latin typeface="+mn-ea"/>
                <a:cs typeface="Aharoni" panose="02010803020104030203" pitchFamily="2" charset="-79"/>
              </a:rPr>
              <a:t>∧</a:t>
            </a:r>
          </a:p>
        </p:txBody>
      </p:sp>
      <p:sp>
        <p:nvSpPr>
          <p:cNvPr id="345" name="矩形 344">
            <a:extLst>
              <a:ext uri="{FF2B5EF4-FFF2-40B4-BE49-F238E27FC236}">
                <a16:creationId xmlns:a16="http://schemas.microsoft.com/office/drawing/2014/main" id="{61EA81E3-CA40-4470-9A29-7329E218EAD3}"/>
              </a:ext>
            </a:extLst>
          </p:cNvPr>
          <p:cNvSpPr/>
          <p:nvPr/>
        </p:nvSpPr>
        <p:spPr>
          <a:xfrm>
            <a:off x="3491822" y="2130623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0000FF"/>
                </a:solidFill>
                <a:cs typeface="Times New Roman" pitchFamily="18" charset="0"/>
              </a:rPr>
              <a:t>∧</a:t>
            </a:r>
          </a:p>
        </p:txBody>
      </p:sp>
      <p:sp>
        <p:nvSpPr>
          <p:cNvPr id="346" name="矩形 345">
            <a:extLst>
              <a:ext uri="{FF2B5EF4-FFF2-40B4-BE49-F238E27FC236}">
                <a16:creationId xmlns:a16="http://schemas.microsoft.com/office/drawing/2014/main" id="{6C6D553F-2897-4A3C-8120-B1CF2E4067FC}"/>
              </a:ext>
            </a:extLst>
          </p:cNvPr>
          <p:cNvSpPr/>
          <p:nvPr/>
        </p:nvSpPr>
        <p:spPr>
          <a:xfrm>
            <a:off x="3491822" y="2577018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0000FF"/>
                </a:solidFill>
                <a:cs typeface="Times New Roman" pitchFamily="18" charset="0"/>
              </a:rPr>
              <a:t>∧</a:t>
            </a:r>
          </a:p>
        </p:txBody>
      </p:sp>
      <p:sp>
        <p:nvSpPr>
          <p:cNvPr id="347" name="矩形 346">
            <a:extLst>
              <a:ext uri="{FF2B5EF4-FFF2-40B4-BE49-F238E27FC236}">
                <a16:creationId xmlns:a16="http://schemas.microsoft.com/office/drawing/2014/main" id="{96EC6AE0-AA8C-4665-8A70-7DA37EE6D89F}"/>
              </a:ext>
            </a:extLst>
          </p:cNvPr>
          <p:cNvSpPr/>
          <p:nvPr/>
        </p:nvSpPr>
        <p:spPr>
          <a:xfrm>
            <a:off x="3491822" y="3104564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0000FF"/>
                </a:solidFill>
                <a:cs typeface="Times New Roman" pitchFamily="18" charset="0"/>
              </a:rPr>
              <a:t>∧</a:t>
            </a:r>
          </a:p>
        </p:txBody>
      </p:sp>
      <p:sp>
        <p:nvSpPr>
          <p:cNvPr id="348" name="矩形 347">
            <a:extLst>
              <a:ext uri="{FF2B5EF4-FFF2-40B4-BE49-F238E27FC236}">
                <a16:creationId xmlns:a16="http://schemas.microsoft.com/office/drawing/2014/main" id="{7944DFC0-A51B-4D94-B719-5C8B8E3F3CDF}"/>
              </a:ext>
            </a:extLst>
          </p:cNvPr>
          <p:cNvSpPr/>
          <p:nvPr/>
        </p:nvSpPr>
        <p:spPr>
          <a:xfrm>
            <a:off x="3491822" y="3580635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0000FF"/>
                </a:solidFill>
                <a:cs typeface="Times New Roman" pitchFamily="18" charset="0"/>
              </a:rPr>
              <a:t>∧</a:t>
            </a:r>
          </a:p>
        </p:txBody>
      </p:sp>
      <p:sp>
        <p:nvSpPr>
          <p:cNvPr id="349" name="矩形 348">
            <a:extLst>
              <a:ext uri="{FF2B5EF4-FFF2-40B4-BE49-F238E27FC236}">
                <a16:creationId xmlns:a16="http://schemas.microsoft.com/office/drawing/2014/main" id="{E4EEDD5E-9B3E-4CA8-8721-DC6EC1490420}"/>
              </a:ext>
            </a:extLst>
          </p:cNvPr>
          <p:cNvSpPr/>
          <p:nvPr/>
        </p:nvSpPr>
        <p:spPr>
          <a:xfrm>
            <a:off x="3500205" y="4076918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0000FF"/>
                </a:solidFill>
                <a:cs typeface="Times New Roman" pitchFamily="18" charset="0"/>
              </a:rPr>
              <a:t>∧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FBCE3639-CFB7-4C30-A4B0-CB5565143878}"/>
                  </a:ext>
                </a:extLst>
              </p14:cNvPr>
              <p14:cNvContentPartPr/>
              <p14:nvPr/>
            </p14:nvContentPartPr>
            <p14:xfrm>
              <a:off x="4821688" y="5696182"/>
              <a:ext cx="360" cy="3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FBCE3639-CFB7-4C30-A4B0-CB556514387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12688" y="568718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065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93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4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93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93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94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793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793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5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793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793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79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6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1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793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793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5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0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793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793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79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6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1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793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793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5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0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79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79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79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793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5" dur="500"/>
                                        <p:tgtEl>
                                          <p:spTgt spid="793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10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5" dur="500"/>
                                        <p:tgtEl>
                                          <p:spTgt spid="793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9" dur="500"/>
                                        <p:tgtEl>
                                          <p:spTgt spid="793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 nodeType="clickPar">
                      <p:stCondLst>
                        <p:cond delay="indefinite"/>
                      </p:stCondLst>
                      <p:childTnLst>
                        <p:par>
                          <p:cTn id="2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2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4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9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00"/>
                                        <p:tgtEl>
                                          <p:spTgt spid="794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4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500"/>
                            </p:stCondLst>
                            <p:childTnLst>
                              <p:par>
                                <p:cTn id="2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2" dur="500"/>
                                        <p:tgtEl>
                                          <p:spTgt spid="794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 nodeType="clickPar">
                      <p:stCondLst>
                        <p:cond delay="indefinite"/>
                      </p:stCondLst>
                      <p:childTnLst>
                        <p:par>
                          <p:cTn id="2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0" dur="500"/>
                                        <p:tgtEl>
                                          <p:spTgt spid="794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 nodeType="clickPar">
                      <p:stCondLst>
                        <p:cond delay="indefinite"/>
                      </p:stCondLst>
                      <p:childTnLst>
                        <p:par>
                          <p:cTn id="2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8" dur="500"/>
                                        <p:tgtEl>
                                          <p:spTgt spid="794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 nodeType="clickPar">
                      <p:stCondLst>
                        <p:cond delay="indefinite"/>
                      </p:stCondLst>
                      <p:childTnLst>
                        <p:par>
                          <p:cTn id="2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6" dur="500"/>
                                        <p:tgtEl>
                                          <p:spTgt spid="793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0" dur="500"/>
                                        <p:tgtEl>
                                          <p:spTgt spid="793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95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 nodeType="clickPar">
                      <p:stCondLst>
                        <p:cond delay="indefinite"/>
                      </p:stCondLst>
                      <p:childTnLst>
                        <p:par>
                          <p:cTn id="2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0" dur="500"/>
                                        <p:tgtEl>
                                          <p:spTgt spid="794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 nodeType="clickPar">
                      <p:stCondLst>
                        <p:cond delay="indefinite"/>
                      </p:stCondLst>
                      <p:childTnLst>
                        <p:par>
                          <p:cTn id="3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8" dur="500"/>
                                        <p:tgtEl>
                                          <p:spTgt spid="794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 nodeType="clickPar">
                      <p:stCondLst>
                        <p:cond delay="indefinite"/>
                      </p:stCondLst>
                      <p:childTnLst>
                        <p:par>
                          <p:cTn id="3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6" dur="500"/>
                                        <p:tgtEl>
                                          <p:spTgt spid="793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0" dur="500"/>
                                        <p:tgtEl>
                                          <p:spTgt spid="793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 nodeType="clickPar">
                      <p:stCondLst>
                        <p:cond delay="indefinite"/>
                      </p:stCondLst>
                      <p:childTnLst>
                        <p:par>
                          <p:cTn id="3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79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 nodeType="clickPar">
                      <p:stCondLst>
                        <p:cond delay="indefinite"/>
                      </p:stCondLst>
                      <p:childTnLst>
                        <p:par>
                          <p:cTn id="3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0" dur="500"/>
                                        <p:tgtEl>
                                          <p:spTgt spid="793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4" dur="500"/>
                                        <p:tgtEl>
                                          <p:spTgt spid="793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9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 nodeType="clickPar">
                      <p:stCondLst>
                        <p:cond delay="indefinite"/>
                      </p:stCondLst>
                      <p:childTnLst>
                        <p:par>
                          <p:cTn id="3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4" dur="500"/>
                                        <p:tgtEl>
                                          <p:spTgt spid="793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8" dur="500"/>
                                        <p:tgtEl>
                                          <p:spTgt spid="793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 nodeType="clickPar">
                      <p:stCondLst>
                        <p:cond delay="indefinite"/>
                      </p:stCondLst>
                      <p:childTnLst>
                        <p:par>
                          <p:cTn id="3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79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 nodeType="clickPar">
                      <p:stCondLst>
                        <p:cond delay="indefinite"/>
                      </p:stCondLst>
                      <p:childTnLst>
                        <p:par>
                          <p:cTn id="3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8" dur="500"/>
                                        <p:tgtEl>
                                          <p:spTgt spid="793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2" dur="500"/>
                                        <p:tgtEl>
                                          <p:spTgt spid="793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 nodeType="clickPar">
                      <p:stCondLst>
                        <p:cond delay="indefinite"/>
                      </p:stCondLst>
                      <p:childTnLst>
                        <p:par>
                          <p:cTn id="3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6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2" dur="500"/>
                                        <p:tgtEl>
                                          <p:spTgt spid="793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6" dur="500"/>
                                        <p:tgtEl>
                                          <p:spTgt spid="793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 nodeType="clickPar">
                      <p:stCondLst>
                        <p:cond delay="indefinite"/>
                      </p:stCondLst>
                      <p:childTnLst>
                        <p:par>
                          <p:cTn id="3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1" dur="500"/>
                                        <p:tgtEl>
                                          <p:spTgt spid="79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 nodeType="clickPar">
                      <p:stCondLst>
                        <p:cond delay="indefinite"/>
                      </p:stCondLst>
                      <p:childTnLst>
                        <p:par>
                          <p:cTn id="3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6" dur="500"/>
                                        <p:tgtEl>
                                          <p:spTgt spid="793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0" dur="500"/>
                                        <p:tgtEl>
                                          <p:spTgt spid="793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 nodeType="clickPar">
                      <p:stCondLst>
                        <p:cond delay="indefinite"/>
                      </p:stCondLst>
                      <p:childTnLst>
                        <p:par>
                          <p:cTn id="3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3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95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0" dur="500"/>
                                        <p:tgtEl>
                                          <p:spTgt spid="793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4" dur="500"/>
                                        <p:tgtEl>
                                          <p:spTgt spid="793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 nodeType="clickPar">
                      <p:stCondLst>
                        <p:cond delay="indefinite"/>
                      </p:stCondLst>
                      <p:childTnLst>
                        <p:par>
                          <p:cTn id="4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7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09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4" dur="500"/>
                                        <p:tgtEl>
                                          <p:spTgt spid="794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 nodeType="clickPar">
                      <p:stCondLst>
                        <p:cond delay="indefinite"/>
                      </p:stCondLst>
                      <p:childTnLst>
                        <p:par>
                          <p:cTn id="4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2" dur="500"/>
                                        <p:tgtEl>
                                          <p:spTgt spid="794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 nodeType="clickPar">
                      <p:stCondLst>
                        <p:cond delay="indefinite"/>
                      </p:stCondLst>
                      <p:childTnLst>
                        <p:par>
                          <p:cTn id="4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0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8" dur="500"/>
                                        <p:tgtEl>
                                          <p:spTgt spid="793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2" dur="500"/>
                                        <p:tgtEl>
                                          <p:spTgt spid="793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 nodeType="clickPar">
                      <p:stCondLst>
                        <p:cond delay="indefinite"/>
                      </p:stCondLst>
                      <p:childTnLst>
                        <p:par>
                          <p:cTn id="4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47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2" dur="500"/>
                                        <p:tgtEl>
                                          <p:spTgt spid="794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 nodeType="clickPar">
                      <p:stCondLst>
                        <p:cond delay="indefinite"/>
                      </p:stCondLst>
                      <p:childTnLst>
                        <p:par>
                          <p:cTn id="4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0" dur="500"/>
                                        <p:tgtEl>
                                          <p:spTgt spid="794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824" grpId="0" animBg="1"/>
      <p:bldP spid="793825" grpId="0" animBg="1"/>
      <p:bldP spid="793834" grpId="0" animBg="1"/>
      <p:bldP spid="793842" grpId="0" animBg="1"/>
      <p:bldP spid="793850" grpId="0" animBg="1"/>
      <p:bldP spid="793851" grpId="0" animBg="1"/>
      <p:bldP spid="793863" grpId="0" animBg="1"/>
      <p:bldP spid="793864" grpId="0" animBg="1"/>
      <p:bldP spid="793873" grpId="0" animBg="1"/>
      <p:bldP spid="793881" grpId="0" animBg="1"/>
      <p:bldP spid="793882" grpId="0" animBg="1"/>
      <p:bldP spid="794129" grpId="0"/>
      <p:bldP spid="794130" grpId="0"/>
      <p:bldP spid="794131" grpId="0"/>
      <p:bldP spid="794150" grpId="0"/>
      <p:bldP spid="794151" grpId="0"/>
      <p:bldP spid="794152" grpId="0"/>
      <p:bldP spid="794153" grpId="0"/>
      <p:bldP spid="794154" grpId="0"/>
      <p:bldP spid="333" grpId="0" animBg="1"/>
      <p:bldP spid="334" grpId="0" animBg="1"/>
      <p:bldP spid="335" grpId="0" animBg="1"/>
      <p:bldP spid="336" grpId="0" animBg="1"/>
      <p:bldP spid="337" grpId="0" animBg="1"/>
      <p:bldP spid="338" grpId="0" animBg="1"/>
      <p:bldP spid="339" grpId="0" animBg="1"/>
      <p:bldP spid="340" grpId="0" animBg="1"/>
      <p:bldP spid="341" grpId="0" animBg="1"/>
      <p:bldP spid="342" grpId="0" animBg="1"/>
      <p:bldP spid="343" grpId="0" animBg="1"/>
      <p:bldP spid="311" grpId="0" animBg="1"/>
      <p:bldP spid="311" grpId="1" animBg="1"/>
      <p:bldP spid="312" grpId="0" animBg="1"/>
      <p:bldP spid="312" grpId="1" animBg="1"/>
      <p:bldP spid="313" grpId="0" animBg="1"/>
      <p:bldP spid="313" grpId="1" animBg="1"/>
      <p:bldP spid="314" grpId="0" animBg="1"/>
      <p:bldP spid="314" grpId="1" animBg="1"/>
      <p:bldP spid="315" grpId="0" animBg="1"/>
      <p:bldP spid="315" grpId="1" animBg="1"/>
      <p:bldP spid="316" grpId="0" animBg="1"/>
      <p:bldP spid="316" grpId="1" animBg="1"/>
      <p:bldP spid="317" grpId="0" animBg="1"/>
      <p:bldP spid="317" grpId="1" animBg="1"/>
      <p:bldP spid="318" grpId="0" animBg="1"/>
      <p:bldP spid="318" grpId="1" animBg="1"/>
      <p:bldP spid="319" grpId="0" animBg="1"/>
      <p:bldP spid="319" grpId="1" animBg="1"/>
      <p:bldP spid="320" grpId="0" animBg="1"/>
      <p:bldP spid="320" grpId="1" animBg="1"/>
      <p:bldP spid="326" grpId="0" animBg="1"/>
      <p:bldP spid="326" grpId="1" animBg="1"/>
      <p:bldP spid="327" grpId="0"/>
      <p:bldP spid="328" grpId="0" animBg="1"/>
      <p:bldP spid="328" grpId="1" animBg="1"/>
      <p:bldP spid="329" grpId="0"/>
      <p:bldP spid="329" grpId="1"/>
      <p:bldP spid="330" grpId="0" animBg="1"/>
      <p:bldP spid="33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3430670" y="29980"/>
          <a:ext cx="4900612" cy="681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Visio" r:id="rId4" imgW="5431333" imgH="7360217" progId="Visio.Drawing.11">
                  <p:embed/>
                </p:oleObj>
              </mc:Choice>
              <mc:Fallback>
                <p:oleObj name="Visio" r:id="rId4" imgW="5431333" imgH="7360217" progId="Visio.Drawing.11">
                  <p:embed/>
                  <p:pic>
                    <p:nvPicPr>
                      <p:cNvPr id="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0670" y="29980"/>
                        <a:ext cx="4900612" cy="681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457200" y="609600"/>
            <a:ext cx="3657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b="1" dirty="0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深度优先遍历</a:t>
            </a:r>
            <a:endParaRPr lang="en-US" altLang="zh-CN" sz="2800" b="1" dirty="0">
              <a:solidFill>
                <a:srgbClr val="9900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algn="ctr"/>
            <a:r>
              <a:rPr lang="zh-CN" altLang="en-US" sz="2800" b="1" dirty="0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流程图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947E11AA-FA0D-483D-80C9-35154E4046FC}"/>
                  </a:ext>
                </a:extLst>
              </p14:cNvPr>
              <p14:cNvContentPartPr/>
              <p14:nvPr/>
            </p14:nvContentPartPr>
            <p14:xfrm>
              <a:off x="5781448" y="1095742"/>
              <a:ext cx="880200" cy="3492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947E11AA-FA0D-483D-80C9-35154E4046F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72808" y="1087102"/>
                <a:ext cx="89784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9E110EDF-CF44-4D09-A004-BD8F6F568CC1}"/>
                  </a:ext>
                </a:extLst>
              </p14:cNvPr>
              <p14:cNvContentPartPr/>
              <p14:nvPr/>
            </p14:nvContentPartPr>
            <p14:xfrm>
              <a:off x="4906648" y="5156542"/>
              <a:ext cx="929160" cy="5724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9E110EDF-CF44-4D09-A004-BD8F6F568CC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97648" y="5147542"/>
                <a:ext cx="946800" cy="7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233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C5A87-9CB0-40BC-9B0B-B5DDE42FF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深度优先搜索算法</a:t>
            </a:r>
          </a:p>
        </p:txBody>
      </p:sp>
      <p:grpSp>
        <p:nvGrpSpPr>
          <p:cNvPr id="4" name="Group 58">
            <a:extLst>
              <a:ext uri="{FF2B5EF4-FFF2-40B4-BE49-F238E27FC236}">
                <a16:creationId xmlns:a16="http://schemas.microsoft.com/office/drawing/2014/main" id="{6F7835A2-0CA9-487C-8CBF-4D8D586C2E91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1219200"/>
            <a:ext cx="5410200" cy="4343400"/>
            <a:chOff x="1632" y="1872"/>
            <a:chExt cx="2544" cy="1920"/>
          </a:xfrm>
        </p:grpSpPr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481FD0F5-B884-4666-ADC1-754D66F24D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8" y="3513"/>
              <a:ext cx="737" cy="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A68BD051-EB73-4345-BE4C-D2DE96B6D5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04" y="2155"/>
              <a:ext cx="768" cy="575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id="{B9647C69-7FAD-496A-970F-9230898279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4" y="2192"/>
              <a:ext cx="0" cy="479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C4CBFF41-11C1-4F7C-A59F-05579E5B21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6" y="2186"/>
              <a:ext cx="0" cy="479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5" name="Text Box 6">
              <a:extLst>
                <a:ext uri="{FF2B5EF4-FFF2-40B4-BE49-F238E27FC236}">
                  <a16:creationId xmlns:a16="http://schemas.microsoft.com/office/drawing/2014/main" id="{F758D3C4-1041-4842-8D5E-8BED8A5D90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3" y="1872"/>
              <a:ext cx="25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2000" b="1"/>
                <a:t>8</a:t>
              </a:r>
            </a:p>
          </p:txBody>
        </p:sp>
        <p:sp>
          <p:nvSpPr>
            <p:cNvPr id="6" name="Oval 7">
              <a:extLst>
                <a:ext uri="{FF2B5EF4-FFF2-40B4-BE49-F238E27FC236}">
                  <a16:creationId xmlns:a16="http://schemas.microsoft.com/office/drawing/2014/main" id="{840B283B-1798-4900-BD01-83CDC5121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952"/>
              <a:ext cx="254" cy="24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vl="0" algn="just"/>
              <a:r>
                <a:rPr lang="en-US" altLang="zh-CN" sz="2000" b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7" name="Oval 8">
              <a:extLst>
                <a:ext uri="{FF2B5EF4-FFF2-40B4-BE49-F238E27FC236}">
                  <a16:creationId xmlns:a16="http://schemas.microsoft.com/office/drawing/2014/main" id="{7B605EC9-1C60-4475-82BD-B40AF8778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0" y="1952"/>
              <a:ext cx="254" cy="24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vl="0" algn="just"/>
              <a:r>
                <a:rPr lang="en-US" altLang="zh-CN" sz="2000" b="1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855F7159-F67A-46A8-BA9F-DF2D11101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1952"/>
              <a:ext cx="254" cy="24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en-US" altLang="zh-CN" sz="2000" b="1" dirty="0"/>
                <a:t>G</a:t>
              </a:r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2152E4C7-2030-4EBC-B9FC-FD2BA8E1D2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92" y="2083"/>
              <a:ext cx="746" cy="7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F28FE25C-35B8-43EE-8E30-08B4E92867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4" y="2090"/>
              <a:ext cx="712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11" name="Oval 12">
              <a:extLst>
                <a:ext uri="{FF2B5EF4-FFF2-40B4-BE49-F238E27FC236}">
                  <a16:creationId xmlns:a16="http://schemas.microsoft.com/office/drawing/2014/main" id="{CD5CC51E-1F7D-40DA-894F-B32727F7C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4" y="2651"/>
              <a:ext cx="254" cy="24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vl="0" algn="just"/>
              <a:r>
                <a:rPr lang="en-US" altLang="zh-CN" sz="2000" b="1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12" name="Oval 13">
              <a:extLst>
                <a:ext uri="{FF2B5EF4-FFF2-40B4-BE49-F238E27FC236}">
                  <a16:creationId xmlns:a16="http://schemas.microsoft.com/office/drawing/2014/main" id="{A0F423A9-793F-4229-B912-8627332D4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" y="2651"/>
              <a:ext cx="254" cy="24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vl="0" algn="just"/>
              <a:r>
                <a:rPr lang="en-US" altLang="zh-CN" sz="2000" b="1">
                  <a:solidFill>
                    <a:srgbClr val="000000"/>
                  </a:solidFill>
                </a:rPr>
                <a:t>E</a:t>
              </a:r>
              <a:endParaRPr lang="en-US" altLang="zh-CN" sz="2000" b="1" dirty="0">
                <a:solidFill>
                  <a:srgbClr val="000000"/>
                </a:solidFill>
              </a:endParaRPr>
            </a:p>
          </p:txBody>
        </p:sp>
        <p:sp>
          <p:nvSpPr>
            <p:cNvPr id="13" name="Oval 14">
              <a:extLst>
                <a:ext uri="{FF2B5EF4-FFF2-40B4-BE49-F238E27FC236}">
                  <a16:creationId xmlns:a16="http://schemas.microsoft.com/office/drawing/2014/main" id="{74BA501E-C621-4BE3-A724-697A2A15F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7" y="2651"/>
              <a:ext cx="254" cy="24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vl="0" algn="just"/>
              <a:r>
                <a:rPr lang="en-US" altLang="zh-CN" sz="2000" b="1">
                  <a:solidFill>
                    <a:srgbClr val="000000"/>
                  </a:solidFill>
                </a:rPr>
                <a:t>H</a:t>
              </a:r>
              <a:endParaRPr lang="en-US" altLang="zh-CN" sz="2000" b="1" dirty="0">
                <a:solidFill>
                  <a:srgbClr val="000000"/>
                </a:solidFill>
              </a:endParaRPr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9A45F89D-7676-424B-ACD2-E7DA0DF678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2778"/>
              <a:ext cx="737" cy="1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17" name="Oval 18">
              <a:extLst>
                <a:ext uri="{FF2B5EF4-FFF2-40B4-BE49-F238E27FC236}">
                  <a16:creationId xmlns:a16="http://schemas.microsoft.com/office/drawing/2014/main" id="{714E6FBA-A98B-43B8-A5D1-7E6B72032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6" y="3385"/>
              <a:ext cx="254" cy="24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vl="0" algn="just"/>
              <a:r>
                <a:rPr lang="en-US" altLang="zh-CN" sz="2000" b="1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18" name="Oval 19">
              <a:extLst>
                <a:ext uri="{FF2B5EF4-FFF2-40B4-BE49-F238E27FC236}">
                  <a16:creationId xmlns:a16="http://schemas.microsoft.com/office/drawing/2014/main" id="{0A2443B3-5ACA-4C03-8102-C4BF5DC16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8" y="3385"/>
              <a:ext cx="254" cy="24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vl="0" algn="just"/>
              <a:r>
                <a:rPr lang="en-US" altLang="zh-CN" sz="2000" b="1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19" name="Oval 20">
              <a:extLst>
                <a:ext uri="{FF2B5EF4-FFF2-40B4-BE49-F238E27FC236}">
                  <a16:creationId xmlns:a16="http://schemas.microsoft.com/office/drawing/2014/main" id="{F522EA56-5348-4A62-BEF5-D8E33A49C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9" y="3385"/>
              <a:ext cx="254" cy="24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lvl="0" algn="just"/>
              <a:r>
                <a:rPr lang="en-US" altLang="zh-CN" sz="2000" b="1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CBCDE66E-FB8F-433F-9705-F63218C887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3" y="2891"/>
              <a:ext cx="0" cy="49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F55D91F7-8C7F-4127-8A83-7274D35BC7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1" y="2897"/>
              <a:ext cx="0" cy="47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E7BC9F54-93BF-4F9F-8494-2DFD47EC97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4" y="2141"/>
              <a:ext cx="814" cy="56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C9CDF389-C563-4E6D-BFD9-673C523429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2" y="2272"/>
              <a:ext cx="0" cy="320"/>
            </a:xfrm>
            <a:prstGeom prst="line">
              <a:avLst/>
            </a:prstGeom>
            <a:noFill/>
            <a:ln w="28575">
              <a:solidFill>
                <a:schemeClr val="accent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87AE8D2D-0AD7-4BC7-B0B1-2A116A3C36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" y="3021"/>
              <a:ext cx="0" cy="320"/>
            </a:xfrm>
            <a:prstGeom prst="line">
              <a:avLst/>
            </a:prstGeom>
            <a:noFill/>
            <a:ln w="28575">
              <a:solidFill>
                <a:schemeClr val="accent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09C28741-9F34-4E25-B3EA-AC7A774AA6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3" y="2272"/>
              <a:ext cx="0" cy="320"/>
            </a:xfrm>
            <a:prstGeom prst="line">
              <a:avLst/>
            </a:prstGeom>
            <a:noFill/>
            <a:ln w="28575">
              <a:solidFill>
                <a:schemeClr val="accent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28" name="Line 29">
              <a:extLst>
                <a:ext uri="{FF2B5EF4-FFF2-40B4-BE49-F238E27FC236}">
                  <a16:creationId xmlns:a16="http://schemas.microsoft.com/office/drawing/2014/main" id="{755FDEF9-803B-477C-BD09-F1C50BF175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8" y="3021"/>
              <a:ext cx="0" cy="320"/>
            </a:xfrm>
            <a:prstGeom prst="line">
              <a:avLst/>
            </a:prstGeom>
            <a:noFill/>
            <a:ln w="28575">
              <a:solidFill>
                <a:schemeClr val="accent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29" name="Line 30">
              <a:extLst>
                <a:ext uri="{FF2B5EF4-FFF2-40B4-BE49-F238E27FC236}">
                  <a16:creationId xmlns:a16="http://schemas.microsoft.com/office/drawing/2014/main" id="{A79C33F8-9CE9-4CDE-ACC3-4D215BD424A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2373" y="2553"/>
              <a:ext cx="1" cy="356"/>
            </a:xfrm>
            <a:prstGeom prst="line">
              <a:avLst/>
            </a:prstGeom>
            <a:noFill/>
            <a:ln w="28575">
              <a:solidFill>
                <a:schemeClr val="accent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30" name="Line 31">
              <a:extLst>
                <a:ext uri="{FF2B5EF4-FFF2-40B4-BE49-F238E27FC236}">
                  <a16:creationId xmlns:a16="http://schemas.microsoft.com/office/drawing/2014/main" id="{EE985181-25D1-4181-BDEE-8BA9DA7A376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2354" y="3302"/>
              <a:ext cx="1" cy="327"/>
            </a:xfrm>
            <a:prstGeom prst="line">
              <a:avLst/>
            </a:prstGeom>
            <a:noFill/>
            <a:ln w="28575">
              <a:solidFill>
                <a:schemeClr val="accent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31" name="Line 32">
              <a:extLst>
                <a:ext uri="{FF2B5EF4-FFF2-40B4-BE49-F238E27FC236}">
                  <a16:creationId xmlns:a16="http://schemas.microsoft.com/office/drawing/2014/main" id="{DC8A8D6A-7FB5-4BBE-A85E-B852B01CF4D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3979398">
              <a:off x="3275" y="2268"/>
              <a:ext cx="0" cy="327"/>
            </a:xfrm>
            <a:prstGeom prst="line">
              <a:avLst/>
            </a:prstGeom>
            <a:noFill/>
            <a:ln w="28575">
              <a:solidFill>
                <a:schemeClr val="accent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32" name="Line 33">
              <a:extLst>
                <a:ext uri="{FF2B5EF4-FFF2-40B4-BE49-F238E27FC236}">
                  <a16:creationId xmlns:a16="http://schemas.microsoft.com/office/drawing/2014/main" id="{81503E48-44AF-4CE8-A791-403DE5DED8F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387549">
              <a:off x="3326" y="1868"/>
              <a:ext cx="0" cy="327"/>
            </a:xfrm>
            <a:prstGeom prst="line">
              <a:avLst/>
            </a:prstGeom>
            <a:noFill/>
            <a:ln w="28575">
              <a:solidFill>
                <a:schemeClr val="accent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33" name="Text Box 34">
              <a:extLst>
                <a:ext uri="{FF2B5EF4-FFF2-40B4-BE49-F238E27FC236}">
                  <a16:creationId xmlns:a16="http://schemas.microsoft.com/office/drawing/2014/main" id="{2889B04E-35AB-4B37-9F79-05BB6B2E8F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7" y="2271"/>
              <a:ext cx="19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2000" b="1" dirty="0"/>
                <a:t>1</a:t>
              </a:r>
            </a:p>
          </p:txBody>
        </p:sp>
        <p:sp>
          <p:nvSpPr>
            <p:cNvPr id="34" name="Text Box 35">
              <a:extLst>
                <a:ext uri="{FF2B5EF4-FFF2-40B4-BE49-F238E27FC236}">
                  <a16:creationId xmlns:a16="http://schemas.microsoft.com/office/drawing/2014/main" id="{E910CEC5-40E8-49AC-9E0E-EE9D799173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021"/>
              <a:ext cx="25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2000" b="1" dirty="0"/>
                <a:t>2</a:t>
              </a:r>
            </a:p>
          </p:txBody>
        </p:sp>
        <p:sp>
          <p:nvSpPr>
            <p:cNvPr id="35" name="Text Box 36">
              <a:extLst>
                <a:ext uri="{FF2B5EF4-FFF2-40B4-BE49-F238E27FC236}">
                  <a16:creationId xmlns:a16="http://schemas.microsoft.com/office/drawing/2014/main" id="{68099BCB-F780-4E5B-A8F2-F82C884FC5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1" y="3261"/>
              <a:ext cx="255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2000" b="1"/>
                <a:t>3</a:t>
              </a:r>
            </a:p>
          </p:txBody>
        </p:sp>
        <p:sp>
          <p:nvSpPr>
            <p:cNvPr id="36" name="Text Box 37">
              <a:extLst>
                <a:ext uri="{FF2B5EF4-FFF2-40B4-BE49-F238E27FC236}">
                  <a16:creationId xmlns:a16="http://schemas.microsoft.com/office/drawing/2014/main" id="{6E075872-795B-4331-8468-A1427A30EA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544"/>
              <a:ext cx="25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2000" b="1"/>
                <a:t>6</a:t>
              </a:r>
            </a:p>
          </p:txBody>
        </p:sp>
        <p:sp>
          <p:nvSpPr>
            <p:cNvPr id="37" name="Text Box 38">
              <a:extLst>
                <a:ext uri="{FF2B5EF4-FFF2-40B4-BE49-F238E27FC236}">
                  <a16:creationId xmlns:a16="http://schemas.microsoft.com/office/drawing/2014/main" id="{44858625-36AC-41F0-A7E2-FF23C1890C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5" y="2360"/>
              <a:ext cx="25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2000" b="1" dirty="0"/>
                <a:t>7</a:t>
              </a:r>
            </a:p>
          </p:txBody>
        </p:sp>
        <p:sp>
          <p:nvSpPr>
            <p:cNvPr id="38" name="Text Box 39">
              <a:extLst>
                <a:ext uri="{FF2B5EF4-FFF2-40B4-BE49-F238E27FC236}">
                  <a16:creationId xmlns:a16="http://schemas.microsoft.com/office/drawing/2014/main" id="{BFFE0F76-BB34-4C12-96DF-03E2525216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2256"/>
              <a:ext cx="26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2000" b="1"/>
                <a:t>10</a:t>
              </a:r>
            </a:p>
          </p:txBody>
        </p:sp>
        <p:sp>
          <p:nvSpPr>
            <p:cNvPr id="39" name="Text Box 40">
              <a:extLst>
                <a:ext uri="{FF2B5EF4-FFF2-40B4-BE49-F238E27FC236}">
                  <a16:creationId xmlns:a16="http://schemas.microsoft.com/office/drawing/2014/main" id="{04DC1E90-FC1B-4C84-B56F-5A15862101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0" y="3072"/>
              <a:ext cx="25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2000" b="1"/>
                <a:t>11</a:t>
              </a:r>
            </a:p>
          </p:txBody>
        </p:sp>
        <p:sp>
          <p:nvSpPr>
            <p:cNvPr id="40" name="Line 41">
              <a:extLst>
                <a:ext uri="{FF2B5EF4-FFF2-40B4-BE49-F238E27FC236}">
                  <a16:creationId xmlns:a16="http://schemas.microsoft.com/office/drawing/2014/main" id="{31A55D67-BDA5-45D4-AE76-A4272686DC3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387549">
              <a:off x="2351" y="2676"/>
              <a:ext cx="1" cy="3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41" name="Line 42">
              <a:extLst>
                <a:ext uri="{FF2B5EF4-FFF2-40B4-BE49-F238E27FC236}">
                  <a16:creationId xmlns:a16="http://schemas.microsoft.com/office/drawing/2014/main" id="{52CC4E42-102C-4D7A-ACFA-31BF1ADF39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387549">
              <a:off x="2345" y="3403"/>
              <a:ext cx="0" cy="3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42" name="Line 43">
              <a:extLst>
                <a:ext uri="{FF2B5EF4-FFF2-40B4-BE49-F238E27FC236}">
                  <a16:creationId xmlns:a16="http://schemas.microsoft.com/office/drawing/2014/main" id="{3B743F90-02F7-4913-8097-7F47E960389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18472">
              <a:off x="3925" y="3007"/>
              <a:ext cx="0" cy="32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43" name="Line 44">
              <a:extLst>
                <a:ext uri="{FF2B5EF4-FFF2-40B4-BE49-F238E27FC236}">
                  <a16:creationId xmlns:a16="http://schemas.microsoft.com/office/drawing/2014/main" id="{E4867EB8-B7FF-427E-B8CF-6F110E5132E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18472">
              <a:off x="3925" y="2257"/>
              <a:ext cx="0" cy="32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44" name="Line 45">
              <a:extLst>
                <a:ext uri="{FF2B5EF4-FFF2-40B4-BE49-F238E27FC236}">
                  <a16:creationId xmlns:a16="http://schemas.microsoft.com/office/drawing/2014/main" id="{71F319EC-246B-405A-A101-E130E54D60C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18472">
              <a:off x="1919" y="3007"/>
              <a:ext cx="1" cy="32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45" name="Line 46">
              <a:extLst>
                <a:ext uri="{FF2B5EF4-FFF2-40B4-BE49-F238E27FC236}">
                  <a16:creationId xmlns:a16="http://schemas.microsoft.com/office/drawing/2014/main" id="{A4DBA2AD-66BA-423E-B5C5-7304CC04CD8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18472">
              <a:off x="1927" y="2265"/>
              <a:ext cx="0" cy="32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46" name="Line 47">
              <a:extLst>
                <a:ext uri="{FF2B5EF4-FFF2-40B4-BE49-F238E27FC236}">
                  <a16:creationId xmlns:a16="http://schemas.microsoft.com/office/drawing/2014/main" id="{6F33C0AA-48C1-4950-895E-924EC7E8255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39016">
              <a:off x="3341" y="1970"/>
              <a:ext cx="0" cy="3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47" name="Line 48">
              <a:extLst>
                <a:ext uri="{FF2B5EF4-FFF2-40B4-BE49-F238E27FC236}">
                  <a16:creationId xmlns:a16="http://schemas.microsoft.com/office/drawing/2014/main" id="{E0E5707C-F7AE-4B30-91ED-A514473DEFA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997290">
              <a:off x="3325" y="2378"/>
              <a:ext cx="1" cy="3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48" name="Text Box 49">
              <a:extLst>
                <a:ext uri="{FF2B5EF4-FFF2-40B4-BE49-F238E27FC236}">
                  <a16:creationId xmlns:a16="http://schemas.microsoft.com/office/drawing/2014/main" id="{5863BCB8-9C8F-408C-AABC-3265663478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6" y="3552"/>
              <a:ext cx="25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2000" b="1"/>
                <a:t>4</a:t>
              </a:r>
            </a:p>
          </p:txBody>
        </p:sp>
        <p:sp>
          <p:nvSpPr>
            <p:cNvPr id="49" name="Text Box 50">
              <a:extLst>
                <a:ext uri="{FF2B5EF4-FFF2-40B4-BE49-F238E27FC236}">
                  <a16:creationId xmlns:a16="http://schemas.microsoft.com/office/drawing/2014/main" id="{4621D8EA-5322-4214-8C3C-1D61DF62BC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6" y="2867"/>
              <a:ext cx="348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2000" b="1" dirty="0"/>
                <a:t>15</a:t>
              </a:r>
            </a:p>
          </p:txBody>
        </p:sp>
        <p:sp>
          <p:nvSpPr>
            <p:cNvPr id="50" name="Text Box 51">
              <a:extLst>
                <a:ext uri="{FF2B5EF4-FFF2-40B4-BE49-F238E27FC236}">
                  <a16:creationId xmlns:a16="http://schemas.microsoft.com/office/drawing/2014/main" id="{9E0C093B-6D49-43FD-A250-C2A86F038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1" y="3072"/>
              <a:ext cx="25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2000" b="1"/>
                <a:t>5</a:t>
              </a:r>
            </a:p>
          </p:txBody>
        </p:sp>
        <p:sp>
          <p:nvSpPr>
            <p:cNvPr id="51" name="Text Box 52">
              <a:extLst>
                <a:ext uri="{FF2B5EF4-FFF2-40B4-BE49-F238E27FC236}">
                  <a16:creationId xmlns:a16="http://schemas.microsoft.com/office/drawing/2014/main" id="{8A9F6359-4E36-482F-99B7-870AAF001D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512"/>
              <a:ext cx="336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2000" b="1"/>
                <a:t>14</a:t>
              </a:r>
            </a:p>
          </p:txBody>
        </p:sp>
        <p:sp>
          <p:nvSpPr>
            <p:cNvPr id="52" name="Text Box 53">
              <a:extLst>
                <a:ext uri="{FF2B5EF4-FFF2-40B4-BE49-F238E27FC236}">
                  <a16:creationId xmlns:a16="http://schemas.microsoft.com/office/drawing/2014/main" id="{652DDAD3-0F18-4A13-BA3E-447CB4024A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3" y="2112"/>
              <a:ext cx="25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2000" b="1"/>
                <a:t>9</a:t>
              </a:r>
            </a:p>
          </p:txBody>
        </p:sp>
        <p:sp>
          <p:nvSpPr>
            <p:cNvPr id="53" name="Text Box 54">
              <a:extLst>
                <a:ext uri="{FF2B5EF4-FFF2-40B4-BE49-F238E27FC236}">
                  <a16:creationId xmlns:a16="http://schemas.microsoft.com/office/drawing/2014/main" id="{C8A044FD-D79E-462C-8C80-9D0A41B816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0" y="2256"/>
              <a:ext cx="20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2000" b="1" dirty="0"/>
                <a:t>13</a:t>
              </a:r>
            </a:p>
          </p:txBody>
        </p:sp>
        <p:sp>
          <p:nvSpPr>
            <p:cNvPr id="54" name="Text Box 55">
              <a:extLst>
                <a:ext uri="{FF2B5EF4-FFF2-40B4-BE49-F238E27FC236}">
                  <a16:creationId xmlns:a16="http://schemas.microsoft.com/office/drawing/2014/main" id="{17963B35-985C-4B96-812C-80C6C4F9EC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" y="3072"/>
              <a:ext cx="207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2000" b="1" dirty="0"/>
                <a:t>12</a:t>
              </a:r>
            </a:p>
          </p:txBody>
        </p:sp>
        <p:sp>
          <p:nvSpPr>
            <p:cNvPr id="55" name="Text Box 56">
              <a:extLst>
                <a:ext uri="{FF2B5EF4-FFF2-40B4-BE49-F238E27FC236}">
                  <a16:creationId xmlns:a16="http://schemas.microsoft.com/office/drawing/2014/main" id="{2A44DF33-ADF5-4C97-BC1D-8D7F0415AE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1" y="2272"/>
              <a:ext cx="317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2000" b="1"/>
                <a:t>16</a:t>
              </a:r>
            </a:p>
          </p:txBody>
        </p:sp>
      </p:grpSp>
      <p:sp>
        <p:nvSpPr>
          <p:cNvPr id="56" name="Text Box 59">
            <a:extLst>
              <a:ext uri="{FF2B5EF4-FFF2-40B4-BE49-F238E27FC236}">
                <a16:creationId xmlns:a16="http://schemas.microsoft.com/office/drawing/2014/main" id="{B4EF7987-95FF-4BE8-94C3-4E1878D9A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6758" y="5813698"/>
            <a:ext cx="88047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访问序列为：</a:t>
            </a:r>
            <a:r>
              <a:rPr lang="en-US" altLang="zh-CN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b="1" dirty="0">
              <a:solidFill>
                <a:srgbClr val="CC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99879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0C792-54D1-41E8-89A9-649C18B52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深度优先搜索算法（</a:t>
            </a:r>
            <a:r>
              <a:rPr lang="en-US" altLang="zh-CN" dirty="0"/>
              <a:t>Depth-First-Search)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A4C841-CCE3-4709-86D8-C0729A144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设置一个</a:t>
            </a:r>
            <a:r>
              <a:rPr lang="zh-CN" altLang="en-US" dirty="0">
                <a:solidFill>
                  <a:srgbClr val="00B050"/>
                </a:solidFill>
              </a:rPr>
              <a:t>标志数组 </a:t>
            </a:r>
            <a:r>
              <a:rPr lang="en-US" altLang="zh-CN" dirty="0"/>
              <a:t>visited[1..n]</a:t>
            </a:r>
          </a:p>
          <a:p>
            <a:pPr lvl="1"/>
            <a:r>
              <a:rPr lang="zh-CN" altLang="en-US" dirty="0">
                <a:solidFill>
                  <a:srgbClr val="00B050"/>
                </a:solidFill>
              </a:rPr>
              <a:t>初始化</a:t>
            </a:r>
            <a:r>
              <a:rPr lang="zh-CN" altLang="en-US" dirty="0"/>
              <a:t>：</a:t>
            </a:r>
            <a:r>
              <a:rPr lang="en-US" altLang="zh-CN" dirty="0"/>
              <a:t>visited[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＝</a:t>
            </a:r>
            <a:r>
              <a:rPr lang="en-US" altLang="zh-CN" dirty="0">
                <a:solidFill>
                  <a:srgbClr val="00B050"/>
                </a:solidFill>
              </a:rPr>
              <a:t>0</a:t>
            </a:r>
            <a:r>
              <a:rPr lang="zh-CN" altLang="en-US" dirty="0"/>
              <a:t>（</a:t>
            </a:r>
            <a:r>
              <a:rPr lang="en-US" altLang="zh-CN" dirty="0" err="1"/>
              <a:t>i</a:t>
            </a:r>
            <a:r>
              <a:rPr lang="en-US" altLang="zh-CN" dirty="0"/>
              <a:t>∈[0, n-1]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若顶点</a:t>
            </a:r>
            <a:r>
              <a:rPr lang="en-US" altLang="zh-CN" dirty="0"/>
              <a:t>w</a:t>
            </a:r>
            <a:r>
              <a:rPr lang="zh-CN" altLang="en-US" dirty="0">
                <a:solidFill>
                  <a:srgbClr val="00B050"/>
                </a:solidFill>
              </a:rPr>
              <a:t>被访问</a:t>
            </a:r>
            <a:r>
              <a:rPr lang="zh-CN" altLang="en-US" dirty="0"/>
              <a:t>，则令 </a:t>
            </a:r>
            <a:r>
              <a:rPr lang="en-US" altLang="zh-CN" dirty="0"/>
              <a:t>visited[w]=</a:t>
            </a:r>
            <a:r>
              <a:rPr lang="en-US" altLang="zh-CN" dirty="0">
                <a:solidFill>
                  <a:srgbClr val="00B050"/>
                </a:solidFill>
              </a:rPr>
              <a:t>1</a:t>
            </a:r>
          </a:p>
          <a:p>
            <a:r>
              <a:rPr lang="zh-CN" altLang="en-US" dirty="0"/>
              <a:t>还需要能够求得当前结点的邻接点</a:t>
            </a:r>
          </a:p>
          <a:p>
            <a:pPr lvl="1"/>
            <a:r>
              <a:rPr lang="zh-CN" altLang="en-US" dirty="0"/>
              <a:t>求</a:t>
            </a:r>
            <a:r>
              <a:rPr lang="zh-CN" altLang="en-US" dirty="0">
                <a:solidFill>
                  <a:srgbClr val="00B050"/>
                </a:solidFill>
              </a:rPr>
              <a:t>初始</a:t>
            </a:r>
            <a:r>
              <a:rPr lang="zh-CN" altLang="en-US" dirty="0"/>
              <a:t>结点 </a:t>
            </a:r>
            <a:r>
              <a:rPr lang="en-US" altLang="zh-CN" dirty="0"/>
              <a:t>v0 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B050"/>
                </a:solidFill>
              </a:rPr>
              <a:t>第一个邻接点</a:t>
            </a:r>
            <a:r>
              <a:rPr lang="zh-CN" altLang="en-US" dirty="0"/>
              <a:t>：</a:t>
            </a:r>
            <a:r>
              <a:rPr lang="en-US" altLang="zh-CN" dirty="0" err="1"/>
              <a:t>firstadj</a:t>
            </a:r>
            <a:r>
              <a:rPr lang="en-US" altLang="zh-CN" dirty="0"/>
              <a:t>(G, v0 )</a:t>
            </a:r>
          </a:p>
          <a:p>
            <a:pPr lvl="1"/>
            <a:r>
              <a:rPr lang="zh-CN" altLang="en-US" dirty="0"/>
              <a:t>求</a:t>
            </a:r>
            <a:r>
              <a:rPr lang="zh-CN" altLang="en-US" dirty="0">
                <a:solidFill>
                  <a:srgbClr val="00B050"/>
                </a:solidFill>
              </a:rPr>
              <a:t>当前</a:t>
            </a:r>
            <a:r>
              <a:rPr lang="zh-CN" altLang="en-US" dirty="0"/>
              <a:t>结点 </a:t>
            </a:r>
            <a:r>
              <a:rPr lang="en-US" altLang="zh-CN" dirty="0"/>
              <a:t>w 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B050"/>
                </a:solidFill>
              </a:rPr>
              <a:t>下一个邻接点</a:t>
            </a:r>
            <a:r>
              <a:rPr lang="zh-CN" altLang="en-US" dirty="0"/>
              <a:t>：</a:t>
            </a:r>
            <a:r>
              <a:rPr lang="en-US" altLang="zh-CN" dirty="0" err="1"/>
              <a:t>nextadj</a:t>
            </a:r>
            <a:r>
              <a:rPr lang="en-US" altLang="zh-CN" dirty="0"/>
              <a:t>(G, w )</a:t>
            </a:r>
          </a:p>
          <a:p>
            <a:pPr lvl="1"/>
            <a:r>
              <a:rPr lang="zh-CN" altLang="en-US" dirty="0"/>
              <a:t>这两个函数的实现与图的具体存储结构有关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852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74969B-91C4-446E-B720-AB37963FB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47800"/>
            <a:ext cx="11582400" cy="5105400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2400" dirty="0"/>
              <a:t>int </a:t>
            </a:r>
            <a:r>
              <a:rPr lang="en-US" altLang="zh-CN" sz="2400" dirty="0">
                <a:solidFill>
                  <a:srgbClr val="00B050"/>
                </a:solidFill>
              </a:rPr>
              <a:t>visited[MAX_VERTEX_NUM]</a:t>
            </a:r>
            <a:r>
              <a:rPr lang="en-US" altLang="zh-CN" sz="2400" dirty="0"/>
              <a:t>;	</a:t>
            </a:r>
            <a:r>
              <a:rPr lang="en-US" altLang="zh-CN" sz="2400" dirty="0">
                <a:solidFill>
                  <a:srgbClr val="CC00CC"/>
                </a:solidFill>
              </a:rPr>
              <a:t>/*</a:t>
            </a:r>
            <a:r>
              <a:rPr lang="zh-CN" altLang="en-US" sz="2400" dirty="0">
                <a:solidFill>
                  <a:srgbClr val="CC00CC"/>
                </a:solidFill>
              </a:rPr>
              <a:t>访问标志数组*</a:t>
            </a:r>
            <a:r>
              <a:rPr lang="en-US" altLang="zh-CN" sz="2400" dirty="0">
                <a:solidFill>
                  <a:srgbClr val="CC00CC"/>
                </a:solidFill>
              </a:rPr>
              <a:t>/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/>
              <a:t>void  </a:t>
            </a:r>
            <a:r>
              <a:rPr lang="en-US" altLang="zh-CN" sz="2400" dirty="0" err="1"/>
              <a:t>TraverseGraph</a:t>
            </a:r>
            <a:r>
              <a:rPr lang="en-US" altLang="zh-CN" sz="2400" dirty="0"/>
              <a:t> (Graph g) {	</a:t>
            </a:r>
            <a:r>
              <a:rPr lang="en-US" altLang="zh-CN" sz="2400" dirty="0">
                <a:solidFill>
                  <a:srgbClr val="CC00CC"/>
                </a:solidFill>
              </a:rPr>
              <a:t>/*</a:t>
            </a:r>
            <a:r>
              <a:rPr lang="zh-CN" altLang="en-US" sz="2400" dirty="0">
                <a:solidFill>
                  <a:srgbClr val="CC00CC"/>
                </a:solidFill>
              </a:rPr>
              <a:t>对图</a:t>
            </a:r>
            <a:r>
              <a:rPr lang="en-US" altLang="zh-CN" sz="2400" dirty="0">
                <a:solidFill>
                  <a:srgbClr val="CC00CC"/>
                </a:solidFill>
              </a:rPr>
              <a:t>g</a:t>
            </a:r>
            <a:r>
              <a:rPr lang="zh-CN" altLang="en-US" sz="2400" dirty="0">
                <a:solidFill>
                  <a:srgbClr val="CC00CC"/>
                </a:solidFill>
              </a:rPr>
              <a:t>进行深度优先搜索*</a:t>
            </a:r>
            <a:r>
              <a:rPr lang="en-US" altLang="zh-CN" sz="2400" dirty="0">
                <a:solidFill>
                  <a:srgbClr val="CC00CC"/>
                </a:solidFill>
              </a:rPr>
              <a:t>/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/>
              <a:t>    for (vi=0; vi&lt;</a:t>
            </a:r>
            <a:r>
              <a:rPr lang="en-US" altLang="zh-CN" sz="2400" dirty="0" err="1"/>
              <a:t>g.vexnum</a:t>
            </a:r>
            <a:r>
              <a:rPr lang="en-US" altLang="zh-CN" sz="2400" dirty="0"/>
              <a:t>; vi++) 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/>
              <a:t>        </a:t>
            </a:r>
            <a:r>
              <a:rPr lang="en-US" altLang="zh-CN" sz="2400" dirty="0">
                <a:solidFill>
                  <a:srgbClr val="00B050"/>
                </a:solidFill>
              </a:rPr>
              <a:t>visited[vi] </a:t>
            </a:r>
            <a:r>
              <a:rPr lang="en-US" altLang="zh-CN" sz="2400" dirty="0"/>
              <a:t>= 0 ;	</a:t>
            </a:r>
            <a:r>
              <a:rPr lang="en-US" altLang="zh-CN" sz="2400" dirty="0">
                <a:solidFill>
                  <a:srgbClr val="CC00CC"/>
                </a:solidFill>
              </a:rPr>
              <a:t>/*</a:t>
            </a:r>
            <a:r>
              <a:rPr lang="zh-CN" altLang="en-US" sz="2400" dirty="0">
                <a:solidFill>
                  <a:srgbClr val="CC00CC"/>
                </a:solidFill>
              </a:rPr>
              <a:t>初始化访问标志数组*</a:t>
            </a:r>
            <a:r>
              <a:rPr lang="en-US" altLang="zh-CN" sz="2400" dirty="0">
                <a:solidFill>
                  <a:srgbClr val="CC00CC"/>
                </a:solidFill>
              </a:rPr>
              <a:t>/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/>
              <a:t>    for( vi=0; vi&lt;</a:t>
            </a:r>
            <a:r>
              <a:rPr lang="en-US" altLang="zh-CN" sz="2400" dirty="0" err="1"/>
              <a:t>g.vexnum</a:t>
            </a:r>
            <a:r>
              <a:rPr lang="en-US" altLang="zh-CN" sz="2400" dirty="0"/>
              <a:t>; vi++) 	</a:t>
            </a:r>
            <a:r>
              <a:rPr lang="en-US" altLang="zh-CN" sz="2400" dirty="0">
                <a:solidFill>
                  <a:srgbClr val="CC00CC"/>
                </a:solidFill>
              </a:rPr>
              <a:t>/*</a:t>
            </a:r>
            <a:r>
              <a:rPr lang="zh-CN" altLang="en-US" sz="2400" dirty="0">
                <a:solidFill>
                  <a:srgbClr val="CC00CC"/>
                </a:solidFill>
              </a:rPr>
              <a:t>调用深度遍历连通子图的操作*</a:t>
            </a:r>
            <a:r>
              <a:rPr lang="en-US" altLang="zh-CN" sz="2400" dirty="0">
                <a:solidFill>
                  <a:srgbClr val="CC00CC"/>
                </a:solidFill>
              </a:rPr>
              <a:t>/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/>
              <a:t>        if (</a:t>
            </a:r>
            <a:r>
              <a:rPr lang="zh-CN" altLang="en-US" sz="2400" dirty="0"/>
              <a:t>！</a:t>
            </a:r>
            <a:r>
              <a:rPr lang="en-US" altLang="zh-CN" sz="2400" dirty="0"/>
              <a:t>visited[vi] )  </a:t>
            </a:r>
            <a:r>
              <a:rPr lang="en-US" altLang="zh-CN" sz="2400" dirty="0" err="1">
                <a:highlight>
                  <a:srgbClr val="FFFF00"/>
                </a:highlight>
              </a:rPr>
              <a:t>DepthFirstSearch</a:t>
            </a:r>
            <a:r>
              <a:rPr lang="en-US" altLang="zh-CN" sz="2400" dirty="0">
                <a:highlight>
                  <a:srgbClr val="FFFF00"/>
                </a:highlight>
              </a:rPr>
              <a:t>(g</a:t>
            </a:r>
            <a:r>
              <a:rPr lang="zh-CN" altLang="en-US" sz="2400" dirty="0">
                <a:highlight>
                  <a:srgbClr val="FFFF00"/>
                </a:highlight>
              </a:rPr>
              <a:t>，</a:t>
            </a:r>
            <a:r>
              <a:rPr lang="en-US" altLang="zh-CN" sz="2400" dirty="0">
                <a:highlight>
                  <a:srgbClr val="FFFF00"/>
                </a:highlight>
              </a:rPr>
              <a:t>vi)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/>
              <a:t>        </a:t>
            </a:r>
            <a:r>
              <a:rPr lang="en-US" altLang="zh-CN" sz="2400" dirty="0">
                <a:solidFill>
                  <a:srgbClr val="CC00CC"/>
                </a:solidFill>
              </a:rPr>
              <a:t>/*</a:t>
            </a:r>
            <a:r>
              <a:rPr lang="zh-CN" altLang="en-US" sz="2400" dirty="0">
                <a:solidFill>
                  <a:srgbClr val="CC00CC"/>
                </a:solidFill>
              </a:rPr>
              <a:t>若图</a:t>
            </a:r>
            <a:r>
              <a:rPr lang="en-US" altLang="zh-CN" sz="2400" dirty="0">
                <a:solidFill>
                  <a:srgbClr val="CC00CC"/>
                </a:solidFill>
              </a:rPr>
              <a:t>g</a:t>
            </a:r>
            <a:r>
              <a:rPr lang="zh-CN" altLang="en-US" sz="2400" dirty="0">
                <a:solidFill>
                  <a:srgbClr val="CC00CC"/>
                </a:solidFill>
              </a:rPr>
              <a:t>是连通图，则此循环只执行一次*</a:t>
            </a:r>
            <a:r>
              <a:rPr lang="en-US" altLang="zh-CN" sz="2400" dirty="0">
                <a:solidFill>
                  <a:srgbClr val="CC00CC"/>
                </a:solidFill>
              </a:rPr>
              <a:t>/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/>
              <a:t>}/* </a:t>
            </a:r>
            <a:r>
              <a:rPr lang="en-US" altLang="zh-CN" sz="2400" dirty="0" err="1"/>
              <a:t>TraverseGraph</a:t>
            </a:r>
            <a:r>
              <a:rPr lang="en-US" altLang="zh-CN" sz="2400" dirty="0"/>
              <a:t> */ </a:t>
            </a:r>
          </a:p>
          <a:p>
            <a:pPr marL="0" indent="0">
              <a:spcAft>
                <a:spcPts val="0"/>
              </a:spcAft>
              <a:buNone/>
            </a:pPr>
            <a:endParaRPr lang="en-US" altLang="zh-CN" sz="2400" dirty="0"/>
          </a:p>
          <a:p>
            <a:pPr marL="0" indent="0">
              <a:spcAft>
                <a:spcPts val="0"/>
              </a:spcAft>
              <a:buNone/>
            </a:pPr>
            <a:endParaRPr lang="zh-CN" altLang="en-US" sz="24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37C252DE-0915-4FF4-BDB9-2ABF451FF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33400"/>
            <a:ext cx="10363200" cy="685800"/>
          </a:xfrm>
        </p:spPr>
        <p:txBody>
          <a:bodyPr/>
          <a:lstStyle/>
          <a:p>
            <a:r>
              <a:rPr lang="zh-CN" altLang="en-US" dirty="0"/>
              <a:t>深度优先遍历图</a:t>
            </a:r>
          </a:p>
        </p:txBody>
      </p:sp>
    </p:spTree>
    <p:extLst>
      <p:ext uri="{BB962C8B-B14F-4D97-AF65-F5344CB8AC3E}">
        <p14:creationId xmlns:p14="http://schemas.microsoft.com/office/powerpoint/2010/main" val="11285639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9DE039-B2C8-493F-A1F3-52BB17DBF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609600"/>
            <a:ext cx="11582400" cy="59436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2400" dirty="0"/>
              <a:t>void  </a:t>
            </a:r>
            <a:r>
              <a:rPr lang="en-US" altLang="zh-CN" sz="2400" dirty="0" err="1">
                <a:solidFill>
                  <a:srgbClr val="00B050"/>
                </a:solidFill>
              </a:rPr>
              <a:t>DepthFirstSearch</a:t>
            </a:r>
            <a:r>
              <a:rPr lang="zh-CN" altLang="en-US" sz="2400" dirty="0"/>
              <a:t>（</a:t>
            </a:r>
            <a:r>
              <a:rPr lang="en-US" altLang="zh-CN" sz="2400" dirty="0">
                <a:solidFill>
                  <a:srgbClr val="00B050"/>
                </a:solidFill>
              </a:rPr>
              <a:t>Graph</a:t>
            </a:r>
            <a:r>
              <a:rPr lang="en-US" altLang="zh-CN" sz="2400" dirty="0"/>
              <a:t> g,  int v0</a:t>
            </a:r>
            <a:r>
              <a:rPr lang="zh-CN" altLang="en-US" sz="2400" dirty="0"/>
              <a:t>）</a:t>
            </a:r>
            <a:r>
              <a:rPr lang="en-US" altLang="zh-CN" sz="2400" dirty="0"/>
              <a:t>{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CC00CC"/>
                </a:solidFill>
              </a:rPr>
              <a:t>/*</a:t>
            </a:r>
            <a:r>
              <a:rPr lang="zh-CN" altLang="en-US" sz="2400" dirty="0">
                <a:solidFill>
                  <a:srgbClr val="CC00CC"/>
                </a:solidFill>
              </a:rPr>
              <a:t>深度遍历</a:t>
            </a:r>
            <a:r>
              <a:rPr lang="en-US" altLang="zh-CN" sz="2400" dirty="0">
                <a:solidFill>
                  <a:srgbClr val="CC00CC"/>
                </a:solidFill>
              </a:rPr>
              <a:t>v0</a:t>
            </a:r>
            <a:r>
              <a:rPr lang="zh-CN" altLang="en-US" sz="2400" dirty="0">
                <a:solidFill>
                  <a:srgbClr val="CC00CC"/>
                </a:solidFill>
              </a:rPr>
              <a:t>所在的连通子图*</a:t>
            </a:r>
            <a:r>
              <a:rPr lang="en-US" altLang="zh-CN" sz="2400" dirty="0">
                <a:solidFill>
                  <a:srgbClr val="CC00CC"/>
                </a:solidFill>
              </a:rPr>
              <a:t>/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/>
              <a:t>    visit</a:t>
            </a:r>
            <a:r>
              <a:rPr lang="zh-CN" altLang="en-US" sz="2400" dirty="0"/>
              <a:t>（</a:t>
            </a:r>
            <a:r>
              <a:rPr lang="en-US" altLang="zh-CN" sz="2400" dirty="0"/>
              <a:t>v0</a:t>
            </a:r>
            <a:r>
              <a:rPr lang="zh-CN" altLang="en-US" sz="2400" dirty="0"/>
              <a:t>）；</a:t>
            </a:r>
            <a:r>
              <a:rPr lang="en-US" altLang="zh-CN" sz="2400" dirty="0">
                <a:solidFill>
                  <a:srgbClr val="CC00CC"/>
                </a:solidFill>
              </a:rPr>
              <a:t> /*</a:t>
            </a:r>
            <a:r>
              <a:rPr lang="zh-CN" altLang="en-US" sz="2400" dirty="0">
                <a:solidFill>
                  <a:srgbClr val="CC00CC"/>
                </a:solidFill>
              </a:rPr>
              <a:t>访问顶点</a:t>
            </a:r>
            <a:r>
              <a:rPr lang="en-US" altLang="zh-CN" sz="2400" dirty="0">
                <a:solidFill>
                  <a:srgbClr val="CC00CC"/>
                </a:solidFill>
              </a:rPr>
              <a:t>v0</a:t>
            </a:r>
            <a:r>
              <a:rPr lang="zh-CN" altLang="en-US" sz="2400" dirty="0">
                <a:solidFill>
                  <a:srgbClr val="CC00CC"/>
                </a:solidFill>
              </a:rPr>
              <a:t>，</a:t>
            </a:r>
            <a:r>
              <a:rPr lang="en-US" altLang="zh-CN" sz="2400" dirty="0">
                <a:solidFill>
                  <a:srgbClr val="CC00CC"/>
                </a:solidFill>
              </a:rPr>
              <a:t> */</a:t>
            </a:r>
            <a:endParaRPr lang="en-US" altLang="zh-CN" sz="2400" dirty="0"/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/>
              <a:t>    visited[v0] =True</a:t>
            </a:r>
            <a:r>
              <a:rPr lang="zh-CN" altLang="en-US" sz="2400" dirty="0"/>
              <a:t>；</a:t>
            </a: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CC00CC"/>
                </a:solidFill>
              </a:rPr>
              <a:t>/*</a:t>
            </a:r>
            <a:r>
              <a:rPr lang="zh-CN" altLang="en-US" sz="2400" dirty="0">
                <a:solidFill>
                  <a:srgbClr val="CC00CC"/>
                </a:solidFill>
              </a:rPr>
              <a:t>并置访问标志数组相应分量值*</a:t>
            </a:r>
            <a:r>
              <a:rPr lang="en-US" altLang="zh-CN" sz="2400" dirty="0">
                <a:solidFill>
                  <a:srgbClr val="CC00CC"/>
                </a:solidFill>
              </a:rPr>
              <a:t>/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/>
              <a:t>    w=</a:t>
            </a:r>
            <a:r>
              <a:rPr lang="en-US" altLang="zh-CN" sz="2400" dirty="0" err="1">
                <a:solidFill>
                  <a:srgbClr val="00B050"/>
                </a:solidFill>
              </a:rPr>
              <a:t>FirstAdjVertex</a:t>
            </a:r>
            <a:r>
              <a:rPr lang="en-US" altLang="zh-CN" sz="2400" dirty="0">
                <a:solidFill>
                  <a:srgbClr val="00B050"/>
                </a:solidFill>
              </a:rPr>
              <a:t>(g,v0)</a:t>
            </a:r>
            <a:r>
              <a:rPr lang="en-US" altLang="zh-CN" sz="2400" dirty="0"/>
              <a:t>; </a:t>
            </a:r>
            <a:r>
              <a:rPr lang="en-US" altLang="zh-CN" sz="2400" dirty="0">
                <a:solidFill>
                  <a:srgbClr val="00B050"/>
                </a:solidFill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</a:rPr>
              <a:t>找第一个邻接点</a:t>
            </a:r>
            <a:endParaRPr lang="en-US" altLang="zh-CN" sz="2400" dirty="0">
              <a:solidFill>
                <a:srgbClr val="00B050"/>
              </a:solidFill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/>
              <a:t>    while ( w!=-1) { 	</a:t>
            </a:r>
            <a:r>
              <a:rPr lang="en-US" altLang="zh-CN" sz="2400" dirty="0">
                <a:solidFill>
                  <a:srgbClr val="CC00CC"/>
                </a:solidFill>
              </a:rPr>
              <a:t>/*</a:t>
            </a:r>
            <a:r>
              <a:rPr lang="zh-CN" altLang="en-US" sz="2400" dirty="0">
                <a:solidFill>
                  <a:srgbClr val="CC00CC"/>
                </a:solidFill>
              </a:rPr>
              <a:t>邻接点存在*</a:t>
            </a:r>
            <a:r>
              <a:rPr lang="en-US" altLang="zh-CN" sz="2400" dirty="0">
                <a:solidFill>
                  <a:srgbClr val="CC00CC"/>
                </a:solidFill>
              </a:rPr>
              <a:t>/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/>
              <a:t>        if(! visited [w] )  </a:t>
            </a:r>
            <a:r>
              <a:rPr lang="en-US" altLang="zh-CN" sz="2400" dirty="0">
                <a:solidFill>
                  <a:srgbClr val="00B050"/>
                </a:solidFill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</a:rPr>
              <a:t>若没有访问该邻接点</a:t>
            </a:r>
            <a:endParaRPr lang="en-US" altLang="zh-CN" sz="2400" dirty="0">
              <a:solidFill>
                <a:srgbClr val="00B050"/>
              </a:solidFill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/>
              <a:t>            </a:t>
            </a:r>
            <a:r>
              <a:rPr lang="en-US" altLang="zh-CN" sz="2400" dirty="0" err="1">
                <a:solidFill>
                  <a:srgbClr val="00B050"/>
                </a:solidFill>
              </a:rPr>
              <a:t>DepthFirstSearch</a:t>
            </a:r>
            <a:r>
              <a:rPr lang="en-US" altLang="zh-CN" sz="2400" dirty="0">
                <a:solidFill>
                  <a:srgbClr val="00B050"/>
                </a:solidFill>
              </a:rPr>
              <a:t>(</a:t>
            </a:r>
            <a:r>
              <a:rPr lang="en-US" altLang="zh-CN" sz="2400" dirty="0" err="1">
                <a:solidFill>
                  <a:srgbClr val="00B050"/>
                </a:solidFill>
              </a:rPr>
              <a:t>g,w</a:t>
            </a:r>
            <a:r>
              <a:rPr lang="en-US" altLang="zh-CN" sz="2400" dirty="0">
                <a:solidFill>
                  <a:srgbClr val="00B050"/>
                </a:solidFill>
              </a:rPr>
              <a:t>)</a:t>
            </a:r>
            <a:r>
              <a:rPr lang="en-US" altLang="zh-CN" sz="2400" dirty="0"/>
              <a:t>;	</a:t>
            </a:r>
            <a:r>
              <a:rPr lang="en-US" altLang="zh-CN" sz="2400" dirty="0">
                <a:solidFill>
                  <a:srgbClr val="CC00CC"/>
                </a:solidFill>
              </a:rPr>
              <a:t>/*</a:t>
            </a:r>
            <a:r>
              <a:rPr lang="zh-CN" altLang="en-US" sz="2400" dirty="0">
                <a:solidFill>
                  <a:srgbClr val="CC00CC"/>
                </a:solidFill>
                <a:highlight>
                  <a:srgbClr val="FFFF00"/>
                </a:highlight>
              </a:rPr>
              <a:t>递归调用</a:t>
            </a:r>
            <a:r>
              <a:rPr lang="en-US" altLang="zh-CN" sz="2400" dirty="0" err="1">
                <a:solidFill>
                  <a:srgbClr val="CC00CC"/>
                </a:solidFill>
              </a:rPr>
              <a:t>DepthFirstSearch</a:t>
            </a:r>
            <a:r>
              <a:rPr lang="en-US" altLang="zh-CN" sz="2400" dirty="0">
                <a:solidFill>
                  <a:srgbClr val="CC00CC"/>
                </a:solidFill>
              </a:rPr>
              <a:t>*/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/>
              <a:t>        w=</a:t>
            </a:r>
            <a:r>
              <a:rPr lang="en-US" altLang="zh-CN" sz="2400" dirty="0" err="1">
                <a:solidFill>
                  <a:srgbClr val="00B050"/>
                </a:solidFill>
              </a:rPr>
              <a:t>NextAdjVertex</a:t>
            </a:r>
            <a:r>
              <a:rPr lang="en-US" altLang="zh-CN" sz="2400" dirty="0">
                <a:solidFill>
                  <a:srgbClr val="00B050"/>
                </a:solidFill>
              </a:rPr>
              <a:t>(g,v0,w)</a:t>
            </a:r>
            <a:r>
              <a:rPr lang="en-US" altLang="zh-CN" sz="2400" dirty="0"/>
              <a:t>;	</a:t>
            </a:r>
            <a:r>
              <a:rPr lang="en-US" altLang="zh-CN" sz="2400" dirty="0">
                <a:solidFill>
                  <a:srgbClr val="CC00CC"/>
                </a:solidFill>
              </a:rPr>
              <a:t>/*</a:t>
            </a:r>
            <a:r>
              <a:rPr lang="zh-CN" altLang="en-US" sz="2400" dirty="0">
                <a:solidFill>
                  <a:srgbClr val="CC00CC"/>
                </a:solidFill>
              </a:rPr>
              <a:t>找下一个邻接点*</a:t>
            </a:r>
            <a:r>
              <a:rPr lang="en-US" altLang="zh-CN" sz="2400" dirty="0">
                <a:solidFill>
                  <a:srgbClr val="CC00CC"/>
                </a:solidFill>
              </a:rPr>
              <a:t>/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400" dirty="0"/>
              <a:t>    }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22152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9DE039-B2C8-493F-A1F3-52BB17DBF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524000"/>
            <a:ext cx="11582400" cy="50292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2400" dirty="0"/>
              <a:t>void  </a:t>
            </a:r>
            <a:r>
              <a:rPr lang="en-US" altLang="zh-CN" sz="2400" dirty="0" err="1">
                <a:highlight>
                  <a:srgbClr val="FFFF00"/>
                </a:highlight>
              </a:rPr>
              <a:t>DepthFirstSearch</a:t>
            </a:r>
            <a:r>
              <a:rPr lang="en-US" altLang="zh-CN" sz="2400" dirty="0"/>
              <a:t>(</a:t>
            </a:r>
            <a:r>
              <a:rPr lang="en-US" altLang="zh-CN" sz="2400" dirty="0" err="1">
                <a:solidFill>
                  <a:srgbClr val="00B050"/>
                </a:solidFill>
              </a:rPr>
              <a:t>AdjMatrix</a:t>
            </a:r>
            <a:r>
              <a:rPr lang="en-US" altLang="zh-CN" sz="2400" dirty="0"/>
              <a:t> g,  int v0) {	</a:t>
            </a:r>
            <a:r>
              <a:rPr lang="en-US" altLang="zh-CN" sz="2400" dirty="0">
                <a:solidFill>
                  <a:srgbClr val="CC00CC"/>
                </a:solidFill>
              </a:rPr>
              <a:t>/* </a:t>
            </a:r>
            <a:r>
              <a:rPr lang="zh-CN" altLang="en-US" sz="2400" dirty="0">
                <a:solidFill>
                  <a:srgbClr val="CC00CC"/>
                </a:solidFill>
              </a:rPr>
              <a:t>图</a:t>
            </a:r>
            <a:r>
              <a:rPr lang="en-US" altLang="zh-CN" sz="2400" dirty="0">
                <a:solidFill>
                  <a:srgbClr val="CC00CC"/>
                </a:solidFill>
              </a:rPr>
              <a:t>g </a:t>
            </a:r>
            <a:r>
              <a:rPr lang="zh-CN" altLang="en-US" sz="2400" dirty="0">
                <a:solidFill>
                  <a:srgbClr val="CC00CC"/>
                </a:solidFill>
              </a:rPr>
              <a:t>为邻接矩阵类</a:t>
            </a:r>
            <a:r>
              <a:rPr lang="en-US" altLang="zh-CN" sz="2400" dirty="0">
                <a:solidFill>
                  <a:srgbClr val="CC00CC"/>
                </a:solidFill>
              </a:rPr>
              <a:t>*/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/>
              <a:t>    visit(v0);  </a:t>
            </a:r>
            <a:r>
              <a:rPr lang="en-US" altLang="zh-CN" sz="2400" dirty="0">
                <a:solidFill>
                  <a:srgbClr val="00B050"/>
                </a:solidFill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</a:rPr>
              <a:t>访问顶点</a:t>
            </a:r>
            <a:r>
              <a:rPr lang="en-US" altLang="zh-CN" sz="2400" dirty="0">
                <a:solidFill>
                  <a:srgbClr val="00B050"/>
                </a:solidFill>
              </a:rPr>
              <a:t>v0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/>
              <a:t>    visited[v0]=True; </a:t>
            </a:r>
            <a:r>
              <a:rPr lang="en-US" altLang="zh-CN" sz="2400" dirty="0">
                <a:solidFill>
                  <a:srgbClr val="00B050"/>
                </a:solidFill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</a:rPr>
              <a:t>顶点标识已经访问</a:t>
            </a:r>
            <a:endParaRPr lang="en-US" altLang="zh-CN" sz="2400" dirty="0">
              <a:solidFill>
                <a:srgbClr val="00B050"/>
              </a:solidFill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/>
              <a:t>    for ( </a:t>
            </a:r>
            <a:r>
              <a:rPr lang="en-US" altLang="zh-CN" sz="2400" dirty="0" err="1"/>
              <a:t>vj</a:t>
            </a:r>
            <a:r>
              <a:rPr lang="en-US" altLang="zh-CN" sz="2400" dirty="0"/>
              <a:t>=0; </a:t>
            </a:r>
            <a:r>
              <a:rPr lang="en-US" altLang="zh-CN" sz="2400" dirty="0" err="1"/>
              <a:t>vj</a:t>
            </a:r>
            <a:r>
              <a:rPr lang="en-US" altLang="zh-CN" sz="2400" dirty="0"/>
              <a:t>&lt;n; </a:t>
            </a:r>
            <a:r>
              <a:rPr lang="en-US" altLang="zh-CN" sz="2400" dirty="0" err="1"/>
              <a:t>vj</a:t>
            </a:r>
            <a:r>
              <a:rPr lang="en-US" altLang="zh-CN" sz="2400" dirty="0"/>
              <a:t>++)	</a:t>
            </a:r>
            <a:r>
              <a:rPr lang="en-US" altLang="zh-CN" sz="2400" dirty="0">
                <a:solidFill>
                  <a:srgbClr val="CC00CC"/>
                </a:solidFill>
              </a:rPr>
              <a:t>// </a:t>
            </a:r>
            <a:r>
              <a:rPr lang="zh-CN" altLang="en-US" sz="2400" dirty="0">
                <a:solidFill>
                  <a:srgbClr val="CC00CC"/>
                </a:solidFill>
              </a:rPr>
              <a:t>依次搜索</a:t>
            </a:r>
            <a:r>
              <a:rPr lang="en-US" altLang="zh-CN" sz="2400" dirty="0">
                <a:solidFill>
                  <a:srgbClr val="CC00CC"/>
                </a:solidFill>
              </a:rPr>
              <a:t>v0</a:t>
            </a:r>
            <a:r>
              <a:rPr lang="zh-CN" altLang="en-US" sz="2400" dirty="0">
                <a:solidFill>
                  <a:srgbClr val="CC00CC"/>
                </a:solidFill>
              </a:rPr>
              <a:t>的邻接点</a:t>
            </a:r>
            <a:r>
              <a:rPr lang="en-US" altLang="zh-CN" sz="2400" dirty="0" err="1">
                <a:solidFill>
                  <a:srgbClr val="CC00CC"/>
                </a:solidFill>
              </a:rPr>
              <a:t>vj</a:t>
            </a:r>
            <a:r>
              <a:rPr lang="en-US" altLang="zh-CN" sz="2400" dirty="0">
                <a:solidFill>
                  <a:srgbClr val="CC00CC"/>
                </a:solidFill>
              </a:rPr>
              <a:t>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/>
              <a:t>        if (!visited[</a:t>
            </a:r>
            <a:r>
              <a:rPr lang="en-US" altLang="zh-CN" sz="2400" dirty="0" err="1"/>
              <a:t>vj</a:t>
            </a:r>
            <a:r>
              <a:rPr lang="en-US" altLang="zh-CN" sz="2400" dirty="0"/>
              <a:t>] &amp;&amp; </a:t>
            </a:r>
            <a:r>
              <a:rPr lang="en-US" altLang="zh-CN" sz="2400" dirty="0" err="1"/>
              <a:t>g.arcs</a:t>
            </a:r>
            <a:r>
              <a:rPr lang="en-US" altLang="zh-CN" sz="2400" dirty="0">
                <a:solidFill>
                  <a:srgbClr val="00B050"/>
                </a:solidFill>
              </a:rPr>
              <a:t>[v0][</a:t>
            </a:r>
            <a:r>
              <a:rPr lang="en-US" altLang="zh-CN" sz="2400" dirty="0" err="1">
                <a:solidFill>
                  <a:srgbClr val="00B050"/>
                </a:solidFill>
              </a:rPr>
              <a:t>vj</a:t>
            </a:r>
            <a:r>
              <a:rPr lang="en-US" altLang="zh-CN" sz="2400" dirty="0">
                <a:solidFill>
                  <a:srgbClr val="00B050"/>
                </a:solidFill>
              </a:rPr>
              <a:t>]</a:t>
            </a:r>
            <a:r>
              <a:rPr lang="en-US" altLang="zh-CN" sz="2400" dirty="0"/>
              <a:t>.adj==1) </a:t>
            </a:r>
            <a:r>
              <a:rPr lang="en-US" altLang="zh-CN" sz="2400" dirty="0">
                <a:solidFill>
                  <a:srgbClr val="CC00CC"/>
                </a:solidFill>
              </a:rPr>
              <a:t>// </a:t>
            </a:r>
            <a:r>
              <a:rPr lang="zh-CN" altLang="en-US" sz="2400" dirty="0">
                <a:solidFill>
                  <a:srgbClr val="CC00CC"/>
                </a:solidFill>
              </a:rPr>
              <a:t>若</a:t>
            </a:r>
            <a:r>
              <a:rPr lang="en-US" altLang="zh-CN" sz="2400" dirty="0" err="1">
                <a:solidFill>
                  <a:srgbClr val="CC00CC"/>
                </a:solidFill>
              </a:rPr>
              <a:t>vj</a:t>
            </a:r>
            <a:r>
              <a:rPr lang="zh-CN" altLang="en-US" sz="2400" dirty="0">
                <a:solidFill>
                  <a:srgbClr val="CC00CC"/>
                </a:solidFill>
              </a:rPr>
              <a:t>尚未被访问 </a:t>
            </a:r>
            <a:endParaRPr lang="en-US" altLang="zh-CN" sz="2400" dirty="0">
              <a:solidFill>
                <a:srgbClr val="CC00CC"/>
              </a:solidFill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/>
              <a:t>            </a:t>
            </a:r>
            <a:r>
              <a:rPr lang="en-US" altLang="zh-CN" sz="2400" dirty="0" err="1">
                <a:highlight>
                  <a:srgbClr val="FFFF00"/>
                </a:highlight>
              </a:rPr>
              <a:t>DepthFirstSearch</a:t>
            </a:r>
            <a:r>
              <a:rPr lang="en-US" altLang="zh-CN" sz="2400" dirty="0">
                <a:highlight>
                  <a:srgbClr val="FFFF00"/>
                </a:highlight>
              </a:rPr>
              <a:t>(</a:t>
            </a:r>
            <a:r>
              <a:rPr lang="en-US" altLang="zh-CN" sz="2400" dirty="0" err="1">
                <a:highlight>
                  <a:srgbClr val="FFFF00"/>
                </a:highlight>
              </a:rPr>
              <a:t>g,vj</a:t>
            </a:r>
            <a:r>
              <a:rPr lang="en-US" altLang="zh-CN" sz="2400" dirty="0">
                <a:highlight>
                  <a:srgbClr val="FFFF00"/>
                </a:highlight>
              </a:rPr>
              <a:t>)</a:t>
            </a:r>
            <a:r>
              <a:rPr lang="en-US" altLang="zh-CN" sz="2400" dirty="0"/>
              <a:t>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/>
              <a:t>}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28B638D-3931-4284-9A0D-F3F96B17D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33400"/>
            <a:ext cx="10363200" cy="685800"/>
          </a:xfrm>
        </p:spPr>
        <p:txBody>
          <a:bodyPr/>
          <a:lstStyle/>
          <a:p>
            <a:r>
              <a:rPr lang="zh-CN" altLang="en-US" dirty="0"/>
              <a:t>用邻接矩阵方式实现深度优先搜索</a:t>
            </a:r>
          </a:p>
        </p:txBody>
      </p:sp>
    </p:spTree>
    <p:extLst>
      <p:ext uri="{BB962C8B-B14F-4D97-AF65-F5344CB8AC3E}">
        <p14:creationId xmlns:p14="http://schemas.microsoft.com/office/powerpoint/2010/main" val="35850924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9DE039-B2C8-493F-A1F3-52BB17DBF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14400"/>
            <a:ext cx="11582400" cy="56388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void  </a:t>
            </a:r>
            <a:r>
              <a:rPr lang="en-US" altLang="zh-CN" sz="2400" dirty="0" err="1">
                <a:highlight>
                  <a:srgbClr val="FFFF00"/>
                </a:highlight>
              </a:rPr>
              <a:t>DepthFirstSearch</a:t>
            </a:r>
            <a:r>
              <a:rPr lang="en-US" altLang="zh-CN" sz="2400" dirty="0">
                <a:highlight>
                  <a:srgbClr val="FFFF00"/>
                </a:highlight>
              </a:rPr>
              <a:t>(</a:t>
            </a:r>
            <a:r>
              <a:rPr lang="en-US" altLang="zh-CN" sz="2400" dirty="0" err="1">
                <a:highlight>
                  <a:srgbClr val="FFFF00"/>
                </a:highlight>
              </a:rPr>
              <a:t>AdjList</a:t>
            </a:r>
            <a:r>
              <a:rPr lang="en-US" altLang="zh-CN" sz="2400" dirty="0">
                <a:highlight>
                  <a:srgbClr val="FFFF00"/>
                </a:highlight>
              </a:rPr>
              <a:t> g,  int v0) </a:t>
            </a:r>
            <a:r>
              <a:rPr lang="en-US" altLang="zh-CN" sz="2400" dirty="0"/>
              <a:t>{   </a:t>
            </a:r>
            <a:r>
              <a:rPr lang="en-US" altLang="zh-CN" sz="2400" dirty="0">
                <a:solidFill>
                  <a:srgbClr val="CC00CC"/>
                </a:solidFill>
              </a:rPr>
              <a:t>/*</a:t>
            </a:r>
            <a:r>
              <a:rPr lang="zh-CN" altLang="en-US" sz="2400" dirty="0">
                <a:solidFill>
                  <a:srgbClr val="CC00CC"/>
                </a:solidFill>
              </a:rPr>
              <a:t>图</a:t>
            </a:r>
            <a:r>
              <a:rPr lang="en-US" altLang="zh-CN" sz="2400" dirty="0">
                <a:solidFill>
                  <a:srgbClr val="CC00CC"/>
                </a:solidFill>
              </a:rPr>
              <a:t>g</a:t>
            </a:r>
            <a:r>
              <a:rPr lang="zh-CN" altLang="en-US" sz="2400" dirty="0">
                <a:solidFill>
                  <a:srgbClr val="CC00CC"/>
                </a:solidFill>
              </a:rPr>
              <a:t>为邻接表类型</a:t>
            </a:r>
            <a:r>
              <a:rPr lang="en-US" altLang="zh-CN" sz="2400" dirty="0" err="1">
                <a:solidFill>
                  <a:srgbClr val="CC00CC"/>
                </a:solidFill>
              </a:rPr>
              <a:t>AdjList</a:t>
            </a:r>
            <a:r>
              <a:rPr lang="en-US" altLang="zh-CN" sz="2400" dirty="0">
                <a:solidFill>
                  <a:srgbClr val="CC00CC"/>
                </a:solidFill>
              </a:rPr>
              <a:t> */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    visit(v0) 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    visited[v0]=True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ArcNode</a:t>
            </a:r>
            <a:r>
              <a:rPr lang="en-US" altLang="zh-CN" sz="2400" dirty="0"/>
              <a:t>  *p</a:t>
            </a:r>
            <a:r>
              <a:rPr lang="zh-CN" altLang="en-US" sz="2400" dirty="0"/>
              <a:t> ；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    p=</a:t>
            </a:r>
            <a:r>
              <a:rPr lang="en-US" altLang="zh-CN" sz="2400" dirty="0" err="1"/>
              <a:t>g.vertex</a:t>
            </a:r>
            <a:r>
              <a:rPr lang="en-US" altLang="zh-CN" sz="2400" dirty="0"/>
              <a:t>[v0].</a:t>
            </a:r>
            <a:r>
              <a:rPr lang="en-US" altLang="zh-CN" sz="2400" dirty="0" err="1"/>
              <a:t>firstarc</a:t>
            </a:r>
            <a:r>
              <a:rPr lang="zh-CN" altLang="en-US" sz="2400" dirty="0"/>
              <a:t>；</a:t>
            </a: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CC00CC"/>
                </a:solidFill>
              </a:rPr>
              <a:t>// </a:t>
            </a:r>
            <a:r>
              <a:rPr lang="zh-CN" altLang="en-US" sz="2400" dirty="0">
                <a:solidFill>
                  <a:srgbClr val="CC00CC"/>
                </a:solidFill>
              </a:rPr>
              <a:t>取</a:t>
            </a:r>
            <a:r>
              <a:rPr lang="en-US" altLang="zh-CN" sz="2400" dirty="0">
                <a:solidFill>
                  <a:srgbClr val="CC00CC"/>
                </a:solidFill>
              </a:rPr>
              <a:t>v0</a:t>
            </a:r>
            <a:r>
              <a:rPr lang="zh-CN" altLang="en-US" sz="2400" dirty="0">
                <a:solidFill>
                  <a:srgbClr val="CC00CC"/>
                </a:solidFill>
              </a:rPr>
              <a:t>边表的头指针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    while( p!=NULL ) {		</a:t>
            </a:r>
            <a:r>
              <a:rPr lang="en-US" altLang="zh-CN" sz="2400" dirty="0">
                <a:solidFill>
                  <a:srgbClr val="CC00CC"/>
                </a:solidFill>
              </a:rPr>
              <a:t>// </a:t>
            </a:r>
            <a:r>
              <a:rPr lang="zh-CN" altLang="en-US" sz="2400" dirty="0">
                <a:solidFill>
                  <a:srgbClr val="CC00CC"/>
                </a:solidFill>
              </a:rPr>
              <a:t>依次搜索</a:t>
            </a:r>
            <a:r>
              <a:rPr lang="en-US" altLang="zh-CN" sz="2400" dirty="0">
                <a:solidFill>
                  <a:srgbClr val="CC00CC"/>
                </a:solidFill>
              </a:rPr>
              <a:t>v0</a:t>
            </a:r>
            <a:r>
              <a:rPr lang="zh-CN" altLang="en-US" sz="2400" dirty="0">
                <a:solidFill>
                  <a:srgbClr val="CC00CC"/>
                </a:solidFill>
              </a:rPr>
              <a:t>的邻接点</a:t>
            </a:r>
            <a:r>
              <a:rPr lang="en-US" altLang="zh-CN" sz="2400" dirty="0" err="1">
                <a:solidFill>
                  <a:srgbClr val="CC00CC"/>
                </a:solidFill>
              </a:rPr>
              <a:t>vj</a:t>
            </a:r>
            <a:r>
              <a:rPr lang="en-US" altLang="zh-CN" sz="2400" dirty="0">
                <a:solidFill>
                  <a:srgbClr val="CC00CC"/>
                </a:solidFill>
              </a:rPr>
              <a:t> </a:t>
            </a:r>
            <a:endParaRPr lang="en-US" altLang="zh-CN" sz="24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        if (! visited[p-&gt;</a:t>
            </a:r>
            <a:r>
              <a:rPr lang="en-US" altLang="zh-CN" sz="2400" dirty="0" err="1"/>
              <a:t>adjvex</a:t>
            </a:r>
            <a:r>
              <a:rPr lang="en-US" altLang="zh-CN" sz="2400" dirty="0"/>
              <a:t>])</a:t>
            </a:r>
            <a:r>
              <a:rPr lang="en-US" altLang="zh-CN" sz="2400" dirty="0">
                <a:solidFill>
                  <a:srgbClr val="CC00CC"/>
                </a:solidFill>
              </a:rPr>
              <a:t> 	// </a:t>
            </a:r>
            <a:r>
              <a:rPr lang="zh-CN" altLang="en-US" sz="2400" dirty="0">
                <a:solidFill>
                  <a:srgbClr val="CC00CC"/>
                </a:solidFill>
              </a:rPr>
              <a:t>若</a:t>
            </a:r>
            <a:r>
              <a:rPr lang="en-US" altLang="zh-CN" sz="2400" dirty="0" err="1">
                <a:solidFill>
                  <a:srgbClr val="CC00CC"/>
                </a:solidFill>
              </a:rPr>
              <a:t>vj</a:t>
            </a:r>
            <a:r>
              <a:rPr lang="zh-CN" altLang="en-US" sz="2400" dirty="0">
                <a:solidFill>
                  <a:srgbClr val="CC00CC"/>
                </a:solidFill>
              </a:rPr>
              <a:t>尚未被访问 </a:t>
            </a:r>
            <a:endParaRPr lang="en-US" altLang="zh-CN" sz="24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           </a:t>
            </a:r>
            <a:r>
              <a:rPr lang="en-US" altLang="zh-CN" sz="2400" dirty="0" err="1">
                <a:highlight>
                  <a:srgbClr val="FFFF00"/>
                </a:highlight>
              </a:rPr>
              <a:t>DepthFirstSearch</a:t>
            </a:r>
            <a:r>
              <a:rPr lang="zh-CN" altLang="en-US" sz="2400" dirty="0">
                <a:highlight>
                  <a:srgbClr val="FFFF00"/>
                </a:highlight>
              </a:rPr>
              <a:t>（</a:t>
            </a:r>
            <a:r>
              <a:rPr lang="en-US" altLang="zh-CN" sz="2400" dirty="0">
                <a:highlight>
                  <a:srgbClr val="FFFF00"/>
                </a:highlight>
              </a:rPr>
              <a:t>g</a:t>
            </a:r>
            <a:r>
              <a:rPr lang="zh-CN" altLang="en-US" sz="2400" dirty="0">
                <a:highlight>
                  <a:srgbClr val="FFFF00"/>
                </a:highlight>
              </a:rPr>
              <a:t>， </a:t>
            </a:r>
            <a:r>
              <a:rPr lang="en-US" altLang="zh-CN" sz="2400" dirty="0">
                <a:highlight>
                  <a:srgbClr val="FFFF00"/>
                </a:highlight>
              </a:rPr>
              <a:t>p-&gt;</a:t>
            </a:r>
            <a:r>
              <a:rPr lang="en-US" altLang="zh-CN" sz="2400" dirty="0" err="1">
                <a:highlight>
                  <a:srgbClr val="FFFF00"/>
                </a:highlight>
              </a:rPr>
              <a:t>adjvex</a:t>
            </a:r>
            <a:r>
              <a:rPr lang="zh-CN" altLang="en-US" sz="2400" dirty="0">
                <a:highlight>
                  <a:srgbClr val="FFFF00"/>
                </a:highlight>
              </a:rPr>
              <a:t>）</a:t>
            </a:r>
            <a:r>
              <a:rPr lang="zh-CN" altLang="en-US" sz="2400" dirty="0"/>
              <a:t>；</a:t>
            </a:r>
            <a:endParaRPr lang="zh-CN" altLang="en-US" sz="2400" dirty="0">
              <a:solidFill>
                <a:srgbClr val="CC00CC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/>
              <a:t>        </a:t>
            </a:r>
            <a:r>
              <a:rPr lang="en-US" altLang="zh-CN" sz="2400" dirty="0"/>
              <a:t>p=p-&gt;</a:t>
            </a:r>
            <a:r>
              <a:rPr lang="en-US" altLang="zh-CN" sz="2400" dirty="0" err="1"/>
              <a:t>nextarc</a:t>
            </a:r>
            <a:r>
              <a:rPr lang="zh-CN" altLang="en-US" sz="2400" dirty="0"/>
              <a:t>；</a:t>
            </a:r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rgbClr val="CC00CC"/>
                </a:solidFill>
              </a:rPr>
              <a:t>// </a:t>
            </a:r>
            <a:r>
              <a:rPr lang="zh-CN" altLang="en-US" sz="2400" dirty="0">
                <a:solidFill>
                  <a:srgbClr val="CC00CC"/>
                </a:solidFill>
              </a:rPr>
              <a:t>取</a:t>
            </a:r>
            <a:r>
              <a:rPr lang="en-US" altLang="zh-CN" sz="2400" dirty="0" err="1">
                <a:solidFill>
                  <a:srgbClr val="CC00CC"/>
                </a:solidFill>
              </a:rPr>
              <a:t>vj</a:t>
            </a:r>
            <a:r>
              <a:rPr lang="zh-CN" altLang="en-US" sz="2400" dirty="0">
                <a:solidFill>
                  <a:srgbClr val="CC00CC"/>
                </a:solidFill>
              </a:rPr>
              <a:t>的下一邻接点</a:t>
            </a:r>
            <a:endParaRPr lang="zh-CN" alt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} 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28B638D-3931-4284-9A0D-F3F96B17D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33400"/>
            <a:ext cx="10363200" cy="381000"/>
          </a:xfrm>
        </p:spPr>
        <p:txBody>
          <a:bodyPr/>
          <a:lstStyle/>
          <a:p>
            <a:r>
              <a:rPr lang="zh-CN" altLang="en-US" dirty="0"/>
              <a:t>用邻接表方式实现深度优先搜索</a:t>
            </a:r>
          </a:p>
        </p:txBody>
      </p:sp>
      <p:graphicFrame>
        <p:nvGraphicFramePr>
          <p:cNvPr id="5" name="Group 14">
            <a:extLst>
              <a:ext uri="{FF2B5EF4-FFF2-40B4-BE49-F238E27FC236}">
                <a16:creationId xmlns:a16="http://schemas.microsoft.com/office/drawing/2014/main" id="{F38B4330-D560-42CE-AE27-28BC41CBE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328039"/>
              </p:ext>
            </p:extLst>
          </p:nvPr>
        </p:nvGraphicFramePr>
        <p:xfrm>
          <a:off x="6897247" y="1847320"/>
          <a:ext cx="3048000" cy="5080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5620292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43129977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 algn="l" defTabSz="914400" rtl="0" eaLnBrk="1" latinLnBrk="0" hangingPunct="1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 algn="l" defTabSz="914400" rtl="0" eaLnBrk="1" latinLnBrk="0" hangingPunct="1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vexdata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 algn="l" defTabSz="914400" rtl="0" eaLnBrk="1" latinLnBrk="0" hangingPunct="1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 algn="l" defTabSz="914400" rtl="0" eaLnBrk="1" latinLnBrk="0" hangingPunct="1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firstarc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956977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A65596CE-4899-4BCF-83B0-EC9958044A0C}"/>
              </a:ext>
            </a:extLst>
          </p:cNvPr>
          <p:cNvSpPr/>
          <p:nvPr/>
        </p:nvSpPr>
        <p:spPr>
          <a:xfrm>
            <a:off x="4264224" y="1870488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表头结点结构为：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C359CE-A74B-4238-B075-45D02886BE01}"/>
              </a:ext>
            </a:extLst>
          </p:cNvPr>
          <p:cNvSpPr/>
          <p:nvPr/>
        </p:nvSpPr>
        <p:spPr>
          <a:xfrm>
            <a:off x="4264224" y="2482320"/>
            <a:ext cx="23391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弧结点结构为：</a:t>
            </a:r>
          </a:p>
        </p:txBody>
      </p:sp>
      <p:graphicFrame>
        <p:nvGraphicFramePr>
          <p:cNvPr id="8" name="Group 13">
            <a:extLst>
              <a:ext uri="{FF2B5EF4-FFF2-40B4-BE49-F238E27FC236}">
                <a16:creationId xmlns:a16="http://schemas.microsoft.com/office/drawing/2014/main" id="{A8E7EEFC-6263-4CDA-8B0A-A928EAFA6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539566"/>
              </p:ext>
            </p:extLst>
          </p:nvPr>
        </p:nvGraphicFramePr>
        <p:xfrm>
          <a:off x="6897247" y="2453684"/>
          <a:ext cx="4419600" cy="490301"/>
        </p:xfrm>
        <a:graphic>
          <a:graphicData uri="http://schemas.openxmlformats.org/drawingml/2006/table">
            <a:tbl>
              <a:tblPr/>
              <a:tblGrid>
                <a:gridCol w="1473200">
                  <a:extLst>
                    <a:ext uri="{9D8B030D-6E8A-4147-A177-3AD203B41FA5}">
                      <a16:colId xmlns:a16="http://schemas.microsoft.com/office/drawing/2014/main" val="3601401342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621875714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1901760891"/>
                    </a:ext>
                  </a:extLst>
                </a:gridCol>
              </a:tblGrid>
              <a:tr h="4903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adjvex</a:t>
                      </a: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info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nextarc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676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85942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0EDD3F-9318-4F12-B310-9CDCE264B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33400"/>
            <a:ext cx="10363200" cy="304800"/>
          </a:xfrm>
        </p:spPr>
        <p:txBody>
          <a:bodyPr/>
          <a:lstStyle/>
          <a:p>
            <a:r>
              <a:rPr lang="zh-CN" altLang="en-US" dirty="0"/>
              <a:t>用非递归过程实现深度优先搜索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EB5C6A-5B99-4E01-A6ED-3051A3C01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11582400" cy="54102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void  DFS1(Graph G, int v0) {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>
                <a:solidFill>
                  <a:srgbClr val="00B050"/>
                </a:solidFill>
              </a:rPr>
              <a:t>InitStack</a:t>
            </a:r>
            <a:r>
              <a:rPr lang="en-US" altLang="zh-CN" sz="2000" dirty="0">
                <a:solidFill>
                  <a:srgbClr val="00B050"/>
                </a:solidFill>
              </a:rPr>
              <a:t>(&amp;S); //</a:t>
            </a:r>
            <a:r>
              <a:rPr lang="zh-CN" altLang="en-US" sz="2000" dirty="0">
                <a:solidFill>
                  <a:srgbClr val="00B050"/>
                </a:solidFill>
              </a:rPr>
              <a:t>初始化栈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    </a:t>
            </a:r>
            <a:r>
              <a:rPr lang="en-US" altLang="zh-CN" sz="2000" dirty="0">
                <a:highlight>
                  <a:srgbClr val="FFFF00"/>
                </a:highlight>
              </a:rPr>
              <a:t>visit(v0);</a:t>
            </a:r>
            <a:r>
              <a:rPr lang="en-US" altLang="zh-CN" sz="2000" dirty="0"/>
              <a:t>visited[v0]=true; </a:t>
            </a:r>
            <a:r>
              <a:rPr lang="en-US" altLang="zh-CN" sz="2000" dirty="0">
                <a:solidFill>
                  <a:srgbClr val="00B050"/>
                </a:solidFill>
              </a:rPr>
              <a:t>Push(&amp;S,v0);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00B050"/>
                </a:solidFill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</a:rPr>
              <a:t>将顶点入栈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    while(!</a:t>
            </a:r>
            <a:r>
              <a:rPr lang="en-US" altLang="zh-CN" sz="2000" dirty="0" err="1"/>
              <a:t>IsEmpty</a:t>
            </a:r>
            <a:r>
              <a:rPr lang="en-US" altLang="zh-CN" sz="2000" dirty="0"/>
              <a:t>(&amp;S)) { </a:t>
            </a:r>
            <a:r>
              <a:rPr lang="en-US" altLang="zh-CN" sz="2000" dirty="0">
                <a:solidFill>
                  <a:srgbClr val="00B050"/>
                </a:solidFill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</a:rPr>
              <a:t>当堆不为空时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         </a:t>
            </a:r>
            <a:r>
              <a:rPr lang="en-US" altLang="zh-CN" sz="2000" dirty="0" err="1"/>
              <a:t>GetTop</a:t>
            </a:r>
            <a:r>
              <a:rPr lang="en-US" altLang="zh-CN" sz="2000" dirty="0"/>
              <a:t>(&amp;</a:t>
            </a:r>
            <a:r>
              <a:rPr lang="en-US" altLang="zh-CN" sz="2000" dirty="0" err="1"/>
              <a:t>S,&amp;v</a:t>
            </a:r>
            <a:r>
              <a:rPr lang="en-US" altLang="zh-CN" sz="2000" dirty="0"/>
              <a:t>);  </a:t>
            </a:r>
            <a:r>
              <a:rPr lang="en-US" altLang="zh-CN" sz="2000" dirty="0">
                <a:solidFill>
                  <a:srgbClr val="00B050"/>
                </a:solidFill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</a:rPr>
              <a:t>取栈顶元素</a:t>
            </a:r>
            <a:r>
              <a:rPr lang="en-US" altLang="zh-CN" sz="2000" dirty="0">
                <a:solidFill>
                  <a:srgbClr val="00B050"/>
                </a:solidFill>
              </a:rPr>
              <a:t>v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         w=</a:t>
            </a:r>
            <a:r>
              <a:rPr lang="en-US" altLang="zh-CN" sz="2000" dirty="0" err="1"/>
              <a:t>FirstAdjVertex</a:t>
            </a:r>
            <a:r>
              <a:rPr lang="en-US" altLang="zh-CN" sz="2000" dirty="0"/>
              <a:t>(</a:t>
            </a:r>
            <a:r>
              <a:rPr lang="en-US" altLang="zh-CN" sz="2000" dirty="0" err="1"/>
              <a:t>G,v</a:t>
            </a:r>
            <a:r>
              <a:rPr lang="en-US" altLang="zh-CN" sz="2000" dirty="0"/>
              <a:t>);  </a:t>
            </a:r>
            <a:r>
              <a:rPr lang="en-US" altLang="zh-CN" sz="2000" dirty="0">
                <a:solidFill>
                  <a:srgbClr val="00B050"/>
                </a:solidFill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</a:rPr>
              <a:t>找第一个邻接点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         while(w!=-1) {  </a:t>
            </a:r>
            <a:r>
              <a:rPr lang="en-US" altLang="zh-CN" sz="2000" dirty="0">
                <a:solidFill>
                  <a:srgbClr val="00B050"/>
                </a:solidFill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</a:rPr>
              <a:t>邻接点存在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            if(!visited[w]) {</a:t>
            </a:r>
            <a:r>
              <a:rPr lang="en-US" altLang="zh-CN" sz="2000" dirty="0">
                <a:solidFill>
                  <a:srgbClr val="00B050"/>
                </a:solidFill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</a:rPr>
              <a:t>若没有访问该邻接点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	    </a:t>
            </a:r>
            <a:r>
              <a:rPr lang="en-US" altLang="zh-CN" sz="2000" dirty="0">
                <a:highlight>
                  <a:srgbClr val="FFFF00"/>
                </a:highlight>
              </a:rPr>
              <a:t>visit(w);  </a:t>
            </a:r>
            <a:r>
              <a:rPr lang="en-US" altLang="zh-CN" sz="2000" dirty="0"/>
              <a:t>visited[w]=true;  </a:t>
            </a:r>
            <a:r>
              <a:rPr lang="en-US" altLang="zh-CN" sz="2000" dirty="0">
                <a:solidFill>
                  <a:srgbClr val="00B050"/>
                </a:solidFill>
              </a:rPr>
              <a:t>Push(&amp;</a:t>
            </a:r>
            <a:r>
              <a:rPr lang="en-US" altLang="zh-CN" sz="2000" dirty="0" err="1">
                <a:solidFill>
                  <a:srgbClr val="00B050"/>
                </a:solidFill>
              </a:rPr>
              <a:t>S,w</a:t>
            </a:r>
            <a:r>
              <a:rPr lang="en-US" altLang="zh-CN" sz="2000" dirty="0">
                <a:solidFill>
                  <a:srgbClr val="00B050"/>
                </a:solidFill>
              </a:rPr>
              <a:t>);  </a:t>
            </a:r>
            <a:r>
              <a:rPr lang="en-US" altLang="zh-CN" sz="2000" dirty="0"/>
              <a:t>break; } </a:t>
            </a:r>
            <a:r>
              <a:rPr lang="en-US" altLang="zh-CN" sz="2000" dirty="0">
                <a:solidFill>
                  <a:srgbClr val="00B050"/>
                </a:solidFill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</a:rPr>
              <a:t>邻接点入栈，退出循环</a:t>
            </a:r>
            <a:r>
              <a:rPr lang="en-US" altLang="zh-CN" sz="2000" dirty="0"/>
              <a:t>               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            else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                w=</a:t>
            </a:r>
            <a:r>
              <a:rPr lang="en-US" altLang="zh-CN" sz="2000" dirty="0" err="1">
                <a:highlight>
                  <a:srgbClr val="FFFF00"/>
                </a:highlight>
              </a:rPr>
              <a:t>First?Next</a:t>
            </a:r>
            <a:r>
              <a:rPr lang="en-US" altLang="zh-CN" sz="2000" dirty="0" err="1"/>
              <a:t>AdjVertex</a:t>
            </a:r>
            <a:r>
              <a:rPr lang="en-US" altLang="zh-CN" sz="2000" dirty="0"/>
              <a:t>(G, v, w);  </a:t>
            </a:r>
            <a:r>
              <a:rPr lang="en-US" altLang="zh-CN" sz="2000" dirty="0">
                <a:solidFill>
                  <a:srgbClr val="00B050"/>
                </a:solidFill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</a:rPr>
              <a:t>找</a:t>
            </a:r>
            <a:r>
              <a:rPr lang="en-US" altLang="zh-CN" sz="2000" dirty="0">
                <a:solidFill>
                  <a:srgbClr val="00B050"/>
                </a:solidFill>
              </a:rPr>
              <a:t>v</a:t>
            </a:r>
            <a:r>
              <a:rPr lang="zh-CN" altLang="en-US" sz="2000" dirty="0">
                <a:solidFill>
                  <a:srgbClr val="00B050"/>
                </a:solidFill>
              </a:rPr>
              <a:t>相对于</a:t>
            </a:r>
            <a:r>
              <a:rPr lang="en-US" altLang="zh-CN" sz="2000" dirty="0">
                <a:solidFill>
                  <a:srgbClr val="00B050"/>
                </a:solidFill>
              </a:rPr>
              <a:t>w</a:t>
            </a:r>
            <a:r>
              <a:rPr lang="zh-CN" altLang="en-US" sz="2000" dirty="0">
                <a:solidFill>
                  <a:srgbClr val="00B050"/>
                </a:solidFill>
              </a:rPr>
              <a:t>的下一个邻接点</a:t>
            </a:r>
            <a:r>
              <a:rPr lang="en-US" altLang="zh-CN" sz="2000" dirty="0">
                <a:solidFill>
                  <a:srgbClr val="00B050"/>
                </a:solidFill>
              </a:rPr>
              <a:t>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 }            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        if(w==-1)  </a:t>
            </a:r>
            <a:r>
              <a:rPr lang="en-US" altLang="zh-CN" sz="2000" dirty="0">
                <a:solidFill>
                  <a:srgbClr val="00B050"/>
                </a:solidFill>
              </a:rPr>
              <a:t>Pop(&amp;</a:t>
            </a:r>
            <a:r>
              <a:rPr lang="en-US" altLang="zh-CN" sz="2000" dirty="0" err="1">
                <a:solidFill>
                  <a:srgbClr val="00B050"/>
                </a:solidFill>
              </a:rPr>
              <a:t>S,v</a:t>
            </a:r>
            <a:r>
              <a:rPr lang="en-US" altLang="zh-CN" sz="2000" dirty="0">
                <a:solidFill>
                  <a:srgbClr val="00B050"/>
                </a:solidFill>
              </a:rPr>
              <a:t>); //</a:t>
            </a:r>
            <a:r>
              <a:rPr lang="zh-CN" altLang="en-US" sz="2000" dirty="0">
                <a:solidFill>
                  <a:srgbClr val="00B050"/>
                </a:solidFill>
              </a:rPr>
              <a:t>邻接点存在不存在，</a:t>
            </a:r>
            <a:r>
              <a:rPr lang="en-US" altLang="zh-CN" sz="2000" dirty="0">
                <a:solidFill>
                  <a:srgbClr val="00B050"/>
                </a:solidFill>
              </a:rPr>
              <a:t>v</a:t>
            </a:r>
            <a:r>
              <a:rPr lang="zh-CN" altLang="en-US" sz="2000" dirty="0">
                <a:solidFill>
                  <a:srgbClr val="00B050"/>
                </a:solidFill>
              </a:rPr>
              <a:t>出栈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B776BB-AF63-4A17-832C-875A313BF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860" y="762000"/>
            <a:ext cx="4507340" cy="3560253"/>
          </a:xfrm>
          <a:prstGeom prst="rect">
            <a:avLst/>
          </a:prstGeom>
        </p:spPr>
      </p:pic>
      <p:sp>
        <p:nvSpPr>
          <p:cNvPr id="5" name="Text Box 59">
            <a:extLst>
              <a:ext uri="{FF2B5EF4-FFF2-40B4-BE49-F238E27FC236}">
                <a16:creationId xmlns:a16="http://schemas.microsoft.com/office/drawing/2014/main" id="{623CC062-0F89-48F6-956C-4F64AF102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356591"/>
            <a:ext cx="54750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访问序列为：</a:t>
            </a:r>
            <a:r>
              <a:rPr lang="en-US" altLang="zh-CN" sz="20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0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0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0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0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20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sz="2000" b="1" dirty="0">
              <a:solidFill>
                <a:srgbClr val="CC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CBE9C2D-29A6-4D8E-81D5-779E5E4AF3EC}"/>
              </a:ext>
            </a:extLst>
          </p:cNvPr>
          <p:cNvSpPr/>
          <p:nvPr/>
        </p:nvSpPr>
        <p:spPr>
          <a:xfrm>
            <a:off x="3810000" y="6109156"/>
            <a:ext cx="7924800" cy="430887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200" b="1" dirty="0">
                <a:solidFill>
                  <a:srgbClr val="99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参看“</a:t>
            </a:r>
            <a:r>
              <a:rPr lang="en-US" altLang="zh-CN" sz="2200" b="1" dirty="0">
                <a:solidFill>
                  <a:srgbClr val="99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6.3.3</a:t>
            </a:r>
            <a:r>
              <a:rPr lang="zh-CN" altLang="en-US" sz="2200" b="1" dirty="0">
                <a:solidFill>
                  <a:srgbClr val="99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递归消除</a:t>
            </a:r>
            <a:r>
              <a:rPr lang="zh-CN" altLang="en-US" sz="2000" b="1" dirty="0">
                <a:solidFill>
                  <a:srgbClr val="99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rgbClr val="99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ch6-1</a:t>
            </a:r>
            <a:r>
              <a:rPr lang="zh-CN" altLang="en-US" sz="2000" b="1" dirty="0">
                <a:solidFill>
                  <a:srgbClr val="99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）”的</a:t>
            </a: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二叉树基于栈的递归消除</a:t>
            </a:r>
          </a:p>
        </p:txBody>
      </p:sp>
    </p:spTree>
    <p:extLst>
      <p:ext uri="{BB962C8B-B14F-4D97-AF65-F5344CB8AC3E}">
        <p14:creationId xmlns:p14="http://schemas.microsoft.com/office/powerpoint/2010/main" val="60972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073AB1-5723-4F6E-B490-74AAAC47E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图的抽象类型定义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861881-AABB-4895-91D1-22362DA65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0"/>
            <a:ext cx="11582400" cy="54864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ADT Graph</a:t>
            </a:r>
            <a:r>
              <a:rPr lang="zh-CN" altLang="en-US" sz="2400" dirty="0"/>
              <a:t>｛</a:t>
            </a:r>
            <a:endParaRPr lang="en-US" altLang="zh-CN" sz="24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数据对象</a:t>
            </a:r>
            <a:r>
              <a:rPr lang="en-US" altLang="zh-CN" sz="2400" dirty="0">
                <a:solidFill>
                  <a:srgbClr val="FF0000"/>
                </a:solidFill>
              </a:rPr>
              <a:t>V</a:t>
            </a:r>
            <a:r>
              <a:rPr lang="zh-CN" altLang="en-US" sz="2400" dirty="0"/>
              <a:t>：一个集合，该集合中的所有元素具有相同的特性。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数据关系</a:t>
            </a:r>
            <a:r>
              <a:rPr lang="en-US" altLang="zh-CN" sz="2400" dirty="0">
                <a:solidFill>
                  <a:srgbClr val="FF0000"/>
                </a:solidFill>
              </a:rPr>
              <a:t>R</a:t>
            </a:r>
            <a:r>
              <a:rPr lang="zh-CN" altLang="en-US" sz="2400" dirty="0"/>
              <a:t>：</a:t>
            </a:r>
            <a:r>
              <a:rPr lang="en-US" altLang="zh-CN" sz="2400" dirty="0"/>
              <a:t>R={VR}             VR={&lt;x</a:t>
            </a:r>
            <a:r>
              <a:rPr lang="zh-CN" altLang="en-US" sz="2400" dirty="0"/>
              <a:t>，</a:t>
            </a:r>
            <a:r>
              <a:rPr lang="en-US" altLang="zh-CN" sz="2400" dirty="0"/>
              <a:t>y&gt;∣P</a:t>
            </a:r>
            <a:r>
              <a:rPr lang="zh-CN" altLang="en-US" sz="2400" dirty="0"/>
              <a:t>（</a:t>
            </a:r>
            <a:r>
              <a:rPr lang="en-US" altLang="zh-CN" sz="2400" dirty="0"/>
              <a:t>x</a:t>
            </a:r>
            <a:r>
              <a:rPr lang="zh-CN" altLang="en-US" sz="2400" dirty="0"/>
              <a:t>，</a:t>
            </a:r>
            <a:r>
              <a:rPr lang="en-US" altLang="zh-CN" sz="2400" dirty="0"/>
              <a:t>y</a:t>
            </a:r>
            <a:r>
              <a:rPr lang="zh-CN" altLang="en-US" sz="2400" dirty="0"/>
              <a:t>）∧（</a:t>
            </a:r>
            <a:r>
              <a:rPr lang="en-US" altLang="zh-CN" sz="2400" dirty="0"/>
              <a:t>x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y∈V</a:t>
            </a:r>
            <a:r>
              <a:rPr lang="zh-CN" altLang="en-US" sz="2400" dirty="0"/>
              <a:t>）</a:t>
            </a:r>
            <a:r>
              <a:rPr lang="en-US" altLang="zh-CN" sz="2400" dirty="0"/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基本操作</a:t>
            </a:r>
            <a:r>
              <a:rPr lang="zh-CN" altLang="en-US" sz="2400" dirty="0"/>
              <a:t>：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en-US" altLang="zh-CN" sz="2400" dirty="0" err="1"/>
              <a:t>GreateGraph</a:t>
            </a:r>
            <a:r>
              <a:rPr lang="en-US" altLang="zh-CN" sz="2400" dirty="0"/>
              <a:t>(G)</a:t>
            </a:r>
            <a:r>
              <a:rPr lang="zh-CN" altLang="en-US" sz="2400" dirty="0"/>
              <a:t>：</a:t>
            </a:r>
            <a:r>
              <a:rPr lang="zh-CN" altLang="en-US" sz="2400" dirty="0">
                <a:solidFill>
                  <a:srgbClr val="00B050"/>
                </a:solidFill>
              </a:rPr>
              <a:t>创建</a:t>
            </a:r>
            <a:r>
              <a:rPr lang="zh-CN" altLang="en-US" sz="2400" dirty="0"/>
              <a:t>图</a:t>
            </a:r>
            <a:r>
              <a:rPr lang="en-US" altLang="zh-CN" sz="2400" dirty="0"/>
              <a:t>G</a:t>
            </a:r>
            <a:r>
              <a:rPr lang="zh-CN" altLang="en-US" sz="2400" dirty="0"/>
              <a:t>。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en-US" altLang="zh-CN" sz="2400" dirty="0" err="1"/>
              <a:t>DestoryGraph</a:t>
            </a:r>
            <a:r>
              <a:rPr lang="en-US" altLang="zh-CN" sz="2400" dirty="0"/>
              <a:t>(G)</a:t>
            </a:r>
            <a:r>
              <a:rPr lang="zh-CN" altLang="en-US" sz="2400" dirty="0"/>
              <a:t>：</a:t>
            </a:r>
            <a:r>
              <a:rPr lang="zh-CN" altLang="en-US" sz="2400" dirty="0">
                <a:solidFill>
                  <a:srgbClr val="00B050"/>
                </a:solidFill>
              </a:rPr>
              <a:t>销毁</a:t>
            </a:r>
            <a:r>
              <a:rPr lang="zh-CN" altLang="en-US" sz="2400" dirty="0"/>
              <a:t>图</a:t>
            </a:r>
            <a:r>
              <a:rPr lang="en-US" altLang="zh-CN" sz="2400" dirty="0"/>
              <a:t>G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</a:t>
            </a:r>
            <a:r>
              <a:rPr lang="en-US" altLang="zh-CN" sz="2400" dirty="0" err="1"/>
              <a:t>LocateVertex</a:t>
            </a:r>
            <a:r>
              <a:rPr lang="en-US" altLang="zh-CN" sz="2400" dirty="0"/>
              <a:t>(</a:t>
            </a:r>
            <a:r>
              <a:rPr lang="en-US" altLang="zh-CN" sz="2400" dirty="0" err="1"/>
              <a:t>G,v</a:t>
            </a:r>
            <a:r>
              <a:rPr lang="en-US" altLang="zh-CN" sz="2400" dirty="0"/>
              <a:t>)</a:t>
            </a:r>
            <a:r>
              <a:rPr lang="zh-CN" altLang="en-US" sz="2400" dirty="0"/>
              <a:t>：确定</a:t>
            </a:r>
            <a:r>
              <a:rPr lang="zh-CN" altLang="en-US" sz="2400" dirty="0">
                <a:solidFill>
                  <a:srgbClr val="00B050"/>
                </a:solidFill>
              </a:rPr>
              <a:t>顶点</a:t>
            </a:r>
            <a:r>
              <a:rPr lang="en-US" altLang="zh-CN" sz="2400" dirty="0">
                <a:solidFill>
                  <a:srgbClr val="00B050"/>
                </a:solidFill>
              </a:rPr>
              <a:t>v</a:t>
            </a:r>
            <a:r>
              <a:rPr lang="zh-CN" altLang="en-US" sz="2400" dirty="0"/>
              <a:t>在图</a:t>
            </a:r>
            <a:r>
              <a:rPr lang="en-US" altLang="zh-CN" sz="2400" dirty="0"/>
              <a:t>G</a:t>
            </a:r>
            <a:r>
              <a:rPr lang="zh-CN" altLang="en-US" sz="2400" dirty="0"/>
              <a:t>中的</a:t>
            </a:r>
            <a:r>
              <a:rPr lang="zh-CN" altLang="en-US" sz="2400" dirty="0">
                <a:solidFill>
                  <a:srgbClr val="00B050"/>
                </a:solidFill>
              </a:rPr>
              <a:t>位置</a:t>
            </a:r>
            <a:r>
              <a:rPr lang="zh-CN" altLang="en-US" sz="2400" dirty="0"/>
              <a:t>。若图</a:t>
            </a:r>
            <a:r>
              <a:rPr lang="en-US" altLang="zh-CN" sz="2400" dirty="0"/>
              <a:t>G</a:t>
            </a:r>
            <a:r>
              <a:rPr lang="zh-CN" altLang="en-US" sz="2400" dirty="0"/>
              <a:t>中没有顶点</a:t>
            </a:r>
            <a:r>
              <a:rPr lang="en-US" altLang="zh-CN" sz="2400" dirty="0"/>
              <a:t>v</a:t>
            </a:r>
            <a:r>
              <a:rPr lang="zh-CN" altLang="en-US" sz="2400" dirty="0"/>
              <a:t>，则函数值为“空”。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</a:t>
            </a:r>
            <a:r>
              <a:rPr lang="en-US" altLang="zh-CN" sz="2400" dirty="0" err="1"/>
              <a:t>GetVertex</a:t>
            </a:r>
            <a:r>
              <a:rPr lang="en-US" altLang="zh-CN" sz="2400" dirty="0"/>
              <a:t>(</a:t>
            </a:r>
            <a:r>
              <a:rPr lang="en-US" altLang="zh-CN" sz="2400" dirty="0" err="1"/>
              <a:t>G,i</a:t>
            </a:r>
            <a:r>
              <a:rPr lang="en-US" altLang="zh-CN" sz="2400" dirty="0"/>
              <a:t>)</a:t>
            </a:r>
            <a:r>
              <a:rPr lang="zh-CN" altLang="en-US" sz="2400" dirty="0"/>
              <a:t>：取出图</a:t>
            </a:r>
            <a:r>
              <a:rPr lang="en-US" altLang="zh-CN" sz="2400" dirty="0"/>
              <a:t>G</a:t>
            </a:r>
            <a:r>
              <a:rPr lang="zh-CN" altLang="en-US" sz="2400" dirty="0"/>
              <a:t>中的</a:t>
            </a:r>
            <a:r>
              <a:rPr lang="zh-CN" altLang="en-US" sz="2400" dirty="0">
                <a:solidFill>
                  <a:srgbClr val="00B050"/>
                </a:solidFill>
              </a:rPr>
              <a:t>第</a:t>
            </a:r>
            <a:r>
              <a:rPr lang="en-US" altLang="zh-CN" sz="2400" dirty="0" err="1">
                <a:solidFill>
                  <a:srgbClr val="00B050"/>
                </a:solidFill>
              </a:rPr>
              <a:t>i</a:t>
            </a:r>
            <a:r>
              <a:rPr lang="zh-CN" altLang="en-US" sz="2400" dirty="0">
                <a:solidFill>
                  <a:srgbClr val="00B050"/>
                </a:solidFill>
              </a:rPr>
              <a:t>个顶点的值</a:t>
            </a:r>
            <a:r>
              <a:rPr lang="zh-CN" altLang="en-US" sz="2400" dirty="0"/>
              <a:t>。若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&gt;</a:t>
            </a:r>
            <a:r>
              <a:rPr lang="zh-CN" altLang="en-US" sz="2400" dirty="0"/>
              <a:t>图</a:t>
            </a:r>
            <a:r>
              <a:rPr lang="en-US" altLang="zh-CN" sz="2400" dirty="0"/>
              <a:t>G</a:t>
            </a:r>
            <a:r>
              <a:rPr lang="zh-CN" altLang="en-US" sz="2400" dirty="0"/>
              <a:t>中顶点数，则函数值为“空”。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311023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B70FC7-960F-4315-BC32-D0B623BCE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7.3.2 </a:t>
            </a:r>
            <a:r>
              <a:rPr lang="zh-CN" altLang="en-US" dirty="0"/>
              <a:t>广度优先搜索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8CBFFF-2494-463A-87FF-5E2F8FBB0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95400"/>
            <a:ext cx="11658600" cy="5105400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zh-CN" altLang="en-US" sz="2400" dirty="0">
                <a:solidFill>
                  <a:srgbClr val="00B050"/>
                </a:solidFill>
              </a:rPr>
              <a:t>广度优先搜索（</a:t>
            </a:r>
            <a:r>
              <a:rPr lang="en-US" altLang="zh-CN" sz="2400" dirty="0" err="1"/>
              <a:t>Breadth_First</a:t>
            </a:r>
            <a:r>
              <a:rPr lang="en-US" altLang="zh-CN" sz="2400" dirty="0"/>
              <a:t> Search</a:t>
            </a:r>
            <a:r>
              <a:rPr lang="zh-CN" altLang="en-US" sz="2400" dirty="0"/>
              <a:t>）是指按照</a:t>
            </a:r>
            <a:r>
              <a:rPr lang="zh-CN" altLang="en-US" sz="2400" dirty="0">
                <a:solidFill>
                  <a:srgbClr val="00B050"/>
                </a:solidFill>
              </a:rPr>
              <a:t>广度方向</a:t>
            </a:r>
            <a:r>
              <a:rPr lang="zh-CN" altLang="en-US" sz="2400" dirty="0"/>
              <a:t>搜索，它类似于树的按</a:t>
            </a:r>
            <a:r>
              <a:rPr lang="zh-CN" altLang="en-US" sz="2400" dirty="0">
                <a:solidFill>
                  <a:srgbClr val="00B050"/>
                </a:solidFill>
              </a:rPr>
              <a:t>层次</a:t>
            </a:r>
            <a:r>
              <a:rPr lang="zh-CN" altLang="en-US" sz="2400" dirty="0"/>
              <a:t>遍历。</a:t>
            </a:r>
          </a:p>
          <a:p>
            <a:pPr lvl="1">
              <a:spcAft>
                <a:spcPts val="300"/>
              </a:spcAft>
            </a:pPr>
            <a:r>
              <a:rPr lang="zh-CN" altLang="en-US" dirty="0"/>
              <a:t>访问</a:t>
            </a:r>
            <a:r>
              <a:rPr lang="zh-CN" altLang="en-US" dirty="0">
                <a:solidFill>
                  <a:srgbClr val="00B050"/>
                </a:solidFill>
              </a:rPr>
              <a:t>某个起始顶点 </a:t>
            </a:r>
            <a:r>
              <a:rPr lang="en-US" altLang="zh-CN" dirty="0"/>
              <a:t>V0</a:t>
            </a:r>
            <a:r>
              <a:rPr lang="zh-CN" altLang="en-US" dirty="0"/>
              <a:t>，将 </a:t>
            </a:r>
            <a:r>
              <a:rPr lang="en-US" altLang="zh-CN" dirty="0"/>
              <a:t>V0 </a:t>
            </a:r>
            <a:r>
              <a:rPr lang="zh-CN" altLang="en-US" dirty="0"/>
              <a:t>作为</a:t>
            </a:r>
            <a:r>
              <a:rPr lang="zh-CN" altLang="en-US" dirty="0">
                <a:solidFill>
                  <a:srgbClr val="00B050"/>
                </a:solidFill>
                <a:highlight>
                  <a:srgbClr val="FFFF00"/>
                </a:highlight>
              </a:rPr>
              <a:t>当前顶点</a:t>
            </a:r>
          </a:p>
          <a:p>
            <a:pPr lvl="1">
              <a:spcAft>
                <a:spcPts val="300"/>
              </a:spcAft>
            </a:pPr>
            <a:r>
              <a:rPr lang="zh-CN" altLang="en-US" dirty="0"/>
              <a:t>依次访问当前顶点的</a:t>
            </a:r>
            <a:r>
              <a:rPr lang="zh-CN" altLang="en-US" dirty="0">
                <a:solidFill>
                  <a:srgbClr val="00B050"/>
                </a:solidFill>
              </a:rPr>
              <a:t>所有未访问过的</a:t>
            </a:r>
            <a:r>
              <a:rPr lang="zh-CN" altLang="en-US" dirty="0">
                <a:solidFill>
                  <a:srgbClr val="00B050"/>
                </a:solidFill>
                <a:highlight>
                  <a:srgbClr val="FFFF00"/>
                </a:highlight>
              </a:rPr>
              <a:t>邻接点</a:t>
            </a:r>
          </a:p>
          <a:p>
            <a:pPr lvl="1">
              <a:spcAft>
                <a:spcPts val="300"/>
              </a:spcAft>
            </a:pPr>
            <a:r>
              <a:rPr lang="zh-CN" altLang="en-US" dirty="0"/>
              <a:t>然后分别从这些</a:t>
            </a:r>
            <a:r>
              <a:rPr lang="zh-CN" altLang="en-US" dirty="0">
                <a:solidFill>
                  <a:srgbClr val="00B050"/>
                </a:solidFill>
              </a:rPr>
              <a:t>邻接顶点</a:t>
            </a:r>
            <a:r>
              <a:rPr lang="zh-CN" altLang="en-US" dirty="0"/>
              <a:t>出发</a:t>
            </a:r>
            <a:r>
              <a:rPr lang="zh-CN" altLang="en-US" dirty="0">
                <a:solidFill>
                  <a:srgbClr val="00B050"/>
                </a:solidFill>
              </a:rPr>
              <a:t>广度</a:t>
            </a:r>
            <a:r>
              <a:rPr lang="zh-CN" altLang="en-US" dirty="0"/>
              <a:t>优先遍历图</a:t>
            </a:r>
          </a:p>
          <a:p>
            <a:pPr lvl="1">
              <a:spcAft>
                <a:spcPts val="300"/>
              </a:spcAft>
            </a:pPr>
            <a:r>
              <a:rPr lang="zh-CN" altLang="en-US" dirty="0"/>
              <a:t>直至图中所有已被访问过的顶点的邻接点</a:t>
            </a:r>
            <a:r>
              <a:rPr lang="zh-CN" altLang="en-US" dirty="0">
                <a:solidFill>
                  <a:srgbClr val="00B050"/>
                </a:solidFill>
              </a:rPr>
              <a:t>都已</a:t>
            </a:r>
            <a:r>
              <a:rPr lang="zh-CN" altLang="en-US" dirty="0"/>
              <a:t>被访问过为止</a:t>
            </a:r>
          </a:p>
          <a:p>
            <a:pPr>
              <a:spcAft>
                <a:spcPts val="300"/>
              </a:spcAft>
            </a:pPr>
            <a:r>
              <a:rPr lang="zh-CN" altLang="en-US" sz="2400" dirty="0"/>
              <a:t>访问顶点序列为：</a:t>
            </a:r>
          </a:p>
          <a:p>
            <a:pPr marL="0" indent="0">
              <a:spcAft>
                <a:spcPts val="300"/>
              </a:spcAft>
              <a:buNone/>
            </a:pPr>
            <a:r>
              <a:rPr kumimoji="1" lang="en-US" altLang="zh-CN" sz="2400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    V1  </a:t>
            </a:r>
            <a:r>
              <a:rPr kumimoji="1" lang="en-US" altLang="zh-CN" sz="2400" dirty="0">
                <a:solidFill>
                  <a:srgbClr val="00B050"/>
                </a:solidFill>
                <a:latin typeface="Verdana" pitchFamily="34" charset="0"/>
              </a:rPr>
              <a:t>V2  V3  </a:t>
            </a:r>
            <a:r>
              <a:rPr kumimoji="1" lang="en-US" altLang="zh-CN" sz="2400" dirty="0">
                <a:solidFill>
                  <a:schemeClr val="bg2">
                    <a:lumMod val="10000"/>
                  </a:schemeClr>
                </a:solidFill>
                <a:highlight>
                  <a:srgbClr val="00FFFF"/>
                </a:highlight>
                <a:latin typeface="Verdana" pitchFamily="34" charset="0"/>
              </a:rPr>
              <a:t>V4  V5  V6  V7  </a:t>
            </a:r>
            <a:r>
              <a:rPr kumimoji="1" lang="en-US" altLang="zh-CN" sz="2400" dirty="0">
                <a:solidFill>
                  <a:schemeClr val="bg2">
                    <a:lumMod val="10000"/>
                  </a:schemeClr>
                </a:solidFill>
                <a:highlight>
                  <a:srgbClr val="FFFF00"/>
                </a:highlight>
                <a:latin typeface="Verdana" pitchFamily="34" charset="0"/>
              </a:rPr>
              <a:t>V8</a:t>
            </a:r>
            <a:endParaRPr lang="zh-CN" altLang="en-US" sz="2400" dirty="0">
              <a:highlight>
                <a:srgbClr val="FFFF00"/>
              </a:highlight>
            </a:endParaRPr>
          </a:p>
        </p:txBody>
      </p:sp>
      <p:grpSp>
        <p:nvGrpSpPr>
          <p:cNvPr id="4" name="Group 5">
            <a:extLst>
              <a:ext uri="{FF2B5EF4-FFF2-40B4-BE49-F238E27FC236}">
                <a16:creationId xmlns:a16="http://schemas.microsoft.com/office/drawing/2014/main" id="{DE784986-C25F-415E-9E10-786650E94390}"/>
              </a:ext>
            </a:extLst>
          </p:cNvPr>
          <p:cNvGrpSpPr>
            <a:grpSpLocks/>
          </p:cNvGrpSpPr>
          <p:nvPr/>
        </p:nvGrpSpPr>
        <p:grpSpPr bwMode="auto">
          <a:xfrm>
            <a:off x="8999946" y="1952625"/>
            <a:ext cx="2878865" cy="2952750"/>
            <a:chOff x="68" y="845"/>
            <a:chExt cx="1991" cy="2177"/>
          </a:xfrm>
        </p:grpSpPr>
        <p:sp>
          <p:nvSpPr>
            <p:cNvPr id="5" name="Oval 6">
              <a:extLst>
                <a:ext uri="{FF2B5EF4-FFF2-40B4-BE49-F238E27FC236}">
                  <a16:creationId xmlns:a16="http://schemas.microsoft.com/office/drawing/2014/main" id="{24DDA434-116D-4981-8291-B1E17B945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" y="845"/>
              <a:ext cx="383" cy="384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lvl="0" algn="ctr"/>
              <a:r>
                <a:rPr lang="en-US" altLang="zh-CN" sz="2200" b="1">
                  <a:solidFill>
                    <a:srgbClr val="9F9F9F">
                      <a:lumMod val="10000"/>
                    </a:srgbClr>
                  </a:solidFill>
                  <a:latin typeface="Verdana" pitchFamily="34" charset="0"/>
                  <a:ea typeface="宋体" charset="-122"/>
                </a:rPr>
                <a:t>V1</a:t>
              </a:r>
              <a:endParaRPr lang="en-US" altLang="zh-CN" sz="2200" b="1" dirty="0">
                <a:solidFill>
                  <a:srgbClr val="9F9F9F">
                    <a:lumMod val="10000"/>
                  </a:srgbClr>
                </a:solidFill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6" name="Oval 7">
              <a:extLst>
                <a:ext uri="{FF2B5EF4-FFF2-40B4-BE49-F238E27FC236}">
                  <a16:creationId xmlns:a16="http://schemas.microsoft.com/office/drawing/2014/main" id="{51F578CB-73A4-4EB8-89C3-A410B8EA5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" y="1443"/>
              <a:ext cx="382" cy="384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lvl="0" algn="ctr"/>
              <a:r>
                <a:rPr lang="en-US" altLang="zh-CN" sz="2200" b="1">
                  <a:solidFill>
                    <a:srgbClr val="9F9F9F">
                      <a:lumMod val="10000"/>
                    </a:srgbClr>
                  </a:solidFill>
                  <a:latin typeface="Verdana" pitchFamily="34" charset="0"/>
                  <a:ea typeface="宋体" charset="-122"/>
                </a:rPr>
                <a:t>V2</a:t>
              </a:r>
              <a:endParaRPr lang="en-US" altLang="zh-CN" sz="2200" b="1" dirty="0">
                <a:solidFill>
                  <a:srgbClr val="9F9F9F">
                    <a:lumMod val="10000"/>
                  </a:srgbClr>
                </a:solidFill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7" name="Oval 8">
              <a:extLst>
                <a:ext uri="{FF2B5EF4-FFF2-40B4-BE49-F238E27FC236}">
                  <a16:creationId xmlns:a16="http://schemas.microsoft.com/office/drawing/2014/main" id="{D5932E0F-52C3-4445-B1F0-67EC8A393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7" y="1443"/>
              <a:ext cx="382" cy="384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altLang="zh-CN" sz="2200" b="1" dirty="0" err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charset="-122"/>
                </a:rPr>
                <a:t>V3</a:t>
              </a:r>
              <a:endParaRPr lang="en-US" altLang="zh-CN" sz="22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B7C425AC-B0AA-403F-AA97-1837B4F86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" y="2061"/>
              <a:ext cx="382" cy="384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lvl="0" algn="ctr"/>
              <a:r>
                <a:rPr lang="en-US" altLang="zh-CN" sz="2200" b="1">
                  <a:solidFill>
                    <a:srgbClr val="9F9F9F">
                      <a:lumMod val="10000"/>
                    </a:srgbClr>
                  </a:solidFill>
                  <a:latin typeface="Verdana" pitchFamily="34" charset="0"/>
                  <a:ea typeface="宋体" charset="-122"/>
                </a:rPr>
                <a:t>V4</a:t>
              </a:r>
              <a:endParaRPr lang="en-US" altLang="zh-CN" sz="2200" b="1" dirty="0">
                <a:solidFill>
                  <a:srgbClr val="9F9F9F">
                    <a:lumMod val="10000"/>
                  </a:srgbClr>
                </a:solidFill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9" name="Oval 10">
              <a:extLst>
                <a:ext uri="{FF2B5EF4-FFF2-40B4-BE49-F238E27FC236}">
                  <a16:creationId xmlns:a16="http://schemas.microsoft.com/office/drawing/2014/main" id="{E681EE88-955C-4330-B62E-081715BA8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" y="2062"/>
              <a:ext cx="382" cy="384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lvl="0" algn="ctr"/>
              <a:r>
                <a:rPr lang="en-US" altLang="zh-CN" sz="2200" b="1">
                  <a:solidFill>
                    <a:srgbClr val="9F9F9F">
                      <a:lumMod val="10000"/>
                    </a:srgbClr>
                  </a:solidFill>
                  <a:latin typeface="Verdana" pitchFamily="34" charset="0"/>
                  <a:ea typeface="宋体" charset="-122"/>
                </a:rPr>
                <a:t>V5</a:t>
              </a:r>
              <a:endParaRPr lang="en-US" altLang="zh-CN" sz="2200" b="1" dirty="0">
                <a:solidFill>
                  <a:srgbClr val="9F9F9F">
                    <a:lumMod val="10000"/>
                  </a:srgbClr>
                </a:solidFill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10" name="Oval 11">
              <a:extLst>
                <a:ext uri="{FF2B5EF4-FFF2-40B4-BE49-F238E27FC236}">
                  <a16:creationId xmlns:a16="http://schemas.microsoft.com/office/drawing/2014/main" id="{68F717F7-F8F8-441D-9977-979C81A9A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2" y="2062"/>
              <a:ext cx="382" cy="384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lvl="0" algn="ctr"/>
              <a:r>
                <a:rPr lang="en-US" altLang="zh-CN" sz="2200" b="1">
                  <a:solidFill>
                    <a:srgbClr val="9F9F9F">
                      <a:lumMod val="10000"/>
                    </a:srgbClr>
                  </a:solidFill>
                  <a:latin typeface="Verdana" pitchFamily="34" charset="0"/>
                  <a:ea typeface="宋体" charset="-122"/>
                </a:rPr>
                <a:t>V6</a:t>
              </a:r>
              <a:endParaRPr lang="en-US" altLang="zh-CN" sz="2200" b="1" dirty="0">
                <a:solidFill>
                  <a:srgbClr val="9F9F9F">
                    <a:lumMod val="10000"/>
                  </a:srgbClr>
                </a:solidFill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11" name="Oval 12">
              <a:extLst>
                <a:ext uri="{FF2B5EF4-FFF2-40B4-BE49-F238E27FC236}">
                  <a16:creationId xmlns:a16="http://schemas.microsoft.com/office/drawing/2014/main" id="{9F4B28E8-37AC-4472-AD1E-0E37406E7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7" y="2062"/>
              <a:ext cx="382" cy="384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lvl="0" algn="ctr"/>
              <a:r>
                <a:rPr lang="en-US" altLang="zh-CN" sz="2200" b="1" dirty="0">
                  <a:solidFill>
                    <a:srgbClr val="00B050"/>
                  </a:solidFill>
                  <a:latin typeface="Verdana" pitchFamily="34" charset="0"/>
                  <a:ea typeface="宋体" charset="-122"/>
                </a:rPr>
                <a:t>V7</a:t>
              </a:r>
            </a:p>
          </p:txBody>
        </p:sp>
        <p:sp>
          <p:nvSpPr>
            <p:cNvPr id="12" name="Oval 13">
              <a:extLst>
                <a:ext uri="{FF2B5EF4-FFF2-40B4-BE49-F238E27FC236}">
                  <a16:creationId xmlns:a16="http://schemas.microsoft.com/office/drawing/2014/main" id="{22518E8C-3B6C-4DB4-9707-0BB1AE3EB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" y="2638"/>
              <a:ext cx="382" cy="384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lvl="0" algn="ctr"/>
              <a:r>
                <a:rPr lang="en-US" altLang="zh-CN" sz="2200" b="1" dirty="0">
                  <a:solidFill>
                    <a:srgbClr val="00B050"/>
                  </a:solidFill>
                  <a:latin typeface="Verdana" pitchFamily="34" charset="0"/>
                  <a:ea typeface="宋体" charset="-122"/>
                </a:rPr>
                <a:t>V8</a:t>
              </a:r>
            </a:p>
          </p:txBody>
        </p:sp>
        <p:cxnSp>
          <p:nvCxnSpPr>
            <p:cNvPr id="13" name="AutoShape 14">
              <a:extLst>
                <a:ext uri="{FF2B5EF4-FFF2-40B4-BE49-F238E27FC236}">
                  <a16:creationId xmlns:a16="http://schemas.microsoft.com/office/drawing/2014/main" id="{770787B2-F209-478E-A5F0-5367DDFB4F05}"/>
                </a:ext>
              </a:extLst>
            </p:cNvPr>
            <p:cNvCxnSpPr>
              <a:cxnSpLocks noChangeShapeType="1"/>
              <a:stCxn id="5" idx="3"/>
              <a:endCxn id="6" idx="7"/>
            </p:cNvCxnSpPr>
            <p:nvPr/>
          </p:nvCxnSpPr>
          <p:spPr bwMode="auto">
            <a:xfrm flipH="1">
              <a:off x="694" y="1173"/>
              <a:ext cx="239" cy="326"/>
            </a:xfrm>
            <a:prstGeom prst="straightConnector1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15">
              <a:extLst>
                <a:ext uri="{FF2B5EF4-FFF2-40B4-BE49-F238E27FC236}">
                  <a16:creationId xmlns:a16="http://schemas.microsoft.com/office/drawing/2014/main" id="{D5F01E49-A9D1-404B-99BC-A3EC52E6D408}"/>
                </a:ext>
              </a:extLst>
            </p:cNvPr>
            <p:cNvCxnSpPr>
              <a:cxnSpLocks noChangeShapeType="1"/>
              <a:stCxn id="5" idx="5"/>
              <a:endCxn id="7" idx="1"/>
            </p:cNvCxnSpPr>
            <p:nvPr/>
          </p:nvCxnSpPr>
          <p:spPr bwMode="auto">
            <a:xfrm>
              <a:off x="1204" y="1173"/>
              <a:ext cx="239" cy="326"/>
            </a:xfrm>
            <a:prstGeom prst="straightConnector1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16">
              <a:extLst>
                <a:ext uri="{FF2B5EF4-FFF2-40B4-BE49-F238E27FC236}">
                  <a16:creationId xmlns:a16="http://schemas.microsoft.com/office/drawing/2014/main" id="{74D51EE4-9F64-470D-9B8B-66A6F1774F87}"/>
                </a:ext>
              </a:extLst>
            </p:cNvPr>
            <p:cNvCxnSpPr>
              <a:cxnSpLocks noChangeShapeType="1"/>
              <a:stCxn id="6" idx="5"/>
              <a:endCxn id="9" idx="0"/>
            </p:cNvCxnSpPr>
            <p:nvPr/>
          </p:nvCxnSpPr>
          <p:spPr bwMode="auto">
            <a:xfrm>
              <a:off x="694" y="1780"/>
              <a:ext cx="162" cy="273"/>
            </a:xfrm>
            <a:prstGeom prst="straightConnector1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17">
              <a:extLst>
                <a:ext uri="{FF2B5EF4-FFF2-40B4-BE49-F238E27FC236}">
                  <a16:creationId xmlns:a16="http://schemas.microsoft.com/office/drawing/2014/main" id="{751206D4-8531-468A-A899-26301993DEAA}"/>
                </a:ext>
              </a:extLst>
            </p:cNvPr>
            <p:cNvCxnSpPr>
              <a:cxnSpLocks noChangeShapeType="1"/>
              <a:stCxn id="7" idx="3"/>
              <a:endCxn id="10" idx="0"/>
            </p:cNvCxnSpPr>
            <p:nvPr/>
          </p:nvCxnSpPr>
          <p:spPr bwMode="auto">
            <a:xfrm flipH="1">
              <a:off x="1323" y="1780"/>
              <a:ext cx="120" cy="273"/>
            </a:xfrm>
            <a:prstGeom prst="straightConnector1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8">
              <a:extLst>
                <a:ext uri="{FF2B5EF4-FFF2-40B4-BE49-F238E27FC236}">
                  <a16:creationId xmlns:a16="http://schemas.microsoft.com/office/drawing/2014/main" id="{B4A1F5D4-47BD-45EE-95CE-1A3D1F181334}"/>
                </a:ext>
              </a:extLst>
            </p:cNvPr>
            <p:cNvCxnSpPr>
              <a:cxnSpLocks noChangeShapeType="1"/>
              <a:stCxn id="7" idx="5"/>
              <a:endCxn id="11" idx="0"/>
            </p:cNvCxnSpPr>
            <p:nvPr/>
          </p:nvCxnSpPr>
          <p:spPr bwMode="auto">
            <a:xfrm>
              <a:off x="1713" y="1771"/>
              <a:ext cx="155" cy="291"/>
            </a:xfrm>
            <a:prstGeom prst="straightConnector1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9">
              <a:extLst>
                <a:ext uri="{FF2B5EF4-FFF2-40B4-BE49-F238E27FC236}">
                  <a16:creationId xmlns:a16="http://schemas.microsoft.com/office/drawing/2014/main" id="{69721B7D-547C-46D4-B578-F542916B6FCC}"/>
                </a:ext>
              </a:extLst>
            </p:cNvPr>
            <p:cNvCxnSpPr>
              <a:cxnSpLocks noChangeShapeType="1"/>
              <a:stCxn id="8" idx="4"/>
              <a:endCxn id="12" idx="1"/>
            </p:cNvCxnSpPr>
            <p:nvPr/>
          </p:nvCxnSpPr>
          <p:spPr bwMode="auto">
            <a:xfrm>
              <a:off x="259" y="2454"/>
              <a:ext cx="164" cy="231"/>
            </a:xfrm>
            <a:prstGeom prst="straightConnector1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20">
              <a:extLst>
                <a:ext uri="{FF2B5EF4-FFF2-40B4-BE49-F238E27FC236}">
                  <a16:creationId xmlns:a16="http://schemas.microsoft.com/office/drawing/2014/main" id="{985D6E0A-E7A7-44C8-9E32-CBEB8E1FEAF8}"/>
                </a:ext>
              </a:extLst>
            </p:cNvPr>
            <p:cNvCxnSpPr>
              <a:cxnSpLocks noChangeShapeType="1"/>
              <a:stCxn id="9" idx="4"/>
              <a:endCxn id="12" idx="7"/>
            </p:cNvCxnSpPr>
            <p:nvPr/>
          </p:nvCxnSpPr>
          <p:spPr bwMode="auto">
            <a:xfrm flipH="1">
              <a:off x="693" y="2446"/>
              <a:ext cx="163" cy="248"/>
            </a:xfrm>
            <a:prstGeom prst="straightConnector1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21">
              <a:extLst>
                <a:ext uri="{FF2B5EF4-FFF2-40B4-BE49-F238E27FC236}">
                  <a16:creationId xmlns:a16="http://schemas.microsoft.com/office/drawing/2014/main" id="{5FBCFB9B-7918-4039-9FA3-E1745A088954}"/>
                </a:ext>
              </a:extLst>
            </p:cNvPr>
            <p:cNvCxnSpPr>
              <a:cxnSpLocks noChangeShapeType="1"/>
              <a:stCxn id="10" idx="6"/>
              <a:endCxn id="11" idx="2"/>
            </p:cNvCxnSpPr>
            <p:nvPr/>
          </p:nvCxnSpPr>
          <p:spPr bwMode="auto">
            <a:xfrm>
              <a:off x="1514" y="2254"/>
              <a:ext cx="163" cy="0"/>
            </a:xfrm>
            <a:prstGeom prst="straightConnector1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22">
              <a:extLst>
                <a:ext uri="{FF2B5EF4-FFF2-40B4-BE49-F238E27FC236}">
                  <a16:creationId xmlns:a16="http://schemas.microsoft.com/office/drawing/2014/main" id="{F734263D-D3EA-42C0-9B41-E3FCDA1DEB36}"/>
                </a:ext>
              </a:extLst>
            </p:cNvPr>
            <p:cNvCxnSpPr>
              <a:cxnSpLocks noChangeShapeType="1"/>
              <a:stCxn id="6" idx="3"/>
              <a:endCxn id="8" idx="0"/>
            </p:cNvCxnSpPr>
            <p:nvPr/>
          </p:nvCxnSpPr>
          <p:spPr bwMode="auto">
            <a:xfrm flipH="1">
              <a:off x="259" y="1780"/>
              <a:ext cx="165" cy="272"/>
            </a:xfrm>
            <a:prstGeom prst="straightConnector1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9247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C5A87-9CB0-40BC-9B0B-B5DDE42FF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广度优先搜索算法</a:t>
            </a:r>
          </a:p>
        </p:txBody>
      </p:sp>
      <p:sp>
        <p:nvSpPr>
          <p:cNvPr id="56" name="Text Box 59">
            <a:extLst>
              <a:ext uri="{FF2B5EF4-FFF2-40B4-BE49-F238E27FC236}">
                <a16:creationId xmlns:a16="http://schemas.microsoft.com/office/drawing/2014/main" id="{B4EF7987-95FF-4BE8-94C3-4E1878D9A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6758" y="5813698"/>
            <a:ext cx="88047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访问序列为：</a:t>
            </a:r>
            <a:r>
              <a:rPr lang="en-US" altLang="zh-CN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rgbClr val="CC00CC"/>
                </a:solidFill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b="1" dirty="0">
                <a:solidFill>
                  <a:srgbClr val="CC00CC"/>
                </a:solidFill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rgbClr val="CC00CC"/>
                </a:solidFill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b="1" dirty="0">
                <a:solidFill>
                  <a:srgbClr val="CC00CC"/>
                </a:solidFill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rgbClr val="CC00CC"/>
                </a:solidFill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rgbClr val="CC00CC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b="1" dirty="0">
                <a:solidFill>
                  <a:srgbClr val="CC00CC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rgbClr val="CC00CC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b="1" dirty="0">
                <a:solidFill>
                  <a:srgbClr val="CC00CC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rgbClr val="CC00CC"/>
                </a:solidFill>
                <a:highlight>
                  <a:srgbClr val="00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b="1" dirty="0">
                <a:solidFill>
                  <a:srgbClr val="CC00CC"/>
                </a:solidFill>
                <a:highlight>
                  <a:srgbClr val="00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rgbClr val="CC00CC"/>
                </a:solidFill>
                <a:highlight>
                  <a:srgbClr val="00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b="1" dirty="0">
                <a:solidFill>
                  <a:srgbClr val="CC00CC"/>
                </a:solidFill>
                <a:highlight>
                  <a:srgbClr val="00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b="1" dirty="0">
              <a:solidFill>
                <a:srgbClr val="CC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79852F1-E9F4-4E88-B12C-C257B1DA2FFB}"/>
              </a:ext>
            </a:extLst>
          </p:cNvPr>
          <p:cNvGrpSpPr/>
          <p:nvPr/>
        </p:nvGrpSpPr>
        <p:grpSpPr>
          <a:xfrm>
            <a:off x="2946999" y="1206753"/>
            <a:ext cx="4910437" cy="3978062"/>
            <a:chOff x="2946999" y="1206753"/>
            <a:chExt cx="4910437" cy="3978062"/>
          </a:xfrm>
        </p:grpSpPr>
        <p:grpSp>
          <p:nvGrpSpPr>
            <p:cNvPr id="4" name="Group 58">
              <a:extLst>
                <a:ext uri="{FF2B5EF4-FFF2-40B4-BE49-F238E27FC236}">
                  <a16:creationId xmlns:a16="http://schemas.microsoft.com/office/drawing/2014/main" id="{6F7835A2-0CA9-487C-8CBF-4D8D586C2E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6999" y="1400175"/>
              <a:ext cx="4910437" cy="3784640"/>
              <a:chOff x="1692" y="1952"/>
              <a:chExt cx="2309" cy="1673"/>
            </a:xfrm>
          </p:grpSpPr>
          <p:sp>
            <p:nvSpPr>
              <p:cNvPr id="20" name="Line 21">
                <a:extLst>
                  <a:ext uri="{FF2B5EF4-FFF2-40B4-BE49-F238E27FC236}">
                    <a16:creationId xmlns:a16="http://schemas.microsoft.com/office/drawing/2014/main" id="{481FD0F5-B884-4666-ADC1-754D66F24D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8" y="3513"/>
                <a:ext cx="737" cy="2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23" name="Line 24">
                <a:extLst>
                  <a:ext uri="{FF2B5EF4-FFF2-40B4-BE49-F238E27FC236}">
                    <a16:creationId xmlns:a16="http://schemas.microsoft.com/office/drawing/2014/main" id="{A68BD051-EB73-4345-BE4C-D2DE96B6D5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04" y="2155"/>
                <a:ext cx="768" cy="575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16" name="Line 17">
                <a:extLst>
                  <a:ext uri="{FF2B5EF4-FFF2-40B4-BE49-F238E27FC236}">
                    <a16:creationId xmlns:a16="http://schemas.microsoft.com/office/drawing/2014/main" id="{B9647C69-7FAD-496A-970F-9230898279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4" y="2192"/>
                <a:ext cx="0" cy="479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15" name="Line 16">
                <a:extLst>
                  <a:ext uri="{FF2B5EF4-FFF2-40B4-BE49-F238E27FC236}">
                    <a16:creationId xmlns:a16="http://schemas.microsoft.com/office/drawing/2014/main" id="{C4CBFF41-11C1-4F7C-A59F-05579E5B21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6" y="2186"/>
                <a:ext cx="0" cy="479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6" name="Oval 7">
                <a:extLst>
                  <a:ext uri="{FF2B5EF4-FFF2-40B4-BE49-F238E27FC236}">
                    <a16:creationId xmlns:a16="http://schemas.microsoft.com/office/drawing/2014/main" id="{840B283B-1798-4900-BD01-83CDC51215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8" y="1952"/>
                <a:ext cx="254" cy="240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lvl="0" algn="just"/>
                <a:r>
                  <a:rPr lang="en-US" altLang="zh-CN" sz="2000" b="1">
                    <a:solidFill>
                      <a:srgbClr val="000000"/>
                    </a:solidFill>
                  </a:rPr>
                  <a:t>A</a:t>
                </a:r>
              </a:p>
            </p:txBody>
          </p:sp>
          <p:sp>
            <p:nvSpPr>
              <p:cNvPr id="7" name="Oval 8">
                <a:extLst>
                  <a:ext uri="{FF2B5EF4-FFF2-40B4-BE49-F238E27FC236}">
                    <a16:creationId xmlns:a16="http://schemas.microsoft.com/office/drawing/2014/main" id="{7B605EC9-1C60-4475-82BD-B40AF8778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0" y="1952"/>
                <a:ext cx="254" cy="240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lvl="0" algn="just"/>
                <a:r>
                  <a:rPr lang="en-US" altLang="zh-CN" sz="2000" b="1">
                    <a:solidFill>
                      <a:srgbClr val="000000"/>
                    </a:solidFill>
                  </a:rPr>
                  <a:t>D</a:t>
                </a:r>
              </a:p>
            </p:txBody>
          </p:sp>
          <p:sp>
            <p:nvSpPr>
              <p:cNvPr id="8" name="Oval 9">
                <a:extLst>
                  <a:ext uri="{FF2B5EF4-FFF2-40B4-BE49-F238E27FC236}">
                    <a16:creationId xmlns:a16="http://schemas.microsoft.com/office/drawing/2014/main" id="{855F7159-F67A-46A8-BA9F-DF2D11101C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1" y="1952"/>
                <a:ext cx="254" cy="240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lvl="0" algn="just"/>
                <a:r>
                  <a:rPr lang="en-US" altLang="zh-CN" sz="2000" b="1">
                    <a:solidFill>
                      <a:srgbClr val="000000"/>
                    </a:solidFill>
                  </a:rPr>
                  <a:t>G</a:t>
                </a:r>
                <a:endParaRPr lang="en-US" altLang="zh-CN" sz="20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Line 10">
                <a:extLst>
                  <a:ext uri="{FF2B5EF4-FFF2-40B4-BE49-F238E27FC236}">
                    <a16:creationId xmlns:a16="http://schemas.microsoft.com/office/drawing/2014/main" id="{2152E4C7-2030-4EBC-B9FC-FD2BA8E1D2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92" y="2083"/>
                <a:ext cx="746" cy="7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10" name="Line 11">
                <a:extLst>
                  <a:ext uri="{FF2B5EF4-FFF2-40B4-BE49-F238E27FC236}">
                    <a16:creationId xmlns:a16="http://schemas.microsoft.com/office/drawing/2014/main" id="{F28FE25C-35B8-43EE-8E30-08B4E92867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4" y="2090"/>
                <a:ext cx="712" cy="0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11" name="Oval 12">
                <a:extLst>
                  <a:ext uri="{FF2B5EF4-FFF2-40B4-BE49-F238E27FC236}">
                    <a16:creationId xmlns:a16="http://schemas.microsoft.com/office/drawing/2014/main" id="{CD5CC51E-1F7D-40DA-894F-B32727F7C4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4" y="2651"/>
                <a:ext cx="254" cy="240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lvl="0" algn="just"/>
                <a:r>
                  <a:rPr lang="en-US" altLang="zh-CN" sz="2000" b="1">
                    <a:solidFill>
                      <a:srgbClr val="000000"/>
                    </a:solidFill>
                  </a:rPr>
                  <a:t>B</a:t>
                </a:r>
              </a:p>
            </p:txBody>
          </p:sp>
          <p:sp>
            <p:nvSpPr>
              <p:cNvPr id="12" name="Oval 13">
                <a:extLst>
                  <a:ext uri="{FF2B5EF4-FFF2-40B4-BE49-F238E27FC236}">
                    <a16:creationId xmlns:a16="http://schemas.microsoft.com/office/drawing/2014/main" id="{A0F423A9-793F-4229-B912-8627332D4F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651"/>
                <a:ext cx="254" cy="240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lvl="0" algn="just"/>
                <a:r>
                  <a:rPr lang="en-US" altLang="zh-CN" sz="2000" b="1">
                    <a:solidFill>
                      <a:srgbClr val="000000"/>
                    </a:solidFill>
                  </a:rPr>
                  <a:t>E</a:t>
                </a:r>
                <a:endParaRPr lang="en-US" altLang="zh-CN" sz="20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Oval 14">
                <a:extLst>
                  <a:ext uri="{FF2B5EF4-FFF2-40B4-BE49-F238E27FC236}">
                    <a16:creationId xmlns:a16="http://schemas.microsoft.com/office/drawing/2014/main" id="{74BA501E-C621-4BE3-A724-697A2A15F6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7" y="2651"/>
                <a:ext cx="254" cy="240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lvl="0" algn="just"/>
                <a:r>
                  <a:rPr lang="en-US" altLang="zh-CN" sz="2000" b="1">
                    <a:solidFill>
                      <a:srgbClr val="000000"/>
                    </a:solidFill>
                  </a:rPr>
                  <a:t>H</a:t>
                </a:r>
                <a:endParaRPr lang="en-US" altLang="zh-CN" sz="20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Line 15">
                <a:extLst>
                  <a:ext uri="{FF2B5EF4-FFF2-40B4-BE49-F238E27FC236}">
                    <a16:creationId xmlns:a16="http://schemas.microsoft.com/office/drawing/2014/main" id="{9A45F89D-7676-424B-ACD2-E7DA0DF678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8" y="2778"/>
                <a:ext cx="737" cy="12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17" name="Oval 18">
                <a:extLst>
                  <a:ext uri="{FF2B5EF4-FFF2-40B4-BE49-F238E27FC236}">
                    <a16:creationId xmlns:a16="http://schemas.microsoft.com/office/drawing/2014/main" id="{714E6FBA-A98B-43B8-A5D1-7E6B72032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6" y="3385"/>
                <a:ext cx="254" cy="240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lvl="0" algn="just"/>
                <a:r>
                  <a:rPr lang="en-US" altLang="zh-CN" sz="2000" b="1">
                    <a:solidFill>
                      <a:srgbClr val="000000"/>
                    </a:solidFill>
                  </a:rPr>
                  <a:t>C</a:t>
                </a:r>
              </a:p>
            </p:txBody>
          </p:sp>
          <p:sp>
            <p:nvSpPr>
              <p:cNvPr id="18" name="Oval 19">
                <a:extLst>
                  <a:ext uri="{FF2B5EF4-FFF2-40B4-BE49-F238E27FC236}">
                    <a16:creationId xmlns:a16="http://schemas.microsoft.com/office/drawing/2014/main" id="{0A2443B3-5ACA-4C03-8102-C4BF5DC167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8" y="3385"/>
                <a:ext cx="254" cy="240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lvl="0" algn="just"/>
                <a:r>
                  <a:rPr lang="en-US" altLang="zh-CN" sz="2000" b="1">
                    <a:solidFill>
                      <a:srgbClr val="000000"/>
                    </a:solidFill>
                  </a:rPr>
                  <a:t>F</a:t>
                </a:r>
              </a:p>
            </p:txBody>
          </p:sp>
          <p:sp>
            <p:nvSpPr>
              <p:cNvPr id="19" name="Oval 20">
                <a:extLst>
                  <a:ext uri="{FF2B5EF4-FFF2-40B4-BE49-F238E27FC236}">
                    <a16:creationId xmlns:a16="http://schemas.microsoft.com/office/drawing/2014/main" id="{F522EA56-5348-4A62-BEF5-D8E33A49C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9" y="3385"/>
                <a:ext cx="254" cy="240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lvl="0" algn="just"/>
                <a:r>
                  <a:rPr lang="en-US" altLang="zh-CN" sz="2000" b="1">
                    <a:solidFill>
                      <a:srgbClr val="000000"/>
                    </a:solidFill>
                  </a:rPr>
                  <a:t>I</a:t>
                </a:r>
              </a:p>
            </p:txBody>
          </p:sp>
          <p:sp>
            <p:nvSpPr>
              <p:cNvPr id="21" name="Line 22">
                <a:extLst>
                  <a:ext uri="{FF2B5EF4-FFF2-40B4-BE49-F238E27FC236}">
                    <a16:creationId xmlns:a16="http://schemas.microsoft.com/office/drawing/2014/main" id="{CBCDE66E-FB8F-433F-9705-F63218C887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73" y="2891"/>
                <a:ext cx="0" cy="494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22" name="Line 23">
                <a:extLst>
                  <a:ext uri="{FF2B5EF4-FFF2-40B4-BE49-F238E27FC236}">
                    <a16:creationId xmlns:a16="http://schemas.microsoft.com/office/drawing/2014/main" id="{F55D91F7-8C7F-4127-8A83-7274D35BC7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1" y="2897"/>
                <a:ext cx="0" cy="478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24" name="Line 25">
                <a:extLst>
                  <a:ext uri="{FF2B5EF4-FFF2-40B4-BE49-F238E27FC236}">
                    <a16:creationId xmlns:a16="http://schemas.microsoft.com/office/drawing/2014/main" id="{E7BC9F54-93BF-4F9F-8494-2DFD47EC97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4" y="2141"/>
                <a:ext cx="814" cy="560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25" name="Line 26">
                <a:extLst>
                  <a:ext uri="{FF2B5EF4-FFF2-40B4-BE49-F238E27FC236}">
                    <a16:creationId xmlns:a16="http://schemas.microsoft.com/office/drawing/2014/main" id="{C9CDF389-C563-4E6D-BFD9-673C523429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2" y="2272"/>
                <a:ext cx="0" cy="320"/>
              </a:xfrm>
              <a:prstGeom prst="line">
                <a:avLst/>
              </a:prstGeom>
              <a:noFill/>
              <a:ln w="28575">
                <a:solidFill>
                  <a:schemeClr val="accent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26" name="Line 27">
                <a:extLst>
                  <a:ext uri="{FF2B5EF4-FFF2-40B4-BE49-F238E27FC236}">
                    <a16:creationId xmlns:a16="http://schemas.microsoft.com/office/drawing/2014/main" id="{87AE8D2D-0AD7-4BC7-B0B1-2A116A3C36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" y="3021"/>
                <a:ext cx="0" cy="320"/>
              </a:xfrm>
              <a:prstGeom prst="line">
                <a:avLst/>
              </a:prstGeom>
              <a:noFill/>
              <a:ln w="28575">
                <a:solidFill>
                  <a:schemeClr val="accent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27" name="Line 28">
                <a:extLst>
                  <a:ext uri="{FF2B5EF4-FFF2-40B4-BE49-F238E27FC236}">
                    <a16:creationId xmlns:a16="http://schemas.microsoft.com/office/drawing/2014/main" id="{09C28741-9F34-4E25-B3EA-AC7A774AA6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23" y="2272"/>
                <a:ext cx="0" cy="320"/>
              </a:xfrm>
              <a:prstGeom prst="line">
                <a:avLst/>
              </a:prstGeom>
              <a:noFill/>
              <a:ln w="28575">
                <a:solidFill>
                  <a:schemeClr val="accent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28" name="Line 29">
                <a:extLst>
                  <a:ext uri="{FF2B5EF4-FFF2-40B4-BE49-F238E27FC236}">
                    <a16:creationId xmlns:a16="http://schemas.microsoft.com/office/drawing/2014/main" id="{755FDEF9-803B-477C-BD09-F1C50BF175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8" y="3021"/>
                <a:ext cx="0" cy="320"/>
              </a:xfrm>
              <a:prstGeom prst="line">
                <a:avLst/>
              </a:prstGeom>
              <a:noFill/>
              <a:ln w="28575">
                <a:solidFill>
                  <a:schemeClr val="accent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29" name="Line 30">
                <a:extLst>
                  <a:ext uri="{FF2B5EF4-FFF2-40B4-BE49-F238E27FC236}">
                    <a16:creationId xmlns:a16="http://schemas.microsoft.com/office/drawing/2014/main" id="{A79C33F8-9CE9-4CDE-ACC3-4D215BD424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2182" y="2298"/>
                <a:ext cx="219" cy="310"/>
              </a:xfrm>
              <a:prstGeom prst="line">
                <a:avLst/>
              </a:prstGeom>
              <a:noFill/>
              <a:ln w="28575">
                <a:solidFill>
                  <a:schemeClr val="accent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30" name="Line 31">
                <a:extLst>
                  <a:ext uri="{FF2B5EF4-FFF2-40B4-BE49-F238E27FC236}">
                    <a16:creationId xmlns:a16="http://schemas.microsoft.com/office/drawing/2014/main" id="{EE985181-25D1-4181-BDEE-8BA9DA7A37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2354" y="3302"/>
                <a:ext cx="1" cy="327"/>
              </a:xfrm>
              <a:prstGeom prst="line">
                <a:avLst/>
              </a:prstGeom>
              <a:noFill/>
              <a:ln w="28575">
                <a:solidFill>
                  <a:schemeClr val="accent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31" name="Line 32">
                <a:extLst>
                  <a:ext uri="{FF2B5EF4-FFF2-40B4-BE49-F238E27FC236}">
                    <a16:creationId xmlns:a16="http://schemas.microsoft.com/office/drawing/2014/main" id="{DC8A8D6A-7FB5-4BBE-A85E-B852B01CF4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3979398">
                <a:off x="3275" y="2268"/>
                <a:ext cx="0" cy="327"/>
              </a:xfrm>
              <a:prstGeom prst="line">
                <a:avLst/>
              </a:prstGeom>
              <a:noFill/>
              <a:ln w="28575">
                <a:solidFill>
                  <a:schemeClr val="accent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000" b="1"/>
              </a:p>
            </p:txBody>
          </p:sp>
          <p:sp>
            <p:nvSpPr>
              <p:cNvPr id="33" name="Text Box 34">
                <a:extLst>
                  <a:ext uri="{FF2B5EF4-FFF2-40B4-BE49-F238E27FC236}">
                    <a16:creationId xmlns:a16="http://schemas.microsoft.com/office/drawing/2014/main" id="{2889B04E-35AB-4B37-9F79-05BB6B2E8F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97" y="2339"/>
                <a:ext cx="194" cy="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sz="2000" b="1" dirty="0"/>
                  <a:t>1</a:t>
                </a:r>
              </a:p>
            </p:txBody>
          </p:sp>
          <p:sp>
            <p:nvSpPr>
              <p:cNvPr id="34" name="Text Box 35">
                <a:extLst>
                  <a:ext uri="{FF2B5EF4-FFF2-40B4-BE49-F238E27FC236}">
                    <a16:creationId xmlns:a16="http://schemas.microsoft.com/office/drawing/2014/main" id="{E910CEC5-40E8-49AC-9E0E-EE9D799173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92" y="3072"/>
                <a:ext cx="194" cy="1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sz="2000" b="1" dirty="0"/>
                  <a:t>4</a:t>
                </a:r>
              </a:p>
            </p:txBody>
          </p:sp>
          <p:sp>
            <p:nvSpPr>
              <p:cNvPr id="35" name="Text Box 36">
                <a:extLst>
                  <a:ext uri="{FF2B5EF4-FFF2-40B4-BE49-F238E27FC236}">
                    <a16:creationId xmlns:a16="http://schemas.microsoft.com/office/drawing/2014/main" id="{68099BCB-F780-4E5B-A8F2-F82C884FC5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40" y="3292"/>
                <a:ext cx="206" cy="2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sz="2000" b="1" dirty="0"/>
                  <a:t>6</a:t>
                </a:r>
              </a:p>
            </p:txBody>
          </p:sp>
          <p:sp>
            <p:nvSpPr>
              <p:cNvPr id="36" name="Text Box 37">
                <a:extLst>
                  <a:ext uri="{FF2B5EF4-FFF2-40B4-BE49-F238E27FC236}">
                    <a16:creationId xmlns:a16="http://schemas.microsoft.com/office/drawing/2014/main" id="{6E075872-795B-4331-8468-A1427A30EA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71" y="2421"/>
                <a:ext cx="254" cy="2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sz="2000" b="1" dirty="0"/>
                  <a:t>2</a:t>
                </a:r>
              </a:p>
            </p:txBody>
          </p:sp>
          <p:sp>
            <p:nvSpPr>
              <p:cNvPr id="37" name="Text Box 38">
                <a:extLst>
                  <a:ext uri="{FF2B5EF4-FFF2-40B4-BE49-F238E27FC236}">
                    <a16:creationId xmlns:a16="http://schemas.microsoft.com/office/drawing/2014/main" id="{44858625-36AC-41F0-A7E2-FF23C1890C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2" y="2281"/>
                <a:ext cx="177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sz="2000" b="1" dirty="0"/>
                  <a:t>5</a:t>
                </a:r>
              </a:p>
            </p:txBody>
          </p:sp>
          <p:sp>
            <p:nvSpPr>
              <p:cNvPr id="38" name="Text Box 39">
                <a:extLst>
                  <a:ext uri="{FF2B5EF4-FFF2-40B4-BE49-F238E27FC236}">
                    <a16:creationId xmlns:a16="http://schemas.microsoft.com/office/drawing/2014/main" id="{BFFE0F76-BB34-4C12-96DF-03E2525216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68" y="2331"/>
                <a:ext cx="200" cy="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sz="2000" b="1" dirty="0"/>
                  <a:t>7</a:t>
                </a:r>
              </a:p>
            </p:txBody>
          </p:sp>
          <p:sp>
            <p:nvSpPr>
              <p:cNvPr id="39" name="Text Box 40">
                <a:extLst>
                  <a:ext uri="{FF2B5EF4-FFF2-40B4-BE49-F238E27FC236}">
                    <a16:creationId xmlns:a16="http://schemas.microsoft.com/office/drawing/2014/main" id="{04DC1E90-FC1B-4C84-B56F-5A15862101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68" y="3072"/>
                <a:ext cx="206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sz="2000" b="1" dirty="0"/>
                  <a:t>8</a:t>
                </a:r>
              </a:p>
            </p:txBody>
          </p:sp>
        </p:grpSp>
        <p:sp>
          <p:nvSpPr>
            <p:cNvPr id="57" name="Line 31">
              <a:extLst>
                <a:ext uri="{FF2B5EF4-FFF2-40B4-BE49-F238E27FC236}">
                  <a16:creationId xmlns:a16="http://schemas.microsoft.com/office/drawing/2014/main" id="{A1F76918-61A1-490C-9CD1-70774C18B48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4354774" y="1251535"/>
              <a:ext cx="2262" cy="695415"/>
            </a:xfrm>
            <a:prstGeom prst="line">
              <a:avLst/>
            </a:prstGeom>
            <a:noFill/>
            <a:ln w="28575">
              <a:solidFill>
                <a:schemeClr val="accent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58" name="Text Box 36">
              <a:extLst>
                <a:ext uri="{FF2B5EF4-FFF2-40B4-BE49-F238E27FC236}">
                  <a16:creationId xmlns:a16="http://schemas.microsoft.com/office/drawing/2014/main" id="{FDCAE981-1616-4A3B-82BC-0F256B2D2B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2404" y="1206753"/>
              <a:ext cx="438090" cy="4727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2000" b="1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90095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0371F-EF85-490D-A18F-7C1484F5F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457200"/>
            <a:ext cx="11582400" cy="6096000"/>
          </a:xfrm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void </a:t>
            </a:r>
            <a:r>
              <a:rPr lang="en-US" altLang="zh-CN" sz="2000" dirty="0" err="1"/>
              <a:t>BreadthFirstSearch</a:t>
            </a:r>
            <a:r>
              <a:rPr lang="en-US" altLang="zh-CN" sz="2000" dirty="0"/>
              <a:t>(</a:t>
            </a:r>
            <a:r>
              <a:rPr lang="en-US" altLang="zh-CN" sz="2000" dirty="0">
                <a:solidFill>
                  <a:srgbClr val="00B050"/>
                </a:solidFill>
              </a:rPr>
              <a:t>Graph </a:t>
            </a:r>
            <a:r>
              <a:rPr lang="en-US" altLang="zh-CN" sz="2000" dirty="0" err="1">
                <a:solidFill>
                  <a:srgbClr val="00B050"/>
                </a:solidFill>
              </a:rPr>
              <a:t>g</a:t>
            </a:r>
            <a:r>
              <a:rPr lang="en-US" altLang="zh-CN" sz="2000" dirty="0" err="1"/>
              <a:t>,int</a:t>
            </a:r>
            <a:r>
              <a:rPr lang="en-US" altLang="zh-CN" sz="2000" dirty="0"/>
              <a:t> v0) {  </a:t>
            </a:r>
            <a:r>
              <a:rPr lang="en-US" altLang="zh-CN" sz="2000" dirty="0">
                <a:solidFill>
                  <a:srgbClr val="CC00CC"/>
                </a:solidFill>
              </a:rPr>
              <a:t>/*</a:t>
            </a:r>
            <a:r>
              <a:rPr lang="zh-CN" altLang="en-US" sz="2000" dirty="0">
                <a:solidFill>
                  <a:srgbClr val="CC00CC"/>
                </a:solidFill>
              </a:rPr>
              <a:t>广度优先搜索图</a:t>
            </a:r>
            <a:r>
              <a:rPr lang="en-US" altLang="zh-CN" sz="2000" dirty="0">
                <a:solidFill>
                  <a:srgbClr val="CC00CC"/>
                </a:solidFill>
              </a:rPr>
              <a:t>g</a:t>
            </a:r>
            <a:r>
              <a:rPr lang="zh-CN" altLang="en-US" sz="2000" dirty="0">
                <a:solidFill>
                  <a:srgbClr val="CC00CC"/>
                </a:solidFill>
              </a:rPr>
              <a:t>中</a:t>
            </a:r>
            <a:r>
              <a:rPr lang="en-US" altLang="zh-CN" sz="2000" dirty="0">
                <a:solidFill>
                  <a:srgbClr val="CC00CC"/>
                </a:solidFill>
              </a:rPr>
              <a:t>v0</a:t>
            </a:r>
            <a:r>
              <a:rPr lang="zh-CN" altLang="en-US" sz="2000" dirty="0">
                <a:solidFill>
                  <a:srgbClr val="CC00CC"/>
                </a:solidFill>
              </a:rPr>
              <a:t>所在的连通子图*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    </a:t>
            </a:r>
            <a:r>
              <a:rPr lang="en-US" altLang="zh-CN" sz="2000" dirty="0">
                <a:highlight>
                  <a:srgbClr val="FFFF00"/>
                </a:highlight>
              </a:rPr>
              <a:t>visit(v0);  </a:t>
            </a:r>
            <a:r>
              <a:rPr lang="en-US" altLang="zh-CN" sz="2000" dirty="0">
                <a:solidFill>
                  <a:srgbClr val="00B050"/>
                </a:solidFill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</a:rPr>
              <a:t>访问顶点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    visited[v0]=True; </a:t>
            </a:r>
            <a:r>
              <a:rPr lang="en-US" altLang="zh-CN" sz="2000" dirty="0">
                <a:solidFill>
                  <a:srgbClr val="00B050"/>
                </a:solidFill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</a:rPr>
              <a:t>顶点标识已访问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InitQueue</a:t>
            </a:r>
            <a:r>
              <a:rPr lang="en-US" altLang="zh-CN" sz="2000" dirty="0"/>
              <a:t>(&amp;Q);		</a:t>
            </a:r>
            <a:r>
              <a:rPr lang="en-US" altLang="zh-CN" sz="2000" dirty="0">
                <a:solidFill>
                  <a:srgbClr val="CC00CC"/>
                </a:solidFill>
              </a:rPr>
              <a:t>/*</a:t>
            </a:r>
            <a:r>
              <a:rPr lang="zh-CN" altLang="en-US" sz="2000" dirty="0">
                <a:solidFill>
                  <a:srgbClr val="CC00CC"/>
                </a:solidFill>
              </a:rPr>
              <a:t>初始化空</a:t>
            </a:r>
            <a:r>
              <a:rPr lang="zh-CN" altLang="en-US" sz="2000" dirty="0">
                <a:solidFill>
                  <a:srgbClr val="CC00CC"/>
                </a:solidFill>
                <a:highlight>
                  <a:srgbClr val="FFFF00"/>
                </a:highlight>
              </a:rPr>
              <a:t>队</a:t>
            </a:r>
            <a:r>
              <a:rPr lang="zh-CN" altLang="en-US" sz="2000" dirty="0">
                <a:solidFill>
                  <a:srgbClr val="CC00CC"/>
                </a:solidFill>
              </a:rPr>
              <a:t>*</a:t>
            </a:r>
            <a:r>
              <a:rPr lang="en-US" altLang="zh-CN" sz="2000" dirty="0">
                <a:solidFill>
                  <a:srgbClr val="CC00CC"/>
                </a:solidFill>
              </a:rPr>
              <a:t>/ 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EnterQueue</a:t>
            </a:r>
            <a:r>
              <a:rPr lang="en-US" altLang="zh-CN" sz="2000" dirty="0"/>
              <a:t>(&amp;Q,v0);	</a:t>
            </a:r>
            <a:r>
              <a:rPr lang="en-US" altLang="zh-CN" sz="2000" dirty="0">
                <a:solidFill>
                  <a:srgbClr val="CC00CC"/>
                </a:solidFill>
              </a:rPr>
              <a:t>/* v0</a:t>
            </a:r>
            <a:r>
              <a:rPr lang="zh-CN" altLang="en-US" sz="2000" dirty="0">
                <a:solidFill>
                  <a:srgbClr val="CC00CC"/>
                </a:solidFill>
              </a:rPr>
              <a:t>进队*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    </a:t>
            </a:r>
            <a:r>
              <a:rPr lang="en-US" altLang="zh-CN" sz="2000" dirty="0">
                <a:solidFill>
                  <a:srgbClr val="0000FF"/>
                </a:solidFill>
              </a:rPr>
              <a:t>while(!</a:t>
            </a:r>
            <a:r>
              <a:rPr lang="en-US" altLang="zh-CN" sz="2000" dirty="0" err="1">
                <a:solidFill>
                  <a:srgbClr val="0000FF"/>
                </a:solidFill>
              </a:rPr>
              <a:t>IsEmpty</a:t>
            </a:r>
            <a:r>
              <a:rPr lang="en-US" altLang="zh-CN" sz="2000" dirty="0">
                <a:solidFill>
                  <a:srgbClr val="0000FF"/>
                </a:solidFill>
              </a:rPr>
              <a:t>(Q)) {  </a:t>
            </a:r>
            <a:r>
              <a:rPr lang="en-US" altLang="zh-CN" sz="2000" dirty="0">
                <a:solidFill>
                  <a:srgbClr val="00B050"/>
                </a:solidFill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</a:rPr>
              <a:t>当队列不为空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DeleteQueue</a:t>
            </a:r>
            <a:r>
              <a:rPr lang="en-US" altLang="zh-CN" sz="2000" dirty="0"/>
              <a:t>(&amp;</a:t>
            </a:r>
            <a:r>
              <a:rPr lang="en-US" altLang="zh-CN" sz="2000" dirty="0" err="1"/>
              <a:t>Q,&amp;v</a:t>
            </a:r>
            <a:r>
              <a:rPr lang="en-US" altLang="zh-CN" sz="2000" dirty="0"/>
              <a:t>);	</a:t>
            </a:r>
            <a:r>
              <a:rPr lang="en-US" altLang="zh-CN" sz="2000" dirty="0">
                <a:solidFill>
                  <a:srgbClr val="CC00CC"/>
                </a:solidFill>
              </a:rPr>
              <a:t>/*</a:t>
            </a:r>
            <a:r>
              <a:rPr lang="zh-CN" altLang="en-US" sz="2000" dirty="0">
                <a:solidFill>
                  <a:srgbClr val="CC00CC"/>
                </a:solidFill>
              </a:rPr>
              <a:t>队头元素出队*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        w=</a:t>
            </a:r>
            <a:r>
              <a:rPr lang="en-US" altLang="zh-CN" sz="2000" dirty="0" err="1"/>
              <a:t>FirstAdjVertex</a:t>
            </a:r>
            <a:r>
              <a:rPr lang="en-US" altLang="zh-CN" sz="2000" dirty="0"/>
              <a:t>(</a:t>
            </a:r>
            <a:r>
              <a:rPr lang="en-US" altLang="zh-CN" sz="2000" dirty="0" err="1"/>
              <a:t>g,v</a:t>
            </a:r>
            <a:r>
              <a:rPr lang="en-US" altLang="zh-CN" sz="2000" dirty="0"/>
              <a:t>);	</a:t>
            </a:r>
            <a:r>
              <a:rPr lang="en-US" altLang="zh-CN" sz="2000" dirty="0">
                <a:solidFill>
                  <a:srgbClr val="CC00CC"/>
                </a:solidFill>
              </a:rPr>
              <a:t>/*</a:t>
            </a:r>
            <a:r>
              <a:rPr lang="zh-CN" altLang="en-US" sz="2000" dirty="0">
                <a:solidFill>
                  <a:srgbClr val="CC00CC"/>
                </a:solidFill>
              </a:rPr>
              <a:t>求</a:t>
            </a:r>
            <a:r>
              <a:rPr lang="en-US" altLang="zh-CN" sz="2000" dirty="0">
                <a:solidFill>
                  <a:srgbClr val="CC00CC"/>
                </a:solidFill>
              </a:rPr>
              <a:t>v</a:t>
            </a:r>
            <a:r>
              <a:rPr lang="zh-CN" altLang="en-US" sz="2000" dirty="0">
                <a:solidFill>
                  <a:srgbClr val="CC00CC"/>
                </a:solidFill>
              </a:rPr>
              <a:t>的第一个邻接点*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        </a:t>
            </a:r>
            <a:r>
              <a:rPr lang="en-US" altLang="zh-CN" sz="2000" dirty="0">
                <a:solidFill>
                  <a:srgbClr val="CC3300"/>
                </a:solidFill>
              </a:rPr>
              <a:t>while(w!=-1) { </a:t>
            </a:r>
            <a:r>
              <a:rPr lang="en-US" altLang="zh-CN" sz="2000" dirty="0">
                <a:solidFill>
                  <a:srgbClr val="00B050"/>
                </a:solidFill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</a:rPr>
              <a:t>当邻接点存在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            </a:t>
            </a:r>
            <a:r>
              <a:rPr lang="en-US" altLang="zh-CN" sz="2000" dirty="0">
                <a:solidFill>
                  <a:srgbClr val="006600"/>
                </a:solidFill>
              </a:rPr>
              <a:t>if(!visited(w)) {  </a:t>
            </a:r>
            <a:r>
              <a:rPr lang="en-US" altLang="zh-CN" sz="2000" dirty="0">
                <a:solidFill>
                  <a:srgbClr val="00B050"/>
                </a:solidFill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</a:rPr>
              <a:t>若没有访问该邻接点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              </a:t>
            </a:r>
            <a:r>
              <a:rPr lang="en-US" altLang="zh-CN" sz="2000" dirty="0">
                <a:solidFill>
                  <a:srgbClr val="006600"/>
                </a:solidFill>
                <a:highlight>
                  <a:srgbClr val="FFFF00"/>
                </a:highlight>
              </a:rPr>
              <a:t>visit(w);  </a:t>
            </a:r>
            <a:r>
              <a:rPr lang="en-US" altLang="zh-CN" sz="2000" dirty="0">
                <a:solidFill>
                  <a:srgbClr val="00B050"/>
                </a:solidFill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</a:rPr>
              <a:t>访问邻接点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              visited[w]=True; </a:t>
            </a:r>
            <a:r>
              <a:rPr lang="en-US" altLang="zh-CN" sz="2000" dirty="0">
                <a:solidFill>
                  <a:srgbClr val="00B050"/>
                </a:solidFill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</a:rPr>
              <a:t>邻接点标识已访问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              </a:t>
            </a:r>
            <a:r>
              <a:rPr lang="en-US" altLang="zh-CN" sz="2000" dirty="0" err="1">
                <a:solidFill>
                  <a:srgbClr val="006600"/>
                </a:solidFill>
              </a:rPr>
              <a:t>EnterQueue</a:t>
            </a:r>
            <a:r>
              <a:rPr lang="en-US" altLang="zh-CN" sz="2000" dirty="0">
                <a:solidFill>
                  <a:srgbClr val="006600"/>
                </a:solidFill>
              </a:rPr>
              <a:t>(&amp;Q, w); </a:t>
            </a:r>
            <a:r>
              <a:rPr lang="en-US" altLang="zh-CN" sz="2000" dirty="0">
                <a:solidFill>
                  <a:srgbClr val="00B050"/>
                </a:solidFill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</a:rPr>
              <a:t>邻接点入队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          }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            w=</a:t>
            </a:r>
            <a:r>
              <a:rPr lang="en-US" altLang="zh-CN" sz="2000" dirty="0" err="1"/>
              <a:t>NextAdjVertex</a:t>
            </a:r>
            <a:r>
              <a:rPr lang="en-US" altLang="zh-CN" sz="2000" dirty="0"/>
              <a:t>(</a:t>
            </a:r>
            <a:r>
              <a:rPr lang="en-US" altLang="zh-CN" sz="2000" dirty="0" err="1"/>
              <a:t>g,v,w</a:t>
            </a:r>
            <a:r>
              <a:rPr lang="en-US" altLang="zh-CN" sz="2000" dirty="0"/>
              <a:t>);  /*</a:t>
            </a:r>
            <a:r>
              <a:rPr lang="zh-CN" altLang="en-US" sz="2000" dirty="0"/>
              <a:t>求</a:t>
            </a:r>
            <a:r>
              <a:rPr lang="en-US" altLang="zh-CN" sz="2000" dirty="0"/>
              <a:t>v</a:t>
            </a:r>
            <a:r>
              <a:rPr lang="zh-CN" altLang="en-US" sz="2000" dirty="0"/>
              <a:t>相对于</a:t>
            </a:r>
            <a:r>
              <a:rPr lang="en-US" altLang="zh-CN" sz="2000" dirty="0"/>
              <a:t>w</a:t>
            </a:r>
            <a:r>
              <a:rPr lang="zh-CN" altLang="en-US" sz="2000" dirty="0"/>
              <a:t>的下一个邻接点*</a:t>
            </a:r>
            <a:r>
              <a:rPr lang="en-US" altLang="zh-CN" sz="2000" dirty="0"/>
              <a:t>/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</a:t>
            </a:r>
            <a:r>
              <a:rPr lang="en-US" altLang="zh-CN" sz="2000" dirty="0">
                <a:solidFill>
                  <a:srgbClr val="CC3300"/>
                </a:solidFill>
              </a:rPr>
              <a:t>}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</a:t>
            </a:r>
            <a:r>
              <a:rPr lang="en-US" altLang="zh-CN" sz="2000" dirty="0">
                <a:solidFill>
                  <a:schemeClr val="accent2"/>
                </a:solidFill>
              </a:rPr>
              <a:t>}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38" name="Text Box 59">
            <a:extLst>
              <a:ext uri="{FF2B5EF4-FFF2-40B4-BE49-F238E27FC236}">
                <a16:creationId xmlns:a16="http://schemas.microsoft.com/office/drawing/2014/main" id="{517C9C45-4B19-43C6-A94D-6EBC87EE6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9136" y="5015168"/>
            <a:ext cx="53014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访问序列为：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A5A97E56-DE06-4DE7-AF40-7D1EF5FCDB0B}"/>
              </a:ext>
            </a:extLst>
          </p:cNvPr>
          <p:cNvSpPr/>
          <p:nvPr/>
        </p:nvSpPr>
        <p:spPr>
          <a:xfrm>
            <a:off x="3886200" y="6103749"/>
            <a:ext cx="7772400" cy="430887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200" b="1" dirty="0">
                <a:solidFill>
                  <a:srgbClr val="99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参看“</a:t>
            </a:r>
            <a:r>
              <a:rPr lang="en-US" altLang="zh-CN" sz="2200" b="1" dirty="0">
                <a:solidFill>
                  <a:srgbClr val="99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6.3.3</a:t>
            </a:r>
            <a:r>
              <a:rPr lang="zh-CN" altLang="en-US" sz="2200" b="1" dirty="0">
                <a:solidFill>
                  <a:srgbClr val="99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递归消除（</a:t>
            </a:r>
            <a:r>
              <a:rPr lang="en-US" altLang="zh-CN" sz="2200" b="1" dirty="0">
                <a:solidFill>
                  <a:srgbClr val="99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ch6-1</a:t>
            </a:r>
            <a:r>
              <a:rPr lang="zh-CN" altLang="en-US" sz="2200" b="1" dirty="0">
                <a:solidFill>
                  <a:srgbClr val="99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b="1" dirty="0">
                <a:solidFill>
                  <a:srgbClr val="99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”的</a:t>
            </a: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二叉树的层次遍历算法</a:t>
            </a:r>
          </a:p>
        </p:txBody>
      </p: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656A2F28-C416-45ED-962E-E525011610D5}"/>
              </a:ext>
            </a:extLst>
          </p:cNvPr>
          <p:cNvGrpSpPr/>
          <p:nvPr/>
        </p:nvGrpSpPr>
        <p:grpSpPr>
          <a:xfrm>
            <a:off x="7162800" y="1295400"/>
            <a:ext cx="4116097" cy="3522124"/>
            <a:chOff x="2946999" y="1206753"/>
            <a:chExt cx="4910437" cy="3978062"/>
          </a:xfrm>
        </p:grpSpPr>
        <p:grpSp>
          <p:nvGrpSpPr>
            <p:cNvPr id="109" name="Group 58">
              <a:extLst>
                <a:ext uri="{FF2B5EF4-FFF2-40B4-BE49-F238E27FC236}">
                  <a16:creationId xmlns:a16="http://schemas.microsoft.com/office/drawing/2014/main" id="{917E0C06-014C-470E-A2B7-F6F4FF8899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6999" y="1400175"/>
              <a:ext cx="4910437" cy="3784640"/>
              <a:chOff x="1692" y="1952"/>
              <a:chExt cx="2309" cy="1673"/>
            </a:xfrm>
          </p:grpSpPr>
          <p:sp>
            <p:nvSpPr>
              <p:cNvPr id="112" name="Line 21">
                <a:extLst>
                  <a:ext uri="{FF2B5EF4-FFF2-40B4-BE49-F238E27FC236}">
                    <a16:creationId xmlns:a16="http://schemas.microsoft.com/office/drawing/2014/main" id="{19C0148C-67CC-476E-AED3-8A58622FEA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8" y="3513"/>
                <a:ext cx="737" cy="2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 b="1"/>
              </a:p>
            </p:txBody>
          </p:sp>
          <p:sp>
            <p:nvSpPr>
              <p:cNvPr id="113" name="Line 24">
                <a:extLst>
                  <a:ext uri="{FF2B5EF4-FFF2-40B4-BE49-F238E27FC236}">
                    <a16:creationId xmlns:a16="http://schemas.microsoft.com/office/drawing/2014/main" id="{88BD627D-BA39-43E5-94E6-367575222A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04" y="2155"/>
                <a:ext cx="768" cy="575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 b="1"/>
              </a:p>
            </p:txBody>
          </p:sp>
          <p:sp>
            <p:nvSpPr>
              <p:cNvPr id="114" name="Line 17">
                <a:extLst>
                  <a:ext uri="{FF2B5EF4-FFF2-40B4-BE49-F238E27FC236}">
                    <a16:creationId xmlns:a16="http://schemas.microsoft.com/office/drawing/2014/main" id="{9695CA5D-EA29-439B-8EC2-A70EBCFD60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4" y="2192"/>
                <a:ext cx="0" cy="479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 b="1"/>
              </a:p>
            </p:txBody>
          </p:sp>
          <p:sp>
            <p:nvSpPr>
              <p:cNvPr id="115" name="Line 16">
                <a:extLst>
                  <a:ext uri="{FF2B5EF4-FFF2-40B4-BE49-F238E27FC236}">
                    <a16:creationId xmlns:a16="http://schemas.microsoft.com/office/drawing/2014/main" id="{037084DA-2019-4C8D-B043-FA9087105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6" y="2186"/>
                <a:ext cx="0" cy="479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 b="1"/>
              </a:p>
            </p:txBody>
          </p:sp>
          <p:sp>
            <p:nvSpPr>
              <p:cNvPr id="116" name="Oval 7">
                <a:extLst>
                  <a:ext uri="{FF2B5EF4-FFF2-40B4-BE49-F238E27FC236}">
                    <a16:creationId xmlns:a16="http://schemas.microsoft.com/office/drawing/2014/main" id="{B295CDB2-B769-4926-A3C6-F4D1A3BA18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8" y="1952"/>
                <a:ext cx="254" cy="240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lvl="0" algn="just"/>
                <a:r>
                  <a:rPr lang="en-US" altLang="zh-CN" sz="1800" b="1">
                    <a:solidFill>
                      <a:srgbClr val="000000"/>
                    </a:solidFill>
                  </a:rPr>
                  <a:t>A</a:t>
                </a:r>
              </a:p>
            </p:txBody>
          </p:sp>
          <p:sp>
            <p:nvSpPr>
              <p:cNvPr id="117" name="Oval 8">
                <a:extLst>
                  <a:ext uri="{FF2B5EF4-FFF2-40B4-BE49-F238E27FC236}">
                    <a16:creationId xmlns:a16="http://schemas.microsoft.com/office/drawing/2014/main" id="{19827BDF-6DB1-4C5E-A200-CA996BCF88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0" y="1952"/>
                <a:ext cx="254" cy="240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lvl="0" algn="just"/>
                <a:r>
                  <a:rPr lang="en-US" altLang="zh-CN" sz="1800" b="1">
                    <a:solidFill>
                      <a:srgbClr val="000000"/>
                    </a:solidFill>
                  </a:rPr>
                  <a:t>D</a:t>
                </a:r>
              </a:p>
            </p:txBody>
          </p:sp>
          <p:sp>
            <p:nvSpPr>
              <p:cNvPr id="118" name="Oval 9">
                <a:extLst>
                  <a:ext uri="{FF2B5EF4-FFF2-40B4-BE49-F238E27FC236}">
                    <a16:creationId xmlns:a16="http://schemas.microsoft.com/office/drawing/2014/main" id="{7C12AB83-C847-4887-8059-6BF1DAE68E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1" y="1952"/>
                <a:ext cx="254" cy="240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1800" b="1" dirty="0"/>
                  <a:t>G</a:t>
                </a:r>
              </a:p>
            </p:txBody>
          </p:sp>
          <p:sp>
            <p:nvSpPr>
              <p:cNvPr id="119" name="Line 10">
                <a:extLst>
                  <a:ext uri="{FF2B5EF4-FFF2-40B4-BE49-F238E27FC236}">
                    <a16:creationId xmlns:a16="http://schemas.microsoft.com/office/drawing/2014/main" id="{F9370C22-AED5-450F-B259-6DC4484BEB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92" y="2083"/>
                <a:ext cx="746" cy="7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 b="1"/>
              </a:p>
            </p:txBody>
          </p:sp>
          <p:sp>
            <p:nvSpPr>
              <p:cNvPr id="120" name="Line 11">
                <a:extLst>
                  <a:ext uri="{FF2B5EF4-FFF2-40B4-BE49-F238E27FC236}">
                    <a16:creationId xmlns:a16="http://schemas.microsoft.com/office/drawing/2014/main" id="{F61CD3DE-7ABE-4B3B-BD06-6C0207C7C6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4" y="2090"/>
                <a:ext cx="712" cy="0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 b="1"/>
              </a:p>
            </p:txBody>
          </p:sp>
          <p:sp>
            <p:nvSpPr>
              <p:cNvPr id="121" name="Oval 12">
                <a:extLst>
                  <a:ext uri="{FF2B5EF4-FFF2-40B4-BE49-F238E27FC236}">
                    <a16:creationId xmlns:a16="http://schemas.microsoft.com/office/drawing/2014/main" id="{6D267AC6-27D2-4C2F-9EFA-E79744000E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4" y="2651"/>
                <a:ext cx="254" cy="240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lvl="0" algn="just"/>
                <a:r>
                  <a:rPr lang="en-US" altLang="zh-CN" sz="1800" b="1">
                    <a:solidFill>
                      <a:srgbClr val="000000"/>
                    </a:solidFill>
                  </a:rPr>
                  <a:t>B</a:t>
                </a:r>
              </a:p>
            </p:txBody>
          </p:sp>
          <p:sp>
            <p:nvSpPr>
              <p:cNvPr id="122" name="Oval 13">
                <a:extLst>
                  <a:ext uri="{FF2B5EF4-FFF2-40B4-BE49-F238E27FC236}">
                    <a16:creationId xmlns:a16="http://schemas.microsoft.com/office/drawing/2014/main" id="{8F99E9EF-3BC4-4655-B84C-2F1DC5E20E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" y="2651"/>
                <a:ext cx="254" cy="240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lvl="0" algn="just"/>
                <a:r>
                  <a:rPr lang="en-US" altLang="zh-CN" sz="1800" b="1">
                    <a:solidFill>
                      <a:srgbClr val="000000"/>
                    </a:solidFill>
                  </a:rPr>
                  <a:t>E</a:t>
                </a:r>
                <a:endParaRPr lang="en-US" altLang="zh-CN" sz="18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3" name="Oval 14">
                <a:extLst>
                  <a:ext uri="{FF2B5EF4-FFF2-40B4-BE49-F238E27FC236}">
                    <a16:creationId xmlns:a16="http://schemas.microsoft.com/office/drawing/2014/main" id="{DCE59ED6-508E-45CA-B477-8BB741E15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7" y="2651"/>
                <a:ext cx="254" cy="240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lvl="0" algn="just"/>
                <a:r>
                  <a:rPr lang="en-US" altLang="zh-CN" sz="1800" b="1">
                    <a:solidFill>
                      <a:srgbClr val="000000"/>
                    </a:solidFill>
                  </a:rPr>
                  <a:t>H</a:t>
                </a:r>
                <a:endParaRPr lang="en-US" altLang="zh-CN" sz="1800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4" name="Line 15">
                <a:extLst>
                  <a:ext uri="{FF2B5EF4-FFF2-40B4-BE49-F238E27FC236}">
                    <a16:creationId xmlns:a16="http://schemas.microsoft.com/office/drawing/2014/main" id="{A7C600FC-C72A-4D65-BB46-775B1485E2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8" y="2778"/>
                <a:ext cx="737" cy="12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 b="1"/>
              </a:p>
            </p:txBody>
          </p:sp>
          <p:sp>
            <p:nvSpPr>
              <p:cNvPr id="125" name="Oval 18">
                <a:extLst>
                  <a:ext uri="{FF2B5EF4-FFF2-40B4-BE49-F238E27FC236}">
                    <a16:creationId xmlns:a16="http://schemas.microsoft.com/office/drawing/2014/main" id="{9783A845-B31A-4BA0-AFE7-FBF58DDA38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6" y="3385"/>
                <a:ext cx="254" cy="240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lvl="0" algn="just"/>
                <a:r>
                  <a:rPr lang="en-US" altLang="zh-CN" sz="1800" b="1">
                    <a:solidFill>
                      <a:srgbClr val="000000"/>
                    </a:solidFill>
                  </a:rPr>
                  <a:t>C</a:t>
                </a:r>
              </a:p>
            </p:txBody>
          </p:sp>
          <p:sp>
            <p:nvSpPr>
              <p:cNvPr id="126" name="Oval 19">
                <a:extLst>
                  <a:ext uri="{FF2B5EF4-FFF2-40B4-BE49-F238E27FC236}">
                    <a16:creationId xmlns:a16="http://schemas.microsoft.com/office/drawing/2014/main" id="{BCF220C2-4C12-4A2D-95AC-B7D5C339A4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8" y="3385"/>
                <a:ext cx="254" cy="240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lvl="0" algn="just"/>
                <a:r>
                  <a:rPr lang="en-US" altLang="zh-CN" sz="1800" b="1">
                    <a:solidFill>
                      <a:srgbClr val="000000"/>
                    </a:solidFill>
                  </a:rPr>
                  <a:t>F</a:t>
                </a:r>
              </a:p>
            </p:txBody>
          </p:sp>
          <p:sp>
            <p:nvSpPr>
              <p:cNvPr id="127" name="Oval 20">
                <a:extLst>
                  <a:ext uri="{FF2B5EF4-FFF2-40B4-BE49-F238E27FC236}">
                    <a16:creationId xmlns:a16="http://schemas.microsoft.com/office/drawing/2014/main" id="{05CE7F8C-6BB7-4412-974A-9692DE511A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9" y="3385"/>
                <a:ext cx="254" cy="240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lvl="0" algn="just"/>
                <a:r>
                  <a:rPr lang="en-US" altLang="zh-CN" sz="1800" b="1">
                    <a:solidFill>
                      <a:srgbClr val="000000"/>
                    </a:solidFill>
                  </a:rPr>
                  <a:t>I</a:t>
                </a:r>
              </a:p>
            </p:txBody>
          </p:sp>
          <p:sp>
            <p:nvSpPr>
              <p:cNvPr id="128" name="Line 22">
                <a:extLst>
                  <a:ext uri="{FF2B5EF4-FFF2-40B4-BE49-F238E27FC236}">
                    <a16:creationId xmlns:a16="http://schemas.microsoft.com/office/drawing/2014/main" id="{0F829856-F504-4CBF-8A15-4AB7428CCE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73" y="2891"/>
                <a:ext cx="0" cy="494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 b="1"/>
              </a:p>
            </p:txBody>
          </p:sp>
          <p:sp>
            <p:nvSpPr>
              <p:cNvPr id="129" name="Line 23">
                <a:extLst>
                  <a:ext uri="{FF2B5EF4-FFF2-40B4-BE49-F238E27FC236}">
                    <a16:creationId xmlns:a16="http://schemas.microsoft.com/office/drawing/2014/main" id="{7EE46A04-06ED-404C-86CD-B753B97909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1" y="2897"/>
                <a:ext cx="0" cy="478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 b="1"/>
              </a:p>
            </p:txBody>
          </p:sp>
          <p:sp>
            <p:nvSpPr>
              <p:cNvPr id="130" name="Line 25">
                <a:extLst>
                  <a:ext uri="{FF2B5EF4-FFF2-40B4-BE49-F238E27FC236}">
                    <a16:creationId xmlns:a16="http://schemas.microsoft.com/office/drawing/2014/main" id="{D53B0289-161F-4149-A390-4EE209B64A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4" y="2141"/>
                <a:ext cx="814" cy="560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 b="1"/>
              </a:p>
            </p:txBody>
          </p:sp>
          <p:sp>
            <p:nvSpPr>
              <p:cNvPr id="131" name="Line 26">
                <a:extLst>
                  <a:ext uri="{FF2B5EF4-FFF2-40B4-BE49-F238E27FC236}">
                    <a16:creationId xmlns:a16="http://schemas.microsoft.com/office/drawing/2014/main" id="{875EDBDB-668B-47B0-8701-C673360A60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2" y="2272"/>
                <a:ext cx="0" cy="320"/>
              </a:xfrm>
              <a:prstGeom prst="line">
                <a:avLst/>
              </a:prstGeom>
              <a:noFill/>
              <a:ln w="28575">
                <a:solidFill>
                  <a:schemeClr val="accent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 b="1"/>
              </a:p>
            </p:txBody>
          </p:sp>
          <p:sp>
            <p:nvSpPr>
              <p:cNvPr id="132" name="Line 27">
                <a:extLst>
                  <a:ext uri="{FF2B5EF4-FFF2-40B4-BE49-F238E27FC236}">
                    <a16:creationId xmlns:a16="http://schemas.microsoft.com/office/drawing/2014/main" id="{AEA71D2E-1AC0-4D07-A4D1-888314015A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" y="3021"/>
                <a:ext cx="0" cy="320"/>
              </a:xfrm>
              <a:prstGeom prst="line">
                <a:avLst/>
              </a:prstGeom>
              <a:noFill/>
              <a:ln w="28575">
                <a:solidFill>
                  <a:schemeClr val="accent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 b="1"/>
              </a:p>
            </p:txBody>
          </p:sp>
          <p:sp>
            <p:nvSpPr>
              <p:cNvPr id="133" name="Line 28">
                <a:extLst>
                  <a:ext uri="{FF2B5EF4-FFF2-40B4-BE49-F238E27FC236}">
                    <a16:creationId xmlns:a16="http://schemas.microsoft.com/office/drawing/2014/main" id="{3554206D-48E6-4FDA-8FD8-992DAB1B8D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23" y="2272"/>
                <a:ext cx="0" cy="320"/>
              </a:xfrm>
              <a:prstGeom prst="line">
                <a:avLst/>
              </a:prstGeom>
              <a:noFill/>
              <a:ln w="28575">
                <a:solidFill>
                  <a:schemeClr val="accent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 b="1"/>
              </a:p>
            </p:txBody>
          </p:sp>
          <p:sp>
            <p:nvSpPr>
              <p:cNvPr id="134" name="Line 29">
                <a:extLst>
                  <a:ext uri="{FF2B5EF4-FFF2-40B4-BE49-F238E27FC236}">
                    <a16:creationId xmlns:a16="http://schemas.microsoft.com/office/drawing/2014/main" id="{0BB9907D-2735-40E0-886D-83B1FBF9FC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8" y="3021"/>
                <a:ext cx="0" cy="320"/>
              </a:xfrm>
              <a:prstGeom prst="line">
                <a:avLst/>
              </a:prstGeom>
              <a:noFill/>
              <a:ln w="28575">
                <a:solidFill>
                  <a:schemeClr val="accent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 b="1"/>
              </a:p>
            </p:txBody>
          </p:sp>
          <p:sp>
            <p:nvSpPr>
              <p:cNvPr id="135" name="Line 30">
                <a:extLst>
                  <a:ext uri="{FF2B5EF4-FFF2-40B4-BE49-F238E27FC236}">
                    <a16:creationId xmlns:a16="http://schemas.microsoft.com/office/drawing/2014/main" id="{B5744CEE-92F2-4056-9B55-D3E740338A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2182" y="2298"/>
                <a:ext cx="219" cy="310"/>
              </a:xfrm>
              <a:prstGeom prst="line">
                <a:avLst/>
              </a:prstGeom>
              <a:noFill/>
              <a:ln w="28575">
                <a:solidFill>
                  <a:schemeClr val="accent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 b="1"/>
              </a:p>
            </p:txBody>
          </p:sp>
          <p:sp>
            <p:nvSpPr>
              <p:cNvPr id="136" name="Line 31">
                <a:extLst>
                  <a:ext uri="{FF2B5EF4-FFF2-40B4-BE49-F238E27FC236}">
                    <a16:creationId xmlns:a16="http://schemas.microsoft.com/office/drawing/2014/main" id="{A63C1B81-A676-4EF9-BB72-87CEBB1C26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2354" y="3302"/>
                <a:ext cx="1" cy="327"/>
              </a:xfrm>
              <a:prstGeom prst="line">
                <a:avLst/>
              </a:prstGeom>
              <a:noFill/>
              <a:ln w="28575">
                <a:solidFill>
                  <a:schemeClr val="accent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 b="1"/>
              </a:p>
            </p:txBody>
          </p:sp>
          <p:sp>
            <p:nvSpPr>
              <p:cNvPr id="137" name="Line 32">
                <a:extLst>
                  <a:ext uri="{FF2B5EF4-FFF2-40B4-BE49-F238E27FC236}">
                    <a16:creationId xmlns:a16="http://schemas.microsoft.com/office/drawing/2014/main" id="{9CED363E-42E9-42C7-BA73-436A4ED6E8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3979398">
                <a:off x="3275" y="2268"/>
                <a:ext cx="0" cy="327"/>
              </a:xfrm>
              <a:prstGeom prst="line">
                <a:avLst/>
              </a:prstGeom>
              <a:noFill/>
              <a:ln w="28575">
                <a:solidFill>
                  <a:schemeClr val="accent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 b="1"/>
              </a:p>
            </p:txBody>
          </p:sp>
          <p:sp>
            <p:nvSpPr>
              <p:cNvPr id="138" name="Text Box 34">
                <a:extLst>
                  <a:ext uri="{FF2B5EF4-FFF2-40B4-BE49-F238E27FC236}">
                    <a16:creationId xmlns:a16="http://schemas.microsoft.com/office/drawing/2014/main" id="{9EDC3520-19DC-4EC1-8616-4D805501F5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97" y="2339"/>
                <a:ext cx="194" cy="1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sz="1800" b="1" dirty="0"/>
                  <a:t>1</a:t>
                </a:r>
              </a:p>
            </p:txBody>
          </p:sp>
          <p:sp>
            <p:nvSpPr>
              <p:cNvPr id="139" name="Text Box 35">
                <a:extLst>
                  <a:ext uri="{FF2B5EF4-FFF2-40B4-BE49-F238E27FC236}">
                    <a16:creationId xmlns:a16="http://schemas.microsoft.com/office/drawing/2014/main" id="{497560C1-A9DB-4E1C-8E36-6634BF290C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92" y="3072"/>
                <a:ext cx="194" cy="1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sz="1800" b="1" dirty="0"/>
                  <a:t>4</a:t>
                </a:r>
              </a:p>
            </p:txBody>
          </p:sp>
          <p:sp>
            <p:nvSpPr>
              <p:cNvPr id="140" name="Text Box 36">
                <a:extLst>
                  <a:ext uri="{FF2B5EF4-FFF2-40B4-BE49-F238E27FC236}">
                    <a16:creationId xmlns:a16="http://schemas.microsoft.com/office/drawing/2014/main" id="{E6DCB852-08FC-44C8-8C11-1D3522CE35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40" y="3292"/>
                <a:ext cx="206" cy="2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sz="1800" b="1" dirty="0"/>
                  <a:t>6</a:t>
                </a:r>
              </a:p>
            </p:txBody>
          </p:sp>
          <p:sp>
            <p:nvSpPr>
              <p:cNvPr id="141" name="Text Box 37">
                <a:extLst>
                  <a:ext uri="{FF2B5EF4-FFF2-40B4-BE49-F238E27FC236}">
                    <a16:creationId xmlns:a16="http://schemas.microsoft.com/office/drawing/2014/main" id="{E5AACB32-6C83-476D-9D8F-75DC03639C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71" y="2421"/>
                <a:ext cx="254" cy="2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sz="1800" b="1" dirty="0"/>
                  <a:t>2</a:t>
                </a:r>
              </a:p>
            </p:txBody>
          </p:sp>
          <p:sp>
            <p:nvSpPr>
              <p:cNvPr id="142" name="Text Box 38">
                <a:extLst>
                  <a:ext uri="{FF2B5EF4-FFF2-40B4-BE49-F238E27FC236}">
                    <a16:creationId xmlns:a16="http://schemas.microsoft.com/office/drawing/2014/main" id="{BCC4B054-505C-4E3B-92C6-3B2AC48E80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2" y="2281"/>
                <a:ext cx="177" cy="3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sz="1800" b="1" dirty="0"/>
                  <a:t>5</a:t>
                </a:r>
              </a:p>
            </p:txBody>
          </p:sp>
          <p:sp>
            <p:nvSpPr>
              <p:cNvPr id="143" name="Text Box 39">
                <a:extLst>
                  <a:ext uri="{FF2B5EF4-FFF2-40B4-BE49-F238E27FC236}">
                    <a16:creationId xmlns:a16="http://schemas.microsoft.com/office/drawing/2014/main" id="{965048A3-4E76-4E9E-8187-C91E2D0E20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68" y="2331"/>
                <a:ext cx="200" cy="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sz="1800" b="1" dirty="0"/>
                  <a:t>7</a:t>
                </a:r>
              </a:p>
            </p:txBody>
          </p:sp>
          <p:sp>
            <p:nvSpPr>
              <p:cNvPr id="144" name="Text Box 40">
                <a:extLst>
                  <a:ext uri="{FF2B5EF4-FFF2-40B4-BE49-F238E27FC236}">
                    <a16:creationId xmlns:a16="http://schemas.microsoft.com/office/drawing/2014/main" id="{08982290-6698-42C2-ADB6-B8C7119ED6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68" y="3072"/>
                <a:ext cx="206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en-US" altLang="zh-CN" sz="1800" b="1" dirty="0"/>
                  <a:t>8</a:t>
                </a:r>
              </a:p>
            </p:txBody>
          </p:sp>
        </p:grpSp>
        <p:sp>
          <p:nvSpPr>
            <p:cNvPr id="110" name="Line 31">
              <a:extLst>
                <a:ext uri="{FF2B5EF4-FFF2-40B4-BE49-F238E27FC236}">
                  <a16:creationId xmlns:a16="http://schemas.microsoft.com/office/drawing/2014/main" id="{7B0CB5B6-7B6B-401E-9725-17D9204BB49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4354774" y="1251535"/>
              <a:ext cx="2262" cy="695415"/>
            </a:xfrm>
            <a:prstGeom prst="line">
              <a:avLst/>
            </a:prstGeom>
            <a:noFill/>
            <a:ln w="28575">
              <a:solidFill>
                <a:schemeClr val="accent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 b="1"/>
            </a:p>
          </p:txBody>
        </p:sp>
        <p:sp>
          <p:nvSpPr>
            <p:cNvPr id="111" name="Text Box 36">
              <a:extLst>
                <a:ext uri="{FF2B5EF4-FFF2-40B4-BE49-F238E27FC236}">
                  <a16:creationId xmlns:a16="http://schemas.microsoft.com/office/drawing/2014/main" id="{8F5C065B-A0B2-4C45-83D7-3173AB200B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2404" y="1206753"/>
              <a:ext cx="438090" cy="4727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800" b="1" dirty="0"/>
                <a:t>3</a:t>
              </a: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6168AFFB-58A5-41E6-8562-AA2A3819C224}"/>
              </a:ext>
            </a:extLst>
          </p:cNvPr>
          <p:cNvGrpSpPr/>
          <p:nvPr/>
        </p:nvGrpSpPr>
        <p:grpSpPr>
          <a:xfrm>
            <a:off x="5666886" y="854924"/>
            <a:ext cx="2105575" cy="939642"/>
            <a:chOff x="7119130" y="4127846"/>
            <a:chExt cx="4331634" cy="1663204"/>
          </a:xfrm>
        </p:grpSpPr>
        <p:sp>
          <p:nvSpPr>
            <p:cNvPr id="43" name="Rectangle 4">
              <a:extLst>
                <a:ext uri="{FF2B5EF4-FFF2-40B4-BE49-F238E27FC236}">
                  <a16:creationId xmlns:a16="http://schemas.microsoft.com/office/drawing/2014/main" id="{7CF1E948-95FE-470B-92BF-E866DB07C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9883" y="4127846"/>
              <a:ext cx="3034424" cy="32953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5">
                  <a:lumMod val="25000"/>
                </a:schemeClr>
              </a:solidFill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 b="1" dirty="0">
                <a:solidFill>
                  <a:schemeClr val="accent2"/>
                </a:solidFill>
              </a:endParaRPr>
            </a:p>
          </p:txBody>
        </p:sp>
        <p:sp>
          <p:nvSpPr>
            <p:cNvPr id="44" name="Line 6">
              <a:extLst>
                <a:ext uri="{FF2B5EF4-FFF2-40B4-BE49-F238E27FC236}">
                  <a16:creationId xmlns:a16="http://schemas.microsoft.com/office/drawing/2014/main" id="{F4D8793C-6D3E-41C7-AA17-A419520F86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19130" y="4237008"/>
              <a:ext cx="52789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sz="2800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45" name="Line 5">
              <a:extLst>
                <a:ext uri="{FF2B5EF4-FFF2-40B4-BE49-F238E27FC236}">
                  <a16:creationId xmlns:a16="http://schemas.microsoft.com/office/drawing/2014/main" id="{6434C4D6-0087-4624-AA6C-3A2055BC63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865169" y="4251334"/>
              <a:ext cx="58559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sz="2800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22415A56-F1F6-462C-97F3-97DBF37A7E35}"/>
                </a:ext>
              </a:extLst>
            </p:cNvPr>
            <p:cNvGrpSpPr/>
            <p:nvPr/>
          </p:nvGrpSpPr>
          <p:grpSpPr>
            <a:xfrm>
              <a:off x="7794355" y="4419600"/>
              <a:ext cx="1304879" cy="830489"/>
              <a:chOff x="9373917" y="5248954"/>
              <a:chExt cx="1304879" cy="830489"/>
            </a:xfrm>
          </p:grpSpPr>
          <p:sp>
            <p:nvSpPr>
              <p:cNvPr id="50" name="Line 14">
                <a:extLst>
                  <a:ext uri="{FF2B5EF4-FFF2-40B4-BE49-F238E27FC236}">
                    <a16:creationId xmlns:a16="http://schemas.microsoft.com/office/drawing/2014/main" id="{101D91A3-1289-4B98-851D-AE25A2253A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15658" y="5248954"/>
                <a:ext cx="2" cy="830489"/>
              </a:xfrm>
              <a:prstGeom prst="line">
                <a:avLst/>
              </a:prstGeom>
              <a:noFill/>
              <a:ln w="38100">
                <a:solidFill>
                  <a:srgbClr val="660066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pPr algn="ctr"/>
                <a:endParaRPr lang="zh-CN" altLang="en-US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51" name="Text Box 33">
                <a:extLst>
                  <a:ext uri="{FF2B5EF4-FFF2-40B4-BE49-F238E27FC236}">
                    <a16:creationId xmlns:a16="http://schemas.microsoft.com/office/drawing/2014/main" id="{FB4CC03E-C539-4BFA-BB8F-3C47EA6D1B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73917" y="5467106"/>
                <a:ext cx="1304879" cy="599254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600" b="1" dirty="0">
                    <a:solidFill>
                      <a:srgbClr val="3333FF"/>
                    </a:solidFill>
                    <a:ea typeface="楷体_GB2312" pitchFamily="49" charset="-122"/>
                  </a:rPr>
                  <a:t>front</a:t>
                </a:r>
              </a:p>
            </p:txBody>
          </p: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31D7CFA1-9C02-404F-8E47-A8D0708AA987}"/>
                </a:ext>
              </a:extLst>
            </p:cNvPr>
            <p:cNvGrpSpPr/>
            <p:nvPr/>
          </p:nvGrpSpPr>
          <p:grpSpPr>
            <a:xfrm>
              <a:off x="7812694" y="4798467"/>
              <a:ext cx="1304878" cy="992583"/>
              <a:chOff x="9403508" y="5248954"/>
              <a:chExt cx="1304878" cy="992583"/>
            </a:xfrm>
          </p:grpSpPr>
          <p:sp>
            <p:nvSpPr>
              <p:cNvPr id="48" name="Line 14">
                <a:extLst>
                  <a:ext uri="{FF2B5EF4-FFF2-40B4-BE49-F238E27FC236}">
                    <a16:creationId xmlns:a16="http://schemas.microsoft.com/office/drawing/2014/main" id="{7E55B303-DF27-407C-9C25-8B22A726D0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15658" y="5248954"/>
                <a:ext cx="2" cy="830489"/>
              </a:xfrm>
              <a:prstGeom prst="line">
                <a:avLst/>
              </a:prstGeom>
              <a:noFill/>
              <a:ln w="38100">
                <a:solidFill>
                  <a:srgbClr val="660066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pPr algn="ctr"/>
                <a:endParaRPr lang="zh-CN" altLang="en-US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49" name="Text Box 33">
                <a:extLst>
                  <a:ext uri="{FF2B5EF4-FFF2-40B4-BE49-F238E27FC236}">
                    <a16:creationId xmlns:a16="http://schemas.microsoft.com/office/drawing/2014/main" id="{CF64472A-73EA-414B-88DF-F7983147B0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403508" y="5587805"/>
                <a:ext cx="1304878" cy="65373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800" b="1" dirty="0">
                    <a:solidFill>
                      <a:srgbClr val="3333FF"/>
                    </a:solidFill>
                    <a:ea typeface="楷体_GB2312" pitchFamily="49" charset="-122"/>
                  </a:rPr>
                  <a:t>rear</a:t>
                </a:r>
              </a:p>
            </p:txBody>
          </p:sp>
        </p:grp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ECB4351C-0D2A-425E-AF85-F5D68BBB53C8}"/>
              </a:ext>
            </a:extLst>
          </p:cNvPr>
          <p:cNvGrpSpPr/>
          <p:nvPr/>
        </p:nvGrpSpPr>
        <p:grpSpPr>
          <a:xfrm>
            <a:off x="5456093" y="1877438"/>
            <a:ext cx="2359305" cy="653642"/>
            <a:chOff x="6099784" y="1758342"/>
            <a:chExt cx="3851266" cy="1099303"/>
          </a:xfrm>
        </p:grpSpPr>
        <p:sp>
          <p:nvSpPr>
            <p:cNvPr id="53" name="Rectangle 4">
              <a:extLst>
                <a:ext uri="{FF2B5EF4-FFF2-40B4-BE49-F238E27FC236}">
                  <a16:creationId xmlns:a16="http://schemas.microsoft.com/office/drawing/2014/main" id="{E89806AA-F9AF-476E-BC61-FC14DF5E2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4254" y="1758342"/>
              <a:ext cx="2434156" cy="2905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5">
                  <a:lumMod val="25000"/>
                </a:schemeClr>
              </a:solidFill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1600" b="1" dirty="0">
                  <a:solidFill>
                    <a:schemeClr val="accent2"/>
                  </a:solidFill>
                </a:rPr>
                <a:t>A</a:t>
              </a:r>
              <a:endParaRPr lang="zh-CN" altLang="en-US" sz="1600" b="1" dirty="0">
                <a:solidFill>
                  <a:schemeClr val="accent2"/>
                </a:solidFill>
              </a:endParaRPr>
            </a:p>
          </p:txBody>
        </p:sp>
        <p:sp>
          <p:nvSpPr>
            <p:cNvPr id="54" name="Line 6">
              <a:extLst>
                <a:ext uri="{FF2B5EF4-FFF2-40B4-BE49-F238E27FC236}">
                  <a16:creationId xmlns:a16="http://schemas.microsoft.com/office/drawing/2014/main" id="{EDD05A39-7E18-4B1B-A3DD-E6DC26A790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76298" y="1854572"/>
              <a:ext cx="42346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sz="2800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55" name="Line 5">
              <a:extLst>
                <a:ext uri="{FF2B5EF4-FFF2-40B4-BE49-F238E27FC236}">
                  <a16:creationId xmlns:a16="http://schemas.microsoft.com/office/drawing/2014/main" id="{7080B986-11B7-46CA-89DB-1B95FFFFCA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481297" y="1867201"/>
              <a:ext cx="46975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sz="2800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B85A5B94-BFF8-426B-B4AE-9A403E2396BF}"/>
                </a:ext>
              </a:extLst>
            </p:cNvPr>
            <p:cNvGrpSpPr/>
            <p:nvPr/>
          </p:nvGrpSpPr>
          <p:grpSpPr>
            <a:xfrm>
              <a:off x="6099784" y="2015537"/>
              <a:ext cx="1046748" cy="761313"/>
              <a:chOff x="8229329" y="5248954"/>
              <a:chExt cx="1304879" cy="863622"/>
            </a:xfrm>
          </p:grpSpPr>
          <p:sp>
            <p:nvSpPr>
              <p:cNvPr id="60" name="Line 14">
                <a:extLst>
                  <a:ext uri="{FF2B5EF4-FFF2-40B4-BE49-F238E27FC236}">
                    <a16:creationId xmlns:a16="http://schemas.microsoft.com/office/drawing/2014/main" id="{1BA0944B-537A-409A-A797-D3AFD01EE7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15658" y="5248954"/>
                <a:ext cx="2" cy="830489"/>
              </a:xfrm>
              <a:prstGeom prst="line">
                <a:avLst/>
              </a:prstGeom>
              <a:noFill/>
              <a:ln w="38100">
                <a:solidFill>
                  <a:srgbClr val="660066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pPr algn="ctr"/>
                <a:endParaRPr lang="zh-CN" altLang="en-US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61" name="Text Box 33">
                <a:extLst>
                  <a:ext uri="{FF2B5EF4-FFF2-40B4-BE49-F238E27FC236}">
                    <a16:creationId xmlns:a16="http://schemas.microsoft.com/office/drawing/2014/main" id="{88CFBDAC-9AFD-49C6-BC82-30A84E109D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29329" y="5466673"/>
                <a:ext cx="1304879" cy="645903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600" b="1" dirty="0">
                    <a:solidFill>
                      <a:srgbClr val="3333FF"/>
                    </a:solidFill>
                    <a:ea typeface="楷体_GB2312" pitchFamily="49" charset="-122"/>
                  </a:rPr>
                  <a:t>front</a:t>
                </a:r>
              </a:p>
            </p:txBody>
          </p:sp>
        </p:grp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6AC54BC3-293B-47BD-B67A-C45A1A3A5126}"/>
                </a:ext>
              </a:extLst>
            </p:cNvPr>
            <p:cNvGrpSpPr/>
            <p:nvPr/>
          </p:nvGrpSpPr>
          <p:grpSpPr>
            <a:xfrm>
              <a:off x="7423905" y="2018562"/>
              <a:ext cx="1046748" cy="839083"/>
              <a:chOff x="9483345" y="5248954"/>
              <a:chExt cx="1304878" cy="951843"/>
            </a:xfrm>
          </p:grpSpPr>
          <p:sp>
            <p:nvSpPr>
              <p:cNvPr id="58" name="Line 14">
                <a:extLst>
                  <a:ext uri="{FF2B5EF4-FFF2-40B4-BE49-F238E27FC236}">
                    <a16:creationId xmlns:a16="http://schemas.microsoft.com/office/drawing/2014/main" id="{BC59504B-4D98-4DBA-A35A-BBCB7FB05C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13576" y="5248954"/>
                <a:ext cx="2" cy="830489"/>
              </a:xfrm>
              <a:prstGeom prst="line">
                <a:avLst/>
              </a:prstGeom>
              <a:noFill/>
              <a:ln w="38100">
                <a:solidFill>
                  <a:srgbClr val="660066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pPr algn="ctr"/>
                <a:endParaRPr lang="zh-CN" altLang="en-US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59" name="Text Box 33">
                <a:extLst>
                  <a:ext uri="{FF2B5EF4-FFF2-40B4-BE49-F238E27FC236}">
                    <a16:creationId xmlns:a16="http://schemas.microsoft.com/office/drawing/2014/main" id="{DF0A4E5B-EED1-4F7F-8982-A70C2AFB3E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483345" y="5554896"/>
                <a:ext cx="1304878" cy="645901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600" b="1" dirty="0">
                    <a:solidFill>
                      <a:srgbClr val="3333FF"/>
                    </a:solidFill>
                    <a:ea typeface="楷体_GB2312" pitchFamily="49" charset="-122"/>
                  </a:rPr>
                  <a:t>rear</a:t>
                </a:r>
              </a:p>
            </p:txBody>
          </p:sp>
        </p:grp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CF575360-05E2-46C8-A44C-89A7D1A79C51}"/>
              </a:ext>
            </a:extLst>
          </p:cNvPr>
          <p:cNvGrpSpPr/>
          <p:nvPr/>
        </p:nvGrpSpPr>
        <p:grpSpPr>
          <a:xfrm>
            <a:off x="5168320" y="4937168"/>
            <a:ext cx="2359305" cy="653642"/>
            <a:chOff x="6099784" y="1758342"/>
            <a:chExt cx="3851266" cy="1099303"/>
          </a:xfrm>
        </p:grpSpPr>
        <p:sp>
          <p:nvSpPr>
            <p:cNvPr id="63" name="Rectangle 4">
              <a:extLst>
                <a:ext uri="{FF2B5EF4-FFF2-40B4-BE49-F238E27FC236}">
                  <a16:creationId xmlns:a16="http://schemas.microsoft.com/office/drawing/2014/main" id="{1049DF50-68E9-4139-9CC9-CC2C6DAEE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4254" y="1758342"/>
              <a:ext cx="2434156" cy="2905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5">
                  <a:lumMod val="25000"/>
                </a:schemeClr>
              </a:solidFill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altLang="zh-CN" sz="1600" b="1" dirty="0">
                  <a:solidFill>
                    <a:schemeClr val="accent2"/>
                  </a:solidFill>
                </a:rPr>
                <a:t>B</a:t>
              </a:r>
              <a:endParaRPr lang="zh-CN" altLang="en-US" sz="1600" b="1" dirty="0">
                <a:solidFill>
                  <a:schemeClr val="accent2"/>
                </a:solidFill>
              </a:endParaRPr>
            </a:p>
          </p:txBody>
        </p:sp>
        <p:sp>
          <p:nvSpPr>
            <p:cNvPr id="64" name="Line 6">
              <a:extLst>
                <a:ext uri="{FF2B5EF4-FFF2-40B4-BE49-F238E27FC236}">
                  <a16:creationId xmlns:a16="http://schemas.microsoft.com/office/drawing/2014/main" id="{E0BF0F13-297A-498E-9AC8-0057A6A361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76298" y="1854572"/>
              <a:ext cx="42346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sz="2800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65" name="Line 5">
              <a:extLst>
                <a:ext uri="{FF2B5EF4-FFF2-40B4-BE49-F238E27FC236}">
                  <a16:creationId xmlns:a16="http://schemas.microsoft.com/office/drawing/2014/main" id="{C8199FDF-0A2A-4574-B9EE-D49DE3FD7C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481297" y="1867201"/>
              <a:ext cx="46975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sz="2800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2E381B8E-BBFA-44B5-AB39-0F6194D73301}"/>
                </a:ext>
              </a:extLst>
            </p:cNvPr>
            <p:cNvGrpSpPr/>
            <p:nvPr/>
          </p:nvGrpSpPr>
          <p:grpSpPr>
            <a:xfrm>
              <a:off x="6099784" y="2015537"/>
              <a:ext cx="1046748" cy="761313"/>
              <a:chOff x="8229329" y="5248954"/>
              <a:chExt cx="1304879" cy="863622"/>
            </a:xfrm>
          </p:grpSpPr>
          <p:sp>
            <p:nvSpPr>
              <p:cNvPr id="70" name="Line 14">
                <a:extLst>
                  <a:ext uri="{FF2B5EF4-FFF2-40B4-BE49-F238E27FC236}">
                    <a16:creationId xmlns:a16="http://schemas.microsoft.com/office/drawing/2014/main" id="{DD65B6FE-B3E4-41FA-A82C-4C32793C89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15658" y="5248954"/>
                <a:ext cx="2" cy="830489"/>
              </a:xfrm>
              <a:prstGeom prst="line">
                <a:avLst/>
              </a:prstGeom>
              <a:noFill/>
              <a:ln w="38100">
                <a:solidFill>
                  <a:srgbClr val="660066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pPr algn="ctr"/>
                <a:endParaRPr lang="zh-CN" altLang="en-US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71" name="Text Box 33">
                <a:extLst>
                  <a:ext uri="{FF2B5EF4-FFF2-40B4-BE49-F238E27FC236}">
                    <a16:creationId xmlns:a16="http://schemas.microsoft.com/office/drawing/2014/main" id="{0F6096DD-CA05-4879-97E2-1D089EDD55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29329" y="5466673"/>
                <a:ext cx="1304879" cy="645903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600" b="1" dirty="0">
                    <a:solidFill>
                      <a:srgbClr val="3333FF"/>
                    </a:solidFill>
                    <a:ea typeface="楷体_GB2312" pitchFamily="49" charset="-122"/>
                  </a:rPr>
                  <a:t>front</a:t>
                </a:r>
              </a:p>
            </p:txBody>
          </p:sp>
        </p:grp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023605B6-8998-4005-9F8D-EAE4B6A63A27}"/>
                </a:ext>
              </a:extLst>
            </p:cNvPr>
            <p:cNvGrpSpPr/>
            <p:nvPr/>
          </p:nvGrpSpPr>
          <p:grpSpPr>
            <a:xfrm>
              <a:off x="7423905" y="2018562"/>
              <a:ext cx="1046748" cy="839083"/>
              <a:chOff x="9483345" y="5248954"/>
              <a:chExt cx="1304878" cy="951843"/>
            </a:xfrm>
          </p:grpSpPr>
          <p:sp>
            <p:nvSpPr>
              <p:cNvPr id="68" name="Line 14">
                <a:extLst>
                  <a:ext uri="{FF2B5EF4-FFF2-40B4-BE49-F238E27FC236}">
                    <a16:creationId xmlns:a16="http://schemas.microsoft.com/office/drawing/2014/main" id="{33EFA773-FFEA-463B-95E4-629EFE7112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13576" y="5248954"/>
                <a:ext cx="2" cy="830489"/>
              </a:xfrm>
              <a:prstGeom prst="line">
                <a:avLst/>
              </a:prstGeom>
              <a:noFill/>
              <a:ln w="38100">
                <a:solidFill>
                  <a:srgbClr val="660066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pPr algn="ctr"/>
                <a:endParaRPr lang="zh-CN" altLang="en-US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69" name="Text Box 33">
                <a:extLst>
                  <a:ext uri="{FF2B5EF4-FFF2-40B4-BE49-F238E27FC236}">
                    <a16:creationId xmlns:a16="http://schemas.microsoft.com/office/drawing/2014/main" id="{14538976-EABD-4C7A-9C3B-BE3C0F3304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483345" y="5554896"/>
                <a:ext cx="1304878" cy="645901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600" b="1" dirty="0">
                    <a:solidFill>
                      <a:srgbClr val="3333FF"/>
                    </a:solidFill>
                    <a:ea typeface="楷体_GB2312" pitchFamily="49" charset="-122"/>
                  </a:rPr>
                  <a:t>rear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1441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861881-AABB-4895-91D1-22362DA65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533400"/>
            <a:ext cx="11582400" cy="60198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5</a:t>
            </a:r>
            <a:r>
              <a:rPr lang="zh-CN" altLang="en-US" sz="2400" dirty="0"/>
              <a:t>）</a:t>
            </a:r>
            <a:r>
              <a:rPr lang="en-US" altLang="zh-CN" sz="2400" dirty="0" err="1"/>
              <a:t>FirstAdjVertex</a:t>
            </a:r>
            <a:r>
              <a:rPr lang="en-US" altLang="zh-CN" sz="2400" dirty="0"/>
              <a:t>(G, v)</a:t>
            </a:r>
            <a:r>
              <a:rPr lang="zh-CN" altLang="en-US" sz="2400" dirty="0"/>
              <a:t>：</a:t>
            </a:r>
            <a:r>
              <a:rPr lang="zh-CN" altLang="en-US" sz="2400" dirty="0">
                <a:solidFill>
                  <a:srgbClr val="00B050"/>
                </a:solidFill>
              </a:rPr>
              <a:t>求</a:t>
            </a:r>
            <a:r>
              <a:rPr lang="zh-CN" altLang="en-US" sz="2400" dirty="0"/>
              <a:t>图</a:t>
            </a:r>
            <a:r>
              <a:rPr lang="en-US" altLang="zh-CN" sz="2400" dirty="0"/>
              <a:t>G</a:t>
            </a:r>
            <a:r>
              <a:rPr lang="zh-CN" altLang="en-US" sz="2400" dirty="0"/>
              <a:t>中顶点</a:t>
            </a:r>
            <a:r>
              <a:rPr lang="en-US" altLang="zh-CN" sz="2400" dirty="0"/>
              <a:t>v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00B050"/>
                </a:solidFill>
              </a:rPr>
              <a:t>第一个邻接点</a:t>
            </a:r>
            <a:r>
              <a:rPr lang="zh-CN" altLang="en-US" sz="2400" dirty="0"/>
              <a:t>。若</a:t>
            </a:r>
            <a:r>
              <a:rPr lang="en-US" altLang="zh-CN" sz="2400" dirty="0"/>
              <a:t>v</a:t>
            </a:r>
            <a:r>
              <a:rPr lang="zh-CN" altLang="en-US" sz="2400" dirty="0"/>
              <a:t>无邻接点或图</a:t>
            </a:r>
            <a:r>
              <a:rPr lang="en-US" altLang="zh-CN" sz="2400" dirty="0"/>
              <a:t>G</a:t>
            </a:r>
            <a:r>
              <a:rPr lang="zh-CN" altLang="en-US" sz="2400" dirty="0"/>
              <a:t>中无顶点</a:t>
            </a:r>
            <a:r>
              <a:rPr lang="en-US" altLang="zh-CN" sz="2400" dirty="0"/>
              <a:t>v</a:t>
            </a:r>
            <a:r>
              <a:rPr lang="zh-CN" altLang="en-US" sz="2400" dirty="0"/>
              <a:t>，则函数值为“空”。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6</a:t>
            </a:r>
            <a:r>
              <a:rPr lang="zh-CN" altLang="en-US" sz="2400" dirty="0"/>
              <a:t>）</a:t>
            </a:r>
            <a:r>
              <a:rPr lang="en-US" altLang="zh-CN" sz="2400" dirty="0" err="1"/>
              <a:t>NextAdjVertex</a:t>
            </a:r>
            <a:r>
              <a:rPr lang="en-US" altLang="zh-CN" sz="2400" dirty="0"/>
              <a:t>(G, v, w)</a:t>
            </a:r>
            <a:r>
              <a:rPr lang="zh-CN" altLang="en-US" sz="2400" dirty="0"/>
              <a:t>：已知</a:t>
            </a:r>
            <a:r>
              <a:rPr lang="en-US" altLang="zh-CN" sz="2400" dirty="0">
                <a:solidFill>
                  <a:srgbClr val="00B050"/>
                </a:solidFill>
              </a:rPr>
              <a:t>w</a:t>
            </a:r>
            <a:r>
              <a:rPr lang="zh-CN" altLang="en-US" sz="2400" dirty="0"/>
              <a:t>是图</a:t>
            </a:r>
            <a:r>
              <a:rPr lang="en-US" altLang="zh-CN" sz="2400" dirty="0"/>
              <a:t>G</a:t>
            </a:r>
            <a:r>
              <a:rPr lang="zh-CN" altLang="en-US" sz="2400" dirty="0"/>
              <a:t>中顶点</a:t>
            </a:r>
            <a:r>
              <a:rPr lang="en-US" altLang="zh-CN" sz="2400" dirty="0">
                <a:solidFill>
                  <a:srgbClr val="00B050"/>
                </a:solidFill>
              </a:rPr>
              <a:t>v</a:t>
            </a:r>
            <a:r>
              <a:rPr lang="zh-CN" altLang="en-US" sz="2400" dirty="0">
                <a:solidFill>
                  <a:srgbClr val="00B050"/>
                </a:solidFill>
              </a:rPr>
              <a:t>的某个邻接点</a:t>
            </a:r>
            <a:r>
              <a:rPr lang="zh-CN" altLang="en-US" sz="2400" dirty="0"/>
              <a:t>，求顶点</a:t>
            </a:r>
            <a:r>
              <a:rPr lang="en-US" altLang="zh-CN" sz="2400" dirty="0">
                <a:solidFill>
                  <a:srgbClr val="00B050"/>
                </a:solidFill>
              </a:rPr>
              <a:t>v</a:t>
            </a:r>
            <a:r>
              <a:rPr lang="zh-CN" altLang="en-US" sz="2400" dirty="0">
                <a:solidFill>
                  <a:srgbClr val="00B050"/>
                </a:solidFill>
              </a:rPr>
              <a:t>的下一个邻接点（紧跟在</a:t>
            </a:r>
            <a:r>
              <a:rPr lang="en-US" altLang="zh-CN" sz="2400" dirty="0">
                <a:solidFill>
                  <a:srgbClr val="00B050"/>
                </a:solidFill>
              </a:rPr>
              <a:t>w</a:t>
            </a:r>
            <a:r>
              <a:rPr lang="zh-CN" altLang="en-US" sz="2400" dirty="0">
                <a:solidFill>
                  <a:srgbClr val="00B050"/>
                </a:solidFill>
              </a:rPr>
              <a:t>后面）</a:t>
            </a:r>
            <a:r>
              <a:rPr lang="zh-CN" altLang="en-US" sz="2400" dirty="0"/>
              <a:t>。若</a:t>
            </a:r>
            <a:r>
              <a:rPr lang="en-US" altLang="zh-CN" sz="2400" dirty="0"/>
              <a:t>w</a:t>
            </a:r>
            <a:r>
              <a:rPr lang="zh-CN" altLang="en-US" sz="2400" dirty="0"/>
              <a:t>是</a:t>
            </a:r>
            <a:r>
              <a:rPr lang="en-US" altLang="zh-CN" sz="2400" dirty="0"/>
              <a:t>v</a:t>
            </a:r>
            <a:r>
              <a:rPr lang="zh-CN" altLang="en-US" sz="2400" dirty="0"/>
              <a:t>的最后一个邻接点，则函数值为“空”</a:t>
            </a:r>
            <a:endParaRPr lang="en-US" altLang="zh-CN" sz="24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7</a:t>
            </a:r>
            <a:r>
              <a:rPr lang="zh-CN" altLang="en-US" sz="2400" dirty="0"/>
              <a:t>）</a:t>
            </a:r>
            <a:r>
              <a:rPr lang="en-US" altLang="zh-CN" sz="2400" dirty="0" err="1"/>
              <a:t>InsertVertex</a:t>
            </a:r>
            <a:r>
              <a:rPr lang="en-US" altLang="zh-CN" sz="2400" dirty="0"/>
              <a:t>(G, u)</a:t>
            </a:r>
            <a:r>
              <a:rPr lang="zh-CN" altLang="en-US" sz="2400" dirty="0"/>
              <a:t>：在图</a:t>
            </a:r>
            <a:r>
              <a:rPr lang="en-US" altLang="zh-CN" sz="2400" dirty="0"/>
              <a:t>G</a:t>
            </a:r>
            <a:r>
              <a:rPr lang="zh-CN" altLang="en-US" sz="2400" dirty="0"/>
              <a:t>中</a:t>
            </a:r>
            <a:r>
              <a:rPr lang="zh-CN" altLang="en-US" sz="2400" dirty="0">
                <a:solidFill>
                  <a:srgbClr val="00B050"/>
                </a:solidFill>
              </a:rPr>
              <a:t>增加</a:t>
            </a:r>
            <a:r>
              <a:rPr lang="zh-CN" altLang="en-US" sz="2400" dirty="0"/>
              <a:t>一个</a:t>
            </a:r>
            <a:r>
              <a:rPr lang="zh-CN" altLang="en-US" sz="2400" dirty="0">
                <a:solidFill>
                  <a:srgbClr val="00B050"/>
                </a:solidFill>
              </a:rPr>
              <a:t>顶点</a:t>
            </a:r>
            <a:r>
              <a:rPr lang="en-US" altLang="zh-CN" sz="2400" dirty="0"/>
              <a:t>u</a:t>
            </a:r>
            <a:r>
              <a:rPr lang="zh-CN" altLang="en-US" sz="2400" dirty="0"/>
              <a:t>。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8</a:t>
            </a:r>
            <a:r>
              <a:rPr lang="zh-CN" altLang="en-US" sz="2400" dirty="0"/>
              <a:t>）</a:t>
            </a:r>
            <a:r>
              <a:rPr lang="en-US" altLang="zh-CN" sz="2400" dirty="0" err="1"/>
              <a:t>Delete</a:t>
            </a:r>
            <a:r>
              <a:rPr lang="en-US" altLang="zh-CN" sz="2400" dirty="0" err="1">
                <a:solidFill>
                  <a:srgbClr val="00B050"/>
                </a:solidFill>
              </a:rPr>
              <a:t>Vertex</a:t>
            </a:r>
            <a:r>
              <a:rPr lang="zh-CN" altLang="en-US" sz="2400" dirty="0"/>
              <a:t>（</a:t>
            </a:r>
            <a:r>
              <a:rPr lang="en-US" altLang="zh-CN" sz="2400" dirty="0"/>
              <a:t>G</a:t>
            </a:r>
            <a:r>
              <a:rPr lang="zh-CN" altLang="en-US" sz="2400" dirty="0"/>
              <a:t>，</a:t>
            </a:r>
            <a:r>
              <a:rPr lang="en-US" altLang="zh-CN" sz="2400" dirty="0"/>
              <a:t>v</a:t>
            </a:r>
            <a:r>
              <a:rPr lang="zh-CN" altLang="en-US" sz="2400" dirty="0"/>
              <a:t>）：</a:t>
            </a:r>
            <a:r>
              <a:rPr lang="zh-CN" altLang="en-US" sz="2400" dirty="0">
                <a:solidFill>
                  <a:srgbClr val="00B050"/>
                </a:solidFill>
              </a:rPr>
              <a:t>删除</a:t>
            </a:r>
            <a:r>
              <a:rPr lang="zh-CN" altLang="en-US" sz="2400" dirty="0"/>
              <a:t>图</a:t>
            </a:r>
            <a:r>
              <a:rPr lang="en-US" altLang="zh-CN" sz="2400" dirty="0"/>
              <a:t>G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00B050"/>
                </a:solidFill>
              </a:rPr>
              <a:t>顶点</a:t>
            </a:r>
            <a:r>
              <a:rPr lang="en-US" altLang="zh-CN" sz="2400" dirty="0"/>
              <a:t>v</a:t>
            </a:r>
            <a:r>
              <a:rPr lang="zh-CN" altLang="en-US" sz="2400" dirty="0"/>
              <a:t>及与顶点</a:t>
            </a:r>
            <a:r>
              <a:rPr lang="en-US" altLang="zh-CN" sz="2400" dirty="0"/>
              <a:t>v</a:t>
            </a:r>
            <a:r>
              <a:rPr lang="zh-CN" altLang="en-US" sz="2400" dirty="0">
                <a:highlight>
                  <a:srgbClr val="FFFF00"/>
                </a:highlight>
              </a:rPr>
              <a:t>相关联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00B050"/>
                </a:solidFill>
              </a:rPr>
              <a:t>弧</a:t>
            </a:r>
            <a:r>
              <a:rPr lang="zh-CN" altLang="en-US" sz="2400" dirty="0"/>
              <a:t>。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9</a:t>
            </a:r>
            <a:r>
              <a:rPr lang="zh-CN" altLang="en-US" sz="2400" dirty="0"/>
              <a:t>）</a:t>
            </a:r>
            <a:r>
              <a:rPr lang="en-US" altLang="zh-CN" sz="2400" dirty="0" err="1"/>
              <a:t>InsertArc</a:t>
            </a:r>
            <a:r>
              <a:rPr lang="zh-CN" altLang="en-US" sz="2400" dirty="0"/>
              <a:t>（</a:t>
            </a:r>
            <a:r>
              <a:rPr lang="en-US" altLang="zh-CN" sz="2400" dirty="0"/>
              <a:t>G</a:t>
            </a:r>
            <a:r>
              <a:rPr lang="zh-CN" altLang="en-US" sz="2400" dirty="0"/>
              <a:t>，</a:t>
            </a:r>
            <a:r>
              <a:rPr lang="en-US" altLang="zh-CN" sz="2400" dirty="0"/>
              <a:t>v</a:t>
            </a:r>
            <a:r>
              <a:rPr lang="zh-CN" altLang="en-US" sz="2400" dirty="0"/>
              <a:t>，</a:t>
            </a:r>
            <a:r>
              <a:rPr lang="en-US" altLang="zh-CN" sz="2400" dirty="0"/>
              <a:t>w</a:t>
            </a:r>
            <a:r>
              <a:rPr lang="zh-CN" altLang="en-US" sz="2400" dirty="0"/>
              <a:t>）：在图</a:t>
            </a:r>
            <a:r>
              <a:rPr lang="en-US" altLang="zh-CN" sz="2400" dirty="0"/>
              <a:t>G</a:t>
            </a:r>
            <a:r>
              <a:rPr lang="zh-CN" altLang="en-US" sz="2400" dirty="0"/>
              <a:t>中</a:t>
            </a:r>
            <a:r>
              <a:rPr lang="zh-CN" altLang="en-US" sz="2400" dirty="0">
                <a:solidFill>
                  <a:srgbClr val="00B050"/>
                </a:solidFill>
              </a:rPr>
              <a:t>增加</a:t>
            </a:r>
            <a:r>
              <a:rPr lang="zh-CN" altLang="en-US" sz="2400" dirty="0"/>
              <a:t>一条从顶点</a:t>
            </a:r>
            <a:r>
              <a:rPr lang="en-US" altLang="zh-CN" sz="2400" dirty="0"/>
              <a:t>v</a:t>
            </a:r>
            <a:r>
              <a:rPr lang="zh-CN" altLang="en-US" sz="2400" dirty="0"/>
              <a:t>到顶点</a:t>
            </a:r>
            <a:r>
              <a:rPr lang="en-US" altLang="zh-CN" sz="2400" dirty="0"/>
              <a:t>w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00B050"/>
                </a:solidFill>
              </a:rPr>
              <a:t>弧</a:t>
            </a:r>
            <a:r>
              <a:rPr lang="zh-CN" altLang="en-US" sz="2400" dirty="0"/>
              <a:t>。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10</a:t>
            </a:r>
            <a:r>
              <a:rPr lang="zh-CN" altLang="en-US" sz="2400" dirty="0"/>
              <a:t>）</a:t>
            </a:r>
            <a:r>
              <a:rPr lang="en-US" altLang="zh-CN" sz="2400" dirty="0" err="1"/>
              <a:t>Delete</a:t>
            </a:r>
            <a:r>
              <a:rPr lang="en-US" altLang="zh-CN" sz="2400" dirty="0" err="1">
                <a:solidFill>
                  <a:srgbClr val="00B050"/>
                </a:solidFill>
              </a:rPr>
              <a:t>Arc</a:t>
            </a:r>
            <a:r>
              <a:rPr lang="zh-CN" altLang="en-US" sz="2400" dirty="0"/>
              <a:t>（</a:t>
            </a:r>
            <a:r>
              <a:rPr lang="en-US" altLang="zh-CN" sz="2400" dirty="0"/>
              <a:t>G</a:t>
            </a:r>
            <a:r>
              <a:rPr lang="zh-CN" altLang="en-US" sz="2400" dirty="0"/>
              <a:t>，</a:t>
            </a:r>
            <a:r>
              <a:rPr lang="en-US" altLang="zh-CN" sz="2400" dirty="0"/>
              <a:t>v</a:t>
            </a:r>
            <a:r>
              <a:rPr lang="zh-CN" altLang="en-US" sz="2400" dirty="0"/>
              <a:t>，</a:t>
            </a:r>
            <a:r>
              <a:rPr lang="en-US" altLang="zh-CN" sz="2400" dirty="0"/>
              <a:t>w</a:t>
            </a:r>
            <a:r>
              <a:rPr lang="zh-CN" altLang="en-US" sz="2400" dirty="0"/>
              <a:t>）：</a:t>
            </a:r>
            <a:r>
              <a:rPr lang="zh-CN" altLang="en-US" sz="2400" dirty="0">
                <a:solidFill>
                  <a:srgbClr val="00B050"/>
                </a:solidFill>
              </a:rPr>
              <a:t>删除</a:t>
            </a:r>
            <a:r>
              <a:rPr lang="zh-CN" altLang="en-US" sz="2400" dirty="0"/>
              <a:t>图</a:t>
            </a:r>
            <a:r>
              <a:rPr lang="en-US" altLang="zh-CN" sz="2400" dirty="0"/>
              <a:t>G</a:t>
            </a:r>
            <a:r>
              <a:rPr lang="zh-CN" altLang="en-US" sz="2400" dirty="0"/>
              <a:t>中从顶点</a:t>
            </a:r>
            <a:r>
              <a:rPr lang="en-US" altLang="zh-CN" sz="2400" dirty="0"/>
              <a:t>v</a:t>
            </a:r>
            <a:r>
              <a:rPr lang="zh-CN" altLang="en-US" sz="2400" dirty="0"/>
              <a:t>到顶点</a:t>
            </a:r>
            <a:r>
              <a:rPr lang="en-US" altLang="zh-CN" sz="2400" dirty="0"/>
              <a:t>w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00B050"/>
                </a:solidFill>
              </a:rPr>
              <a:t>弧</a:t>
            </a:r>
            <a:r>
              <a:rPr lang="zh-CN" altLang="en-US" sz="2400" dirty="0"/>
              <a:t>。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11</a:t>
            </a:r>
            <a:r>
              <a:rPr lang="zh-CN" altLang="en-US" sz="2400" dirty="0"/>
              <a:t>）</a:t>
            </a:r>
            <a:r>
              <a:rPr lang="en-US" altLang="zh-CN" sz="2400" dirty="0" err="1"/>
              <a:t>TraverseGraph</a:t>
            </a:r>
            <a:r>
              <a:rPr lang="zh-CN" altLang="en-US" sz="2400" dirty="0"/>
              <a:t>（</a:t>
            </a:r>
            <a:r>
              <a:rPr lang="en-US" altLang="zh-CN" sz="2400" dirty="0"/>
              <a:t>G</a:t>
            </a:r>
            <a:r>
              <a:rPr lang="zh-CN" altLang="en-US" sz="2400" dirty="0"/>
              <a:t>）：按照某种次序，对图</a:t>
            </a:r>
            <a:r>
              <a:rPr lang="en-US" altLang="zh-CN" sz="2400" dirty="0"/>
              <a:t>G</a:t>
            </a:r>
            <a:r>
              <a:rPr lang="zh-CN" altLang="en-US" sz="2400" dirty="0"/>
              <a:t>的每个结点</a:t>
            </a:r>
            <a:r>
              <a:rPr lang="zh-CN" altLang="en-US" sz="2400" dirty="0">
                <a:solidFill>
                  <a:srgbClr val="00B050"/>
                </a:solidFill>
              </a:rPr>
              <a:t>访问</a:t>
            </a:r>
            <a:r>
              <a:rPr lang="zh-CN" altLang="en-US" sz="2400" dirty="0"/>
              <a:t>一次且最多一次。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} ADT Graph;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53310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A7ED6A-C473-455A-B0B3-ECA85288D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7.1.2  </a:t>
            </a:r>
            <a:r>
              <a:rPr lang="zh-CN" altLang="en-US" dirty="0"/>
              <a:t>基本术语 </a:t>
            </a:r>
            <a:r>
              <a:rPr lang="en-US" altLang="zh-CN" dirty="0"/>
              <a:t>-</a:t>
            </a:r>
            <a:r>
              <a:rPr lang="zh-CN" altLang="en-US" dirty="0"/>
              <a:t>完全图（</a:t>
            </a:r>
            <a:r>
              <a:rPr lang="en-US" altLang="zh-CN" dirty="0"/>
              <a:t>Complete Graph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A2358-471A-482A-9A2E-A078C88E0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11" y="1503363"/>
            <a:ext cx="5224279" cy="2831027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zh-CN" altLang="en-US" sz="2400" dirty="0">
                <a:solidFill>
                  <a:srgbClr val="CC00CC"/>
                </a:solidFill>
              </a:rPr>
              <a:t>无向完全图（</a:t>
            </a:r>
            <a:r>
              <a:rPr lang="en-US" altLang="zh-CN" sz="2400" dirty="0">
                <a:solidFill>
                  <a:srgbClr val="CC00CC"/>
                </a:solidFill>
              </a:rPr>
              <a:t>Undirected Complete Graph</a:t>
            </a:r>
            <a:r>
              <a:rPr lang="zh-CN" altLang="en-US" sz="2400" dirty="0">
                <a:solidFill>
                  <a:srgbClr val="CC00CC"/>
                </a:solidFill>
              </a:rPr>
              <a:t>）</a:t>
            </a:r>
            <a:endParaRPr lang="en-US" altLang="zh-CN" sz="2400" dirty="0">
              <a:solidFill>
                <a:srgbClr val="CC00CC"/>
              </a:solidFill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/>
              <a:t>n</a:t>
            </a:r>
            <a:r>
              <a:rPr lang="zh-CN" altLang="en-US" sz="2400" dirty="0"/>
              <a:t>个顶点的</a:t>
            </a:r>
            <a:r>
              <a:rPr lang="zh-CN" altLang="en-US" sz="2400" dirty="0">
                <a:solidFill>
                  <a:srgbClr val="00B050"/>
                </a:solidFill>
              </a:rPr>
              <a:t>无向</a:t>
            </a:r>
            <a:r>
              <a:rPr lang="zh-CN" altLang="en-US" sz="2400" dirty="0"/>
              <a:t>图</a:t>
            </a:r>
            <a:r>
              <a:rPr lang="zh-CN" altLang="en-US" sz="2400" dirty="0">
                <a:solidFill>
                  <a:srgbClr val="00B050"/>
                </a:solidFill>
              </a:rPr>
              <a:t>最大边数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n(n-1)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</a:rPr>
              <a:t>/2</a:t>
            </a:r>
          </a:p>
          <a:p>
            <a:pPr>
              <a:spcAft>
                <a:spcPts val="0"/>
              </a:spcAft>
            </a:pPr>
            <a:endParaRPr lang="zh-CN" altLang="en-US" sz="24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9C3D2D15-6D67-443C-A5CF-54D6543919CB}"/>
              </a:ext>
            </a:extLst>
          </p:cNvPr>
          <p:cNvGrpSpPr/>
          <p:nvPr/>
        </p:nvGrpSpPr>
        <p:grpSpPr>
          <a:xfrm>
            <a:off x="1656255" y="3556143"/>
            <a:ext cx="3857652" cy="2989322"/>
            <a:chOff x="209510" y="3143248"/>
            <a:chExt cx="3857652" cy="2989322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9A8F89A-F498-4FCA-9BB0-3640C604F98B}"/>
                </a:ext>
              </a:extLst>
            </p:cNvPr>
            <p:cNvGrpSpPr/>
            <p:nvPr/>
          </p:nvGrpSpPr>
          <p:grpSpPr>
            <a:xfrm>
              <a:off x="785786" y="3143248"/>
              <a:ext cx="2797175" cy="2589212"/>
              <a:chOff x="5797550" y="188913"/>
              <a:chExt cx="2797175" cy="2589212"/>
            </a:xfrm>
          </p:grpSpPr>
          <p:sp>
            <p:nvSpPr>
              <p:cNvPr id="7" name="Line 69">
                <a:extLst>
                  <a:ext uri="{FF2B5EF4-FFF2-40B4-BE49-F238E27FC236}">
                    <a16:creationId xmlns:a16="http://schemas.microsoft.com/office/drawing/2014/main" id="{B658FC09-8D18-4B1D-B757-90C0A40F47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143636" y="571479"/>
                <a:ext cx="857256" cy="714381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 tIns="108000"/>
              <a:lstStyle/>
              <a:p>
                <a:pPr algn="ctr"/>
                <a:endParaRPr lang="zh-CN" altLang="en-US" sz="24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8" name="Freeform 86">
                <a:extLst>
                  <a:ext uri="{FF2B5EF4-FFF2-40B4-BE49-F238E27FC236}">
                    <a16:creationId xmlns:a16="http://schemas.microsoft.com/office/drawing/2014/main" id="{9F147232-7511-4806-A25C-6DD42B50F2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8538" y="1608138"/>
                <a:ext cx="842962" cy="7032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43" y="384"/>
                  </a:cxn>
                </a:cxnLst>
                <a:rect l="0" t="0" r="r" b="b"/>
                <a:pathLst>
                  <a:path w="543" h="384">
                    <a:moveTo>
                      <a:pt x="0" y="0"/>
                    </a:moveTo>
                    <a:lnTo>
                      <a:pt x="543" y="384"/>
                    </a:lnTo>
                  </a:path>
                </a:pathLst>
              </a:custGeom>
              <a:solidFill>
                <a:srgbClr val="000099"/>
              </a:solidFill>
              <a:ln w="28575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 tIns="108000"/>
              <a:lstStyle/>
              <a:p>
                <a:pPr algn="ctr"/>
                <a:endParaRPr lang="zh-CN" altLang="en-US" sz="24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9" name="Freeform 87">
                <a:extLst>
                  <a:ext uri="{FF2B5EF4-FFF2-40B4-BE49-F238E27FC236}">
                    <a16:creationId xmlns:a16="http://schemas.microsoft.com/office/drawing/2014/main" id="{0E84C60F-FE1A-4D01-A587-B34DEE1104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08863" y="1598613"/>
                <a:ext cx="757237" cy="754062"/>
              </a:xfrm>
              <a:custGeom>
                <a:avLst/>
                <a:gdLst/>
                <a:ahLst/>
                <a:cxnLst>
                  <a:cxn ang="0">
                    <a:pos x="0" y="413"/>
                  </a:cxn>
                  <a:cxn ang="0">
                    <a:pos x="487" y="0"/>
                  </a:cxn>
                </a:cxnLst>
                <a:rect l="0" t="0" r="r" b="b"/>
                <a:pathLst>
                  <a:path w="487" h="413">
                    <a:moveTo>
                      <a:pt x="0" y="413"/>
                    </a:moveTo>
                    <a:lnTo>
                      <a:pt x="487" y="0"/>
                    </a:lnTo>
                  </a:path>
                </a:pathLst>
              </a:custGeom>
              <a:solidFill>
                <a:srgbClr val="000099"/>
              </a:solidFill>
              <a:ln w="28575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 tIns="108000"/>
              <a:lstStyle/>
              <a:p>
                <a:pPr algn="ctr"/>
                <a:endParaRPr lang="zh-CN" altLang="en-US" sz="24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0" name="Line 88">
                <a:extLst>
                  <a:ext uri="{FF2B5EF4-FFF2-40B4-BE49-F238E27FC236}">
                    <a16:creationId xmlns:a16="http://schemas.microsoft.com/office/drawing/2014/main" id="{9867778C-F05D-44C3-AC1D-2F34D15A26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58082" y="500042"/>
                <a:ext cx="855643" cy="714396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 tIns="108000"/>
              <a:lstStyle/>
              <a:p>
                <a:pPr algn="ctr"/>
                <a:endParaRPr lang="zh-CN" altLang="en-US" sz="24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1" name="Line 89">
                <a:extLst>
                  <a:ext uri="{FF2B5EF4-FFF2-40B4-BE49-F238E27FC236}">
                    <a16:creationId xmlns:a16="http://schemas.microsoft.com/office/drawing/2014/main" id="{F542287F-45CD-4E93-8088-66E1D4D75B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78538" y="1433513"/>
                <a:ext cx="2235200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 tIns="108000"/>
              <a:lstStyle/>
              <a:p>
                <a:pPr algn="ctr"/>
                <a:endParaRPr lang="zh-CN" altLang="en-US" sz="24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" name="Line 90">
                <a:extLst>
                  <a:ext uri="{FF2B5EF4-FFF2-40B4-BE49-F238E27FC236}">
                    <a16:creationId xmlns:a16="http://schemas.microsoft.com/office/drawing/2014/main" id="{D2053F13-3415-4928-8011-469846D38B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96138" y="750888"/>
                <a:ext cx="0" cy="170180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 tIns="108000"/>
              <a:lstStyle/>
              <a:p>
                <a:pPr algn="ctr"/>
                <a:endParaRPr lang="zh-CN" altLang="en-US" sz="24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" name="Oval 91">
                <a:extLst>
                  <a:ext uri="{FF2B5EF4-FFF2-40B4-BE49-F238E27FC236}">
                    <a16:creationId xmlns:a16="http://schemas.microsoft.com/office/drawing/2014/main" id="{1C4D714A-6DBC-4736-8CB1-8C4A1FB63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5150" y="188913"/>
                <a:ext cx="561975" cy="568325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rgbClr val="006600"/>
                </a:solidFill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 marL="0" marR="0" lvl="0" indent="0" algn="ctr" defTabSz="914400" rtl="0" eaLnBrk="0" fontAlgn="base" latinLnBrk="0" hangingPunct="0">
                  <a:lnSpc>
                    <a:spcPct val="72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Times New Roman" pitchFamily="18" charset="0"/>
                  </a:rPr>
                  <a:t>1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4" name="Oval 92">
                <a:extLst>
                  <a:ext uri="{FF2B5EF4-FFF2-40B4-BE49-F238E27FC236}">
                    <a16:creationId xmlns:a16="http://schemas.microsoft.com/office/drawing/2014/main" id="{AB966BF2-F171-4C1D-B5B9-C7AE87E6F9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35925" y="1149350"/>
                <a:ext cx="558800" cy="566738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rgbClr val="006600"/>
                </a:solidFill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 marL="0" marR="0" lvl="0" indent="0" algn="ctr" defTabSz="914400" rtl="0" eaLnBrk="0" fontAlgn="base" latinLnBrk="0" hangingPunct="0">
                  <a:lnSpc>
                    <a:spcPct val="72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Times New Roman" pitchFamily="18" charset="0"/>
                  </a:rPr>
                  <a:t>0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5" name="Oval 93">
                <a:extLst>
                  <a:ext uri="{FF2B5EF4-FFF2-40B4-BE49-F238E27FC236}">
                    <a16:creationId xmlns:a16="http://schemas.microsoft.com/office/drawing/2014/main" id="{28902536-6BBA-4E71-9E46-F25193081D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7550" y="1149350"/>
                <a:ext cx="558800" cy="566738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rgbClr val="006600"/>
                </a:solidFill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 marL="0" marR="0" lvl="0" indent="0" algn="ctr" defTabSz="914400" rtl="0" eaLnBrk="0" fontAlgn="base" latinLnBrk="0" hangingPunct="0">
                  <a:lnSpc>
                    <a:spcPct val="72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16" name="Oval 94">
                <a:extLst>
                  <a:ext uri="{FF2B5EF4-FFF2-40B4-BE49-F238E27FC236}">
                    <a16:creationId xmlns:a16="http://schemas.microsoft.com/office/drawing/2014/main" id="{85D05D28-66B2-4CC4-B39F-9D35083352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0700" y="2206625"/>
                <a:ext cx="558800" cy="571500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rgbClr val="006600"/>
                </a:solidFill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 marL="0" marR="0" lvl="0" indent="0" algn="ctr" defTabSz="914400" rtl="0" eaLnBrk="0" fontAlgn="base" latinLnBrk="0" hangingPunct="0">
                  <a:lnSpc>
                    <a:spcPct val="72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Times New Roman" pitchFamily="18" charset="0"/>
                  </a:rPr>
                  <a:t>3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</p:grpSp>
        <p:sp>
          <p:nvSpPr>
            <p:cNvPr id="6" name="TextBox 32">
              <a:extLst>
                <a:ext uri="{FF2B5EF4-FFF2-40B4-BE49-F238E27FC236}">
                  <a16:creationId xmlns:a16="http://schemas.microsoft.com/office/drawing/2014/main" id="{8881A6D3-980D-4573-9936-2EEE4DFEAADC}"/>
                </a:ext>
              </a:extLst>
            </p:cNvPr>
            <p:cNvSpPr txBox="1"/>
            <p:nvPr/>
          </p:nvSpPr>
          <p:spPr>
            <a:xfrm>
              <a:off x="209510" y="5732460"/>
              <a:ext cx="38576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000" b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完全无向图：</a:t>
              </a:r>
              <a:r>
                <a:rPr kumimoji="1" lang="en-US" altLang="zh-CN" sz="2000" b="1" i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</a:t>
              </a:r>
              <a:r>
                <a:rPr kumimoji="1"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=4</a:t>
              </a:r>
              <a:r>
                <a:rPr kumimoji="1" lang="zh-CN" altLang="en-US" sz="2000" b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kumimoji="1" lang="en-US" altLang="zh-CN" sz="2000" b="1" i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e</a:t>
              </a:r>
              <a:r>
                <a:rPr kumimoji="1"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=</a:t>
              </a:r>
              <a:r>
                <a:rPr kumimoji="1" lang="en-US" altLang="zh-CN" sz="2000" b="1" i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</a:t>
              </a:r>
              <a:r>
                <a:rPr kumimoji="1"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</a:t>
              </a:r>
              <a:r>
                <a:rPr kumimoji="1" lang="en-US" altLang="zh-CN" sz="2000" b="1" i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</a:t>
              </a:r>
              <a:r>
                <a:rPr kumimoji="1" lang="en-US" altLang="zh-CN" sz="2000" b="1" dirty="0">
                  <a:solidFill>
                    <a:srgbClr val="3333FF"/>
                  </a:solidFill>
                  <a:latin typeface="宋体"/>
                  <a:ea typeface="宋体"/>
                  <a:cs typeface="Times New Roman" pitchFamily="18" charset="0"/>
                </a:rPr>
                <a:t>-</a:t>
              </a:r>
              <a:r>
                <a:rPr kumimoji="1"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1)/2=6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82D4C55-D40C-4547-A9AF-CFBB0B2792AA}"/>
              </a:ext>
            </a:extLst>
          </p:cNvPr>
          <p:cNvGrpSpPr/>
          <p:nvPr/>
        </p:nvGrpSpPr>
        <p:grpSpPr>
          <a:xfrm>
            <a:off x="7590921" y="3604106"/>
            <a:ext cx="3857652" cy="2958423"/>
            <a:chOff x="5293646" y="3143248"/>
            <a:chExt cx="3857652" cy="2958423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2CB17A59-2C8A-40CC-9E1E-117AD7F42504}"/>
                </a:ext>
              </a:extLst>
            </p:cNvPr>
            <p:cNvGrpSpPr/>
            <p:nvPr/>
          </p:nvGrpSpPr>
          <p:grpSpPr>
            <a:xfrm>
              <a:off x="5857884" y="3143248"/>
              <a:ext cx="2736850" cy="2525713"/>
              <a:chOff x="6011863" y="3644900"/>
              <a:chExt cx="2736850" cy="2525713"/>
            </a:xfrm>
          </p:grpSpPr>
          <p:sp>
            <p:nvSpPr>
              <p:cNvPr id="20" name="Line 70">
                <a:extLst>
                  <a:ext uri="{FF2B5EF4-FFF2-40B4-BE49-F238E27FC236}">
                    <a16:creationId xmlns:a16="http://schemas.microsoft.com/office/drawing/2014/main" id="{74E56C6C-E26E-4EBE-A517-FFB94CA25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89800" y="4206875"/>
                <a:ext cx="0" cy="1392238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stealth" w="med" len="lg"/>
              </a:ln>
            </p:spPr>
            <p:txBody>
              <a:bodyPr/>
              <a:lstStyle/>
              <a:p>
                <a:pPr algn="ctr"/>
                <a:endParaRPr lang="zh-CN" altLang="en-US" sz="24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21" name="Line 71">
                <a:extLst>
                  <a:ext uri="{FF2B5EF4-FFF2-40B4-BE49-F238E27FC236}">
                    <a16:creationId xmlns:a16="http://schemas.microsoft.com/office/drawing/2014/main" id="{4079E8CB-E249-461E-8827-DD72A20E22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475538" y="4162425"/>
                <a:ext cx="0" cy="1673225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stealth" w="med" len="lg"/>
              </a:ln>
            </p:spPr>
            <p:txBody>
              <a:bodyPr/>
              <a:lstStyle/>
              <a:p>
                <a:pPr algn="ctr"/>
                <a:endParaRPr lang="zh-CN" altLang="en-US" sz="24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22" name="Freeform 72">
                <a:extLst>
                  <a:ext uri="{FF2B5EF4-FFF2-40B4-BE49-F238E27FC236}">
                    <a16:creationId xmlns:a16="http://schemas.microsoft.com/office/drawing/2014/main" id="{E971CBCA-208C-4E76-BBFE-E841F3C7EB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28726" y="4757737"/>
                <a:ext cx="1695450" cy="26988"/>
              </a:xfrm>
              <a:custGeom>
                <a:avLst/>
                <a:gdLst/>
                <a:ahLst/>
                <a:cxnLst>
                  <a:cxn ang="0">
                    <a:pos x="1116" y="0"/>
                  </a:cxn>
                  <a:cxn ang="0">
                    <a:pos x="0" y="16"/>
                  </a:cxn>
                </a:cxnLst>
                <a:rect l="0" t="0" r="r" b="b"/>
                <a:pathLst>
                  <a:path w="1116" h="16">
                    <a:moveTo>
                      <a:pt x="1116" y="0"/>
                    </a:moveTo>
                    <a:lnTo>
                      <a:pt x="0" y="16"/>
                    </a:lnTo>
                  </a:path>
                </a:pathLst>
              </a:custGeom>
              <a:noFill/>
              <a:ln w="28575">
                <a:solidFill>
                  <a:srgbClr val="3333FF"/>
                </a:solidFill>
                <a:round/>
                <a:headEnd/>
                <a:tailEnd type="stealth" w="med" len="lg"/>
              </a:ln>
            </p:spPr>
            <p:txBody>
              <a:bodyPr/>
              <a:lstStyle/>
              <a:p>
                <a:pPr algn="ctr"/>
                <a:endParaRPr lang="zh-CN" altLang="en-US" sz="24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" name="Line 73">
                <a:extLst>
                  <a:ext uri="{FF2B5EF4-FFF2-40B4-BE49-F238E27FC236}">
                    <a16:creationId xmlns:a16="http://schemas.microsoft.com/office/drawing/2014/main" id="{877C31AC-ACDA-429C-B3DE-766BF58A4C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59550" y="4902994"/>
                <a:ext cx="1641475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stealth" w="med" len="lg"/>
              </a:ln>
            </p:spPr>
            <p:txBody>
              <a:bodyPr/>
              <a:lstStyle/>
              <a:p>
                <a:pPr algn="ctr"/>
                <a:endParaRPr lang="zh-CN" altLang="en-US" sz="24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24" name="Line 74">
                <a:extLst>
                  <a:ext uri="{FF2B5EF4-FFF2-40B4-BE49-F238E27FC236}">
                    <a16:creationId xmlns:a16="http://schemas.microsoft.com/office/drawing/2014/main" id="{E797E654-520A-41F1-982C-010FE1E5E3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69063" y="5076825"/>
                <a:ext cx="796925" cy="798513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 type="stealth" w="med" len="lg"/>
                <a:tailEnd type="none" w="sm" len="med"/>
              </a:ln>
            </p:spPr>
            <p:txBody>
              <a:bodyPr/>
              <a:lstStyle/>
              <a:p>
                <a:pPr algn="ctr"/>
                <a:endParaRPr lang="zh-CN" altLang="en-US" sz="24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25" name="Freeform 75">
                <a:extLst>
                  <a:ext uri="{FF2B5EF4-FFF2-40B4-BE49-F238E27FC236}">
                    <a16:creationId xmlns:a16="http://schemas.microsoft.com/office/drawing/2014/main" id="{A33107EB-53E4-437B-806B-56FF082FF9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08888" y="5108575"/>
                <a:ext cx="766762" cy="768350"/>
              </a:xfrm>
              <a:custGeom>
                <a:avLst/>
                <a:gdLst/>
                <a:ahLst/>
                <a:cxnLst>
                  <a:cxn ang="0">
                    <a:pos x="0" y="430"/>
                  </a:cxn>
                  <a:cxn ang="0">
                    <a:pos x="505" y="0"/>
                  </a:cxn>
                </a:cxnLst>
                <a:rect l="0" t="0" r="r" b="b"/>
                <a:pathLst>
                  <a:path w="505" h="430">
                    <a:moveTo>
                      <a:pt x="0" y="430"/>
                    </a:moveTo>
                    <a:lnTo>
                      <a:pt x="505" y="0"/>
                    </a:lnTo>
                  </a:path>
                </a:pathLst>
              </a:custGeom>
              <a:noFill/>
              <a:ln w="28575">
                <a:solidFill>
                  <a:srgbClr val="3333FF"/>
                </a:solidFill>
                <a:round/>
                <a:headEnd type="none" w="sm" len="med"/>
                <a:tailEnd type="stealth" w="med" len="lg"/>
              </a:ln>
            </p:spPr>
            <p:txBody>
              <a:bodyPr/>
              <a:lstStyle/>
              <a:p>
                <a:pPr algn="ctr"/>
                <a:endParaRPr lang="zh-CN" altLang="en-US" sz="24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26" name="Line 76">
                <a:extLst>
                  <a:ext uri="{FF2B5EF4-FFF2-40B4-BE49-F238E27FC236}">
                    <a16:creationId xmlns:a16="http://schemas.microsoft.com/office/drawing/2014/main" id="{1ED91BC3-8D65-4EDF-9BA8-3917328263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646988" y="4037013"/>
                <a:ext cx="660400" cy="588962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 type="stealth" w="med" len="lg"/>
                <a:tailEnd type="none" w="sm" len="med"/>
              </a:ln>
            </p:spPr>
            <p:txBody>
              <a:bodyPr/>
              <a:lstStyle/>
              <a:p>
                <a:pPr algn="ctr"/>
                <a:endParaRPr lang="zh-CN" altLang="en-US" sz="24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27" name="Line 77">
                <a:extLst>
                  <a:ext uri="{FF2B5EF4-FFF2-40B4-BE49-F238E27FC236}">
                    <a16:creationId xmlns:a16="http://schemas.microsoft.com/office/drawing/2014/main" id="{EF05883A-A00A-45C3-9621-8E9C1C9393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415088" y="4095750"/>
                <a:ext cx="736600" cy="57150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 type="stealth" w="med" len="lg"/>
                <a:tailEnd type="none" w="sm" len="med"/>
              </a:ln>
            </p:spPr>
            <p:txBody>
              <a:bodyPr/>
              <a:lstStyle/>
              <a:p>
                <a:pPr algn="ctr"/>
                <a:endParaRPr lang="zh-CN" altLang="en-US" sz="24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28" name="Oval 78">
                <a:extLst>
                  <a:ext uri="{FF2B5EF4-FFF2-40B4-BE49-F238E27FC236}">
                    <a16:creationId xmlns:a16="http://schemas.microsoft.com/office/drawing/2014/main" id="{96116119-F155-4D5C-ADA2-838BB9456E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7238" y="3644900"/>
                <a:ext cx="546100" cy="557213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rgbClr val="006600"/>
                </a:solidFill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 marL="0" marR="0" lvl="0" indent="0" algn="ctr" defTabSz="914400" rtl="0" eaLnBrk="0" fontAlgn="base" latinLnBrk="0" hangingPunct="0">
                  <a:lnSpc>
                    <a:spcPct val="72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Times New Roman" pitchFamily="18" charset="0"/>
                  </a:rPr>
                  <a:t>1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9" name="Oval 79">
                <a:extLst>
                  <a:ext uri="{FF2B5EF4-FFF2-40B4-BE49-F238E27FC236}">
                    <a16:creationId xmlns:a16="http://schemas.microsoft.com/office/drawing/2014/main" id="{07DE12E2-B350-4DFE-ACD6-2134651FFC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1025" y="4581525"/>
                <a:ext cx="547688" cy="558800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rgbClr val="006600"/>
                </a:solidFill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 marL="0" marR="0" lvl="0" indent="0" algn="ctr" defTabSz="914400" rtl="0" eaLnBrk="0" fontAlgn="base" latinLnBrk="0" hangingPunct="0">
                  <a:lnSpc>
                    <a:spcPct val="72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Times New Roman" pitchFamily="18" charset="0"/>
                  </a:rPr>
                  <a:t>0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0" name="Oval 80">
                <a:extLst>
                  <a:ext uri="{FF2B5EF4-FFF2-40B4-BE49-F238E27FC236}">
                    <a16:creationId xmlns:a16="http://schemas.microsoft.com/office/drawing/2014/main" id="{6E676785-596C-430E-B5E0-1A4FD429E9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1863" y="4581525"/>
                <a:ext cx="547687" cy="558800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rgbClr val="006600"/>
                </a:solidFill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 marL="0" marR="0" lvl="0" indent="0" algn="ctr" defTabSz="914400" rtl="0" eaLnBrk="0" fontAlgn="base" latinLnBrk="0" hangingPunct="0">
                  <a:lnSpc>
                    <a:spcPct val="72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31" name="Oval 81">
                <a:extLst>
                  <a:ext uri="{FF2B5EF4-FFF2-40B4-BE49-F238E27FC236}">
                    <a16:creationId xmlns:a16="http://schemas.microsoft.com/office/drawing/2014/main" id="{8A49EB94-DCF8-4025-B038-00ACF3D22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61200" y="5618163"/>
                <a:ext cx="547688" cy="552450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rgbClr val="006600"/>
                </a:solidFill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 marL="0" marR="0" lvl="0" indent="0" algn="ctr" defTabSz="914400" rtl="0" eaLnBrk="0" fontAlgn="base" latinLnBrk="0" hangingPunct="0">
                  <a:lnSpc>
                    <a:spcPct val="72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Times New Roman" pitchFamily="18" charset="0"/>
                  </a:rPr>
                  <a:t>3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2" name="Freeform 82">
                <a:extLst>
                  <a:ext uri="{FF2B5EF4-FFF2-40B4-BE49-F238E27FC236}">
                    <a16:creationId xmlns:a16="http://schemas.microsoft.com/office/drawing/2014/main" id="{061934A4-83ED-4288-8C6E-20E78517BE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9839" y="5121276"/>
                <a:ext cx="889000" cy="820580"/>
              </a:xfrm>
              <a:custGeom>
                <a:avLst/>
                <a:gdLst/>
                <a:ahLst/>
                <a:cxnLst>
                  <a:cxn ang="0">
                    <a:pos x="575" y="0"/>
                  </a:cxn>
                  <a:cxn ang="0">
                    <a:pos x="455" y="315"/>
                  </a:cxn>
                  <a:cxn ang="0">
                    <a:pos x="0" y="494"/>
                  </a:cxn>
                </a:cxnLst>
                <a:rect l="0" t="0" r="r" b="b"/>
                <a:pathLst>
                  <a:path w="575" h="494">
                    <a:moveTo>
                      <a:pt x="575" y="0"/>
                    </a:moveTo>
                    <a:cubicBezTo>
                      <a:pt x="554" y="53"/>
                      <a:pt x="551" y="233"/>
                      <a:pt x="455" y="315"/>
                    </a:cubicBezTo>
                    <a:cubicBezTo>
                      <a:pt x="359" y="397"/>
                      <a:pt x="95" y="457"/>
                      <a:pt x="0" y="494"/>
                    </a:cubicBezTo>
                  </a:path>
                </a:pathLst>
              </a:custGeom>
              <a:noFill/>
              <a:ln w="28575">
                <a:solidFill>
                  <a:srgbClr val="3333FF"/>
                </a:solidFill>
                <a:round/>
                <a:headEnd/>
                <a:tailEnd type="stealth" w="med" len="lg"/>
              </a:ln>
            </p:spPr>
            <p:txBody>
              <a:bodyPr/>
              <a:lstStyle/>
              <a:p>
                <a:pPr algn="ctr"/>
                <a:endParaRPr lang="zh-CN" altLang="en-US" sz="24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33" name="Freeform 83">
                <a:extLst>
                  <a:ext uri="{FF2B5EF4-FFF2-40B4-BE49-F238E27FC236}">
                    <a16:creationId xmlns:a16="http://schemas.microsoft.com/office/drawing/2014/main" id="{0DD37C91-DEF5-4A9E-901A-8F7CC66B07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6976" y="3908424"/>
                <a:ext cx="822324" cy="687389"/>
              </a:xfrm>
              <a:custGeom>
                <a:avLst/>
                <a:gdLst/>
                <a:ahLst/>
                <a:cxnLst>
                  <a:cxn ang="0">
                    <a:pos x="525" y="0"/>
                  </a:cxn>
                  <a:cxn ang="0">
                    <a:pos x="383" y="20"/>
                  </a:cxn>
                  <a:cxn ang="0">
                    <a:pos x="173" y="102"/>
                  </a:cxn>
                  <a:cxn ang="0">
                    <a:pos x="0" y="369"/>
                  </a:cxn>
                </a:cxnLst>
                <a:rect l="0" t="0" r="r" b="b"/>
                <a:pathLst>
                  <a:path w="525" h="369">
                    <a:moveTo>
                      <a:pt x="525" y="0"/>
                    </a:moveTo>
                    <a:cubicBezTo>
                      <a:pt x="501" y="3"/>
                      <a:pt x="442" y="3"/>
                      <a:pt x="383" y="20"/>
                    </a:cubicBezTo>
                    <a:cubicBezTo>
                      <a:pt x="324" y="37"/>
                      <a:pt x="237" y="44"/>
                      <a:pt x="173" y="102"/>
                    </a:cubicBezTo>
                    <a:cubicBezTo>
                      <a:pt x="109" y="160"/>
                      <a:pt x="36" y="313"/>
                      <a:pt x="0" y="369"/>
                    </a:cubicBezTo>
                  </a:path>
                </a:pathLst>
              </a:custGeom>
              <a:noFill/>
              <a:ln w="28575">
                <a:solidFill>
                  <a:srgbClr val="3333FF"/>
                </a:solidFill>
                <a:round/>
                <a:headEnd/>
                <a:tailEnd type="stealth" w="med" len="lg"/>
              </a:ln>
            </p:spPr>
            <p:txBody>
              <a:bodyPr/>
              <a:lstStyle/>
              <a:p>
                <a:pPr algn="ctr"/>
                <a:endParaRPr lang="zh-CN" altLang="en-US" sz="24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34" name="Freeform 84">
                <a:extLst>
                  <a:ext uri="{FF2B5EF4-FFF2-40B4-BE49-F238E27FC236}">
                    <a16:creationId xmlns:a16="http://schemas.microsoft.com/office/drawing/2014/main" id="{E0704650-235B-4059-99DF-E8343628F6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65862" y="5121276"/>
                <a:ext cx="833437" cy="73421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2" y="202"/>
                  </a:cxn>
                  <a:cxn ang="0">
                    <a:pos x="202" y="345"/>
                  </a:cxn>
                  <a:cxn ang="0">
                    <a:pos x="517" y="450"/>
                  </a:cxn>
                </a:cxnLst>
                <a:rect l="0" t="0" r="r" b="b"/>
                <a:pathLst>
                  <a:path w="517" h="450">
                    <a:moveTo>
                      <a:pt x="0" y="0"/>
                    </a:moveTo>
                    <a:cubicBezTo>
                      <a:pt x="14" y="35"/>
                      <a:pt x="48" y="145"/>
                      <a:pt x="82" y="202"/>
                    </a:cubicBezTo>
                    <a:cubicBezTo>
                      <a:pt x="116" y="259"/>
                      <a:pt x="129" y="304"/>
                      <a:pt x="202" y="345"/>
                    </a:cubicBezTo>
                    <a:cubicBezTo>
                      <a:pt x="275" y="386"/>
                      <a:pt x="452" y="428"/>
                      <a:pt x="517" y="450"/>
                    </a:cubicBezTo>
                  </a:path>
                </a:pathLst>
              </a:custGeom>
              <a:noFill/>
              <a:ln w="28575" cap="flat" cmpd="sng">
                <a:solidFill>
                  <a:srgbClr val="3333FF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/>
              <a:lstStyle/>
              <a:p>
                <a:pPr algn="ctr"/>
                <a:endParaRPr lang="zh-CN" altLang="en-US" sz="24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35" name="Freeform 85">
                <a:extLst>
                  <a:ext uri="{FF2B5EF4-FFF2-40B4-BE49-F238E27FC236}">
                    <a16:creationId xmlns:a16="http://schemas.microsoft.com/office/drawing/2014/main" id="{B48EAA8B-8BD1-40BB-A2E1-4FF30FBDE8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58100" y="3916364"/>
                <a:ext cx="874712" cy="679450"/>
              </a:xfrm>
              <a:custGeom>
                <a:avLst/>
                <a:gdLst/>
                <a:ahLst/>
                <a:cxnLst>
                  <a:cxn ang="0">
                    <a:pos x="548" y="360"/>
                  </a:cxn>
                  <a:cxn ang="0">
                    <a:pos x="368" y="98"/>
                  </a:cxn>
                  <a:cxn ang="0">
                    <a:pos x="0" y="0"/>
                  </a:cxn>
                </a:cxnLst>
                <a:rect l="0" t="0" r="r" b="b"/>
                <a:pathLst>
                  <a:path w="548" h="360">
                    <a:moveTo>
                      <a:pt x="548" y="360"/>
                    </a:moveTo>
                    <a:cubicBezTo>
                      <a:pt x="518" y="316"/>
                      <a:pt x="459" y="158"/>
                      <a:pt x="368" y="98"/>
                    </a:cubicBezTo>
                    <a:cubicBezTo>
                      <a:pt x="277" y="38"/>
                      <a:pt x="77" y="20"/>
                      <a:pt x="0" y="0"/>
                    </a:cubicBezTo>
                  </a:path>
                </a:pathLst>
              </a:custGeom>
              <a:noFill/>
              <a:ln w="28575" cap="flat" cmpd="sng">
                <a:solidFill>
                  <a:srgbClr val="3333FF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/>
              <a:lstStyle/>
              <a:p>
                <a:pPr algn="ctr"/>
                <a:endParaRPr lang="zh-CN" altLang="en-US" sz="24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19" name="TextBox 33">
              <a:extLst>
                <a:ext uri="{FF2B5EF4-FFF2-40B4-BE49-F238E27FC236}">
                  <a16:creationId xmlns:a16="http://schemas.microsoft.com/office/drawing/2014/main" id="{B5420BA7-FB82-4A10-B253-C739952CBEAA}"/>
                </a:ext>
              </a:extLst>
            </p:cNvPr>
            <p:cNvSpPr txBox="1"/>
            <p:nvPr/>
          </p:nvSpPr>
          <p:spPr>
            <a:xfrm>
              <a:off x="5293646" y="5701561"/>
              <a:ext cx="38576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000" b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完全有向图：</a:t>
              </a:r>
              <a:r>
                <a:rPr kumimoji="1" lang="en-US" altLang="zh-CN" sz="2000" b="1" i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</a:t>
              </a:r>
              <a:r>
                <a:rPr kumimoji="1"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=4</a:t>
              </a:r>
              <a:r>
                <a:rPr kumimoji="1" lang="zh-CN" altLang="en-US" sz="2000" b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kumimoji="1" lang="en-US" altLang="zh-CN" sz="2000" b="1" i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e</a:t>
              </a:r>
              <a:r>
                <a:rPr kumimoji="1"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=</a:t>
              </a:r>
              <a:r>
                <a:rPr kumimoji="1" lang="en-US" altLang="zh-CN" sz="2000" b="1" i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</a:t>
              </a:r>
              <a:r>
                <a:rPr kumimoji="1"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</a:t>
              </a:r>
              <a:r>
                <a:rPr kumimoji="1" lang="en-US" altLang="zh-CN" sz="2000" b="1" i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</a:t>
              </a:r>
              <a:r>
                <a:rPr kumimoji="1" lang="en-US" altLang="zh-CN" sz="2000" b="1" dirty="0">
                  <a:solidFill>
                    <a:srgbClr val="3333FF"/>
                  </a:solidFill>
                  <a:latin typeface="宋体"/>
                  <a:ea typeface="宋体"/>
                  <a:cs typeface="Times New Roman" pitchFamily="18" charset="0"/>
                </a:rPr>
                <a:t>-</a:t>
              </a:r>
              <a:r>
                <a:rPr kumimoji="1"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1)=12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36" name="内容占位符 2">
            <a:extLst>
              <a:ext uri="{FF2B5EF4-FFF2-40B4-BE49-F238E27FC236}">
                <a16:creationId xmlns:a16="http://schemas.microsoft.com/office/drawing/2014/main" id="{54952B82-CF29-46C3-A097-9D935F5359E5}"/>
              </a:ext>
            </a:extLst>
          </p:cNvPr>
          <p:cNvSpPr txBox="1">
            <a:spLocks/>
          </p:cNvSpPr>
          <p:nvPr/>
        </p:nvSpPr>
        <p:spPr bwMode="auto">
          <a:xfrm>
            <a:off x="6061595" y="1437481"/>
            <a:ext cx="4732875" cy="2589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☺"/>
              <a:defRPr lang="en-US" altLang="zh-CN" sz="2600" b="1" baseline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♫"/>
              <a:defRPr lang="en-US" altLang="zh-CN" sz="24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08585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  <a:defRPr lang="en-US" altLang="zh-CN" sz="22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42875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har char="–"/>
              <a:defRPr lang="en-US" altLang="zh-CN" sz="20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4pPr>
            <a:lvl5pPr marL="177165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har char="•"/>
              <a:defRPr lang="en-US" altLang="zh-CN" sz="16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zh-CN" altLang="en-US" sz="2400" kern="0" dirty="0">
                <a:solidFill>
                  <a:srgbClr val="CC00CC"/>
                </a:solidFill>
              </a:rPr>
              <a:t>有向完全图（</a:t>
            </a:r>
            <a:r>
              <a:rPr lang="en-US" sz="2400" kern="0" dirty="0">
                <a:solidFill>
                  <a:srgbClr val="CC00CC"/>
                </a:solidFill>
              </a:rPr>
              <a:t>Directed Complete Graph</a:t>
            </a:r>
            <a:r>
              <a:rPr lang="zh-CN" altLang="en-US" sz="2400" kern="0" dirty="0">
                <a:solidFill>
                  <a:srgbClr val="CC00CC"/>
                </a:solidFill>
              </a:rPr>
              <a:t>）</a:t>
            </a:r>
            <a:endParaRPr lang="en-US" altLang="zh-CN" sz="2400" kern="0" dirty="0">
              <a:solidFill>
                <a:srgbClr val="CC00CC"/>
              </a:solidFill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kern="0" dirty="0"/>
              <a:t>n</a:t>
            </a:r>
            <a:r>
              <a:rPr lang="zh-CN" altLang="en-US" kern="0" dirty="0"/>
              <a:t>个顶点的</a:t>
            </a:r>
            <a:r>
              <a:rPr lang="zh-CN" altLang="en-US" kern="0" dirty="0">
                <a:solidFill>
                  <a:srgbClr val="00B050"/>
                </a:solidFill>
              </a:rPr>
              <a:t>有向</a:t>
            </a:r>
            <a:r>
              <a:rPr lang="zh-CN" altLang="en-US" kern="0" dirty="0"/>
              <a:t>图</a:t>
            </a:r>
            <a:r>
              <a:rPr lang="zh-CN" altLang="en-US" kern="0" dirty="0">
                <a:solidFill>
                  <a:srgbClr val="00B050"/>
                </a:solidFill>
              </a:rPr>
              <a:t>最大弧数</a:t>
            </a:r>
            <a:r>
              <a:rPr lang="zh-CN" altLang="en-US" kern="0" dirty="0"/>
              <a:t>：</a:t>
            </a:r>
            <a:endParaRPr lang="en-US" altLang="zh-CN" kern="0" dirty="0"/>
          </a:p>
          <a:p>
            <a:pPr marL="0" indent="0">
              <a:spcAft>
                <a:spcPts val="0"/>
              </a:spcAft>
              <a:buNone/>
            </a:pPr>
            <a:r>
              <a:rPr lang="en-US" kern="0" dirty="0">
                <a:solidFill>
                  <a:srgbClr val="FF0000"/>
                </a:solidFill>
              </a:rPr>
              <a:t>n(n-1)</a:t>
            </a:r>
          </a:p>
          <a:p>
            <a:pPr>
              <a:spcAft>
                <a:spcPts val="0"/>
              </a:spcAft>
            </a:pPr>
            <a:endParaRPr lang="en-US" altLang="zh-CN" sz="2400" kern="0" dirty="0"/>
          </a:p>
        </p:txBody>
      </p:sp>
    </p:spTree>
    <p:extLst>
      <p:ext uri="{BB962C8B-B14F-4D97-AF65-F5344CB8AC3E}">
        <p14:creationId xmlns:p14="http://schemas.microsoft.com/office/powerpoint/2010/main" val="1784191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5F485B-2997-40DF-9AB1-20E9A50EF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稀疏图和稠密图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495063-CA62-46B6-A94F-35E69FE21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稀疏图（</a:t>
            </a:r>
            <a:r>
              <a:rPr lang="en-US" altLang="zh-CN" dirty="0"/>
              <a:t>Spare Graph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图</a:t>
            </a:r>
            <a:r>
              <a:rPr lang="en-US" altLang="zh-CN" dirty="0"/>
              <a:t>(G)</a:t>
            </a:r>
            <a:r>
              <a:rPr lang="zh-CN" altLang="en-US" dirty="0"/>
              <a:t>中的</a:t>
            </a:r>
            <a:r>
              <a:rPr lang="zh-CN" altLang="en-US" dirty="0">
                <a:solidFill>
                  <a:srgbClr val="00B050"/>
                </a:solidFill>
              </a:rPr>
              <a:t>边</a:t>
            </a:r>
            <a:r>
              <a:rPr lang="zh-CN" altLang="en-US" dirty="0"/>
              <a:t>或者</a:t>
            </a:r>
            <a:r>
              <a:rPr lang="zh-CN" altLang="en-US" dirty="0">
                <a:solidFill>
                  <a:srgbClr val="00B050"/>
                </a:solidFill>
              </a:rPr>
              <a:t>弧很少</a:t>
            </a:r>
            <a:r>
              <a:rPr lang="zh-CN" altLang="en-US" dirty="0"/>
              <a:t>（</a:t>
            </a:r>
            <a:r>
              <a:rPr lang="en-US" altLang="zh-CN" dirty="0"/>
              <a:t>e &lt; </a:t>
            </a:r>
            <a:r>
              <a:rPr lang="en-US" altLang="zh-CN" dirty="0" err="1">
                <a:solidFill>
                  <a:srgbClr val="00B050"/>
                </a:solidFill>
              </a:rPr>
              <a:t>nlogn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当一个图含有</a:t>
            </a:r>
            <a:r>
              <a:rPr lang="zh-CN" altLang="en-US" dirty="0">
                <a:solidFill>
                  <a:srgbClr val="00B050"/>
                </a:solidFill>
              </a:rPr>
              <a:t>较少</a:t>
            </a:r>
            <a:r>
              <a:rPr lang="zh-CN" altLang="en-US" dirty="0"/>
              <a:t>的边数（即当</a:t>
            </a:r>
            <a:r>
              <a:rPr lang="en-US" altLang="zh-CN" dirty="0"/>
              <a:t>e</a:t>
            </a:r>
            <a:r>
              <a:rPr lang="en-US" altLang="zh-CN" dirty="0">
                <a:highlight>
                  <a:srgbClr val="FFFF00"/>
                </a:highlight>
              </a:rPr>
              <a:t>&lt;&lt;</a:t>
            </a:r>
            <a:r>
              <a:rPr lang="en-US" altLang="zh-CN" dirty="0">
                <a:solidFill>
                  <a:srgbClr val="00B050"/>
                </a:solidFill>
              </a:rPr>
              <a:t>n(n-1)</a:t>
            </a:r>
            <a:r>
              <a:rPr lang="zh-CN" altLang="en-US" dirty="0"/>
              <a:t>）时，则称为</a:t>
            </a:r>
            <a:r>
              <a:rPr lang="zh-CN" altLang="en-US" dirty="0">
                <a:solidFill>
                  <a:srgbClr val="00B050"/>
                </a:solidFill>
              </a:rPr>
              <a:t>稀疏图</a:t>
            </a:r>
          </a:p>
          <a:p>
            <a:r>
              <a:rPr lang="zh-CN" altLang="en-US" dirty="0"/>
              <a:t>稠密图（</a:t>
            </a:r>
            <a:r>
              <a:rPr lang="en-US" altLang="zh-CN" dirty="0"/>
              <a:t>Dense Graph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图</a:t>
            </a:r>
            <a:r>
              <a:rPr lang="en-US" altLang="zh-CN" dirty="0"/>
              <a:t>(G)</a:t>
            </a:r>
            <a:r>
              <a:rPr lang="zh-CN" altLang="en-US" dirty="0"/>
              <a:t>中的边或者弧</a:t>
            </a:r>
            <a:r>
              <a:rPr lang="zh-CN" altLang="en-US" dirty="0">
                <a:solidFill>
                  <a:srgbClr val="00B050"/>
                </a:solidFill>
              </a:rPr>
              <a:t>很多</a:t>
            </a:r>
            <a:r>
              <a:rPr lang="zh-CN" altLang="en-US" dirty="0"/>
              <a:t>（</a:t>
            </a:r>
            <a:r>
              <a:rPr lang="en-US" altLang="zh-CN" dirty="0"/>
              <a:t>e &gt; </a:t>
            </a:r>
            <a:r>
              <a:rPr lang="en-US" altLang="zh-CN" dirty="0" err="1"/>
              <a:t>nlogn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当一个图</a:t>
            </a:r>
            <a:r>
              <a:rPr lang="zh-CN" altLang="en-US" dirty="0">
                <a:solidFill>
                  <a:srgbClr val="00B050"/>
                </a:solidFill>
              </a:rPr>
              <a:t>接近完全图</a:t>
            </a:r>
            <a:r>
              <a:rPr lang="zh-CN" altLang="en-US" dirty="0"/>
              <a:t>时，则称为</a:t>
            </a:r>
            <a:r>
              <a:rPr lang="zh-CN" altLang="en-US" dirty="0">
                <a:solidFill>
                  <a:srgbClr val="00B050"/>
                </a:solidFill>
              </a:rPr>
              <a:t>稠密图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233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tm2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92D05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22225" cap="flat" cmpd="sng" algn="ctr">
          <a:solidFill>
            <a:srgbClr val="006600"/>
          </a:solidFill>
          <a:prstDash val="solid"/>
          <a:round/>
          <a:headEnd type="none" w="sm" len="sm"/>
          <a:tailEnd type="none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/>
        </a:defPPr>
      </a:lstStyle>
    </a:spDef>
    <a:lnDef>
      <a:spPr bwMode="auto">
        <a:solidFill>
          <a:schemeClr val="accent1"/>
        </a:solidFill>
        <a:ln w="22225" cap="flat" cmpd="sng" algn="ctr">
          <a:solidFill>
            <a:schemeClr val="accent2">
              <a:lumMod val="75000"/>
            </a:schemeClr>
          </a:solidFill>
          <a:prstDash val="solid"/>
          <a:round/>
          <a:headEnd type="none" w="sm" len="sm"/>
          <a:tailEnd type="none"/>
        </a:ln>
        <a:effectLst/>
      </a:spPr>
      <a:bodyPr/>
      <a:lstStyle/>
    </a:lnDef>
  </a:objectDefaults>
  <a:extraClrSchemeLst>
    <a:extraClrScheme>
      <a:clrScheme name="tm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10752</TotalTime>
  <Words>7331</Words>
  <Application>Microsoft Office PowerPoint</Application>
  <PresentationFormat>宽屏</PresentationFormat>
  <Paragraphs>1211</Paragraphs>
  <Slides>62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62</vt:i4>
      </vt:variant>
    </vt:vector>
  </HeadingPairs>
  <TitlesOfParts>
    <vt:vector size="73" baseType="lpstr">
      <vt:lpstr>楷体</vt:lpstr>
      <vt:lpstr>宋体</vt:lpstr>
      <vt:lpstr>微软雅黑</vt:lpstr>
      <vt:lpstr>Arial</vt:lpstr>
      <vt:lpstr>Cambria Math</vt:lpstr>
      <vt:lpstr>Times New Roman</vt:lpstr>
      <vt:lpstr>Verdana</vt:lpstr>
      <vt:lpstr>Wingdings</vt:lpstr>
      <vt:lpstr>tm2</vt:lpstr>
      <vt:lpstr>Visio</vt:lpstr>
      <vt:lpstr>公式</vt:lpstr>
      <vt:lpstr>第七章 图1</vt:lpstr>
      <vt:lpstr>7.1图的定义与基本术语</vt:lpstr>
      <vt:lpstr>7.1.1 图的定义</vt:lpstr>
      <vt:lpstr>无向图和有向图</vt:lpstr>
      <vt:lpstr>图</vt:lpstr>
      <vt:lpstr>图的抽象类型定义</vt:lpstr>
      <vt:lpstr>PowerPoint 演示文稿</vt:lpstr>
      <vt:lpstr>7.1.2  基本术语 -完全图（Complete Graph）</vt:lpstr>
      <vt:lpstr>稀疏图和稠密图</vt:lpstr>
      <vt:lpstr>子图</vt:lpstr>
      <vt:lpstr>邻接点</vt:lpstr>
      <vt:lpstr>度、入度和出度</vt:lpstr>
      <vt:lpstr>权与网</vt:lpstr>
      <vt:lpstr>路径和路径长度</vt:lpstr>
      <vt:lpstr>回路或环</vt:lpstr>
      <vt:lpstr>连通图</vt:lpstr>
      <vt:lpstr>强连通图和强连通分量</vt:lpstr>
      <vt:lpstr>在一个非强连通中找强连通分量的方法</vt:lpstr>
      <vt:lpstr>生成树</vt:lpstr>
      <vt:lpstr>7.2 图的存储结构</vt:lpstr>
      <vt:lpstr>7.2.1 邻接矩阵表示法 </vt:lpstr>
      <vt:lpstr>PowerPoint 演示文稿</vt:lpstr>
      <vt:lpstr>PowerPoint 演示文稿</vt:lpstr>
      <vt:lpstr>图的邻接矩阵存储类型定义</vt:lpstr>
      <vt:lpstr>图的邻接矩阵存储类型定义</vt:lpstr>
      <vt:lpstr>邻接矩阵法的特点</vt:lpstr>
      <vt:lpstr>邻接矩阵法的特点</vt:lpstr>
      <vt:lpstr>邻接矩阵法的特点</vt:lpstr>
      <vt:lpstr>用邻接矩阵法创建有向网的算法</vt:lpstr>
      <vt:lpstr>PowerPoint 演示文稿</vt:lpstr>
      <vt:lpstr>7.2.2 邻接表表示法</vt:lpstr>
      <vt:lpstr>邻接表表示法</vt:lpstr>
      <vt:lpstr>邻接表表示法</vt:lpstr>
      <vt:lpstr>PowerPoint 演示文稿</vt:lpstr>
      <vt:lpstr>PowerPoint 演示文稿</vt:lpstr>
      <vt:lpstr>PowerPoint 演示文稿</vt:lpstr>
      <vt:lpstr>7.2.2 邻接表表示法</vt:lpstr>
      <vt:lpstr>逆邻接表法</vt:lpstr>
      <vt:lpstr>7.2.3 十字链表</vt:lpstr>
      <vt:lpstr>十 字 链 表</vt:lpstr>
      <vt:lpstr>十字链表</vt:lpstr>
      <vt:lpstr>十字链表</vt:lpstr>
      <vt:lpstr>PowerPoint 演示文稿</vt:lpstr>
      <vt:lpstr>PowerPoint 演示文稿</vt:lpstr>
      <vt:lpstr>7.2.4 邻接多重表</vt:lpstr>
      <vt:lpstr>PowerPoint 演示文稿</vt:lpstr>
      <vt:lpstr>PowerPoint 演示文稿</vt:lpstr>
      <vt:lpstr>7.3 图的遍历</vt:lpstr>
      <vt:lpstr>7.3.1 深度优先搜索</vt:lpstr>
      <vt:lpstr>深度优先搜索算法</vt:lpstr>
      <vt:lpstr>PowerPoint 演示文稿</vt:lpstr>
      <vt:lpstr>PowerPoint 演示文稿</vt:lpstr>
      <vt:lpstr>深度优先搜索算法</vt:lpstr>
      <vt:lpstr>深度优先搜索算法（Depth-First-Search)</vt:lpstr>
      <vt:lpstr>深度优先遍历图</vt:lpstr>
      <vt:lpstr>PowerPoint 演示文稿</vt:lpstr>
      <vt:lpstr>用邻接矩阵方式实现深度优先搜索</vt:lpstr>
      <vt:lpstr>用邻接表方式实现深度优先搜索</vt:lpstr>
      <vt:lpstr>用非递归过程实现深度优先搜索</vt:lpstr>
      <vt:lpstr>7.3.2 广度优先搜索</vt:lpstr>
      <vt:lpstr>广度优先搜索算法</vt:lpstr>
      <vt:lpstr>PowerPoint 演示文稿</vt:lpstr>
    </vt:vector>
  </TitlesOfParts>
  <Company>Publication Services,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K. N. King</dc:creator>
  <cp:lastModifiedBy>jinxiang xia</cp:lastModifiedBy>
  <cp:revision>1279</cp:revision>
  <cp:lastPrinted>1999-11-08T20:52:53Z</cp:lastPrinted>
  <dcterms:created xsi:type="dcterms:W3CDTF">1999-08-24T18:39:05Z</dcterms:created>
  <dcterms:modified xsi:type="dcterms:W3CDTF">2025-04-30T04:26:08Z</dcterms:modified>
</cp:coreProperties>
</file>