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3" r:id="rId6"/>
    <p:sldId id="260" r:id="rId7"/>
    <p:sldId id="815" r:id="rId8"/>
    <p:sldId id="261" r:id="rId9"/>
    <p:sldId id="262" r:id="rId10"/>
    <p:sldId id="819" r:id="rId11"/>
    <p:sldId id="816" r:id="rId12"/>
    <p:sldId id="836" r:id="rId13"/>
    <p:sldId id="820" r:id="rId14"/>
    <p:sldId id="821" r:id="rId15"/>
    <p:sldId id="837" r:id="rId16"/>
    <p:sldId id="822" r:id="rId17"/>
    <p:sldId id="824" r:id="rId18"/>
    <p:sldId id="823" r:id="rId19"/>
    <p:sldId id="825" r:id="rId20"/>
    <p:sldId id="817" r:id="rId21"/>
    <p:sldId id="818" r:id="rId22"/>
    <p:sldId id="826" r:id="rId23"/>
    <p:sldId id="762" r:id="rId24"/>
    <p:sldId id="827" r:id="rId25"/>
    <p:sldId id="829" r:id="rId26"/>
    <p:sldId id="767" r:id="rId27"/>
    <p:sldId id="830" r:id="rId28"/>
    <p:sldId id="850" r:id="rId29"/>
    <p:sldId id="832" r:id="rId30"/>
    <p:sldId id="833" r:id="rId31"/>
    <p:sldId id="835" r:id="rId32"/>
    <p:sldId id="838" r:id="rId33"/>
    <p:sldId id="839" r:id="rId34"/>
    <p:sldId id="847" r:id="rId35"/>
    <p:sldId id="848" r:id="rId36"/>
    <p:sldId id="849" r:id="rId37"/>
    <p:sldId id="846" r:id="rId38"/>
    <p:sldId id="840" r:id="rId39"/>
    <p:sldId id="853" r:id="rId40"/>
    <p:sldId id="855" r:id="rId41"/>
    <p:sldId id="854" r:id="rId42"/>
    <p:sldId id="852" r:id="rId43"/>
    <p:sldId id="858" r:id="rId44"/>
    <p:sldId id="857" r:id="rId45"/>
    <p:sldId id="856" r:id="rId46"/>
    <p:sldId id="861" r:id="rId47"/>
    <p:sldId id="860" r:id="rId48"/>
    <p:sldId id="859" r:id="rId49"/>
    <p:sldId id="863" r:id="rId50"/>
    <p:sldId id="864" r:id="rId51"/>
    <p:sldId id="862" r:id="rId52"/>
    <p:sldId id="845" r:id="rId53"/>
    <p:sldId id="867" r:id="rId54"/>
    <p:sldId id="866" r:id="rId55"/>
    <p:sldId id="842" r:id="rId56"/>
    <p:sldId id="865" r:id="rId57"/>
    <p:sldId id="843" r:id="rId58"/>
    <p:sldId id="868" r:id="rId59"/>
    <p:sldId id="869" r:id="rId60"/>
    <p:sldId id="870" r:id="rId61"/>
    <p:sldId id="876" r:id="rId62"/>
    <p:sldId id="872" r:id="rId63"/>
    <p:sldId id="871" r:id="rId64"/>
    <p:sldId id="873" r:id="rId65"/>
    <p:sldId id="878" r:id="rId66"/>
    <p:sldId id="874" r:id="rId67"/>
    <p:sldId id="882" r:id="rId68"/>
    <p:sldId id="879" r:id="rId69"/>
    <p:sldId id="884" r:id="rId70"/>
    <p:sldId id="885" r:id="rId71"/>
    <p:sldId id="886" r:id="rId72"/>
    <p:sldId id="891" r:id="rId73"/>
    <p:sldId id="892" r:id="rId74"/>
    <p:sldId id="890" r:id="rId75"/>
    <p:sldId id="887" r:id="rId76"/>
    <p:sldId id="888" r:id="rId77"/>
    <p:sldId id="893" r:id="rId78"/>
    <p:sldId id="889" r:id="rId79"/>
    <p:sldId id="894" r:id="rId80"/>
    <p:sldId id="883" r:id="rId81"/>
    <p:sldId id="895" r:id="rId82"/>
    <p:sldId id="880" r:id="rId83"/>
    <p:sldId id="881" r:id="rId84"/>
    <p:sldId id="896" r:id="rId85"/>
    <p:sldId id="897" r:id="rId86"/>
    <p:sldId id="898" r:id="rId87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6600"/>
    <a:srgbClr val="FFFFCC"/>
    <a:srgbClr val="0000CC"/>
    <a:srgbClr val="CC0099"/>
    <a:srgbClr val="9900CC"/>
    <a:srgbClr val="FFCCFF"/>
    <a:srgbClr val="FFFFFF"/>
    <a:srgbClr val="9900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7" autoAdjust="0"/>
    <p:restoredTop sz="95882" autoAdjust="0"/>
  </p:normalViewPr>
  <p:slideViewPr>
    <p:cSldViewPr>
      <p:cViewPr varScale="1">
        <p:scale>
          <a:sx n="81" d="100"/>
          <a:sy n="81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比较的次数为</a:t>
            </a:r>
            <a:r>
              <a:rPr lang="en-US" altLang="zh-CN" dirty="0"/>
              <a:t>n+1=</a:t>
            </a:r>
            <a:r>
              <a:rPr lang="zh-CN" altLang="en-US" dirty="0"/>
              <a:t>顺序表的记录</a:t>
            </a:r>
            <a:r>
              <a:rPr lang="en-US" altLang="zh-CN" dirty="0"/>
              <a:t>n</a:t>
            </a:r>
            <a:r>
              <a:rPr lang="zh-CN" altLang="en-US" dirty="0"/>
              <a:t>个比较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+</a:t>
            </a:r>
            <a:r>
              <a:rPr lang="zh-CN" altLang="en-US" dirty="0"/>
              <a:t>辅助存储单元空间</a:t>
            </a:r>
            <a:r>
              <a:rPr lang="en-US" altLang="zh-CN" dirty="0"/>
              <a:t>R[0] </a:t>
            </a:r>
            <a:r>
              <a:rPr lang="zh-CN" altLang="en-US" dirty="0"/>
              <a:t>最后</a:t>
            </a:r>
            <a:r>
              <a:rPr lang="en-US" altLang="zh-CN" dirty="0"/>
              <a:t>1</a:t>
            </a:r>
            <a:r>
              <a:rPr lang="zh-CN" altLang="en-US" dirty="0"/>
              <a:t>次比较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37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30</a:t>
            </a:r>
            <a:r>
              <a:rPr lang="zh-CN" altLang="en-US" dirty="0"/>
              <a:t>结点右指针域指向</a:t>
            </a:r>
            <a:r>
              <a:rPr lang="en-US" altLang="zh-CN" dirty="0"/>
              <a:t>35</a:t>
            </a:r>
            <a:r>
              <a:rPr lang="zh-CN" altLang="en-US" dirty="0"/>
              <a:t>结点、</a:t>
            </a:r>
            <a:r>
              <a:rPr lang="en-US" altLang="zh-CN" dirty="0"/>
              <a:t>50</a:t>
            </a:r>
            <a:r>
              <a:rPr lang="zh-CN" altLang="en-US" dirty="0"/>
              <a:t>结点右指针域指向</a:t>
            </a:r>
            <a:r>
              <a:rPr lang="en-US" altLang="zh-CN" dirty="0"/>
              <a:t>90</a:t>
            </a:r>
            <a:r>
              <a:rPr lang="zh-CN" altLang="en-US" dirty="0"/>
              <a:t>结点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64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中序：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u="sng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85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910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中序：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u="none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u="sng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85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en-US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90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B050"/>
                </a:solidFill>
              </a:rPr>
              <a:t>二叉树的</a:t>
            </a:r>
            <a:r>
              <a:rPr lang="zh-CN" altLang="en-US" dirty="0"/>
              <a:t>平均查找长度</a:t>
            </a:r>
            <a:r>
              <a:rPr lang="en-US" altLang="zh-CN" dirty="0"/>
              <a:t>ASL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二叉树形态有关，二叉树的分支越均衡，树的深度越浅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en-US" altLang="zh-CN" dirty="0"/>
              <a:t> ASL</a:t>
            </a:r>
            <a:r>
              <a:rPr lang="zh-CN" altLang="en-US" dirty="0">
                <a:solidFill>
                  <a:srgbClr val="00B050"/>
                </a:solidFill>
              </a:rPr>
              <a:t>越小。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</a:rPr>
              <a:t>结点的层次</a:t>
            </a:r>
            <a:r>
              <a:rPr lang="zh-CN" altLang="en-US" dirty="0"/>
              <a:t>：树中的每个结点都处在一个层次上。结点的层次从树根开始定义，根结点为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层</a:t>
            </a:r>
            <a:r>
              <a:rPr lang="zh-CN" altLang="en-US" dirty="0"/>
              <a:t>，它的孩子结点为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层</a:t>
            </a:r>
            <a:r>
              <a:rPr lang="zh-CN" altLang="en-US" dirty="0"/>
              <a:t>，以此类推。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49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4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B050"/>
                </a:solidFill>
              </a:rPr>
              <a:t>二叉树的</a:t>
            </a:r>
            <a:r>
              <a:rPr lang="zh-CN" altLang="en-US" dirty="0"/>
              <a:t>平均查找长度</a:t>
            </a:r>
            <a:r>
              <a:rPr lang="en-US" altLang="zh-CN" dirty="0"/>
              <a:t>ASL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二叉树形态有关，二叉树的分支越均衡，树的深度越浅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en-US" altLang="zh-CN" dirty="0"/>
              <a:t> ASL</a:t>
            </a:r>
            <a:r>
              <a:rPr lang="zh-CN" altLang="en-US" dirty="0">
                <a:solidFill>
                  <a:srgbClr val="00B050"/>
                </a:solidFill>
              </a:rPr>
              <a:t>越小。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89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500" b="1">
                <a:latin typeface="verana"/>
                <a:ea typeface="微软雅黑" pitchFamily="34" charset="-122"/>
              </a:rPr>
              <a:t>适于关键字取值范围比哈希地址取值范围大，且对于可能出现的关键字事先可预知的情况</a:t>
            </a:r>
          </a:p>
        </p:txBody>
      </p:sp>
    </p:spTree>
    <p:extLst>
      <p:ext uri="{BB962C8B-B14F-4D97-AF65-F5344CB8AC3E}">
        <p14:creationId xmlns:p14="http://schemas.microsoft.com/office/powerpoint/2010/main" val="297443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从表中找出</a:t>
            </a:r>
            <a:r>
              <a:rPr lang="zh-CN" altLang="en-US" dirty="0">
                <a:solidFill>
                  <a:srgbClr val="00B050"/>
                </a:solidFill>
              </a:rPr>
              <a:t>第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个元素</a:t>
            </a:r>
            <a:r>
              <a:rPr lang="zh-CN" altLang="en-US" dirty="0"/>
              <a:t>所需进行的比较次数：从</a:t>
            </a:r>
            <a:r>
              <a:rPr lang="zh-CN" altLang="en-US" dirty="0">
                <a:solidFill>
                  <a:srgbClr val="00B050"/>
                </a:solidFill>
              </a:rPr>
              <a:t>第 </a:t>
            </a:r>
            <a:r>
              <a:rPr lang="en-US" altLang="zh-CN" dirty="0"/>
              <a:t>n+1</a:t>
            </a:r>
            <a:r>
              <a:rPr lang="zh-CN" altLang="en-US" dirty="0">
                <a:solidFill>
                  <a:srgbClr val="00B050"/>
                </a:solidFill>
              </a:rPr>
              <a:t>个元素开始查找，倒退查找到第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个元素，故</a:t>
            </a:r>
            <a:r>
              <a:rPr lang="en-US" altLang="zh-CN" sz="1200" dirty="0"/>
              <a:t>c</a:t>
            </a:r>
            <a:r>
              <a:rPr lang="en-US" altLang="zh-CN" sz="1200" baseline="-25000" dirty="0"/>
              <a:t>i</a:t>
            </a:r>
            <a:r>
              <a:rPr lang="en-US" altLang="zh-CN" sz="1200" dirty="0"/>
              <a:t> = n –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+ 1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22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成功二分查找：查找</a:t>
            </a:r>
            <a:r>
              <a:rPr kumimoji="1" lang="zh-CN" altLang="en-US" sz="1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关键字匹配在一定区域，但无法确定其精确位置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左子树有结点关键值</a:t>
            </a:r>
            <a:r>
              <a:rPr lang="en-US" altLang="zh-CN" dirty="0"/>
              <a:t>66</a:t>
            </a:r>
            <a:r>
              <a:rPr lang="zh-CN" altLang="en-US" dirty="0"/>
              <a:t>大于根节点的关键值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19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要利用二叉排序</a:t>
            </a:r>
            <a:r>
              <a:rPr lang="zh-CN" altLang="en-US" dirty="0">
                <a:solidFill>
                  <a:srgbClr val="00B050"/>
                </a:solidFill>
              </a:rPr>
              <a:t>树表</a:t>
            </a:r>
            <a:r>
              <a:rPr lang="zh-CN" altLang="en-US" dirty="0"/>
              <a:t>查找法查找，必须先生成二叉排序树，先生成二叉排序树操作是</a:t>
            </a:r>
            <a:r>
              <a:rPr lang="zh-CN" altLang="en-US" dirty="0">
                <a:solidFill>
                  <a:srgbClr val="00B050"/>
                </a:solidFill>
              </a:rPr>
              <a:t>插入。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56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初始化、</a:t>
            </a:r>
            <a:r>
              <a:rPr lang="zh-CN" altLang="en-US" dirty="0"/>
              <a:t>创建、运用算法计算所需结果、销毁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12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没插入一个元素皆从根结点开始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37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二叉树的</a:t>
            </a:r>
            <a:r>
              <a:rPr lang="zh-CN" altLang="en-US" dirty="0"/>
              <a:t>平均查找长度</a:t>
            </a:r>
            <a:r>
              <a:rPr lang="en-US" altLang="zh-CN" dirty="0"/>
              <a:t>ASL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二叉树形态有关，二叉树的分支越均衡，树的深度越浅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en-US" altLang="zh-CN" dirty="0"/>
              <a:t> ASL</a:t>
            </a:r>
            <a:r>
              <a:rPr lang="zh-CN" altLang="en-US" dirty="0">
                <a:solidFill>
                  <a:srgbClr val="00B050"/>
                </a:solidFill>
              </a:rPr>
              <a:t>越小。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87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30</a:t>
            </a:r>
            <a:r>
              <a:rPr lang="zh-CN" altLang="en-US" dirty="0"/>
              <a:t>结点左指针域置空、</a:t>
            </a:r>
            <a:r>
              <a:rPr lang="en-US" altLang="zh-CN" dirty="0"/>
              <a:t>85</a:t>
            </a:r>
            <a:r>
              <a:rPr lang="zh-CN" altLang="en-US" dirty="0"/>
              <a:t>结点右指针域置空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-1" y="42345"/>
            <a:ext cx="12198895" cy="597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12192000" cy="609329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9037585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  <p:sldLayoutId id="2147484059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.doc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第八章 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9">
            <a:extLst>
              <a:ext uri="{FF2B5EF4-FFF2-40B4-BE49-F238E27FC236}">
                <a16:creationId xmlns:a16="http://schemas.microsoft.com/office/drawing/2014/main" id="{A0E5ECC4-0B15-4F43-9FAD-AA9C50DD8835}"/>
              </a:ext>
            </a:extLst>
          </p:cNvPr>
          <p:cNvSpPr txBox="1"/>
          <p:nvPr/>
        </p:nvSpPr>
        <p:spPr>
          <a:xfrm>
            <a:off x="5828494" y="3848380"/>
            <a:ext cx="19871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[mid].key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119134-FC27-4C89-90E8-F719F9E0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折半查找法（二分法查找法）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0E27B-25D6-4FDB-93E3-1C983364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990600"/>
          </a:xfrm>
        </p:spPr>
        <p:txBody>
          <a:bodyPr/>
          <a:lstStyle/>
          <a:p>
            <a:r>
              <a:rPr lang="zh-CN" altLang="en-US" dirty="0"/>
              <a:t>要求线性表中的记录必须己按</a:t>
            </a:r>
            <a:r>
              <a:rPr lang="zh-CN" altLang="en-US" dirty="0">
                <a:solidFill>
                  <a:srgbClr val="00B050"/>
                </a:solidFill>
              </a:rPr>
              <a:t>关键字值</a:t>
            </a:r>
            <a:r>
              <a:rPr lang="zh-CN" altLang="en-US" dirty="0">
                <a:highlight>
                  <a:srgbClr val="FFFF00"/>
                </a:highlight>
              </a:rPr>
              <a:t>有序</a:t>
            </a:r>
            <a:r>
              <a:rPr lang="zh-CN" altLang="en-US" dirty="0"/>
              <a:t>（递增或递减）排列。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2134A4-BD9C-4B19-8E7D-6ECE7B3C4897}"/>
              </a:ext>
            </a:extLst>
          </p:cNvPr>
          <p:cNvSpPr/>
          <p:nvPr/>
        </p:nvSpPr>
        <p:spPr>
          <a:xfrm>
            <a:off x="3971900" y="3024121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[mid]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044FA-02AB-4C9B-99DC-B86B78FE1546}"/>
              </a:ext>
            </a:extLst>
          </p:cNvPr>
          <p:cNvSpPr/>
          <p:nvPr/>
        </p:nvSpPr>
        <p:spPr>
          <a:xfrm>
            <a:off x="2471702" y="4495801"/>
            <a:ext cx="185738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左区间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F10152-4C9D-4671-BC8B-EC1E6809489C}"/>
              </a:ext>
            </a:extLst>
          </p:cNvPr>
          <p:cNvSpPr/>
          <p:nvPr/>
        </p:nvSpPr>
        <p:spPr>
          <a:xfrm>
            <a:off x="7543800" y="4495801"/>
            <a:ext cx="178595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右区间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CE677B-05F0-42B9-BB16-76CF78421438}"/>
              </a:ext>
            </a:extLst>
          </p:cNvPr>
          <p:cNvCxnSpPr/>
          <p:nvPr/>
        </p:nvCxnSpPr>
        <p:spPr>
          <a:xfrm rot="10800000" flipV="1">
            <a:off x="3419047" y="3488469"/>
            <a:ext cx="1143008" cy="1000130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808002AD-A971-40CD-B2B2-C021C37897C5}"/>
              </a:ext>
            </a:extLst>
          </p:cNvPr>
          <p:cNvSpPr txBox="1"/>
          <p:nvPr/>
        </p:nvSpPr>
        <p:spPr>
          <a:xfrm>
            <a:off x="2001583" y="3669744"/>
            <a:ext cx="227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[mid].key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54B11DB-893A-4356-B1C3-5C51E8FEC99C}"/>
              </a:ext>
            </a:extLst>
          </p:cNvPr>
          <p:cNvSpPr txBox="1"/>
          <p:nvPr/>
        </p:nvSpPr>
        <p:spPr>
          <a:xfrm>
            <a:off x="4701723" y="2545978"/>
            <a:ext cx="294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[mid].key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D29341-A3EB-41EF-BD80-9F34496D813D}"/>
              </a:ext>
            </a:extLst>
          </p:cNvPr>
          <p:cNvCxnSpPr/>
          <p:nvPr/>
        </p:nvCxnSpPr>
        <p:spPr>
          <a:xfrm rot="16200000" flipH="1">
            <a:off x="7374495" y="3456350"/>
            <a:ext cx="1043052" cy="1035851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>
            <a:extLst>
              <a:ext uri="{FF2B5EF4-FFF2-40B4-BE49-F238E27FC236}">
                <a16:creationId xmlns:a16="http://schemas.microsoft.com/office/drawing/2014/main" id="{5B6E6D78-E133-4313-80F5-FAE83127B1FA}"/>
              </a:ext>
            </a:extLst>
          </p:cNvPr>
          <p:cNvSpPr txBox="1"/>
          <p:nvPr/>
        </p:nvSpPr>
        <p:spPr>
          <a:xfrm>
            <a:off x="8119473" y="3757701"/>
            <a:ext cx="223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[mid].key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CC2FEF-ADEA-4E50-9386-994F14E0F876}"/>
              </a:ext>
            </a:extLst>
          </p:cNvPr>
          <p:cNvCxnSpPr/>
          <p:nvPr/>
        </p:nvCxnSpPr>
        <p:spPr>
          <a:xfrm rot="5400000">
            <a:off x="5329222" y="3952815"/>
            <a:ext cx="1000132" cy="1588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0">
            <a:extLst>
              <a:ext uri="{FF2B5EF4-FFF2-40B4-BE49-F238E27FC236}">
                <a16:creationId xmlns:a16="http://schemas.microsoft.com/office/drawing/2014/main" id="{3095CD83-6CB9-4F4B-AC9E-5A8662B09F5E}"/>
              </a:ext>
            </a:extLst>
          </p:cNvPr>
          <p:cNvSpPr txBox="1"/>
          <p:nvPr/>
        </p:nvSpPr>
        <p:spPr>
          <a:xfrm>
            <a:off x="5329222" y="4524319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394362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F0213-8735-4B82-9355-61E0DB7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折半查找演示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F0A2C19-1064-4634-891B-423207D1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396992"/>
            <a:ext cx="10667999" cy="10563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例如，在关键字有序序列</a:t>
            </a:r>
            <a:r>
              <a:rPr kumimoji="1"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{2,3,10,</a:t>
            </a:r>
            <a:r>
              <a:rPr kumimoji="1" lang="en-US" altLang="zh-CN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,20,25,28,29,30,35,40}</a:t>
            </a: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endParaRPr kumimoji="1" lang="en-US" altLang="zh-CN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采用折半查找法查找关键字为</a:t>
            </a:r>
            <a:r>
              <a:rPr kumimoji="1" lang="en-US" altLang="zh-CN" b="1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的元素。	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D984903-28D2-4341-B5F3-14EC4996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730792"/>
            <a:ext cx="20161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关键字序列：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450CE95-FAC5-450A-BE26-142419F3C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3822867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61A15D9-9A59-46CD-8798-100108BD8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822867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D67D437-F442-49A2-B703-02CB5FE2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395829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B998C19-B3D0-4696-B83E-891BDEC6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391067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84151895-3EA6-407B-9615-3C657D8DE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3822867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E49B460-6252-477C-9C38-59BD3924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822867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15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0D5CCC37-0446-478F-BF9A-5D50BE845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395829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1D916B0-6E60-455A-B309-2AD347EA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391067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A0C9F094-808B-430E-9C88-4FD734D8E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822867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20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4411F92-3853-4843-A9AB-588FF9B7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822867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25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46C5FF36-4F68-4667-85A2-06E9B4980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395829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035F414-82FD-4119-A29A-8A9AF30E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391067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733948C4-DA01-492A-B1B2-7DDCCD70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822867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28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B3A6FB83-E511-4F2D-80E9-8DD4E0D9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3822867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29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2BCD3808-D81D-4884-ABCD-05D12E758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3395829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BE94ECBA-2CBB-460A-9772-C10741A2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3391067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449D577B-3FD1-4D04-8B87-96AA57F54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822867"/>
            <a:ext cx="3603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30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CB79AC78-C503-43E0-9B13-DCEC2E98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3827629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35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415C50B3-1B85-4F58-AD1C-F382A5B6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395829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BBCD29BC-2F84-4252-9566-6E5A75CB4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3395829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9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0B4FD8C6-1C76-4EB4-8837-DE43A5CB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483392"/>
            <a:ext cx="640873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查找成功，关键字为</a:t>
            </a:r>
            <a:r>
              <a:rPr lang="en-US" altLang="zh-CN" b="1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的记录的逻辑序号为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关键字比较次数为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9C6F6F1E-D1B1-4702-BBAC-ADB584FC3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324392"/>
            <a:ext cx="15843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物理下标：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029A4D50-E594-4FE3-BC71-25781962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3822867"/>
            <a:ext cx="360363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40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6478948D-1C5C-4075-8181-89DB2AC5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3391067"/>
            <a:ext cx="2889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CC"/>
                </a:solidFill>
                <a:ea typeface="楷体_GB2312" pitchFamily="49" charset="-122"/>
              </a:rPr>
              <a:t>10</a:t>
            </a:r>
          </a:p>
        </p:txBody>
      </p:sp>
      <p:grpSp>
        <p:nvGrpSpPr>
          <p:cNvPr id="31" name="Group 40">
            <a:extLst>
              <a:ext uri="{FF2B5EF4-FFF2-40B4-BE49-F238E27FC236}">
                <a16:creationId xmlns:a16="http://schemas.microsoft.com/office/drawing/2014/main" id="{A242C383-9E0C-4240-99FC-1612B798CEA2}"/>
              </a:ext>
            </a:extLst>
          </p:cNvPr>
          <p:cNvGrpSpPr/>
          <p:nvPr/>
        </p:nvGrpSpPr>
        <p:grpSpPr bwMode="auto">
          <a:xfrm>
            <a:off x="6083300" y="4330867"/>
            <a:ext cx="504825" cy="665162"/>
            <a:chOff x="1972" y="2523"/>
            <a:chExt cx="318" cy="419"/>
          </a:xfrm>
        </p:grpSpPr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FA65F397-80EF-478D-A76B-85BF44EEE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7D05C53E-190A-4DF9-9FD7-188CB9CD8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mid</a:t>
              </a:r>
            </a:p>
          </p:txBody>
        </p:sp>
      </p:grpSp>
      <p:sp>
        <p:nvSpPr>
          <p:cNvPr id="34" name="Rectangle 32">
            <a:extLst>
              <a:ext uri="{FF2B5EF4-FFF2-40B4-BE49-F238E27FC236}">
                <a16:creationId xmlns:a16="http://schemas.microsoft.com/office/drawing/2014/main" id="{7935CFF1-42B6-455D-88F5-A567A5B0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54604"/>
            <a:ext cx="5976938" cy="504825"/>
          </a:xfrm>
          <a:prstGeom prst="rect">
            <a:avLst/>
          </a:prstGeom>
          <a:solidFill>
            <a:srgbClr val="4F81BD">
              <a:alpha val="0"/>
            </a:srgbClr>
          </a:solidFill>
          <a:ln w="38100">
            <a:solidFill>
              <a:sysClr val="windowText" lastClr="000000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grpSp>
        <p:nvGrpSpPr>
          <p:cNvPr id="35" name="Group 39">
            <a:extLst>
              <a:ext uri="{FF2B5EF4-FFF2-40B4-BE49-F238E27FC236}">
                <a16:creationId xmlns:a16="http://schemas.microsoft.com/office/drawing/2014/main" id="{31565576-AE01-4B33-9AA3-F54DB356CAB9}"/>
              </a:ext>
            </a:extLst>
          </p:cNvPr>
          <p:cNvGrpSpPr/>
          <p:nvPr/>
        </p:nvGrpSpPr>
        <p:grpSpPr bwMode="auto">
          <a:xfrm>
            <a:off x="3249613" y="4330867"/>
            <a:ext cx="504825" cy="665162"/>
            <a:chOff x="1519" y="2523"/>
            <a:chExt cx="318" cy="419"/>
          </a:xfrm>
        </p:grpSpPr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B5D0465E-B6BB-423B-9DA5-C0241F5FD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863CC7F0-F720-43E8-B1B2-9A78FBBD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low</a:t>
              </a:r>
            </a:p>
          </p:txBody>
        </p:sp>
      </p:grpSp>
      <p:grpSp>
        <p:nvGrpSpPr>
          <p:cNvPr id="38" name="Group 41">
            <a:extLst>
              <a:ext uri="{FF2B5EF4-FFF2-40B4-BE49-F238E27FC236}">
                <a16:creationId xmlns:a16="http://schemas.microsoft.com/office/drawing/2014/main" id="{94BA47B6-59E1-430B-92DF-5ADF6C8AC49B}"/>
              </a:ext>
            </a:extLst>
          </p:cNvPr>
          <p:cNvGrpSpPr/>
          <p:nvPr/>
        </p:nvGrpSpPr>
        <p:grpSpPr bwMode="auto">
          <a:xfrm>
            <a:off x="8820150" y="4330867"/>
            <a:ext cx="504825" cy="665162"/>
            <a:chOff x="2517" y="2523"/>
            <a:chExt cx="318" cy="419"/>
          </a:xfrm>
        </p:grpSpPr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D8456967-105F-4E81-B215-36B859271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666C4517-D7AE-4876-9D80-A58CC29C7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high</a:t>
              </a:r>
            </a:p>
          </p:txBody>
        </p:sp>
      </p:grpSp>
      <p:grpSp>
        <p:nvGrpSpPr>
          <p:cNvPr id="41" name="Group 42">
            <a:extLst>
              <a:ext uri="{FF2B5EF4-FFF2-40B4-BE49-F238E27FC236}">
                <a16:creationId xmlns:a16="http://schemas.microsoft.com/office/drawing/2014/main" id="{48FA0CAD-E656-4FC4-BC63-086998D4EF72}"/>
              </a:ext>
            </a:extLst>
          </p:cNvPr>
          <p:cNvGrpSpPr/>
          <p:nvPr/>
        </p:nvGrpSpPr>
        <p:grpSpPr bwMode="auto">
          <a:xfrm>
            <a:off x="4429125" y="4330867"/>
            <a:ext cx="504825" cy="665162"/>
            <a:chOff x="1972" y="2523"/>
            <a:chExt cx="318" cy="419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6B374E6E-B755-4A95-BF9D-6FDC80400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07D4C186-6A26-4CA4-8A3C-954D93422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mid</a:t>
              </a:r>
            </a:p>
          </p:txBody>
        </p:sp>
      </p:grpSp>
      <p:sp>
        <p:nvSpPr>
          <p:cNvPr id="44" name="Rectangle 45">
            <a:extLst>
              <a:ext uri="{FF2B5EF4-FFF2-40B4-BE49-F238E27FC236}">
                <a16:creationId xmlns:a16="http://schemas.microsoft.com/office/drawing/2014/main" id="{12F5B856-13C6-467C-A2A1-F4D02CDF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54604"/>
            <a:ext cx="2736850" cy="504825"/>
          </a:xfrm>
          <a:prstGeom prst="rect">
            <a:avLst/>
          </a:prstGeom>
          <a:solidFill>
            <a:srgbClr val="4F81BD">
              <a:alpha val="0"/>
            </a:srgbClr>
          </a:solidFill>
          <a:ln w="38100">
            <a:solidFill>
              <a:sysClr val="windowText" lastClr="00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196F87BD-0D48-4EF1-B991-A6A63AD8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754604"/>
            <a:ext cx="1079500" cy="504825"/>
          </a:xfrm>
          <a:prstGeom prst="rect">
            <a:avLst/>
          </a:prstGeom>
          <a:solidFill>
            <a:srgbClr val="4F81BD">
              <a:alpha val="0"/>
            </a:srgbClr>
          </a:solidFill>
          <a:ln w="38100">
            <a:solidFill>
              <a:sysClr val="windowText" lastClr="00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1A1CCA8-4455-45B4-BA44-5D69D5F665FF}"/>
              </a:ext>
            </a:extLst>
          </p:cNvPr>
          <p:cNvGrpSpPr/>
          <p:nvPr/>
        </p:nvGrpSpPr>
        <p:grpSpPr>
          <a:xfrm>
            <a:off x="5043488" y="4363913"/>
            <a:ext cx="504825" cy="1052810"/>
            <a:chOff x="4322763" y="4041484"/>
            <a:chExt cx="504825" cy="1052810"/>
          </a:xfrm>
        </p:grpSpPr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4DC55C50-6B28-4510-B0EB-9AA5FF345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4041484"/>
              <a:ext cx="0" cy="79200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8" name="Text Box 49">
              <a:extLst>
                <a:ext uri="{FF2B5EF4-FFF2-40B4-BE49-F238E27FC236}">
                  <a16:creationId xmlns:a16="http://schemas.microsoft.com/office/drawing/2014/main" id="{6D204112-7558-45E2-B3EF-9569B0B96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763" y="4789494"/>
              <a:ext cx="504825" cy="304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mid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2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81 C -0.01875 0.02245 -0.03698 0.03658 -0.06823 0.04537 C -0.09974 0.05394 -0.15508 0.06875 -0.18867 0.05926 C -0.22213 0.05 -0.24557 0.01921 -0.26888 -0.0111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C 0.03777 0.00208 0.06928 0.00394 0.09258 0.00324 C 0.11615 0.00255 0.1306 -0.00255 0.14076 -0.00393 " pathEditMode="fixed" rAng="0" ptsTypes="AAA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 animBg="1"/>
      <p:bldP spid="34" grpId="1" animBg="1"/>
      <p:bldP spid="44" grpId="0" animBg="1"/>
      <p:bldP spid="44" grpId="1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>
            <a:extLst>
              <a:ext uri="{FF2B5EF4-FFF2-40B4-BE49-F238E27FC236}">
                <a16:creationId xmlns:a16="http://schemas.microsoft.com/office/drawing/2014/main" id="{F7B2512F-488A-455E-B4C8-BF286785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9600"/>
            <a:ext cx="9982200" cy="59427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BinSearch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RecType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R[], int n, 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k) { 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int low=0, high=n-1, mid;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while (low&lt;=high) {	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当前区间存在元素时循环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mid=(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low+high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)/2;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(R[mid].key==k)	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查找成功返回其逻辑序号</a:t>
            </a:r>
            <a:r>
              <a:rPr lang="en-US" altLang="zh-CN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mid+1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return 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mid+1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(k&lt;R[mid].key)	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继续在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R[low..mid-1]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high=mid-1;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low=mid+1;	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继续在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b="1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mid+1..high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0;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90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E6653-66B3-4190-A787-F0888E83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用平均查找长度分析折半查找算法的性能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E0923-3C1E-4F06-995C-3F672FAD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0"/>
          </a:xfrm>
        </p:spPr>
        <p:txBody>
          <a:bodyPr/>
          <a:lstStyle/>
          <a:p>
            <a:r>
              <a:rPr lang="zh-CN" altLang="en-US" dirty="0"/>
              <a:t>折半查找（</a:t>
            </a:r>
            <a:r>
              <a:rPr lang="en-US" altLang="zh-CN" dirty="0"/>
              <a:t>Binary Search</a:t>
            </a:r>
            <a:r>
              <a:rPr lang="zh-CN" altLang="en-US" dirty="0"/>
              <a:t>）成功时的</a:t>
            </a:r>
            <a:r>
              <a:rPr lang="zh-CN" altLang="en-US" dirty="0">
                <a:solidFill>
                  <a:srgbClr val="00B050"/>
                </a:solidFill>
              </a:rPr>
              <a:t>平均查找长度</a:t>
            </a:r>
            <a:r>
              <a:rPr lang="zh-CN" altLang="en-US" dirty="0"/>
              <a:t>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优点：比较次数少，</a:t>
            </a:r>
            <a:r>
              <a:rPr lang="zh-CN" altLang="en-US" dirty="0">
                <a:solidFill>
                  <a:srgbClr val="00B050"/>
                </a:solidFill>
              </a:rPr>
              <a:t>查找速度快</a:t>
            </a:r>
            <a:r>
              <a:rPr lang="zh-CN" altLang="en-US" dirty="0"/>
              <a:t>，平均性能好。</a:t>
            </a:r>
          </a:p>
          <a:p>
            <a:r>
              <a:rPr lang="zh-CN" altLang="en-US" dirty="0"/>
              <a:t>缺点：要求待查的表为</a:t>
            </a:r>
            <a:r>
              <a:rPr lang="zh-CN" altLang="en-US" dirty="0">
                <a:solidFill>
                  <a:srgbClr val="00B050"/>
                </a:solidFill>
              </a:rPr>
              <a:t>有序表</a:t>
            </a:r>
            <a:r>
              <a:rPr lang="zh-CN" altLang="en-US" dirty="0"/>
              <a:t>，且</a:t>
            </a:r>
            <a:r>
              <a:rPr lang="zh-CN" altLang="en-US" dirty="0">
                <a:solidFill>
                  <a:srgbClr val="00B050"/>
                </a:solidFill>
              </a:rPr>
              <a:t>插入、删除困难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C84FBB99-3542-4876-BB7F-32A6867A80F7}"/>
                  </a:ext>
                </a:extLst>
              </p:cNvPr>
              <p:cNvSpPr txBox="1"/>
              <p:nvPr/>
            </p:nvSpPr>
            <p:spPr bwMode="auto">
              <a:xfrm>
                <a:off x="762000" y="2449512"/>
                <a:ext cx="9611632" cy="10398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𝑨𝑺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nary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func>
                        <m:funcPr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b="1" i="0">
                          <a:solidFill>
                            <a:srgbClr val="C00000"/>
                          </a:solidFill>
                          <a:latin typeface="+mn-lt"/>
                        </a:rPr>
                        <m:t>−1</m:t>
                      </m:r>
                    </m:oMath>
                  </m:oMathPara>
                </a14:m>
                <a:endParaRPr lang="zh-CN" altLang="en-US" sz="20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C84FBB99-3542-4876-BB7F-32A6867A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449512"/>
                <a:ext cx="9611632" cy="1039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5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0DF2A-4D54-4AA6-8816-34DCEE98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折半查找算法性能分析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C614B59-5D53-4110-9490-AD908F768B91}"/>
              </a:ext>
            </a:extLst>
          </p:cNvPr>
          <p:cNvSpPr txBox="1">
            <a:spLocks/>
          </p:cNvSpPr>
          <p:nvPr/>
        </p:nvSpPr>
        <p:spPr bwMode="auto">
          <a:xfrm>
            <a:off x="7549632" y="1364273"/>
            <a:ext cx="4386841" cy="23052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sz="2200" dirty="0"/>
              <a:t>判定树：描述查找过程的二叉树叫</a:t>
            </a:r>
            <a:r>
              <a:rPr lang="zh-CN" altLang="en-US" sz="2200" dirty="0">
                <a:solidFill>
                  <a:srgbClr val="00B050"/>
                </a:solidFill>
              </a:rPr>
              <a:t>判定树</a:t>
            </a:r>
          </a:p>
          <a:p>
            <a:r>
              <a:rPr lang="zh-CN" altLang="en-US" sz="2200" dirty="0"/>
              <a:t>有</a:t>
            </a:r>
            <a:r>
              <a:rPr lang="en-US" altLang="zh-CN" sz="2200" dirty="0"/>
              <a:t>n</a:t>
            </a:r>
            <a:r>
              <a:rPr lang="zh-CN" altLang="en-US" sz="2200" dirty="0"/>
              <a:t>个结点的判定树的深度为： </a:t>
            </a:r>
            <a:r>
              <a:rPr lang="en-US" altLang="zh-CN" sz="2200" dirty="0"/>
              <a:t>log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n+1</a:t>
            </a:r>
            <a:endParaRPr lang="zh-CN" altLang="en-US" sz="2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6D6BFEB-C3CB-434B-9E42-2DDDFC1ED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93732"/>
              </p:ext>
            </p:extLst>
          </p:nvPr>
        </p:nvGraphicFramePr>
        <p:xfrm>
          <a:off x="1560238" y="5095673"/>
          <a:ext cx="798036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8904745" imgH="1526162" progId="Visio.Drawing.11">
                  <p:embed/>
                </p:oleObj>
              </mc:Choice>
              <mc:Fallback>
                <p:oleObj name="Visio" r:id="rId3" imgW="8904745" imgH="1526162" progId="Visio.Drawing.11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38" y="5095673"/>
                        <a:ext cx="7980363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">
            <a:extLst>
              <a:ext uri="{FF2B5EF4-FFF2-40B4-BE49-F238E27FC236}">
                <a16:creationId xmlns:a16="http://schemas.microsoft.com/office/drawing/2014/main" id="{CF7E6F2C-C23A-4000-83A0-84F0BCFE3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3848" y="1856719"/>
            <a:ext cx="1944687" cy="71874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9A21BAE-D32F-41F0-AD69-12E3CAB2F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817" y="1856718"/>
            <a:ext cx="1726406" cy="742157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8C41D4E9-C5A3-43DE-8320-B6954BCAA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6155" y="2647466"/>
            <a:ext cx="798069" cy="741983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B5A7285-A082-43FA-A81B-06D88C243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57" y="3511563"/>
            <a:ext cx="360487" cy="520950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175C500-760C-40AD-97B6-16C2135F3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3848" y="2598876"/>
            <a:ext cx="867569" cy="790574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EB96FFDC-9E61-4719-A04A-608414177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9159" y="2647467"/>
            <a:ext cx="754063" cy="648071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3F8993A-8A3D-4165-B663-BED4593DA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7242" y="3511563"/>
            <a:ext cx="561377" cy="712156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C8BE452-EFEA-4198-8756-5B59D0B09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1505" y="2647467"/>
            <a:ext cx="860574" cy="648071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A903718C-D1E3-44C6-9939-BA6952CEF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4830" y="3583571"/>
            <a:ext cx="481500" cy="620267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D595076F-0733-40E8-BA22-8E0282C6F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787" y="2318767"/>
            <a:ext cx="582044" cy="560216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1BDB7C9C-A56C-404E-9B9D-08BBF4E5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203" y="2318767"/>
            <a:ext cx="582044" cy="560216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2DFA31C8-ED3E-49A2-84CA-9F75579E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33" y="3109342"/>
            <a:ext cx="582044" cy="560216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FAE39CBF-99C2-4620-98BE-881644CC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641" y="3109342"/>
            <a:ext cx="582044" cy="560216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4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B397AF89-4DF1-4222-A632-445E2B4A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81" y="3943611"/>
            <a:ext cx="582044" cy="560217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4F889672-FB3B-4D1D-9440-9407CD9E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89" y="3943611"/>
            <a:ext cx="582044" cy="560217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5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B3AA58A8-1067-4CC0-9B31-A04701B1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349" y="3109342"/>
            <a:ext cx="582044" cy="560216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7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8202A667-ACAA-49A6-9816-A7109188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597" y="3943611"/>
            <a:ext cx="582044" cy="560217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8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1B87982A-C6D7-4119-8985-EE1D99BB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057" y="3109342"/>
            <a:ext cx="582044" cy="560216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10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DAA4B219-E802-4630-B1A6-FD70F248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307" y="3943611"/>
            <a:ext cx="582044" cy="560217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11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A51353AA-E61A-4313-9525-B2654561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58" y="1482154"/>
            <a:ext cx="582044" cy="560217"/>
          </a:xfrm>
          <a:prstGeom prst="ellipse">
            <a:avLst/>
          </a:prstGeom>
          <a:solidFill>
            <a:sysClr val="window" lastClr="FFFFFF"/>
          </a:solidFill>
          <a:ln w="38100" cap="sq">
            <a:solidFill>
              <a:sysClr val="windowText" lastClr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6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5A076BA-1AF7-4C6A-8763-4F42FC1CF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831" y="3637807"/>
            <a:ext cx="276299" cy="34771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98BD9AD5-46C2-48A5-BA09-0B586953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226" y="5813223"/>
            <a:ext cx="43656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33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E9A927DB-238B-4D70-AE5D-2EF4F5836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126" y="5813223"/>
            <a:ext cx="43656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CC"/>
                </a:solidFill>
                <a:latin typeface="Verdan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0E0A1257-08AA-4B23-A79B-A8F85B6FE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351" y="5813223"/>
            <a:ext cx="43656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CC"/>
                </a:solidFill>
                <a:latin typeface="Verdan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7A7F2C46-F3BC-4167-9948-B6F2DBDF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38" y="5813223"/>
            <a:ext cx="43656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A6113EFC-CC5F-4874-93CB-E5F038B8D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826" y="5813223"/>
            <a:ext cx="43656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5B6432E3-DC48-4ADC-866D-56EE19C95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513" y="5813223"/>
            <a:ext cx="43656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0B49105-5AF4-47C9-BA8E-8FE7D53F2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638" y="5813223"/>
            <a:ext cx="43656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69B19073-6689-424D-83FB-FC186AF1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838" y="5813223"/>
            <a:ext cx="43656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66"/>
                </a:solidFill>
                <a:latin typeface="Verdan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F1AEF53-D26F-4D2E-BA5F-D780C80B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526" y="5813223"/>
            <a:ext cx="43656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66"/>
                </a:solidFill>
                <a:latin typeface="Verdan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932DD5EB-902E-4F3D-9C2B-8C4A809D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13" y="5813223"/>
            <a:ext cx="43656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66"/>
                </a:solidFill>
                <a:latin typeface="Verdan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81331462-5C85-4235-8422-4910DA52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151" y="5813223"/>
            <a:ext cx="43656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66"/>
                </a:solidFill>
                <a:latin typeface="Verdana" pitchFamily="34" charset="0"/>
                <a:ea typeface="宋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323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78">
            <a:extLst>
              <a:ext uri="{FF2B5EF4-FFF2-40B4-BE49-F238E27FC236}">
                <a16:creationId xmlns:a16="http://schemas.microsoft.com/office/drawing/2014/main" id="{CA195A9C-A2C2-42B8-8DD5-B991D068455D}"/>
              </a:ext>
            </a:extLst>
          </p:cNvPr>
          <p:cNvSpPr/>
          <p:nvPr/>
        </p:nvSpPr>
        <p:spPr bwMode="auto">
          <a:xfrm>
            <a:off x="4890497" y="1817306"/>
            <a:ext cx="1351280" cy="3953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221DA8-3D38-49C8-997E-D81CDA5C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带外部节点的判定树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2C45B50-CF35-4E22-818D-529992F9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05695"/>
            <a:ext cx="11811001" cy="4347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ts val="29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成功二分查找：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若查找给定值为</a:t>
            </a:r>
            <a:r>
              <a:rPr kumimoji="1" lang="en-US" altLang="zh-CN" sz="22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的元素，依次与</a:t>
            </a:r>
            <a:r>
              <a:rPr kumimoji="1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元素比较，关键字共比较</a:t>
            </a:r>
            <a:r>
              <a:rPr kumimoji="1" lang="en-US" altLang="zh-CN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  <a:endParaRPr kumimoji="1" lang="en-US" altLang="zh-CN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C9BE93B-D3C4-423B-AA40-C03712D62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130" y="345277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DB52FEA3-A181-4D9A-914D-F5ABFCB49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6220" y="212816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9F059A69-61A0-44E7-B9E5-6D9D2D4C7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5480" y="277205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DDD0D77C-DEA5-473C-9D6B-9B0336FAF4F1}"/>
              </a:ext>
            </a:extLst>
          </p:cNvPr>
          <p:cNvSpPr/>
          <p:nvPr/>
        </p:nvSpPr>
        <p:spPr bwMode="auto">
          <a:xfrm>
            <a:off x="2318850" y="3056501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046A60E3-2DF7-48EF-8542-B53361BBD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4300" y="345277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85A4F9B9-2345-436B-B425-4A0CCC0D7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9650" y="277205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1" name="Freeform 30">
            <a:extLst>
              <a:ext uri="{FF2B5EF4-FFF2-40B4-BE49-F238E27FC236}">
                <a16:creationId xmlns:a16="http://schemas.microsoft.com/office/drawing/2014/main" id="{6B0E0BBE-8301-473D-83E5-EB65819A9BAC}"/>
              </a:ext>
            </a:extLst>
          </p:cNvPr>
          <p:cNvSpPr/>
          <p:nvPr/>
        </p:nvSpPr>
        <p:spPr bwMode="auto">
          <a:xfrm>
            <a:off x="3933020" y="3056501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4B1A1B43-9FEB-45C1-9C9B-87B867BA0BEE}"/>
              </a:ext>
            </a:extLst>
          </p:cNvPr>
          <p:cNvSpPr/>
          <p:nvPr/>
        </p:nvSpPr>
        <p:spPr bwMode="auto">
          <a:xfrm>
            <a:off x="2293450" y="2399275"/>
            <a:ext cx="601980" cy="40011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74BBBD43-A4C6-4182-B8D4-38F9E1066633}"/>
              </a:ext>
            </a:extLst>
          </p:cNvPr>
          <p:cNvSpPr/>
          <p:nvPr/>
        </p:nvSpPr>
        <p:spPr bwMode="auto">
          <a:xfrm>
            <a:off x="3184990" y="2391655"/>
            <a:ext cx="54864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4" name="Oval 39">
            <a:extLst>
              <a:ext uri="{FF2B5EF4-FFF2-40B4-BE49-F238E27FC236}">
                <a16:creationId xmlns:a16="http://schemas.microsoft.com/office/drawing/2014/main" id="{A9577259-948E-4884-B3D2-8154CCFFE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5930" y="346293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15" name="Oval 40">
            <a:extLst>
              <a:ext uri="{FF2B5EF4-FFF2-40B4-BE49-F238E27FC236}">
                <a16:creationId xmlns:a16="http://schemas.microsoft.com/office/drawing/2014/main" id="{0FAC7BC3-2E32-4B14-A62F-1224CF17D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2020" y="213832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6" name="Oval 48">
            <a:extLst>
              <a:ext uri="{FF2B5EF4-FFF2-40B4-BE49-F238E27FC236}">
                <a16:creationId xmlns:a16="http://schemas.microsoft.com/office/drawing/2014/main" id="{6F55AEA2-4C98-4CBC-95D3-06C2BE83BB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1280" y="278221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0A2D80BC-2623-40CD-ADA5-44DCCE8A1D1C}"/>
              </a:ext>
            </a:extLst>
          </p:cNvPr>
          <p:cNvSpPr/>
          <p:nvPr/>
        </p:nvSpPr>
        <p:spPr bwMode="auto">
          <a:xfrm>
            <a:off x="5544650" y="3066661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8" name="Oval 54">
            <a:extLst>
              <a:ext uri="{FF2B5EF4-FFF2-40B4-BE49-F238E27FC236}">
                <a16:creationId xmlns:a16="http://schemas.microsoft.com/office/drawing/2014/main" id="{BB001ED5-CF7B-470B-B5D7-2D8B040FF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0100" y="346293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9" name="Oval 62">
            <a:extLst>
              <a:ext uri="{FF2B5EF4-FFF2-40B4-BE49-F238E27FC236}">
                <a16:creationId xmlns:a16="http://schemas.microsoft.com/office/drawing/2014/main" id="{F1CF0950-BFB0-43A9-A388-0E5E559706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5450" y="2782210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EFC1A668-3312-45E5-8435-7793813F31AE}"/>
              </a:ext>
            </a:extLst>
          </p:cNvPr>
          <p:cNvSpPr/>
          <p:nvPr/>
        </p:nvSpPr>
        <p:spPr bwMode="auto">
          <a:xfrm>
            <a:off x="7158820" y="3066661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5299A4A-B679-44F6-94F3-716D390261DB}"/>
              </a:ext>
            </a:extLst>
          </p:cNvPr>
          <p:cNvSpPr/>
          <p:nvPr/>
        </p:nvSpPr>
        <p:spPr bwMode="auto">
          <a:xfrm>
            <a:off x="2232490" y="3737855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50DC30E3-184A-4632-B2D7-20A0C6399305}"/>
              </a:ext>
            </a:extLst>
          </p:cNvPr>
          <p:cNvSpPr/>
          <p:nvPr/>
        </p:nvSpPr>
        <p:spPr bwMode="auto">
          <a:xfrm>
            <a:off x="2693500" y="3737221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7815D33D-E7BA-498B-9C40-8F32B95DB674}"/>
              </a:ext>
            </a:extLst>
          </p:cNvPr>
          <p:cNvSpPr/>
          <p:nvPr/>
        </p:nvSpPr>
        <p:spPr bwMode="auto">
          <a:xfrm>
            <a:off x="1857840" y="3057135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96456C1-3AA3-4598-96D6-72BDFF67C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3190" y="3397370"/>
            <a:ext cx="69215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&lt;2</a:t>
            </a: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3A80B767-3B53-49F2-86C1-15661FC71CF2}"/>
              </a:ext>
            </a:extLst>
          </p:cNvPr>
          <p:cNvSpPr/>
          <p:nvPr/>
        </p:nvSpPr>
        <p:spPr bwMode="auto">
          <a:xfrm>
            <a:off x="3846660" y="3737855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282E9B2F-1A39-46AA-BB67-C68A2A31709D}"/>
              </a:ext>
            </a:extLst>
          </p:cNvPr>
          <p:cNvSpPr/>
          <p:nvPr/>
        </p:nvSpPr>
        <p:spPr bwMode="auto">
          <a:xfrm>
            <a:off x="4307670" y="3737221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1ADB91D7-9BD4-4231-8EF6-56C3AC4D0F71}"/>
              </a:ext>
            </a:extLst>
          </p:cNvPr>
          <p:cNvSpPr/>
          <p:nvPr/>
        </p:nvSpPr>
        <p:spPr bwMode="auto">
          <a:xfrm>
            <a:off x="3472010" y="3057135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CC8AF-E583-4BB9-9178-0E0902D29E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7360" y="3424612"/>
            <a:ext cx="69215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10~15</a:t>
            </a:r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AABB5FF6-C013-4F4D-AF22-0AAEEEB84F59}"/>
              </a:ext>
            </a:extLst>
          </p:cNvPr>
          <p:cNvSpPr/>
          <p:nvPr/>
        </p:nvSpPr>
        <p:spPr bwMode="auto">
          <a:xfrm>
            <a:off x="5458290" y="3748015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6" name="Freeform 47">
            <a:extLst>
              <a:ext uri="{FF2B5EF4-FFF2-40B4-BE49-F238E27FC236}">
                <a16:creationId xmlns:a16="http://schemas.microsoft.com/office/drawing/2014/main" id="{81BD64A6-5707-4AC2-8AD2-202EB9F0789C}"/>
              </a:ext>
            </a:extLst>
          </p:cNvPr>
          <p:cNvSpPr/>
          <p:nvPr/>
        </p:nvSpPr>
        <p:spPr bwMode="auto">
          <a:xfrm>
            <a:off x="5919300" y="3747381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7" name="Freeform 51">
            <a:extLst>
              <a:ext uri="{FF2B5EF4-FFF2-40B4-BE49-F238E27FC236}">
                <a16:creationId xmlns:a16="http://schemas.microsoft.com/office/drawing/2014/main" id="{E02519E6-75DE-4ACF-BCB7-8D6E02A073BD}"/>
              </a:ext>
            </a:extLst>
          </p:cNvPr>
          <p:cNvSpPr/>
          <p:nvPr/>
        </p:nvSpPr>
        <p:spPr bwMode="auto">
          <a:xfrm>
            <a:off x="5083640" y="3067295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8" name="Rectangle 53">
            <a:extLst>
              <a:ext uri="{FF2B5EF4-FFF2-40B4-BE49-F238E27FC236}">
                <a16:creationId xmlns:a16="http://schemas.microsoft.com/office/drawing/2014/main" id="{7B11A737-488A-40C3-AB83-A3F51B1DF1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8990" y="3407530"/>
            <a:ext cx="69215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25~28</a:t>
            </a:r>
          </a:p>
        </p:txBody>
      </p:sp>
      <p:sp>
        <p:nvSpPr>
          <p:cNvPr id="41" name="Freeform 60">
            <a:extLst>
              <a:ext uri="{FF2B5EF4-FFF2-40B4-BE49-F238E27FC236}">
                <a16:creationId xmlns:a16="http://schemas.microsoft.com/office/drawing/2014/main" id="{25C91CF0-6F4A-4122-A8F6-CAE78D32D51C}"/>
              </a:ext>
            </a:extLst>
          </p:cNvPr>
          <p:cNvSpPr/>
          <p:nvPr/>
        </p:nvSpPr>
        <p:spPr bwMode="auto">
          <a:xfrm>
            <a:off x="7073095" y="3728444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2" name="Freeform 61">
            <a:extLst>
              <a:ext uri="{FF2B5EF4-FFF2-40B4-BE49-F238E27FC236}">
                <a16:creationId xmlns:a16="http://schemas.microsoft.com/office/drawing/2014/main" id="{6E35D5AC-5EEF-418D-A285-7EE5F81E770E}"/>
              </a:ext>
            </a:extLst>
          </p:cNvPr>
          <p:cNvSpPr/>
          <p:nvPr/>
        </p:nvSpPr>
        <p:spPr bwMode="auto">
          <a:xfrm>
            <a:off x="7543800" y="3728444"/>
            <a:ext cx="20193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3" name="Freeform 65">
            <a:extLst>
              <a:ext uri="{FF2B5EF4-FFF2-40B4-BE49-F238E27FC236}">
                <a16:creationId xmlns:a16="http://schemas.microsoft.com/office/drawing/2014/main" id="{0E69ED54-A2B8-4B0E-97F3-F448E4D6ACFC}"/>
              </a:ext>
            </a:extLst>
          </p:cNvPr>
          <p:cNvSpPr/>
          <p:nvPr/>
        </p:nvSpPr>
        <p:spPr bwMode="auto">
          <a:xfrm>
            <a:off x="6697810" y="3067295"/>
            <a:ext cx="210820" cy="400110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4" name="Rectangle 67">
            <a:extLst>
              <a:ext uri="{FF2B5EF4-FFF2-40B4-BE49-F238E27FC236}">
                <a16:creationId xmlns:a16="http://schemas.microsoft.com/office/drawing/2014/main" id="{D8E3725A-0D19-4368-8AF7-B9C1F2EAD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3160" y="3407530"/>
            <a:ext cx="69215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30~35</a:t>
            </a:r>
          </a:p>
        </p:txBody>
      </p:sp>
      <p:sp>
        <p:nvSpPr>
          <p:cNvPr id="45" name="Freeform 71">
            <a:extLst>
              <a:ext uri="{FF2B5EF4-FFF2-40B4-BE49-F238E27FC236}">
                <a16:creationId xmlns:a16="http://schemas.microsoft.com/office/drawing/2014/main" id="{529F0BCB-F9AF-494F-9401-6C91BCD0484C}"/>
              </a:ext>
            </a:extLst>
          </p:cNvPr>
          <p:cNvSpPr/>
          <p:nvPr/>
        </p:nvSpPr>
        <p:spPr bwMode="auto">
          <a:xfrm>
            <a:off x="5519250" y="2409435"/>
            <a:ext cx="601980" cy="400110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6" name="Freeform 72">
            <a:extLst>
              <a:ext uri="{FF2B5EF4-FFF2-40B4-BE49-F238E27FC236}">
                <a16:creationId xmlns:a16="http://schemas.microsoft.com/office/drawing/2014/main" id="{26AF11C8-6039-45EA-82A1-929071898D61}"/>
              </a:ext>
            </a:extLst>
          </p:cNvPr>
          <p:cNvSpPr/>
          <p:nvPr/>
        </p:nvSpPr>
        <p:spPr bwMode="auto">
          <a:xfrm>
            <a:off x="6410790" y="2401815"/>
            <a:ext cx="548640" cy="4001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7" name="Oval 74">
            <a:extLst>
              <a:ext uri="{FF2B5EF4-FFF2-40B4-BE49-F238E27FC236}">
                <a16:creationId xmlns:a16="http://schemas.microsoft.com/office/drawing/2014/main" id="{32A9EFD0-A54C-4683-A886-8A0A7C45B5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5057" y="1582813"/>
            <a:ext cx="345440" cy="34544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48" name="Freeform 77">
            <a:extLst>
              <a:ext uri="{FF2B5EF4-FFF2-40B4-BE49-F238E27FC236}">
                <a16:creationId xmlns:a16="http://schemas.microsoft.com/office/drawing/2014/main" id="{4094EAC7-B3A5-4C46-A0DE-F42EE3F5786E}"/>
              </a:ext>
            </a:extLst>
          </p:cNvPr>
          <p:cNvSpPr/>
          <p:nvPr/>
        </p:nvSpPr>
        <p:spPr bwMode="auto">
          <a:xfrm>
            <a:off x="3193777" y="1837627"/>
            <a:ext cx="1351280" cy="40011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ADF362-6ADF-41EC-8FC0-FCBE0F3AEA6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900503" y="3281382"/>
            <a:ext cx="937956" cy="822257"/>
          </a:xfrm>
          <a:prstGeom prst="straightConnector1">
            <a:avLst/>
          </a:prstGeom>
          <a:noFill/>
          <a:ln w="28575" cap="flat" cmpd="sng" algn="ctr">
            <a:solidFill>
              <a:srgbClr val="9900CC"/>
            </a:solidFill>
            <a:prstDash val="solid"/>
            <a:tailEnd type="arrow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751BB7E-0F14-4C14-8B00-CA1743DDF3C5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012773" y="3281382"/>
            <a:ext cx="1825686" cy="160474"/>
          </a:xfrm>
          <a:prstGeom prst="straightConnector1">
            <a:avLst/>
          </a:prstGeom>
          <a:noFill/>
          <a:ln w="28575" cap="flat" cmpd="sng" algn="ctr">
            <a:solidFill>
              <a:srgbClr val="9900CC"/>
            </a:solidFill>
            <a:prstDash val="solid"/>
            <a:tailEnd type="arrow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033FD1-8E36-49E9-99D6-FD170E4E5732}"/>
              </a:ext>
            </a:extLst>
          </p:cNvPr>
          <p:cNvSpPr txBox="1"/>
          <p:nvPr/>
        </p:nvSpPr>
        <p:spPr>
          <a:xfrm>
            <a:off x="7490623" y="2881272"/>
            <a:ext cx="2695671" cy="400110"/>
          </a:xfrm>
          <a:prstGeom prst="rect">
            <a:avLst/>
          </a:prstGeom>
          <a:solidFill>
            <a:srgbClr val="FFFFCC"/>
          </a:solidFill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外部节点：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7B2529CF-6625-451C-A22B-BD28B1429D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2779" y="4118696"/>
            <a:ext cx="61976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2~3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F96048C5-43B7-4BB4-BB9D-F16C635C9E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9311" y="4118696"/>
            <a:ext cx="61976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3~10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8C1134C-7108-4A6F-8690-F8473DDB6E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5843" y="4118696"/>
            <a:ext cx="68309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15~20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9F73DC30-3D4C-43B6-AEF6-99ED34476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5705" y="4118696"/>
            <a:ext cx="78613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20~25</a:t>
            </a:r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FE8383E4-0BBA-459B-BD59-0847F3D4C5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8607" y="4118696"/>
            <a:ext cx="69723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28~29</a:t>
            </a: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59062EE0-E4CF-4979-B26D-145DFEAFE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2609" y="4118696"/>
            <a:ext cx="82550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29~30</a:t>
            </a:r>
          </a:p>
        </p:txBody>
      </p:sp>
      <p:sp>
        <p:nvSpPr>
          <p:cNvPr id="39" name="Rectangle 58">
            <a:extLst>
              <a:ext uri="{FF2B5EF4-FFF2-40B4-BE49-F238E27FC236}">
                <a16:creationId xmlns:a16="http://schemas.microsoft.com/office/drawing/2014/main" id="{0C18EB12-7227-4D4C-B5EC-F702F2792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4881" y="4118696"/>
            <a:ext cx="69215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35~40</a:t>
            </a: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9A09515-7324-4BEA-ACC6-82FC659735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4118696"/>
            <a:ext cx="619760" cy="3077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&gt;40</a:t>
            </a: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DB5F3BDF-3816-4E9D-82B3-FAC4A1B9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01" y="4891917"/>
            <a:ext cx="1107996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</a:pP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成功二分查找：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若查找给定值为</a:t>
            </a:r>
            <a:r>
              <a:rPr kumimoji="1" lang="en-US" altLang="zh-CN" sz="22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的元素，依次与</a:t>
            </a:r>
            <a:r>
              <a:rPr kumimoji="1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元素比较，共比较</a:t>
            </a:r>
            <a:r>
              <a:rPr kumimoji="1" lang="en-US" altLang="zh-CN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  <a:endParaRPr kumimoji="1" lang="en-US" altLang="zh-CN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0" grpId="0" animBg="1"/>
      <p:bldP spid="15" grpId="0" animBg="1"/>
      <p:bldP spid="19" grpId="0" animBg="1"/>
      <p:bldP spid="44" grpId="0" animBg="1"/>
      <p:bldP spid="47" grpId="0" animBg="1"/>
      <p:bldP spid="47" grpId="1" animBg="1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72C98-EA33-483B-8E49-78792910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8.2.3 </a:t>
            </a:r>
            <a:r>
              <a:rPr lang="zh-CN" altLang="en-US" dirty="0"/>
              <a:t>分块查找法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58B7F-42D9-4481-A18C-B313976F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分块查找法要求将列表组织成</a:t>
            </a:r>
            <a:r>
              <a:rPr lang="zh-CN" altLang="en-US" dirty="0">
                <a:solidFill>
                  <a:srgbClr val="00B050"/>
                </a:solidFill>
              </a:rPr>
              <a:t>以下索引</a:t>
            </a:r>
            <a:r>
              <a:rPr lang="zh-CN" altLang="en-US" dirty="0"/>
              <a:t>顺序结构：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首先将列表分成若干个</a:t>
            </a:r>
            <a:r>
              <a:rPr lang="zh-CN" altLang="en-US" dirty="0">
                <a:solidFill>
                  <a:srgbClr val="C00000"/>
                </a:solidFill>
              </a:rPr>
              <a:t>块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子表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一般情况下，块的长度均匀，最后一块可以不满。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每块中元素任意排列，即</a:t>
            </a:r>
            <a:r>
              <a:rPr lang="zh-CN" altLang="en-US" dirty="0">
                <a:solidFill>
                  <a:srgbClr val="C00000"/>
                </a:solidFill>
              </a:rPr>
              <a:t>块内无序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C00000"/>
                </a:solidFill>
              </a:rPr>
              <a:t>块与块之间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有序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构造一个</a:t>
            </a:r>
            <a:r>
              <a:rPr lang="zh-CN" altLang="en-US" dirty="0">
                <a:solidFill>
                  <a:srgbClr val="C00000"/>
                </a:solidFill>
              </a:rPr>
              <a:t>索引表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其中每个</a:t>
            </a:r>
            <a:r>
              <a:rPr lang="zh-CN" altLang="en-US" dirty="0">
                <a:solidFill>
                  <a:srgbClr val="00B050"/>
                </a:solidFill>
              </a:rPr>
              <a:t>索引项</a:t>
            </a:r>
            <a:r>
              <a:rPr lang="zh-CN" altLang="en-US" dirty="0"/>
              <a:t>对应</a:t>
            </a:r>
            <a:r>
              <a:rPr lang="zh-CN" altLang="en-US" dirty="0">
                <a:solidFill>
                  <a:srgbClr val="00B050"/>
                </a:solidFill>
              </a:rPr>
              <a:t>一个块</a:t>
            </a:r>
            <a:r>
              <a:rPr lang="zh-CN" altLang="en-US" dirty="0"/>
              <a:t>并记录每块的</a:t>
            </a:r>
            <a:r>
              <a:rPr lang="zh-CN" altLang="en-US" dirty="0">
                <a:solidFill>
                  <a:srgbClr val="00B050"/>
                </a:solidFill>
              </a:rPr>
              <a:t>起始位置</a:t>
            </a:r>
            <a:r>
              <a:rPr lang="zh-CN" altLang="en-US" dirty="0"/>
              <a:t>，和每块中的</a:t>
            </a:r>
            <a:r>
              <a:rPr lang="zh-CN" altLang="en-US" dirty="0">
                <a:solidFill>
                  <a:srgbClr val="00B050"/>
                </a:solidFill>
              </a:rPr>
              <a:t>最大关键字</a:t>
            </a:r>
            <a:r>
              <a:rPr lang="zh-CN" altLang="en-US" dirty="0"/>
              <a:t>（或最小关键字）。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索引表</a:t>
            </a:r>
            <a:r>
              <a:rPr lang="zh-CN" altLang="en-US" dirty="0">
                <a:solidFill>
                  <a:srgbClr val="C00000"/>
                </a:solidFill>
              </a:rPr>
              <a:t>按关键字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有序</a:t>
            </a:r>
            <a:r>
              <a:rPr lang="zh-CN" altLang="en-US" dirty="0">
                <a:solidFill>
                  <a:srgbClr val="C00000"/>
                </a:solidFill>
              </a:rPr>
              <a:t>排列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2030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C26A-3D35-43F6-ACF0-8D7A3429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分块查找演示</a:t>
            </a:r>
          </a:p>
        </p:txBody>
      </p:sp>
      <p:graphicFrame>
        <p:nvGraphicFramePr>
          <p:cNvPr id="4" name="Group 366">
            <a:extLst>
              <a:ext uri="{FF2B5EF4-FFF2-40B4-BE49-F238E27FC236}">
                <a16:creationId xmlns:a16="http://schemas.microsoft.com/office/drawing/2014/main" id="{1BA6E9C5-2263-46AC-AFE4-1CBCE7EBC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78484"/>
              </p:ext>
            </p:extLst>
          </p:nvPr>
        </p:nvGraphicFramePr>
        <p:xfrm>
          <a:off x="1828800" y="382783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3">
            <a:extLst>
              <a:ext uri="{FF2B5EF4-FFF2-40B4-BE49-F238E27FC236}">
                <a16:creationId xmlns:a16="http://schemas.microsoft.com/office/drawing/2014/main" id="{936BF7D5-0832-45B7-8F4E-9305E9A91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31613"/>
              </p:ext>
            </p:extLst>
          </p:nvPr>
        </p:nvGraphicFramePr>
        <p:xfrm>
          <a:off x="4349750" y="172756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394">
            <a:extLst>
              <a:ext uri="{FF2B5EF4-FFF2-40B4-BE49-F238E27FC236}">
                <a16:creationId xmlns:a16="http://schemas.microsoft.com/office/drawing/2014/main" id="{8E65BCDE-DFD2-4DA5-8DA7-2A4F874A8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7" y="1235443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索引表</a:t>
            </a:r>
          </a:p>
        </p:txBody>
      </p:sp>
      <p:sp>
        <p:nvSpPr>
          <p:cNvPr id="7" name="Text Box 395">
            <a:extLst>
              <a:ext uri="{FF2B5EF4-FFF2-40B4-BE49-F238E27FC236}">
                <a16:creationId xmlns:a16="http://schemas.microsoft.com/office/drawing/2014/main" id="{7B960600-01AB-411D-AD07-D8A9648C2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7" y="1740268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key</a:t>
            </a:r>
          </a:p>
        </p:txBody>
      </p:sp>
      <p:sp>
        <p:nvSpPr>
          <p:cNvPr id="8" name="Text Box 396">
            <a:extLst>
              <a:ext uri="{FF2B5EF4-FFF2-40B4-BE49-F238E27FC236}">
                <a16:creationId xmlns:a16="http://schemas.microsoft.com/office/drawing/2014/main" id="{4673C833-A5A1-4FC7-B9C0-9B2B4462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7" y="2172068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ea typeface="楷体_GB2312" pitchFamily="49" charset="-122"/>
              </a:rPr>
              <a:t>link</a:t>
            </a:r>
          </a:p>
        </p:txBody>
      </p:sp>
      <p:sp>
        <p:nvSpPr>
          <p:cNvPr id="9" name="Freeform 397">
            <a:extLst>
              <a:ext uri="{FF2B5EF4-FFF2-40B4-BE49-F238E27FC236}">
                <a16:creationId xmlns:a16="http://schemas.microsoft.com/office/drawing/2014/main" id="{8546E993-9F0A-4F97-97E6-5691958F21C9}"/>
              </a:ext>
            </a:extLst>
          </p:cNvPr>
          <p:cNvSpPr/>
          <p:nvPr/>
        </p:nvSpPr>
        <p:spPr bwMode="auto">
          <a:xfrm>
            <a:off x="2119312" y="2430830"/>
            <a:ext cx="2387600" cy="1397000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0" name="Freeform 398">
            <a:extLst>
              <a:ext uri="{FF2B5EF4-FFF2-40B4-BE49-F238E27FC236}">
                <a16:creationId xmlns:a16="http://schemas.microsoft.com/office/drawing/2014/main" id="{BC8087DC-AAD9-4E31-9170-117FF6FF56BD}"/>
              </a:ext>
            </a:extLst>
          </p:cNvPr>
          <p:cNvSpPr/>
          <p:nvPr/>
        </p:nvSpPr>
        <p:spPr bwMode="auto">
          <a:xfrm>
            <a:off x="3844925" y="2430830"/>
            <a:ext cx="1258887" cy="1397000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1" name="Freeform 399">
            <a:extLst>
              <a:ext uri="{FF2B5EF4-FFF2-40B4-BE49-F238E27FC236}">
                <a16:creationId xmlns:a16="http://schemas.microsoft.com/office/drawing/2014/main" id="{105AC243-0799-420A-B70A-1BF366B1814C}"/>
              </a:ext>
            </a:extLst>
          </p:cNvPr>
          <p:cNvSpPr/>
          <p:nvPr/>
        </p:nvSpPr>
        <p:spPr bwMode="auto">
          <a:xfrm>
            <a:off x="5500687" y="2456230"/>
            <a:ext cx="276225" cy="1371600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2" name="Freeform 400">
            <a:extLst>
              <a:ext uri="{FF2B5EF4-FFF2-40B4-BE49-F238E27FC236}">
                <a16:creationId xmlns:a16="http://schemas.microsoft.com/office/drawing/2014/main" id="{F4511881-C046-499B-BE99-C8DFEC024CC2}"/>
              </a:ext>
            </a:extLst>
          </p:cNvPr>
          <p:cNvSpPr/>
          <p:nvPr/>
        </p:nvSpPr>
        <p:spPr bwMode="auto">
          <a:xfrm>
            <a:off x="6526212" y="2430830"/>
            <a:ext cx="7747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3" name="Freeform 401">
            <a:extLst>
              <a:ext uri="{FF2B5EF4-FFF2-40B4-BE49-F238E27FC236}">
                <a16:creationId xmlns:a16="http://schemas.microsoft.com/office/drawing/2014/main" id="{D7C8E28F-6E6F-4D16-8624-AE15B37D8F0D}"/>
              </a:ext>
            </a:extLst>
          </p:cNvPr>
          <p:cNvSpPr/>
          <p:nvPr/>
        </p:nvSpPr>
        <p:spPr bwMode="auto">
          <a:xfrm>
            <a:off x="7135812" y="2430830"/>
            <a:ext cx="1893888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" name="Text Box 402">
            <a:extLst>
              <a:ext uri="{FF2B5EF4-FFF2-40B4-BE49-F238E27FC236}">
                <a16:creationId xmlns:a16="http://schemas.microsoft.com/office/drawing/2014/main" id="{B5CD8722-F575-43E6-978D-9BFBE98C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26" y="3405552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数据表</a:t>
            </a:r>
          </a:p>
        </p:txBody>
      </p:sp>
      <p:sp>
        <p:nvSpPr>
          <p:cNvPr id="15" name="Text Box 403">
            <a:extLst>
              <a:ext uri="{FF2B5EF4-FFF2-40B4-BE49-F238E27FC236}">
                <a16:creationId xmlns:a16="http://schemas.microsoft.com/office/drawing/2014/main" id="{35F89CB4-34C0-423C-9B0E-C6CEDBD1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48" y="5262940"/>
            <a:ext cx="3857652" cy="400110"/>
          </a:xfrm>
          <a:prstGeom prst="rect">
            <a:avLst/>
          </a:prstGeom>
          <a:noFill/>
          <a:ln w="28575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分块查找的索引存储结构</a:t>
            </a:r>
          </a:p>
        </p:txBody>
      </p:sp>
      <p:sp>
        <p:nvSpPr>
          <p:cNvPr id="16" name="Text Box 404">
            <a:extLst>
              <a:ext uri="{FF2B5EF4-FFF2-40B4-BE49-F238E27FC236}">
                <a16:creationId xmlns:a16="http://schemas.microsoft.com/office/drawing/2014/main" id="{2937D17C-9860-4000-BE83-B5EC2D4DA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7" y="5739844"/>
            <a:ext cx="5522913" cy="784830"/>
          </a:xfrm>
          <a:prstGeom prst="rect">
            <a:avLst/>
          </a:prstGeom>
          <a:solidFill>
            <a:srgbClr val="FFFFCC"/>
          </a:solidFill>
          <a:ln w="28575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defRPr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）顺序查找索引表，比较</a:t>
            </a: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zh-CN" altLang="en-US" sz="2000" dirty="0">
                <a:solidFill>
                  <a:srgbClr val="C00000"/>
                </a:solidFill>
              </a:rPr>
              <a:t>次</a:t>
            </a:r>
          </a:p>
          <a:p>
            <a:pPr algn="l">
              <a:spcBef>
                <a:spcPts val="6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）在对应块中查找，比较</a:t>
            </a: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zh-CN" altLang="en-US" sz="2000" dirty="0">
                <a:solidFill>
                  <a:srgbClr val="C00000"/>
                </a:solidFill>
              </a:rPr>
              <a:t>次</a:t>
            </a:r>
            <a:r>
              <a:rPr lang="zh-CN" altLang="en-US" sz="2000" dirty="0"/>
              <a:t>，共比较</a:t>
            </a:r>
            <a:r>
              <a:rPr lang="en-US" altLang="zh-CN" sz="2000" dirty="0">
                <a:solidFill>
                  <a:srgbClr val="C00000"/>
                </a:solidFill>
              </a:rPr>
              <a:t>8</a:t>
            </a:r>
            <a:r>
              <a:rPr lang="zh-CN" altLang="en-US" sz="2000" dirty="0">
                <a:solidFill>
                  <a:srgbClr val="C00000"/>
                </a:solidFill>
              </a:rPr>
              <a:t>次</a:t>
            </a:r>
            <a:r>
              <a:rPr lang="zh-CN" altLang="en-US" sz="2000" dirty="0"/>
              <a:t>。</a:t>
            </a:r>
          </a:p>
        </p:txBody>
      </p:sp>
      <p:sp>
        <p:nvSpPr>
          <p:cNvPr id="17" name="Oval 405">
            <a:extLst>
              <a:ext uri="{FF2B5EF4-FFF2-40B4-BE49-F238E27FC236}">
                <a16:creationId xmlns:a16="http://schemas.microsoft.com/office/drawing/2014/main" id="{FCCEB9AF-227F-43D9-BC6E-D5C42453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7" y="1610093"/>
            <a:ext cx="360363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9" name="Oval 407">
            <a:extLst>
              <a:ext uri="{FF2B5EF4-FFF2-40B4-BE49-F238E27FC236}">
                <a16:creationId xmlns:a16="http://schemas.microsoft.com/office/drawing/2014/main" id="{1D21A39E-2F83-4A75-8485-E85564F8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1610093"/>
            <a:ext cx="360362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0" name="Oval 408">
            <a:extLst>
              <a:ext uri="{FF2B5EF4-FFF2-40B4-BE49-F238E27FC236}">
                <a16:creationId xmlns:a16="http://schemas.microsoft.com/office/drawing/2014/main" id="{2A89E35E-3178-4792-ABC6-8BC86608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2" y="1610093"/>
            <a:ext cx="360363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1" name="Oval 409">
            <a:extLst>
              <a:ext uri="{FF2B5EF4-FFF2-40B4-BE49-F238E27FC236}">
                <a16:creationId xmlns:a16="http://schemas.microsoft.com/office/drawing/2014/main" id="{4CACF602-AD88-46E0-9E56-F79D3A0F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7" y="1610093"/>
            <a:ext cx="360363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2" name="Oval 410">
            <a:extLst>
              <a:ext uri="{FF2B5EF4-FFF2-40B4-BE49-F238E27FC236}">
                <a16:creationId xmlns:a16="http://schemas.microsoft.com/office/drawing/2014/main" id="{44A0C9AD-AF5D-4045-9BC3-2F953314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42118"/>
            <a:ext cx="360363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3" name="Oval 411">
            <a:extLst>
              <a:ext uri="{FF2B5EF4-FFF2-40B4-BE49-F238E27FC236}">
                <a16:creationId xmlns:a16="http://schemas.microsoft.com/office/drawing/2014/main" id="{8A994D57-8F4B-4364-87A1-30CD884F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7" y="3842118"/>
            <a:ext cx="360363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4" name="Oval 412">
            <a:extLst>
              <a:ext uri="{FF2B5EF4-FFF2-40B4-BE49-F238E27FC236}">
                <a16:creationId xmlns:a16="http://schemas.microsoft.com/office/drawing/2014/main" id="{BE9BA904-14E2-48D5-891E-C3F524267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7" y="3842118"/>
            <a:ext cx="360363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5" name="Oval 413">
            <a:extLst>
              <a:ext uri="{FF2B5EF4-FFF2-40B4-BE49-F238E27FC236}">
                <a16:creationId xmlns:a16="http://schemas.microsoft.com/office/drawing/2014/main" id="{A96A4159-7C0B-4FEB-B277-11B64149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175" y="3842118"/>
            <a:ext cx="360362" cy="576262"/>
          </a:xfrm>
          <a:prstGeom prst="ellipse">
            <a:avLst/>
          </a:prstGeom>
          <a:solidFill>
            <a:srgbClr val="4F81BD">
              <a:alpha val="0"/>
            </a:srgbClr>
          </a:solidFill>
          <a:ln w="28575" algn="ctr">
            <a:solidFill>
              <a:srgbClr val="006600"/>
            </a:solidFill>
            <a:rou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26" name="Text Box 414">
            <a:extLst>
              <a:ext uri="{FF2B5EF4-FFF2-40B4-BE49-F238E27FC236}">
                <a16:creationId xmlns:a16="http://schemas.microsoft.com/office/drawing/2014/main" id="{2A6E9595-3C9C-441B-AEE6-756FA545D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30" y="1235443"/>
            <a:ext cx="3369995" cy="457200"/>
          </a:xfrm>
          <a:prstGeom prst="rect">
            <a:avLst/>
          </a:prstGeom>
          <a:solidFill>
            <a:srgbClr val="FFFFCC"/>
          </a:solidFill>
          <a:ln w="28575" algn="ctr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查找关键字为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的记录</a:t>
            </a:r>
          </a:p>
        </p:txBody>
      </p:sp>
    </p:spTree>
    <p:extLst>
      <p:ext uri="{BB962C8B-B14F-4D97-AF65-F5344CB8AC3E}">
        <p14:creationId xmlns:p14="http://schemas.microsoft.com/office/powerpoint/2010/main" val="23383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B6C6-BF70-476C-ACCE-BFA893B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分块查找的平均查找长度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C4BBD-DAC1-46A7-8A35-8D5AB241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810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平均查找长度：</a:t>
            </a:r>
            <a:r>
              <a:rPr lang="en-US" altLang="zh-CN" dirty="0" err="1"/>
              <a:t>ASL</a:t>
            </a:r>
            <a:r>
              <a:rPr lang="en-US" altLang="zh-CN" baseline="-25000" dirty="0" err="1"/>
              <a:t>bs</a:t>
            </a:r>
            <a:r>
              <a:rPr lang="en-US" altLang="zh-CN" dirty="0"/>
              <a:t>=L</a:t>
            </a:r>
            <a:r>
              <a:rPr lang="en-US" altLang="zh-CN" baseline="-25000" dirty="0"/>
              <a:t>B</a:t>
            </a:r>
            <a:r>
              <a:rPr lang="en-US" altLang="zh-CN" dirty="0"/>
              <a:t>+L</a:t>
            </a:r>
            <a:r>
              <a:rPr lang="en-US" altLang="zh-CN" baseline="-25000" dirty="0"/>
              <a:t>W</a:t>
            </a:r>
            <a:r>
              <a:rPr lang="en-US" altLang="zh-CN" dirty="0"/>
              <a:t> </a:t>
            </a:r>
          </a:p>
          <a:p>
            <a:pPr lvl="1">
              <a:spcAft>
                <a:spcPts val="0"/>
              </a:spcAft>
            </a:pPr>
            <a:r>
              <a:rPr lang="zh-CN" altLang="en-US" dirty="0"/>
              <a:t>即</a:t>
            </a:r>
            <a:r>
              <a:rPr lang="zh-CN" altLang="en-US" dirty="0">
                <a:solidFill>
                  <a:srgbClr val="00B050"/>
                </a:solidFill>
              </a:rPr>
              <a:t>查找索引表</a:t>
            </a:r>
            <a:r>
              <a:rPr lang="zh-CN" altLang="en-US" dirty="0"/>
              <a:t>时的平均查找长度为</a:t>
            </a:r>
            <a:r>
              <a:rPr lang="en-US" altLang="zh-CN" dirty="0"/>
              <a:t>L</a:t>
            </a:r>
            <a:r>
              <a:rPr lang="en-US" altLang="zh-CN" baseline="-25000" dirty="0"/>
              <a:t>B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以及在相应</a:t>
            </a:r>
            <a:r>
              <a:rPr lang="zh-CN" altLang="en-US" dirty="0">
                <a:solidFill>
                  <a:srgbClr val="00B050"/>
                </a:solidFill>
              </a:rPr>
              <a:t>块内进行顺序查找</a:t>
            </a:r>
            <a:r>
              <a:rPr lang="zh-CN" altLang="en-US" dirty="0"/>
              <a:t>的平均查找长度</a:t>
            </a:r>
            <a:r>
              <a:rPr lang="en-US" altLang="zh-CN" dirty="0"/>
              <a:t>L</a:t>
            </a:r>
            <a:r>
              <a:rPr lang="en-US" altLang="zh-CN" baseline="-25000" dirty="0"/>
              <a:t>W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假定将长度为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/>
              <a:t>的表分成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块</a:t>
            </a:r>
            <a:r>
              <a:rPr lang="zh-CN" altLang="en-US" dirty="0"/>
              <a:t>，且每块含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个元素</a:t>
            </a:r>
            <a:r>
              <a:rPr lang="zh-CN" altLang="en-US" dirty="0"/>
              <a:t>，则</a:t>
            </a:r>
            <a:r>
              <a:rPr lang="en-US" altLang="zh-CN" dirty="0"/>
              <a:t>b=n/s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又假定表中每个元素的查找概率相等，则</a:t>
            </a:r>
            <a:r>
              <a:rPr lang="zh-CN" altLang="en-US" dirty="0">
                <a:solidFill>
                  <a:srgbClr val="00B050"/>
                </a:solidFill>
              </a:rPr>
              <a:t>每个索引项的查找概率</a:t>
            </a:r>
            <a:r>
              <a:rPr lang="zh-CN" altLang="en-US" dirty="0"/>
              <a:t>为</a:t>
            </a:r>
            <a:r>
              <a:rPr lang="en-US" altLang="zh-CN" dirty="0"/>
              <a:t>1/b</a:t>
            </a:r>
            <a:r>
              <a:rPr lang="zh-CN" altLang="en-US" dirty="0"/>
              <a:t>，块中</a:t>
            </a:r>
            <a:r>
              <a:rPr lang="zh-CN" altLang="en-US" dirty="0">
                <a:solidFill>
                  <a:srgbClr val="00B050"/>
                </a:solidFill>
              </a:rPr>
              <a:t>每个元素的查找概率</a:t>
            </a:r>
            <a:r>
              <a:rPr lang="zh-CN" altLang="en-US" dirty="0"/>
              <a:t>为</a:t>
            </a:r>
            <a:r>
              <a:rPr lang="en-US" altLang="zh-CN" dirty="0"/>
              <a:t>1/s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9FDB573-50A2-452B-839C-9B03B0EC95B5}"/>
                  </a:ext>
                </a:extLst>
              </p:cNvPr>
              <p:cNvSpPr/>
              <p:nvPr/>
            </p:nvSpPr>
            <p:spPr>
              <a:xfrm>
                <a:off x="1066800" y="5175985"/>
                <a:ext cx="10210800" cy="1192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𝑨𝑺𝑳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𝒃𝒔</m:t>
                          </m:r>
                        </m:sub>
                      </m:sSub>
                      <m:r>
                        <a:rPr lang="pt-BR" altLang="zh-CN" b="1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𝒊</m:t>
                          </m:r>
                          <m:r>
                            <a:rPr lang="pt-BR" altLang="zh-CN" b="1" i="1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</m:sup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+ </m:t>
                          </m:r>
                        </m:e>
                      </m:nary>
                      <m:f>
                        <m:fPr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𝒔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𝒋</m:t>
                          </m:r>
                          <m:r>
                            <a:rPr lang="pt-BR" altLang="zh-CN" b="1" i="1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𝒔</m:t>
                          </m:r>
                        </m:sup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𝒃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𝒔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  <a:ea typeface="微软雅黑" pitchFamily="34" charset="-122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/>
                                      <a:ea typeface="微软雅黑" pitchFamily="34" charset="-122"/>
                                    </a:rPr>
                                    <m:t>𝒔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9FDB573-50A2-452B-839C-9B03B0EC9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75985"/>
                <a:ext cx="10210800" cy="1192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B6C6-BF70-476C-ACCE-BFA893B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分块查找的平均查找长度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C4BBD-DAC1-46A7-8A35-8D5AB241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2222"/>
            <a:ext cx="11582400" cy="149152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平均查找长度：</a:t>
            </a:r>
            <a:r>
              <a:rPr lang="en-US" altLang="zh-CN" dirty="0" err="1"/>
              <a:t>ASL</a:t>
            </a:r>
            <a:r>
              <a:rPr lang="en-US" altLang="zh-CN" baseline="-25000" dirty="0" err="1"/>
              <a:t>bs</a:t>
            </a:r>
            <a:r>
              <a:rPr lang="en-US" altLang="zh-CN" dirty="0"/>
              <a:t>=L</a:t>
            </a:r>
            <a:r>
              <a:rPr lang="en-US" altLang="zh-CN" baseline="-25000" dirty="0"/>
              <a:t>B</a:t>
            </a:r>
            <a:r>
              <a:rPr lang="en-US" altLang="zh-CN" dirty="0"/>
              <a:t>+L</a:t>
            </a:r>
            <a:r>
              <a:rPr lang="en-US" altLang="zh-CN" baseline="-25000" dirty="0"/>
              <a:t>W</a:t>
            </a:r>
            <a:r>
              <a:rPr lang="en-US" altLang="zh-CN" dirty="0"/>
              <a:t> </a:t>
            </a:r>
          </a:p>
          <a:p>
            <a:pPr>
              <a:spcAft>
                <a:spcPts val="0"/>
              </a:spcAft>
            </a:pPr>
            <a:endParaRPr lang="en-US" altLang="zh-CN" dirty="0"/>
          </a:p>
          <a:p>
            <a:pPr>
              <a:spcAft>
                <a:spcPts val="0"/>
              </a:spcAft>
            </a:pP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若用</a:t>
            </a:r>
            <a:r>
              <a:rPr lang="zh-CN" altLang="en-US" dirty="0">
                <a:solidFill>
                  <a:srgbClr val="00B050"/>
                </a:solidFill>
              </a:rPr>
              <a:t>折半查找</a:t>
            </a:r>
            <a:r>
              <a:rPr lang="zh-CN" altLang="en-US" dirty="0"/>
              <a:t>确定元素所在的块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9FDB573-50A2-452B-839C-9B03B0EC95B5}"/>
                  </a:ext>
                </a:extLst>
              </p:cNvPr>
              <p:cNvSpPr/>
              <p:nvPr/>
            </p:nvSpPr>
            <p:spPr>
              <a:xfrm>
                <a:off x="0" y="1936078"/>
                <a:ext cx="10210800" cy="1192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𝑨𝑺𝑳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𝒃𝒔</m:t>
                          </m:r>
                        </m:sub>
                      </m:sSub>
                      <m:r>
                        <a:rPr lang="pt-BR" altLang="zh-CN" b="1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𝒊</m:t>
                          </m:r>
                          <m:r>
                            <a:rPr lang="pt-BR" altLang="zh-CN" b="1" i="1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𝒃</m:t>
                          </m:r>
                        </m:sup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+ </m:t>
                          </m:r>
                        </m:e>
                      </m:nary>
                      <m:f>
                        <m:fPr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𝒔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𝒋</m:t>
                          </m:r>
                          <m:r>
                            <a:rPr lang="pt-BR" altLang="zh-CN" b="1" i="1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𝒔</m:t>
                          </m:r>
                        </m:sup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𝒃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𝒔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  <a:ea typeface="微软雅黑" pitchFamily="34" charset="-122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/>
                                      <a:ea typeface="微软雅黑" pitchFamily="34" charset="-122"/>
                                    </a:rPr>
                                    <m:t>𝒔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  <a:ea typeface="微软雅黑" pitchFamily="34" charset="-122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9FDB573-50A2-452B-839C-9B03B0EC9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6078"/>
                <a:ext cx="10210800" cy="1192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4FB1A8E-88B7-4787-9280-774DE33BA138}"/>
                  </a:ext>
                </a:extLst>
              </p:cNvPr>
              <p:cNvSpPr/>
              <p:nvPr/>
            </p:nvSpPr>
            <p:spPr>
              <a:xfrm>
                <a:off x="1371600" y="4857611"/>
                <a:ext cx="76962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𝑨𝑺𝑳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𝒃𝒔</m:t>
                          </m:r>
                        </m:sub>
                      </m:sSub>
                      <m:r>
                        <a:rPr lang="pt-BR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≈</m:t>
                      </m:r>
                      <m:func>
                        <m:funcPr>
                          <m:ctrlPr>
                            <a:rPr lang="pt-BR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pt-BR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𝒃</m:t>
                              </m:r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 </m:t>
                          </m:r>
                          <m:r>
                            <a:rPr lang="en-US" altLang="zh-CN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+</m:t>
                          </m:r>
                        </m:e>
                      </m:func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𝟐</m:t>
                          </m:r>
                        </m:den>
                      </m:f>
                      <m:r>
                        <a:rPr lang="pt-BR" altLang="zh-CN" b="1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≈</m:t>
                      </m:r>
                      <m:func>
                        <m:funcPr>
                          <m:ctrlPr>
                            <a:rPr lang="pt-BR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pt-BR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𝒔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+</m:t>
                          </m:r>
                        </m:e>
                      </m:func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𝒔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4FB1A8E-88B7-4787-9280-774DE33BA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857611"/>
                <a:ext cx="7696200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ED03D14-3C0F-49D1-9F5B-2039A6E23203}"/>
                  </a:ext>
                </a:extLst>
              </p:cNvPr>
              <p:cNvSpPr/>
              <p:nvPr/>
            </p:nvSpPr>
            <p:spPr>
              <a:xfrm>
                <a:off x="2667000" y="4114800"/>
                <a:ext cx="2907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𝑳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𝑩</m:t>
                        </m:r>
                      </m:sub>
                    </m:sSub>
                    <m:r>
                      <a:rPr lang="pt-BR" altLang="zh-CN" b="1" i="1">
                        <a:latin typeface="Cambria Math" panose="02040503050406030204" pitchFamily="18" charset="0"/>
                        <a:ea typeface="微软雅黑" pitchFamily="34" charset="-122"/>
                      </a:rPr>
                      <m:t>≈</m:t>
                    </m:r>
                    <m:func>
                      <m:funcPr>
                        <m:ctrlPr>
                          <a:rPr lang="pt-BR" altLang="zh-CN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altLang="zh-CN" b="1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pt-BR" altLang="zh-CN" b="1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𝒃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b="1" i="1" dirty="0">
                    <a:latin typeface="Cambria Math" panose="02040503050406030204" pitchFamily="18" charset="0"/>
                    <a:ea typeface="微软雅黑" pitchFamily="34" charset="-122"/>
                  </a:rPr>
                  <a:t>- </a:t>
                </a:r>
                <a:r>
                  <a:rPr lang="en-US" altLang="zh-CN" b="1" dirty="0">
                    <a:latin typeface="Cambria Math" panose="02040503050406030204" pitchFamily="18" charset="0"/>
                    <a:ea typeface="微软雅黑" pitchFamily="34" charset="-122"/>
                  </a:rPr>
                  <a:t>1</a:t>
                </a:r>
                <a:endParaRPr lang="zh-CN" altLang="en-US" b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ED03D14-3C0F-49D1-9F5B-2039A6E23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114800"/>
                <a:ext cx="2907014" cy="461665"/>
              </a:xfrm>
              <a:prstGeom prst="rect">
                <a:avLst/>
              </a:prstGeom>
              <a:blipFill>
                <a:blip r:embed="rId4"/>
                <a:stretch>
                  <a:fillRect l="-630" t="-10526" r="-273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273DF6B-C112-4B0C-90BB-2C0C5A9FA3AE}"/>
              </a:ext>
            </a:extLst>
          </p:cNvPr>
          <p:cNvSpPr/>
          <p:nvPr/>
        </p:nvSpPr>
        <p:spPr>
          <a:xfrm>
            <a:off x="5181600" y="5924934"/>
            <a:ext cx="5598007" cy="461665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长度为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b="1" dirty="0"/>
              <a:t>的表分成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块</a:t>
            </a:r>
            <a:r>
              <a:rPr lang="zh-CN" altLang="en-US" b="1" dirty="0"/>
              <a:t>，且每块含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个元素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591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查找的基本概念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列表</a:t>
            </a:r>
            <a:r>
              <a:rPr lang="zh-CN" altLang="en-US" dirty="0"/>
              <a:t>：由同一类型的</a:t>
            </a:r>
            <a:r>
              <a:rPr lang="zh-CN" altLang="en-US" dirty="0">
                <a:solidFill>
                  <a:srgbClr val="9900CC"/>
                </a:solidFill>
              </a:rPr>
              <a:t>数据元素</a:t>
            </a:r>
            <a:r>
              <a:rPr lang="zh-CN" altLang="en-US" dirty="0"/>
              <a:t>（或</a:t>
            </a:r>
            <a:r>
              <a:rPr lang="zh-CN" altLang="en-US" dirty="0">
                <a:solidFill>
                  <a:srgbClr val="9900CC"/>
                </a:solidFill>
              </a:rPr>
              <a:t>记录</a:t>
            </a:r>
            <a:r>
              <a:rPr lang="zh-CN" altLang="en-US" dirty="0"/>
              <a:t>）构成的集合，或者说是由一组</a:t>
            </a:r>
            <a:r>
              <a:rPr lang="zh-CN" altLang="en-US" dirty="0">
                <a:solidFill>
                  <a:srgbClr val="00B050"/>
                </a:solidFill>
              </a:rPr>
              <a:t>记录</a:t>
            </a:r>
            <a:r>
              <a:rPr lang="zh-CN" altLang="en-US" dirty="0"/>
              <a:t>组成的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/>
              <a:t>：数据元素中</a:t>
            </a:r>
            <a:r>
              <a:rPr lang="zh-CN" altLang="en-US" dirty="0">
                <a:solidFill>
                  <a:srgbClr val="00B050"/>
                </a:solidFill>
              </a:rPr>
              <a:t>某个数据项的值</a:t>
            </a:r>
            <a:r>
              <a:rPr lang="zh-CN" altLang="en-US" dirty="0"/>
              <a:t>，用以</a:t>
            </a:r>
            <a:r>
              <a:rPr lang="zh-CN" altLang="en-US" dirty="0">
                <a:solidFill>
                  <a:srgbClr val="00B050"/>
                </a:solidFill>
              </a:rPr>
              <a:t>标识</a:t>
            </a:r>
            <a:r>
              <a:rPr lang="zh-CN" altLang="en-US" dirty="0"/>
              <a:t>数据元素</a:t>
            </a:r>
          </a:p>
          <a:p>
            <a:pPr lvl="1"/>
            <a:r>
              <a:rPr lang="zh-CN" altLang="en-US" dirty="0"/>
              <a:t>若关键字能</a:t>
            </a:r>
            <a:r>
              <a:rPr lang="zh-CN" altLang="en-US" dirty="0">
                <a:solidFill>
                  <a:srgbClr val="00B050"/>
                </a:solidFill>
              </a:rPr>
              <a:t>唯一</a:t>
            </a:r>
            <a:r>
              <a:rPr lang="zh-CN" altLang="en-US" dirty="0"/>
              <a:t>标识</a:t>
            </a:r>
            <a:r>
              <a:rPr lang="zh-CN" altLang="en-US" dirty="0">
                <a:solidFill>
                  <a:srgbClr val="00B050"/>
                </a:solidFill>
              </a:rPr>
              <a:t>一个</a:t>
            </a:r>
            <a:r>
              <a:rPr lang="zh-CN" altLang="en-US" dirty="0"/>
              <a:t>数据元素，称为</a:t>
            </a:r>
            <a:r>
              <a:rPr lang="zh-CN" altLang="en-US" dirty="0">
                <a:solidFill>
                  <a:srgbClr val="FF0000"/>
                </a:solidFill>
              </a:rPr>
              <a:t>主关键字</a:t>
            </a:r>
          </a:p>
          <a:p>
            <a:pPr lvl="1"/>
            <a:r>
              <a:rPr lang="zh-CN" altLang="en-US" dirty="0"/>
              <a:t>若关键字能标识</a:t>
            </a:r>
            <a:r>
              <a:rPr lang="zh-CN" altLang="en-US" dirty="0">
                <a:solidFill>
                  <a:srgbClr val="00B050"/>
                </a:solidFill>
              </a:rPr>
              <a:t>若干个</a:t>
            </a:r>
            <a:r>
              <a:rPr lang="zh-CN" altLang="en-US" dirty="0"/>
              <a:t>数据元素，则称为</a:t>
            </a:r>
            <a:r>
              <a:rPr lang="zh-CN" altLang="en-US" dirty="0">
                <a:solidFill>
                  <a:srgbClr val="FF0000"/>
                </a:solidFill>
              </a:rPr>
              <a:t>次关键字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AEB2B-0012-4009-9321-266016B5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三类查找方法比较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84E1DAA-3EB2-472F-9A4C-8A5B80087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2959100"/>
            <a:ext cx="223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0000CC"/>
                </a:solidFill>
                <a:latin typeface="微软雅黑" pitchFamily="34" charset="-122"/>
              </a:rPr>
              <a:t>最大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FE00339-F655-4175-928C-41CD875C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9591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CC0000"/>
                </a:solidFill>
                <a:latin typeface="微软雅黑" pitchFamily="34" charset="-122"/>
              </a:rPr>
              <a:t>最小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9F92285-DD92-4AFF-85D1-3A0D14062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29606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000066"/>
                </a:solidFill>
                <a:latin typeface="微软雅黑" pitchFamily="34" charset="-122"/>
              </a:rPr>
              <a:t>两者之间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D2C51ADF-901E-4A7C-8C17-0D65262BA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6" y="3787776"/>
            <a:ext cx="20875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9900CC"/>
                </a:solidFill>
                <a:latin typeface="微软雅黑" pitchFamily="34" charset="-122"/>
              </a:rPr>
              <a:t>有序表</a:t>
            </a:r>
          </a:p>
          <a:p>
            <a:pPr algn="ctr" eaLnBrk="1" hangingPunct="1"/>
            <a:r>
              <a:rPr kumimoji="1" lang="zh-CN" altLang="en-US" b="1" dirty="0">
                <a:solidFill>
                  <a:srgbClr val="006600"/>
                </a:solidFill>
                <a:latin typeface="微软雅黑" pitchFamily="34" charset="-122"/>
              </a:rPr>
              <a:t>无序表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DC47D5B5-0522-462C-97A7-F445BC07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397033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9900CC"/>
                </a:solidFill>
                <a:latin typeface="微软雅黑" pitchFamily="34" charset="-122"/>
              </a:rPr>
              <a:t>有序表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3C5B26A8-1DD5-4BFB-920A-B6864318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397033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CC0000"/>
                </a:solidFill>
                <a:latin typeface="微软雅黑" pitchFamily="34" charset="-122"/>
              </a:rPr>
              <a:t>分块有序表</a:t>
            </a:r>
          </a:p>
        </p:txBody>
      </p:sp>
      <p:grpSp>
        <p:nvGrpSpPr>
          <p:cNvPr id="10" name="Group 120">
            <a:extLst>
              <a:ext uri="{FF2B5EF4-FFF2-40B4-BE49-F238E27FC236}">
                <a16:creationId xmlns:a16="http://schemas.microsoft.com/office/drawing/2014/main" id="{CD38B621-3DC9-4EF5-B6DE-21F3B41D97B0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960690"/>
            <a:ext cx="1511300" cy="2614613"/>
            <a:chOff x="295" y="1865"/>
            <a:chExt cx="952" cy="1647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CE1C7FC5-4905-418B-94A2-8E435FE0C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865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 err="1">
                  <a:latin typeface="微软雅黑" pitchFamily="34" charset="-122"/>
                </a:rPr>
                <a:t>ASL</a:t>
              </a:r>
              <a:endParaRPr kumimoji="1" lang="zh-CN" altLang="en-US" b="1" dirty="0">
                <a:latin typeface="微软雅黑" pitchFamily="34" charset="-122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AE15473-8284-493E-A6E5-3A287D597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386"/>
              <a:ext cx="9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latin typeface="微软雅黑" pitchFamily="34" charset="-122"/>
                </a:rPr>
                <a:t>表结构</a:t>
              </a:r>
            </a:p>
            <a:p>
              <a:pPr algn="ctr" eaLnBrk="1" hangingPunct="1"/>
              <a:r>
                <a:rPr kumimoji="1" lang="zh-CN" altLang="en-US" b="1">
                  <a:latin typeface="微软雅黑" pitchFamily="34" charset="-122"/>
                </a:rPr>
                <a:t>要求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A17AED36-0FF2-47D2-B6EC-8B57F8509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989"/>
              <a:ext cx="90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latin typeface="微软雅黑" pitchFamily="34" charset="-122"/>
                </a:rPr>
                <a:t>可用</a:t>
              </a:r>
            </a:p>
            <a:p>
              <a:pPr algn="ctr" eaLnBrk="1" hangingPunct="1"/>
              <a:r>
                <a:rPr kumimoji="1" lang="zh-CN" altLang="en-US" b="1">
                  <a:latin typeface="微软雅黑" pitchFamily="34" charset="-122"/>
                </a:rPr>
                <a:t>存储结构</a:t>
              </a:r>
            </a:p>
          </p:txBody>
        </p:sp>
      </p:grpSp>
      <p:sp>
        <p:nvSpPr>
          <p:cNvPr id="14" name="Text Box 14">
            <a:extLst>
              <a:ext uri="{FF2B5EF4-FFF2-40B4-BE49-F238E27FC236}">
                <a16:creationId xmlns:a16="http://schemas.microsoft.com/office/drawing/2014/main" id="{FB119F33-25BC-4826-93DC-B7439D7F6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4743451"/>
            <a:ext cx="22336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rgbClr val="CC0000"/>
                </a:solidFill>
                <a:latin typeface="微软雅黑" pitchFamily="34" charset="-122"/>
              </a:rPr>
              <a:t>顺序存储结构</a:t>
            </a:r>
          </a:p>
          <a:p>
            <a:pPr algn="ctr" eaLnBrk="1" hangingPunct="1"/>
            <a:r>
              <a:rPr kumimoji="1" lang="zh-CN" altLang="en-US" b="1">
                <a:solidFill>
                  <a:srgbClr val="000066"/>
                </a:solidFill>
                <a:latin typeface="微软雅黑" pitchFamily="34" charset="-122"/>
              </a:rPr>
              <a:t>线性链表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94B91EE7-B615-4D08-9417-DF5D06B2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492601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CC0000"/>
                </a:solidFill>
                <a:latin typeface="微软雅黑" pitchFamily="34" charset="-122"/>
              </a:rPr>
              <a:t>顺序存储结构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F0757CB-DDA3-4FE5-A292-71F75626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4743451"/>
            <a:ext cx="21574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solidFill>
                  <a:srgbClr val="CC0000"/>
                </a:solidFill>
                <a:latin typeface="微软雅黑" pitchFamily="34" charset="-122"/>
              </a:rPr>
              <a:t>顺序存储结构</a:t>
            </a:r>
          </a:p>
          <a:p>
            <a:pPr algn="ctr" eaLnBrk="1" hangingPunct="1"/>
            <a:r>
              <a:rPr kumimoji="1" lang="zh-CN" altLang="en-US" b="1" dirty="0">
                <a:solidFill>
                  <a:srgbClr val="000066"/>
                </a:solidFill>
                <a:latin typeface="微软雅黑" pitchFamily="34" charset="-122"/>
              </a:rPr>
              <a:t>线性链表</a:t>
            </a:r>
          </a:p>
        </p:txBody>
      </p:sp>
      <p:grpSp>
        <p:nvGrpSpPr>
          <p:cNvPr id="17" name="Group 119">
            <a:extLst>
              <a:ext uri="{FF2B5EF4-FFF2-40B4-BE49-F238E27FC236}">
                <a16:creationId xmlns:a16="http://schemas.microsoft.com/office/drawing/2014/main" id="{7DD3BEF2-C6F9-495F-80E2-66E4E06A4789}"/>
              </a:ext>
            </a:extLst>
          </p:cNvPr>
          <p:cNvGrpSpPr>
            <a:grpSpLocks/>
          </p:cNvGrpSpPr>
          <p:nvPr/>
        </p:nvGrpSpPr>
        <p:grpSpPr bwMode="auto">
          <a:xfrm>
            <a:off x="3595688" y="2033589"/>
            <a:ext cx="6604000" cy="458787"/>
            <a:chOff x="1305" y="1281"/>
            <a:chExt cx="4160" cy="289"/>
          </a:xfrm>
        </p:grpSpPr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A6025172-66EF-46C1-B117-4230784EC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281"/>
              <a:ext cx="1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b="1" dirty="0">
                  <a:latin typeface="微软雅黑" pitchFamily="34" charset="-122"/>
                </a:rPr>
                <a:t>顺序查找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100FA41-CB00-47A2-9024-2E142336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" y="1281"/>
              <a:ext cx="1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latin typeface="微软雅黑" pitchFamily="34" charset="-122"/>
                </a:rPr>
                <a:t>折半查找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82D7ED25-CD96-437B-B3BC-83BF790A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282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latin typeface="微软雅黑" pitchFamily="34" charset="-122"/>
                </a:rPr>
                <a:t>分块查找</a:t>
              </a:r>
            </a:p>
          </p:txBody>
        </p:sp>
      </p:grpSp>
      <p:grpSp>
        <p:nvGrpSpPr>
          <p:cNvPr id="21" name="Group 118">
            <a:extLst>
              <a:ext uri="{FF2B5EF4-FFF2-40B4-BE49-F238E27FC236}">
                <a16:creationId xmlns:a16="http://schemas.microsoft.com/office/drawing/2014/main" id="{1874CA30-38D6-4C19-8813-F2856A4BA8C9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1798639"/>
            <a:ext cx="8207375" cy="3862387"/>
            <a:chOff x="295" y="1133"/>
            <a:chExt cx="5170" cy="2433"/>
          </a:xfrm>
        </p:grpSpPr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8D55367A-CD81-44B6-835E-D4617F6CC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728"/>
              <a:ext cx="5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F06DE899-CC98-4E7A-A696-E3E273385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133"/>
              <a:ext cx="5169" cy="24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A4FA38B-35E9-4F99-A722-0910B4971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1150"/>
              <a:ext cx="0" cy="24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1438B32D-B6DA-4C15-908F-E63FCA160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133"/>
              <a:ext cx="0" cy="24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DB33501-4654-4D95-993D-2D75D7728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0" y="1133"/>
              <a:ext cx="0" cy="24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7824AA9-90EA-4C4D-9F45-423504E6D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341"/>
              <a:ext cx="5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46FC43ED-82FD-44F7-8439-691C30AB5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2953"/>
              <a:ext cx="5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69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B325-C203-48E3-9671-C44EA55D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基于树的查找法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F01A8-5C47-44CC-840A-4F0A7D1E4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r>
              <a:rPr lang="zh-CN" altLang="en-US" dirty="0"/>
              <a:t>基于树的查找法（</a:t>
            </a:r>
            <a:r>
              <a:rPr lang="zh-CN" altLang="en-US" dirty="0">
                <a:solidFill>
                  <a:srgbClr val="00B050"/>
                </a:solidFill>
              </a:rPr>
              <a:t>树表</a:t>
            </a:r>
            <a:r>
              <a:rPr lang="zh-CN" altLang="en-US" dirty="0"/>
              <a:t>查找法），是将待查表组织成特定</a:t>
            </a:r>
            <a:r>
              <a:rPr lang="zh-CN" altLang="en-US" dirty="0">
                <a:solidFill>
                  <a:srgbClr val="00B050"/>
                </a:solidFill>
              </a:rPr>
              <a:t>树的形式</a:t>
            </a:r>
            <a:r>
              <a:rPr lang="zh-CN" altLang="en-US" dirty="0"/>
              <a:t>并在</a:t>
            </a:r>
            <a:r>
              <a:rPr lang="zh-CN" altLang="en-US" dirty="0">
                <a:solidFill>
                  <a:srgbClr val="00B050"/>
                </a:solidFill>
              </a:rPr>
              <a:t>树结构</a:t>
            </a:r>
            <a:r>
              <a:rPr lang="zh-CN" altLang="en-US" dirty="0"/>
              <a:t>上实现查找的方法 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2D1ABA-31F3-487A-BA59-E22FB6368834}"/>
              </a:ext>
            </a:extLst>
          </p:cNvPr>
          <p:cNvGrpSpPr/>
          <p:nvPr/>
        </p:nvGrpSpPr>
        <p:grpSpPr>
          <a:xfrm>
            <a:off x="1828800" y="3169444"/>
            <a:ext cx="5791200" cy="2473643"/>
            <a:chOff x="1828800" y="3169444"/>
            <a:chExt cx="5791200" cy="2473643"/>
          </a:xfrm>
        </p:grpSpPr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B0285B7A-CDEE-45ED-AE7E-5A5E0D85C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160043"/>
              <a:ext cx="2819400" cy="49244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 kumimoji="1" sz="26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基于树的查找法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A34C71B7-D28E-4E11-8845-699E620CA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3169444"/>
              <a:ext cx="304800" cy="2473643"/>
            </a:xfrm>
            <a:prstGeom prst="leftBrace">
              <a:avLst>
                <a:gd name="adj1" fmla="val 283333"/>
                <a:gd name="adj2" fmla="val 50000"/>
              </a:avLst>
            </a:prstGeom>
            <a:solidFill>
              <a:srgbClr val="FFCCFF"/>
            </a:solidFill>
            <a:ln w="38100">
              <a:solidFill>
                <a:srgbClr val="9900CC"/>
              </a:solidFill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22908AD1-DB1C-4372-9B05-1814479D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952" y="3286600"/>
              <a:ext cx="2533048" cy="49244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 kumimoji="1" sz="26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dirty="0"/>
                <a:t>二叉排序树</a:t>
              </a: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44F1535D-3236-45AF-BA2E-199B32A3B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4160043"/>
              <a:ext cx="2514600" cy="49244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spcBef>
                  <a:spcPct val="50000"/>
                </a:spcBef>
                <a:buClrTx/>
                <a:buSzTx/>
                <a:buFontTx/>
                <a:buNone/>
                <a:defRPr kumimoji="1" sz="26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平衡二叉排序树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73E72890-AE8F-4530-AA00-401481742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033486"/>
              <a:ext cx="2514600" cy="49244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spcBef>
                  <a:spcPct val="50000"/>
                </a:spcBef>
                <a:buClrTx/>
                <a:buSzTx/>
                <a:buFontTx/>
                <a:buNone/>
                <a:defRPr kumimoji="1" sz="26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B</a:t>
              </a:r>
              <a:r>
                <a:rPr lang="zh-CN" altLang="en-US" dirty="0"/>
                <a:t>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1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B325-C203-48E3-9671-C44EA55D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二叉排序树（</a:t>
            </a:r>
            <a:r>
              <a:rPr lang="en-US" altLang="zh-CN" dirty="0"/>
              <a:t>Binary Search Tree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F01A8-5C47-44CC-840A-4F0A7D1E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空树</a:t>
            </a:r>
            <a:r>
              <a:rPr lang="zh-CN" altLang="en-US" dirty="0"/>
              <a:t>或具有下列性质的</a:t>
            </a:r>
            <a:r>
              <a:rPr lang="zh-CN" altLang="en-US" dirty="0">
                <a:solidFill>
                  <a:srgbClr val="00B050"/>
                </a:solidFill>
              </a:rPr>
              <a:t>二叉树</a:t>
            </a:r>
            <a:r>
              <a:rPr lang="zh-CN" altLang="en-US" dirty="0"/>
              <a:t>称为二叉</a:t>
            </a:r>
            <a:r>
              <a:rPr lang="zh-CN" altLang="en-US" dirty="0">
                <a:solidFill>
                  <a:srgbClr val="00B050"/>
                </a:solidFill>
              </a:rPr>
              <a:t>排序</a:t>
            </a:r>
            <a:r>
              <a:rPr lang="zh-CN" altLang="en-US" dirty="0"/>
              <a:t>树（</a:t>
            </a:r>
            <a:r>
              <a:rPr lang="zh-CN" altLang="en-US" dirty="0">
                <a:solidFill>
                  <a:srgbClr val="00B050"/>
                </a:solidFill>
              </a:rPr>
              <a:t>查找</a:t>
            </a:r>
            <a:r>
              <a:rPr lang="zh-CN" altLang="en-US" dirty="0"/>
              <a:t>树）</a:t>
            </a:r>
          </a:p>
          <a:p>
            <a:pPr lvl="1"/>
            <a:r>
              <a:rPr lang="zh-CN" altLang="en-US" dirty="0"/>
              <a:t>若根节点的</a:t>
            </a:r>
            <a:r>
              <a:rPr lang="zh-CN" altLang="en-US" dirty="0">
                <a:solidFill>
                  <a:srgbClr val="00B050"/>
                </a:solidFill>
              </a:rPr>
              <a:t>左</a:t>
            </a:r>
            <a:r>
              <a:rPr lang="zh-CN" altLang="en-US" dirty="0"/>
              <a:t>子树</a:t>
            </a:r>
            <a:r>
              <a:rPr lang="zh-CN" altLang="en-US" dirty="0">
                <a:solidFill>
                  <a:srgbClr val="00B050"/>
                </a:solidFill>
              </a:rPr>
              <a:t>非空</a:t>
            </a:r>
            <a:r>
              <a:rPr lang="zh-CN" altLang="en-US" dirty="0"/>
              <a:t>，则左子树上</a:t>
            </a:r>
            <a:r>
              <a:rPr lang="zh-CN" altLang="en-US" dirty="0">
                <a:solidFill>
                  <a:srgbClr val="00B050"/>
                </a:solidFill>
              </a:rPr>
              <a:t>所有</a:t>
            </a:r>
            <a:r>
              <a:rPr lang="zh-CN" altLang="en-US" dirty="0"/>
              <a:t>结点的</a:t>
            </a:r>
            <a:r>
              <a:rPr lang="zh-CN" altLang="en-US" dirty="0">
                <a:solidFill>
                  <a:srgbClr val="00B050"/>
                </a:solidFill>
              </a:rPr>
              <a:t>值</a:t>
            </a:r>
            <a:r>
              <a:rPr lang="zh-CN" altLang="en-US" dirty="0"/>
              <a:t>均</a:t>
            </a:r>
            <a:r>
              <a:rPr lang="zh-CN" altLang="en-US" dirty="0">
                <a:solidFill>
                  <a:srgbClr val="00B050"/>
                </a:solidFill>
              </a:rPr>
              <a:t>小于</a:t>
            </a:r>
            <a:r>
              <a:rPr lang="zh-CN" altLang="en-US" dirty="0"/>
              <a:t>根结点的值</a:t>
            </a:r>
          </a:p>
          <a:p>
            <a:pPr lvl="1"/>
            <a:r>
              <a:rPr lang="zh-CN" altLang="en-US" dirty="0"/>
              <a:t>若根节点的</a:t>
            </a:r>
            <a:r>
              <a:rPr lang="zh-CN" altLang="en-US" dirty="0">
                <a:solidFill>
                  <a:srgbClr val="00B050"/>
                </a:solidFill>
              </a:rPr>
              <a:t>右</a:t>
            </a:r>
            <a:r>
              <a:rPr lang="zh-CN" altLang="en-US" dirty="0"/>
              <a:t>子树非空，则右子树上所有结点的值均</a:t>
            </a:r>
            <a:r>
              <a:rPr lang="zh-CN" altLang="en-US" dirty="0">
                <a:solidFill>
                  <a:srgbClr val="00B050"/>
                </a:solidFill>
              </a:rPr>
              <a:t>大</a:t>
            </a:r>
            <a:r>
              <a:rPr lang="zh-CN" altLang="en-US" dirty="0"/>
              <a:t>于或等于根结点的值</a:t>
            </a:r>
          </a:p>
          <a:p>
            <a:pPr lvl="1"/>
            <a:r>
              <a:rPr lang="zh-CN" altLang="en-US" dirty="0"/>
              <a:t>左、右子树也分别为</a:t>
            </a:r>
            <a:r>
              <a:rPr lang="zh-CN" altLang="en-US" dirty="0">
                <a:solidFill>
                  <a:srgbClr val="00B050"/>
                </a:solidFill>
              </a:rPr>
              <a:t>二叉排序树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递归定义</a:t>
            </a:r>
            <a:r>
              <a:rPr lang="zh-CN" altLang="en-US" dirty="0"/>
              <a:t>！）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注意：</a:t>
            </a:r>
            <a:r>
              <a:rPr lang="zh-CN" altLang="en-US" sz="2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二叉排序树中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没有相同关键字</a:t>
            </a:r>
            <a:r>
              <a:rPr lang="zh-CN" altLang="en-US" sz="2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的结点。</a:t>
            </a:r>
          </a:p>
        </p:txBody>
      </p:sp>
    </p:spTree>
    <p:extLst>
      <p:ext uri="{BB962C8B-B14F-4D97-AF65-F5344CB8AC3E}">
        <p14:creationId xmlns:p14="http://schemas.microsoft.com/office/powerpoint/2010/main" val="177749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2919242" y="3116257"/>
            <a:ext cx="419120" cy="56674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5395762" y="7111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 dirty="0"/>
              <a:t>50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3795562" y="16255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30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7148362" y="16255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80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2271562" y="25399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20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8672362" y="25399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90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1585762" y="36829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10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7681762" y="36829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85</a:t>
            </a:r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5395762" y="25399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40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4481362" y="36829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35</a:t>
            </a:r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3033562" y="36829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25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2423962" y="46735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23</a:t>
            </a: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8672362" y="4673599"/>
            <a:ext cx="762000" cy="609600"/>
          </a:xfrm>
          <a:prstGeom prst="ellips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1"/>
              <a:t>88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4481362" y="1168399"/>
            <a:ext cx="9144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>
            <a:off x="2957362" y="2082799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6081562" y="1168399"/>
            <a:ext cx="11430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4481362" y="2082799"/>
            <a:ext cx="990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 flipH="1">
            <a:off x="1966762" y="3149599"/>
            <a:ext cx="457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 flipH="1">
            <a:off x="2804962" y="4292599"/>
            <a:ext cx="457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H="1">
            <a:off x="4862362" y="3073399"/>
            <a:ext cx="609600" cy="609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7910362" y="2082799"/>
            <a:ext cx="8382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Freeform 24"/>
          <p:cNvSpPr/>
          <p:nvPr/>
        </p:nvSpPr>
        <p:spPr bwMode="auto">
          <a:xfrm>
            <a:off x="8291362" y="3073399"/>
            <a:ext cx="558800" cy="685800"/>
          </a:xfrm>
          <a:custGeom>
            <a:avLst/>
            <a:gdLst>
              <a:gd name="T0" fmla="*/ 352 w 352"/>
              <a:gd name="T1" fmla="*/ 0 h 432"/>
              <a:gd name="T2" fmla="*/ 0 w 352"/>
              <a:gd name="T3" fmla="*/ 432 h 432"/>
              <a:gd name="T4" fmla="*/ 0 60000 65536"/>
              <a:gd name="T5" fmla="*/ 0 60000 65536"/>
              <a:gd name="T6" fmla="*/ 0 w 352"/>
              <a:gd name="T7" fmla="*/ 0 h 432"/>
              <a:gd name="T8" fmla="*/ 352 w 352"/>
              <a:gd name="T9" fmla="*/ 432 h 4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432">
                <a:moveTo>
                  <a:pt x="352" y="0"/>
                </a:moveTo>
                <a:lnTo>
                  <a:pt x="0" y="432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Freeform 25"/>
          <p:cNvSpPr/>
          <p:nvPr/>
        </p:nvSpPr>
        <p:spPr bwMode="auto">
          <a:xfrm>
            <a:off x="8304062" y="4190999"/>
            <a:ext cx="520700" cy="533400"/>
          </a:xfrm>
          <a:custGeom>
            <a:avLst/>
            <a:gdLst>
              <a:gd name="T0" fmla="*/ 0 w 328"/>
              <a:gd name="T1" fmla="*/ 0 h 336"/>
              <a:gd name="T2" fmla="*/ 328 w 328"/>
              <a:gd name="T3" fmla="*/ 336 h 336"/>
              <a:gd name="T4" fmla="*/ 0 60000 65536"/>
              <a:gd name="T5" fmla="*/ 0 60000 65536"/>
              <a:gd name="T6" fmla="*/ 0 w 328"/>
              <a:gd name="T7" fmla="*/ 0 h 336"/>
              <a:gd name="T8" fmla="*/ 328 w 32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336">
                <a:moveTo>
                  <a:pt x="0" y="0"/>
                </a:moveTo>
                <a:lnTo>
                  <a:pt x="328" y="336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661963" y="655638"/>
            <a:ext cx="958917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5227320" y="5706036"/>
            <a:ext cx="235032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是二叉排序树。</a:t>
            </a: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6062641" y="3044172"/>
            <a:ext cx="1100012" cy="1261129"/>
            <a:chOff x="3145" y="1766"/>
            <a:chExt cx="743" cy="730"/>
          </a:xfrm>
        </p:grpSpPr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3145" y="1766"/>
              <a:ext cx="407" cy="39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b="1" dirty="0"/>
                <a:t>66</a:t>
              </a:r>
              <a:endParaRPr lang="en-US" altLang="zh-CN" dirty="0"/>
            </a:p>
          </p:txBody>
        </p: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4079724" y="5316085"/>
            <a:ext cx="955675" cy="1016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6000" dirty="0">
                <a:solidFill>
                  <a:srgbClr val="FF0000"/>
                </a:solidFill>
                <a:ea typeface="隶书" panose="02010509060101010101" pitchFamily="49" charset="-122"/>
              </a:rPr>
              <a:t>不</a:t>
            </a:r>
          </a:p>
        </p:txBody>
      </p:sp>
      <p:sp>
        <p:nvSpPr>
          <p:cNvPr id="33" name="页脚占位符 4"/>
          <p:cNvSpPr txBox="1"/>
          <p:nvPr/>
        </p:nvSpPr>
        <p:spPr>
          <a:xfrm>
            <a:off x="4979876" y="6551597"/>
            <a:ext cx="2736304" cy="2889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kern="1200" dirty="0" smtClean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>
                <a:latin typeface="Lucida Sans Unicode" panose="020B0602030504020204"/>
                <a:ea typeface="黑体" panose="02010609060101010101" charset="-122"/>
              </a:rPr>
              <a:t>© DS PPT was designed by Chen </a:t>
            </a:r>
            <a:r>
              <a:rPr lang="en-US" altLang="zh-CN" dirty="0" err="1">
                <a:latin typeface="Lucida Sans Unicode" panose="020B0602030504020204"/>
                <a:ea typeface="黑体" panose="02010609060101010101" charset="-122"/>
              </a:rPr>
              <a:t>Anlong</a:t>
            </a:r>
            <a:endParaRPr lang="en-US" altLang="zh-CN" dirty="0">
              <a:latin typeface="Lucida Sans Unicode" panose="020B0602030504020204"/>
            </a:endParaRPr>
          </a:p>
        </p:txBody>
      </p:sp>
      <p:sp>
        <p:nvSpPr>
          <p:cNvPr id="35" name="灯片编号占位符 5"/>
          <p:cNvSpPr txBox="1"/>
          <p:nvPr/>
        </p:nvSpPr>
        <p:spPr bwMode="auto">
          <a:xfrm>
            <a:off x="10171113" y="6553201"/>
            <a:ext cx="366712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9B3988D0-B92C-4D10-A811-9A1B21C22305}" type="slidenum">
              <a:rPr lang="en-US" altLang="zh-CN">
                <a:solidFill>
                  <a:srgbClr val="00B0F0"/>
                </a:solidFill>
                <a:latin typeface="Lucida Sans Unicode" panose="020B0602030504020204" pitchFamily="34" charset="0"/>
              </a:rPr>
              <a:t>23</a:t>
            </a:fld>
            <a:endParaRPr lang="en-US" altLang="zh-CN">
              <a:solidFill>
                <a:srgbClr val="00B0F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36" name="日期占位符 3"/>
          <p:cNvSpPr txBox="1"/>
          <p:nvPr/>
        </p:nvSpPr>
        <p:spPr bwMode="auto">
          <a:xfrm>
            <a:off x="1600200" y="6553201"/>
            <a:ext cx="1919288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FFDB04AF-6496-45D3-893A-2081EB02334C}" type="datetime3">
              <a:rPr lang="zh-CN" altLang="en-US">
                <a:solidFill>
                  <a:srgbClr val="00B0F0"/>
                </a:solidFill>
                <a:latin typeface="Lucida Sans Unicode" panose="020B0602030504020204" pitchFamily="34" charset="0"/>
              </a:rPr>
              <a:t>2025年5月18日星期日</a:t>
            </a:fld>
            <a:endParaRPr lang="en-US" altLang="zh-CN" dirty="0">
              <a:solidFill>
                <a:srgbClr val="00B0F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 animBg="1" autoUpdateAnimBg="0"/>
      <p:bldP spid="123931" grpId="0" animBg="1" autoUpdateAnimBg="0"/>
      <p:bldP spid="1239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D3C4-6FD5-4EB4-B183-EE56748E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533400"/>
          </a:xfrm>
        </p:spPr>
        <p:txBody>
          <a:bodyPr/>
          <a:lstStyle/>
          <a:p>
            <a:r>
              <a:rPr lang="zh-CN" altLang="en-US" dirty="0"/>
              <a:t>二叉排序树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A143E-07C6-46C2-B73E-74CC67C3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486400"/>
          </a:xfrm>
        </p:spPr>
        <p:txBody>
          <a:bodyPr/>
          <a:lstStyle/>
          <a:p>
            <a:r>
              <a:rPr lang="zh-CN" altLang="en-US" dirty="0"/>
              <a:t>二叉</a:t>
            </a:r>
            <a:r>
              <a:rPr lang="zh-CN" altLang="en-US" dirty="0">
                <a:highlight>
                  <a:srgbClr val="FFFF00"/>
                </a:highlight>
              </a:rPr>
              <a:t>排序</a:t>
            </a:r>
            <a:r>
              <a:rPr lang="zh-CN" altLang="en-US" dirty="0"/>
              <a:t>树的结点</a:t>
            </a:r>
            <a:r>
              <a:rPr lang="zh-CN" altLang="en-US" dirty="0">
                <a:solidFill>
                  <a:srgbClr val="00B050"/>
                </a:solidFill>
              </a:rPr>
              <a:t>插入</a:t>
            </a:r>
            <a:r>
              <a:rPr lang="zh-CN" altLang="en-US" dirty="0"/>
              <a:t>操作</a:t>
            </a:r>
          </a:p>
          <a:p>
            <a:pPr lvl="1"/>
            <a:r>
              <a:rPr lang="zh-CN" altLang="en-US" dirty="0"/>
              <a:t>若二叉排序树为</a:t>
            </a:r>
            <a:r>
              <a:rPr lang="zh-CN" altLang="en-US" dirty="0">
                <a:solidFill>
                  <a:srgbClr val="00B050"/>
                </a:solidFill>
              </a:rPr>
              <a:t>空</a:t>
            </a:r>
            <a:r>
              <a:rPr lang="zh-CN" altLang="en-US" dirty="0"/>
              <a:t>，则</a:t>
            </a:r>
            <a:r>
              <a:rPr lang="zh-CN" altLang="en-US" dirty="0">
                <a:highlight>
                  <a:srgbClr val="FFFF00"/>
                </a:highlight>
              </a:rPr>
              <a:t>插入</a:t>
            </a:r>
            <a:r>
              <a:rPr lang="zh-CN" altLang="en-US" dirty="0"/>
              <a:t>结点应为新的</a:t>
            </a:r>
            <a:r>
              <a:rPr lang="zh-CN" altLang="en-US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结点</a:t>
            </a:r>
          </a:p>
          <a:p>
            <a:pPr lvl="1"/>
            <a:r>
              <a:rPr lang="zh-CN" altLang="en-US" dirty="0"/>
              <a:t>否则根据排序树的性质继续在其</a:t>
            </a:r>
            <a:r>
              <a:rPr lang="zh-CN" altLang="en-US" dirty="0">
                <a:solidFill>
                  <a:srgbClr val="00B050"/>
                </a:solidFill>
              </a:rPr>
              <a:t>左、右子树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00B050"/>
                </a:solidFill>
              </a:rPr>
              <a:t>查找</a:t>
            </a:r>
          </a:p>
          <a:p>
            <a:pPr lvl="1"/>
            <a:r>
              <a:rPr lang="zh-CN" altLang="en-US" dirty="0"/>
              <a:t>直至</a:t>
            </a:r>
            <a:r>
              <a:rPr lang="zh-CN" altLang="en-US" dirty="0">
                <a:solidFill>
                  <a:srgbClr val="00B050"/>
                </a:solidFill>
              </a:rPr>
              <a:t>某个结点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左</a:t>
            </a:r>
            <a:r>
              <a:rPr lang="zh-CN" altLang="en-US" dirty="0"/>
              <a:t>子树或</a:t>
            </a:r>
            <a:r>
              <a:rPr lang="zh-CN" altLang="en-US" dirty="0">
                <a:solidFill>
                  <a:srgbClr val="00B050"/>
                </a:solidFill>
              </a:rPr>
              <a:t>右</a:t>
            </a:r>
            <a:r>
              <a:rPr lang="zh-CN" altLang="en-US" dirty="0"/>
              <a:t>子树</a:t>
            </a:r>
            <a:r>
              <a:rPr lang="zh-CN" altLang="en-US" dirty="0">
                <a:solidFill>
                  <a:srgbClr val="00B050"/>
                </a:solidFill>
              </a:rPr>
              <a:t>为空</a:t>
            </a:r>
            <a:r>
              <a:rPr lang="zh-CN" altLang="en-US" dirty="0"/>
              <a:t>为止</a:t>
            </a:r>
          </a:p>
          <a:p>
            <a:pPr lvl="1"/>
            <a:r>
              <a:rPr lang="zh-CN" altLang="en-US" dirty="0"/>
              <a:t>则</a:t>
            </a:r>
            <a:r>
              <a:rPr lang="zh-CN" altLang="en-US" dirty="0">
                <a:highlight>
                  <a:srgbClr val="FFFF00"/>
                </a:highlight>
              </a:rPr>
              <a:t>插入</a:t>
            </a:r>
            <a:r>
              <a:rPr lang="zh-CN" altLang="en-US" dirty="0"/>
              <a:t>结点应为该结点的</a:t>
            </a:r>
            <a:r>
              <a:rPr lang="zh-CN" altLang="en-US" dirty="0">
                <a:solidFill>
                  <a:srgbClr val="00B050"/>
                </a:solidFill>
              </a:rPr>
              <a:t>左孩子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B050"/>
                </a:solidFill>
              </a:rPr>
              <a:t>右孩子</a:t>
            </a:r>
          </a:p>
          <a:p>
            <a:r>
              <a:rPr lang="zh-CN" altLang="en-US" dirty="0"/>
              <a:t>生成二叉排序树</a:t>
            </a:r>
          </a:p>
          <a:p>
            <a:pPr lvl="1"/>
            <a:r>
              <a:rPr lang="zh-CN" altLang="en-US" dirty="0"/>
              <a:t>从</a:t>
            </a:r>
            <a:r>
              <a:rPr lang="zh-CN" altLang="en-US" dirty="0">
                <a:solidFill>
                  <a:srgbClr val="00B050"/>
                </a:solidFill>
              </a:rPr>
              <a:t>空树</a:t>
            </a:r>
            <a:r>
              <a:rPr lang="zh-CN" altLang="en-US" dirty="0"/>
              <a:t>出发，将</a:t>
            </a:r>
            <a:r>
              <a:rPr lang="zh-CN" altLang="en-US" dirty="0">
                <a:solidFill>
                  <a:srgbClr val="00B050"/>
                </a:solidFill>
              </a:rPr>
              <a:t>给定序列中的元素</a:t>
            </a:r>
            <a:r>
              <a:rPr lang="zh-CN" altLang="en-US" dirty="0"/>
              <a:t>逐一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插入</a:t>
            </a:r>
            <a:r>
              <a:rPr lang="zh-CN" altLang="en-US" dirty="0"/>
              <a:t>到</a:t>
            </a:r>
            <a:r>
              <a:rPr lang="en-US" altLang="zh-CN" dirty="0"/>
              <a:t>BST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经过一系列</a:t>
            </a:r>
            <a:r>
              <a:rPr lang="zh-CN" altLang="en-US" dirty="0">
                <a:solidFill>
                  <a:srgbClr val="00B050"/>
                </a:solidFill>
              </a:rPr>
              <a:t>查找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插入</a:t>
            </a:r>
            <a:r>
              <a:rPr lang="zh-CN" altLang="en-US" dirty="0"/>
              <a:t>操作之后，可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生成</a:t>
            </a:r>
            <a:r>
              <a:rPr lang="zh-CN" altLang="en-US" dirty="0"/>
              <a:t>一棵二叉排序树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7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2FF2D-20DD-431E-AF8E-DD73A79A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二叉链表作为存储结构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EE705-2F15-4D1F-BBBC-F83CD90B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typedef struct  node{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00B050"/>
                </a:solidFill>
              </a:rPr>
              <a:t>KeyType</a:t>
            </a:r>
            <a:r>
              <a:rPr lang="en-US" altLang="zh-CN" dirty="0"/>
              <a:t>  key ;		 	</a:t>
            </a:r>
            <a:r>
              <a:rPr lang="en-US" altLang="zh-CN" dirty="0">
                <a:solidFill>
                  <a:srgbClr val="9900CC"/>
                </a:solidFill>
              </a:rPr>
              <a:t>/*</a:t>
            </a:r>
            <a:r>
              <a:rPr lang="zh-CN" altLang="en-US" dirty="0">
                <a:solidFill>
                  <a:srgbClr val="9900CC"/>
                </a:solidFill>
              </a:rPr>
              <a:t>关键字的值*</a:t>
            </a:r>
            <a:r>
              <a:rPr lang="en-US" altLang="zh-CN" dirty="0">
                <a:solidFill>
                  <a:srgbClr val="99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/>
              <a:t>     struct node  *</a:t>
            </a:r>
            <a:r>
              <a:rPr lang="en-US" altLang="zh-CN" dirty="0" err="1"/>
              <a:t>lchild</a:t>
            </a:r>
            <a:r>
              <a:rPr lang="en-US" altLang="zh-CN" dirty="0"/>
              <a:t>,*</a:t>
            </a:r>
            <a:r>
              <a:rPr lang="en-US" altLang="zh-CN" dirty="0" err="1"/>
              <a:t>rchild</a:t>
            </a:r>
            <a:r>
              <a:rPr lang="en-US" altLang="zh-CN" dirty="0"/>
              <a:t>;	</a:t>
            </a:r>
            <a:r>
              <a:rPr lang="en-US" altLang="zh-CN" dirty="0">
                <a:solidFill>
                  <a:srgbClr val="9900CC"/>
                </a:solidFill>
              </a:rPr>
              <a:t>/*</a:t>
            </a:r>
            <a:r>
              <a:rPr lang="zh-CN" altLang="en-US" dirty="0">
                <a:solidFill>
                  <a:srgbClr val="9900CC"/>
                </a:solidFill>
              </a:rPr>
              <a:t>左右孩子指针*</a:t>
            </a:r>
            <a:r>
              <a:rPr lang="en-US" altLang="zh-CN" dirty="0">
                <a:solidFill>
                  <a:srgbClr val="99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BSTNode</a:t>
            </a:r>
            <a:r>
              <a:rPr lang="en-US" altLang="zh-CN" dirty="0"/>
              <a:t>, *</a:t>
            </a:r>
            <a:r>
              <a:rPr lang="en-US" altLang="zh-CN" dirty="0" err="1"/>
              <a:t>BSTree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45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62000" y="2458074"/>
            <a:ext cx="11087100" cy="394836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BSTree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BSTree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KeyType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k) {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形参：二叉树指针，查找的关键字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 || 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-&gt;key==k)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，若为空树或根节点关键字值等于查找的关键字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返回该结点指针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(k&lt;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-&gt;key)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查找的关键字值小于根节点关键字值</a:t>
            </a:r>
            <a:endParaRPr lang="en-US" altLang="zh-CN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k); 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在左子树中递归查找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k); 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在右子树中递归查找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1144559"/>
            <a:ext cx="115062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二叉排序树可看做是一个</a:t>
            </a:r>
            <a:r>
              <a:rPr lang="zh-CN" altLang="en-US" sz="2400" dirty="0">
                <a:solidFill>
                  <a:srgbClr val="FF0000"/>
                </a:solidFill>
              </a:rPr>
              <a:t>有序表</a:t>
            </a:r>
            <a:r>
              <a:rPr lang="zh-CN" altLang="en-US" sz="2400" dirty="0"/>
              <a:t>，在二叉排序树</a:t>
            </a:r>
            <a:r>
              <a:rPr lang="en-US" altLang="zh-CN" sz="2400" dirty="0" err="1"/>
              <a:t>bt</a:t>
            </a:r>
            <a:r>
              <a:rPr lang="zh-CN" altLang="en-US" sz="2400" dirty="0"/>
              <a:t>上查找关键字为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/>
              <a:t>的记录，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成功时</a:t>
            </a:r>
            <a:r>
              <a:rPr lang="zh-CN" altLang="en-US" sz="2400" dirty="0">
                <a:solidFill>
                  <a:srgbClr val="00B050"/>
                </a:solidFill>
              </a:rPr>
              <a:t>返回该结点指针</a:t>
            </a:r>
            <a:r>
              <a:rPr lang="zh-CN" altLang="en-US" sz="2400" dirty="0"/>
              <a:t>，否则返回</a:t>
            </a:r>
            <a:r>
              <a:rPr lang="en-US" altLang="zh-CN" sz="2400" dirty="0">
                <a:solidFill>
                  <a:srgbClr val="00B050"/>
                </a:solidFill>
              </a:rPr>
              <a:t>NULL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E63C010-4161-4989-BFFD-FF1BAB2ADED3}"/>
              </a:ext>
            </a:extLst>
          </p:cNvPr>
          <p:cNvSpPr txBox="1">
            <a:spLocks/>
          </p:cNvSpPr>
          <p:nvPr/>
        </p:nvSpPr>
        <p:spPr>
          <a:xfrm>
            <a:off x="914400" y="47242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递归查找算法</a:t>
            </a:r>
            <a:r>
              <a:rPr lang="en-US" altLang="zh-CN" kern="0" dirty="0" err="1"/>
              <a:t>SearchBST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BAAE9-7E54-41AB-BDC5-CCA11579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6669C-1238-4CBA-905B-779D2E85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已知一个</a:t>
            </a:r>
            <a:r>
              <a:rPr lang="zh-CN" altLang="en-US" dirty="0">
                <a:solidFill>
                  <a:srgbClr val="00B050"/>
                </a:solidFill>
              </a:rPr>
              <a:t>关键字值为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/>
              <a:t>的结点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插入</a:t>
            </a:r>
            <a:r>
              <a:rPr lang="zh-CN" altLang="en-US" dirty="0"/>
              <a:t>的方法：</a:t>
            </a:r>
          </a:p>
          <a:p>
            <a:r>
              <a:rPr lang="zh-CN" altLang="en-US" dirty="0"/>
              <a:t>①若二叉排序树是</a:t>
            </a:r>
            <a:r>
              <a:rPr lang="zh-CN" altLang="en-US" dirty="0">
                <a:solidFill>
                  <a:srgbClr val="00B050"/>
                </a:solidFill>
              </a:rPr>
              <a:t>空树</a:t>
            </a:r>
            <a:r>
              <a:rPr lang="zh-CN" altLang="en-US" dirty="0"/>
              <a:t>，则</a:t>
            </a:r>
            <a:r>
              <a:rPr lang="en-US" altLang="zh-CN" dirty="0"/>
              <a:t>Key </a:t>
            </a:r>
            <a:r>
              <a:rPr lang="zh-CN" altLang="en-US" dirty="0"/>
              <a:t>成为二叉排序树的</a:t>
            </a:r>
            <a:r>
              <a:rPr lang="zh-CN" altLang="en-US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②若二叉树排序树</a:t>
            </a:r>
            <a:r>
              <a:rPr lang="zh-CN" altLang="en-US" dirty="0">
                <a:solidFill>
                  <a:srgbClr val="00B050"/>
                </a:solidFill>
              </a:rPr>
              <a:t>非空</a:t>
            </a:r>
            <a:r>
              <a:rPr lang="zh-CN" altLang="en-US" dirty="0"/>
              <a:t>，则将</a:t>
            </a:r>
            <a:r>
              <a:rPr lang="en-US" altLang="zh-CN" dirty="0"/>
              <a:t>key</a:t>
            </a:r>
            <a:r>
              <a:rPr lang="zh-CN" altLang="en-US" dirty="0"/>
              <a:t>与二叉树排序树的根进行比较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key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rgbClr val="00B050"/>
                </a:solidFill>
              </a:rPr>
              <a:t>等于</a:t>
            </a:r>
            <a:r>
              <a:rPr lang="zh-CN" altLang="en-US" dirty="0"/>
              <a:t>根结点的值，则</a:t>
            </a:r>
            <a:r>
              <a:rPr lang="zh-CN" altLang="en-US" dirty="0">
                <a:solidFill>
                  <a:srgbClr val="00B050"/>
                </a:solidFill>
              </a:rPr>
              <a:t>停止插入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key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rgbClr val="00B050"/>
                </a:solidFill>
              </a:rPr>
              <a:t>小</a:t>
            </a:r>
            <a:r>
              <a:rPr lang="zh-CN" altLang="en-US" dirty="0"/>
              <a:t>于根结点的值，则将</a:t>
            </a:r>
            <a:r>
              <a:rPr lang="en-US" altLang="zh-CN" dirty="0"/>
              <a:t>key</a:t>
            </a:r>
            <a:r>
              <a:rPr lang="zh-CN" altLang="en-US" dirty="0">
                <a:solidFill>
                  <a:srgbClr val="00B050"/>
                </a:solidFill>
              </a:rPr>
              <a:t>插入左</a:t>
            </a:r>
            <a:r>
              <a:rPr lang="zh-CN" altLang="en-US" dirty="0"/>
              <a:t>子树，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key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rgbClr val="00B050"/>
                </a:solidFill>
              </a:rPr>
              <a:t>大</a:t>
            </a:r>
            <a:r>
              <a:rPr lang="zh-CN" altLang="en-US" dirty="0"/>
              <a:t>于根结点的值，则将</a:t>
            </a:r>
            <a:r>
              <a:rPr lang="en-US" altLang="zh-CN" dirty="0"/>
              <a:t>key</a:t>
            </a:r>
            <a:r>
              <a:rPr lang="zh-CN" altLang="en-US" dirty="0"/>
              <a:t>插入</a:t>
            </a:r>
            <a:r>
              <a:rPr lang="zh-CN" altLang="en-US" dirty="0">
                <a:solidFill>
                  <a:srgbClr val="00B050"/>
                </a:solidFill>
              </a:rPr>
              <a:t>右</a:t>
            </a:r>
            <a:r>
              <a:rPr lang="zh-CN" altLang="en-US" dirty="0"/>
              <a:t>子树。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9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3C24-2ED0-4D70-9DC0-A798A0DD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60198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InsertBST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BSTree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KeyType</a:t>
            </a:r>
            <a:r>
              <a:rPr lang="en-US" altLang="zh-CN" sz="2000" dirty="0"/>
              <a:t> key)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若在二叉排序树中</a:t>
            </a:r>
            <a:r>
              <a:rPr lang="zh-CN" altLang="en-US" sz="2000" dirty="0">
                <a:solidFill>
                  <a:srgbClr val="CC0099"/>
                </a:solidFill>
                <a:highlight>
                  <a:srgbClr val="FFFF00"/>
                </a:highlight>
              </a:rPr>
              <a:t>不存在</a:t>
            </a:r>
            <a:r>
              <a:rPr lang="zh-CN" altLang="en-US" sz="2000" dirty="0">
                <a:solidFill>
                  <a:srgbClr val="CC0099"/>
                </a:solidFill>
              </a:rPr>
              <a:t>关键字等于</a:t>
            </a:r>
            <a:r>
              <a:rPr lang="en-US" altLang="zh-CN" sz="2000" dirty="0">
                <a:solidFill>
                  <a:srgbClr val="CC0099"/>
                </a:solidFill>
              </a:rPr>
              <a:t>key</a:t>
            </a:r>
            <a:r>
              <a:rPr lang="zh-CN" altLang="en-US" sz="2000" dirty="0">
                <a:solidFill>
                  <a:srgbClr val="CC0099"/>
                </a:solidFill>
              </a:rPr>
              <a:t>的元素，插入该元素*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BiTree</a:t>
            </a:r>
            <a:r>
              <a:rPr lang="en-US" altLang="zh-CN" sz="2000" dirty="0"/>
              <a:t> s;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二叉排序树结点变量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if (*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==NULL) { 				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递归结束条件</a:t>
            </a:r>
            <a:r>
              <a:rPr lang="zh-CN" altLang="en-US" sz="2000" dirty="0">
                <a:solidFill>
                  <a:srgbClr val="00B050"/>
                </a:solidFill>
              </a:rPr>
              <a:t>，若指向结点指针为空</a:t>
            </a:r>
            <a:r>
              <a:rPr lang="zh-CN" altLang="en-US" sz="2000" dirty="0">
                <a:solidFill>
                  <a:srgbClr val="CC0099"/>
                </a:solidFill>
              </a:rPr>
              <a:t>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     s=(</a:t>
            </a:r>
            <a:r>
              <a:rPr lang="en-US" altLang="zh-CN" sz="2000" dirty="0" err="1"/>
              <a:t>BSTree</a:t>
            </a:r>
            <a:r>
              <a:rPr lang="en-US" altLang="zh-CN" sz="2000" dirty="0"/>
              <a:t>)malloc(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BSTNode</a:t>
            </a:r>
            <a:r>
              <a:rPr lang="en-US" altLang="zh-CN" sz="2000" dirty="0"/>
              <a:t>));	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申请新的结点</a:t>
            </a:r>
            <a:r>
              <a:rPr lang="en-US" altLang="zh-CN" sz="2000" dirty="0">
                <a:solidFill>
                  <a:srgbClr val="CC0099"/>
                </a:solidFill>
              </a:rPr>
              <a:t>s*/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     s-&gt; key=key;   s-&gt;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=NULL;   s-&gt;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=NULL;   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=s;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}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新结点的关键字值赋值为插入关键字值；新结点的左、右孩子为空；当前结点指针指向新结点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else  if (key &lt; (*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)-&gt;key)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若插入关键字值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小</a:t>
            </a:r>
            <a:r>
              <a:rPr lang="zh-CN" altLang="en-US" sz="2000" dirty="0">
                <a:solidFill>
                  <a:srgbClr val="00B050"/>
                </a:solidFill>
              </a:rPr>
              <a:t>于根节点的关键字值</a:t>
            </a:r>
            <a:endParaRPr lang="en-US" altLang="zh-CN" sz="20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InsertBST</a:t>
            </a:r>
            <a:r>
              <a:rPr lang="en-US" altLang="zh-CN" sz="2000" dirty="0"/>
              <a:t>(&amp;((*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)-&gt;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), key);	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将</a:t>
            </a:r>
            <a:r>
              <a:rPr lang="en-US" altLang="zh-CN" sz="2000" dirty="0">
                <a:solidFill>
                  <a:srgbClr val="CC0099"/>
                </a:solidFill>
              </a:rPr>
              <a:t>s</a:t>
            </a:r>
            <a:r>
              <a:rPr lang="zh-CN" altLang="en-US" sz="2000" dirty="0">
                <a:solidFill>
                  <a:srgbClr val="CC0099"/>
                </a:solidFill>
              </a:rPr>
              <a:t>插入左子树*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else  if (key &gt; (*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)-&gt;key)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若插入关键字值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大</a:t>
            </a:r>
            <a:r>
              <a:rPr lang="zh-CN" altLang="en-US" sz="2000" dirty="0">
                <a:solidFill>
                  <a:srgbClr val="00B050"/>
                </a:solidFill>
              </a:rPr>
              <a:t>于根节点的关键字值</a:t>
            </a:r>
            <a:endParaRPr lang="en-US" altLang="zh-CN" sz="20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InsertBST</a:t>
            </a:r>
            <a:r>
              <a:rPr lang="en-US" altLang="zh-CN" sz="2000" dirty="0"/>
              <a:t>(&amp;((*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)-&gt;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), key); 	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将</a:t>
            </a:r>
            <a:r>
              <a:rPr lang="en-US" altLang="zh-CN" sz="2000" dirty="0">
                <a:solidFill>
                  <a:srgbClr val="CC0099"/>
                </a:solidFill>
              </a:rPr>
              <a:t>s</a:t>
            </a:r>
            <a:r>
              <a:rPr lang="zh-CN" altLang="en-US" sz="2000" dirty="0">
                <a:solidFill>
                  <a:srgbClr val="CC0099"/>
                </a:solidFill>
              </a:rPr>
              <a:t>插入右子树*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若插入关键字值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等</a:t>
            </a:r>
            <a:r>
              <a:rPr lang="zh-CN" altLang="en-US" sz="2000" dirty="0">
                <a:solidFill>
                  <a:srgbClr val="00B050"/>
                </a:solidFill>
              </a:rPr>
              <a:t>于根节点的关键字值，不插入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164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A66D-88C5-4A67-9AB7-551415FE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创建二叉排序树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3F804-E439-43FD-9D53-9A488191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</p:spPr>
        <p:txBody>
          <a:bodyPr/>
          <a:lstStyle/>
          <a:p>
            <a:r>
              <a:rPr lang="zh-CN" altLang="en-US" dirty="0"/>
              <a:t>将二叉排序树</a:t>
            </a:r>
            <a:r>
              <a:rPr lang="zh-CN" altLang="en-US" dirty="0">
                <a:solidFill>
                  <a:srgbClr val="00B050"/>
                </a:solidFill>
              </a:rPr>
              <a:t>初始化</a:t>
            </a:r>
            <a:r>
              <a:rPr lang="zh-CN" altLang="en-US" dirty="0"/>
              <a:t>为一棵</a:t>
            </a:r>
            <a:r>
              <a:rPr lang="zh-CN" altLang="en-US" dirty="0">
                <a:solidFill>
                  <a:srgbClr val="00B050"/>
                </a:solidFill>
              </a:rPr>
              <a:t>空树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然后逐个读入元素</a:t>
            </a:r>
            <a:endParaRPr lang="en-US" altLang="zh-CN" dirty="0"/>
          </a:p>
          <a:p>
            <a:r>
              <a:rPr lang="zh-CN" altLang="en-US" dirty="0"/>
              <a:t>每读入一个元素，就</a:t>
            </a:r>
            <a:r>
              <a:rPr lang="zh-CN" altLang="en-US" dirty="0">
                <a:solidFill>
                  <a:srgbClr val="00B050"/>
                </a:solidFill>
              </a:rPr>
              <a:t>建</a:t>
            </a:r>
            <a:r>
              <a:rPr lang="zh-CN" altLang="en-US" dirty="0"/>
              <a:t>立一个</a:t>
            </a:r>
            <a:r>
              <a:rPr lang="zh-CN" altLang="en-US" dirty="0">
                <a:solidFill>
                  <a:srgbClr val="00B050"/>
                </a:solidFill>
              </a:rPr>
              <a:t>新的结点插入</a:t>
            </a:r>
            <a:r>
              <a:rPr lang="zh-CN" altLang="en-US" dirty="0"/>
              <a:t>到当前已生成的二叉排序树中，即调用上述二叉排序树的</a:t>
            </a:r>
            <a:r>
              <a:rPr lang="zh-CN" altLang="en-US" dirty="0">
                <a:solidFill>
                  <a:srgbClr val="00B050"/>
                </a:solidFill>
              </a:rPr>
              <a:t>插入算法</a:t>
            </a:r>
            <a:r>
              <a:rPr lang="zh-CN" altLang="en-US" dirty="0"/>
              <a:t>将新结点插入。 </a:t>
            </a:r>
          </a:p>
        </p:txBody>
      </p:sp>
    </p:spTree>
    <p:extLst>
      <p:ext uri="{BB962C8B-B14F-4D97-AF65-F5344CB8AC3E}">
        <p14:creationId xmlns:p14="http://schemas.microsoft.com/office/powerpoint/2010/main" val="375535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DC192-77A0-4F1E-B554-806E344E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FDA55-F9C6-4969-B46D-89EC32DE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r>
              <a:rPr lang="zh-CN" altLang="en-US" dirty="0"/>
              <a:t>根据给定的</a:t>
            </a:r>
            <a:r>
              <a:rPr lang="zh-CN" altLang="en-US" dirty="0">
                <a:solidFill>
                  <a:srgbClr val="FF0000"/>
                </a:solidFill>
              </a:rPr>
              <a:t>关键字值</a:t>
            </a:r>
            <a:r>
              <a:rPr lang="zh-CN" altLang="en-US" dirty="0"/>
              <a:t>，在特定的列表中确定一个其</a:t>
            </a:r>
            <a:r>
              <a:rPr lang="zh-CN" altLang="en-US" dirty="0">
                <a:solidFill>
                  <a:srgbClr val="00B050"/>
                </a:solidFill>
              </a:rPr>
              <a:t>关键字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给定值</a:t>
            </a:r>
            <a:r>
              <a:rPr lang="zh-CN" altLang="en-US" dirty="0">
                <a:highlight>
                  <a:srgbClr val="FFFF00"/>
                </a:highlight>
              </a:rPr>
              <a:t>相同</a:t>
            </a:r>
            <a:r>
              <a:rPr lang="zh-CN" altLang="en-US" dirty="0"/>
              <a:t>的数据元素，并返回该数据元素在列表中的</a:t>
            </a:r>
            <a:r>
              <a:rPr lang="zh-CN" altLang="en-US" dirty="0">
                <a:solidFill>
                  <a:srgbClr val="00B050"/>
                </a:solidFill>
              </a:rPr>
              <a:t>位置</a:t>
            </a:r>
            <a:r>
              <a:rPr lang="zh-CN" altLang="en-US" dirty="0"/>
              <a:t>。 </a:t>
            </a:r>
          </a:p>
        </p:txBody>
      </p:sp>
      <p:sp>
        <p:nvSpPr>
          <p:cNvPr id="4" name="折角形 7">
            <a:extLst>
              <a:ext uri="{FF2B5EF4-FFF2-40B4-BE49-F238E27FC236}">
                <a16:creationId xmlns:a16="http://schemas.microsoft.com/office/drawing/2014/main" id="{7F57614C-EC01-4A22-9859-B98572F1F6E8}"/>
              </a:ext>
            </a:extLst>
          </p:cNvPr>
          <p:cNvSpPr/>
          <p:nvPr/>
        </p:nvSpPr>
        <p:spPr>
          <a:xfrm>
            <a:off x="4267200" y="2895600"/>
            <a:ext cx="3000396" cy="78581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FBB644-BE75-48B1-B6BB-E5D599264030}"/>
              </a:ext>
            </a:extLst>
          </p:cNvPr>
          <p:cNvGrpSpPr/>
          <p:nvPr/>
        </p:nvGrpSpPr>
        <p:grpSpPr>
          <a:xfrm>
            <a:off x="5552290" y="3682212"/>
            <a:ext cx="3896510" cy="899382"/>
            <a:chOff x="3999702" y="4001298"/>
            <a:chExt cx="3001190" cy="89938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EF17E0B-CD70-41D0-B51A-094923527665}"/>
                </a:ext>
              </a:extLst>
            </p:cNvPr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AD8116E2-8456-4A32-9664-2D515AAD5C90}"/>
                </a:ext>
              </a:extLst>
            </p:cNvPr>
            <p:cNvSpPr txBox="1"/>
            <p:nvPr/>
          </p:nvSpPr>
          <p:spPr>
            <a:xfrm>
              <a:off x="4071934" y="4069683"/>
              <a:ext cx="2928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查找关键字为</a:t>
              </a:r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的记录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D1B3F6-8571-4ED6-84E0-277E481AA4B1}"/>
              </a:ext>
            </a:extLst>
          </p:cNvPr>
          <p:cNvGrpSpPr/>
          <p:nvPr/>
        </p:nvGrpSpPr>
        <p:grpSpPr>
          <a:xfrm>
            <a:off x="1955120" y="4110046"/>
            <a:ext cx="3690950" cy="2113492"/>
            <a:chOff x="402532" y="4429132"/>
            <a:chExt cx="3690950" cy="211349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B0A4C04-0CBB-42A0-8F41-F722443ED351}"/>
                </a:ext>
              </a:extLst>
            </p:cNvPr>
            <p:cNvCxnSpPr/>
            <p:nvPr/>
          </p:nvCxnSpPr>
          <p:spPr>
            <a:xfrm rot="5400000">
              <a:off x="2821769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7EB5D25E-EA2A-4C37-8634-786ABC641CF3}"/>
                </a:ext>
              </a:extLst>
            </p:cNvPr>
            <p:cNvSpPr txBox="1"/>
            <p:nvPr/>
          </p:nvSpPr>
          <p:spPr>
            <a:xfrm>
              <a:off x="402532" y="5342295"/>
              <a:ext cx="3690950" cy="1200329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若找到，表示查找成功，返回该记录的</a:t>
              </a: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信息</a:t>
              </a:r>
              <a:r>
                <a:rPr kumimoji="1"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或该记录在表中的</a:t>
              </a: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位置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D5BD07-4C33-4614-B927-264593D91F2C}"/>
              </a:ext>
            </a:extLst>
          </p:cNvPr>
          <p:cNvGrpSpPr/>
          <p:nvPr/>
        </p:nvGrpSpPr>
        <p:grpSpPr>
          <a:xfrm>
            <a:off x="6410340" y="4110046"/>
            <a:ext cx="3571860" cy="1744160"/>
            <a:chOff x="4857752" y="4429132"/>
            <a:chExt cx="3571860" cy="174416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B096AD2-CD6F-4B9A-A027-75C000A26894}"/>
                </a:ext>
              </a:extLst>
            </p:cNvPr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F7CF974B-0C88-466B-ADE4-E7866734B047}"/>
                </a:ext>
              </a:extLst>
            </p:cNvPr>
            <p:cNvSpPr txBox="1"/>
            <p:nvPr/>
          </p:nvSpPr>
          <p:spPr>
            <a:xfrm>
              <a:off x="4857752" y="5342295"/>
              <a:ext cx="3571860" cy="830997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找不到，表示查找失败，返回相关的指示信息。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6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3B2EA-1F61-4F62-8704-6DAC2212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15" y="495681"/>
            <a:ext cx="11049000" cy="685800"/>
          </a:xfrm>
        </p:spPr>
        <p:txBody>
          <a:bodyPr/>
          <a:lstStyle/>
          <a:p>
            <a:pPr algn="l"/>
            <a:r>
              <a:rPr lang="zh-CN" altLang="en-US" dirty="0"/>
              <a:t>生成二叉排序树的算法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BBF7-B601-48BC-8DA5-49FE9C27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4" y="1311041"/>
            <a:ext cx="11582400" cy="52577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void  </a:t>
            </a:r>
            <a:r>
              <a:rPr lang="en-US" altLang="zh-CN" sz="2000" dirty="0" err="1"/>
              <a:t>CreateBST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BSTree</a:t>
            </a:r>
            <a:r>
              <a:rPr lang="en-US" altLang="zh-CN" sz="2000" dirty="0"/>
              <a:t>  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00B050"/>
                </a:solidFill>
              </a:rPr>
              <a:t>{ //</a:t>
            </a:r>
            <a:r>
              <a:rPr lang="zh-CN" altLang="en-US" sz="2000" dirty="0">
                <a:solidFill>
                  <a:srgbClr val="00B050"/>
                </a:solidFill>
              </a:rPr>
              <a:t>形参：指向二叉排序树指针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9900CC"/>
                </a:solidFill>
              </a:rPr>
              <a:t>/*</a:t>
            </a:r>
            <a:r>
              <a:rPr lang="zh-CN" altLang="en-US" sz="2000" dirty="0">
                <a:solidFill>
                  <a:srgbClr val="9900CC"/>
                </a:solidFill>
              </a:rPr>
              <a:t>从键盘输入元素的值，创建相应的二叉排序树*</a:t>
            </a:r>
            <a:r>
              <a:rPr lang="en-US" altLang="zh-CN" sz="2000" dirty="0">
                <a:solidFill>
                  <a:srgbClr val="99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KeyType</a:t>
            </a:r>
            <a:r>
              <a:rPr lang="en-US" altLang="zh-CN" sz="2000" dirty="0"/>
              <a:t> key;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关键字的值变量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*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=NULL;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指向二叉排序树指针置空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(“%d”, &amp;key);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从键盘输入元素的值得到关键字的值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while (key!=ENDKEY) {	</a:t>
            </a:r>
            <a:r>
              <a:rPr lang="en-US" altLang="zh-CN" sz="2000" dirty="0">
                <a:solidFill>
                  <a:srgbClr val="9900CC"/>
                </a:solidFill>
              </a:rPr>
              <a:t>/*ENDKEY</a:t>
            </a:r>
            <a:r>
              <a:rPr lang="zh-CN" altLang="en-US" sz="2000" dirty="0">
                <a:solidFill>
                  <a:srgbClr val="9900CC"/>
                </a:solidFill>
              </a:rPr>
              <a:t>为自定义</a:t>
            </a:r>
            <a:r>
              <a:rPr lang="zh-CN" altLang="en-US" sz="2000" dirty="0">
                <a:solidFill>
                  <a:srgbClr val="00B050"/>
                </a:solidFill>
              </a:rPr>
              <a:t>结束输入</a:t>
            </a:r>
            <a:r>
              <a:rPr lang="zh-CN" altLang="en-US" sz="2000" dirty="0">
                <a:solidFill>
                  <a:srgbClr val="9900CC"/>
                </a:solidFill>
              </a:rPr>
              <a:t>常数*</a:t>
            </a:r>
            <a:r>
              <a:rPr lang="en-US" altLang="zh-CN" sz="2000" dirty="0">
                <a:solidFill>
                  <a:srgbClr val="99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InsertBST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bst</a:t>
            </a:r>
            <a:r>
              <a:rPr lang="en-US" altLang="zh-CN" sz="2000" dirty="0"/>
              <a:t>, key);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二叉排序树插入函数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(“%d”, &amp;key);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下一个关键字的值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}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zh-CN" sz="2000" dirty="0"/>
              <a:t>} 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FFF2DF7-D681-470D-8068-C2DE4B37E57F}"/>
              </a:ext>
            </a:extLst>
          </p:cNvPr>
          <p:cNvSpPr txBox="1">
            <a:spLocks/>
          </p:cNvSpPr>
          <p:nvPr/>
        </p:nvSpPr>
        <p:spPr bwMode="auto">
          <a:xfrm>
            <a:off x="5355874" y="432090"/>
            <a:ext cx="6576461" cy="93966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/>
              <a:t>设关键字的输入顺序为：</a:t>
            </a:r>
            <a:r>
              <a:rPr lang="en-US" altLang="zh-CN" sz="2000" kern="0" dirty="0"/>
              <a:t>45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24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53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12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28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90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/>
              <a:t>按算法生成的二叉排序树的过程：</a:t>
            </a:r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7306DC9A-45EF-4237-92E6-B0100B19BF37}"/>
              </a:ext>
            </a:extLst>
          </p:cNvPr>
          <p:cNvGrpSpPr>
            <a:grpSpLocks/>
          </p:cNvGrpSpPr>
          <p:nvPr/>
        </p:nvGrpSpPr>
        <p:grpSpPr bwMode="auto">
          <a:xfrm>
            <a:off x="5792761" y="2527506"/>
            <a:ext cx="762000" cy="946150"/>
            <a:chOff x="802" y="1770"/>
            <a:chExt cx="480" cy="5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61AE5A-CC6A-4365-AB3C-74755B23C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770"/>
              <a:ext cx="166" cy="303"/>
              <a:chOff x="960" y="1530"/>
              <a:chExt cx="166" cy="303"/>
            </a:xfrm>
          </p:grpSpPr>
          <p:sp>
            <p:nvSpPr>
              <p:cNvPr id="8" name="Oval 3">
                <a:extLst>
                  <a:ext uri="{FF2B5EF4-FFF2-40B4-BE49-F238E27FC236}">
                    <a16:creationId xmlns:a16="http://schemas.microsoft.com/office/drawing/2014/main" id="{B04FDBCA-E17C-4F15-865E-F8999953D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06"/>
                <a:ext cx="166" cy="17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99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9" name="Line 4">
                <a:extLst>
                  <a:ext uri="{FF2B5EF4-FFF2-40B4-BE49-F238E27FC236}">
                    <a16:creationId xmlns:a16="http://schemas.microsoft.com/office/drawing/2014/main" id="{CE94E7A5-8A87-4F96-B7CF-29F7AC79F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1530"/>
                <a:ext cx="166" cy="303"/>
              </a:xfrm>
              <a:prstGeom prst="line">
                <a:avLst/>
              </a:prstGeom>
              <a:noFill/>
              <a:ln w="19050">
                <a:solidFill>
                  <a:srgbClr val="9900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</p:grpSp>
        <p:sp>
          <p:nvSpPr>
            <p:cNvPr id="7" name="Text Box 51">
              <a:extLst>
                <a:ext uri="{FF2B5EF4-FFF2-40B4-BE49-F238E27FC236}">
                  <a16:creationId xmlns:a16="http://schemas.microsoft.com/office/drawing/2014/main" id="{348610ED-0292-44FA-B653-775B7E85F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211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空树</a:t>
              </a:r>
            </a:p>
          </p:txBody>
        </p:sp>
      </p:grpSp>
      <p:grpSp>
        <p:nvGrpSpPr>
          <p:cNvPr id="10" name="Group 59">
            <a:extLst>
              <a:ext uri="{FF2B5EF4-FFF2-40B4-BE49-F238E27FC236}">
                <a16:creationId xmlns:a16="http://schemas.microsoft.com/office/drawing/2014/main" id="{A5F6D244-E75F-483A-8DC4-420CB61489CD}"/>
              </a:ext>
            </a:extLst>
          </p:cNvPr>
          <p:cNvGrpSpPr>
            <a:grpSpLocks/>
          </p:cNvGrpSpPr>
          <p:nvPr/>
        </p:nvGrpSpPr>
        <p:grpSpPr bwMode="auto">
          <a:xfrm>
            <a:off x="7261686" y="2493021"/>
            <a:ext cx="1066800" cy="1006475"/>
            <a:chOff x="1584" y="1872"/>
            <a:chExt cx="672" cy="634"/>
          </a:xfrm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9C92A634-6D37-496C-933B-5BE16BC5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45</a:t>
              </a:r>
            </a:p>
          </p:txBody>
        </p:sp>
        <p:sp>
          <p:nvSpPr>
            <p:cNvPr id="12" name="Text Box 52">
              <a:extLst>
                <a:ext uri="{FF2B5EF4-FFF2-40B4-BE49-F238E27FC236}">
                  <a16:creationId xmlns:a16="http://schemas.microsoft.com/office/drawing/2014/main" id="{0419F2BE-7EAB-4BDF-9D8E-ED153DB37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25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插入</a:t>
              </a:r>
              <a:r>
                <a:rPr lang="en-US" altLang="zh-CN" sz="2000" b="1" dirty="0"/>
                <a:t>45</a:t>
              </a:r>
            </a:p>
          </p:txBody>
        </p:sp>
      </p:grpSp>
      <p:grpSp>
        <p:nvGrpSpPr>
          <p:cNvPr id="13" name="Group 60">
            <a:extLst>
              <a:ext uri="{FF2B5EF4-FFF2-40B4-BE49-F238E27FC236}">
                <a16:creationId xmlns:a16="http://schemas.microsoft.com/office/drawing/2014/main" id="{0A6F9CCC-0325-4FDF-8332-4DFC0807EB99}"/>
              </a:ext>
            </a:extLst>
          </p:cNvPr>
          <p:cNvGrpSpPr>
            <a:grpSpLocks/>
          </p:cNvGrpSpPr>
          <p:nvPr/>
        </p:nvGrpSpPr>
        <p:grpSpPr bwMode="auto">
          <a:xfrm>
            <a:off x="8709486" y="1985469"/>
            <a:ext cx="1066800" cy="1539875"/>
            <a:chOff x="2352" y="1536"/>
            <a:chExt cx="672" cy="970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0BEA2BFD-41D1-422B-9FE9-EA756A9BA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536"/>
              <a:ext cx="480" cy="612"/>
              <a:chOff x="2352" y="1536"/>
              <a:chExt cx="480" cy="612"/>
            </a:xfrm>
          </p:grpSpPr>
          <p:sp>
            <p:nvSpPr>
              <p:cNvPr id="16" name="Oval 7">
                <a:extLst>
                  <a:ext uri="{FF2B5EF4-FFF2-40B4-BE49-F238E27FC236}">
                    <a16:creationId xmlns:a16="http://schemas.microsoft.com/office/drawing/2014/main" id="{FDAC2EE6-9E87-480B-8AEF-75D6EEEA8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45</a:t>
                </a:r>
              </a:p>
            </p:txBody>
          </p:sp>
          <p:sp>
            <p:nvSpPr>
              <p:cNvPr id="17" name="Oval 8">
                <a:extLst>
                  <a:ext uri="{FF2B5EF4-FFF2-40B4-BE49-F238E27FC236}">
                    <a16:creationId xmlns:a16="http://schemas.microsoft.com/office/drawing/2014/main" id="{5EC6EA45-434E-486F-ACF3-2C05C215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90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24</a:t>
                </a:r>
              </a:p>
            </p:txBody>
          </p:sp>
          <p:sp>
            <p:nvSpPr>
              <p:cNvPr id="18" name="Line 9">
                <a:extLst>
                  <a:ext uri="{FF2B5EF4-FFF2-40B4-BE49-F238E27FC236}">
                    <a16:creationId xmlns:a16="http://schemas.microsoft.com/office/drawing/2014/main" id="{8CE3167E-CD30-4391-8D5D-8289A33D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2" y="176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Text Box 53">
              <a:extLst>
                <a:ext uri="{FF2B5EF4-FFF2-40B4-BE49-F238E27FC236}">
                  <a16:creationId xmlns:a16="http://schemas.microsoft.com/office/drawing/2014/main" id="{BDE10DAF-1FC7-4578-B796-34CF0C162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5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插入</a:t>
              </a:r>
              <a:r>
                <a:rPr lang="en-US" altLang="zh-CN" sz="2000" b="1" dirty="0"/>
                <a:t>24</a:t>
              </a:r>
            </a:p>
          </p:txBody>
        </p:sp>
      </p:grpSp>
      <p:grpSp>
        <p:nvGrpSpPr>
          <p:cNvPr id="19" name="Group 64">
            <a:extLst>
              <a:ext uri="{FF2B5EF4-FFF2-40B4-BE49-F238E27FC236}">
                <a16:creationId xmlns:a16="http://schemas.microsoft.com/office/drawing/2014/main" id="{2B532C6E-D16B-4C5B-A01F-49B35E730396}"/>
              </a:ext>
            </a:extLst>
          </p:cNvPr>
          <p:cNvGrpSpPr>
            <a:grpSpLocks/>
          </p:cNvGrpSpPr>
          <p:nvPr/>
        </p:nvGrpSpPr>
        <p:grpSpPr bwMode="auto">
          <a:xfrm>
            <a:off x="7653505" y="4086225"/>
            <a:ext cx="1714500" cy="2238375"/>
            <a:chOff x="3576" y="2640"/>
            <a:chExt cx="1080" cy="1410"/>
          </a:xfrm>
        </p:grpSpPr>
        <p:grpSp>
          <p:nvGrpSpPr>
            <p:cNvPr id="20" name="Group 50">
              <a:extLst>
                <a:ext uri="{FF2B5EF4-FFF2-40B4-BE49-F238E27FC236}">
                  <a16:creationId xmlns:a16="http://schemas.microsoft.com/office/drawing/2014/main" id="{620B32E3-00EE-40F1-88AC-F98DBB8E0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" y="2640"/>
              <a:ext cx="1080" cy="1036"/>
              <a:chOff x="3576" y="2640"/>
              <a:chExt cx="1080" cy="1036"/>
            </a:xfrm>
          </p:grpSpPr>
          <p:sp>
            <p:nvSpPr>
              <p:cNvPr id="22" name="Oval 39">
                <a:extLst>
                  <a:ext uri="{FF2B5EF4-FFF2-40B4-BE49-F238E27FC236}">
                    <a16:creationId xmlns:a16="http://schemas.microsoft.com/office/drawing/2014/main" id="{A60CCECD-BF67-434D-A486-D12A71EA8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45</a:t>
                </a:r>
              </a:p>
            </p:txBody>
          </p:sp>
          <p:sp>
            <p:nvSpPr>
              <p:cNvPr id="23" name="Oval 40">
                <a:extLst>
                  <a:ext uri="{FF2B5EF4-FFF2-40B4-BE49-F238E27FC236}">
                    <a16:creationId xmlns:a16="http://schemas.microsoft.com/office/drawing/2014/main" id="{994E17A4-C42D-44A2-87A4-0A3FEC98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24</a:t>
                </a:r>
              </a:p>
            </p:txBody>
          </p:sp>
          <p:sp>
            <p:nvSpPr>
              <p:cNvPr id="24" name="Line 41">
                <a:extLst>
                  <a:ext uri="{FF2B5EF4-FFF2-40B4-BE49-F238E27FC236}">
                    <a16:creationId xmlns:a16="http://schemas.microsoft.com/office/drawing/2014/main" id="{7C3EA833-C159-47FF-AAC5-7BC107E93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8" y="288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Oval 42">
                <a:extLst>
                  <a:ext uri="{FF2B5EF4-FFF2-40B4-BE49-F238E27FC236}">
                    <a16:creationId xmlns:a16="http://schemas.microsoft.com/office/drawing/2014/main" id="{715F4AFB-3D4F-4F20-9457-1F2D05C36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53</a:t>
                </a:r>
              </a:p>
            </p:txBody>
          </p:sp>
          <p:sp>
            <p:nvSpPr>
              <p:cNvPr id="26" name="Line 43">
                <a:extLst>
                  <a:ext uri="{FF2B5EF4-FFF2-40B4-BE49-F238E27FC236}">
                    <a16:creationId xmlns:a16="http://schemas.microsoft.com/office/drawing/2014/main" id="{12C6275E-D73E-4766-B4AE-2E70DFA01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6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Oval 44">
                <a:extLst>
                  <a:ext uri="{FF2B5EF4-FFF2-40B4-BE49-F238E27FC236}">
                    <a16:creationId xmlns:a16="http://schemas.microsoft.com/office/drawing/2014/main" id="{08DB9047-B18D-481D-88FA-5A6B4ABAE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42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12</a:t>
                </a:r>
              </a:p>
            </p:txBody>
          </p:sp>
          <p:sp>
            <p:nvSpPr>
              <p:cNvPr id="28" name="Line 45">
                <a:extLst>
                  <a:ext uri="{FF2B5EF4-FFF2-40B4-BE49-F238E27FC236}">
                    <a16:creationId xmlns:a16="http://schemas.microsoft.com/office/drawing/2014/main" id="{3C5A485E-5263-448C-B078-23A67DF06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323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Oval 46">
                <a:extLst>
                  <a:ext uri="{FF2B5EF4-FFF2-40B4-BE49-F238E27FC236}">
                    <a16:creationId xmlns:a16="http://schemas.microsoft.com/office/drawing/2014/main" id="{E72A86BF-5D31-469C-937A-3D01AEA6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4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28</a:t>
                </a:r>
              </a:p>
            </p:txBody>
          </p:sp>
          <p:sp>
            <p:nvSpPr>
              <p:cNvPr id="30" name="Line 47">
                <a:extLst>
                  <a:ext uri="{FF2B5EF4-FFF2-40B4-BE49-F238E27FC236}">
                    <a16:creationId xmlns:a16="http://schemas.microsoft.com/office/drawing/2014/main" id="{4BA9596F-E6A9-4D1B-9A58-59AA89A51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6" y="325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" name="Text Box 57">
              <a:extLst>
                <a:ext uri="{FF2B5EF4-FFF2-40B4-BE49-F238E27FC236}">
                  <a16:creationId xmlns:a16="http://schemas.microsoft.com/office/drawing/2014/main" id="{193C7814-167F-447D-AD54-878604A60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380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插入</a:t>
              </a:r>
              <a:r>
                <a:rPr lang="en-US" altLang="zh-CN" sz="2000" b="1" dirty="0"/>
                <a:t>28</a:t>
              </a:r>
            </a:p>
          </p:txBody>
        </p:sp>
      </p:grpSp>
      <p:grpSp>
        <p:nvGrpSpPr>
          <p:cNvPr id="31" name="Group 64">
            <a:extLst>
              <a:ext uri="{FF2B5EF4-FFF2-40B4-BE49-F238E27FC236}">
                <a16:creationId xmlns:a16="http://schemas.microsoft.com/office/drawing/2014/main" id="{613EC4AE-312E-47FA-9ADE-E8444247E01A}"/>
              </a:ext>
            </a:extLst>
          </p:cNvPr>
          <p:cNvGrpSpPr>
            <a:grpSpLocks/>
          </p:cNvGrpSpPr>
          <p:nvPr/>
        </p:nvGrpSpPr>
        <p:grpSpPr bwMode="auto">
          <a:xfrm>
            <a:off x="9864909" y="4251325"/>
            <a:ext cx="2151063" cy="2225675"/>
            <a:chOff x="3576" y="2640"/>
            <a:chExt cx="1355" cy="1402"/>
          </a:xfrm>
        </p:grpSpPr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8AC192E7-A136-4AC9-975B-6261BBC7C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" y="2640"/>
              <a:ext cx="1355" cy="1036"/>
              <a:chOff x="3576" y="2640"/>
              <a:chExt cx="1355" cy="1036"/>
            </a:xfrm>
          </p:grpSpPr>
          <p:sp>
            <p:nvSpPr>
              <p:cNvPr id="34" name="Oval 39">
                <a:extLst>
                  <a:ext uri="{FF2B5EF4-FFF2-40B4-BE49-F238E27FC236}">
                    <a16:creationId xmlns:a16="http://schemas.microsoft.com/office/drawing/2014/main" id="{8B0302B1-BD68-4DA2-98F6-AFC705E9F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45</a:t>
                </a:r>
              </a:p>
            </p:txBody>
          </p:sp>
          <p:sp>
            <p:nvSpPr>
              <p:cNvPr id="35" name="Oval 40">
                <a:extLst>
                  <a:ext uri="{FF2B5EF4-FFF2-40B4-BE49-F238E27FC236}">
                    <a16:creationId xmlns:a16="http://schemas.microsoft.com/office/drawing/2014/main" id="{503EB01A-996E-40F5-9936-9D38EA735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24</a:t>
                </a:r>
              </a:p>
            </p:txBody>
          </p:sp>
          <p:sp>
            <p:nvSpPr>
              <p:cNvPr id="36" name="Line 41">
                <a:extLst>
                  <a:ext uri="{FF2B5EF4-FFF2-40B4-BE49-F238E27FC236}">
                    <a16:creationId xmlns:a16="http://schemas.microsoft.com/office/drawing/2014/main" id="{12F6C31F-6E7F-444E-B41E-56A660C48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8" y="288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Oval 42">
                <a:extLst>
                  <a:ext uri="{FF2B5EF4-FFF2-40B4-BE49-F238E27FC236}">
                    <a16:creationId xmlns:a16="http://schemas.microsoft.com/office/drawing/2014/main" id="{A9326B80-3B3F-47B7-B8BC-166A3DC7E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53</a:t>
                </a:r>
              </a:p>
            </p:txBody>
          </p:sp>
          <p:sp>
            <p:nvSpPr>
              <p:cNvPr id="38" name="Line 43">
                <a:extLst>
                  <a:ext uri="{FF2B5EF4-FFF2-40B4-BE49-F238E27FC236}">
                    <a16:creationId xmlns:a16="http://schemas.microsoft.com/office/drawing/2014/main" id="{8B5DAB10-0D9A-42C2-B189-5E54AA519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6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Oval 44">
                <a:extLst>
                  <a:ext uri="{FF2B5EF4-FFF2-40B4-BE49-F238E27FC236}">
                    <a16:creationId xmlns:a16="http://schemas.microsoft.com/office/drawing/2014/main" id="{41702D49-BAA1-4604-9DAE-EC2A687CC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42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12</a:t>
                </a:r>
              </a:p>
            </p:txBody>
          </p:sp>
          <p:sp>
            <p:nvSpPr>
              <p:cNvPr id="40" name="Line 45">
                <a:extLst>
                  <a:ext uri="{FF2B5EF4-FFF2-40B4-BE49-F238E27FC236}">
                    <a16:creationId xmlns:a16="http://schemas.microsoft.com/office/drawing/2014/main" id="{BE8C3D4D-6F5F-4031-A006-B09AC7FBD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323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Oval 46">
                <a:extLst>
                  <a:ext uri="{FF2B5EF4-FFF2-40B4-BE49-F238E27FC236}">
                    <a16:creationId xmlns:a16="http://schemas.microsoft.com/office/drawing/2014/main" id="{7C7FE735-CC83-4D12-9726-4876D6FBB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4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28</a:t>
                </a:r>
              </a:p>
            </p:txBody>
          </p:sp>
          <p:sp>
            <p:nvSpPr>
              <p:cNvPr id="42" name="Line 47">
                <a:extLst>
                  <a:ext uri="{FF2B5EF4-FFF2-40B4-BE49-F238E27FC236}">
                    <a16:creationId xmlns:a16="http://schemas.microsoft.com/office/drawing/2014/main" id="{21BDB955-BA04-444E-BE17-B8E2E9996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6" y="325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Oval 48">
                <a:extLst>
                  <a:ext uri="{FF2B5EF4-FFF2-40B4-BE49-F238E27FC236}">
                    <a16:creationId xmlns:a16="http://schemas.microsoft.com/office/drawing/2014/main" id="{40889996-1A47-419F-BB81-2578D024E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" y="342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90</a:t>
                </a:r>
              </a:p>
            </p:txBody>
          </p:sp>
          <p:sp>
            <p:nvSpPr>
              <p:cNvPr id="44" name="Line 49">
                <a:extLst>
                  <a:ext uri="{FF2B5EF4-FFF2-40B4-BE49-F238E27FC236}">
                    <a16:creationId xmlns:a16="http://schemas.microsoft.com/office/drawing/2014/main" id="{D81A1E45-F811-4A8E-B630-8D455D4E0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5" y="3243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" name="Text Box 57">
              <a:extLst>
                <a:ext uri="{FF2B5EF4-FFF2-40B4-BE49-F238E27FC236}">
                  <a16:creationId xmlns:a16="http://schemas.microsoft.com/office/drawing/2014/main" id="{F23C88FB-7B92-4ECC-A53D-F1BA4DE1B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79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插入</a:t>
              </a:r>
              <a:r>
                <a:rPr lang="en-US" altLang="zh-CN" sz="2000" b="1" dirty="0"/>
                <a:t>90</a:t>
              </a:r>
            </a:p>
          </p:txBody>
        </p:sp>
      </p:grpSp>
      <p:grpSp>
        <p:nvGrpSpPr>
          <p:cNvPr id="45" name="Group 64">
            <a:extLst>
              <a:ext uri="{FF2B5EF4-FFF2-40B4-BE49-F238E27FC236}">
                <a16:creationId xmlns:a16="http://schemas.microsoft.com/office/drawing/2014/main" id="{A30725CF-136C-48D8-BAE2-B51707ADEA1B}"/>
              </a:ext>
            </a:extLst>
          </p:cNvPr>
          <p:cNvGrpSpPr>
            <a:grpSpLocks/>
          </p:cNvGrpSpPr>
          <p:nvPr/>
        </p:nvGrpSpPr>
        <p:grpSpPr bwMode="auto">
          <a:xfrm>
            <a:off x="5577849" y="4557998"/>
            <a:ext cx="1714500" cy="2001838"/>
            <a:chOff x="3576" y="2640"/>
            <a:chExt cx="1080" cy="1261"/>
          </a:xfrm>
        </p:grpSpPr>
        <p:grpSp>
          <p:nvGrpSpPr>
            <p:cNvPr id="46" name="Group 50">
              <a:extLst>
                <a:ext uri="{FF2B5EF4-FFF2-40B4-BE49-F238E27FC236}">
                  <a16:creationId xmlns:a16="http://schemas.microsoft.com/office/drawing/2014/main" id="{C17EBD41-BA02-4D41-A464-6278CD53B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" y="2640"/>
              <a:ext cx="1080" cy="1025"/>
              <a:chOff x="3576" y="2640"/>
              <a:chExt cx="1080" cy="1025"/>
            </a:xfrm>
          </p:grpSpPr>
          <p:sp>
            <p:nvSpPr>
              <p:cNvPr id="48" name="Oval 39">
                <a:extLst>
                  <a:ext uri="{FF2B5EF4-FFF2-40B4-BE49-F238E27FC236}">
                    <a16:creationId xmlns:a16="http://schemas.microsoft.com/office/drawing/2014/main" id="{F82A6512-E863-4AFF-980D-DF386E65B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45</a:t>
                </a:r>
              </a:p>
            </p:txBody>
          </p:sp>
          <p:sp>
            <p:nvSpPr>
              <p:cNvPr id="49" name="Oval 40">
                <a:extLst>
                  <a:ext uri="{FF2B5EF4-FFF2-40B4-BE49-F238E27FC236}">
                    <a16:creationId xmlns:a16="http://schemas.microsoft.com/office/drawing/2014/main" id="{5BE94B3B-B898-4378-8E35-4A279CBA1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24</a:t>
                </a:r>
              </a:p>
            </p:txBody>
          </p:sp>
          <p:sp>
            <p:nvSpPr>
              <p:cNvPr id="50" name="Line 41">
                <a:extLst>
                  <a:ext uri="{FF2B5EF4-FFF2-40B4-BE49-F238E27FC236}">
                    <a16:creationId xmlns:a16="http://schemas.microsoft.com/office/drawing/2014/main" id="{C1059502-6D67-4AFD-97AE-F7AE33F40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8" y="288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Oval 42">
                <a:extLst>
                  <a:ext uri="{FF2B5EF4-FFF2-40B4-BE49-F238E27FC236}">
                    <a16:creationId xmlns:a16="http://schemas.microsoft.com/office/drawing/2014/main" id="{2189F24A-EDBA-4C3F-8AFA-745410B8D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53</a:t>
                </a:r>
              </a:p>
            </p:txBody>
          </p:sp>
          <p:sp>
            <p:nvSpPr>
              <p:cNvPr id="52" name="Line 43">
                <a:extLst>
                  <a:ext uri="{FF2B5EF4-FFF2-40B4-BE49-F238E27FC236}">
                    <a16:creationId xmlns:a16="http://schemas.microsoft.com/office/drawing/2014/main" id="{EDA4396D-8353-4CF1-9AA1-FDDE28ECC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6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Oval 44">
                <a:extLst>
                  <a:ext uri="{FF2B5EF4-FFF2-40B4-BE49-F238E27FC236}">
                    <a16:creationId xmlns:a16="http://schemas.microsoft.com/office/drawing/2014/main" id="{E13E74C5-BB1A-4406-96C2-195F2DA98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42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12</a:t>
                </a:r>
              </a:p>
            </p:txBody>
          </p:sp>
          <p:sp>
            <p:nvSpPr>
              <p:cNvPr id="54" name="Line 45">
                <a:extLst>
                  <a:ext uri="{FF2B5EF4-FFF2-40B4-BE49-F238E27FC236}">
                    <a16:creationId xmlns:a16="http://schemas.microsoft.com/office/drawing/2014/main" id="{7240F2B2-AD23-4433-9F25-9C4E86EC6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323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" name="Text Box 57">
              <a:extLst>
                <a:ext uri="{FF2B5EF4-FFF2-40B4-BE49-F238E27FC236}">
                  <a16:creationId xmlns:a16="http://schemas.microsoft.com/office/drawing/2014/main" id="{904D7D5D-931C-4F4A-9D51-FF9F95473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3649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插入</a:t>
              </a:r>
              <a:r>
                <a:rPr lang="en-US" altLang="zh-CN" sz="2000" b="1" dirty="0"/>
                <a:t>12</a:t>
              </a:r>
            </a:p>
          </p:txBody>
        </p:sp>
      </p:grpSp>
      <p:grpSp>
        <p:nvGrpSpPr>
          <p:cNvPr id="55" name="Group 64">
            <a:extLst>
              <a:ext uri="{FF2B5EF4-FFF2-40B4-BE49-F238E27FC236}">
                <a16:creationId xmlns:a16="http://schemas.microsoft.com/office/drawing/2014/main" id="{CCA60C03-4088-4397-B348-AFCC4A0348B0}"/>
              </a:ext>
            </a:extLst>
          </p:cNvPr>
          <p:cNvGrpSpPr>
            <a:grpSpLocks/>
          </p:cNvGrpSpPr>
          <p:nvPr/>
        </p:nvGrpSpPr>
        <p:grpSpPr bwMode="auto">
          <a:xfrm>
            <a:off x="10470511" y="2019681"/>
            <a:ext cx="1295400" cy="1495425"/>
            <a:chOff x="3840" y="2640"/>
            <a:chExt cx="816" cy="942"/>
          </a:xfrm>
        </p:grpSpPr>
        <p:grpSp>
          <p:nvGrpSpPr>
            <p:cNvPr id="56" name="Group 50">
              <a:extLst>
                <a:ext uri="{FF2B5EF4-FFF2-40B4-BE49-F238E27FC236}">
                  <a16:creationId xmlns:a16="http://schemas.microsoft.com/office/drawing/2014/main" id="{9D3FD665-1ABA-4FD3-A0DC-98399CF47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640"/>
              <a:ext cx="816" cy="624"/>
              <a:chOff x="3840" y="2640"/>
              <a:chExt cx="816" cy="624"/>
            </a:xfrm>
          </p:grpSpPr>
          <p:sp>
            <p:nvSpPr>
              <p:cNvPr id="58" name="Oval 39">
                <a:extLst>
                  <a:ext uri="{FF2B5EF4-FFF2-40B4-BE49-F238E27FC236}">
                    <a16:creationId xmlns:a16="http://schemas.microsoft.com/office/drawing/2014/main" id="{EEFFB80F-A8EC-4EFC-9E9B-D698BD88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45</a:t>
                </a:r>
              </a:p>
            </p:txBody>
          </p:sp>
          <p:sp>
            <p:nvSpPr>
              <p:cNvPr id="59" name="Oval 40">
                <a:extLst>
                  <a:ext uri="{FF2B5EF4-FFF2-40B4-BE49-F238E27FC236}">
                    <a16:creationId xmlns:a16="http://schemas.microsoft.com/office/drawing/2014/main" id="{A7571B78-3A65-4346-8FB9-58AE07966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24</a:t>
                </a:r>
              </a:p>
            </p:txBody>
          </p:sp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724402F4-1169-4890-BA70-31D1784B6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8" y="288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Oval 42">
                <a:extLst>
                  <a:ext uri="{FF2B5EF4-FFF2-40B4-BE49-F238E27FC236}">
                    <a16:creationId xmlns:a16="http://schemas.microsoft.com/office/drawing/2014/main" id="{152CD0AC-A3D9-4F1D-9532-6C315223C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53</a:t>
                </a:r>
              </a:p>
            </p:txBody>
          </p:sp>
          <p:sp>
            <p:nvSpPr>
              <p:cNvPr id="62" name="Line 43">
                <a:extLst>
                  <a:ext uri="{FF2B5EF4-FFF2-40B4-BE49-F238E27FC236}">
                    <a16:creationId xmlns:a16="http://schemas.microsoft.com/office/drawing/2014/main" id="{7EB04C8B-9D0A-4E9C-9CF2-E3864C288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6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7" name="Text Box 57">
              <a:extLst>
                <a:ext uri="{FF2B5EF4-FFF2-40B4-BE49-F238E27FC236}">
                  <a16:creationId xmlns:a16="http://schemas.microsoft.com/office/drawing/2014/main" id="{C575A3B6-19D3-4C0B-B48C-2140A144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30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插入</a:t>
              </a:r>
              <a:r>
                <a:rPr lang="en-US" altLang="zh-CN" sz="2000" b="1" dirty="0"/>
                <a:t>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4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A03C7-8863-44C6-A7E7-098D6040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生成二叉排序树的示范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4C58C-462B-43D2-9C6E-CFB19AE2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4876800" cy="2057400"/>
          </a:xfrm>
          <a:ln w="19050">
            <a:solidFill>
              <a:srgbClr val="9900CC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设关键字的输入顺序为：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45</a:t>
            </a:r>
            <a:r>
              <a:rPr lang="zh-CN" altLang="en-US" sz="2400" dirty="0"/>
              <a:t>，</a:t>
            </a:r>
            <a:r>
              <a:rPr lang="en-US" altLang="zh-CN" sz="2400" dirty="0"/>
              <a:t>24</a:t>
            </a:r>
            <a:r>
              <a:rPr lang="zh-CN" altLang="en-US" sz="2400" dirty="0"/>
              <a:t>，</a:t>
            </a:r>
            <a:r>
              <a:rPr lang="en-US" altLang="zh-CN" sz="2400" dirty="0"/>
              <a:t>53</a:t>
            </a:r>
            <a:r>
              <a:rPr lang="zh-CN" altLang="en-US" sz="2400" dirty="0"/>
              <a:t>，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28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则生成的二叉排序树为：</a:t>
            </a:r>
          </a:p>
        </p:txBody>
      </p:sp>
      <p:grpSp>
        <p:nvGrpSpPr>
          <p:cNvPr id="66" name="Group 50">
            <a:extLst>
              <a:ext uri="{FF2B5EF4-FFF2-40B4-BE49-F238E27FC236}">
                <a16:creationId xmlns:a16="http://schemas.microsoft.com/office/drawing/2014/main" id="{27296C47-7062-4A83-B3B5-172980FBF2E4}"/>
              </a:ext>
            </a:extLst>
          </p:cNvPr>
          <p:cNvGrpSpPr>
            <a:grpSpLocks/>
          </p:cNvGrpSpPr>
          <p:nvPr/>
        </p:nvGrpSpPr>
        <p:grpSpPr bwMode="auto">
          <a:xfrm>
            <a:off x="5397104" y="1474787"/>
            <a:ext cx="2603895" cy="1851025"/>
            <a:chOff x="3576" y="2640"/>
            <a:chExt cx="1355" cy="1036"/>
          </a:xfrm>
        </p:grpSpPr>
        <p:sp>
          <p:nvSpPr>
            <p:cNvPr id="68" name="Oval 39">
              <a:extLst>
                <a:ext uri="{FF2B5EF4-FFF2-40B4-BE49-F238E27FC236}">
                  <a16:creationId xmlns:a16="http://schemas.microsoft.com/office/drawing/2014/main" id="{B7EC5A4F-DF97-406B-8ED7-0CC92B88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240" cy="26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45</a:t>
              </a:r>
            </a:p>
          </p:txBody>
        </p:sp>
        <p:sp>
          <p:nvSpPr>
            <p:cNvPr id="69" name="Oval 40">
              <a:extLst>
                <a:ext uri="{FF2B5EF4-FFF2-40B4-BE49-F238E27FC236}">
                  <a16:creationId xmlns:a16="http://schemas.microsoft.com/office/drawing/2014/main" id="{40E159B5-976E-4DC5-8FCE-3AFCC2BB4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24</a:t>
              </a:r>
            </a:p>
          </p:txBody>
        </p:sp>
        <p:sp>
          <p:nvSpPr>
            <p:cNvPr id="70" name="Line 41">
              <a:extLst>
                <a:ext uri="{FF2B5EF4-FFF2-40B4-BE49-F238E27FC236}">
                  <a16:creationId xmlns:a16="http://schemas.microsoft.com/office/drawing/2014/main" id="{DC76AEBD-C78B-4E5C-933F-D8B065B48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8" y="2889"/>
              <a:ext cx="144" cy="144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Oval 42">
              <a:extLst>
                <a:ext uri="{FF2B5EF4-FFF2-40B4-BE49-F238E27FC236}">
                  <a16:creationId xmlns:a16="http://schemas.microsoft.com/office/drawing/2014/main" id="{775E8D91-ABCD-49F2-9E1D-06808222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53</a:t>
              </a:r>
            </a:p>
          </p:txBody>
        </p:sp>
        <p:sp>
          <p:nvSpPr>
            <p:cNvPr id="72" name="Line 43">
              <a:extLst>
                <a:ext uri="{FF2B5EF4-FFF2-40B4-BE49-F238E27FC236}">
                  <a16:creationId xmlns:a16="http://schemas.microsoft.com/office/drawing/2014/main" id="{73AD1733-62E1-4196-929C-6B8F4F3F0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66"/>
              <a:ext cx="192" cy="192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Oval 44">
              <a:extLst>
                <a:ext uri="{FF2B5EF4-FFF2-40B4-BE49-F238E27FC236}">
                  <a16:creationId xmlns:a16="http://schemas.microsoft.com/office/drawing/2014/main" id="{F7D40A2C-DC48-4F01-B652-C40810170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425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12</a:t>
              </a:r>
            </a:p>
          </p:txBody>
        </p:sp>
        <p:sp>
          <p:nvSpPr>
            <p:cNvPr id="74" name="Line 45">
              <a:extLst>
                <a:ext uri="{FF2B5EF4-FFF2-40B4-BE49-F238E27FC236}">
                  <a16:creationId xmlns:a16="http://schemas.microsoft.com/office/drawing/2014/main" id="{F4CF503D-878F-4375-AEC5-AC0A25FE0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2" y="3236"/>
              <a:ext cx="144" cy="192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Oval 46">
              <a:extLst>
                <a:ext uri="{FF2B5EF4-FFF2-40B4-BE49-F238E27FC236}">
                  <a16:creationId xmlns:a16="http://schemas.microsoft.com/office/drawing/2014/main" id="{2893D05F-2A39-4520-BCE9-A793C4CB5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36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28</a:t>
              </a:r>
            </a:p>
          </p:txBody>
        </p:sp>
        <p:sp>
          <p:nvSpPr>
            <p:cNvPr id="76" name="Line 47">
              <a:extLst>
                <a:ext uri="{FF2B5EF4-FFF2-40B4-BE49-F238E27FC236}">
                  <a16:creationId xmlns:a16="http://schemas.microsoft.com/office/drawing/2014/main" id="{9F9F2E15-4CBB-4CF6-8101-6AAB74342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3250"/>
              <a:ext cx="144" cy="192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Oval 48">
              <a:extLst>
                <a:ext uri="{FF2B5EF4-FFF2-40B4-BE49-F238E27FC236}">
                  <a16:creationId xmlns:a16="http://schemas.microsoft.com/office/drawing/2014/main" id="{B506778C-958E-4208-9637-8767761F6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" y="3425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90</a:t>
              </a:r>
            </a:p>
          </p:txBody>
        </p:sp>
        <p:sp>
          <p:nvSpPr>
            <p:cNvPr id="78" name="Line 49">
              <a:extLst>
                <a:ext uri="{FF2B5EF4-FFF2-40B4-BE49-F238E27FC236}">
                  <a16:creationId xmlns:a16="http://schemas.microsoft.com/office/drawing/2014/main" id="{67535F57-CE01-47D5-9A79-E25F4F934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3243"/>
              <a:ext cx="192" cy="192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内容占位符 2">
            <a:extLst>
              <a:ext uri="{FF2B5EF4-FFF2-40B4-BE49-F238E27FC236}">
                <a16:creationId xmlns:a16="http://schemas.microsoft.com/office/drawing/2014/main" id="{7F9D775E-B992-43CC-8534-3D4184EE602F}"/>
              </a:ext>
            </a:extLst>
          </p:cNvPr>
          <p:cNvSpPr txBox="1">
            <a:spLocks/>
          </p:cNvSpPr>
          <p:nvPr/>
        </p:nvSpPr>
        <p:spPr bwMode="auto">
          <a:xfrm>
            <a:off x="1243268" y="3711299"/>
            <a:ext cx="6019800" cy="2819400"/>
          </a:xfrm>
          <a:prstGeom prst="rect">
            <a:avLst/>
          </a:prstGeom>
          <a:noFill/>
          <a:ln w="19050">
            <a:solidFill>
              <a:srgbClr val="99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dirty="0"/>
              <a:t>对</a:t>
            </a:r>
            <a:r>
              <a:rPr lang="zh-CN" altLang="en-US" dirty="0">
                <a:solidFill>
                  <a:srgbClr val="00B050"/>
                </a:solidFill>
              </a:rPr>
              <a:t>同样一些元素值</a:t>
            </a:r>
            <a:r>
              <a:rPr lang="zh-CN" altLang="en-US" dirty="0"/>
              <a:t>，如果</a:t>
            </a:r>
            <a:r>
              <a:rPr lang="zh-CN" altLang="en-US" dirty="0">
                <a:solidFill>
                  <a:srgbClr val="00B050"/>
                </a:solidFill>
              </a:rPr>
              <a:t>输入的顺序不同</a:t>
            </a:r>
            <a:r>
              <a:rPr lang="zh-CN" altLang="en-US" dirty="0"/>
              <a:t>，则所建的</a:t>
            </a:r>
            <a:r>
              <a:rPr lang="zh-CN" altLang="en-US" dirty="0">
                <a:solidFill>
                  <a:srgbClr val="00B050"/>
                </a:solidFill>
              </a:rPr>
              <a:t>二叉树形态</a:t>
            </a:r>
            <a:r>
              <a:rPr lang="zh-CN" altLang="en-US" dirty="0"/>
              <a:t>也</a:t>
            </a:r>
            <a:r>
              <a:rPr lang="zh-CN" altLang="en-US" dirty="0">
                <a:solidFill>
                  <a:srgbClr val="00B050"/>
                </a:solidFill>
              </a:rPr>
              <a:t>不同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如果将上述例子中的关键字顺序变为：</a:t>
            </a:r>
            <a:r>
              <a:rPr lang="en-US" altLang="zh-CN" dirty="0"/>
              <a:t>24</a:t>
            </a:r>
            <a:r>
              <a:rPr lang="zh-CN" altLang="en-US" dirty="0"/>
              <a:t>，</a:t>
            </a:r>
            <a:r>
              <a:rPr lang="en-US" altLang="zh-CN" dirty="0"/>
              <a:t>53</a:t>
            </a:r>
            <a:r>
              <a:rPr lang="zh-CN" altLang="en-US" dirty="0"/>
              <a:t>，</a:t>
            </a:r>
            <a:r>
              <a:rPr lang="en-US" altLang="zh-CN" dirty="0"/>
              <a:t>90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45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则生成的二叉排序树为：</a:t>
            </a:r>
          </a:p>
        </p:txBody>
      </p:sp>
      <p:grpSp>
        <p:nvGrpSpPr>
          <p:cNvPr id="119" name="Group 50">
            <a:extLst>
              <a:ext uri="{FF2B5EF4-FFF2-40B4-BE49-F238E27FC236}">
                <a16:creationId xmlns:a16="http://schemas.microsoft.com/office/drawing/2014/main" id="{C0D37CBB-649D-4A74-8425-5D56EF6D33A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775716"/>
            <a:ext cx="2096568" cy="2478157"/>
            <a:chOff x="3840" y="2640"/>
            <a:chExt cx="1091" cy="1387"/>
          </a:xfrm>
        </p:grpSpPr>
        <p:sp>
          <p:nvSpPr>
            <p:cNvPr id="120" name="Oval 39">
              <a:extLst>
                <a:ext uri="{FF2B5EF4-FFF2-40B4-BE49-F238E27FC236}">
                  <a16:creationId xmlns:a16="http://schemas.microsoft.com/office/drawing/2014/main" id="{FC54AA76-6DEC-4B6C-826D-27324BC80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240" cy="26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24</a:t>
              </a:r>
            </a:p>
          </p:txBody>
        </p:sp>
        <p:sp>
          <p:nvSpPr>
            <p:cNvPr id="121" name="Oval 40">
              <a:extLst>
                <a:ext uri="{FF2B5EF4-FFF2-40B4-BE49-F238E27FC236}">
                  <a16:creationId xmlns:a16="http://schemas.microsoft.com/office/drawing/2014/main" id="{D9A87216-F13E-4F82-9076-54A073A3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12</a:t>
              </a:r>
            </a:p>
          </p:txBody>
        </p:sp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E5CE70EE-B3D7-4475-9D15-A888F534B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8" y="2889"/>
              <a:ext cx="144" cy="144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Oval 42">
              <a:extLst>
                <a:ext uri="{FF2B5EF4-FFF2-40B4-BE49-F238E27FC236}">
                  <a16:creationId xmlns:a16="http://schemas.microsoft.com/office/drawing/2014/main" id="{A6E1A8F9-4D13-4C76-8EA4-D4C39614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53</a:t>
              </a:r>
            </a:p>
          </p:txBody>
        </p:sp>
        <p:sp>
          <p:nvSpPr>
            <p:cNvPr id="124" name="Line 43">
              <a:extLst>
                <a:ext uri="{FF2B5EF4-FFF2-40B4-BE49-F238E27FC236}">
                  <a16:creationId xmlns:a16="http://schemas.microsoft.com/office/drawing/2014/main" id="{26690C27-5628-4F57-AE25-FF5E5BA06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66"/>
              <a:ext cx="192" cy="192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Oval 44">
              <a:extLst>
                <a:ext uri="{FF2B5EF4-FFF2-40B4-BE49-F238E27FC236}">
                  <a16:creationId xmlns:a16="http://schemas.microsoft.com/office/drawing/2014/main" id="{01657942-C2AB-49DA-8A7C-1332D0AFB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787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45</a:t>
              </a:r>
            </a:p>
          </p:txBody>
        </p:sp>
        <p:sp>
          <p:nvSpPr>
            <p:cNvPr id="126" name="Line 45">
              <a:extLst>
                <a:ext uri="{FF2B5EF4-FFF2-40B4-BE49-F238E27FC236}">
                  <a16:creationId xmlns:a16="http://schemas.microsoft.com/office/drawing/2014/main" id="{F1E979CD-1F85-4582-929F-3986CD316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3650"/>
              <a:ext cx="135" cy="14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" name="Oval 46">
              <a:extLst>
                <a:ext uri="{FF2B5EF4-FFF2-40B4-BE49-F238E27FC236}">
                  <a16:creationId xmlns:a16="http://schemas.microsoft.com/office/drawing/2014/main" id="{8F21850E-876E-4537-8D8A-B6FDECC4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432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28</a:t>
              </a:r>
            </a:p>
          </p:txBody>
        </p:sp>
        <p:sp>
          <p:nvSpPr>
            <p:cNvPr id="128" name="Line 47">
              <a:extLst>
                <a:ext uri="{FF2B5EF4-FFF2-40B4-BE49-F238E27FC236}">
                  <a16:creationId xmlns:a16="http://schemas.microsoft.com/office/drawing/2014/main" id="{D45A9971-DFC8-499B-91F9-C4FF75C38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7" y="3262"/>
              <a:ext cx="178" cy="17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" name="Oval 48">
              <a:extLst>
                <a:ext uri="{FF2B5EF4-FFF2-40B4-BE49-F238E27FC236}">
                  <a16:creationId xmlns:a16="http://schemas.microsoft.com/office/drawing/2014/main" id="{106FBA39-CFFA-4BAB-9E4C-E0E53A29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" y="3425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90</a:t>
              </a:r>
            </a:p>
          </p:txBody>
        </p:sp>
        <p:sp>
          <p:nvSpPr>
            <p:cNvPr id="130" name="Line 49">
              <a:extLst>
                <a:ext uri="{FF2B5EF4-FFF2-40B4-BE49-F238E27FC236}">
                  <a16:creationId xmlns:a16="http://schemas.microsoft.com/office/drawing/2014/main" id="{FF3E8D0E-B505-4761-93FE-21A0E3C56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3243"/>
              <a:ext cx="192" cy="192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4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>
            <a:extLst>
              <a:ext uri="{FF2B5EF4-FFF2-40B4-BE49-F238E27FC236}">
                <a16:creationId xmlns:a16="http://schemas.microsoft.com/office/drawing/2014/main" id="{E3C84F00-6118-44AE-ABC4-4D89E1EBA9F7}"/>
              </a:ext>
            </a:extLst>
          </p:cNvPr>
          <p:cNvSpPr/>
          <p:nvPr/>
        </p:nvSpPr>
        <p:spPr bwMode="auto">
          <a:xfrm>
            <a:off x="7218362" y="4105275"/>
            <a:ext cx="419100" cy="431800"/>
          </a:xfrm>
          <a:custGeom>
            <a:avLst/>
            <a:gdLst>
              <a:gd name="T0" fmla="*/ 264 w 264"/>
              <a:gd name="T1" fmla="*/ 0 h 272"/>
              <a:gd name="T2" fmla="*/ 0 w 264"/>
              <a:gd name="T3" fmla="*/ 272 h 272"/>
              <a:gd name="T4" fmla="*/ 0 60000 65536"/>
              <a:gd name="T5" fmla="*/ 0 60000 65536"/>
              <a:gd name="T6" fmla="*/ 0 w 264"/>
              <a:gd name="T7" fmla="*/ 0 h 272"/>
              <a:gd name="T8" fmla="*/ 264 w 264"/>
              <a:gd name="T9" fmla="*/ 272 h 2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272">
                <a:moveTo>
                  <a:pt x="264" y="0"/>
                </a:moveTo>
                <a:lnTo>
                  <a:pt x="0" y="272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0B2912-996E-48E4-AEA0-3A9A4A8E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二叉排序树的结点删除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1D0F42-0420-4B9D-A91B-8F6C4FB3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2" y="24130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45E5022-305F-4ADF-8BE2-47E5DFBC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2" y="29464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22AF621-7BDA-4893-A592-CB3B2155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2" y="36322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D3331ED6-DA08-4420-895A-194837DA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2" y="44704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2C08250B-4BF6-4D90-BEE3-759329A9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2" y="36322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85FE6E8D-26D1-40F8-BA63-0F47848E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2" y="44704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8119FC31-119B-4ECE-93B8-15DA82334344}"/>
              </a:ext>
            </a:extLst>
          </p:cNvPr>
          <p:cNvSpPr/>
          <p:nvPr/>
        </p:nvSpPr>
        <p:spPr bwMode="auto">
          <a:xfrm>
            <a:off x="4144962" y="2717800"/>
            <a:ext cx="787400" cy="384175"/>
          </a:xfrm>
          <a:custGeom>
            <a:avLst/>
            <a:gdLst>
              <a:gd name="T0" fmla="*/ 496 w 496"/>
              <a:gd name="T1" fmla="*/ 0 h 242"/>
              <a:gd name="T2" fmla="*/ 0 w 496"/>
              <a:gd name="T3" fmla="*/ 242 h 242"/>
              <a:gd name="T4" fmla="*/ 0 60000 65536"/>
              <a:gd name="T5" fmla="*/ 0 60000 65536"/>
              <a:gd name="T6" fmla="*/ 0 w 496"/>
              <a:gd name="T7" fmla="*/ 0 h 242"/>
              <a:gd name="T8" fmla="*/ 496 w 496"/>
              <a:gd name="T9" fmla="*/ 242 h 2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42">
                <a:moveTo>
                  <a:pt x="496" y="0"/>
                </a:moveTo>
                <a:lnTo>
                  <a:pt x="0" y="242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B1ACB3-BAF9-428A-8E89-7EA4F8F36BA5}"/>
              </a:ext>
            </a:extLst>
          </p:cNvPr>
          <p:cNvGrpSpPr/>
          <p:nvPr/>
        </p:nvGrpSpPr>
        <p:grpSpPr>
          <a:xfrm>
            <a:off x="2435224" y="3386138"/>
            <a:ext cx="1098283" cy="763587"/>
            <a:chOff x="2435224" y="3386138"/>
            <a:chExt cx="1098283" cy="763587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F0A0C99-4364-4BC5-A049-7E979918D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4" y="3616325"/>
              <a:ext cx="658545" cy="533400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09A1C87-F1FC-40A5-A863-DDCCFED8F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0107" y="3386138"/>
              <a:ext cx="5334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29ABF5ED-6D00-4DA4-A38A-FE717C44CF0D}"/>
              </a:ext>
            </a:extLst>
          </p:cNvPr>
          <p:cNvSpPr/>
          <p:nvPr/>
        </p:nvSpPr>
        <p:spPr bwMode="auto">
          <a:xfrm>
            <a:off x="5618162" y="2717800"/>
            <a:ext cx="787400" cy="371475"/>
          </a:xfrm>
          <a:custGeom>
            <a:avLst/>
            <a:gdLst>
              <a:gd name="T0" fmla="*/ 0 w 496"/>
              <a:gd name="T1" fmla="*/ 0 h 234"/>
              <a:gd name="T2" fmla="*/ 496 w 496"/>
              <a:gd name="T3" fmla="*/ 234 h 234"/>
              <a:gd name="T4" fmla="*/ 0 60000 65536"/>
              <a:gd name="T5" fmla="*/ 0 60000 65536"/>
              <a:gd name="T6" fmla="*/ 0 w 496"/>
              <a:gd name="T7" fmla="*/ 0 h 234"/>
              <a:gd name="T8" fmla="*/ 496 w 496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" h="234">
                <a:moveTo>
                  <a:pt x="0" y="0"/>
                </a:moveTo>
                <a:lnTo>
                  <a:pt x="496" y="234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5BD1730-C25F-4F51-90CF-B73FFD55BE41}"/>
              </a:ext>
            </a:extLst>
          </p:cNvPr>
          <p:cNvSpPr/>
          <p:nvPr/>
        </p:nvSpPr>
        <p:spPr bwMode="auto">
          <a:xfrm>
            <a:off x="4132262" y="3305175"/>
            <a:ext cx="571500" cy="403225"/>
          </a:xfrm>
          <a:custGeom>
            <a:avLst/>
            <a:gdLst>
              <a:gd name="T0" fmla="*/ 0 w 360"/>
              <a:gd name="T1" fmla="*/ 0 h 254"/>
              <a:gd name="T2" fmla="*/ 360 w 360"/>
              <a:gd name="T3" fmla="*/ 254 h 254"/>
              <a:gd name="T4" fmla="*/ 0 60000 65536"/>
              <a:gd name="T5" fmla="*/ 0 60000 65536"/>
              <a:gd name="T6" fmla="*/ 0 w 360"/>
              <a:gd name="T7" fmla="*/ 0 h 254"/>
              <a:gd name="T8" fmla="*/ 360 w 360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254">
                <a:moveTo>
                  <a:pt x="0" y="0"/>
                </a:moveTo>
                <a:lnTo>
                  <a:pt x="360" y="254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8C4AF35-9857-4732-81C4-F549AB5D5DB2}"/>
              </a:ext>
            </a:extLst>
          </p:cNvPr>
          <p:cNvSpPr/>
          <p:nvPr/>
        </p:nvSpPr>
        <p:spPr bwMode="auto">
          <a:xfrm>
            <a:off x="4221162" y="4089400"/>
            <a:ext cx="482600" cy="409575"/>
          </a:xfrm>
          <a:custGeom>
            <a:avLst/>
            <a:gdLst>
              <a:gd name="T0" fmla="*/ 304 w 304"/>
              <a:gd name="T1" fmla="*/ 0 h 258"/>
              <a:gd name="T2" fmla="*/ 0 w 304"/>
              <a:gd name="T3" fmla="*/ 258 h 258"/>
              <a:gd name="T4" fmla="*/ 0 60000 65536"/>
              <a:gd name="T5" fmla="*/ 0 60000 65536"/>
              <a:gd name="T6" fmla="*/ 0 w 304"/>
              <a:gd name="T7" fmla="*/ 0 h 258"/>
              <a:gd name="T8" fmla="*/ 304 w 30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58">
                <a:moveTo>
                  <a:pt x="304" y="0"/>
                </a:moveTo>
                <a:lnTo>
                  <a:pt x="0" y="258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0F1F9A1-1B3E-4922-BD46-C43F609AFE1E}"/>
              </a:ext>
            </a:extLst>
          </p:cNvPr>
          <p:cNvSpPr/>
          <p:nvPr/>
        </p:nvSpPr>
        <p:spPr bwMode="auto">
          <a:xfrm>
            <a:off x="7002462" y="3343275"/>
            <a:ext cx="596900" cy="365125"/>
          </a:xfrm>
          <a:custGeom>
            <a:avLst/>
            <a:gdLst>
              <a:gd name="T0" fmla="*/ 0 w 376"/>
              <a:gd name="T1" fmla="*/ 0 h 230"/>
              <a:gd name="T2" fmla="*/ 376 w 376"/>
              <a:gd name="T3" fmla="*/ 230 h 230"/>
              <a:gd name="T4" fmla="*/ 0 60000 65536"/>
              <a:gd name="T5" fmla="*/ 0 60000 65536"/>
              <a:gd name="T6" fmla="*/ 0 w 376"/>
              <a:gd name="T7" fmla="*/ 0 h 230"/>
              <a:gd name="T8" fmla="*/ 376 w 376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6" h="230">
                <a:moveTo>
                  <a:pt x="0" y="0"/>
                </a:moveTo>
                <a:lnTo>
                  <a:pt x="376" y="23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2AE0223-9526-48DB-821B-FB4B6184EAE2}"/>
              </a:ext>
            </a:extLst>
          </p:cNvPr>
          <p:cNvGrpSpPr/>
          <p:nvPr/>
        </p:nvGrpSpPr>
        <p:grpSpPr>
          <a:xfrm>
            <a:off x="7294562" y="4927600"/>
            <a:ext cx="1340236" cy="914400"/>
            <a:chOff x="7294562" y="4927600"/>
            <a:chExt cx="1340236" cy="914400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00AF37B-D4B0-4F72-8451-2DE2C4D1B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998" y="5308600"/>
              <a:ext cx="685800" cy="533400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4AE5EC09-ED6B-4BA4-927D-456CAD083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4562" y="4927600"/>
              <a:ext cx="7620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Oval 20">
            <a:extLst>
              <a:ext uri="{FF2B5EF4-FFF2-40B4-BE49-F238E27FC236}">
                <a16:creationId xmlns:a16="http://schemas.microsoft.com/office/drawing/2014/main" id="{20EAA253-E775-4BF0-B7B0-ABC11876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562" y="53086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3C941F82-E577-49A0-AF92-408B45DA6C82}"/>
              </a:ext>
            </a:extLst>
          </p:cNvPr>
          <p:cNvSpPr/>
          <p:nvPr/>
        </p:nvSpPr>
        <p:spPr bwMode="auto">
          <a:xfrm>
            <a:off x="3179762" y="4867275"/>
            <a:ext cx="584200" cy="441325"/>
          </a:xfrm>
          <a:custGeom>
            <a:avLst/>
            <a:gdLst>
              <a:gd name="T0" fmla="*/ 368 w 368"/>
              <a:gd name="T1" fmla="*/ 0 h 278"/>
              <a:gd name="T2" fmla="*/ 0 w 368"/>
              <a:gd name="T3" fmla="*/ 278 h 278"/>
              <a:gd name="T4" fmla="*/ 0 60000 65536"/>
              <a:gd name="T5" fmla="*/ 0 60000 65536"/>
              <a:gd name="T6" fmla="*/ 0 w 368"/>
              <a:gd name="T7" fmla="*/ 0 h 278"/>
              <a:gd name="T8" fmla="*/ 368 w 368"/>
              <a:gd name="T9" fmla="*/ 278 h 2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278">
                <a:moveTo>
                  <a:pt x="368" y="0"/>
                </a:moveTo>
                <a:lnTo>
                  <a:pt x="0" y="278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1716D5EC-8597-46EC-80A7-F75FF96B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20" y="1368712"/>
            <a:ext cx="73072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）被删除的结点是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叶子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结点：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直接删除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该结点。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D75DEA13-9098-47D5-B419-9E67F159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24" y="1968788"/>
            <a:ext cx="9060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261D5780-558D-4A10-855E-7ED975E00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6" y="2154212"/>
            <a:ext cx="2050561" cy="400110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被删关键字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= 20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27" name="Text Box 27">
            <a:extLst>
              <a:ext uri="{FF2B5EF4-FFF2-40B4-BE49-F238E27FC236}">
                <a16:creationId xmlns:a16="http://schemas.microsoft.com/office/drawing/2014/main" id="{A090639D-88E2-45B2-95EF-12E8FADD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026" y="2142740"/>
            <a:ext cx="470000" cy="400110"/>
          </a:xfrm>
          <a:prstGeom prst="rect">
            <a:avLst/>
          </a:prstGeom>
          <a:ln w="9525">
            <a:solidFill>
              <a:sysClr val="window" lastClr="FFFFFF"/>
            </a:solidFill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88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205F17A9-224B-4A30-8418-C4BFD0C2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5291833" cy="430887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其双亲结点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相应指针域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的值改为“空”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C697A0B9-8A7C-4A7E-8CD9-99E602CE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2" y="29464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595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  <p:bldP spid="2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二叉排序树的结点删除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AE0497-D8B1-4FA7-AFDC-B9D0BD39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018" y="2552700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5D96AA-751A-45EB-B176-1A5DE9B0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069" y="3344718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D27C4B-22B6-4DE7-9578-5420E4F2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966" y="3327326"/>
            <a:ext cx="685800" cy="533400"/>
          </a:xfrm>
          <a:prstGeom prst="ellips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055F67-5FEC-4195-A9B6-0D9171F3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62" y="4194464"/>
            <a:ext cx="685800" cy="5334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34DBA51-DF79-4B54-B8CD-B7B527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1136650"/>
            <a:ext cx="11277601" cy="934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i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被删除的结点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只有左子树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只有右子树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，用其左子树或者右子树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替换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它（结点替换）。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F0BA0066-7BB3-4728-B7CE-0133879E7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863" y="2875189"/>
            <a:ext cx="4739698" cy="850939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" lastClr="FFFFFF"/>
            </a:solidFill>
            <a:miter lim="800000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双亲结点的相应指针域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的值改为： 指向被删除结点的左子树或右子树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9EDF358A-D8E1-43E8-BF78-18B3773A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4375"/>
            <a:ext cx="2050561" cy="400110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被删关键字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= 40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31" name="Rectangle 31">
            <a:extLst>
              <a:ext uri="{FF2B5EF4-FFF2-40B4-BE49-F238E27FC236}">
                <a16:creationId xmlns:a16="http://schemas.microsoft.com/office/drawing/2014/main" id="{2F381800-E8A1-40C7-AA2B-1F80B240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984375"/>
            <a:ext cx="470000" cy="400110"/>
          </a:xfrm>
          <a:prstGeom prst="rect">
            <a:avLst/>
          </a:prstGeom>
          <a:ln w="9525">
            <a:solidFill>
              <a:sysClr val="window" lastClr="FFFFFF"/>
            </a:solidFill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80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9A4BEBDD-C967-4354-9428-83F4CDEBE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62" y="2233598"/>
            <a:ext cx="9060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7ED7F8BE-80BA-46E8-8C23-DDF059983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0" y="3792682"/>
            <a:ext cx="457200" cy="4953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7ED7F8BE-80BA-46E8-8C23-DDF059983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1525" y="2921503"/>
            <a:ext cx="592100" cy="490179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11BFC4C8-3E6A-4A00-B428-AC67C336C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2611" y="2917462"/>
            <a:ext cx="603699" cy="49422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11BFC4C8-3E6A-4A00-B428-AC67C336C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69" y="3789758"/>
            <a:ext cx="603699" cy="49422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67667" y="4202546"/>
            <a:ext cx="1058888" cy="981438"/>
            <a:chOff x="3167667" y="4202546"/>
            <a:chExt cx="1058888" cy="98143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A3C83A-0C83-4DBC-BCE3-DE059914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755" y="4202546"/>
              <a:ext cx="685800" cy="5334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7ED7F8BE-80BA-46E8-8C23-DDF059983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667" y="4688684"/>
              <a:ext cx="457200" cy="4953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82279" y="5067975"/>
            <a:ext cx="1569500" cy="1474760"/>
            <a:chOff x="1682279" y="5067975"/>
            <a:chExt cx="1569500" cy="14747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BF3866-82AF-4F37-B890-0EF89930D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979" y="5067975"/>
              <a:ext cx="685800" cy="5334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165847-7916-4A85-9957-1D77C2CE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279" y="6009335"/>
              <a:ext cx="685800" cy="5334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7ED7F8BE-80BA-46E8-8C23-DDF059983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0294" y="5572893"/>
              <a:ext cx="457200" cy="4953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96296" y="3798306"/>
            <a:ext cx="2649322" cy="2278646"/>
            <a:chOff x="5296296" y="3798306"/>
            <a:chExt cx="2649322" cy="22786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7FD91-DF16-4A01-B730-07D26C7F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7085" y="4589727"/>
              <a:ext cx="685800" cy="5334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85458C-F891-4750-935F-CEA996A76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296" y="5532641"/>
              <a:ext cx="685800" cy="5334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DC532F-D161-45C9-8CB0-B254E8F4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818" y="5543552"/>
              <a:ext cx="685800" cy="5334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11BFC4C8-3E6A-4A00-B428-AC67C336C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583" y="3798306"/>
              <a:ext cx="1016017" cy="89037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15">
              <a:extLst>
                <a:ext uri="{FF2B5EF4-FFF2-40B4-BE49-F238E27FC236}">
                  <a16:creationId xmlns:a16="http://schemas.microsoft.com/office/drawing/2014/main" id="{11BFC4C8-3E6A-4A00-B428-AC67C336C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7702" y="5080431"/>
              <a:ext cx="603699" cy="49422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7ED7F8BE-80BA-46E8-8C23-DDF059983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88370" y="5068265"/>
              <a:ext cx="592100" cy="490179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5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07891 -0.135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-0.08672 -0.128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 autoUpdateAnimBg="0"/>
      <p:bldP spid="30" grpId="0" animBg="1" autoUpdateAnimBg="0"/>
      <p:bldP spid="31" grpId="0" animBg="1" autoUpdateAnimBg="0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6">
            <a:extLst>
              <a:ext uri="{FF2B5EF4-FFF2-40B4-BE49-F238E27FC236}">
                <a16:creationId xmlns:a16="http://schemas.microsoft.com/office/drawing/2014/main" id="{E673F63C-6093-4020-89D9-4E003E9EAA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1290" y="4067170"/>
            <a:ext cx="533400" cy="4445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二叉排序树的结点删除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6112ACBE-10DB-453D-A517-B9A8DAC8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90" y="23907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927D8BE3-D54C-4FFB-B681-58F93EA2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90" y="29241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D8464E4-921D-4F6A-91A4-26BAF09B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90" y="36099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108F038-719F-41F6-B53D-25BD8005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90" y="36099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C84A7E0-6CF5-49ED-A63A-74E47F40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90" y="52863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EFCE20-7750-457F-81E3-CE3CE323D8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090" y="2695570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A15D943-676F-46B1-8664-1A46AE477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2090" y="330517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19DBD2D-6B26-404D-B0C3-F13AEF884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90" y="2695570"/>
            <a:ext cx="7620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CC34FB63-AC88-429F-A583-A8165BF71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90" y="330517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17D8F2F-2ADC-475B-ADD8-4C05CCC65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0690" y="3381370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FEB2086-1D18-46CA-AFFB-7F292439E318}"/>
              </a:ext>
            </a:extLst>
          </p:cNvPr>
          <p:cNvSpPr/>
          <p:nvPr/>
        </p:nvSpPr>
        <p:spPr bwMode="auto">
          <a:xfrm>
            <a:off x="5529290" y="4079870"/>
            <a:ext cx="381000" cy="444500"/>
          </a:xfrm>
          <a:custGeom>
            <a:avLst/>
            <a:gdLst>
              <a:gd name="T0" fmla="*/ 240 w 240"/>
              <a:gd name="T1" fmla="*/ 0 h 280"/>
              <a:gd name="T2" fmla="*/ 0 w 240"/>
              <a:gd name="T3" fmla="*/ 280 h 280"/>
              <a:gd name="T4" fmla="*/ 0 60000 65536"/>
              <a:gd name="T5" fmla="*/ 0 60000 65536"/>
              <a:gd name="T6" fmla="*/ 0 w 240"/>
              <a:gd name="T7" fmla="*/ 0 h 280"/>
              <a:gd name="T8" fmla="*/ 240 w 240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280">
                <a:moveTo>
                  <a:pt x="240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C1827FA3-5EFF-4B97-B610-E9E3E8C95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90" y="4905370"/>
            <a:ext cx="7620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436EF04D-06A8-4F7B-A05F-D4E2A330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4" y="1228698"/>
            <a:ext cx="70310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）被删除的结点</a:t>
            </a:r>
            <a:r>
              <a:rPr lang="zh-CN" altLang="en-US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既有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左子树，</a:t>
            </a:r>
            <a:r>
              <a:rPr lang="zh-CN" altLang="en-US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zh-CN" altLang="en-US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</a:p>
        </p:txBody>
      </p:sp>
      <p:sp>
        <p:nvSpPr>
          <p:cNvPr id="23" name="Oval 24">
            <a:extLst>
              <a:ext uri="{FF2B5EF4-FFF2-40B4-BE49-F238E27FC236}">
                <a16:creationId xmlns:a16="http://schemas.microsoft.com/office/drawing/2014/main" id="{94F8194C-19B3-4283-B0E9-732A8DB9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90" y="3595148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25" name="Text Box 39">
            <a:extLst>
              <a:ext uri="{FF2B5EF4-FFF2-40B4-BE49-F238E27FC236}">
                <a16:creationId xmlns:a16="http://schemas.microsoft.com/office/drawing/2014/main" id="{82B04223-0C81-4102-9A29-3943FC08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811" y="2518982"/>
            <a:ext cx="4889528" cy="1272271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以其</a:t>
            </a:r>
            <a:r>
              <a:rPr lang="zh-CN" altLang="en-US" sz="22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中序前驱值替换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之（值替换） ，然后再</a:t>
            </a:r>
            <a:r>
              <a:rPr lang="zh-CN" altLang="en-US" sz="22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删除该前驱结点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。前驱是左子树中最大的结点。</a:t>
            </a:r>
          </a:p>
        </p:txBody>
      </p:sp>
      <p:sp>
        <p:nvSpPr>
          <p:cNvPr id="28" name="Text Box 46">
            <a:extLst>
              <a:ext uri="{FF2B5EF4-FFF2-40B4-BE49-F238E27FC236}">
                <a16:creationId xmlns:a16="http://schemas.microsoft.com/office/drawing/2014/main" id="{578904F5-F82E-4CA6-8EF5-2E103B85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46" y="1943078"/>
            <a:ext cx="26860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50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3A67D3E4-977C-47E9-B7E2-EEB40809D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2" y="1871640"/>
            <a:ext cx="9060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90CCD69-971B-4DEC-8427-064271A5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90" y="29241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9E811C4D-6158-4C6B-8CF1-FBF0E741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90" y="44481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85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6AB189F-9BE8-4740-B823-7BEFF9DEBC82}"/>
              </a:ext>
            </a:extLst>
          </p:cNvPr>
          <p:cNvGrpSpPr/>
          <p:nvPr/>
        </p:nvGrpSpPr>
        <p:grpSpPr>
          <a:xfrm>
            <a:off x="1103114" y="4429416"/>
            <a:ext cx="1606776" cy="1364954"/>
            <a:chOff x="1103114" y="4429416"/>
            <a:chExt cx="1606776" cy="1364954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0868676C-698B-4A2A-826A-05C8F83E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90" y="4429416"/>
              <a:ext cx="685800" cy="5334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2D570-37C7-4D4E-AD06-F89BAE308E1B}"/>
                </a:ext>
              </a:extLst>
            </p:cNvPr>
            <p:cNvSpPr/>
            <p:nvPr/>
          </p:nvSpPr>
          <p:spPr bwMode="auto">
            <a:xfrm>
              <a:off x="1516090" y="4841870"/>
              <a:ext cx="558800" cy="444500"/>
            </a:xfrm>
            <a:custGeom>
              <a:avLst/>
              <a:gdLst>
                <a:gd name="T0" fmla="*/ 352 w 352"/>
                <a:gd name="T1" fmla="*/ 0 h 280"/>
                <a:gd name="T2" fmla="*/ 0 w 352"/>
                <a:gd name="T3" fmla="*/ 280 h 280"/>
                <a:gd name="T4" fmla="*/ 0 60000 65536"/>
                <a:gd name="T5" fmla="*/ 0 60000 65536"/>
                <a:gd name="T6" fmla="*/ 0 w 352"/>
                <a:gd name="T7" fmla="*/ 0 h 280"/>
                <a:gd name="T8" fmla="*/ 352 w 352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2" h="280">
                  <a:moveTo>
                    <a:pt x="352" y="0"/>
                  </a:moveTo>
                  <a:lnTo>
                    <a:pt x="0" y="280"/>
                  </a:lnTo>
                </a:path>
              </a:pathLst>
            </a:cu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B1A26716-C859-439C-9BDB-D2F7FCFA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14" y="526097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64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2552 -0.172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07487 -0.128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23" grpId="0" animBg="1"/>
      <p:bldP spid="25" grpId="0" animBg="1" autoUpdateAnimBg="0"/>
      <p:bldP spid="2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二叉排序树的结点删除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6112ACBE-10DB-453D-A517-B9A8DAC8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90" y="23907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927D8BE3-D54C-4FFB-B681-58F93EA2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90" y="29241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D8464E4-921D-4F6A-91A4-26BAF09B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90" y="36099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0CFAFB1B-9A0E-4150-A805-6B22CCB1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90" y="3609970"/>
            <a:ext cx="6858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0868676C-698B-4A2A-826A-05C8F83E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90" y="4419617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EFCE20-7750-457F-81E3-CE3CE323D8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090" y="2695570"/>
            <a:ext cx="8382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A15D943-676F-46B1-8664-1A46AE477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2090" y="330517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19DBD2D-6B26-404D-B0C3-F13AEF884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90" y="2695570"/>
            <a:ext cx="814346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CC34FB63-AC88-429F-A583-A8165BF71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90" y="3305170"/>
            <a:ext cx="609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673F63C-6093-4020-89D9-4E003E9EAA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814" y="4129094"/>
            <a:ext cx="5334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17D8F2F-2ADC-475B-ADD8-4C05CCC65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0690" y="3381370"/>
            <a:ext cx="609600" cy="304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994256" y="3609970"/>
            <a:ext cx="1935215" cy="2186187"/>
            <a:chOff x="4994256" y="3609970"/>
            <a:chExt cx="1935215" cy="2186187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FEB2086-1D18-46CA-AFFB-7F292439E318}"/>
                </a:ext>
              </a:extLst>
            </p:cNvPr>
            <p:cNvSpPr/>
            <p:nvPr/>
          </p:nvSpPr>
          <p:spPr bwMode="auto">
            <a:xfrm>
              <a:off x="5527656" y="4067170"/>
              <a:ext cx="533400" cy="457200"/>
            </a:xfrm>
            <a:custGeom>
              <a:avLst/>
              <a:gdLst>
                <a:gd name="T0" fmla="*/ 240 w 240"/>
                <a:gd name="T1" fmla="*/ 0 h 280"/>
                <a:gd name="T2" fmla="*/ 0 w 240"/>
                <a:gd name="T3" fmla="*/ 280 h 280"/>
                <a:gd name="T4" fmla="*/ 0 60000 65536"/>
                <a:gd name="T5" fmla="*/ 0 60000 65536"/>
                <a:gd name="T6" fmla="*/ 0 w 240"/>
                <a:gd name="T7" fmla="*/ 0 h 280"/>
                <a:gd name="T8" fmla="*/ 240 w 240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280">
                  <a:moveTo>
                    <a:pt x="240" y="0"/>
                  </a:moveTo>
                  <a:lnTo>
                    <a:pt x="0" y="280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>
                <a:solidFill>
                  <a:srgbClr val="3333FF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B108F038-719F-41F6-B53D-25BD8005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56" y="360997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E811C4D-6158-4C6B-8CF1-FBF0E741A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56" y="4448170"/>
              <a:ext cx="685800" cy="5334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C84A7E0-6CF5-49ED-A63A-74E47F40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671" y="5262757"/>
              <a:ext cx="685800" cy="5334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C1827FA3-5EFF-4B97-B610-E9E3E8C95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4498" y="4860964"/>
              <a:ext cx="762000" cy="4572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>
                <a:solidFill>
                  <a:srgbClr val="3333FF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A142D570-37C7-4D4E-AD06-F89BAE308E1B}"/>
              </a:ext>
            </a:extLst>
          </p:cNvPr>
          <p:cNvSpPr/>
          <p:nvPr/>
        </p:nvSpPr>
        <p:spPr bwMode="auto">
          <a:xfrm>
            <a:off x="1554190" y="4860964"/>
            <a:ext cx="558800" cy="444500"/>
          </a:xfrm>
          <a:custGeom>
            <a:avLst/>
            <a:gdLst>
              <a:gd name="T0" fmla="*/ 352 w 352"/>
              <a:gd name="T1" fmla="*/ 0 h 280"/>
              <a:gd name="T2" fmla="*/ 0 w 352"/>
              <a:gd name="T3" fmla="*/ 280 h 280"/>
              <a:gd name="T4" fmla="*/ 0 60000 65536"/>
              <a:gd name="T5" fmla="*/ 0 60000 65536"/>
              <a:gd name="T6" fmla="*/ 0 w 352"/>
              <a:gd name="T7" fmla="*/ 0 h 280"/>
              <a:gd name="T8" fmla="*/ 352 w 352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80">
                <a:moveTo>
                  <a:pt x="352" y="0"/>
                </a:moveTo>
                <a:lnTo>
                  <a:pt x="0" y="280"/>
                </a:lnTo>
              </a:path>
            </a:pathLst>
          </a:cu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436EF04D-06A8-4F7B-A05F-D4E2A330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4" y="1228698"/>
            <a:ext cx="70310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）被删除的结点</a:t>
            </a:r>
            <a:r>
              <a:rPr lang="zh-CN" altLang="en-US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既有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左子树，</a:t>
            </a:r>
            <a:r>
              <a:rPr lang="zh-CN" altLang="en-US" sz="24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又有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</a:p>
        </p:txBody>
      </p:sp>
      <p:sp>
        <p:nvSpPr>
          <p:cNvPr id="23" name="Oval 24">
            <a:extLst>
              <a:ext uri="{FF2B5EF4-FFF2-40B4-BE49-F238E27FC236}">
                <a16:creationId xmlns:a16="http://schemas.microsoft.com/office/drawing/2014/main" id="{94F8194C-19B3-4283-B0E9-732A8DB9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610" y="36099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28" name="Text Box 46">
            <a:extLst>
              <a:ext uri="{FF2B5EF4-FFF2-40B4-BE49-F238E27FC236}">
                <a16:creationId xmlns:a16="http://schemas.microsoft.com/office/drawing/2014/main" id="{578904F5-F82E-4CA6-8EF5-2E103B85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46" y="1943078"/>
            <a:ext cx="26860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被删关键字 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50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3A67D3E4-977C-47E9-B7E2-EEB40809D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2" y="1871640"/>
            <a:ext cx="90601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AA937089-F6BA-43D2-B213-B598F97DD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657458"/>
            <a:ext cx="4895836" cy="1257204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也可以用其</a:t>
            </a: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替换之，然后</a:t>
            </a: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再删除该后继结点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。后继是右子树中最小的结点。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90CCD69-971B-4DEC-8427-064271A5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90" y="2924170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B1A26716-C859-439C-9BDB-D2F7FCFA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0" y="5280064"/>
            <a:ext cx="6858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006600"/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4677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0.11693 -0.07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-0.09245 -0.0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7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2D921-5CE3-4E77-83C0-82AD361E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平衡二叉排序树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E0194-D3C6-47C8-861F-53496872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平衡二叉排序树又称为</a:t>
            </a:r>
            <a:r>
              <a:rPr lang="en-US" altLang="zh-CN" dirty="0">
                <a:solidFill>
                  <a:srgbClr val="FF0000"/>
                </a:solidFill>
              </a:rPr>
              <a:t>AVL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dirty="0"/>
              <a:t>delson-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dirty="0" err="1"/>
              <a:t>elskii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B050"/>
                </a:solidFill>
              </a:rPr>
              <a:t>L</a:t>
            </a:r>
            <a:r>
              <a:rPr lang="en-US" altLang="zh-CN" dirty="0"/>
              <a:t>andis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一棵平衡二叉排序树或者是</a:t>
            </a:r>
            <a:r>
              <a:rPr lang="zh-CN" altLang="en-US" dirty="0">
                <a:solidFill>
                  <a:srgbClr val="00B050"/>
                </a:solidFill>
              </a:rPr>
              <a:t>空树</a:t>
            </a:r>
            <a:r>
              <a:rPr lang="zh-CN" altLang="en-US" dirty="0"/>
              <a:t>，或者是具有</a:t>
            </a:r>
            <a:r>
              <a:rPr lang="zh-CN" altLang="en-US" dirty="0">
                <a:solidFill>
                  <a:srgbClr val="00B050"/>
                </a:solidFill>
              </a:rPr>
              <a:t>下列性质</a:t>
            </a:r>
            <a:r>
              <a:rPr lang="zh-CN" altLang="en-US" dirty="0"/>
              <a:t>的二叉排序树： </a:t>
            </a:r>
          </a:p>
          <a:p>
            <a:pPr lvl="1"/>
            <a:r>
              <a:rPr lang="zh-CN" altLang="en-US" dirty="0"/>
              <a:t>左子树与右子树高度之</a:t>
            </a:r>
            <a:r>
              <a:rPr lang="zh-CN" altLang="en-US" dirty="0">
                <a:solidFill>
                  <a:srgbClr val="00B050"/>
                </a:solidFill>
              </a:rPr>
              <a:t>差</a:t>
            </a:r>
            <a:r>
              <a:rPr lang="zh-CN" altLang="en-US" dirty="0"/>
              <a:t>的绝对值</a:t>
            </a:r>
            <a:r>
              <a:rPr lang="zh-CN" altLang="en-US" dirty="0">
                <a:solidFill>
                  <a:srgbClr val="00B050"/>
                </a:solidFill>
              </a:rPr>
              <a:t>小于等于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/>
              <a:t>； </a:t>
            </a:r>
          </a:p>
          <a:p>
            <a:pPr lvl="1"/>
            <a:r>
              <a:rPr lang="zh-CN" altLang="en-US" dirty="0"/>
              <a:t>左子树和右子树</a:t>
            </a:r>
            <a:r>
              <a:rPr lang="zh-CN" altLang="en-US" dirty="0">
                <a:solidFill>
                  <a:srgbClr val="00B050"/>
                </a:solidFill>
              </a:rPr>
              <a:t>也是</a:t>
            </a:r>
            <a:r>
              <a:rPr lang="zh-CN" altLang="en-US" dirty="0"/>
              <a:t>平衡二叉排序树。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平衡因子</a:t>
            </a:r>
            <a:r>
              <a:rPr lang="zh-CN" altLang="en-US" dirty="0"/>
              <a:t>：结点的</a:t>
            </a:r>
            <a:r>
              <a:rPr lang="zh-CN" altLang="en-US" dirty="0">
                <a:solidFill>
                  <a:srgbClr val="00B050"/>
                </a:solidFill>
              </a:rPr>
              <a:t>左</a:t>
            </a:r>
            <a:r>
              <a:rPr lang="zh-CN" altLang="en-US" dirty="0"/>
              <a:t>子树深度与</a:t>
            </a:r>
            <a:r>
              <a:rPr lang="zh-CN" altLang="en-US" dirty="0">
                <a:solidFill>
                  <a:srgbClr val="00B050"/>
                </a:solidFill>
              </a:rPr>
              <a:t>右</a:t>
            </a:r>
            <a:r>
              <a:rPr lang="zh-CN" altLang="en-US" dirty="0"/>
              <a:t>子树深度</a:t>
            </a:r>
            <a:r>
              <a:rPr lang="zh-CN" altLang="en-US" dirty="0">
                <a:solidFill>
                  <a:srgbClr val="00B050"/>
                </a:solidFill>
              </a:rPr>
              <a:t>之差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由性质可知，一棵平衡二叉树的所有结点的平衡因子只能是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8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pic>
        <p:nvPicPr>
          <p:cNvPr id="3" name="Picture 2" descr="F:\★文档资料★\本科教学\数据结构\2014备课\CH03-树和森林\graph\AVL树1.emf">
            <a:extLst>
              <a:ext uri="{FF2B5EF4-FFF2-40B4-BE49-F238E27FC236}">
                <a16:creationId xmlns:a16="http://schemas.microsoft.com/office/drawing/2014/main" id="{3EC876E5-B26B-47F8-97D5-74770F1D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24" y="1828800"/>
            <a:ext cx="3478029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:\★文档资料★\本科教学\数据结构\2014备课\CH03-树和森林\graph\AVL树2.emf">
            <a:extLst>
              <a:ext uri="{FF2B5EF4-FFF2-40B4-BE49-F238E27FC236}">
                <a16:creationId xmlns:a16="http://schemas.microsoft.com/office/drawing/2014/main" id="{FD568465-B416-4FA9-8CCD-8073EC6B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28800"/>
            <a:ext cx="3478029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18D2FA6D-F04D-4753-8BDD-9CDAFE2D3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494" y="5141168"/>
            <a:ext cx="24060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平衡二叉树</a:t>
            </a:r>
            <a:endParaRPr kumimoji="1" lang="zh-CN" altLang="en-US" sz="2400" b="1" dirty="0">
              <a:solidFill>
                <a:schemeClr val="bg2">
                  <a:lumMod val="10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6B62C750-0AF5-4F9A-A630-4328D3A4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970" y="5141168"/>
            <a:ext cx="24060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非平衡二叉树</a:t>
            </a:r>
            <a:endParaRPr kumimoji="1" lang="zh-CN" altLang="en-US" sz="2400" b="1" dirty="0">
              <a:solidFill>
                <a:schemeClr val="bg2">
                  <a:lumMod val="10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0874D0-0BEC-4BB6-838F-577C724D0FDF}"/>
              </a:ext>
            </a:extLst>
          </p:cNvPr>
          <p:cNvSpPr/>
          <p:nvPr/>
        </p:nvSpPr>
        <p:spPr>
          <a:xfrm>
            <a:off x="1998145" y="1856731"/>
            <a:ext cx="1462587" cy="4401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左减右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08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A7DDA-A282-4359-A945-E6D5C230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平衡二叉树的插入调整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C15AA-6EE4-462C-804C-2291116A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371600"/>
          </a:xfrm>
        </p:spPr>
        <p:txBody>
          <a:bodyPr/>
          <a:lstStyle/>
          <a:p>
            <a:r>
              <a:rPr lang="zh-CN" altLang="en-US" dirty="0"/>
              <a:t>平衡二叉树中插入新结点方式与二叉排序树相似，只是插入后可能破坏了平衡二叉树的平衡性，解决方法是</a:t>
            </a:r>
            <a:r>
              <a:rPr lang="zh-CN" altLang="en-US" dirty="0">
                <a:solidFill>
                  <a:srgbClr val="FF0000"/>
                </a:solidFill>
              </a:rPr>
              <a:t>调整</a:t>
            </a:r>
            <a:r>
              <a:rPr lang="zh-CN" altLang="en-US" dirty="0"/>
              <a:t>。</a:t>
            </a:r>
          </a:p>
        </p:txBody>
      </p:sp>
      <p:grpSp>
        <p:nvGrpSpPr>
          <p:cNvPr id="66" name="Group 72">
            <a:extLst>
              <a:ext uri="{FF2B5EF4-FFF2-40B4-BE49-F238E27FC236}">
                <a16:creationId xmlns:a16="http://schemas.microsoft.com/office/drawing/2014/main" id="{BF1CB0D6-2400-4D45-BACD-333BB8B8EC4D}"/>
              </a:ext>
            </a:extLst>
          </p:cNvPr>
          <p:cNvGrpSpPr>
            <a:grpSpLocks/>
          </p:cNvGrpSpPr>
          <p:nvPr/>
        </p:nvGrpSpPr>
        <p:grpSpPr bwMode="auto">
          <a:xfrm>
            <a:off x="762209" y="3000431"/>
            <a:ext cx="2779110" cy="2865528"/>
            <a:chOff x="584" y="2160"/>
            <a:chExt cx="1336" cy="1433"/>
          </a:xfrm>
        </p:grpSpPr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9F424B24-C263-4CF1-B429-FD5CA1E1A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3408"/>
              <a:ext cx="133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(a)</a:t>
              </a:r>
              <a:r>
                <a:rPr lang="zh-CN" altLang="en-US" sz="1800" b="1" dirty="0"/>
                <a:t>平衡二叉排序树</a:t>
              </a:r>
            </a:p>
          </p:txBody>
        </p:sp>
        <p:grpSp>
          <p:nvGrpSpPr>
            <p:cNvPr id="68" name="Group 24">
              <a:extLst>
                <a:ext uri="{FF2B5EF4-FFF2-40B4-BE49-F238E27FC236}">
                  <a16:creationId xmlns:a16="http://schemas.microsoft.com/office/drawing/2014/main" id="{D95FA529-9184-419E-9ADC-26E05CD84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160"/>
              <a:ext cx="1219" cy="966"/>
              <a:chOff x="1000" y="2112"/>
              <a:chExt cx="1219" cy="966"/>
            </a:xfrm>
          </p:grpSpPr>
          <p:sp>
            <p:nvSpPr>
              <p:cNvPr id="74" name="Line 10">
                <a:extLst>
                  <a:ext uri="{FF2B5EF4-FFF2-40B4-BE49-F238E27FC236}">
                    <a16:creationId xmlns:a16="http://schemas.microsoft.com/office/drawing/2014/main" id="{1EB3B6AD-F56C-4B27-AD20-3AED76E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5" y="2350"/>
                <a:ext cx="194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13">
                <a:extLst>
                  <a:ext uri="{FF2B5EF4-FFF2-40B4-BE49-F238E27FC236}">
                    <a16:creationId xmlns:a16="http://schemas.microsoft.com/office/drawing/2014/main" id="{1999A49C-70DF-4BD0-B72B-E1771E696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5" y="2350"/>
                <a:ext cx="193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Text Box 14">
                <a:extLst>
                  <a:ext uri="{FF2B5EF4-FFF2-40B4-BE49-F238E27FC236}">
                    <a16:creationId xmlns:a16="http://schemas.microsoft.com/office/drawing/2014/main" id="{63B0656F-3831-46B9-A1B5-C087403F7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3" y="2112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-1</a:t>
                </a:r>
              </a:p>
            </p:txBody>
          </p: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5B2DDAF8-3E12-46CC-AADF-FBF7BED89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3" y="2429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</a:p>
            </p:txBody>
          </p:sp>
          <p:sp>
            <p:nvSpPr>
              <p:cNvPr id="78" name="Text Box 16">
                <a:extLst>
                  <a:ext uri="{FF2B5EF4-FFF2-40B4-BE49-F238E27FC236}">
                    <a16:creationId xmlns:a16="http://schemas.microsoft.com/office/drawing/2014/main" id="{8A845071-9600-466D-81AB-06F572A0D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" y="2509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</a:p>
            </p:txBody>
          </p:sp>
          <p:sp>
            <p:nvSpPr>
              <p:cNvPr id="79" name="Text Box 17">
                <a:extLst>
                  <a:ext uri="{FF2B5EF4-FFF2-40B4-BE49-F238E27FC236}">
                    <a16:creationId xmlns:a16="http://schemas.microsoft.com/office/drawing/2014/main" id="{E0AEDE86-0D46-48C2-88C5-6F7569433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832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</a:p>
            </p:txBody>
          </p:sp>
          <p:sp>
            <p:nvSpPr>
              <p:cNvPr id="80" name="Text Box 18">
                <a:extLst>
                  <a:ext uri="{FF2B5EF4-FFF2-40B4-BE49-F238E27FC236}">
                    <a16:creationId xmlns:a16="http://schemas.microsoft.com/office/drawing/2014/main" id="{D6564DE5-9A34-418C-BEE4-35EA6CA16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832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</a:p>
            </p:txBody>
          </p:sp>
          <p:sp>
            <p:nvSpPr>
              <p:cNvPr id="81" name="Text Box 19">
                <a:extLst>
                  <a:ext uri="{FF2B5EF4-FFF2-40B4-BE49-F238E27FC236}">
                    <a16:creationId xmlns:a16="http://schemas.microsoft.com/office/drawing/2014/main" id="{86436DBE-25C1-4D0B-AB5F-ABA2FA4C2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5" y="2231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82" name="Text Box 20">
                <a:extLst>
                  <a:ext uri="{FF2B5EF4-FFF2-40B4-BE49-F238E27FC236}">
                    <a16:creationId xmlns:a16="http://schemas.microsoft.com/office/drawing/2014/main" id="{6A55829A-3EDA-486E-914C-D7424BEFE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B</a:t>
                </a:r>
              </a:p>
            </p:txBody>
          </p:sp>
          <p:sp>
            <p:nvSpPr>
              <p:cNvPr id="83" name="Line 22">
                <a:extLst>
                  <a:ext uri="{FF2B5EF4-FFF2-40B4-BE49-F238E27FC236}">
                    <a16:creationId xmlns:a16="http://schemas.microsoft.com/office/drawing/2014/main" id="{2A22DF80-6750-4901-8442-0AD85A883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23">
                <a:extLst>
                  <a:ext uri="{FF2B5EF4-FFF2-40B4-BE49-F238E27FC236}">
                    <a16:creationId xmlns:a16="http://schemas.microsoft.com/office/drawing/2014/main" id="{E8C76FC8-D13F-414E-B489-7B045590A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26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Oval 5">
                <a:extLst>
                  <a:ext uri="{FF2B5EF4-FFF2-40B4-BE49-F238E27FC236}">
                    <a16:creationId xmlns:a16="http://schemas.microsoft.com/office/drawing/2014/main" id="{37609E4E-59E6-4CCC-86E1-4CDCBF1C5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2191"/>
                <a:ext cx="193" cy="1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/>
                  <a:t>25</a:t>
                </a:r>
              </a:p>
            </p:txBody>
          </p:sp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52BBB3F9-ADBE-49BA-A8F7-E7827306C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509"/>
                <a:ext cx="194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/>
                  <a:t>20</a:t>
                </a:r>
              </a:p>
            </p:txBody>
          </p:sp>
          <p:sp>
            <p:nvSpPr>
              <p:cNvPr id="71" name="Oval 7">
                <a:extLst>
                  <a:ext uri="{FF2B5EF4-FFF2-40B4-BE49-F238E27FC236}">
                    <a16:creationId xmlns:a16="http://schemas.microsoft.com/office/drawing/2014/main" id="{8B74ED20-6347-4D0E-97F5-B8C22891D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509"/>
                <a:ext cx="193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40</a:t>
                </a:r>
              </a:p>
            </p:txBody>
          </p:sp>
          <p:sp>
            <p:nvSpPr>
              <p:cNvPr id="72" name="Oval 8">
                <a:extLst>
                  <a:ext uri="{FF2B5EF4-FFF2-40B4-BE49-F238E27FC236}">
                    <a16:creationId xmlns:a16="http://schemas.microsoft.com/office/drawing/2014/main" id="{184AB24A-FCAA-4145-80E2-F6B5EBDA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194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30</a:t>
                </a:r>
              </a:p>
            </p:txBody>
          </p:sp>
          <p:sp>
            <p:nvSpPr>
              <p:cNvPr id="73" name="Oval 9">
                <a:extLst>
                  <a:ext uri="{FF2B5EF4-FFF2-40B4-BE49-F238E27FC236}">
                    <a16:creationId xmlns:a16="http://schemas.microsoft.com/office/drawing/2014/main" id="{8B9586CA-ECA5-4D05-B0DE-320F1DFB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3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/>
                  <a:t>60</a:t>
                </a:r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5577BBDE-2F1D-48DA-8D32-8BD2FFC34201}"/>
              </a:ext>
            </a:extLst>
          </p:cNvPr>
          <p:cNvGrpSpPr>
            <a:grpSpLocks/>
          </p:cNvGrpSpPr>
          <p:nvPr/>
        </p:nvGrpSpPr>
        <p:grpSpPr bwMode="auto">
          <a:xfrm>
            <a:off x="4277490" y="3045738"/>
            <a:ext cx="2918482" cy="3057496"/>
            <a:chOff x="2208" y="2112"/>
            <a:chExt cx="1403" cy="1529"/>
          </a:xfrm>
        </p:grpSpPr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6EE1C842-2F58-4EDC-BA74-4E58848FE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" y="2350"/>
              <a:ext cx="19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307B7EFB-06F6-423C-9F8E-E7AA6E3C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2350"/>
              <a:ext cx="193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Text Box 33">
              <a:extLst>
                <a:ext uri="{FF2B5EF4-FFF2-40B4-BE49-F238E27FC236}">
                  <a16:creationId xmlns:a16="http://schemas.microsoft.com/office/drawing/2014/main" id="{21B0BE73-404A-4C12-B39A-2A31412AD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112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-2</a:t>
              </a:r>
            </a:p>
          </p:txBody>
        </p:sp>
        <p:sp>
          <p:nvSpPr>
            <p:cNvPr id="94" name="Text Box 34">
              <a:extLst>
                <a:ext uri="{FF2B5EF4-FFF2-40B4-BE49-F238E27FC236}">
                  <a16:creationId xmlns:a16="http://schemas.microsoft.com/office/drawing/2014/main" id="{61EF6484-FA50-4FDC-8B16-A44478452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2429"/>
              <a:ext cx="2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95" name="Text Box 35">
              <a:extLst>
                <a:ext uri="{FF2B5EF4-FFF2-40B4-BE49-F238E27FC236}">
                  <a16:creationId xmlns:a16="http://schemas.microsoft.com/office/drawing/2014/main" id="{0DCBCBDA-78CD-44F5-BA5E-766BBAFD1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2509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96" name="Text Box 36">
              <a:extLst>
                <a:ext uri="{FF2B5EF4-FFF2-40B4-BE49-F238E27FC236}">
                  <a16:creationId xmlns:a16="http://schemas.microsoft.com/office/drawing/2014/main" id="{0B9EB262-1A20-4F3A-9256-79A42668F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" y="283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33CA2B49-E25B-4D1E-BE74-6A9F68597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0" y="2832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98" name="Text Box 38">
              <a:extLst>
                <a:ext uri="{FF2B5EF4-FFF2-40B4-BE49-F238E27FC236}">
                  <a16:creationId xmlns:a16="http://schemas.microsoft.com/office/drawing/2014/main" id="{AC3007D0-9F33-4BC8-917C-B3FBA4BC1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2231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A</a:t>
              </a:r>
            </a:p>
          </p:txBody>
        </p:sp>
        <p:sp>
          <p:nvSpPr>
            <p:cNvPr id="99" name="Text Box 39">
              <a:extLst>
                <a:ext uri="{FF2B5EF4-FFF2-40B4-BE49-F238E27FC236}">
                  <a16:creationId xmlns:a16="http://schemas.microsoft.com/office/drawing/2014/main" id="{9AEF67E7-3D6D-4878-972A-A0AADABF7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259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100" name="Line 40">
              <a:extLst>
                <a:ext uri="{FF2B5EF4-FFF2-40B4-BE49-F238E27FC236}">
                  <a16:creationId xmlns:a16="http://schemas.microsoft.com/office/drawing/2014/main" id="{41B1489B-40CD-47A1-BCB3-DFA9E77F4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41">
              <a:extLst>
                <a:ext uri="{FF2B5EF4-FFF2-40B4-BE49-F238E27FC236}">
                  <a16:creationId xmlns:a16="http://schemas.microsoft.com/office/drawing/2014/main" id="{F74A365B-F919-46C9-B354-DD79F21D6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2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60">
              <a:extLst>
                <a:ext uri="{FF2B5EF4-FFF2-40B4-BE49-F238E27FC236}">
                  <a16:creationId xmlns:a16="http://schemas.microsoft.com/office/drawing/2014/main" id="{D88DCAA2-3444-4B72-9CC7-C9593402A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Text Box 61">
              <a:extLst>
                <a:ext uri="{FF2B5EF4-FFF2-40B4-BE49-F238E27FC236}">
                  <a16:creationId xmlns:a16="http://schemas.microsoft.com/office/drawing/2014/main" id="{49666BC0-3357-40A9-AD91-03DA5D010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05" name="Text Box 68">
              <a:extLst>
                <a:ext uri="{FF2B5EF4-FFF2-40B4-BE49-F238E27FC236}">
                  <a16:creationId xmlns:a16="http://schemas.microsoft.com/office/drawing/2014/main" id="{EC5375E6-9047-4284-86E2-D3B963DDA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56"/>
              <a:ext cx="133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(b)</a:t>
              </a:r>
              <a:r>
                <a:rPr lang="zh-CN" altLang="en-US" sz="1800" b="1"/>
                <a:t>插入</a:t>
              </a:r>
              <a:r>
                <a:rPr lang="en-US" altLang="zh-CN" sz="1800" b="1"/>
                <a:t>70</a:t>
              </a:r>
              <a:r>
                <a:rPr lang="zh-CN" altLang="en-US" sz="1800" b="1"/>
                <a:t>后失去平衡</a:t>
              </a:r>
            </a:p>
          </p:txBody>
        </p:sp>
        <p:sp>
          <p:nvSpPr>
            <p:cNvPr id="86" name="Oval 26">
              <a:extLst>
                <a:ext uri="{FF2B5EF4-FFF2-40B4-BE49-F238E27FC236}">
                  <a16:creationId xmlns:a16="http://schemas.microsoft.com/office/drawing/2014/main" id="{45F10BA2-F342-400E-ADA0-A2D7363B8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191"/>
              <a:ext cx="193" cy="1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25</a:t>
              </a:r>
            </a:p>
          </p:txBody>
        </p:sp>
        <p:sp>
          <p:nvSpPr>
            <p:cNvPr id="87" name="Oval 27">
              <a:extLst>
                <a:ext uri="{FF2B5EF4-FFF2-40B4-BE49-F238E27FC236}">
                  <a16:creationId xmlns:a16="http://schemas.microsoft.com/office/drawing/2014/main" id="{E9FED832-B66E-4DD5-806E-A72C2D1F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09"/>
              <a:ext cx="194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20</a:t>
              </a:r>
            </a:p>
          </p:txBody>
        </p:sp>
        <p:sp>
          <p:nvSpPr>
            <p:cNvPr id="88" name="Oval 28">
              <a:extLst>
                <a:ext uri="{FF2B5EF4-FFF2-40B4-BE49-F238E27FC236}">
                  <a16:creationId xmlns:a16="http://schemas.microsoft.com/office/drawing/2014/main" id="{1D2824D9-1E33-4762-93DD-F27747EDF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2509"/>
              <a:ext cx="193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40</a:t>
              </a:r>
            </a:p>
          </p:txBody>
        </p:sp>
        <p:sp>
          <p:nvSpPr>
            <p:cNvPr id="89" name="Oval 29">
              <a:extLst>
                <a:ext uri="{FF2B5EF4-FFF2-40B4-BE49-F238E27FC236}">
                  <a16:creationId xmlns:a16="http://schemas.microsoft.com/office/drawing/2014/main" id="{38B5513E-2438-4E7F-B609-17A0167D2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2880"/>
              <a:ext cx="194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30</a:t>
              </a:r>
            </a:p>
          </p:txBody>
        </p:sp>
        <p:sp>
          <p:nvSpPr>
            <p:cNvPr id="90" name="Oval 30">
              <a:extLst>
                <a:ext uri="{FF2B5EF4-FFF2-40B4-BE49-F238E27FC236}">
                  <a16:creationId xmlns:a16="http://schemas.microsoft.com/office/drawing/2014/main" id="{9C2ABF39-5C8E-4C78-9109-C985DCCC2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880"/>
              <a:ext cx="193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60</a:t>
              </a:r>
            </a:p>
          </p:txBody>
        </p:sp>
        <p:sp>
          <p:nvSpPr>
            <p:cNvPr id="102" name="Oval 59">
              <a:extLst>
                <a:ext uri="{FF2B5EF4-FFF2-40B4-BE49-F238E27FC236}">
                  <a16:creationId xmlns:a16="http://schemas.microsoft.com/office/drawing/2014/main" id="{D531153F-7988-48FA-A035-BAFB843BA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193" cy="19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70</a:t>
              </a:r>
            </a:p>
          </p:txBody>
        </p:sp>
      </p:grpSp>
      <p:grpSp>
        <p:nvGrpSpPr>
          <p:cNvPr id="106" name="Group 70">
            <a:extLst>
              <a:ext uri="{FF2B5EF4-FFF2-40B4-BE49-F238E27FC236}">
                <a16:creationId xmlns:a16="http://schemas.microsoft.com/office/drawing/2014/main" id="{D93CD30B-BEFD-489D-A951-53965F2A51EB}"/>
              </a:ext>
            </a:extLst>
          </p:cNvPr>
          <p:cNvGrpSpPr>
            <a:grpSpLocks/>
          </p:cNvGrpSpPr>
          <p:nvPr/>
        </p:nvGrpSpPr>
        <p:grpSpPr bwMode="auto">
          <a:xfrm>
            <a:off x="8028042" y="3086890"/>
            <a:ext cx="3195145" cy="3053497"/>
            <a:chOff x="3840" y="2112"/>
            <a:chExt cx="1536" cy="1527"/>
          </a:xfrm>
        </p:grpSpPr>
        <p:grpSp>
          <p:nvGrpSpPr>
            <p:cNvPr id="107" name="Group 67">
              <a:extLst>
                <a:ext uri="{FF2B5EF4-FFF2-40B4-BE49-F238E27FC236}">
                  <a16:creationId xmlns:a16="http://schemas.microsoft.com/office/drawing/2014/main" id="{3CFA6335-5506-490E-864D-1F7CFAFAA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8" y="2112"/>
              <a:ext cx="1345" cy="1047"/>
              <a:chOff x="3714" y="2064"/>
              <a:chExt cx="1345" cy="1047"/>
            </a:xfrm>
          </p:grpSpPr>
          <p:sp>
            <p:nvSpPr>
              <p:cNvPr id="114" name="Line 48">
                <a:extLst>
                  <a:ext uri="{FF2B5EF4-FFF2-40B4-BE49-F238E27FC236}">
                    <a16:creationId xmlns:a16="http://schemas.microsoft.com/office/drawing/2014/main" id="{962AFAB1-E7E8-4F45-9CE5-AFA909672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2350"/>
                <a:ext cx="157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" name="Line 49">
                <a:extLst>
                  <a:ext uri="{FF2B5EF4-FFF2-40B4-BE49-F238E27FC236}">
                    <a16:creationId xmlns:a16="http://schemas.microsoft.com/office/drawing/2014/main" id="{AE1D59C6-E8A2-40E5-8717-001D606CC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5" y="2350"/>
                <a:ext cx="193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" name="Text Box 50">
                <a:extLst>
                  <a:ext uri="{FF2B5EF4-FFF2-40B4-BE49-F238E27FC236}">
                    <a16:creationId xmlns:a16="http://schemas.microsoft.com/office/drawing/2014/main" id="{819082B5-EF8B-421E-84EE-A39558AE3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</a:p>
            </p:txBody>
          </p:sp>
          <p:sp>
            <p:nvSpPr>
              <p:cNvPr id="117" name="Text Box 51">
                <a:extLst>
                  <a:ext uri="{FF2B5EF4-FFF2-40B4-BE49-F238E27FC236}">
                    <a16:creationId xmlns:a16="http://schemas.microsoft.com/office/drawing/2014/main" id="{A7376BBE-F3F9-4F8E-B69C-ED53073B2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3" y="2429"/>
                <a:ext cx="2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-1</a:t>
                </a:r>
              </a:p>
            </p:txBody>
          </p:sp>
          <p:sp>
            <p:nvSpPr>
              <p:cNvPr id="118" name="Text Box 52">
                <a:extLst>
                  <a:ext uri="{FF2B5EF4-FFF2-40B4-BE49-F238E27FC236}">
                    <a16:creationId xmlns:a16="http://schemas.microsoft.com/office/drawing/2014/main" id="{757F65AC-3F65-401D-8201-E7CA793B1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" y="2470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/>
                  <a:t>0</a:t>
                </a:r>
              </a:p>
            </p:txBody>
          </p:sp>
          <p:sp>
            <p:nvSpPr>
              <p:cNvPr id="119" name="Text Box 53">
                <a:extLst>
                  <a:ext uri="{FF2B5EF4-FFF2-40B4-BE49-F238E27FC236}">
                    <a16:creationId xmlns:a16="http://schemas.microsoft.com/office/drawing/2014/main" id="{FE5D6C7D-DEBF-439E-964A-C0FA5EDC3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" y="2832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</a:p>
            </p:txBody>
          </p:sp>
          <p:sp>
            <p:nvSpPr>
              <p:cNvPr id="120" name="Text Box 54">
                <a:extLst>
                  <a:ext uri="{FF2B5EF4-FFF2-40B4-BE49-F238E27FC236}">
                    <a16:creationId xmlns:a16="http://schemas.microsoft.com/office/drawing/2014/main" id="{1C145337-8326-4308-A5D7-CBA58EB07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853"/>
                <a:ext cx="172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/>
                  <a:t>0</a:t>
                </a:r>
              </a:p>
            </p:txBody>
          </p:sp>
          <p:sp>
            <p:nvSpPr>
              <p:cNvPr id="121" name="Text Box 55">
                <a:extLst>
                  <a:ext uri="{FF2B5EF4-FFF2-40B4-BE49-F238E27FC236}">
                    <a16:creationId xmlns:a16="http://schemas.microsoft.com/office/drawing/2014/main" id="{31688EAA-1477-4D2D-BE35-44D4114A2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400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122" name="Text Box 56">
                <a:extLst>
                  <a:ext uri="{FF2B5EF4-FFF2-40B4-BE49-F238E27FC236}">
                    <a16:creationId xmlns:a16="http://schemas.microsoft.com/office/drawing/2014/main" id="{094555A3-44C2-4505-8FC5-9B5FCBEA4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1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B</a:t>
                </a:r>
              </a:p>
            </p:txBody>
          </p:sp>
          <p:sp>
            <p:nvSpPr>
              <p:cNvPr id="123" name="Line 57">
                <a:extLst>
                  <a:ext uri="{FF2B5EF4-FFF2-40B4-BE49-F238E27FC236}">
                    <a16:creationId xmlns:a16="http://schemas.microsoft.com/office/drawing/2014/main" id="{DA654511-030E-4598-AF13-4B60BF756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6" y="26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64">
                <a:extLst>
                  <a:ext uri="{FF2B5EF4-FFF2-40B4-BE49-F238E27FC236}">
                    <a16:creationId xmlns:a16="http://schemas.microsoft.com/office/drawing/2014/main" id="{51301D37-B83C-46E0-8EEA-394B6A364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8" y="276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65">
                <a:extLst>
                  <a:ext uri="{FF2B5EF4-FFF2-40B4-BE49-F238E27FC236}">
                    <a16:creationId xmlns:a16="http://schemas.microsoft.com/office/drawing/2014/main" id="{13A63D1E-18AA-48CA-8CD4-434414012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76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" name="Text Box 66">
                <a:extLst>
                  <a:ext uri="{FF2B5EF4-FFF2-40B4-BE49-F238E27FC236}">
                    <a16:creationId xmlns:a16="http://schemas.microsoft.com/office/drawing/2014/main" id="{714051FF-EAB3-40E9-B0B9-43995048B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880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</a:p>
            </p:txBody>
          </p:sp>
          <p:sp>
            <p:nvSpPr>
              <p:cNvPr id="109" name="Oval 43">
                <a:extLst>
                  <a:ext uri="{FF2B5EF4-FFF2-40B4-BE49-F238E27FC236}">
                    <a16:creationId xmlns:a16="http://schemas.microsoft.com/office/drawing/2014/main" id="{CF1DDB22-73B3-4CF8-967E-419E80DCE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2191"/>
                <a:ext cx="193" cy="1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40</a:t>
                </a:r>
              </a:p>
            </p:txBody>
          </p:sp>
          <p:sp>
            <p:nvSpPr>
              <p:cNvPr id="110" name="Oval 44">
                <a:extLst>
                  <a:ext uri="{FF2B5EF4-FFF2-40B4-BE49-F238E27FC236}">
                    <a16:creationId xmlns:a16="http://schemas.microsoft.com/office/drawing/2014/main" id="{7583C4E4-FAD6-43DD-BD01-1AFE44BC5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72"/>
                <a:ext cx="194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/>
                  <a:t>25</a:t>
                </a:r>
              </a:p>
            </p:txBody>
          </p:sp>
          <p:sp>
            <p:nvSpPr>
              <p:cNvPr id="111" name="Oval 45">
                <a:extLst>
                  <a:ext uri="{FF2B5EF4-FFF2-40B4-BE49-F238E27FC236}">
                    <a16:creationId xmlns:a16="http://schemas.microsoft.com/office/drawing/2014/main" id="{92211933-1C34-49F0-8F49-565982E31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509"/>
                <a:ext cx="193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60</a:t>
                </a:r>
              </a:p>
            </p:txBody>
          </p:sp>
          <p:sp>
            <p:nvSpPr>
              <p:cNvPr id="112" name="Oval 46">
                <a:extLst>
                  <a:ext uri="{FF2B5EF4-FFF2-40B4-BE49-F238E27FC236}">
                    <a16:creationId xmlns:a16="http://schemas.microsoft.com/office/drawing/2014/main" id="{1D1C9A4C-57F2-40EE-B584-F4D40236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8" y="2908"/>
                <a:ext cx="194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30</a:t>
                </a:r>
              </a:p>
            </p:txBody>
          </p:sp>
          <p:sp>
            <p:nvSpPr>
              <p:cNvPr id="113" name="Oval 47">
                <a:extLst>
                  <a:ext uri="{FF2B5EF4-FFF2-40B4-BE49-F238E27FC236}">
                    <a16:creationId xmlns:a16="http://schemas.microsoft.com/office/drawing/2014/main" id="{2F57E2FD-3FC6-45B4-8B76-65F9811D6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880"/>
                <a:ext cx="193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70</a:t>
                </a:r>
              </a:p>
            </p:txBody>
          </p:sp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95DC9388-E222-400B-A062-D37628654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4" y="2908"/>
                <a:ext cx="194" cy="1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20</a:t>
                </a:r>
              </a:p>
            </p:txBody>
          </p:sp>
        </p:grpSp>
        <p:sp>
          <p:nvSpPr>
            <p:cNvPr id="108" name="Text Box 69">
              <a:extLst>
                <a:ext uri="{FF2B5EF4-FFF2-40B4-BE49-F238E27FC236}">
                  <a16:creationId xmlns:a16="http://schemas.microsoft.com/office/drawing/2014/main" id="{2E7A696B-38E2-4172-810F-09CF1CBFA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©</a:t>
              </a:r>
              <a:r>
                <a:rPr lang="zh-CN" altLang="en-US" sz="1800" b="1"/>
                <a:t>调整后的二叉排序树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408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</a:t>
            </a:r>
            <a:r>
              <a:rPr lang="zh-CN" altLang="en-US" dirty="0"/>
              <a:t>型调整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AB9EC34-DD24-4C95-B8D0-80BBD372E65A}"/>
              </a:ext>
            </a:extLst>
          </p:cNvPr>
          <p:cNvGrpSpPr/>
          <p:nvPr/>
        </p:nvGrpSpPr>
        <p:grpSpPr>
          <a:xfrm>
            <a:off x="996134" y="2021681"/>
            <a:ext cx="3071834" cy="2928958"/>
            <a:chOff x="142844" y="2571744"/>
            <a:chExt cx="3071834" cy="2928958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13D018C-813A-4123-83AE-8140A9003CB5}"/>
                </a:ext>
              </a:extLst>
            </p:cNvPr>
            <p:cNvSpPr/>
            <p:nvPr/>
          </p:nvSpPr>
          <p:spPr>
            <a:xfrm>
              <a:off x="714348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3BEDD8F3-72DC-443E-BA60-A7AAFAD9232D}"/>
                </a:ext>
              </a:extLst>
            </p:cNvPr>
            <p:cNvSpPr/>
            <p:nvPr/>
          </p:nvSpPr>
          <p:spPr>
            <a:xfrm>
              <a:off x="525434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7">
              <a:extLst>
                <a:ext uri="{FF2B5EF4-FFF2-40B4-BE49-F238E27FC236}">
                  <a16:creationId xmlns:a16="http://schemas.microsoft.com/office/drawing/2014/main" id="{76EB707C-2525-4328-8DF1-7C175267788C}"/>
                </a:ext>
              </a:extLst>
            </p:cNvPr>
            <p:cNvSpPr txBox="1"/>
            <p:nvPr/>
          </p:nvSpPr>
          <p:spPr>
            <a:xfrm>
              <a:off x="142844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7FADE24-DF14-4B0A-BB8C-2457C641E972}"/>
                </a:ext>
              </a:extLst>
            </p:cNvPr>
            <p:cNvSpPr/>
            <p:nvPr/>
          </p:nvSpPr>
          <p:spPr>
            <a:xfrm>
              <a:off x="1928794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左大括号 97">
              <a:extLst>
                <a:ext uri="{FF2B5EF4-FFF2-40B4-BE49-F238E27FC236}">
                  <a16:creationId xmlns:a16="http://schemas.microsoft.com/office/drawing/2014/main" id="{44FAB80F-C3B6-4544-9D4E-31898F26C941}"/>
                </a:ext>
              </a:extLst>
            </p:cNvPr>
            <p:cNvSpPr/>
            <p:nvPr/>
          </p:nvSpPr>
          <p:spPr>
            <a:xfrm>
              <a:off x="1739880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10">
              <a:extLst>
                <a:ext uri="{FF2B5EF4-FFF2-40B4-BE49-F238E27FC236}">
                  <a16:creationId xmlns:a16="http://schemas.microsoft.com/office/drawing/2014/main" id="{97F3C6FD-052D-4FE3-98C0-E6722B107106}"/>
                </a:ext>
              </a:extLst>
            </p:cNvPr>
            <p:cNvSpPr txBox="1"/>
            <p:nvPr/>
          </p:nvSpPr>
          <p:spPr>
            <a:xfrm>
              <a:off x="1357290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BE9B804-0A81-448E-B9E2-E0C06591C725}"/>
                </a:ext>
              </a:extLst>
            </p:cNvPr>
            <p:cNvSpPr/>
            <p:nvPr/>
          </p:nvSpPr>
          <p:spPr>
            <a:xfrm>
              <a:off x="1142976" y="3357562"/>
              <a:ext cx="571504" cy="57150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2E65724A-0252-4D09-8AA3-C81BB670C132}"/>
                </a:ext>
              </a:extLst>
            </p:cNvPr>
            <p:cNvSpPr/>
            <p:nvPr/>
          </p:nvSpPr>
          <p:spPr>
            <a:xfrm>
              <a:off x="1928794" y="2643182"/>
              <a:ext cx="571504" cy="57150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788BFFB-29A1-4118-B2BC-53D8B969C016}"/>
                </a:ext>
              </a:extLst>
            </p:cNvPr>
            <p:cNvSpPr/>
            <p:nvPr/>
          </p:nvSpPr>
          <p:spPr>
            <a:xfrm>
              <a:off x="2857488" y="350043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左大括号 102">
              <a:extLst>
                <a:ext uri="{FF2B5EF4-FFF2-40B4-BE49-F238E27FC236}">
                  <a16:creationId xmlns:a16="http://schemas.microsoft.com/office/drawing/2014/main" id="{11F79364-67EC-4DB0-B644-5D3AAC24C4AD}"/>
                </a:ext>
              </a:extLst>
            </p:cNvPr>
            <p:cNvSpPr/>
            <p:nvPr/>
          </p:nvSpPr>
          <p:spPr>
            <a:xfrm>
              <a:off x="2668574" y="354647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5">
              <a:extLst>
                <a:ext uri="{FF2B5EF4-FFF2-40B4-BE49-F238E27FC236}">
                  <a16:creationId xmlns:a16="http://schemas.microsoft.com/office/drawing/2014/main" id="{9E26F951-3458-43EA-A2D3-AAA60C3D1B44}"/>
                </a:ext>
              </a:extLst>
            </p:cNvPr>
            <p:cNvSpPr txBox="1"/>
            <p:nvPr/>
          </p:nvSpPr>
          <p:spPr>
            <a:xfrm>
              <a:off x="2285984" y="397847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4C1F0C-02AB-4FF1-8B7D-12CB56112353}"/>
                </a:ext>
              </a:extLst>
            </p:cNvPr>
            <p:cNvCxnSpPr>
              <a:stCxn id="100" idx="3"/>
              <a:endCxn id="94" idx="0"/>
            </p:cNvCxnSpPr>
            <p:nvPr/>
          </p:nvCxnSpPr>
          <p:spPr>
            <a:xfrm rot="5400000">
              <a:off x="803646" y="393466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C8E55FC-E872-4D96-AE13-0C2A70FC82EF}"/>
                </a:ext>
              </a:extLst>
            </p:cNvPr>
            <p:cNvCxnSpPr>
              <a:stCxn id="100" idx="5"/>
              <a:endCxn id="97" idx="0"/>
            </p:cNvCxnSpPr>
            <p:nvPr/>
          </p:nvCxnSpPr>
          <p:spPr>
            <a:xfrm rot="16200000" flipH="1">
              <a:off x="1612926" y="386323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0021E46-4EDB-43E1-95E2-BB7FE6A6A720}"/>
                </a:ext>
              </a:extLst>
            </p:cNvPr>
            <p:cNvCxnSpPr>
              <a:endCxn id="102" idx="0"/>
            </p:cNvCxnSpPr>
            <p:nvPr/>
          </p:nvCxnSpPr>
          <p:spPr>
            <a:xfrm>
              <a:off x="2464579" y="307181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81F2849-D9F9-4027-9D9A-63FAFDD476FD}"/>
                </a:ext>
              </a:extLst>
            </p:cNvPr>
            <p:cNvCxnSpPr>
              <a:endCxn id="100" idx="7"/>
            </p:cNvCxnSpPr>
            <p:nvPr/>
          </p:nvCxnSpPr>
          <p:spPr>
            <a:xfrm rot="5400000">
              <a:off x="1607767" y="3082130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29">
              <a:extLst>
                <a:ext uri="{FF2B5EF4-FFF2-40B4-BE49-F238E27FC236}">
                  <a16:creationId xmlns:a16="http://schemas.microsoft.com/office/drawing/2014/main" id="{5DEF044B-FE97-4B2A-B2CF-CD9DF0DB3252}"/>
                </a:ext>
              </a:extLst>
            </p:cNvPr>
            <p:cNvSpPr txBox="1"/>
            <p:nvPr/>
          </p:nvSpPr>
          <p:spPr>
            <a:xfrm>
              <a:off x="1643042" y="257174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30">
              <a:extLst>
                <a:ext uri="{FF2B5EF4-FFF2-40B4-BE49-F238E27FC236}">
                  <a16:creationId xmlns:a16="http://schemas.microsoft.com/office/drawing/2014/main" id="{1ACE2404-5DEF-41E9-B9B3-EF687F60BE2B}"/>
                </a:ext>
              </a:extLst>
            </p:cNvPr>
            <p:cNvSpPr txBox="1"/>
            <p:nvPr/>
          </p:nvSpPr>
          <p:spPr>
            <a:xfrm>
              <a:off x="857224" y="326409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709AA59-28EB-4683-AFC4-D8BE55A5525C}"/>
              </a:ext>
            </a:extLst>
          </p:cNvPr>
          <p:cNvGrpSpPr/>
          <p:nvPr/>
        </p:nvGrpSpPr>
        <p:grpSpPr>
          <a:xfrm>
            <a:off x="6623834" y="2153544"/>
            <a:ext cx="3071834" cy="2857520"/>
            <a:chOff x="4286248" y="2571744"/>
            <a:chExt cx="3071834" cy="285752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EEC29CF-E36B-4214-9F64-031F037B236D}"/>
                </a:ext>
              </a:extLst>
            </p:cNvPr>
            <p:cNvSpPr/>
            <p:nvPr/>
          </p:nvSpPr>
          <p:spPr>
            <a:xfrm>
              <a:off x="4857752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左大括号 112">
              <a:extLst>
                <a:ext uri="{FF2B5EF4-FFF2-40B4-BE49-F238E27FC236}">
                  <a16:creationId xmlns:a16="http://schemas.microsoft.com/office/drawing/2014/main" id="{07FEF11E-677D-470A-B6BB-272B509B9AD0}"/>
                </a:ext>
              </a:extLst>
            </p:cNvPr>
            <p:cNvSpPr/>
            <p:nvPr/>
          </p:nvSpPr>
          <p:spPr>
            <a:xfrm>
              <a:off x="4668838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33">
              <a:extLst>
                <a:ext uri="{FF2B5EF4-FFF2-40B4-BE49-F238E27FC236}">
                  <a16:creationId xmlns:a16="http://schemas.microsoft.com/office/drawing/2014/main" id="{0492EC28-6102-4954-9C64-5AF6C7F33A2C}"/>
                </a:ext>
              </a:extLst>
            </p:cNvPr>
            <p:cNvSpPr txBox="1"/>
            <p:nvPr/>
          </p:nvSpPr>
          <p:spPr>
            <a:xfrm>
              <a:off x="4286248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0C1B616-4B6C-4BB2-8AF0-32EA59825079}"/>
                </a:ext>
              </a:extLst>
            </p:cNvPr>
            <p:cNvSpPr/>
            <p:nvPr/>
          </p:nvSpPr>
          <p:spPr>
            <a:xfrm>
              <a:off x="6072198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左大括号 115">
              <a:extLst>
                <a:ext uri="{FF2B5EF4-FFF2-40B4-BE49-F238E27FC236}">
                  <a16:creationId xmlns:a16="http://schemas.microsoft.com/office/drawing/2014/main" id="{A83F0810-5E60-4BB6-8451-0AB3472A3924}"/>
                </a:ext>
              </a:extLst>
            </p:cNvPr>
            <p:cNvSpPr/>
            <p:nvPr/>
          </p:nvSpPr>
          <p:spPr>
            <a:xfrm>
              <a:off x="5883284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36">
              <a:extLst>
                <a:ext uri="{FF2B5EF4-FFF2-40B4-BE49-F238E27FC236}">
                  <a16:creationId xmlns:a16="http://schemas.microsoft.com/office/drawing/2014/main" id="{7843B9A9-BA3D-4A11-B736-F692FD3707F8}"/>
                </a:ext>
              </a:extLst>
            </p:cNvPr>
            <p:cNvSpPr txBox="1"/>
            <p:nvPr/>
          </p:nvSpPr>
          <p:spPr>
            <a:xfrm>
              <a:off x="5500694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701F8D8-697B-45C0-9D43-F88474AA6709}"/>
                </a:ext>
              </a:extLst>
            </p:cNvPr>
            <p:cNvSpPr/>
            <p:nvPr/>
          </p:nvSpPr>
          <p:spPr>
            <a:xfrm>
              <a:off x="5286380" y="3286124"/>
              <a:ext cx="571504" cy="57150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8673DD-2250-40AB-8EDC-DC7E0BFE08DD}"/>
                </a:ext>
              </a:extLst>
            </p:cNvPr>
            <p:cNvSpPr/>
            <p:nvPr/>
          </p:nvSpPr>
          <p:spPr>
            <a:xfrm>
              <a:off x="6072198" y="2571744"/>
              <a:ext cx="571504" cy="57150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53CF9425-9D74-491B-8C8E-E3C55BDE72D6}"/>
                </a:ext>
              </a:extLst>
            </p:cNvPr>
            <p:cNvSpPr/>
            <p:nvPr/>
          </p:nvSpPr>
          <p:spPr>
            <a:xfrm>
              <a:off x="7000892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左大括号 120">
              <a:extLst>
                <a:ext uri="{FF2B5EF4-FFF2-40B4-BE49-F238E27FC236}">
                  <a16:creationId xmlns:a16="http://schemas.microsoft.com/office/drawing/2014/main" id="{8B1DD49E-AD5E-4808-852C-7251F3A8E4AE}"/>
                </a:ext>
              </a:extLst>
            </p:cNvPr>
            <p:cNvSpPr/>
            <p:nvPr/>
          </p:nvSpPr>
          <p:spPr>
            <a:xfrm>
              <a:off x="6811978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68F5BF13-8B9C-4C19-A2B5-598A2B87499C}"/>
                </a:ext>
              </a:extLst>
            </p:cNvPr>
            <p:cNvSpPr txBox="1"/>
            <p:nvPr/>
          </p:nvSpPr>
          <p:spPr>
            <a:xfrm>
              <a:off x="6429388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5D3599C-70DB-451C-A70C-CEBE2A0E3F03}"/>
                </a:ext>
              </a:extLst>
            </p:cNvPr>
            <p:cNvCxnSpPr>
              <a:stCxn id="118" idx="3"/>
              <a:endCxn id="112" idx="0"/>
            </p:cNvCxnSpPr>
            <p:nvPr/>
          </p:nvCxnSpPr>
          <p:spPr>
            <a:xfrm rot="5400000">
              <a:off x="4947050" y="3863230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04D9F4C7-5BC0-4FDE-AA2D-646B5E29BB3B}"/>
                </a:ext>
              </a:extLst>
            </p:cNvPr>
            <p:cNvCxnSpPr>
              <a:stCxn id="118" idx="5"/>
              <a:endCxn id="115" idx="0"/>
            </p:cNvCxnSpPr>
            <p:nvPr/>
          </p:nvCxnSpPr>
          <p:spPr>
            <a:xfrm rot="16200000" flipH="1">
              <a:off x="5756330" y="3791792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CC91C873-CAA6-401E-8264-7DF43C313057}"/>
                </a:ext>
              </a:extLst>
            </p:cNvPr>
            <p:cNvCxnSpPr>
              <a:endCxn id="120" idx="0"/>
            </p:cNvCxnSpPr>
            <p:nvPr/>
          </p:nvCxnSpPr>
          <p:spPr>
            <a:xfrm>
              <a:off x="6607983" y="3000372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A6ED2CB-898D-428A-862B-9C8730955EE1}"/>
                </a:ext>
              </a:extLst>
            </p:cNvPr>
            <p:cNvCxnSpPr>
              <a:endCxn id="118" idx="7"/>
            </p:cNvCxnSpPr>
            <p:nvPr/>
          </p:nvCxnSpPr>
          <p:spPr>
            <a:xfrm rot="5400000">
              <a:off x="5751171" y="3010692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AB6CCF2-76E7-46ED-96A5-BA24448093D3}"/>
              </a:ext>
            </a:extLst>
          </p:cNvPr>
          <p:cNvGrpSpPr/>
          <p:nvPr/>
        </p:nvGrpSpPr>
        <p:grpSpPr>
          <a:xfrm>
            <a:off x="7409652" y="1939230"/>
            <a:ext cx="1143008" cy="1000132"/>
            <a:chOff x="5776966" y="1140174"/>
            <a:chExt cx="1143008" cy="1000132"/>
          </a:xfrm>
        </p:grpSpPr>
        <p:sp>
          <p:nvSpPr>
            <p:cNvPr id="128" name="TextBox 46">
              <a:extLst>
                <a:ext uri="{FF2B5EF4-FFF2-40B4-BE49-F238E27FC236}">
                  <a16:creationId xmlns:a16="http://schemas.microsoft.com/office/drawing/2014/main" id="{DF746DF0-6AFB-484F-8A70-BDBCB41DC903}"/>
                </a:ext>
              </a:extLst>
            </p:cNvPr>
            <p:cNvSpPr txBox="1"/>
            <p:nvPr/>
          </p:nvSpPr>
          <p:spPr>
            <a:xfrm>
              <a:off x="6562784" y="114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47">
              <a:extLst>
                <a:ext uri="{FF2B5EF4-FFF2-40B4-BE49-F238E27FC236}">
                  <a16:creationId xmlns:a16="http://schemas.microsoft.com/office/drawing/2014/main" id="{6E236D01-381A-4AF6-9F10-D05EBD623403}"/>
                </a:ext>
              </a:extLst>
            </p:cNvPr>
            <p:cNvSpPr txBox="1"/>
            <p:nvPr/>
          </p:nvSpPr>
          <p:spPr>
            <a:xfrm>
              <a:off x="5776966" y="183252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椭圆 129">
            <a:extLst>
              <a:ext uri="{FF2B5EF4-FFF2-40B4-BE49-F238E27FC236}">
                <a16:creationId xmlns:a16="http://schemas.microsoft.com/office/drawing/2014/main" id="{924503EF-2ECB-4F8D-941A-E67F3D03A891}"/>
              </a:ext>
            </a:extLst>
          </p:cNvPr>
          <p:cNvSpPr/>
          <p:nvPr/>
        </p:nvSpPr>
        <p:spPr>
          <a:xfrm>
            <a:off x="7187400" y="5011064"/>
            <a:ext cx="360000" cy="360000"/>
          </a:xfrm>
          <a:prstGeom prst="ellipse">
            <a:avLst/>
          </a:prstGeom>
          <a:solidFill>
            <a:srgbClr val="CC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73584A30-9B89-4140-8863-D1D87BE6DF53}"/>
              </a:ext>
            </a:extLst>
          </p:cNvPr>
          <p:cNvGrpSpPr/>
          <p:nvPr/>
        </p:nvGrpSpPr>
        <p:grpSpPr>
          <a:xfrm>
            <a:off x="5233982" y="2632276"/>
            <a:ext cx="642942" cy="1428760"/>
            <a:chOff x="3857620" y="1000108"/>
            <a:chExt cx="642942" cy="1428760"/>
          </a:xfrm>
        </p:grpSpPr>
        <p:sp>
          <p:nvSpPr>
            <p:cNvPr id="132" name="右箭头 51">
              <a:extLst>
                <a:ext uri="{FF2B5EF4-FFF2-40B4-BE49-F238E27FC236}">
                  <a16:creationId xmlns:a16="http://schemas.microsoft.com/office/drawing/2014/main" id="{C44054AB-2A11-4E66-BFCE-011A90E2085D}"/>
                </a:ext>
              </a:extLst>
            </p:cNvPr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52">
              <a:extLst>
                <a:ext uri="{FF2B5EF4-FFF2-40B4-BE49-F238E27FC236}">
                  <a16:creationId xmlns:a16="http://schemas.microsoft.com/office/drawing/2014/main" id="{BC6D363C-5279-4A1F-96B7-D09B077609E4}"/>
                </a:ext>
              </a:extLst>
            </p:cNvPr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979D530-6855-4D76-881E-46C569BBF9BA}"/>
              </a:ext>
            </a:extLst>
          </p:cNvPr>
          <p:cNvGrpSpPr/>
          <p:nvPr/>
        </p:nvGrpSpPr>
        <p:grpSpPr>
          <a:xfrm>
            <a:off x="7238156" y="2450044"/>
            <a:ext cx="1071570" cy="1135070"/>
            <a:chOff x="5605470" y="1650988"/>
            <a:chExt cx="1071570" cy="1135070"/>
          </a:xfrm>
        </p:grpSpPr>
        <p:sp>
          <p:nvSpPr>
            <p:cNvPr id="135" name="TextBox 55">
              <a:extLst>
                <a:ext uri="{FF2B5EF4-FFF2-40B4-BE49-F238E27FC236}">
                  <a16:creationId xmlns:a16="http://schemas.microsoft.com/office/drawing/2014/main" id="{F16DE379-A375-4E72-A65F-EC8F69F800DE}"/>
                </a:ext>
              </a:extLst>
            </p:cNvPr>
            <p:cNvSpPr txBox="1"/>
            <p:nvPr/>
          </p:nvSpPr>
          <p:spPr>
            <a:xfrm>
              <a:off x="560547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56">
              <a:extLst>
                <a:ext uri="{FF2B5EF4-FFF2-40B4-BE49-F238E27FC236}">
                  <a16:creationId xmlns:a16="http://schemas.microsoft.com/office/drawing/2014/main" id="{92F9302C-A98C-4039-A3E9-0F2FF8C006EA}"/>
                </a:ext>
              </a:extLst>
            </p:cNvPr>
            <p:cNvSpPr txBox="1"/>
            <p:nvPr/>
          </p:nvSpPr>
          <p:spPr>
            <a:xfrm>
              <a:off x="6319850" y="165098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6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81D6-E59E-4B16-9834-025C87DC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查找算法的评价方法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1724F-D43E-490C-AFE0-9C350C2E0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3263"/>
            <a:ext cx="11582400" cy="4395537"/>
          </a:xfrm>
        </p:spPr>
        <p:txBody>
          <a:bodyPr/>
          <a:lstStyle/>
          <a:p>
            <a:r>
              <a:rPr lang="zh-CN" altLang="en-US" dirty="0"/>
              <a:t>查找算法的复杂程度</a:t>
            </a:r>
          </a:p>
          <a:p>
            <a:pPr lvl="1"/>
            <a:r>
              <a:rPr lang="zh-CN" altLang="en-US" dirty="0"/>
              <a:t>时间复杂度：查找速度</a:t>
            </a:r>
          </a:p>
          <a:p>
            <a:pPr lvl="1"/>
            <a:r>
              <a:rPr lang="zh-CN" altLang="en-US" dirty="0"/>
              <a:t>空间复杂度：算法占用多少存储空间</a:t>
            </a:r>
          </a:p>
          <a:p>
            <a:r>
              <a:rPr lang="zh-CN" altLang="en-US" dirty="0"/>
              <a:t>平均查找长度：</a:t>
            </a:r>
            <a:r>
              <a:rPr lang="en-US" altLang="zh-CN" dirty="0"/>
              <a:t>ASL</a:t>
            </a:r>
            <a:r>
              <a:rPr lang="zh-CN" altLang="en-US" dirty="0"/>
              <a:t>（</a:t>
            </a:r>
            <a:r>
              <a:rPr lang="en-US" altLang="zh-CN" dirty="0"/>
              <a:t>Average Search Length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为确定记录在表中的位置，需和给定值进行</a:t>
            </a:r>
            <a:r>
              <a:rPr lang="zh-CN" altLang="en-US" dirty="0">
                <a:solidFill>
                  <a:srgbClr val="00B050"/>
                </a:solidFill>
              </a:rPr>
              <a:t>比较</a:t>
            </a:r>
            <a:r>
              <a:rPr lang="zh-CN" altLang="en-US" dirty="0"/>
              <a:t>的关键字的</a:t>
            </a:r>
            <a:r>
              <a:rPr lang="zh-CN" altLang="en-US" dirty="0">
                <a:solidFill>
                  <a:srgbClr val="00B050"/>
                </a:solidFill>
              </a:rPr>
              <a:t>个数的期望值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对含有</a:t>
            </a:r>
            <a:r>
              <a:rPr lang="en-US" altLang="zh-CN" dirty="0"/>
              <a:t>n</a:t>
            </a:r>
            <a:r>
              <a:rPr lang="zh-CN" altLang="en-US" dirty="0"/>
              <a:t>个记录的表：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BADA0399-442D-40F5-8951-7E05C4A85626}"/>
                  </a:ext>
                </a:extLst>
              </p:cNvPr>
              <p:cNvSpPr txBox="1"/>
              <p:nvPr/>
            </p:nvSpPr>
            <p:spPr bwMode="auto">
              <a:xfrm>
                <a:off x="1371600" y="5486400"/>
                <a:ext cx="2286000" cy="1104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𝑨𝑺𝑳</m:t>
                      </m:r>
                      <m:r>
                        <a:rPr lang="zh-CN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BADA0399-442D-40F5-8951-7E05C4A8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486400"/>
                <a:ext cx="2286000" cy="1104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>
            <a:extLst>
              <a:ext uri="{FF2B5EF4-FFF2-40B4-BE49-F238E27FC236}">
                <a16:creationId xmlns:a16="http://schemas.microsoft.com/office/drawing/2014/main" id="{9EFC6AEA-C435-4C5E-AD10-1D430FA9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953000"/>
            <a:ext cx="7467600" cy="155805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baseline="-30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是查找第</a:t>
            </a:r>
            <a:r>
              <a:rPr kumimoji="1" lang="en-US" altLang="zh-CN" sz="2400" b="1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个记录的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概率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，一般地，认为每个记录的查找概率相等，即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baseline="-30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=1/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1" baseline="-30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是找到第</a:t>
            </a:r>
            <a:r>
              <a:rPr kumimoji="1" lang="en-US" altLang="zh-CN" sz="2400" b="1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个记录所需进行的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比较次数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6015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</a:t>
            </a:r>
            <a:r>
              <a:rPr lang="zh-CN" altLang="en-US" dirty="0"/>
              <a:t>型调整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068F72-FB80-4018-99BD-0158679B55FA}"/>
              </a:ext>
            </a:extLst>
          </p:cNvPr>
          <p:cNvGrpSpPr/>
          <p:nvPr/>
        </p:nvGrpSpPr>
        <p:grpSpPr>
          <a:xfrm>
            <a:off x="3571820" y="4569198"/>
            <a:ext cx="795362" cy="1143008"/>
            <a:chOff x="4062390" y="2926124"/>
            <a:chExt cx="795362" cy="11430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0BBAD1-FABD-4437-A9B0-0AB1895A4ED5}"/>
                </a:ext>
              </a:extLst>
            </p:cNvPr>
            <p:cNvSpPr/>
            <p:nvPr/>
          </p:nvSpPr>
          <p:spPr>
            <a:xfrm>
              <a:off x="4500562" y="29261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5469A9A1-9A13-42DA-AA94-531C924060FC}"/>
                </a:ext>
              </a:extLst>
            </p:cNvPr>
            <p:cNvSpPr/>
            <p:nvPr/>
          </p:nvSpPr>
          <p:spPr>
            <a:xfrm>
              <a:off x="4311648" y="29721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36">
              <a:extLst>
                <a:ext uri="{FF2B5EF4-FFF2-40B4-BE49-F238E27FC236}">
                  <a16:creationId xmlns:a16="http://schemas.microsoft.com/office/drawing/2014/main" id="{E9CABD1D-6FEE-48B1-A059-5CD9F4607B6A}"/>
                </a:ext>
              </a:extLst>
            </p:cNvPr>
            <p:cNvSpPr txBox="1"/>
            <p:nvPr/>
          </p:nvSpPr>
          <p:spPr>
            <a:xfrm>
              <a:off x="4062390" y="3404165"/>
              <a:ext cx="2238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4CFA32F2-07C6-4853-AB17-57639A51064E}"/>
              </a:ext>
            </a:extLst>
          </p:cNvPr>
          <p:cNvSpPr/>
          <p:nvPr/>
        </p:nvSpPr>
        <p:spPr>
          <a:xfrm>
            <a:off x="4009992" y="2854686"/>
            <a:ext cx="571504" cy="5715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00CC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A72C78-ABAB-4D5B-93B3-F20C4BE30ED9}"/>
              </a:ext>
            </a:extLst>
          </p:cNvPr>
          <p:cNvSpPr/>
          <p:nvPr/>
        </p:nvSpPr>
        <p:spPr>
          <a:xfrm>
            <a:off x="4938686" y="371194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687663D2-4BE0-452C-8091-2AF045D50985}"/>
              </a:ext>
            </a:extLst>
          </p:cNvPr>
          <p:cNvSpPr/>
          <p:nvPr/>
        </p:nvSpPr>
        <p:spPr>
          <a:xfrm>
            <a:off x="4749772" y="375798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5018C13F-8514-48FD-A11D-68D98DE33E00}"/>
              </a:ext>
            </a:extLst>
          </p:cNvPr>
          <p:cNvSpPr txBox="1"/>
          <p:nvPr/>
        </p:nvSpPr>
        <p:spPr>
          <a:xfrm>
            <a:off x="4545776" y="4189983"/>
            <a:ext cx="1785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596AFB-01E9-47A8-8195-ECCA2BC3B22D}"/>
              </a:ext>
            </a:extLst>
          </p:cNvPr>
          <p:cNvCxnSpPr/>
          <p:nvPr/>
        </p:nvCxnSpPr>
        <p:spPr>
          <a:xfrm rot="16200000" flipH="1">
            <a:off x="3694124" y="4074734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96629B-1378-4913-9F9C-0E83D25EA2D6}"/>
              </a:ext>
            </a:extLst>
          </p:cNvPr>
          <p:cNvCxnSpPr>
            <a:endCxn id="8" idx="0"/>
          </p:cNvCxnSpPr>
          <p:nvPr/>
        </p:nvCxnSpPr>
        <p:spPr>
          <a:xfrm>
            <a:off x="4545777" y="3283314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8FD2D1-FBB0-4AD5-BA2D-D99C51D8C364}"/>
              </a:ext>
            </a:extLst>
          </p:cNvPr>
          <p:cNvCxnSpPr/>
          <p:nvPr/>
        </p:nvCxnSpPr>
        <p:spPr>
          <a:xfrm rot="5400000">
            <a:off x="3688965" y="3293634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C6ADD7-6D38-480E-8AB5-5C2403C4850B}"/>
              </a:ext>
            </a:extLst>
          </p:cNvPr>
          <p:cNvGrpSpPr/>
          <p:nvPr/>
        </p:nvGrpSpPr>
        <p:grpSpPr>
          <a:xfrm>
            <a:off x="3724240" y="2071678"/>
            <a:ext cx="1214446" cy="1022157"/>
            <a:chOff x="4214810" y="428604"/>
            <a:chExt cx="1214446" cy="1022157"/>
          </a:xfrm>
        </p:grpSpPr>
        <p:sp>
          <p:nvSpPr>
            <p:cNvPr id="15" name="TextBox 46">
              <a:extLst>
                <a:ext uri="{FF2B5EF4-FFF2-40B4-BE49-F238E27FC236}">
                  <a16:creationId xmlns:a16="http://schemas.microsoft.com/office/drawing/2014/main" id="{0291A834-5924-4E27-B428-3392373E769E}"/>
                </a:ext>
              </a:extLst>
            </p:cNvPr>
            <p:cNvSpPr txBox="1"/>
            <p:nvPr/>
          </p:nvSpPr>
          <p:spPr>
            <a:xfrm>
              <a:off x="4214810" y="4286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47">
              <a:extLst>
                <a:ext uri="{FF2B5EF4-FFF2-40B4-BE49-F238E27FC236}">
                  <a16:creationId xmlns:a16="http://schemas.microsoft.com/office/drawing/2014/main" id="{4560DB72-ED3D-4E7F-BD60-98A30AE36D43}"/>
                </a:ext>
              </a:extLst>
            </p:cNvPr>
            <p:cNvSpPr txBox="1"/>
            <p:nvPr/>
          </p:nvSpPr>
          <p:spPr>
            <a:xfrm>
              <a:off x="5072066" y="114298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D91EED-B343-41D1-9F3F-7E0F334847E9}"/>
              </a:ext>
            </a:extLst>
          </p:cNvPr>
          <p:cNvGrpSpPr/>
          <p:nvPr/>
        </p:nvGrpSpPr>
        <p:grpSpPr>
          <a:xfrm>
            <a:off x="2376462" y="3569066"/>
            <a:ext cx="1419216" cy="2503140"/>
            <a:chOff x="2795594" y="1568802"/>
            <a:chExt cx="1419216" cy="25031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2C985D-CFDE-49DD-853C-0140F10E88DE}"/>
                </a:ext>
              </a:extLst>
            </p:cNvPr>
            <p:cNvSpPr/>
            <p:nvPr/>
          </p:nvSpPr>
          <p:spPr>
            <a:xfrm>
              <a:off x="3214678" y="256893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C27A7A0-9BB0-4FA2-8511-8419E724C395}"/>
                </a:ext>
              </a:extLst>
            </p:cNvPr>
            <p:cNvSpPr/>
            <p:nvPr/>
          </p:nvSpPr>
          <p:spPr>
            <a:xfrm>
              <a:off x="3025764" y="261497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BFFF9291-DE7A-4DF9-9E8F-B63B72BCECDC}"/>
                </a:ext>
              </a:extLst>
            </p:cNvPr>
            <p:cNvSpPr txBox="1"/>
            <p:nvPr/>
          </p:nvSpPr>
          <p:spPr>
            <a:xfrm>
              <a:off x="2795594" y="3046975"/>
              <a:ext cx="20477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5905C53-6C15-4EF3-ADA4-A92FD3AE0267}"/>
                </a:ext>
              </a:extLst>
            </p:cNvPr>
            <p:cNvSpPr/>
            <p:nvPr/>
          </p:nvSpPr>
          <p:spPr>
            <a:xfrm>
              <a:off x="3643306" y="1568802"/>
              <a:ext cx="571504" cy="57150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0A1944D-6E3D-4EAB-AA85-C43D78E4196E}"/>
                </a:ext>
              </a:extLst>
            </p:cNvPr>
            <p:cNvCxnSpPr>
              <a:stCxn id="21" idx="3"/>
              <a:endCxn id="18" idx="0"/>
            </p:cNvCxnSpPr>
            <p:nvPr/>
          </p:nvCxnSpPr>
          <p:spPr>
            <a:xfrm rot="5400000">
              <a:off x="3303976" y="214590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631C980-BACA-434B-B81B-FBC505AAD63D}"/>
                </a:ext>
              </a:extLst>
            </p:cNvPr>
            <p:cNvSpPr/>
            <p:nvPr/>
          </p:nvSpPr>
          <p:spPr>
            <a:xfrm>
              <a:off x="3232140" y="3711942"/>
              <a:ext cx="360000" cy="360000"/>
            </a:xfrm>
            <a:prstGeom prst="ellipse">
              <a:avLst/>
            </a:prstGeom>
            <a:solidFill>
              <a:srgbClr val="CCFFCC"/>
            </a:solidFill>
            <a:ln>
              <a:solidFill>
                <a:srgbClr val="0066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824F757-47D6-4781-9620-85DA73C7425C}"/>
              </a:ext>
            </a:extLst>
          </p:cNvPr>
          <p:cNvCxnSpPr/>
          <p:nvPr/>
        </p:nvCxnSpPr>
        <p:spPr>
          <a:xfrm rot="16200000" flipH="1">
            <a:off x="3588905" y="245987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5">
            <a:extLst>
              <a:ext uri="{FF2B5EF4-FFF2-40B4-BE49-F238E27FC236}">
                <a16:creationId xmlns:a16="http://schemas.microsoft.com/office/drawing/2014/main" id="{5610D327-A14C-4FBB-8ADF-C94F23AA52F1}"/>
              </a:ext>
            </a:extLst>
          </p:cNvPr>
          <p:cNvSpPr txBox="1"/>
          <p:nvPr/>
        </p:nvSpPr>
        <p:spPr>
          <a:xfrm>
            <a:off x="2652670" y="5286388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调整后的结果</a:t>
            </a: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E58630E6-1D72-438F-AB9F-F35D0DB13E29}"/>
              </a:ext>
            </a:extLst>
          </p:cNvPr>
          <p:cNvSpPr txBox="1"/>
          <p:nvPr/>
        </p:nvSpPr>
        <p:spPr>
          <a:xfrm>
            <a:off x="6019800" y="3429000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结点带左子树</a:t>
            </a:r>
            <a:r>
              <a:rPr lang="el-GR" altLang="zh-CN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一起上升</a:t>
            </a:r>
            <a:endParaRPr lang="en-US" altLang="zh-CN" sz="2000" b="1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的右孩子</a:t>
            </a:r>
            <a:endParaRPr lang="en-US" altLang="zh-CN" sz="2000" b="1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原来</a:t>
            </a:r>
            <a:r>
              <a:rPr lang="en-US" altLang="zh-CN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结点的右子树</a:t>
            </a:r>
            <a:r>
              <a:rPr lang="el-GR" altLang="zh-CN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的左子树</a:t>
            </a:r>
            <a:endParaRPr lang="zh-CN" altLang="en-US" sz="20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2139A4E6-84FD-4353-98D0-9376EDB9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2786058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lang="zh-CN" altLang="en-US" sz="2400" b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-0.07755 L -0.00885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2 -0.05718 C -0.00534 -0.06297 -0.02786 -0.06852 -0.03828 -0.08125 C -0.0487 -0.09398 -0.047 -0.11366 -0.04518 -0.1331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r>
              <a:rPr lang="en-US" altLang="zh-CN" dirty="0"/>
              <a:t>LL</a:t>
            </a:r>
            <a:r>
              <a:rPr lang="zh-CN" altLang="en-US" dirty="0"/>
              <a:t>调整演示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D18AE3D8-FC95-4C0E-89A1-ED0C3479A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72" y="3367082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F25D0B-7179-47EF-B3D3-D077029DAB22}"/>
              </a:ext>
            </a:extLst>
          </p:cNvPr>
          <p:cNvGrpSpPr/>
          <p:nvPr/>
        </p:nvGrpSpPr>
        <p:grpSpPr>
          <a:xfrm>
            <a:off x="7685072" y="2351082"/>
            <a:ext cx="1981200" cy="1590675"/>
            <a:chOff x="6694488" y="1989138"/>
            <a:chExt cx="1981200" cy="1590675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CE4CB87-DCF8-4E09-B6EC-A0F66A3A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2014538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1F498750-55EC-45E9-A497-D7A2CA27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88" y="2776538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B5385577-957F-4590-B3E9-0D78575D9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54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C13772E2-6EF8-4659-B8E9-1465C5FAB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8488" y="2776538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22A0DED2-061D-41F8-AF2E-8F3E47F89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7488" y="2395538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43">
              <a:extLst>
                <a:ext uri="{FF2B5EF4-FFF2-40B4-BE49-F238E27FC236}">
                  <a16:creationId xmlns:a16="http://schemas.microsoft.com/office/drawing/2014/main" id="{AC8A9EA8-9345-4B93-AC2B-BF56DFEF6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2131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" name="Text Box 44">
              <a:extLst>
                <a:ext uri="{FF2B5EF4-FFF2-40B4-BE49-F238E27FC236}">
                  <a16:creationId xmlns:a16="http://schemas.microsoft.com/office/drawing/2014/main" id="{BBE6083B-7BD2-4CE6-9B16-86CA0C4EC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4688" y="320675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2" name="Text Box 45">
              <a:extLst>
                <a:ext uri="{FF2B5EF4-FFF2-40B4-BE49-F238E27FC236}">
                  <a16:creationId xmlns:a16="http://schemas.microsoft.com/office/drawing/2014/main" id="{D3F54EBC-FFC7-477B-B905-94CD14F9F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5913" y="1989138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32E389-7DD2-4D33-BC70-3F4538EF9212}"/>
              </a:ext>
            </a:extLst>
          </p:cNvPr>
          <p:cNvGrpSpPr/>
          <p:nvPr/>
        </p:nvGrpSpPr>
        <p:grpSpPr>
          <a:xfrm>
            <a:off x="1385872" y="2546344"/>
            <a:ext cx="1462087" cy="1604963"/>
            <a:chOff x="395288" y="2184400"/>
            <a:chExt cx="1462087" cy="1604963"/>
          </a:xfrm>
        </p:grpSpPr>
        <p:sp>
          <p:nvSpPr>
            <p:cNvPr id="14" name="Oval 46">
              <a:extLst>
                <a:ext uri="{FF2B5EF4-FFF2-40B4-BE49-F238E27FC236}">
                  <a16:creationId xmlns:a16="http://schemas.microsoft.com/office/drawing/2014/main" id="{47AD71C4-D5D4-4DE0-AB45-AB36B6069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2570163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47">
              <a:extLst>
                <a:ext uri="{FF2B5EF4-FFF2-40B4-BE49-F238E27FC236}">
                  <a16:creationId xmlns:a16="http://schemas.microsoft.com/office/drawing/2014/main" id="{AC2A7E9E-FDE0-48FF-AF2E-A503A2B17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75" y="3332163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49">
              <a:extLst>
                <a:ext uri="{FF2B5EF4-FFF2-40B4-BE49-F238E27FC236}">
                  <a16:creationId xmlns:a16="http://schemas.microsoft.com/office/drawing/2014/main" id="{B182BB4A-96D8-4F49-9D58-9A9BC9199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9175" y="2951163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56">
              <a:extLst>
                <a:ext uri="{FF2B5EF4-FFF2-40B4-BE49-F238E27FC236}">
                  <a16:creationId xmlns:a16="http://schemas.microsoft.com/office/drawing/2014/main" id="{CA1EEA77-907F-4FAC-801C-33CCF5C06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8" y="3192463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" name="Text Box 57">
              <a:extLst>
                <a:ext uri="{FF2B5EF4-FFF2-40B4-BE49-F238E27FC236}">
                  <a16:creationId xmlns:a16="http://schemas.microsoft.com/office/drawing/2014/main" id="{DB6616B7-8174-4070-9A77-03BC76D03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88" y="21844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E92084C-BE27-4C64-AA18-B3C0AAB17B86}"/>
              </a:ext>
            </a:extLst>
          </p:cNvPr>
          <p:cNvGrpSpPr/>
          <p:nvPr/>
        </p:nvGrpSpPr>
        <p:grpSpPr>
          <a:xfrm>
            <a:off x="3041634" y="3070219"/>
            <a:ext cx="1235066" cy="504825"/>
            <a:chOff x="2051050" y="2708275"/>
            <a:chExt cx="1235066" cy="504825"/>
          </a:xfrm>
        </p:grpSpPr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6526387-9658-4D14-BABA-773852230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053" y="2708275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lang="en-US" altLang="zh-CN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58">
              <a:extLst>
                <a:ext uri="{FF2B5EF4-FFF2-40B4-BE49-F238E27FC236}">
                  <a16:creationId xmlns:a16="http://schemas.microsoft.com/office/drawing/2014/main" id="{08E23957-8683-4549-9F86-563186FF5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050" y="3213100"/>
              <a:ext cx="12239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268136-1030-45CE-9EAF-D4954FFC89DF}"/>
              </a:ext>
            </a:extLst>
          </p:cNvPr>
          <p:cNvGrpSpPr/>
          <p:nvPr/>
        </p:nvGrpSpPr>
        <p:grpSpPr>
          <a:xfrm>
            <a:off x="4605322" y="1990719"/>
            <a:ext cx="2254250" cy="2366963"/>
            <a:chOff x="3614738" y="1628775"/>
            <a:chExt cx="2254250" cy="2366963"/>
          </a:xfrm>
        </p:grpSpPr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43C66DBB-24FF-4494-AD04-F2F898BF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2014538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1043524B-F0BD-4BCD-9A15-76E51EBAD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788" y="2776538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41F0A4E7-2AE4-4C54-A876-80F1B248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3538538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B0F533CC-537D-4A95-8C82-4A76E8E54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07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A31D87CE-2957-4E00-81AA-CF796C5F5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8788" y="3157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9F6C47AB-46D6-448D-9B87-A1E0235DE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138" y="2276475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9" name="Text Box 38">
              <a:extLst>
                <a:ext uri="{FF2B5EF4-FFF2-40B4-BE49-F238E27FC236}">
                  <a16:creationId xmlns:a16="http://schemas.microsoft.com/office/drawing/2014/main" id="{B63A1D35-8569-4FF5-9D45-AB013ED9B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9972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A04BFA6-C2BD-4923-BAB3-FEFBCC5D1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738" y="34290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CC94E0BD-446F-4252-BDF5-1639B8725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900" y="2636838"/>
              <a:ext cx="287338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0BF3DDF9-F5B9-4966-B729-21F30B2EC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6287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33" name="Text Box 61">
            <a:extLst>
              <a:ext uri="{FF2B5EF4-FFF2-40B4-BE49-F238E27FC236}">
                <a16:creationId xmlns:a16="http://schemas.microsoft.com/office/drawing/2014/main" id="{5923BD16-3588-4B51-8EA9-5FFBAA1D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22" y="4799007"/>
            <a:ext cx="2520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的结果</a:t>
            </a:r>
          </a:p>
        </p:txBody>
      </p:sp>
      <p:sp>
        <p:nvSpPr>
          <p:cNvPr id="34" name="Text Box 63">
            <a:extLst>
              <a:ext uri="{FF2B5EF4-FFF2-40B4-BE49-F238E27FC236}">
                <a16:creationId xmlns:a16="http://schemas.microsoft.com/office/drawing/2014/main" id="{A97216F3-E375-4316-AC9A-4719248A8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64820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调整完毕</a:t>
            </a:r>
          </a:p>
        </p:txBody>
      </p:sp>
      <p:sp>
        <p:nvSpPr>
          <p:cNvPr id="35" name="Line 64">
            <a:extLst>
              <a:ext uri="{FF2B5EF4-FFF2-40B4-BE49-F238E27FC236}">
                <a16:creationId xmlns:a16="http://schemas.microsoft.com/office/drawing/2014/main" id="{3180B221-E79E-4560-A504-235B1C153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4684" y="2109782"/>
            <a:ext cx="0" cy="1008062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4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/>
      <p:bldP spid="34" grpId="0"/>
      <p:bldP spid="35" grpId="0" animBg="1"/>
      <p:bldP spid="35" grpId="1" animBg="1"/>
      <p:bldP spid="35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r>
              <a:rPr lang="zh-CN" altLang="en-US" dirty="0"/>
              <a:t>型调整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14FD40-3E2A-42E1-8A59-F83C08F0871F}"/>
              </a:ext>
            </a:extLst>
          </p:cNvPr>
          <p:cNvSpPr/>
          <p:nvPr/>
        </p:nvSpPr>
        <p:spPr>
          <a:xfrm>
            <a:off x="3028928" y="3974738"/>
            <a:ext cx="357190" cy="114300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7E6B680-1433-49CA-AFD8-3D869524A11F}"/>
              </a:ext>
            </a:extLst>
          </p:cNvPr>
          <p:cNvSpPr/>
          <p:nvPr/>
        </p:nvSpPr>
        <p:spPr>
          <a:xfrm>
            <a:off x="2840014" y="4020776"/>
            <a:ext cx="108000" cy="1071570"/>
          </a:xfrm>
          <a:prstGeom prst="leftBrace">
            <a:avLst/>
          </a:prstGeom>
          <a:noFill/>
          <a:ln w="28575" cap="flat" cmpd="sng" algn="ctr">
            <a:solidFill>
              <a:srgbClr val="99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FDD8AA1-02BF-4C66-B4EF-3DB713DBDF6B}"/>
              </a:ext>
            </a:extLst>
          </p:cNvPr>
          <p:cNvSpPr txBox="1"/>
          <p:nvPr/>
        </p:nvSpPr>
        <p:spPr>
          <a:xfrm>
            <a:off x="2457424" y="445277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i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D326D8-1AA4-4BF9-ACE5-2A921F05389A}"/>
              </a:ext>
            </a:extLst>
          </p:cNvPr>
          <p:cNvSpPr/>
          <p:nvPr/>
        </p:nvSpPr>
        <p:spPr>
          <a:xfrm>
            <a:off x="4243374" y="3974738"/>
            <a:ext cx="357190" cy="114300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A5A0439D-0A6D-43AB-B37C-9927A15756C9}"/>
              </a:ext>
            </a:extLst>
          </p:cNvPr>
          <p:cNvSpPr/>
          <p:nvPr/>
        </p:nvSpPr>
        <p:spPr>
          <a:xfrm>
            <a:off x="4054460" y="4020776"/>
            <a:ext cx="108000" cy="1071570"/>
          </a:xfrm>
          <a:prstGeom prst="leftBrace">
            <a:avLst/>
          </a:prstGeom>
          <a:noFill/>
          <a:ln w="28575" cap="flat" cmpd="sng" algn="ctr">
            <a:solidFill>
              <a:srgbClr val="99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2821124-A1CB-4234-84F2-B10053903C84}"/>
              </a:ext>
            </a:extLst>
          </p:cNvPr>
          <p:cNvSpPr txBox="1"/>
          <p:nvPr/>
        </p:nvSpPr>
        <p:spPr>
          <a:xfrm>
            <a:off x="3671870" y="445277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i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5CA5D6D-CFAE-4022-9B26-DBDC239265EC}"/>
              </a:ext>
            </a:extLst>
          </p:cNvPr>
          <p:cNvSpPr/>
          <p:nvPr/>
        </p:nvSpPr>
        <p:spPr>
          <a:xfrm>
            <a:off x="3457556" y="2974606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820CC7C-E6DF-4D84-B9AF-E805A8C942E4}"/>
              </a:ext>
            </a:extLst>
          </p:cNvPr>
          <p:cNvSpPr/>
          <p:nvPr/>
        </p:nvSpPr>
        <p:spPr>
          <a:xfrm>
            <a:off x="2519382" y="2260226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79FD7F-9CB3-4AB2-9DFD-72400BA534D6}"/>
              </a:ext>
            </a:extLst>
          </p:cNvPr>
          <p:cNvGrpSpPr/>
          <p:nvPr/>
        </p:nvGrpSpPr>
        <p:grpSpPr>
          <a:xfrm>
            <a:off x="1385854" y="3117482"/>
            <a:ext cx="928694" cy="1143008"/>
            <a:chOff x="2844788" y="2000240"/>
            <a:chExt cx="928694" cy="11430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4CD08A8-FE3E-46AF-9304-F1A3D3BED631}"/>
                </a:ext>
              </a:extLst>
            </p:cNvPr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B1A3EEDE-4607-4B77-BAFE-84C004E797C2}"/>
                </a:ext>
              </a:extLst>
            </p:cNvPr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C1D8858A-CD59-4BE3-8E66-D84BF8C2D304}"/>
                </a:ext>
              </a:extLst>
            </p:cNvPr>
            <p:cNvSpPr txBox="1"/>
            <p:nvPr/>
          </p:nvSpPr>
          <p:spPr>
            <a:xfrm>
              <a:off x="2844788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385F93-487D-4AC3-8006-20203C00D989}"/>
              </a:ext>
            </a:extLst>
          </p:cNvPr>
          <p:cNvCxnSpPr>
            <a:stCxn id="9" idx="3"/>
            <a:endCxn id="3" idx="0"/>
          </p:cNvCxnSpPr>
          <p:nvPr/>
        </p:nvCxnSpPr>
        <p:spPr>
          <a:xfrm rot="5400000">
            <a:off x="3118226" y="3551712"/>
            <a:ext cx="512323" cy="33372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B568048-47CF-4FF8-BA4C-802CC1BA22AF}"/>
              </a:ext>
            </a:extLst>
          </p:cNvPr>
          <p:cNvCxnSpPr>
            <a:stCxn id="9" idx="5"/>
            <a:endCxn id="6" idx="0"/>
          </p:cNvCxnSpPr>
          <p:nvPr/>
        </p:nvCxnSpPr>
        <p:spPr>
          <a:xfrm rot="16200000" flipH="1">
            <a:off x="3927506" y="3480274"/>
            <a:ext cx="512323" cy="476604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9D640C-5AF3-41D4-95C0-0D70830CB14F}"/>
              </a:ext>
            </a:extLst>
          </p:cNvPr>
          <p:cNvCxnSpPr>
            <a:endCxn id="9" idx="1"/>
          </p:cNvCxnSpPr>
          <p:nvPr/>
        </p:nvCxnSpPr>
        <p:spPr>
          <a:xfrm>
            <a:off x="3051947" y="2676154"/>
            <a:ext cx="489304" cy="382147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48FE032-676E-4990-BB01-C57BBA2FA924}"/>
              </a:ext>
            </a:extLst>
          </p:cNvPr>
          <p:cNvCxnSpPr/>
          <p:nvPr/>
        </p:nvCxnSpPr>
        <p:spPr>
          <a:xfrm rot="5400000">
            <a:off x="2207834" y="2724574"/>
            <a:ext cx="382146" cy="336109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sp>
        <p:nvSpPr>
          <p:cNvPr id="19" name="TextBox 21">
            <a:extLst>
              <a:ext uri="{FF2B5EF4-FFF2-40B4-BE49-F238E27FC236}">
                <a16:creationId xmlns:a16="http://schemas.microsoft.com/office/drawing/2014/main" id="{CAA0ECBD-E11A-475E-8FF2-EA8F0B33F756}"/>
              </a:ext>
            </a:extLst>
          </p:cNvPr>
          <p:cNvSpPr txBox="1"/>
          <p:nvPr/>
        </p:nvSpPr>
        <p:spPr>
          <a:xfrm>
            <a:off x="2233630" y="218878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78AC0C-36BD-4593-B4C0-7F48B922B160}"/>
              </a:ext>
            </a:extLst>
          </p:cNvPr>
          <p:cNvSpPr txBox="1"/>
          <p:nvPr/>
        </p:nvSpPr>
        <p:spPr>
          <a:xfrm>
            <a:off x="3814746" y="268885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A046005-E406-46BA-A841-C2D2DB6D9C4F}"/>
              </a:ext>
            </a:extLst>
          </p:cNvPr>
          <p:cNvSpPr/>
          <p:nvPr/>
        </p:nvSpPr>
        <p:spPr>
          <a:xfrm>
            <a:off x="9017020" y="4900622"/>
            <a:ext cx="360000" cy="360000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393D0B-644C-459D-9EBD-C425BCA0BB91}"/>
              </a:ext>
            </a:extLst>
          </p:cNvPr>
          <p:cNvGrpSpPr/>
          <p:nvPr/>
        </p:nvGrpSpPr>
        <p:grpSpPr>
          <a:xfrm>
            <a:off x="5172068" y="2477912"/>
            <a:ext cx="642942" cy="1428760"/>
            <a:chOff x="3857620" y="1000108"/>
            <a:chExt cx="642942" cy="1428760"/>
          </a:xfrm>
        </p:grpSpPr>
        <p:sp>
          <p:nvSpPr>
            <p:cNvPr id="23" name="右箭头 41">
              <a:extLst>
                <a:ext uri="{FF2B5EF4-FFF2-40B4-BE49-F238E27FC236}">
                  <a16:creationId xmlns:a16="http://schemas.microsoft.com/office/drawing/2014/main" id="{3517BAE9-4811-47B4-B14F-9FAE85BB5F52}"/>
                </a:ext>
              </a:extLst>
            </p:cNvPr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TextBox 42">
              <a:extLst>
                <a:ext uri="{FF2B5EF4-FFF2-40B4-BE49-F238E27FC236}">
                  <a16:creationId xmlns:a16="http://schemas.microsoft.com/office/drawing/2014/main" id="{CBEF043E-7EC3-437F-B20A-9EF6F79702E5}"/>
                </a:ext>
              </a:extLst>
            </p:cNvPr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203E62-1BD5-4B40-8F36-50A9EED520D6}"/>
              </a:ext>
            </a:extLst>
          </p:cNvPr>
          <p:cNvGrpSpPr/>
          <p:nvPr/>
        </p:nvGrpSpPr>
        <p:grpSpPr>
          <a:xfrm>
            <a:off x="6172200" y="2000240"/>
            <a:ext cx="3214710" cy="2857520"/>
            <a:chOff x="5143504" y="882998"/>
            <a:chExt cx="3214710" cy="285752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7A8B3D5-5E7E-4B1C-BE50-8A6997ADB0CE}"/>
                </a:ext>
              </a:extLst>
            </p:cNvPr>
            <p:cNvSpPr/>
            <p:nvPr/>
          </p:nvSpPr>
          <p:spPr>
            <a:xfrm>
              <a:off x="6786578" y="2597510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392DF3C3-2F78-4009-A74B-827B24DD49E6}"/>
                </a:ext>
              </a:extLst>
            </p:cNvPr>
            <p:cNvSpPr/>
            <p:nvPr/>
          </p:nvSpPr>
          <p:spPr>
            <a:xfrm>
              <a:off x="6597664" y="2643548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75884855-A9E7-40B8-916A-285C5F6D6ABC}"/>
                </a:ext>
              </a:extLst>
            </p:cNvPr>
            <p:cNvSpPr txBox="1"/>
            <p:nvPr/>
          </p:nvSpPr>
          <p:spPr>
            <a:xfrm>
              <a:off x="6215074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7FBD205-3816-421F-8FA2-C29F0AEE602C}"/>
                </a:ext>
              </a:extLst>
            </p:cNvPr>
            <p:cNvSpPr/>
            <p:nvPr/>
          </p:nvSpPr>
          <p:spPr>
            <a:xfrm>
              <a:off x="8001024" y="2597510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C67D5F98-5355-4C3F-86EB-069090511B59}"/>
                </a:ext>
              </a:extLst>
            </p:cNvPr>
            <p:cNvSpPr/>
            <p:nvPr/>
          </p:nvSpPr>
          <p:spPr>
            <a:xfrm>
              <a:off x="7812110" y="2643548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Box 53">
              <a:extLst>
                <a:ext uri="{FF2B5EF4-FFF2-40B4-BE49-F238E27FC236}">
                  <a16:creationId xmlns:a16="http://schemas.microsoft.com/office/drawing/2014/main" id="{A20B054E-2226-465E-A71E-3DBD0FB2C05F}"/>
                </a:ext>
              </a:extLst>
            </p:cNvPr>
            <p:cNvSpPr txBox="1"/>
            <p:nvPr/>
          </p:nvSpPr>
          <p:spPr>
            <a:xfrm>
              <a:off x="7429520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E881A97-ABCD-4AC6-BC07-07749FDFD3F3}"/>
                </a:ext>
              </a:extLst>
            </p:cNvPr>
            <p:cNvSpPr/>
            <p:nvPr/>
          </p:nvSpPr>
          <p:spPr>
            <a:xfrm>
              <a:off x="7215206" y="1597378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85700E9-5F48-4BD6-AA33-5ED2C78D31DB}"/>
                </a:ext>
              </a:extLst>
            </p:cNvPr>
            <p:cNvSpPr/>
            <p:nvPr/>
          </p:nvSpPr>
          <p:spPr>
            <a:xfrm>
              <a:off x="6277032" y="882998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149B11A-0069-4398-8E08-EA01FBE078DE}"/>
                </a:ext>
              </a:extLst>
            </p:cNvPr>
            <p:cNvGrpSpPr/>
            <p:nvPr/>
          </p:nvGrpSpPr>
          <p:grpSpPr>
            <a:xfrm>
              <a:off x="5143504" y="1740254"/>
              <a:ext cx="928694" cy="1143008"/>
              <a:chOff x="2844788" y="2000240"/>
              <a:chExt cx="928694" cy="114300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20DB01E-D05A-4F7C-9DE1-2672A616073F}"/>
                  </a:ext>
                </a:extLst>
              </p:cNvPr>
              <p:cNvSpPr/>
              <p:nvPr/>
            </p:nvSpPr>
            <p:spPr>
              <a:xfrm>
                <a:off x="3416292" y="2000240"/>
                <a:ext cx="357190" cy="1143008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γ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左大括号 39">
                <a:extLst>
                  <a:ext uri="{FF2B5EF4-FFF2-40B4-BE49-F238E27FC236}">
                    <a16:creationId xmlns:a16="http://schemas.microsoft.com/office/drawing/2014/main" id="{B5BB981B-E672-42D3-A869-D641BA83F8C0}"/>
                  </a:ext>
                </a:extLst>
              </p:cNvPr>
              <p:cNvSpPr/>
              <p:nvPr/>
            </p:nvSpPr>
            <p:spPr>
              <a:xfrm>
                <a:off x="3227378" y="2046278"/>
                <a:ext cx="108000" cy="1071570"/>
              </a:xfrm>
              <a:prstGeom prst="leftBrace">
                <a:avLst/>
              </a:prstGeom>
              <a:noFill/>
              <a:ln w="28575" cap="flat" cmpd="sng" algn="ctr">
                <a:solidFill>
                  <a:srgbClr val="99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TextBox 59">
                <a:extLst>
                  <a:ext uri="{FF2B5EF4-FFF2-40B4-BE49-F238E27FC236}">
                    <a16:creationId xmlns:a16="http://schemas.microsoft.com/office/drawing/2014/main" id="{A89674FC-1CAE-4759-BF3B-0B61D5905346}"/>
                  </a:ext>
                </a:extLst>
              </p:cNvPr>
              <p:cNvSpPr txBox="1"/>
              <p:nvPr/>
            </p:nvSpPr>
            <p:spPr>
              <a:xfrm>
                <a:off x="2844788" y="2478281"/>
                <a:ext cx="357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endParaRPr kumimoji="0" lang="zh-CN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3EE5350-6EF5-4AD9-94C1-896C31B98A73}"/>
                </a:ext>
              </a:extLst>
            </p:cNvPr>
            <p:cNvCxnSpPr>
              <a:stCxn id="32" idx="3"/>
              <a:endCxn id="26" idx="0"/>
            </p:cNvCxnSpPr>
            <p:nvPr/>
          </p:nvCxnSpPr>
          <p:spPr>
            <a:xfrm rot="5400000">
              <a:off x="6875876" y="2174484"/>
              <a:ext cx="512323" cy="3337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A77895D-B89A-4920-A4CB-DD1A9D0E54C1}"/>
                </a:ext>
              </a:extLst>
            </p:cNvPr>
            <p:cNvCxnSpPr>
              <a:stCxn id="32" idx="5"/>
              <a:endCxn id="29" idx="0"/>
            </p:cNvCxnSpPr>
            <p:nvPr/>
          </p:nvCxnSpPr>
          <p:spPr>
            <a:xfrm rot="16200000" flipH="1">
              <a:off x="7685156" y="2103046"/>
              <a:ext cx="512323" cy="4766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F82C8D0-A3F2-4BDA-BF44-4D6F725BA19E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809597" y="1298926"/>
              <a:ext cx="489304" cy="382147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997B673-D232-42DA-B505-1AD277BF65F3}"/>
                </a:ext>
              </a:extLst>
            </p:cNvPr>
            <p:cNvCxnSpPr/>
            <p:nvPr/>
          </p:nvCxnSpPr>
          <p:spPr>
            <a:xfrm rot="5400000">
              <a:off x="5965484" y="1347346"/>
              <a:ext cx="382146" cy="336109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284EA96-10ED-46DD-B495-7ED865BC0455}"/>
              </a:ext>
            </a:extLst>
          </p:cNvPr>
          <p:cNvGrpSpPr/>
          <p:nvPr/>
        </p:nvGrpSpPr>
        <p:grpSpPr>
          <a:xfrm>
            <a:off x="7019976" y="1928802"/>
            <a:ext cx="1938306" cy="807843"/>
            <a:chOff x="5991280" y="811560"/>
            <a:chExt cx="1938306" cy="807843"/>
          </a:xfrm>
        </p:grpSpPr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BF98AC18-63EF-4D56-8377-A7A254C50F5C}"/>
                </a:ext>
              </a:extLst>
            </p:cNvPr>
            <p:cNvSpPr txBox="1"/>
            <p:nvPr/>
          </p:nvSpPr>
          <p:spPr>
            <a:xfrm>
              <a:off x="5991280" y="81156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-2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65">
              <a:extLst>
                <a:ext uri="{FF2B5EF4-FFF2-40B4-BE49-F238E27FC236}">
                  <a16:creationId xmlns:a16="http://schemas.microsoft.com/office/drawing/2014/main" id="{66B2BBF7-8310-4836-A6DA-44258998EEDC}"/>
                </a:ext>
              </a:extLst>
            </p:cNvPr>
            <p:cNvSpPr txBox="1"/>
            <p:nvPr/>
          </p:nvSpPr>
          <p:spPr>
            <a:xfrm>
              <a:off x="7572396" y="131162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BD221DC-895E-4C02-BEC5-67202C5FC020}"/>
              </a:ext>
            </a:extLst>
          </p:cNvPr>
          <p:cNvGrpSpPr/>
          <p:nvPr/>
        </p:nvGrpSpPr>
        <p:grpSpPr>
          <a:xfrm>
            <a:off x="8029588" y="2285992"/>
            <a:ext cx="1214446" cy="1143008"/>
            <a:chOff x="7000892" y="1168750"/>
            <a:chExt cx="1214446" cy="114300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E36F74-7800-4773-9A7D-8CC3FD66D2F2}"/>
                </a:ext>
              </a:extLst>
            </p:cNvPr>
            <p:cNvSpPr txBox="1"/>
            <p:nvPr/>
          </p:nvSpPr>
          <p:spPr>
            <a:xfrm>
              <a:off x="7000892" y="11687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rgbClr val="FF00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66">
              <a:extLst>
                <a:ext uri="{FF2B5EF4-FFF2-40B4-BE49-F238E27FC236}">
                  <a16:creationId xmlns:a16="http://schemas.microsoft.com/office/drawing/2014/main" id="{7999FA7B-290A-4123-916A-878625D78E5F}"/>
                </a:ext>
              </a:extLst>
            </p:cNvPr>
            <p:cNvSpPr txBox="1"/>
            <p:nvPr/>
          </p:nvSpPr>
          <p:spPr>
            <a:xfrm>
              <a:off x="7858148" y="20039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rgbClr val="FF00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2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r>
              <a:rPr lang="zh-CN" altLang="en-US" dirty="0"/>
              <a:t>型调整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BAAAD-0D9D-4C75-A27D-E60D8ADF4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22" y="4067187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E01E94-05D4-40B4-9D06-6EB43FBB50D9}"/>
              </a:ext>
            </a:extLst>
          </p:cNvPr>
          <p:cNvGrpSpPr/>
          <p:nvPr/>
        </p:nvGrpSpPr>
        <p:grpSpPr>
          <a:xfrm>
            <a:off x="2986114" y="4150098"/>
            <a:ext cx="785818" cy="1143008"/>
            <a:chOff x="3500430" y="2811824"/>
            <a:chExt cx="785818" cy="11430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C23FD40-075E-448F-B679-9E8CC5FC238A}"/>
                </a:ext>
              </a:extLst>
            </p:cNvPr>
            <p:cNvSpPr/>
            <p:nvPr/>
          </p:nvSpPr>
          <p:spPr>
            <a:xfrm>
              <a:off x="3929058" y="2811824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C3DAB32F-0CBA-436D-A63F-C6A2E211A696}"/>
                </a:ext>
              </a:extLst>
            </p:cNvPr>
            <p:cNvSpPr/>
            <p:nvPr/>
          </p:nvSpPr>
          <p:spPr>
            <a:xfrm>
              <a:off x="3740144" y="2857862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TextBox 50">
              <a:extLst>
                <a:ext uri="{FF2B5EF4-FFF2-40B4-BE49-F238E27FC236}">
                  <a16:creationId xmlns:a16="http://schemas.microsoft.com/office/drawing/2014/main" id="{D1D6DAC7-7968-41E8-8025-3C1D19F272B9}"/>
                </a:ext>
              </a:extLst>
            </p:cNvPr>
            <p:cNvSpPr txBox="1"/>
            <p:nvPr/>
          </p:nvSpPr>
          <p:spPr>
            <a:xfrm>
              <a:off x="3500430" y="3289865"/>
              <a:ext cx="2143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21DFAC07-6ED8-4024-A00D-C240E02B4AE6}"/>
              </a:ext>
            </a:extLst>
          </p:cNvPr>
          <p:cNvSpPr/>
          <p:nvPr/>
        </p:nvSpPr>
        <p:spPr>
          <a:xfrm>
            <a:off x="2905196" y="2435586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56">
            <a:extLst>
              <a:ext uri="{FF2B5EF4-FFF2-40B4-BE49-F238E27FC236}">
                <a16:creationId xmlns:a16="http://schemas.microsoft.com/office/drawing/2014/main" id="{BCF247E1-1067-47EF-9D87-84946570F9BF}"/>
              </a:ext>
            </a:extLst>
          </p:cNvPr>
          <p:cNvGrpSpPr/>
          <p:nvPr/>
        </p:nvGrpSpPr>
        <p:grpSpPr>
          <a:xfrm>
            <a:off x="1939058" y="3292842"/>
            <a:ext cx="761304" cy="1143008"/>
            <a:chOff x="3012178" y="2000240"/>
            <a:chExt cx="761304" cy="11430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AB9E2F-6159-47F9-A078-DCB42C9BFD1E}"/>
                </a:ext>
              </a:extLst>
            </p:cNvPr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EF903E48-433B-42CD-89E4-2AC71F1BFFE2}"/>
                </a:ext>
              </a:extLst>
            </p:cNvPr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TextBox 59">
              <a:extLst>
                <a:ext uri="{FF2B5EF4-FFF2-40B4-BE49-F238E27FC236}">
                  <a16:creationId xmlns:a16="http://schemas.microsoft.com/office/drawing/2014/main" id="{7ABA6568-B1B6-4754-BD2D-3CA43CE17092}"/>
                </a:ext>
              </a:extLst>
            </p:cNvPr>
            <p:cNvSpPr txBox="1"/>
            <p:nvPr/>
          </p:nvSpPr>
          <p:spPr>
            <a:xfrm>
              <a:off x="3012178" y="2478281"/>
              <a:ext cx="18979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635197-3951-4D14-B3B5-67D8E4849D8F}"/>
              </a:ext>
            </a:extLst>
          </p:cNvPr>
          <p:cNvCxnSpPr>
            <a:cxnSpLocks/>
          </p:cNvCxnSpPr>
          <p:nvPr/>
        </p:nvCxnSpPr>
        <p:spPr>
          <a:xfrm rot="5400000">
            <a:off x="3504040" y="3727072"/>
            <a:ext cx="512323" cy="33372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421D13-E8F9-410E-9024-FE893FC8EC8B}"/>
              </a:ext>
            </a:extLst>
          </p:cNvPr>
          <p:cNvGrpSpPr/>
          <p:nvPr/>
        </p:nvGrpSpPr>
        <p:grpSpPr>
          <a:xfrm>
            <a:off x="3843370" y="3149966"/>
            <a:ext cx="1143008" cy="2546002"/>
            <a:chOff x="4357686" y="1811692"/>
            <a:chExt cx="1143008" cy="254600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B541F3-079F-41FD-AE18-33717A32F6DA}"/>
                </a:ext>
              </a:extLst>
            </p:cNvPr>
            <p:cNvSpPr/>
            <p:nvPr/>
          </p:nvSpPr>
          <p:spPr>
            <a:xfrm>
              <a:off x="5130804" y="3997694"/>
              <a:ext cx="360000" cy="3600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34F2DC-5195-47C1-8B50-AAF64EC306D9}"/>
                </a:ext>
              </a:extLst>
            </p:cNvPr>
            <p:cNvSpPr/>
            <p:nvPr/>
          </p:nvSpPr>
          <p:spPr>
            <a:xfrm>
              <a:off x="5143504" y="2811824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BEDAAA13-7EB7-4925-B5DA-BFD0C5659995}"/>
                </a:ext>
              </a:extLst>
            </p:cNvPr>
            <p:cNvSpPr/>
            <p:nvPr/>
          </p:nvSpPr>
          <p:spPr>
            <a:xfrm>
              <a:off x="4954590" y="2857862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TextBox 53">
              <a:extLst>
                <a:ext uri="{FF2B5EF4-FFF2-40B4-BE49-F238E27FC236}">
                  <a16:creationId xmlns:a16="http://schemas.microsoft.com/office/drawing/2014/main" id="{604ECD28-D879-42CF-85EA-588EE91BEF56}"/>
                </a:ext>
              </a:extLst>
            </p:cNvPr>
            <p:cNvSpPr txBox="1"/>
            <p:nvPr/>
          </p:nvSpPr>
          <p:spPr>
            <a:xfrm>
              <a:off x="4730796" y="3289865"/>
              <a:ext cx="19839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ED9FC65-5A39-4A9D-86E7-3659AE8AC07D}"/>
                </a:ext>
              </a:extLst>
            </p:cNvPr>
            <p:cNvSpPr/>
            <p:nvPr/>
          </p:nvSpPr>
          <p:spPr>
            <a:xfrm>
              <a:off x="4357686" y="1811692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0D2819-BA6C-4D85-BDD5-74DD7FF63982}"/>
                </a:ext>
              </a:extLst>
            </p:cNvPr>
            <p:cNvCxnSpPr>
              <a:stCxn id="19" idx="5"/>
              <a:endCxn id="16" idx="0"/>
            </p:cNvCxnSpPr>
            <p:nvPr/>
          </p:nvCxnSpPr>
          <p:spPr>
            <a:xfrm rot="16200000" flipH="1">
              <a:off x="4827636" y="2317360"/>
              <a:ext cx="512323" cy="4766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FED9779-F3CE-40EB-BB2B-2F3F045B7E06}"/>
              </a:ext>
            </a:extLst>
          </p:cNvPr>
          <p:cNvCxnSpPr>
            <a:cxnSpLocks/>
          </p:cNvCxnSpPr>
          <p:nvPr/>
        </p:nvCxnSpPr>
        <p:spPr>
          <a:xfrm>
            <a:off x="3437761" y="2851514"/>
            <a:ext cx="489304" cy="382147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673F64D-52B4-446A-8CD8-5BE910255A54}"/>
              </a:ext>
            </a:extLst>
          </p:cNvPr>
          <p:cNvCxnSpPr>
            <a:cxnSpLocks/>
          </p:cNvCxnSpPr>
          <p:nvPr/>
        </p:nvCxnSpPr>
        <p:spPr>
          <a:xfrm rot="5400000">
            <a:off x="2593648" y="2899934"/>
            <a:ext cx="382146" cy="336109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42A5C1-C5E7-4BDC-A353-FB9C4400F423}"/>
              </a:ext>
            </a:extLst>
          </p:cNvPr>
          <p:cNvGrpSpPr/>
          <p:nvPr/>
        </p:nvGrpSpPr>
        <p:grpSpPr>
          <a:xfrm>
            <a:off x="2557486" y="1601977"/>
            <a:ext cx="1357322" cy="1115620"/>
            <a:chOff x="3071802" y="263703"/>
            <a:chExt cx="1357322" cy="1115620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C47C4A60-9662-48D5-8AA4-9C59F8861DED}"/>
                </a:ext>
              </a:extLst>
            </p:cNvPr>
            <p:cNvSpPr txBox="1"/>
            <p:nvPr/>
          </p:nvSpPr>
          <p:spPr>
            <a:xfrm>
              <a:off x="4071934" y="2637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65">
              <a:extLst>
                <a:ext uri="{FF2B5EF4-FFF2-40B4-BE49-F238E27FC236}">
                  <a16:creationId xmlns:a16="http://schemas.microsoft.com/office/drawing/2014/main" id="{489F5EBA-32A8-4F1E-8148-41FCDFFDBD0B}"/>
                </a:ext>
              </a:extLst>
            </p:cNvPr>
            <p:cNvSpPr txBox="1"/>
            <p:nvPr/>
          </p:nvSpPr>
          <p:spPr>
            <a:xfrm>
              <a:off x="3071802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1B62AB-CEB3-4B3E-B4AA-CADFCF65A2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44908" y="2124068"/>
            <a:ext cx="469901" cy="45878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sp>
        <p:nvSpPr>
          <p:cNvPr id="27" name="TextBox 71">
            <a:extLst>
              <a:ext uri="{FF2B5EF4-FFF2-40B4-BE49-F238E27FC236}">
                <a16:creationId xmlns:a16="http://schemas.microsoft.com/office/drawing/2014/main" id="{42C608C0-5FE2-4F57-80EB-983F8DFA291C}"/>
              </a:ext>
            </a:extLst>
          </p:cNvPr>
          <p:cNvSpPr txBox="1"/>
          <p:nvPr/>
        </p:nvSpPr>
        <p:spPr>
          <a:xfrm>
            <a:off x="2486048" y="4910150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调整后的结果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572C24D6-F896-4F80-A13C-E6718FADAF87}"/>
              </a:ext>
            </a:extLst>
          </p:cNvPr>
          <p:cNvSpPr txBox="1"/>
          <p:nvPr/>
        </p:nvSpPr>
        <p:spPr>
          <a:xfrm>
            <a:off x="5638800" y="3124200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结点带右子树</a:t>
            </a:r>
            <a:r>
              <a:rPr lang="el-GR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一起上升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的左孩子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原来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结点的左子树</a:t>
            </a:r>
            <a:r>
              <a:rPr lang="el-GR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的右子树</a:t>
            </a:r>
            <a:endParaRPr lang="zh-CN" altLang="en-US" sz="20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516A11FE-25BB-4FC0-B7E0-484EFC4E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4" y="2481258"/>
            <a:ext cx="3081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b="1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型调整过程：</a:t>
            </a:r>
            <a:endParaRPr lang="zh-CN" altLang="en-US" b="1" dirty="0">
              <a:solidFill>
                <a:srgbClr val="FF00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2 -0.00232 C 0.05052 -0.02338 0.04805 -0.04422 0.03919 -0.0801 C 0.03034 -0.11597 0.01523 -0.16667 0.00039 -0.2171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C -3.33333E-6 -0.01412 -3.33333E-6 -0.02801 0.00417 -0.04908 C 0.0086 -0.07014 0.01719 -0.09838 0.02591 -0.1266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r>
              <a:rPr lang="en-US" altLang="zh-CN" dirty="0"/>
              <a:t>RR</a:t>
            </a:r>
            <a:r>
              <a:rPr lang="zh-CN" altLang="en-US" dirty="0"/>
              <a:t>调整演示</a:t>
            </a:r>
          </a:p>
        </p:txBody>
      </p:sp>
      <p:sp>
        <p:nvSpPr>
          <p:cNvPr id="3" name="圆角矩形 67">
            <a:extLst>
              <a:ext uri="{FF2B5EF4-FFF2-40B4-BE49-F238E27FC236}">
                <a16:creationId xmlns:a16="http://schemas.microsoft.com/office/drawing/2014/main" id="{7021B873-FB18-4B05-9037-D3356B612C70}"/>
              </a:ext>
            </a:extLst>
          </p:cNvPr>
          <p:cNvSpPr/>
          <p:nvPr/>
        </p:nvSpPr>
        <p:spPr>
          <a:xfrm rot="2832040">
            <a:off x="6430497" y="3202032"/>
            <a:ext cx="3021423" cy="1071570"/>
          </a:xfrm>
          <a:prstGeom prst="roundRect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7B6F81-409B-4400-84C8-004CE54B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30" y="3092468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09BDB4-9598-4B78-87BF-DCDA0192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30" y="3854468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F44E6BE-F535-4E4E-83B7-C3EDFC5F0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3530" y="3473468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EBF364A0-CEA6-42A3-97AF-54FA64D2E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30" y="3473468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9CAEE8B6-79AF-428B-9D74-88F27B932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3" y="2344754"/>
            <a:ext cx="457200" cy="457200"/>
          </a:xfrm>
          <a:prstGeom prst="line">
            <a:avLst/>
          </a:prstGeom>
          <a:noFill/>
          <a:ln w="28575">
            <a:solidFill>
              <a:sysClr val="window" lastClr="FFFFFF"/>
            </a:solidFill>
            <a:rou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5C7857-3F0D-49C8-A27F-4B08F1F4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30" y="3854468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1509C3-656F-4342-A841-B166D683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30" y="4616468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961C60C-DA5E-4903-BFED-22814789CE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5530" y="4235468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46CC012-254D-419B-9BEE-EB9E17974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30" y="4235468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1C016D-9D2B-4D93-8DDF-4494BBA3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30" y="4616468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5EE39E-CEFC-479E-9A65-C2E94584FBD0}"/>
              </a:ext>
            </a:extLst>
          </p:cNvPr>
          <p:cNvGrpSpPr/>
          <p:nvPr/>
        </p:nvGrpSpPr>
        <p:grpSpPr>
          <a:xfrm>
            <a:off x="4595802" y="3419492"/>
            <a:ext cx="1231881" cy="503237"/>
            <a:chOff x="3357554" y="1989138"/>
            <a:chExt cx="1231881" cy="503237"/>
          </a:xfrm>
        </p:grpSpPr>
        <p:sp>
          <p:nvSpPr>
            <p:cNvPr id="15" name="Line 41">
              <a:extLst>
                <a:ext uri="{FF2B5EF4-FFF2-40B4-BE49-F238E27FC236}">
                  <a16:creationId xmlns:a16="http://schemas.microsoft.com/office/drawing/2014/main" id="{19453763-3F1C-4BA2-A3FF-129A949DA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554" y="2492375"/>
              <a:ext cx="10795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42">
              <a:extLst>
                <a:ext uri="{FF2B5EF4-FFF2-40B4-BE49-F238E27FC236}">
                  <a16:creationId xmlns:a16="http://schemas.microsoft.com/office/drawing/2014/main" id="{CF34D955-D33E-4A71-941D-36D6CCBD3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935" y="1989138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 </a:t>
              </a:r>
              <a:r>
                <a:rPr lang="en-US" altLang="zh-CN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513675-C08E-4E05-9150-B68BDB0A9736}"/>
              </a:ext>
            </a:extLst>
          </p:cNvPr>
          <p:cNvGrpSpPr/>
          <p:nvPr/>
        </p:nvGrpSpPr>
        <p:grpSpPr>
          <a:xfrm>
            <a:off x="6096000" y="2743200"/>
            <a:ext cx="3470306" cy="2743200"/>
            <a:chOff x="4857752" y="1312846"/>
            <a:chExt cx="3470306" cy="2743200"/>
          </a:xfrm>
        </p:grpSpPr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2B04A972-FD4C-46E1-8F37-F5506DB4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2" y="1312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53D89179-B0F1-44B0-86A8-B377AA5EA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2" y="2074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4E82B0E1-0F99-47AB-B8D3-3B5100685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752" y="1693846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73E8A40A-4E16-4C63-971D-D262CAB0D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752" y="1693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E6AE1355-4FCD-4AD0-AC47-F56B4D16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752" y="2074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24E8FF28-A36E-4B30-9F79-190C2F02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2" y="2836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A418BB2B-5938-4D64-9FA0-1FDD8B59C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0752" y="2455846"/>
              <a:ext cx="4572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7F39DF6D-5D39-408B-B979-BDDFFD067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2752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329438FB-383A-45C7-B6BC-70962BADB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2" y="2836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Oval 13">
              <a:extLst>
                <a:ext uri="{FF2B5EF4-FFF2-40B4-BE49-F238E27FC236}">
                  <a16:creationId xmlns:a16="http://schemas.microsoft.com/office/drawing/2014/main" id="{5C226D70-9A96-41A0-B704-660177FF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858" y="3598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37E4ACE5-9EA9-4825-B633-3033EDCDD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752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Text Box 33">
            <a:extLst>
              <a:ext uri="{FF2B5EF4-FFF2-40B4-BE49-F238E27FC236}">
                <a16:creationId xmlns:a16="http://schemas.microsoft.com/office/drawing/2014/main" id="{BFB11DE7-68DE-4FB5-AD59-6C728F31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2932113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i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" name="Text Box 34">
            <a:extLst>
              <a:ext uri="{FF2B5EF4-FFF2-40B4-BE49-F238E27FC236}">
                <a16:creationId xmlns:a16="http://schemas.microsoft.com/office/drawing/2014/main" id="{54716835-F1F9-4C4C-B311-896AF655F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713" y="3789363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i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1" name="Text Box 35">
            <a:extLst>
              <a:ext uri="{FF2B5EF4-FFF2-40B4-BE49-F238E27FC236}">
                <a16:creationId xmlns:a16="http://schemas.microsoft.com/office/drawing/2014/main" id="{BD3A0CCC-4ACA-420A-A770-9C510802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438" y="4787916"/>
            <a:ext cx="2873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C30FA778-0049-4CE1-A9E7-D635E9C16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6975" y="4156075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-1</a:t>
            </a:r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B02C86EE-F7FF-42B0-B55F-8107A784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8" y="3430588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-1</a:t>
            </a:r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B43F7EEC-BE4E-42BE-A318-B1F7BC485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2573338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1840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r>
              <a:rPr lang="zh-CN" altLang="en-US" dirty="0"/>
              <a:t>型调整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0CC8EC58-01C8-44A8-B228-9ECB9941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42" y="5292744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调整完毕</a:t>
            </a:r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03C778E9-C7FF-4087-A99A-065FE73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82CFC955-DCDE-4290-B77F-D40FE55FE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AA3B4E36-B11D-4B99-84D3-F6DB38C6D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200400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2CB5F221-8E48-4992-B7E6-938489597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C6020C6E-91E4-4EF8-9F30-95C82D11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43400"/>
            <a:ext cx="457200" cy="457200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2A56E86B-426F-4D84-84A1-DC92844A0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962400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E336823-E8F7-40CF-B586-5860F79AB3A6}"/>
              </a:ext>
            </a:extLst>
          </p:cNvPr>
          <p:cNvGrpSpPr/>
          <p:nvPr/>
        </p:nvGrpSpPr>
        <p:grpSpPr>
          <a:xfrm>
            <a:off x="5410200" y="3581400"/>
            <a:ext cx="1946306" cy="1981200"/>
            <a:chOff x="4452926" y="2074846"/>
            <a:chExt cx="1946306" cy="1981200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F39561D-867A-44CF-B495-08B7B8B39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26" y="2074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A08B7F2D-AB15-450C-9963-E4CDE589C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926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600494BF-9062-49F6-8F4E-E55A92B77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26" y="2836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C6EAB8A0-0881-4384-A024-769ADECD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032" y="3598846"/>
              <a:ext cx="457200" cy="457200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F1205E6E-2393-4196-A538-21CA75145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5926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Line 10">
            <a:extLst>
              <a:ext uri="{FF2B5EF4-FFF2-40B4-BE49-F238E27FC236}">
                <a16:creationId xmlns:a16="http://schemas.microsoft.com/office/drawing/2014/main" id="{9AB61EF4-7B27-4481-BB12-D2DB376442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7146" y="2397124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42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1 3.33333E-6 C 0.02239 -0.0632 0.025 -0.13635 0.02331 -0.17338 C 0.02148 -0.21042 0.01107 -0.2125 0.00794 -0.2229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741 C -0.00013 -0.00602 -0.00143 0.00139 0.00977 -0.01482 C 0.02083 -0.03102 0.05521 -0.08565 0.06719 -0.1044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型调整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F97E7DD-C842-41F1-BB3D-0CD7F77AD876}"/>
              </a:ext>
            </a:extLst>
          </p:cNvPr>
          <p:cNvCxnSpPr/>
          <p:nvPr/>
        </p:nvCxnSpPr>
        <p:spPr>
          <a:xfrm rot="16200000" flipH="1">
            <a:off x="3744148" y="4331922"/>
            <a:ext cx="512323" cy="476604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85FD1AD-60A2-4126-919E-DFA0757EBCD8}"/>
              </a:ext>
            </a:extLst>
          </p:cNvPr>
          <p:cNvSpPr/>
          <p:nvPr/>
        </p:nvSpPr>
        <p:spPr>
          <a:xfrm>
            <a:off x="2157430" y="3900502"/>
            <a:ext cx="357190" cy="136013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5B04BED4-6375-4FCA-A738-F5FEBCE95E01}"/>
              </a:ext>
            </a:extLst>
          </p:cNvPr>
          <p:cNvSpPr/>
          <p:nvPr/>
        </p:nvSpPr>
        <p:spPr>
          <a:xfrm>
            <a:off x="1968516" y="3946540"/>
            <a:ext cx="108000" cy="1314094"/>
          </a:xfrm>
          <a:prstGeom prst="leftBrace">
            <a:avLst/>
          </a:prstGeom>
          <a:noFill/>
          <a:ln w="28575" cap="flat" cmpd="sng" algn="ctr">
            <a:solidFill>
              <a:srgbClr val="99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4F93A7F8-E67A-4FC3-9E12-8D23FA770336}"/>
              </a:ext>
            </a:extLst>
          </p:cNvPr>
          <p:cNvSpPr txBox="1"/>
          <p:nvPr/>
        </p:nvSpPr>
        <p:spPr>
          <a:xfrm>
            <a:off x="1452530" y="4378543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i="1" dirty="0" err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8CFD165-5517-491E-A5A1-7527FF2C1B19}"/>
              </a:ext>
            </a:extLst>
          </p:cNvPr>
          <p:cNvSpPr/>
          <p:nvPr/>
        </p:nvSpPr>
        <p:spPr>
          <a:xfrm>
            <a:off x="2586058" y="2900370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271121-EADC-4A97-98C8-E123858CDC2E}"/>
              </a:ext>
            </a:extLst>
          </p:cNvPr>
          <p:cNvSpPr/>
          <p:nvPr/>
        </p:nvSpPr>
        <p:spPr>
          <a:xfrm>
            <a:off x="3371876" y="2185990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55E943-C53F-4D8E-93E3-D49DF0B6D847}"/>
              </a:ext>
            </a:extLst>
          </p:cNvPr>
          <p:cNvSpPr/>
          <p:nvPr/>
        </p:nvSpPr>
        <p:spPr>
          <a:xfrm>
            <a:off x="4300570" y="3043246"/>
            <a:ext cx="357190" cy="128869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A454288-1329-4DCF-B81C-2CC78F9EE4AA}"/>
              </a:ext>
            </a:extLst>
          </p:cNvPr>
          <p:cNvSpPr/>
          <p:nvPr/>
        </p:nvSpPr>
        <p:spPr>
          <a:xfrm>
            <a:off x="4111656" y="3089284"/>
            <a:ext cx="126956" cy="1242656"/>
          </a:xfrm>
          <a:prstGeom prst="leftBrace">
            <a:avLst/>
          </a:prstGeom>
          <a:noFill/>
          <a:ln w="28575" cap="flat" cmpd="sng" algn="ctr">
            <a:solidFill>
              <a:srgbClr val="99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8F14297D-1C94-41D0-9C2A-8B75FB6CA80F}"/>
              </a:ext>
            </a:extLst>
          </p:cNvPr>
          <p:cNvSpPr txBox="1"/>
          <p:nvPr/>
        </p:nvSpPr>
        <p:spPr>
          <a:xfrm>
            <a:off x="3676588" y="3521287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i="1" dirty="0" err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9BD050-8C51-469F-938B-14E2FB59CCD6}"/>
              </a:ext>
            </a:extLst>
          </p:cNvPr>
          <p:cNvCxnSpPr>
            <a:stCxn id="7" idx="3"/>
            <a:endCxn id="4" idx="0"/>
          </p:cNvCxnSpPr>
          <p:nvPr/>
        </p:nvCxnSpPr>
        <p:spPr>
          <a:xfrm rot="5400000">
            <a:off x="2246728" y="3477476"/>
            <a:ext cx="512323" cy="33372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197597E-442E-4B02-8ACC-8F7153DD03C1}"/>
              </a:ext>
            </a:extLst>
          </p:cNvPr>
          <p:cNvCxnSpPr>
            <a:stCxn id="7" idx="5"/>
          </p:cNvCxnSpPr>
          <p:nvPr/>
        </p:nvCxnSpPr>
        <p:spPr>
          <a:xfrm rot="16200000" flipH="1">
            <a:off x="3056008" y="3406038"/>
            <a:ext cx="512323" cy="476604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358A0DB-0903-41BC-8DA5-9AA495553948}"/>
              </a:ext>
            </a:extLst>
          </p:cNvPr>
          <p:cNvCxnSpPr>
            <a:endCxn id="9" idx="0"/>
          </p:cNvCxnSpPr>
          <p:nvPr/>
        </p:nvCxnSpPr>
        <p:spPr>
          <a:xfrm>
            <a:off x="3907661" y="2614618"/>
            <a:ext cx="571504" cy="42862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A83EC41-F67A-49E0-80F9-4609DB9F70E9}"/>
              </a:ext>
            </a:extLst>
          </p:cNvPr>
          <p:cNvCxnSpPr>
            <a:endCxn id="7" idx="7"/>
          </p:cNvCxnSpPr>
          <p:nvPr/>
        </p:nvCxnSpPr>
        <p:spPr>
          <a:xfrm rot="5400000">
            <a:off x="3050849" y="2624938"/>
            <a:ext cx="382146" cy="336109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sp>
        <p:nvSpPr>
          <p:cNvPr id="16" name="TextBox 22">
            <a:extLst>
              <a:ext uri="{FF2B5EF4-FFF2-40B4-BE49-F238E27FC236}">
                <a16:creationId xmlns:a16="http://schemas.microsoft.com/office/drawing/2014/main" id="{6B11B1CA-756D-4585-973D-00A4B37875D5}"/>
              </a:ext>
            </a:extLst>
          </p:cNvPr>
          <p:cNvSpPr txBox="1"/>
          <p:nvPr/>
        </p:nvSpPr>
        <p:spPr>
          <a:xfrm>
            <a:off x="3086124" y="211455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3316C300-C020-4A64-9C6A-ECBE7EB300D0}"/>
              </a:ext>
            </a:extLst>
          </p:cNvPr>
          <p:cNvSpPr txBox="1"/>
          <p:nvPr/>
        </p:nvSpPr>
        <p:spPr>
          <a:xfrm>
            <a:off x="2300306" y="280690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ECB6F8D-9A09-4519-BF35-691AD10C796E}"/>
              </a:ext>
            </a:extLst>
          </p:cNvPr>
          <p:cNvSpPr/>
          <p:nvPr/>
        </p:nvSpPr>
        <p:spPr>
          <a:xfrm>
            <a:off x="7512470" y="5602314"/>
            <a:ext cx="360000" cy="360000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8283D8-E32D-49D5-8F28-FE7672A25DD5}"/>
              </a:ext>
            </a:extLst>
          </p:cNvPr>
          <p:cNvGrpSpPr/>
          <p:nvPr/>
        </p:nvGrpSpPr>
        <p:grpSpPr>
          <a:xfrm>
            <a:off x="5238744" y="3257560"/>
            <a:ext cx="642942" cy="1428760"/>
            <a:chOff x="3857620" y="1000108"/>
            <a:chExt cx="642942" cy="1428760"/>
          </a:xfrm>
        </p:grpSpPr>
        <p:sp>
          <p:nvSpPr>
            <p:cNvPr id="20" name="右箭头 45">
              <a:extLst>
                <a:ext uri="{FF2B5EF4-FFF2-40B4-BE49-F238E27FC236}">
                  <a16:creationId xmlns:a16="http://schemas.microsoft.com/office/drawing/2014/main" id="{9F276A63-A02B-406E-B32E-8908527D832A}"/>
                </a:ext>
              </a:extLst>
            </p:cNvPr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DA6DBCAB-E210-4C87-B743-3CC1FEC5CD8C}"/>
                </a:ext>
              </a:extLst>
            </p:cNvPr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E7CBDAA-88BA-4910-9CDA-90AFEBE1ED75}"/>
              </a:ext>
            </a:extLst>
          </p:cNvPr>
          <p:cNvSpPr/>
          <p:nvPr/>
        </p:nvSpPr>
        <p:spPr>
          <a:xfrm>
            <a:off x="2881290" y="4829196"/>
            <a:ext cx="357190" cy="114300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51">
            <a:extLst>
              <a:ext uri="{FF2B5EF4-FFF2-40B4-BE49-F238E27FC236}">
                <a16:creationId xmlns:a16="http://schemas.microsoft.com/office/drawing/2014/main" id="{F06FCFD3-566F-4405-82BD-CED7CF916C3A}"/>
              </a:ext>
            </a:extLst>
          </p:cNvPr>
          <p:cNvSpPr txBox="1"/>
          <p:nvPr/>
        </p:nvSpPr>
        <p:spPr>
          <a:xfrm>
            <a:off x="2309786" y="53072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i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DEBC5B-F828-4539-9301-8387D7C78E8B}"/>
              </a:ext>
            </a:extLst>
          </p:cNvPr>
          <p:cNvSpPr/>
          <p:nvPr/>
        </p:nvSpPr>
        <p:spPr>
          <a:xfrm>
            <a:off x="4095736" y="4829196"/>
            <a:ext cx="357190" cy="114300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γ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4A086FA3-2159-481E-BAE3-4A84C1AAAE8D}"/>
              </a:ext>
            </a:extLst>
          </p:cNvPr>
          <p:cNvSpPr/>
          <p:nvPr/>
        </p:nvSpPr>
        <p:spPr>
          <a:xfrm>
            <a:off x="3906822" y="4875234"/>
            <a:ext cx="108000" cy="1071570"/>
          </a:xfrm>
          <a:prstGeom prst="leftBrace">
            <a:avLst/>
          </a:prstGeom>
          <a:noFill/>
          <a:ln w="28575" cap="flat" cmpd="sng" algn="ctr">
            <a:solidFill>
              <a:srgbClr val="99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Box 54">
            <a:extLst>
              <a:ext uri="{FF2B5EF4-FFF2-40B4-BE49-F238E27FC236}">
                <a16:creationId xmlns:a16="http://schemas.microsoft.com/office/drawing/2014/main" id="{69A7BB59-6B57-4AF9-BDCC-72532B96B0CA}"/>
              </a:ext>
            </a:extLst>
          </p:cNvPr>
          <p:cNvSpPr txBox="1"/>
          <p:nvPr/>
        </p:nvSpPr>
        <p:spPr>
          <a:xfrm>
            <a:off x="3524232" y="53072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i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374689A-E35E-4FD5-B1F0-02B3DA939C04}"/>
              </a:ext>
            </a:extLst>
          </p:cNvPr>
          <p:cNvSpPr/>
          <p:nvPr/>
        </p:nvSpPr>
        <p:spPr>
          <a:xfrm>
            <a:off x="3309918" y="3829064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707FCA-CD47-4CBD-BD68-C7FE7A432399}"/>
              </a:ext>
            </a:extLst>
          </p:cNvPr>
          <p:cNvCxnSpPr>
            <a:stCxn id="27" idx="3"/>
            <a:endCxn id="22" idx="0"/>
          </p:cNvCxnSpPr>
          <p:nvPr/>
        </p:nvCxnSpPr>
        <p:spPr>
          <a:xfrm rot="5400000">
            <a:off x="2970588" y="4406170"/>
            <a:ext cx="512323" cy="33372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98AA5D3C-D6C5-4765-86A3-8A5EA3B5ACC5}"/>
              </a:ext>
            </a:extLst>
          </p:cNvPr>
          <p:cNvSpPr/>
          <p:nvPr/>
        </p:nvSpPr>
        <p:spPr>
          <a:xfrm>
            <a:off x="2705076" y="4897824"/>
            <a:ext cx="108000" cy="1071570"/>
          </a:xfrm>
          <a:prstGeom prst="leftBrace">
            <a:avLst/>
          </a:prstGeom>
          <a:noFill/>
          <a:ln w="28575" cap="flat" cmpd="sng" algn="ctr">
            <a:solidFill>
              <a:srgbClr val="99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90EAA37-3726-454F-AA44-133E87B86D38}"/>
              </a:ext>
            </a:extLst>
          </p:cNvPr>
          <p:cNvGrpSpPr/>
          <p:nvPr/>
        </p:nvGrpSpPr>
        <p:grpSpPr>
          <a:xfrm>
            <a:off x="6096000" y="1828800"/>
            <a:ext cx="3205230" cy="3786214"/>
            <a:chOff x="5214942" y="714356"/>
            <a:chExt cx="3205230" cy="3786214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95A795C-AAFD-41EE-B16F-B53B869CE0B8}"/>
                </a:ext>
              </a:extLst>
            </p:cNvPr>
            <p:cNvCxnSpPr/>
            <p:nvPr/>
          </p:nvCxnSpPr>
          <p:spPr>
            <a:xfrm rot="16200000" flipH="1">
              <a:off x="7506560" y="2860288"/>
              <a:ext cx="512323" cy="4766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3C67DBE-599E-4E4B-AD81-117B51D2D856}"/>
                </a:ext>
              </a:extLst>
            </p:cNvPr>
            <p:cNvSpPr/>
            <p:nvPr/>
          </p:nvSpPr>
          <p:spPr>
            <a:xfrm>
              <a:off x="5919842" y="2428868"/>
              <a:ext cx="357190" cy="136013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左大括号 32">
              <a:extLst>
                <a:ext uri="{FF2B5EF4-FFF2-40B4-BE49-F238E27FC236}">
                  <a16:creationId xmlns:a16="http://schemas.microsoft.com/office/drawing/2014/main" id="{0C57AE6F-DBA7-4B6D-B925-231E7D73BF65}"/>
                </a:ext>
              </a:extLst>
            </p:cNvPr>
            <p:cNvSpPr/>
            <p:nvPr/>
          </p:nvSpPr>
          <p:spPr>
            <a:xfrm>
              <a:off x="5730928" y="2474906"/>
              <a:ext cx="108000" cy="1314094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Box 64">
              <a:extLst>
                <a:ext uri="{FF2B5EF4-FFF2-40B4-BE49-F238E27FC236}">
                  <a16:creationId xmlns:a16="http://schemas.microsoft.com/office/drawing/2014/main" id="{C90B607F-407B-49BD-8879-80484E158988}"/>
                </a:ext>
              </a:extLst>
            </p:cNvPr>
            <p:cNvSpPr txBox="1"/>
            <p:nvPr/>
          </p:nvSpPr>
          <p:spPr>
            <a:xfrm>
              <a:off x="5214942" y="290690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B3A1828-8D7B-42BC-B360-55A313E8B9DB}"/>
                </a:ext>
              </a:extLst>
            </p:cNvPr>
            <p:cNvSpPr/>
            <p:nvPr/>
          </p:nvSpPr>
          <p:spPr>
            <a:xfrm>
              <a:off x="6348470" y="1428736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8A19097-591F-4B27-84AD-50F01CC30DF2}"/>
                </a:ext>
              </a:extLst>
            </p:cNvPr>
            <p:cNvSpPr/>
            <p:nvPr/>
          </p:nvSpPr>
          <p:spPr>
            <a:xfrm>
              <a:off x="7134288" y="714356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036922F-2833-4733-8395-4804EFA051AE}"/>
                </a:ext>
              </a:extLst>
            </p:cNvPr>
            <p:cNvSpPr/>
            <p:nvPr/>
          </p:nvSpPr>
          <p:spPr>
            <a:xfrm>
              <a:off x="8062982" y="1571612"/>
              <a:ext cx="357190" cy="12886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6E089F14-CF47-46E6-833E-4600EC7441DD}"/>
                </a:ext>
              </a:extLst>
            </p:cNvPr>
            <p:cNvSpPr/>
            <p:nvPr/>
          </p:nvSpPr>
          <p:spPr>
            <a:xfrm>
              <a:off x="7874068" y="1617650"/>
              <a:ext cx="126956" cy="1242656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TextBox 69">
              <a:extLst>
                <a:ext uri="{FF2B5EF4-FFF2-40B4-BE49-F238E27FC236}">
                  <a16:creationId xmlns:a16="http://schemas.microsoft.com/office/drawing/2014/main" id="{5A90ECD8-D157-4631-85BD-79538791C8CE}"/>
                </a:ext>
              </a:extLst>
            </p:cNvPr>
            <p:cNvSpPr txBox="1"/>
            <p:nvPr/>
          </p:nvSpPr>
          <p:spPr>
            <a:xfrm>
              <a:off x="7439000" y="2049653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57A4A6-4701-438F-95D6-86B9CAD84DCE}"/>
                </a:ext>
              </a:extLst>
            </p:cNvPr>
            <p:cNvCxnSpPr>
              <a:stCxn id="35" idx="3"/>
              <a:endCxn id="32" idx="0"/>
            </p:cNvCxnSpPr>
            <p:nvPr/>
          </p:nvCxnSpPr>
          <p:spPr>
            <a:xfrm rot="5400000">
              <a:off x="6009140" y="2005842"/>
              <a:ext cx="512323" cy="3337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B717919-FB8C-4A56-BA12-C0141A53ACA7}"/>
                </a:ext>
              </a:extLst>
            </p:cNvPr>
            <p:cNvCxnSpPr>
              <a:stCxn id="35" idx="5"/>
            </p:cNvCxnSpPr>
            <p:nvPr/>
          </p:nvCxnSpPr>
          <p:spPr>
            <a:xfrm rot="16200000" flipH="1">
              <a:off x="6818420" y="1934404"/>
              <a:ext cx="512323" cy="4766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6BC695E-B5A1-44B7-82AE-C8553F4BD2B2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7670073" y="1142984"/>
              <a:ext cx="571504" cy="4286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094AC45-FDE0-49D3-B54F-0E93F74586E3}"/>
                </a:ext>
              </a:extLst>
            </p:cNvPr>
            <p:cNvCxnSpPr>
              <a:endCxn id="35" idx="7"/>
            </p:cNvCxnSpPr>
            <p:nvPr/>
          </p:nvCxnSpPr>
          <p:spPr>
            <a:xfrm rot="5400000">
              <a:off x="6813261" y="1153304"/>
              <a:ext cx="382146" cy="336109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6FDC20-FDC1-4049-8D08-78C25A19319F}"/>
                </a:ext>
              </a:extLst>
            </p:cNvPr>
            <p:cNvSpPr/>
            <p:nvPr/>
          </p:nvSpPr>
          <p:spPr>
            <a:xfrm>
              <a:off x="6643702" y="3357562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77">
              <a:extLst>
                <a:ext uri="{FF2B5EF4-FFF2-40B4-BE49-F238E27FC236}">
                  <a16:creationId xmlns:a16="http://schemas.microsoft.com/office/drawing/2014/main" id="{1BC15D4E-9EA4-47AB-B472-0D183031A258}"/>
                </a:ext>
              </a:extLst>
            </p:cNvPr>
            <p:cNvSpPr txBox="1"/>
            <p:nvPr/>
          </p:nvSpPr>
          <p:spPr>
            <a:xfrm>
              <a:off x="6072198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DFDBFA2-A9FC-4859-9994-9F1CB036D71F}"/>
                </a:ext>
              </a:extLst>
            </p:cNvPr>
            <p:cNvSpPr/>
            <p:nvPr/>
          </p:nvSpPr>
          <p:spPr>
            <a:xfrm>
              <a:off x="7858148" y="3357562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4F6041CD-E85F-441A-A941-B126A88BA66B}"/>
                </a:ext>
              </a:extLst>
            </p:cNvPr>
            <p:cNvSpPr/>
            <p:nvPr/>
          </p:nvSpPr>
          <p:spPr>
            <a:xfrm>
              <a:off x="7669234" y="3403600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Box 80">
              <a:extLst>
                <a:ext uri="{FF2B5EF4-FFF2-40B4-BE49-F238E27FC236}">
                  <a16:creationId xmlns:a16="http://schemas.microsoft.com/office/drawing/2014/main" id="{5F2892B6-125A-4D90-BB84-C62BC4C9D255}"/>
                </a:ext>
              </a:extLst>
            </p:cNvPr>
            <p:cNvSpPr txBox="1"/>
            <p:nvPr/>
          </p:nvSpPr>
          <p:spPr>
            <a:xfrm>
              <a:off x="728664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F979E8F-092C-455A-AB41-BA13012AD251}"/>
                </a:ext>
              </a:extLst>
            </p:cNvPr>
            <p:cNvSpPr/>
            <p:nvPr/>
          </p:nvSpPr>
          <p:spPr>
            <a:xfrm>
              <a:off x="7072330" y="2357430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8A669FD-AAB3-4D3D-8816-98F937D4CD96}"/>
                </a:ext>
              </a:extLst>
            </p:cNvPr>
            <p:cNvCxnSpPr>
              <a:stCxn id="49" idx="3"/>
              <a:endCxn id="44" idx="0"/>
            </p:cNvCxnSpPr>
            <p:nvPr/>
          </p:nvCxnSpPr>
          <p:spPr>
            <a:xfrm rot="5400000">
              <a:off x="6733000" y="2934536"/>
              <a:ext cx="512323" cy="3337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45AE3032-D48F-4727-A371-C782845E499F}"/>
                </a:ext>
              </a:extLst>
            </p:cNvPr>
            <p:cNvSpPr/>
            <p:nvPr/>
          </p:nvSpPr>
          <p:spPr>
            <a:xfrm>
              <a:off x="6467488" y="3426190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EE6709D-0A65-40A1-9B50-862E99D09BA7}"/>
              </a:ext>
            </a:extLst>
          </p:cNvPr>
          <p:cNvGrpSpPr/>
          <p:nvPr/>
        </p:nvGrpSpPr>
        <p:grpSpPr>
          <a:xfrm>
            <a:off x="7583498" y="2176665"/>
            <a:ext cx="415928" cy="1320609"/>
            <a:chOff x="6656402" y="1036821"/>
            <a:chExt cx="415928" cy="1320609"/>
          </a:xfrm>
        </p:grpSpPr>
        <p:sp>
          <p:nvSpPr>
            <p:cNvPr id="53" name="TextBox 86">
              <a:extLst>
                <a:ext uri="{FF2B5EF4-FFF2-40B4-BE49-F238E27FC236}">
                  <a16:creationId xmlns:a16="http://schemas.microsoft.com/office/drawing/2014/main" id="{4C016219-C4D0-4681-9EB4-493D51087851}"/>
                </a:ext>
              </a:extLst>
            </p:cNvPr>
            <p:cNvSpPr txBox="1"/>
            <p:nvPr/>
          </p:nvSpPr>
          <p:spPr>
            <a:xfrm>
              <a:off x="6656402" y="103682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rgbClr val="FF00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87">
              <a:extLst>
                <a:ext uri="{FF2B5EF4-FFF2-40B4-BE49-F238E27FC236}">
                  <a16:creationId xmlns:a16="http://schemas.microsoft.com/office/drawing/2014/main" id="{3D545E45-B027-4004-9A39-9213D67FC5C1}"/>
                </a:ext>
              </a:extLst>
            </p:cNvPr>
            <p:cNvSpPr txBox="1"/>
            <p:nvPr/>
          </p:nvSpPr>
          <p:spPr>
            <a:xfrm>
              <a:off x="6715140" y="204965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rgbClr val="FF00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ED99FDB-1163-4017-9957-8C2270049658}"/>
              </a:ext>
            </a:extLst>
          </p:cNvPr>
          <p:cNvGrpSpPr/>
          <p:nvPr/>
        </p:nvGrpSpPr>
        <p:grpSpPr>
          <a:xfrm>
            <a:off x="6943776" y="1757362"/>
            <a:ext cx="1143008" cy="2143140"/>
            <a:chOff x="6062718" y="642918"/>
            <a:chExt cx="1143008" cy="2143140"/>
          </a:xfrm>
        </p:grpSpPr>
        <p:sp>
          <p:nvSpPr>
            <p:cNvPr id="56" name="TextBox 74">
              <a:extLst>
                <a:ext uri="{FF2B5EF4-FFF2-40B4-BE49-F238E27FC236}">
                  <a16:creationId xmlns:a16="http://schemas.microsoft.com/office/drawing/2014/main" id="{13975167-18EA-44A9-8281-EA100626195A}"/>
                </a:ext>
              </a:extLst>
            </p:cNvPr>
            <p:cNvSpPr txBox="1"/>
            <p:nvPr/>
          </p:nvSpPr>
          <p:spPr>
            <a:xfrm>
              <a:off x="6848536" y="64291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75">
              <a:extLst>
                <a:ext uri="{FF2B5EF4-FFF2-40B4-BE49-F238E27FC236}">
                  <a16:creationId xmlns:a16="http://schemas.microsoft.com/office/drawing/2014/main" id="{349C1908-7AC1-4B6C-8B6A-740BA58D10C1}"/>
                </a:ext>
              </a:extLst>
            </p:cNvPr>
            <p:cNvSpPr txBox="1"/>
            <p:nvPr/>
          </p:nvSpPr>
          <p:spPr>
            <a:xfrm>
              <a:off x="6062718" y="133527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88">
              <a:extLst>
                <a:ext uri="{FF2B5EF4-FFF2-40B4-BE49-F238E27FC236}">
                  <a16:creationId xmlns:a16="http://schemas.microsoft.com/office/drawing/2014/main" id="{0BD90A22-96F5-42A0-AA52-35ACFE10DC2B}"/>
                </a:ext>
              </a:extLst>
            </p:cNvPr>
            <p:cNvSpPr txBox="1"/>
            <p:nvPr/>
          </p:nvSpPr>
          <p:spPr>
            <a:xfrm>
              <a:off x="671514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90">
            <a:extLst>
              <a:ext uri="{FF2B5EF4-FFF2-40B4-BE49-F238E27FC236}">
                <a16:creationId xmlns:a16="http://schemas.microsoft.com/office/drawing/2014/main" id="{34C1585B-AADE-40AA-80FA-43CDBC6B0122}"/>
              </a:ext>
            </a:extLst>
          </p:cNvPr>
          <p:cNvSpPr txBox="1"/>
          <p:nvPr/>
        </p:nvSpPr>
        <p:spPr>
          <a:xfrm>
            <a:off x="2952728" y="38070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型调整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6A307CE-9DAB-431C-AE48-209756F0BFE4}"/>
              </a:ext>
            </a:extLst>
          </p:cNvPr>
          <p:cNvCxnSpPr/>
          <p:nvPr/>
        </p:nvCxnSpPr>
        <p:spPr>
          <a:xfrm rot="16200000" flipH="1">
            <a:off x="4630341" y="4513660"/>
            <a:ext cx="512323" cy="476604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98DDD91-6705-42C5-BF6E-38F9C8A6401E}"/>
              </a:ext>
            </a:extLst>
          </p:cNvPr>
          <p:cNvSpPr/>
          <p:nvPr/>
        </p:nvSpPr>
        <p:spPr>
          <a:xfrm>
            <a:off x="4258069" y="2367728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EEBBB-0303-465D-A513-913491162996}"/>
              </a:ext>
            </a:extLst>
          </p:cNvPr>
          <p:cNvSpPr/>
          <p:nvPr/>
        </p:nvSpPr>
        <p:spPr>
          <a:xfrm>
            <a:off x="5186763" y="3224984"/>
            <a:ext cx="357190" cy="128869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35027D7-0E19-4645-B60D-D94E704F1711}"/>
              </a:ext>
            </a:extLst>
          </p:cNvPr>
          <p:cNvSpPr/>
          <p:nvPr/>
        </p:nvSpPr>
        <p:spPr>
          <a:xfrm>
            <a:off x="4997849" y="3271022"/>
            <a:ext cx="126956" cy="1242656"/>
          </a:xfrm>
          <a:prstGeom prst="leftBrace">
            <a:avLst/>
          </a:prstGeom>
          <a:noFill/>
          <a:ln w="28575" cap="flat" cmpd="sng" algn="ctr">
            <a:solidFill>
              <a:srgbClr val="99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9">
            <a:extLst>
              <a:ext uri="{FF2B5EF4-FFF2-40B4-BE49-F238E27FC236}">
                <a16:creationId xmlns:a16="http://schemas.microsoft.com/office/drawing/2014/main" id="{45F4B6CF-8F97-4F5C-A857-85E82EABA4AB}"/>
              </a:ext>
            </a:extLst>
          </p:cNvPr>
          <p:cNvSpPr txBox="1"/>
          <p:nvPr/>
        </p:nvSpPr>
        <p:spPr>
          <a:xfrm>
            <a:off x="4562781" y="3703025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n-US" altLang="zh-CN" sz="2000" b="1" i="1" dirty="0" err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 err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A624868-1D14-43A5-814F-B6D07FC88BF8}"/>
              </a:ext>
            </a:extLst>
          </p:cNvPr>
          <p:cNvGrpSpPr/>
          <p:nvPr/>
        </p:nvGrpSpPr>
        <p:grpSpPr>
          <a:xfrm>
            <a:off x="2338723" y="3082108"/>
            <a:ext cx="1705032" cy="2360264"/>
            <a:chOff x="2795530" y="1938692"/>
            <a:chExt cx="1705032" cy="236026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CA821E-7C09-4B4B-BDCE-C98EBA47C833}"/>
                </a:ext>
              </a:extLst>
            </p:cNvPr>
            <p:cNvSpPr/>
            <p:nvPr/>
          </p:nvSpPr>
          <p:spPr>
            <a:xfrm>
              <a:off x="3500430" y="2938824"/>
              <a:ext cx="357190" cy="136013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C5CCF192-160A-4346-8086-5EC0E8E9B345}"/>
                </a:ext>
              </a:extLst>
            </p:cNvPr>
            <p:cNvSpPr/>
            <p:nvPr/>
          </p:nvSpPr>
          <p:spPr>
            <a:xfrm>
              <a:off x="3311516" y="2984862"/>
              <a:ext cx="108000" cy="1314094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Box 64">
              <a:extLst>
                <a:ext uri="{FF2B5EF4-FFF2-40B4-BE49-F238E27FC236}">
                  <a16:creationId xmlns:a16="http://schemas.microsoft.com/office/drawing/2014/main" id="{18B7764F-F173-43A8-996B-A10A93E79C93}"/>
                </a:ext>
              </a:extLst>
            </p:cNvPr>
            <p:cNvSpPr txBox="1"/>
            <p:nvPr/>
          </p:nvSpPr>
          <p:spPr>
            <a:xfrm>
              <a:off x="2795530" y="3416865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E736B0-2B1E-4B08-8870-A7FDC5B61B08}"/>
                </a:ext>
              </a:extLst>
            </p:cNvPr>
            <p:cNvSpPr/>
            <p:nvPr/>
          </p:nvSpPr>
          <p:spPr>
            <a:xfrm>
              <a:off x="3929058" y="1938692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5F4924-4E10-4800-B8F6-63F67977F9D2}"/>
                </a:ext>
              </a:extLst>
            </p:cNvPr>
            <p:cNvCxnSpPr>
              <a:stCxn id="12" idx="3"/>
              <a:endCxn id="9" idx="0"/>
            </p:cNvCxnSpPr>
            <p:nvPr/>
          </p:nvCxnSpPr>
          <p:spPr>
            <a:xfrm rot="5400000">
              <a:off x="3589728" y="2515798"/>
              <a:ext cx="512323" cy="3337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FFEC455-6BF6-47DE-9A1D-299D28F34E89}"/>
              </a:ext>
            </a:extLst>
          </p:cNvPr>
          <p:cNvCxnSpPr/>
          <p:nvPr/>
        </p:nvCxnSpPr>
        <p:spPr>
          <a:xfrm rot="16200000" flipH="1">
            <a:off x="3922278" y="3603242"/>
            <a:ext cx="512323" cy="476604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9C3E53-CC89-4386-8558-0ADB9F6F9F7C}"/>
              </a:ext>
            </a:extLst>
          </p:cNvPr>
          <p:cNvCxnSpPr>
            <a:endCxn id="5" idx="0"/>
          </p:cNvCxnSpPr>
          <p:nvPr/>
        </p:nvCxnSpPr>
        <p:spPr>
          <a:xfrm>
            <a:off x="4793854" y="2796356"/>
            <a:ext cx="571504" cy="42862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3F3772C-4D4A-44D4-A2FF-C4A4FCBE0FF2}"/>
              </a:ext>
            </a:extLst>
          </p:cNvPr>
          <p:cNvCxnSpPr/>
          <p:nvPr/>
        </p:nvCxnSpPr>
        <p:spPr>
          <a:xfrm rot="5400000">
            <a:off x="3937042" y="2806676"/>
            <a:ext cx="382146" cy="336109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6063A8-8DF9-441A-8EF4-220AF6848357}"/>
              </a:ext>
            </a:extLst>
          </p:cNvPr>
          <p:cNvGrpSpPr/>
          <p:nvPr/>
        </p:nvGrpSpPr>
        <p:grpSpPr>
          <a:xfrm>
            <a:off x="4410425" y="5010934"/>
            <a:ext cx="928694" cy="1143008"/>
            <a:chOff x="4867232" y="3867518"/>
            <a:chExt cx="928694" cy="11430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1A940EB-1E9D-4EB4-A937-55FEE8754B20}"/>
                </a:ext>
              </a:extLst>
            </p:cNvPr>
            <p:cNvSpPr/>
            <p:nvPr/>
          </p:nvSpPr>
          <p:spPr>
            <a:xfrm>
              <a:off x="5438736" y="3867518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D88F1D7F-B320-4CFD-8D59-AFEF515523DD}"/>
                </a:ext>
              </a:extLst>
            </p:cNvPr>
            <p:cNvSpPr/>
            <p:nvPr/>
          </p:nvSpPr>
          <p:spPr>
            <a:xfrm>
              <a:off x="5249822" y="3913556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Box 80">
              <a:extLst>
                <a:ext uri="{FF2B5EF4-FFF2-40B4-BE49-F238E27FC236}">
                  <a16:creationId xmlns:a16="http://schemas.microsoft.com/office/drawing/2014/main" id="{93901798-0357-4E87-B566-610A6E6C2591}"/>
                </a:ext>
              </a:extLst>
            </p:cNvPr>
            <p:cNvSpPr txBox="1"/>
            <p:nvPr/>
          </p:nvSpPr>
          <p:spPr>
            <a:xfrm>
              <a:off x="4867232" y="434555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D9674120-E38B-4280-8E57-C1B461CD2EC6}"/>
              </a:ext>
            </a:extLst>
          </p:cNvPr>
          <p:cNvSpPr/>
          <p:nvPr/>
        </p:nvSpPr>
        <p:spPr>
          <a:xfrm>
            <a:off x="4196111" y="4010802"/>
            <a:ext cx="571504" cy="571504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E528C79-A190-4EE6-A5BB-44461EBC672A}"/>
              </a:ext>
            </a:extLst>
          </p:cNvPr>
          <p:cNvCxnSpPr>
            <a:stCxn id="21" idx="3"/>
          </p:cNvCxnSpPr>
          <p:nvPr/>
        </p:nvCxnSpPr>
        <p:spPr>
          <a:xfrm rot="5400000">
            <a:off x="3856781" y="4587908"/>
            <a:ext cx="512323" cy="333728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73F96D6-2319-4C4B-A5A7-607C05E7D044}"/>
              </a:ext>
            </a:extLst>
          </p:cNvPr>
          <p:cNvGrpSpPr/>
          <p:nvPr/>
        </p:nvGrpSpPr>
        <p:grpSpPr>
          <a:xfrm>
            <a:off x="2329243" y="1429144"/>
            <a:ext cx="2857520" cy="1093595"/>
            <a:chOff x="2786050" y="285728"/>
            <a:chExt cx="2857520" cy="1093595"/>
          </a:xfrm>
        </p:grpSpPr>
        <p:sp>
          <p:nvSpPr>
            <p:cNvPr id="29" name="TextBox 74">
              <a:extLst>
                <a:ext uri="{FF2B5EF4-FFF2-40B4-BE49-F238E27FC236}">
                  <a16:creationId xmlns:a16="http://schemas.microsoft.com/office/drawing/2014/main" id="{B516FB35-5A7C-496D-B1F3-6B449BC03FC8}"/>
                </a:ext>
              </a:extLst>
            </p:cNvPr>
            <p:cNvSpPr txBox="1"/>
            <p:nvPr/>
          </p:nvSpPr>
          <p:spPr>
            <a:xfrm>
              <a:off x="4500562" y="28572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75">
              <a:extLst>
                <a:ext uri="{FF2B5EF4-FFF2-40B4-BE49-F238E27FC236}">
                  <a16:creationId xmlns:a16="http://schemas.microsoft.com/office/drawing/2014/main" id="{9A9A2901-9179-48D0-AF88-227B59B7342F}"/>
                </a:ext>
              </a:extLst>
            </p:cNvPr>
            <p:cNvSpPr txBox="1"/>
            <p:nvPr/>
          </p:nvSpPr>
          <p:spPr>
            <a:xfrm>
              <a:off x="5286380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57">
              <a:extLst>
                <a:ext uri="{FF2B5EF4-FFF2-40B4-BE49-F238E27FC236}">
                  <a16:creationId xmlns:a16="http://schemas.microsoft.com/office/drawing/2014/main" id="{BB40D383-4FED-4DBA-BBC0-E2B55AECD8CE}"/>
                </a:ext>
              </a:extLst>
            </p:cNvPr>
            <p:cNvSpPr txBox="1"/>
            <p:nvPr/>
          </p:nvSpPr>
          <p:spPr>
            <a:xfrm>
              <a:off x="2786050" y="90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0831BB8-DCA0-49DA-BE99-225FEA0F77DB}"/>
              </a:ext>
            </a:extLst>
          </p:cNvPr>
          <p:cNvGrpSpPr/>
          <p:nvPr/>
        </p:nvGrpSpPr>
        <p:grpSpPr>
          <a:xfrm>
            <a:off x="2438400" y="1836870"/>
            <a:ext cx="1929207" cy="656279"/>
            <a:chOff x="3571868" y="921175"/>
            <a:chExt cx="1252546" cy="436126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74176D-5988-4710-887E-0A6DA4141525}"/>
                </a:ext>
              </a:extLst>
            </p:cNvPr>
            <p:cNvCxnSpPr/>
            <p:nvPr/>
          </p:nvCxnSpPr>
          <p:spPr>
            <a:xfrm>
              <a:off x="4357686" y="928670"/>
              <a:ext cx="466728" cy="356747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59E3AB0-4565-4122-8B30-887A85D57EA0}"/>
                </a:ext>
              </a:extLst>
            </p:cNvPr>
            <p:cNvCxnSpPr/>
            <p:nvPr/>
          </p:nvCxnSpPr>
          <p:spPr>
            <a:xfrm rot="5400000">
              <a:off x="3550039" y="943004"/>
              <a:ext cx="436126" cy="392467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ECC90C9-A523-4E0A-9739-5E6D639D415B}"/>
              </a:ext>
            </a:extLst>
          </p:cNvPr>
          <p:cNvCxnSpPr/>
          <p:nvPr/>
        </p:nvCxnSpPr>
        <p:spPr>
          <a:xfrm>
            <a:off x="2483118" y="2896186"/>
            <a:ext cx="409930" cy="357192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</a:ln>
          <a:effectLst/>
        </p:spPr>
      </p:cxnSp>
      <p:sp>
        <p:nvSpPr>
          <p:cNvPr id="36" name="TextBox 99">
            <a:extLst>
              <a:ext uri="{FF2B5EF4-FFF2-40B4-BE49-F238E27FC236}">
                <a16:creationId xmlns:a16="http://schemas.microsoft.com/office/drawing/2014/main" id="{21E5A47C-6B96-46B6-ACD0-63F2C67AF534}"/>
              </a:ext>
            </a:extLst>
          </p:cNvPr>
          <p:cNvSpPr txBox="1"/>
          <p:nvPr/>
        </p:nvSpPr>
        <p:spPr>
          <a:xfrm>
            <a:off x="2614995" y="4968007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b="1" dirty="0" err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调整后的结果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993A738D-B0A7-4564-9954-8728C6AF1E19}"/>
              </a:ext>
            </a:extLst>
          </p:cNvPr>
          <p:cNvSpPr txBox="1"/>
          <p:nvPr/>
        </p:nvSpPr>
        <p:spPr>
          <a:xfrm>
            <a:off x="7848600" y="2702485"/>
            <a:ext cx="371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结点穿过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结点上升</a:t>
            </a:r>
            <a:endParaRPr lang="en-US" altLang="zh-CN" sz="20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的左孩子，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结点成为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的右孩子</a:t>
            </a:r>
            <a:endParaRPr lang="en-US" altLang="zh-CN" sz="20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原来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结点的左子树</a:t>
            </a:r>
            <a:r>
              <a:rPr lang="el-GR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β 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的右子树；原来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结点的右子树</a:t>
            </a:r>
            <a:r>
              <a:rPr lang="el-GR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γ 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的左子树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C215EE-0AEC-482C-9D62-C08057166D9D}"/>
              </a:ext>
            </a:extLst>
          </p:cNvPr>
          <p:cNvGrpSpPr/>
          <p:nvPr/>
        </p:nvGrpSpPr>
        <p:grpSpPr>
          <a:xfrm>
            <a:off x="3247275" y="5028712"/>
            <a:ext cx="928694" cy="1490308"/>
            <a:chOff x="3652786" y="3867518"/>
            <a:chExt cx="928694" cy="1490308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7D0F7AD-EBDC-421B-8A3C-9F81A5071D11}"/>
                </a:ext>
              </a:extLst>
            </p:cNvPr>
            <p:cNvSpPr/>
            <p:nvPr/>
          </p:nvSpPr>
          <p:spPr>
            <a:xfrm>
              <a:off x="4212000" y="4997826"/>
              <a:ext cx="360000" cy="3600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44A570F-ADED-4BC9-ACA0-D91938404532}"/>
                </a:ext>
              </a:extLst>
            </p:cNvPr>
            <p:cNvSpPr/>
            <p:nvPr/>
          </p:nvSpPr>
          <p:spPr>
            <a:xfrm>
              <a:off x="4224290" y="3867518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77">
              <a:extLst>
                <a:ext uri="{FF2B5EF4-FFF2-40B4-BE49-F238E27FC236}">
                  <a16:creationId xmlns:a16="http://schemas.microsoft.com/office/drawing/2014/main" id="{509B78C5-2B2B-4E1B-9F21-C5FC5EE838A0}"/>
                </a:ext>
              </a:extLst>
            </p:cNvPr>
            <p:cNvSpPr txBox="1"/>
            <p:nvPr/>
          </p:nvSpPr>
          <p:spPr>
            <a:xfrm>
              <a:off x="3652786" y="434555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7C99816C-AC4D-4276-A617-FDBED25992F8}"/>
                </a:ext>
              </a:extLst>
            </p:cNvPr>
            <p:cNvSpPr/>
            <p:nvPr/>
          </p:nvSpPr>
          <p:spPr>
            <a:xfrm>
              <a:off x="4048076" y="3936146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0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-0.02662 C -0.01328 -0.05903 -0.02018 -0.0912 -0.02813 -0.12454 C -0.03594 -0.15764 -0.04206 -0.18472 -0.053 -0.22639 C -0.06393 -0.26806 -0.0849 -0.34398 -0.09349 -0.37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39 0.00301 C -0.06276 -0.01389 -0.10886 -0.07662 -0.12396 -0.097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0.03125 C 0.09583 0.01574 0.1125 -0.01736 0.08164 -0.0669 C 0.05104 -0.11644 -0.05091 -0.22477 -0.0849 -0.2657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16 C -0.00925 0.00833 -0.01628 0.01759 -0.0332 -0.02732 C -0.05026 -0.07222 -0.08763 -0.2206 -0.10195 -0.27083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r>
              <a:rPr lang="en-US" altLang="zh-CN" dirty="0"/>
              <a:t>LR</a:t>
            </a:r>
            <a:r>
              <a:rPr lang="zh-CN" altLang="en-US" dirty="0"/>
              <a:t>调整演示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41F661-FC5A-46EF-A634-6D4DF924E67F}"/>
              </a:ext>
            </a:extLst>
          </p:cNvPr>
          <p:cNvGrpSpPr/>
          <p:nvPr/>
        </p:nvGrpSpPr>
        <p:grpSpPr>
          <a:xfrm>
            <a:off x="7821613" y="2119313"/>
            <a:ext cx="2135188" cy="2173287"/>
            <a:chOff x="6540501" y="1471613"/>
            <a:chExt cx="2135188" cy="2173287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500FA0F3-C59F-4133-9EBA-D85539A4F7B5}"/>
                </a:ext>
              </a:extLst>
            </p:cNvPr>
            <p:cNvSpPr/>
            <p:nvPr/>
          </p:nvSpPr>
          <p:spPr bwMode="auto">
            <a:xfrm>
              <a:off x="7821614" y="2271713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79480609-FFE1-47FF-B882-6E2194D5C5A6}"/>
                </a:ext>
              </a:extLst>
            </p:cNvPr>
            <p:cNvSpPr/>
            <p:nvPr/>
          </p:nvSpPr>
          <p:spPr bwMode="auto">
            <a:xfrm>
              <a:off x="6910389" y="230028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4B643450-4A8C-4F81-AED3-64A8325A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6" y="1838325"/>
              <a:ext cx="571500" cy="534987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CBCB601E-A96C-4DA3-AC81-72888021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1" y="2741613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95989114-3099-42D3-8738-FE75ADE5F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426" y="2670175"/>
              <a:ext cx="566738" cy="534987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050EAE29-0861-41AE-A645-4C2440CCB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289" y="1471613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" name="Text Box 25">
              <a:extLst>
                <a:ext uri="{FF2B5EF4-FFF2-40B4-BE49-F238E27FC236}">
                  <a16:creationId xmlns:a16="http://schemas.microsoft.com/office/drawing/2014/main" id="{1BF9CC9F-CA34-47B6-9757-761B42216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4" y="327183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341A926E-81BA-4A00-A20C-EEAC3E0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3889" y="327818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13" name="Freeform 30">
            <a:extLst>
              <a:ext uri="{FF2B5EF4-FFF2-40B4-BE49-F238E27FC236}">
                <a16:creationId xmlns:a16="http://schemas.microsoft.com/office/drawing/2014/main" id="{9A4B14CF-3382-450C-9DC6-122217EF45B2}"/>
              </a:ext>
            </a:extLst>
          </p:cNvPr>
          <p:cNvSpPr/>
          <p:nvPr/>
        </p:nvSpPr>
        <p:spPr bwMode="auto">
          <a:xfrm>
            <a:off x="1951037" y="2882900"/>
            <a:ext cx="520700" cy="6048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38B674B3-4E53-424F-BD10-86FA3846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2420938"/>
            <a:ext cx="571479" cy="534987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4680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EEB9FF6D-E630-427F-84E5-32843DF1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3324225"/>
            <a:ext cx="571500" cy="536575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4680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06DD7B-1C92-45AF-A01B-E4D4519F93EF}"/>
              </a:ext>
            </a:extLst>
          </p:cNvPr>
          <p:cNvGrpSpPr/>
          <p:nvPr/>
        </p:nvGrpSpPr>
        <p:grpSpPr>
          <a:xfrm>
            <a:off x="4749800" y="2347913"/>
            <a:ext cx="1416049" cy="2227263"/>
            <a:chOff x="3468688" y="1700213"/>
            <a:chExt cx="1416049" cy="2227263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008CEEFB-AB2F-4A75-A652-410AF97FEDD7}"/>
                </a:ext>
              </a:extLst>
            </p:cNvPr>
            <p:cNvSpPr/>
            <p:nvPr/>
          </p:nvSpPr>
          <p:spPr bwMode="auto">
            <a:xfrm>
              <a:off x="3843338" y="3006726"/>
              <a:ext cx="557212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2CE7634F-1149-4BCD-972F-7B1E34029435}"/>
                </a:ext>
              </a:extLst>
            </p:cNvPr>
            <p:cNvSpPr/>
            <p:nvPr/>
          </p:nvSpPr>
          <p:spPr bwMode="auto">
            <a:xfrm>
              <a:off x="3838575" y="2162176"/>
              <a:ext cx="520700" cy="6048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4E69BAD4-C7AE-430F-B0CE-DD1A03F93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1700213"/>
              <a:ext cx="571500" cy="534988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4680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88A9D36-9D83-4C0A-898C-C6F980D0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2603501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4680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F58F2EF9-5776-4702-A4D9-0CC8FDC7D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000" y="3392488"/>
              <a:ext cx="566737" cy="53498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4680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22" name="Text Box 19">
            <a:extLst>
              <a:ext uri="{FF2B5EF4-FFF2-40B4-BE49-F238E27FC236}">
                <a16:creationId xmlns:a16="http://schemas.microsoft.com/office/drawing/2014/main" id="{B429DB4C-924A-498F-80C0-258D6E495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7" y="3565526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C3FDEF9F-40EC-424B-838C-968C8C935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2700338"/>
            <a:ext cx="3603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8140A7FA-6D79-416C-BCB8-253B15DD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7" y="4075113"/>
            <a:ext cx="287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8D055061-75CD-4732-A028-145639686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7" y="2347913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-2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A2F175-56D1-4E9B-A98F-D0DBFE09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348038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-1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394E77-9FCC-4F88-9921-4B8C6D5D02D4}"/>
              </a:ext>
            </a:extLst>
          </p:cNvPr>
          <p:cNvGrpSpPr/>
          <p:nvPr/>
        </p:nvGrpSpPr>
        <p:grpSpPr>
          <a:xfrm>
            <a:off x="2613025" y="3068638"/>
            <a:ext cx="1655762" cy="503238"/>
            <a:chOff x="1331913" y="2420938"/>
            <a:chExt cx="1655762" cy="503238"/>
          </a:xfrm>
        </p:grpSpPr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7A54CA7C-29F2-4312-B53A-587CEC8EE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713" y="2420938"/>
              <a:ext cx="9366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lang="en-US" altLang="zh-CN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ED5121E-3B20-4804-949C-69121A701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1913" y="2924176"/>
              <a:ext cx="1655762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 Box 43">
            <a:extLst>
              <a:ext uri="{FF2B5EF4-FFF2-40B4-BE49-F238E27FC236}">
                <a16:creationId xmlns:a16="http://schemas.microsoft.com/office/drawing/2014/main" id="{4C1EA10B-26F1-4087-A51F-38F2FD8F2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14" y="5005394"/>
            <a:ext cx="25923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的结果</a:t>
            </a:r>
          </a:p>
        </p:txBody>
      </p:sp>
      <p:sp>
        <p:nvSpPr>
          <p:cNvPr id="31" name="Text Box 45">
            <a:extLst>
              <a:ext uri="{FF2B5EF4-FFF2-40B4-BE49-F238E27FC236}">
                <a16:creationId xmlns:a16="http://schemas.microsoft.com/office/drawing/2014/main" id="{24059974-1B4B-4036-AA07-CD01CA837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72440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调整完毕</a:t>
            </a:r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1F4FE6E2-ABB0-4708-A20B-4F27B320AAE7}"/>
              </a:ext>
            </a:extLst>
          </p:cNvPr>
          <p:cNvSpPr/>
          <p:nvPr/>
        </p:nvSpPr>
        <p:spPr bwMode="auto">
          <a:xfrm>
            <a:off x="4773612" y="2286000"/>
            <a:ext cx="1092200" cy="1765300"/>
          </a:xfrm>
          <a:custGeom>
            <a:avLst/>
            <a:gdLst>
              <a:gd name="T0" fmla="*/ 688 w 688"/>
              <a:gd name="T1" fmla="*/ 1112 h 1112"/>
              <a:gd name="T2" fmla="*/ 600 w 688"/>
              <a:gd name="T3" fmla="*/ 632 h 1112"/>
              <a:gd name="T4" fmla="*/ 160 w 688"/>
              <a:gd name="T5" fmla="*/ 376 h 1112"/>
              <a:gd name="T6" fmla="*/ 0 w 688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112"/>
              <a:gd name="T14" fmla="*/ 688 w 688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112">
                <a:moveTo>
                  <a:pt x="688" y="1112"/>
                </a:moveTo>
                <a:cubicBezTo>
                  <a:pt x="673" y="1033"/>
                  <a:pt x="688" y="755"/>
                  <a:pt x="600" y="632"/>
                </a:cubicBezTo>
                <a:cubicBezTo>
                  <a:pt x="498" y="514"/>
                  <a:pt x="260" y="481"/>
                  <a:pt x="160" y="376"/>
                </a:cubicBezTo>
                <a:cubicBezTo>
                  <a:pt x="60" y="271"/>
                  <a:pt x="33" y="78"/>
                  <a:pt x="0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右箭头 35">
            <a:extLst>
              <a:ext uri="{FF2B5EF4-FFF2-40B4-BE49-F238E27FC236}">
                <a16:creationId xmlns:a16="http://schemas.microsoft.com/office/drawing/2014/main" id="{FE9C95BD-99F7-44AE-BC26-67217B14F5F7}"/>
              </a:ext>
            </a:extLst>
          </p:cNvPr>
          <p:cNvSpPr/>
          <p:nvPr/>
        </p:nvSpPr>
        <p:spPr>
          <a:xfrm>
            <a:off x="6710368" y="3362320"/>
            <a:ext cx="642942" cy="357190"/>
          </a:xfrm>
          <a:prstGeom prst="right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5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0" grpId="0"/>
      <p:bldP spid="31" grpId="0"/>
      <p:bldP spid="32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型调整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0830A54-AD02-4FB2-9A3B-9EA015C49002}"/>
              </a:ext>
            </a:extLst>
          </p:cNvPr>
          <p:cNvGrpSpPr/>
          <p:nvPr/>
        </p:nvGrpSpPr>
        <p:grpSpPr>
          <a:xfrm>
            <a:off x="5029200" y="3048000"/>
            <a:ext cx="642942" cy="1428760"/>
            <a:chOff x="3857620" y="1000108"/>
            <a:chExt cx="642942" cy="1428760"/>
          </a:xfrm>
        </p:grpSpPr>
        <p:sp>
          <p:nvSpPr>
            <p:cNvPr id="4" name="右箭头 22">
              <a:extLst>
                <a:ext uri="{FF2B5EF4-FFF2-40B4-BE49-F238E27FC236}">
                  <a16:creationId xmlns:a16="http://schemas.microsoft.com/office/drawing/2014/main" id="{13EFDE8F-F379-4550-8E96-F41998119FD0}"/>
                </a:ext>
              </a:extLst>
            </p:cNvPr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TextBox 23">
              <a:extLst>
                <a:ext uri="{FF2B5EF4-FFF2-40B4-BE49-F238E27FC236}">
                  <a16:creationId xmlns:a16="http://schemas.microsoft.com/office/drawing/2014/main" id="{53C13BF6-089E-438B-AE2E-E7152F0C8EED}"/>
                </a:ext>
              </a:extLst>
            </p:cNvPr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插入结点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8B0AA2-D5D7-4EF4-B878-969C7E127DF9}"/>
              </a:ext>
            </a:extLst>
          </p:cNvPr>
          <p:cNvGrpSpPr/>
          <p:nvPr/>
        </p:nvGrpSpPr>
        <p:grpSpPr>
          <a:xfrm>
            <a:off x="1028672" y="2190744"/>
            <a:ext cx="3748114" cy="3786214"/>
            <a:chOff x="142844" y="785794"/>
            <a:chExt cx="3748114" cy="37862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869938D-50CC-4944-9053-D0FA8A566F26}"/>
                </a:ext>
              </a:extLst>
            </p:cNvPr>
            <p:cNvCxnSpPr/>
            <p:nvPr/>
          </p:nvCxnSpPr>
          <p:spPr>
            <a:xfrm rot="16200000" flipH="1">
              <a:off x="2291586" y="2931726"/>
              <a:ext cx="512323" cy="4766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508730-9297-49E2-BE04-547DBC1F4B93}"/>
                </a:ext>
              </a:extLst>
            </p:cNvPr>
            <p:cNvSpPr/>
            <p:nvPr/>
          </p:nvSpPr>
          <p:spPr>
            <a:xfrm>
              <a:off x="847744" y="1726746"/>
              <a:ext cx="357190" cy="136013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9BA28138-7FD4-4E08-83F8-66F8D7136A3E}"/>
                </a:ext>
              </a:extLst>
            </p:cNvPr>
            <p:cNvSpPr/>
            <p:nvPr/>
          </p:nvSpPr>
          <p:spPr>
            <a:xfrm>
              <a:off x="658830" y="1772784"/>
              <a:ext cx="108000" cy="1314094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F64F9A-D749-4F9F-AB52-358823625B3E}"/>
                </a:ext>
              </a:extLst>
            </p:cNvPr>
            <p:cNvSpPr txBox="1"/>
            <p:nvPr/>
          </p:nvSpPr>
          <p:spPr>
            <a:xfrm>
              <a:off x="142844" y="220478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FA0C9BC-86E1-4FB0-83B2-C3F4CAD1C75B}"/>
                </a:ext>
              </a:extLst>
            </p:cNvPr>
            <p:cNvSpPr/>
            <p:nvPr/>
          </p:nvSpPr>
          <p:spPr>
            <a:xfrm>
              <a:off x="2643174" y="1571612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D372A57-29F4-4424-B23C-4F885CF00F84}"/>
                </a:ext>
              </a:extLst>
            </p:cNvPr>
            <p:cNvSpPr/>
            <p:nvPr/>
          </p:nvSpPr>
          <p:spPr>
            <a:xfrm>
              <a:off x="1633562" y="857232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7906E5-2806-42B3-8A8F-818C1708F2C7}"/>
                </a:ext>
              </a:extLst>
            </p:cNvPr>
            <p:cNvSpPr/>
            <p:nvPr/>
          </p:nvSpPr>
          <p:spPr>
            <a:xfrm>
              <a:off x="3533768" y="2497496"/>
              <a:ext cx="357190" cy="12886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179FB18B-6043-4CFE-919B-BB9AD9750E5C}"/>
                </a:ext>
              </a:extLst>
            </p:cNvPr>
            <p:cNvSpPr/>
            <p:nvPr/>
          </p:nvSpPr>
          <p:spPr>
            <a:xfrm>
              <a:off x="3344854" y="2543534"/>
              <a:ext cx="126956" cy="1242656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7E09F-BB9A-4CEC-8BCC-206795DB8A85}"/>
                </a:ext>
              </a:extLst>
            </p:cNvPr>
            <p:cNvSpPr txBox="1"/>
            <p:nvPr/>
          </p:nvSpPr>
          <p:spPr>
            <a:xfrm>
              <a:off x="2909786" y="297553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9724CC4-12B7-4EC3-8E5D-64BD72D1EAA3}"/>
                </a:ext>
              </a:extLst>
            </p:cNvPr>
            <p:cNvCxnSpPr>
              <a:endCxn id="8" idx="0"/>
            </p:cNvCxnSpPr>
            <p:nvPr/>
          </p:nvCxnSpPr>
          <p:spPr>
            <a:xfrm rot="10800000" flipV="1">
              <a:off x="1026340" y="1273602"/>
              <a:ext cx="616703" cy="45314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C662A1B-3DF8-4D3D-B5F8-35F75755A256}"/>
                </a:ext>
              </a:extLst>
            </p:cNvPr>
            <p:cNvCxnSpPr>
              <a:stCxn id="11" idx="3"/>
            </p:cNvCxnSpPr>
            <p:nvPr/>
          </p:nvCxnSpPr>
          <p:spPr>
            <a:xfrm rot="5400000">
              <a:off x="2303096" y="2037990"/>
              <a:ext cx="402342" cy="4452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8F3DDDC-1766-49C3-9CC9-FC42BE3934F4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140859" y="2068868"/>
              <a:ext cx="571504" cy="4286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52DB7D5-D337-4B66-BDBD-C404A3C17546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2205066" y="1269984"/>
              <a:ext cx="521803" cy="385323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8DB1B1-F1D1-4BFF-B665-ABF0140EF06A}"/>
                </a:ext>
              </a:extLst>
            </p:cNvPr>
            <p:cNvSpPr txBox="1"/>
            <p:nvPr/>
          </p:nvSpPr>
          <p:spPr>
            <a:xfrm>
              <a:off x="1347810" y="78579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56B634-34CF-403C-BA61-B58ABBE2434F}"/>
                </a:ext>
              </a:extLst>
            </p:cNvPr>
            <p:cNvSpPr txBox="1"/>
            <p:nvPr/>
          </p:nvSpPr>
          <p:spPr>
            <a:xfrm>
              <a:off x="3214678" y="147814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350600-04BB-487C-A116-C1F860888414}"/>
                </a:ext>
              </a:extLst>
            </p:cNvPr>
            <p:cNvSpPr/>
            <p:nvPr/>
          </p:nvSpPr>
          <p:spPr>
            <a:xfrm>
              <a:off x="1428728" y="3429000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139D0CCC-90F6-453C-AD0F-0099DAAF9019}"/>
                </a:ext>
              </a:extLst>
            </p:cNvPr>
            <p:cNvSpPr txBox="1"/>
            <p:nvPr/>
          </p:nvSpPr>
          <p:spPr>
            <a:xfrm>
              <a:off x="857224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AF90434-711A-4B42-8847-EC4663287F36}"/>
                </a:ext>
              </a:extLst>
            </p:cNvPr>
            <p:cNvSpPr/>
            <p:nvPr/>
          </p:nvSpPr>
          <p:spPr>
            <a:xfrm>
              <a:off x="2643174" y="3429000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5505A2DE-3052-4CEB-B3F8-5822739BB061}"/>
                </a:ext>
              </a:extLst>
            </p:cNvPr>
            <p:cNvSpPr/>
            <p:nvPr/>
          </p:nvSpPr>
          <p:spPr>
            <a:xfrm>
              <a:off x="2454260" y="3475038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Box 28">
              <a:extLst>
                <a:ext uri="{FF2B5EF4-FFF2-40B4-BE49-F238E27FC236}">
                  <a16:creationId xmlns:a16="http://schemas.microsoft.com/office/drawing/2014/main" id="{609873D0-838D-4EEA-A133-C7AE1EA8E5E0}"/>
                </a:ext>
              </a:extLst>
            </p:cNvPr>
            <p:cNvSpPr txBox="1"/>
            <p:nvPr/>
          </p:nvSpPr>
          <p:spPr>
            <a:xfrm>
              <a:off x="2071670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695F217-9A67-4655-88CE-D656FD81FE6C}"/>
                </a:ext>
              </a:extLst>
            </p:cNvPr>
            <p:cNvSpPr/>
            <p:nvPr/>
          </p:nvSpPr>
          <p:spPr>
            <a:xfrm>
              <a:off x="1857356" y="2428868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4B3ACBC-A6B5-456E-831C-313CA2BB25CA}"/>
                </a:ext>
              </a:extLst>
            </p:cNvPr>
            <p:cNvCxnSpPr>
              <a:stCxn id="27" idx="3"/>
              <a:endCxn id="22" idx="0"/>
            </p:cNvCxnSpPr>
            <p:nvPr/>
          </p:nvCxnSpPr>
          <p:spPr>
            <a:xfrm rot="5400000">
              <a:off x="1518026" y="3005974"/>
              <a:ext cx="512323" cy="3337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E4E03FB8-751E-4713-AAFA-F7749C5652A2}"/>
                </a:ext>
              </a:extLst>
            </p:cNvPr>
            <p:cNvSpPr/>
            <p:nvPr/>
          </p:nvSpPr>
          <p:spPr>
            <a:xfrm>
              <a:off x="1252514" y="3497628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Box 58">
              <a:extLst>
                <a:ext uri="{FF2B5EF4-FFF2-40B4-BE49-F238E27FC236}">
                  <a16:creationId xmlns:a16="http://schemas.microsoft.com/office/drawing/2014/main" id="{B4CA1AA9-E257-44BA-97A1-CE33EE674381}"/>
                </a:ext>
              </a:extLst>
            </p:cNvPr>
            <p:cNvSpPr txBox="1"/>
            <p:nvPr/>
          </p:nvSpPr>
          <p:spPr>
            <a:xfrm>
              <a:off x="1500166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E6416E-EBF8-41C1-9B95-616BBE415CC8}"/>
              </a:ext>
            </a:extLst>
          </p:cNvPr>
          <p:cNvGrpSpPr/>
          <p:nvPr/>
        </p:nvGrpSpPr>
        <p:grpSpPr>
          <a:xfrm>
            <a:off x="6029332" y="2190744"/>
            <a:ext cx="3748114" cy="3714776"/>
            <a:chOff x="5143504" y="785794"/>
            <a:chExt cx="3748114" cy="371477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84470CE-433D-4C83-8331-7FD898478157}"/>
                </a:ext>
              </a:extLst>
            </p:cNvPr>
            <p:cNvCxnSpPr/>
            <p:nvPr/>
          </p:nvCxnSpPr>
          <p:spPr>
            <a:xfrm rot="16200000" flipH="1">
              <a:off x="7292246" y="2860288"/>
              <a:ext cx="512323" cy="4766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AE340C0-48E8-42C2-87B8-2882C040BCCB}"/>
                </a:ext>
              </a:extLst>
            </p:cNvPr>
            <p:cNvSpPr/>
            <p:nvPr/>
          </p:nvSpPr>
          <p:spPr>
            <a:xfrm>
              <a:off x="5848404" y="1655308"/>
              <a:ext cx="357190" cy="136013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左大括号 33">
              <a:extLst>
                <a:ext uri="{FF2B5EF4-FFF2-40B4-BE49-F238E27FC236}">
                  <a16:creationId xmlns:a16="http://schemas.microsoft.com/office/drawing/2014/main" id="{62BDC201-75AF-4D42-B3B6-AD3871C00E61}"/>
                </a:ext>
              </a:extLst>
            </p:cNvPr>
            <p:cNvSpPr/>
            <p:nvPr/>
          </p:nvSpPr>
          <p:spPr>
            <a:xfrm>
              <a:off x="5659490" y="1701346"/>
              <a:ext cx="108000" cy="1314094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AD731CC3-D535-4ADF-8B68-9B836AFB9E07}"/>
                </a:ext>
              </a:extLst>
            </p:cNvPr>
            <p:cNvSpPr txBox="1"/>
            <p:nvPr/>
          </p:nvSpPr>
          <p:spPr>
            <a:xfrm>
              <a:off x="5143504" y="213334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F09945D-D360-4DA2-85F2-2B3D317E101C}"/>
                </a:ext>
              </a:extLst>
            </p:cNvPr>
            <p:cNvSpPr/>
            <p:nvPr/>
          </p:nvSpPr>
          <p:spPr>
            <a:xfrm>
              <a:off x="7643834" y="1500174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D1562E3-AB81-4D39-B476-CE905B751F82}"/>
                </a:ext>
              </a:extLst>
            </p:cNvPr>
            <p:cNvSpPr/>
            <p:nvPr/>
          </p:nvSpPr>
          <p:spPr>
            <a:xfrm>
              <a:off x="6634222" y="785794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F7CB7CA-6FEE-4659-951F-9E99B71A7624}"/>
                </a:ext>
              </a:extLst>
            </p:cNvPr>
            <p:cNvSpPr/>
            <p:nvPr/>
          </p:nvSpPr>
          <p:spPr>
            <a:xfrm>
              <a:off x="8534428" y="2426058"/>
              <a:ext cx="357190" cy="128869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F3261285-E339-4457-8253-71AF0EA2E1E8}"/>
                </a:ext>
              </a:extLst>
            </p:cNvPr>
            <p:cNvSpPr/>
            <p:nvPr/>
          </p:nvSpPr>
          <p:spPr>
            <a:xfrm>
              <a:off x="8345514" y="2472096"/>
              <a:ext cx="126956" cy="1242656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TextBox 79">
              <a:extLst>
                <a:ext uri="{FF2B5EF4-FFF2-40B4-BE49-F238E27FC236}">
                  <a16:creationId xmlns:a16="http://schemas.microsoft.com/office/drawing/2014/main" id="{08574FA0-B238-4DCB-96DB-C8D799FBD118}"/>
                </a:ext>
              </a:extLst>
            </p:cNvPr>
            <p:cNvSpPr txBox="1"/>
            <p:nvPr/>
          </p:nvSpPr>
          <p:spPr>
            <a:xfrm>
              <a:off x="7910446" y="290409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50D3990-2EAD-4BC7-8760-E895341E6D26}"/>
                </a:ext>
              </a:extLst>
            </p:cNvPr>
            <p:cNvCxnSpPr>
              <a:endCxn id="33" idx="0"/>
            </p:cNvCxnSpPr>
            <p:nvPr/>
          </p:nvCxnSpPr>
          <p:spPr>
            <a:xfrm rot="10800000" flipV="1">
              <a:off x="6027000" y="1202164"/>
              <a:ext cx="616703" cy="45314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0A291ED-64BF-47F8-B28B-A58209F35E95}"/>
                </a:ext>
              </a:extLst>
            </p:cNvPr>
            <p:cNvCxnSpPr>
              <a:stCxn id="36" idx="3"/>
            </p:cNvCxnSpPr>
            <p:nvPr/>
          </p:nvCxnSpPr>
          <p:spPr>
            <a:xfrm rot="5400000">
              <a:off x="7303756" y="1966552"/>
              <a:ext cx="402342" cy="445204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4A9E565-5976-4FC5-AFF2-7C0F6EDB93C2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8141519" y="1997430"/>
              <a:ext cx="571504" cy="4286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3F95445-A984-4190-B3FA-36D13923BC5E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7205726" y="1198546"/>
              <a:ext cx="521803" cy="385323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771D9A-FE6C-4E28-A1D3-A2B38CC79DDD}"/>
                </a:ext>
              </a:extLst>
            </p:cNvPr>
            <p:cNvSpPr/>
            <p:nvPr/>
          </p:nvSpPr>
          <p:spPr>
            <a:xfrm>
              <a:off x="6429388" y="3357562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87">
              <a:extLst>
                <a:ext uri="{FF2B5EF4-FFF2-40B4-BE49-F238E27FC236}">
                  <a16:creationId xmlns:a16="http://schemas.microsoft.com/office/drawing/2014/main" id="{474CB0B5-8765-42F7-841A-BA9DFD708E25}"/>
                </a:ext>
              </a:extLst>
            </p:cNvPr>
            <p:cNvSpPr txBox="1"/>
            <p:nvPr/>
          </p:nvSpPr>
          <p:spPr>
            <a:xfrm>
              <a:off x="585788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41FE3F6-0705-457D-B8CD-7F17E3BA598B}"/>
                </a:ext>
              </a:extLst>
            </p:cNvPr>
            <p:cNvSpPr/>
            <p:nvPr/>
          </p:nvSpPr>
          <p:spPr>
            <a:xfrm>
              <a:off x="7643834" y="3357562"/>
              <a:ext cx="357190" cy="114300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D99F704-9147-4A6E-BA72-D3ACA91FCEEB}"/>
                </a:ext>
              </a:extLst>
            </p:cNvPr>
            <p:cNvSpPr/>
            <p:nvPr/>
          </p:nvSpPr>
          <p:spPr>
            <a:xfrm>
              <a:off x="7454920" y="3403600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Box 90">
              <a:extLst>
                <a:ext uri="{FF2B5EF4-FFF2-40B4-BE49-F238E27FC236}">
                  <a16:creationId xmlns:a16="http://schemas.microsoft.com/office/drawing/2014/main" id="{AF24C284-5E8F-43D7-B9A8-C4110A88A355}"/>
                </a:ext>
              </a:extLst>
            </p:cNvPr>
            <p:cNvSpPr txBox="1"/>
            <p:nvPr/>
          </p:nvSpPr>
          <p:spPr>
            <a:xfrm>
              <a:off x="7072330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F827C23-ECA3-432B-A39D-CE4CA1854140}"/>
                </a:ext>
              </a:extLst>
            </p:cNvPr>
            <p:cNvSpPr/>
            <p:nvPr/>
          </p:nvSpPr>
          <p:spPr>
            <a:xfrm>
              <a:off x="6858016" y="2357430"/>
              <a:ext cx="571504" cy="571504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404F15D-80C9-4D4F-BF07-F1033BBE28CC}"/>
                </a:ext>
              </a:extLst>
            </p:cNvPr>
            <p:cNvCxnSpPr>
              <a:stCxn id="50" idx="3"/>
              <a:endCxn id="45" idx="0"/>
            </p:cNvCxnSpPr>
            <p:nvPr/>
          </p:nvCxnSpPr>
          <p:spPr>
            <a:xfrm rot="5400000">
              <a:off x="6518686" y="2934536"/>
              <a:ext cx="512323" cy="333728"/>
            </a:xfrm>
            <a:prstGeom prst="lin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</a:ln>
            <a:effectLst/>
          </p:spPr>
        </p:cxn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0874B057-95CE-468C-9CF0-BC1AF4D5911A}"/>
                </a:ext>
              </a:extLst>
            </p:cNvPr>
            <p:cNvSpPr/>
            <p:nvPr/>
          </p:nvSpPr>
          <p:spPr>
            <a:xfrm>
              <a:off x="6253174" y="3426190"/>
              <a:ext cx="108000" cy="1071570"/>
            </a:xfrm>
            <a:prstGeom prst="leftBrac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16CC10C-6D0D-4B23-9E4F-7BEBA458F303}"/>
              </a:ext>
            </a:extLst>
          </p:cNvPr>
          <p:cNvGrpSpPr/>
          <p:nvPr/>
        </p:nvGrpSpPr>
        <p:grpSpPr>
          <a:xfrm>
            <a:off x="7172340" y="2025843"/>
            <a:ext cx="2286016" cy="1901438"/>
            <a:chOff x="6286512" y="620893"/>
            <a:chExt cx="2286016" cy="1901438"/>
          </a:xfrm>
        </p:grpSpPr>
        <p:sp>
          <p:nvSpPr>
            <p:cNvPr id="54" name="TextBox 84">
              <a:extLst>
                <a:ext uri="{FF2B5EF4-FFF2-40B4-BE49-F238E27FC236}">
                  <a16:creationId xmlns:a16="http://schemas.microsoft.com/office/drawing/2014/main" id="{88D831B8-501B-4E84-BD1B-0123FC8943BB}"/>
                </a:ext>
              </a:extLst>
            </p:cNvPr>
            <p:cNvSpPr txBox="1"/>
            <p:nvPr/>
          </p:nvSpPr>
          <p:spPr>
            <a:xfrm>
              <a:off x="6643702" y="221455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85">
              <a:extLst>
                <a:ext uri="{FF2B5EF4-FFF2-40B4-BE49-F238E27FC236}">
                  <a16:creationId xmlns:a16="http://schemas.microsoft.com/office/drawing/2014/main" id="{B7D3EBD8-EFD8-439C-8B1F-69BDC028C3E5}"/>
                </a:ext>
              </a:extLst>
            </p:cNvPr>
            <p:cNvSpPr txBox="1"/>
            <p:nvPr/>
          </p:nvSpPr>
          <p:spPr>
            <a:xfrm>
              <a:off x="6286512" y="62089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-2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94">
              <a:extLst>
                <a:ext uri="{FF2B5EF4-FFF2-40B4-BE49-F238E27FC236}">
                  <a16:creationId xmlns:a16="http://schemas.microsoft.com/office/drawing/2014/main" id="{F9B5979C-35EA-43FE-860C-79BCB0F56FE6}"/>
                </a:ext>
              </a:extLst>
            </p:cNvPr>
            <p:cNvSpPr txBox="1"/>
            <p:nvPr/>
          </p:nvSpPr>
          <p:spPr>
            <a:xfrm>
              <a:off x="8215338" y="150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椭圆 56">
            <a:extLst>
              <a:ext uri="{FF2B5EF4-FFF2-40B4-BE49-F238E27FC236}">
                <a16:creationId xmlns:a16="http://schemas.microsoft.com/office/drawing/2014/main" id="{F0D81F17-FEF4-405D-831F-06FC89422C20}"/>
              </a:ext>
            </a:extLst>
          </p:cNvPr>
          <p:cNvSpPr/>
          <p:nvPr/>
        </p:nvSpPr>
        <p:spPr>
          <a:xfrm>
            <a:off x="8529662" y="5867420"/>
            <a:ext cx="360000" cy="360000"/>
          </a:xfrm>
          <a:prstGeom prst="ellipse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3FC6BE7-1712-44FB-888F-0B4FA36A6B24}"/>
              </a:ext>
            </a:extLst>
          </p:cNvPr>
          <p:cNvGrpSpPr/>
          <p:nvPr/>
        </p:nvGrpSpPr>
        <p:grpSpPr>
          <a:xfrm>
            <a:off x="8029596" y="2476496"/>
            <a:ext cx="714380" cy="1143008"/>
            <a:chOff x="7143768" y="1071546"/>
            <a:chExt cx="714380" cy="1143008"/>
          </a:xfrm>
        </p:grpSpPr>
        <p:sp>
          <p:nvSpPr>
            <p:cNvPr id="59" name="TextBox 97">
              <a:extLst>
                <a:ext uri="{FF2B5EF4-FFF2-40B4-BE49-F238E27FC236}">
                  <a16:creationId xmlns:a16="http://schemas.microsoft.com/office/drawing/2014/main" id="{40B455F7-737D-4026-98E4-F625BBBCD9A5}"/>
                </a:ext>
              </a:extLst>
            </p:cNvPr>
            <p:cNvSpPr txBox="1"/>
            <p:nvPr/>
          </p:nvSpPr>
          <p:spPr>
            <a:xfrm>
              <a:off x="7500958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rgbClr val="FF00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98">
              <a:extLst>
                <a:ext uri="{FF2B5EF4-FFF2-40B4-BE49-F238E27FC236}">
                  <a16:creationId xmlns:a16="http://schemas.microsoft.com/office/drawing/2014/main" id="{F930B84D-CBE0-4325-84E6-FA5D3009AD2C}"/>
                </a:ext>
              </a:extLst>
            </p:cNvPr>
            <p:cNvSpPr txBox="1"/>
            <p:nvPr/>
          </p:nvSpPr>
          <p:spPr>
            <a:xfrm>
              <a:off x="7143768" y="190677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n-US" altLang="zh-CN" sz="2000" b="1" dirty="0">
                  <a:solidFill>
                    <a:srgbClr val="FF00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C2C80B0-6500-4E06-A49D-E56787F98182}"/>
              </a:ext>
            </a:extLst>
          </p:cNvPr>
          <p:cNvCxnSpPr/>
          <p:nvPr/>
        </p:nvCxnSpPr>
        <p:spPr>
          <a:xfrm rot="5400000" flipH="1" flipV="1">
            <a:off x="7422373" y="2512215"/>
            <a:ext cx="1785950" cy="571504"/>
          </a:xfrm>
          <a:prstGeom prst="straightConnector1">
            <a:avLst/>
          </a:prstGeom>
          <a:noFill/>
          <a:ln w="57150" cap="flat" cmpd="sng" algn="ctr">
            <a:solidFill>
              <a:srgbClr val="99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718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0">
            <a:extLst>
              <a:ext uri="{FF2B5EF4-FFF2-40B4-BE49-F238E27FC236}">
                <a16:creationId xmlns:a16="http://schemas.microsoft.com/office/drawing/2014/main" id="{2F79322C-76AD-408E-9841-AADCC0BB66D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14600"/>
            <a:ext cx="8001000" cy="2743200"/>
            <a:chOff x="480" y="1344"/>
            <a:chExt cx="5040" cy="1728"/>
          </a:xfrm>
        </p:grpSpPr>
        <p:sp>
          <p:nvSpPr>
            <p:cNvPr id="19459" name="Text Box 2">
              <a:extLst>
                <a:ext uri="{FF2B5EF4-FFF2-40B4-BE49-F238E27FC236}">
                  <a16:creationId xmlns:a16="http://schemas.microsoft.com/office/drawing/2014/main" id="{575D8227-4CD5-4069-9141-D64809FEB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05"/>
              <a:ext cx="15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查找的基本方法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0" name="AutoShape 3">
              <a:extLst>
                <a:ext uri="{FF2B5EF4-FFF2-40B4-BE49-F238E27FC236}">
                  <a16:creationId xmlns:a16="http://schemas.microsoft.com/office/drawing/2014/main" id="{DEB3EECF-B591-4868-8D7B-9800F20AC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1680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1" name="Text Box 4">
              <a:extLst>
                <a:ext uri="{FF2B5EF4-FFF2-40B4-BE49-F238E27FC236}">
                  <a16:creationId xmlns:a16="http://schemas.microsoft.com/office/drawing/2014/main" id="{94A1FEF7-C868-48DD-AC99-4B47A4CD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28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比较式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查找法</a:t>
              </a:r>
            </a:p>
          </p:txBody>
        </p:sp>
        <p:sp>
          <p:nvSpPr>
            <p:cNvPr id="19462" name="Text Box 5">
              <a:extLst>
                <a:ext uri="{FF2B5EF4-FFF2-40B4-BE49-F238E27FC236}">
                  <a16:creationId xmlns:a16="http://schemas.microsoft.com/office/drawing/2014/main" id="{F314F873-C7F3-4403-ABEE-3F4596F83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84"/>
              <a:ext cx="3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计算式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查找法－</a:t>
              </a:r>
              <a:r>
                <a:rPr lang="en-US" altLang="zh-CN" sz="2400" b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2400" b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哈希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）查找法</a:t>
              </a:r>
            </a:p>
          </p:txBody>
        </p:sp>
        <p:sp>
          <p:nvSpPr>
            <p:cNvPr id="19463" name="AutoShape 6">
              <a:extLst>
                <a:ext uri="{FF2B5EF4-FFF2-40B4-BE49-F238E27FC236}">
                  <a16:creationId xmlns:a16="http://schemas.microsoft.com/office/drawing/2014/main" id="{300CD887-84CB-45F9-8D7F-2074290B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392"/>
              <a:ext cx="48" cy="960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4" name="Text Box 7">
              <a:extLst>
                <a:ext uri="{FF2B5EF4-FFF2-40B4-BE49-F238E27FC236}">
                  <a16:creationId xmlns:a16="http://schemas.microsoft.com/office/drawing/2014/main" id="{1B613FA1-DB60-49F2-97E6-54BA5325A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44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zh-CN" altLang="en-US" sz="2400" b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的查找法</a:t>
              </a:r>
            </a:p>
          </p:txBody>
        </p:sp>
        <p:sp>
          <p:nvSpPr>
            <p:cNvPr id="19465" name="Text Box 8">
              <a:extLst>
                <a:ext uri="{FF2B5EF4-FFF2-40B4-BE49-F238E27FC236}">
                  <a16:creationId xmlns:a16="http://schemas.microsoft.com/office/drawing/2014/main" id="{C1E568B7-7369-4276-B2C9-ACB1DBF53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12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zh-CN" altLang="en-US" sz="2400" b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的查找法</a:t>
              </a:r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55BFCA9F-F166-4F46-BA9C-6BD6C73CFFCE}"/>
              </a:ext>
            </a:extLst>
          </p:cNvPr>
          <p:cNvSpPr txBox="1">
            <a:spLocks/>
          </p:cNvSpPr>
          <p:nvPr/>
        </p:nvSpPr>
        <p:spPr>
          <a:xfrm>
            <a:off x="914400" y="68580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/>
              <a:t>查找的基本方法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r>
              <a:rPr lang="en-US" altLang="zh-CN" dirty="0"/>
              <a:t>RL</a:t>
            </a:r>
            <a:r>
              <a:rPr lang="zh-CN" altLang="en-US" dirty="0"/>
              <a:t>调整演示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ED48AF17-99BF-4211-93FF-5BCEBF74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38700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4" name="Text Box 32">
            <a:extLst>
              <a:ext uri="{FF2B5EF4-FFF2-40B4-BE49-F238E27FC236}">
                <a16:creationId xmlns:a16="http://schemas.microsoft.com/office/drawing/2014/main" id="{64C7771B-29F7-402C-96B7-CB775E015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4046537"/>
            <a:ext cx="287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8AE708C1-5822-4967-839B-01DB880E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300" y="2895600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C9559AA6-521F-465D-B67B-5EEC1F8D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743075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-2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0C9D09-D13B-4F4D-AF06-D50A3BEA34AB}"/>
              </a:ext>
            </a:extLst>
          </p:cNvPr>
          <p:cNvGrpSpPr/>
          <p:nvPr/>
        </p:nvGrpSpPr>
        <p:grpSpPr>
          <a:xfrm>
            <a:off x="6324600" y="2057400"/>
            <a:ext cx="3236926" cy="3906834"/>
            <a:chOff x="5213346" y="1368438"/>
            <a:chExt cx="3236926" cy="3906834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1DC9FE0-AED4-4B67-97A3-FA7ADF7C1595}"/>
                </a:ext>
              </a:extLst>
            </p:cNvPr>
            <p:cNvSpPr/>
            <p:nvPr/>
          </p:nvSpPr>
          <p:spPr bwMode="auto">
            <a:xfrm>
              <a:off x="6783383" y="1801825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26A72EE-6714-47C2-ADF0-6008ADB026BE}"/>
                </a:ext>
              </a:extLst>
            </p:cNvPr>
            <p:cNvSpPr/>
            <p:nvPr/>
          </p:nvSpPr>
          <p:spPr bwMode="auto">
            <a:xfrm>
              <a:off x="5645146" y="1728800"/>
              <a:ext cx="649287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DA1A1B64-5D99-44E3-A161-F1C12CD89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796" y="1368438"/>
              <a:ext cx="571500" cy="534987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08157AAF-615F-4A77-9B8C-6BB65256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346" y="2089163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126568DE-D867-45BF-B2E7-53BDA915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46" y="2187588"/>
              <a:ext cx="566737" cy="534987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A8398F7-054B-4BEF-B3F8-D575859CC5E8}"/>
                </a:ext>
              </a:extLst>
            </p:cNvPr>
            <p:cNvSpPr/>
            <p:nvPr/>
          </p:nvSpPr>
          <p:spPr bwMode="auto">
            <a:xfrm>
              <a:off x="6853233" y="265113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C499804D-CFEE-4AA5-B1DF-5E9D96A6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346" y="3092463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F4D7AD-496D-4B06-911D-B446C4A48B0A}"/>
                </a:ext>
              </a:extLst>
            </p:cNvPr>
            <p:cNvSpPr/>
            <p:nvPr/>
          </p:nvSpPr>
          <p:spPr bwMode="auto">
            <a:xfrm flipH="1">
              <a:off x="7697783" y="2665425"/>
              <a:ext cx="266700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8F3DF6E2-DAC3-46EF-8181-E7355AEE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783" y="3097225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1542472-B7A3-4B45-ACE7-12E66D1E9036}"/>
                </a:ext>
              </a:extLst>
            </p:cNvPr>
            <p:cNvSpPr/>
            <p:nvPr/>
          </p:nvSpPr>
          <p:spPr bwMode="auto">
            <a:xfrm>
              <a:off x="6596058" y="3654438"/>
              <a:ext cx="146050" cy="423862"/>
            </a:xfrm>
            <a:custGeom>
              <a:avLst/>
              <a:gdLst>
                <a:gd name="T0" fmla="*/ 92 w 92"/>
                <a:gd name="T1" fmla="*/ 0 h 267"/>
                <a:gd name="T2" fmla="*/ 0 w 92"/>
                <a:gd name="T3" fmla="*/ 267 h 267"/>
                <a:gd name="T4" fmla="*/ 0 60000 65536"/>
                <a:gd name="T5" fmla="*/ 0 60000 65536"/>
                <a:gd name="T6" fmla="*/ 0 w 92"/>
                <a:gd name="T7" fmla="*/ 0 h 267"/>
                <a:gd name="T8" fmla="*/ 92 w 92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" h="267">
                  <a:moveTo>
                    <a:pt x="92" y="0"/>
                  </a:moveTo>
                  <a:lnTo>
                    <a:pt x="0" y="267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3B5F0D2A-3C60-457F-B03B-57B29D27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3" y="4078300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C97A30DF-43C9-4821-B337-4E8C9F434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322" y="4786322"/>
              <a:ext cx="2520950" cy="4889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914400" eaLnBrk="1" fontAlgn="ctr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插入关键字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的结果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5A3D78B-C8FB-4A77-85B3-626553B2BECE}"/>
              </a:ext>
            </a:extLst>
          </p:cNvPr>
          <p:cNvGrpSpPr/>
          <p:nvPr/>
        </p:nvGrpSpPr>
        <p:grpSpPr>
          <a:xfrm>
            <a:off x="4540246" y="2879725"/>
            <a:ext cx="1079500" cy="576262"/>
            <a:chOff x="3428992" y="2190763"/>
            <a:chExt cx="1079500" cy="576262"/>
          </a:xfrm>
        </p:grpSpPr>
        <p:sp>
          <p:nvSpPr>
            <p:cNvPr id="21" name="Line 46">
              <a:extLst>
                <a:ext uri="{FF2B5EF4-FFF2-40B4-BE49-F238E27FC236}">
                  <a16:creationId xmlns:a16="http://schemas.microsoft.com/office/drawing/2014/main" id="{BF3A7BAE-634F-4D1F-B708-6C781675D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992" y="2767025"/>
              <a:ext cx="107950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47">
              <a:extLst>
                <a:ext uri="{FF2B5EF4-FFF2-40B4-BE49-F238E27FC236}">
                  <a16:creationId xmlns:a16="http://schemas.microsoft.com/office/drawing/2014/main" id="{0187507A-129D-43E7-AE24-03B3F43E4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992" y="2190763"/>
              <a:ext cx="863600" cy="4889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1" fontAlgn="ctr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lang="en-US" altLang="zh-CN" sz="2000" b="1" dirty="0">
                  <a:solidFill>
                    <a:srgbClr val="3333FF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3" name="Freeform 2">
            <a:extLst>
              <a:ext uri="{FF2B5EF4-FFF2-40B4-BE49-F238E27FC236}">
                <a16:creationId xmlns:a16="http://schemas.microsoft.com/office/drawing/2014/main" id="{F0E7A145-C1F3-45C3-987F-53F6CE73BED8}"/>
              </a:ext>
            </a:extLst>
          </p:cNvPr>
          <p:cNvSpPr/>
          <p:nvPr/>
        </p:nvSpPr>
        <p:spPr bwMode="auto">
          <a:xfrm>
            <a:off x="2967011" y="2579658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F9BF3EEE-ACC6-4FD2-8A91-F602E9BF508A}"/>
              </a:ext>
            </a:extLst>
          </p:cNvPr>
          <p:cNvSpPr/>
          <p:nvPr/>
        </p:nvSpPr>
        <p:spPr bwMode="auto">
          <a:xfrm>
            <a:off x="1828774" y="2506633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C5AAE627-C31A-469B-81BA-6580D4F0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24" y="2146271"/>
            <a:ext cx="571500" cy="534987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1939339-B159-41EA-986C-FB4E9B6C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74" y="2866996"/>
            <a:ext cx="571500" cy="536575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03AAD054-6950-4C14-80A3-5695F1DA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674" y="2965421"/>
            <a:ext cx="566737" cy="534987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716A3318-B877-4F4C-AAE1-0E3DA1EAB0A6}"/>
              </a:ext>
            </a:extLst>
          </p:cNvPr>
          <p:cNvSpPr/>
          <p:nvPr/>
        </p:nvSpPr>
        <p:spPr bwMode="auto">
          <a:xfrm>
            <a:off x="3036861" y="3428971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D4D1E715-09A5-4236-9DFF-80BCBE2CE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74" y="3870296"/>
            <a:ext cx="571500" cy="536575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7B940CF6-837F-49E0-B08D-177C9A2DF371}"/>
              </a:ext>
            </a:extLst>
          </p:cNvPr>
          <p:cNvSpPr/>
          <p:nvPr/>
        </p:nvSpPr>
        <p:spPr bwMode="auto">
          <a:xfrm flipH="1">
            <a:off x="3881411" y="3443258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16A6A91E-E685-4A52-9DB3-ADF8C6C8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11" y="3875058"/>
            <a:ext cx="571500" cy="536575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BAB1CDB4-0BE0-4F9D-9D70-674B0B63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315" y="2058960"/>
            <a:ext cx="571500" cy="534987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1F2ACD52-B8CA-49D4-A3C7-B4F17FC7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565" y="2890810"/>
            <a:ext cx="566737" cy="534987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EE69F08B-4FDE-4BD6-A5C7-352221A4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65" y="3782985"/>
            <a:ext cx="571500" cy="536575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FA56B133-C687-4515-BC4C-D367537B6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411" y="2332012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C47D9FE0-76A4-4079-9AE6-8228D1032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36" y="3195612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101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r>
              <a:rPr lang="en-US" altLang="zh-CN" dirty="0"/>
              <a:t>RL</a:t>
            </a:r>
            <a:r>
              <a:rPr lang="zh-CN" altLang="en-US" dirty="0"/>
              <a:t>调整演示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8066657-987C-459F-AB76-6B59D563AE3E}"/>
              </a:ext>
            </a:extLst>
          </p:cNvPr>
          <p:cNvSpPr/>
          <p:nvPr/>
        </p:nvSpPr>
        <p:spPr bwMode="auto">
          <a:xfrm>
            <a:off x="3729030" y="2605084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DF335D0-4AA4-4107-8DEA-7B3BF375EADC}"/>
              </a:ext>
            </a:extLst>
          </p:cNvPr>
          <p:cNvSpPr/>
          <p:nvPr/>
        </p:nvSpPr>
        <p:spPr bwMode="auto">
          <a:xfrm>
            <a:off x="2590793" y="2532059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823ACC-53AE-44C3-A234-6A249FBB3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43" y="2171697"/>
            <a:ext cx="571500" cy="534987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B9166D-9A2C-4652-8DDE-C36EBE3D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993" y="2892422"/>
            <a:ext cx="571500" cy="536575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CD878-3EC3-4A36-BC05-320A721A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693" y="2990847"/>
            <a:ext cx="566737" cy="534987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BBE8B92-F286-45BC-9706-F13D9E07C0DD}"/>
              </a:ext>
            </a:extLst>
          </p:cNvPr>
          <p:cNvSpPr/>
          <p:nvPr/>
        </p:nvSpPr>
        <p:spPr bwMode="auto">
          <a:xfrm>
            <a:off x="3798880" y="3454397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647472-8BDF-40E6-841D-052C1F56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93" y="3895722"/>
            <a:ext cx="571500" cy="536575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C64EBCF-336D-4544-A19D-C80D33598006}"/>
              </a:ext>
            </a:extLst>
          </p:cNvPr>
          <p:cNvSpPr/>
          <p:nvPr/>
        </p:nvSpPr>
        <p:spPr bwMode="auto">
          <a:xfrm flipH="1">
            <a:off x="4643430" y="3468684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C96078-0236-482E-9EB1-84BB8D36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0" y="3900484"/>
            <a:ext cx="571500" cy="536575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7200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0F6CB3BC-159B-4AEC-B794-DFB99AC144FF}"/>
              </a:ext>
            </a:extLst>
          </p:cNvPr>
          <p:cNvSpPr/>
          <p:nvPr/>
        </p:nvSpPr>
        <p:spPr bwMode="auto">
          <a:xfrm>
            <a:off x="3541705" y="4457697"/>
            <a:ext cx="146050" cy="423862"/>
          </a:xfrm>
          <a:custGeom>
            <a:avLst/>
            <a:gdLst>
              <a:gd name="T0" fmla="*/ 92 w 92"/>
              <a:gd name="T1" fmla="*/ 0 h 267"/>
              <a:gd name="T2" fmla="*/ 0 w 92"/>
              <a:gd name="T3" fmla="*/ 267 h 267"/>
              <a:gd name="T4" fmla="*/ 0 60000 65536"/>
              <a:gd name="T5" fmla="*/ 0 60000 65536"/>
              <a:gd name="T6" fmla="*/ 0 w 92"/>
              <a:gd name="T7" fmla="*/ 0 h 267"/>
              <a:gd name="T8" fmla="*/ 92 w 92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" h="267">
                <a:moveTo>
                  <a:pt x="92" y="0"/>
                </a:moveTo>
                <a:lnTo>
                  <a:pt x="0" y="267"/>
                </a:lnTo>
              </a:path>
            </a:pathLst>
          </a:custGeom>
          <a:noFill/>
          <a:ln w="31750">
            <a:solidFill>
              <a:srgbClr val="3333FF"/>
            </a:solidFill>
            <a:round/>
          </a:ln>
        </p:spPr>
        <p:txBody>
          <a:bodyPr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21941425-2305-4E45-BCE3-E68FC4BA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0" y="4881559"/>
            <a:ext cx="571500" cy="536575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AC4CFF49-9227-4AA9-8A4A-327DFF66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05" y="2505072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AE4F9A38-DE92-49B3-88A3-56E2100A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0" y="3368672"/>
            <a:ext cx="3603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D24A6505-253E-437A-A4C7-78E56656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193" y="4952997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05558E36-48FE-4AA9-8508-48085973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093" y="4160834"/>
            <a:ext cx="287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C1884092-D49B-4D4B-A0C9-41D30F3DA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0" y="3944934"/>
            <a:ext cx="287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863D7E1F-B268-4C2E-9D49-1C4767A4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693" y="3009897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0" name="Text Box 35">
            <a:extLst>
              <a:ext uri="{FF2B5EF4-FFF2-40B4-BE49-F238E27FC236}">
                <a16:creationId xmlns:a16="http://schemas.microsoft.com/office/drawing/2014/main" id="{2B5DA133-61C5-44E8-8906-CEB7A096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05" y="3441697"/>
            <a:ext cx="2873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id="{BACCE6AD-FF6D-4723-830A-A3B99D1D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68" y="1857372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t>-2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7119F44-3A7E-4A7B-889F-B4DF3406AF79}"/>
              </a:ext>
            </a:extLst>
          </p:cNvPr>
          <p:cNvGrpSpPr/>
          <p:nvPr/>
        </p:nvGrpSpPr>
        <p:grpSpPr>
          <a:xfrm>
            <a:off x="6629400" y="2286000"/>
            <a:ext cx="3092451" cy="2595563"/>
            <a:chOff x="5000628" y="1571612"/>
            <a:chExt cx="3092451" cy="2595563"/>
          </a:xfrm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5D0FD92-2CE6-4BC3-8957-0B734FAE600E}"/>
                </a:ext>
              </a:extLst>
            </p:cNvPr>
            <p:cNvSpPr/>
            <p:nvPr/>
          </p:nvSpPr>
          <p:spPr bwMode="auto">
            <a:xfrm>
              <a:off x="5859466" y="2824150"/>
              <a:ext cx="419100" cy="673100"/>
            </a:xfrm>
            <a:custGeom>
              <a:avLst/>
              <a:gdLst>
                <a:gd name="T0" fmla="*/ 0 w 264"/>
                <a:gd name="T1" fmla="*/ 0 h 424"/>
                <a:gd name="T2" fmla="*/ 264 w 264"/>
                <a:gd name="T3" fmla="*/ 424 h 424"/>
                <a:gd name="T4" fmla="*/ 0 60000 65536"/>
                <a:gd name="T5" fmla="*/ 0 60000 65536"/>
                <a:gd name="T6" fmla="*/ 0 w 264"/>
                <a:gd name="T7" fmla="*/ 0 h 424"/>
                <a:gd name="T8" fmla="*/ 264 w 264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424">
                  <a:moveTo>
                    <a:pt x="0" y="0"/>
                  </a:moveTo>
                  <a:lnTo>
                    <a:pt x="264" y="42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B5AB76C-225F-4C9A-BE30-4321989CA9D5}"/>
                </a:ext>
              </a:extLst>
            </p:cNvPr>
            <p:cNvSpPr/>
            <p:nvPr/>
          </p:nvSpPr>
          <p:spPr bwMode="auto">
            <a:xfrm>
              <a:off x="5359403" y="2849550"/>
              <a:ext cx="266700" cy="609600"/>
            </a:xfrm>
            <a:custGeom>
              <a:avLst/>
              <a:gdLst>
                <a:gd name="T0" fmla="*/ 168 w 168"/>
                <a:gd name="T1" fmla="*/ 0 h 384"/>
                <a:gd name="T2" fmla="*/ 0 w 168"/>
                <a:gd name="T3" fmla="*/ 384 h 384"/>
                <a:gd name="T4" fmla="*/ 0 60000 65536"/>
                <a:gd name="T5" fmla="*/ 0 60000 65536"/>
                <a:gd name="T6" fmla="*/ 0 w 168"/>
                <a:gd name="T7" fmla="*/ 0 h 384"/>
                <a:gd name="T8" fmla="*/ 168 w 16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84">
                  <a:moveTo>
                    <a:pt x="168" y="0"/>
                  </a:moveTo>
                  <a:lnTo>
                    <a:pt x="0" y="38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17">
              <a:extLst>
                <a:ext uri="{FF2B5EF4-FFF2-40B4-BE49-F238E27FC236}">
                  <a16:creationId xmlns:a16="http://schemas.microsoft.com/office/drawing/2014/main" id="{190B2133-B4C1-4AEF-A6E2-85754CCF3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8" y="3473437"/>
              <a:ext cx="571500" cy="534988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8B90D91F-7B56-480C-A88F-72A573C63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28" y="3473437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Oval 19">
              <a:extLst>
                <a:ext uri="{FF2B5EF4-FFF2-40B4-BE49-F238E27FC236}">
                  <a16:creationId xmlns:a16="http://schemas.microsoft.com/office/drawing/2014/main" id="{4564D882-D834-4940-939B-EE231905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8" y="1571612"/>
              <a:ext cx="566738" cy="534988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EEB0A64-B1B4-4BE8-8359-5B52A3C50CFB}"/>
                </a:ext>
              </a:extLst>
            </p:cNvPr>
            <p:cNvSpPr/>
            <p:nvPr/>
          </p:nvSpPr>
          <p:spPr bwMode="auto">
            <a:xfrm>
              <a:off x="5834066" y="2036750"/>
              <a:ext cx="363538" cy="488950"/>
            </a:xfrm>
            <a:custGeom>
              <a:avLst/>
              <a:gdLst>
                <a:gd name="T0" fmla="*/ 229 w 229"/>
                <a:gd name="T1" fmla="*/ 0 h 308"/>
                <a:gd name="T2" fmla="*/ 0 w 229"/>
                <a:gd name="T3" fmla="*/ 308 h 308"/>
                <a:gd name="T4" fmla="*/ 0 60000 65536"/>
                <a:gd name="T5" fmla="*/ 0 60000 65536"/>
                <a:gd name="T6" fmla="*/ 0 w 229"/>
                <a:gd name="T7" fmla="*/ 0 h 308"/>
                <a:gd name="T8" fmla="*/ 229 w 229"/>
                <a:gd name="T9" fmla="*/ 308 h 3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" h="308">
                  <a:moveTo>
                    <a:pt x="229" y="0"/>
                  </a:moveTo>
                  <a:lnTo>
                    <a:pt x="0" y="308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5C26790E-56CE-4C86-98C8-AEF6C10D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78" y="2362187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1D55235-B5D3-4362-8DD3-13114E62E2A6}"/>
                </a:ext>
              </a:extLst>
            </p:cNvPr>
            <p:cNvSpPr/>
            <p:nvPr/>
          </p:nvSpPr>
          <p:spPr bwMode="auto">
            <a:xfrm>
              <a:off x="6629403" y="2024050"/>
              <a:ext cx="330200" cy="381000"/>
            </a:xfrm>
            <a:custGeom>
              <a:avLst/>
              <a:gdLst>
                <a:gd name="T0" fmla="*/ 0 w 208"/>
                <a:gd name="T1" fmla="*/ 0 h 240"/>
                <a:gd name="T2" fmla="*/ 208 w 208"/>
                <a:gd name="T3" fmla="*/ 240 h 240"/>
                <a:gd name="T4" fmla="*/ 0 60000 65536"/>
                <a:gd name="T5" fmla="*/ 0 60000 65536"/>
                <a:gd name="T6" fmla="*/ 0 w 208"/>
                <a:gd name="T7" fmla="*/ 0 h 240"/>
                <a:gd name="T8" fmla="*/ 208 w 208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40">
                  <a:moveTo>
                    <a:pt x="0" y="0"/>
                  </a:moveTo>
                  <a:lnTo>
                    <a:pt x="208" y="240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3">
              <a:extLst>
                <a:ext uri="{FF2B5EF4-FFF2-40B4-BE49-F238E27FC236}">
                  <a16:creationId xmlns:a16="http://schemas.microsoft.com/office/drawing/2014/main" id="{ACF0FCC9-CAAF-47AF-96F6-3BACA1224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616" y="2366950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55DF1A5-36CB-4865-873E-D1B587730980}"/>
                </a:ext>
              </a:extLst>
            </p:cNvPr>
            <p:cNvSpPr/>
            <p:nvPr/>
          </p:nvSpPr>
          <p:spPr bwMode="auto">
            <a:xfrm>
              <a:off x="7183441" y="2870187"/>
              <a:ext cx="373063" cy="639763"/>
            </a:xfrm>
            <a:custGeom>
              <a:avLst/>
              <a:gdLst>
                <a:gd name="T0" fmla="*/ 0 w 235"/>
                <a:gd name="T1" fmla="*/ 0 h 403"/>
                <a:gd name="T2" fmla="*/ 235 w 235"/>
                <a:gd name="T3" fmla="*/ 403 h 403"/>
                <a:gd name="T4" fmla="*/ 0 60000 65536"/>
                <a:gd name="T5" fmla="*/ 0 60000 65536"/>
                <a:gd name="T6" fmla="*/ 0 w 235"/>
                <a:gd name="T7" fmla="*/ 0 h 403"/>
                <a:gd name="T8" fmla="*/ 235 w 235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03">
                  <a:moveTo>
                    <a:pt x="0" y="0"/>
                  </a:moveTo>
                  <a:lnTo>
                    <a:pt x="235" y="40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25">
              <a:extLst>
                <a:ext uri="{FF2B5EF4-FFF2-40B4-BE49-F238E27FC236}">
                  <a16:creationId xmlns:a16="http://schemas.microsoft.com/office/drawing/2014/main" id="{E70DA20B-D9EB-48ED-B19F-2E0A4F23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091" y="3486137"/>
              <a:ext cx="571500" cy="5365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72000" rIns="0" bIns="0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id="{1350B0F5-29DA-4E40-9F09-EB1E61C9B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666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9ABBB7B4-7912-47B8-941C-97E3F2A59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753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619B19C0-FD34-4474-8049-C93FD5BB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5741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7" name="Text Box 40">
              <a:extLst>
                <a:ext uri="{FF2B5EF4-FFF2-40B4-BE49-F238E27FC236}">
                  <a16:creationId xmlns:a16="http://schemas.microsoft.com/office/drawing/2014/main" id="{535888AC-A120-4AC0-BF9A-F12CFA0DB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628" y="1574787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" name="Text Box 41">
              <a:extLst>
                <a:ext uri="{FF2B5EF4-FFF2-40B4-BE49-F238E27FC236}">
                  <a16:creationId xmlns:a16="http://schemas.microsoft.com/office/drawing/2014/main" id="{7A738B44-F0D2-4C5F-9004-382A65A0C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666" y="20716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C7371AFA-B4B2-40A3-BC00-BA779777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378" y="2287575"/>
              <a:ext cx="5032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</p:grpSp>
      <p:sp>
        <p:nvSpPr>
          <p:cNvPr id="40" name="Text Box 48">
            <a:extLst>
              <a:ext uri="{FF2B5EF4-FFF2-40B4-BE49-F238E27FC236}">
                <a16:creationId xmlns:a16="http://schemas.microsoft.com/office/drawing/2014/main" id="{6B517D08-6687-498E-BA3B-EE2DFBBD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896" y="5429272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调整完毕</a:t>
            </a:r>
          </a:p>
        </p:txBody>
      </p:sp>
      <p:sp>
        <p:nvSpPr>
          <p:cNvPr id="41" name="Freeform 49">
            <a:extLst>
              <a:ext uri="{FF2B5EF4-FFF2-40B4-BE49-F238E27FC236}">
                <a16:creationId xmlns:a16="http://schemas.microsoft.com/office/drawing/2014/main" id="{2B10A974-8140-4C2B-B781-8202F208E366}"/>
              </a:ext>
            </a:extLst>
          </p:cNvPr>
          <p:cNvSpPr/>
          <p:nvPr/>
        </p:nvSpPr>
        <p:spPr bwMode="auto">
          <a:xfrm>
            <a:off x="3605205" y="2058984"/>
            <a:ext cx="869950" cy="1830388"/>
          </a:xfrm>
          <a:custGeom>
            <a:avLst/>
            <a:gdLst>
              <a:gd name="T0" fmla="*/ 33 w 548"/>
              <a:gd name="T1" fmla="*/ 1153 h 1153"/>
              <a:gd name="T2" fmla="*/ 52 w 548"/>
              <a:gd name="T3" fmla="*/ 840 h 1153"/>
              <a:gd name="T4" fmla="*/ 348 w 548"/>
              <a:gd name="T5" fmla="*/ 576 h 1153"/>
              <a:gd name="T6" fmla="*/ 468 w 548"/>
              <a:gd name="T7" fmla="*/ 352 h 1153"/>
              <a:gd name="T8" fmla="*/ 548 w 548"/>
              <a:gd name="T9" fmla="*/ 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1153"/>
              <a:gd name="T17" fmla="*/ 548 w 548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1153">
                <a:moveTo>
                  <a:pt x="33" y="1153"/>
                </a:moveTo>
                <a:cubicBezTo>
                  <a:pt x="36" y="1101"/>
                  <a:pt x="0" y="936"/>
                  <a:pt x="52" y="840"/>
                </a:cubicBezTo>
                <a:cubicBezTo>
                  <a:pt x="94" y="737"/>
                  <a:pt x="279" y="657"/>
                  <a:pt x="348" y="576"/>
                </a:cubicBezTo>
                <a:cubicBezTo>
                  <a:pt x="417" y="495"/>
                  <a:pt x="435" y="448"/>
                  <a:pt x="468" y="352"/>
                </a:cubicBezTo>
                <a:cubicBezTo>
                  <a:pt x="533" y="220"/>
                  <a:pt x="531" y="73"/>
                  <a:pt x="548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右箭头 45">
            <a:extLst>
              <a:ext uri="{FF2B5EF4-FFF2-40B4-BE49-F238E27FC236}">
                <a16:creationId xmlns:a16="http://schemas.microsoft.com/office/drawing/2014/main" id="{0A14B514-3016-48A0-8E40-CC79C81C55D6}"/>
              </a:ext>
            </a:extLst>
          </p:cNvPr>
          <p:cNvSpPr/>
          <p:nvPr/>
        </p:nvSpPr>
        <p:spPr>
          <a:xfrm>
            <a:off x="5700706" y="3214694"/>
            <a:ext cx="857256" cy="35719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B138B126-DDBD-4389-8B63-0D6B1DE7D5A4}"/>
              </a:ext>
            </a:extLst>
          </p:cNvPr>
          <p:cNvSpPr txBox="1"/>
          <p:nvPr/>
        </p:nvSpPr>
        <p:spPr>
          <a:xfrm>
            <a:off x="5557830" y="285750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调整</a:t>
            </a:r>
            <a:endParaRPr lang="zh-CN" altLang="en-US" sz="20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1" grpId="1" animBg="1"/>
      <p:bldP spid="42" grpId="0" animBg="1"/>
      <p:bldP spid="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8B0A-D7D5-44BD-A9EF-4D48071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给出构造一棵</a:t>
            </a:r>
            <a:r>
              <a:rPr lang="en-US" altLang="zh-CN" dirty="0"/>
              <a:t>AVL</a:t>
            </a:r>
            <a:r>
              <a:rPr lang="zh-CN" altLang="en-US" dirty="0"/>
              <a:t>树的步骤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B3AB14-CEA8-4AFD-B35A-2630EE79C58F}"/>
              </a:ext>
            </a:extLst>
          </p:cNvPr>
          <p:cNvSpPr/>
          <p:nvPr/>
        </p:nvSpPr>
        <p:spPr>
          <a:xfrm>
            <a:off x="533400" y="1371600"/>
            <a:ext cx="1135380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输入关键字序列  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(16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15)</a:t>
            </a:r>
            <a:endParaRPr lang="zh-CN" altLang="en-US" dirty="0"/>
          </a:p>
        </p:txBody>
      </p:sp>
      <p:sp>
        <p:nvSpPr>
          <p:cNvPr id="4" name="Oval 38">
            <a:extLst>
              <a:ext uri="{FF2B5EF4-FFF2-40B4-BE49-F238E27FC236}">
                <a16:creationId xmlns:a16="http://schemas.microsoft.com/office/drawing/2014/main" id="{88AA7771-D80C-4656-99E4-0A04F651A0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8900" y="2779713"/>
            <a:ext cx="650875" cy="650874"/>
          </a:xfrm>
          <a:prstGeom prst="ellipse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Line 39">
            <a:extLst>
              <a:ext uri="{FF2B5EF4-FFF2-40B4-BE49-F238E27FC236}">
                <a16:creationId xmlns:a16="http://schemas.microsoft.com/office/drawing/2014/main" id="{B6602824-F7AA-46F8-8ED8-D4BB8F4FC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068638"/>
            <a:ext cx="1081088" cy="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0">
            <a:extLst>
              <a:ext uri="{FF2B5EF4-FFF2-40B4-BE49-F238E27FC236}">
                <a16:creationId xmlns:a16="http://schemas.microsoft.com/office/drawing/2014/main" id="{C7BD0283-EC9D-44E9-9EB0-C2900628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563813"/>
            <a:ext cx="9366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0987EEAC-3C5B-4A12-AEEE-A4E31CCA2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347913"/>
            <a:ext cx="2159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grpSp>
        <p:nvGrpSpPr>
          <p:cNvPr id="8" name="Group 42">
            <a:extLst>
              <a:ext uri="{FF2B5EF4-FFF2-40B4-BE49-F238E27FC236}">
                <a16:creationId xmlns:a16="http://schemas.microsoft.com/office/drawing/2014/main" id="{39705CB5-C3AD-4574-B6B4-A8D3E69BC3C1}"/>
              </a:ext>
            </a:extLst>
          </p:cNvPr>
          <p:cNvGrpSpPr/>
          <p:nvPr/>
        </p:nvGrpSpPr>
        <p:grpSpPr bwMode="auto">
          <a:xfrm>
            <a:off x="4830763" y="2273778"/>
            <a:ext cx="2663825" cy="1512888"/>
            <a:chOff x="2200" y="1253"/>
            <a:chExt cx="1678" cy="953"/>
          </a:xfrm>
        </p:grpSpPr>
        <p:sp>
          <p:nvSpPr>
            <p:cNvPr id="9" name="Line 43">
              <a:extLst>
                <a:ext uri="{FF2B5EF4-FFF2-40B4-BE49-F238E27FC236}">
                  <a16:creationId xmlns:a16="http://schemas.microsoft.com/office/drawing/2014/main" id="{B79F91F8-74BC-43C9-9334-0776951FE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752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44">
              <a:extLst>
                <a:ext uri="{FF2B5EF4-FFF2-40B4-BE49-F238E27FC236}">
                  <a16:creationId xmlns:a16="http://schemas.microsoft.com/office/drawing/2014/main" id="{270D26AD-02F3-419B-99F0-CE2FA7EC8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43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56522366-E3B3-44C6-B79B-6C44A7A998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2" y="1277"/>
              <a:ext cx="367" cy="342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F25444AB-9DED-4A06-8A1B-64376F48BA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9" y="184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04335B4D-C45B-47CD-8EAC-5F4A9AFEF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6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3F7949F2-CAC4-4CF6-80AE-5CF66FD2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25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5" name="Freeform 49">
              <a:extLst>
                <a:ext uri="{FF2B5EF4-FFF2-40B4-BE49-F238E27FC236}">
                  <a16:creationId xmlns:a16="http://schemas.microsoft.com/office/drawing/2014/main" id="{650353DC-92F3-454B-BB37-F9DEF44AB077}"/>
                </a:ext>
              </a:extLst>
            </p:cNvPr>
            <p:cNvSpPr/>
            <p:nvPr/>
          </p:nvSpPr>
          <p:spPr bwMode="auto">
            <a:xfrm>
              <a:off x="3296" y="1600"/>
              <a:ext cx="152" cy="252"/>
            </a:xfrm>
            <a:custGeom>
              <a:avLst/>
              <a:gdLst>
                <a:gd name="T0" fmla="*/ 152 w 152"/>
                <a:gd name="T1" fmla="*/ 0 h 236"/>
                <a:gd name="T2" fmla="*/ 0 w 152"/>
                <a:gd name="T3" fmla="*/ 236 h 236"/>
                <a:gd name="T4" fmla="*/ 0 60000 65536"/>
                <a:gd name="T5" fmla="*/ 0 60000 65536"/>
                <a:gd name="T6" fmla="*/ 0 w 152"/>
                <a:gd name="T7" fmla="*/ 0 h 236"/>
                <a:gd name="T8" fmla="*/ 152 w 152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236">
                  <a:moveTo>
                    <a:pt x="152" y="0"/>
                  </a:moveTo>
                  <a:lnTo>
                    <a:pt x="0" y="23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id="{DA40B6BF-ADF7-44B9-835C-18DA535C95C0}"/>
              </a:ext>
            </a:extLst>
          </p:cNvPr>
          <p:cNvGrpSpPr/>
          <p:nvPr/>
        </p:nvGrpSpPr>
        <p:grpSpPr bwMode="auto">
          <a:xfrm>
            <a:off x="1331913" y="3773503"/>
            <a:ext cx="3130550" cy="2247885"/>
            <a:chOff x="839" y="2316"/>
            <a:chExt cx="1702" cy="1296"/>
          </a:xfrm>
        </p:grpSpPr>
        <p:sp>
          <p:nvSpPr>
            <p:cNvPr id="17" name="Line 51">
              <a:extLst>
                <a:ext uri="{FF2B5EF4-FFF2-40B4-BE49-F238E27FC236}">
                  <a16:creationId xmlns:a16="http://schemas.microsoft.com/office/drawing/2014/main" id="{7B911162-59BE-4995-80DD-DDC26BD32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977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52">
              <a:extLst>
                <a:ext uri="{FF2B5EF4-FFF2-40B4-BE49-F238E27FC236}">
                  <a16:creationId xmlns:a16="http://schemas.microsoft.com/office/drawing/2014/main" id="{2C2B20E6-AAD7-4B68-A04F-E34BE84F3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659"/>
              <a:ext cx="590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9" name="Oval 53">
              <a:extLst>
                <a:ext uri="{FF2B5EF4-FFF2-40B4-BE49-F238E27FC236}">
                  <a16:creationId xmlns:a16="http://schemas.microsoft.com/office/drawing/2014/main" id="{89095C7B-E571-476F-9DA5-69A3C4D97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6" y="2407"/>
              <a:ext cx="295" cy="27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0" name="Oval 54">
              <a:extLst>
                <a:ext uri="{FF2B5EF4-FFF2-40B4-BE49-F238E27FC236}">
                  <a16:creationId xmlns:a16="http://schemas.microsoft.com/office/drawing/2014/main" id="{524AAE2B-C3D6-4835-97E9-B8299446DB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6" y="2886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B6EAA257-43B5-465E-91CA-7570E9C67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693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" name="Text Box 56">
              <a:extLst>
                <a:ext uri="{FF2B5EF4-FFF2-40B4-BE49-F238E27FC236}">
                  <a16:creationId xmlns:a16="http://schemas.microsoft.com/office/drawing/2014/main" id="{48E0C557-2F87-432A-A3A7-F88690524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" y="2316"/>
              <a:ext cx="136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3" name="Freeform 57">
              <a:extLst>
                <a:ext uri="{FF2B5EF4-FFF2-40B4-BE49-F238E27FC236}">
                  <a16:creationId xmlns:a16="http://schemas.microsoft.com/office/drawing/2014/main" id="{6F9F944B-B62C-490E-98A6-593CD387D84B}"/>
                </a:ext>
              </a:extLst>
            </p:cNvPr>
            <p:cNvSpPr/>
            <p:nvPr/>
          </p:nvSpPr>
          <p:spPr bwMode="auto">
            <a:xfrm>
              <a:off x="1962" y="2630"/>
              <a:ext cx="187" cy="266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58">
              <a:extLst>
                <a:ext uri="{FF2B5EF4-FFF2-40B4-BE49-F238E27FC236}">
                  <a16:creationId xmlns:a16="http://schemas.microsoft.com/office/drawing/2014/main" id="{9ED6629F-B485-49C8-9D29-9E7D98ECE9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1" y="331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" name="Line 59">
              <a:extLst>
                <a:ext uri="{FF2B5EF4-FFF2-40B4-BE49-F238E27FC236}">
                  <a16:creationId xmlns:a16="http://schemas.microsoft.com/office/drawing/2014/main" id="{20DE39E4-DAB4-4178-B3D3-3478D2866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158"/>
              <a:ext cx="181" cy="227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60">
              <a:extLst>
                <a:ext uri="{FF2B5EF4-FFF2-40B4-BE49-F238E27FC236}">
                  <a16:creationId xmlns:a16="http://schemas.microsoft.com/office/drawing/2014/main" id="{9DED20BB-C064-4886-9538-4D8361622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374"/>
              <a:ext cx="136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27" name="Group 61">
            <a:extLst>
              <a:ext uri="{FF2B5EF4-FFF2-40B4-BE49-F238E27FC236}">
                <a16:creationId xmlns:a16="http://schemas.microsoft.com/office/drawing/2014/main" id="{0B23866B-7756-4D65-BDCB-BDA2AFEF7FC4}"/>
              </a:ext>
            </a:extLst>
          </p:cNvPr>
          <p:cNvGrpSpPr/>
          <p:nvPr/>
        </p:nvGrpSpPr>
        <p:grpSpPr bwMode="auto">
          <a:xfrm>
            <a:off x="6096000" y="4005780"/>
            <a:ext cx="4124324" cy="1828427"/>
            <a:chOff x="2766" y="2523"/>
            <a:chExt cx="2091" cy="871"/>
          </a:xfrm>
        </p:grpSpPr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2724E3FB-8F34-4556-9B91-26150AD8B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2977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63">
              <a:extLst>
                <a:ext uri="{FF2B5EF4-FFF2-40B4-BE49-F238E27FC236}">
                  <a16:creationId xmlns:a16="http://schemas.microsoft.com/office/drawing/2014/main" id="{77B567A9-5197-4CB1-BEB4-E8AB4CDE0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59"/>
              <a:ext cx="590" cy="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LR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30" name="Oval 64">
              <a:extLst>
                <a:ext uri="{FF2B5EF4-FFF2-40B4-BE49-F238E27FC236}">
                  <a16:creationId xmlns:a16="http://schemas.microsoft.com/office/drawing/2014/main" id="{F62A0F30-FF52-4536-9A20-575BE49776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6" y="2614"/>
              <a:ext cx="295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" name="Oval 65">
              <a:extLst>
                <a:ext uri="{FF2B5EF4-FFF2-40B4-BE49-F238E27FC236}">
                  <a16:creationId xmlns:a16="http://schemas.microsoft.com/office/drawing/2014/main" id="{38C866F9-8D0D-46B4-9F81-10F306C9C1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6" y="309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" name="Text Box 66">
              <a:extLst>
                <a:ext uri="{FF2B5EF4-FFF2-40B4-BE49-F238E27FC236}">
                  <a16:creationId xmlns:a16="http://schemas.microsoft.com/office/drawing/2014/main" id="{812FF89A-AF94-4763-840D-1595B27BA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900"/>
              <a:ext cx="181" cy="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Text Box 67">
              <a:extLst>
                <a:ext uri="{FF2B5EF4-FFF2-40B4-BE49-F238E27FC236}">
                  <a16:creationId xmlns:a16="http://schemas.microsoft.com/office/drawing/2014/main" id="{A0A3D321-C10A-4E69-8726-46BFE1A9B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523"/>
              <a:ext cx="136" cy="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4" name="Freeform 68">
              <a:extLst>
                <a:ext uri="{FF2B5EF4-FFF2-40B4-BE49-F238E27FC236}">
                  <a16:creationId xmlns:a16="http://schemas.microsoft.com/office/drawing/2014/main" id="{9E6A585E-5FDD-4090-B765-C94FA965A72B}"/>
                </a:ext>
              </a:extLst>
            </p:cNvPr>
            <p:cNvSpPr/>
            <p:nvPr/>
          </p:nvSpPr>
          <p:spPr bwMode="auto">
            <a:xfrm>
              <a:off x="3822" y="2860"/>
              <a:ext cx="187" cy="220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69">
              <a:extLst>
                <a:ext uri="{FF2B5EF4-FFF2-40B4-BE49-F238E27FC236}">
                  <a16:creationId xmlns:a16="http://schemas.microsoft.com/office/drawing/2014/main" id="{3309AD37-08AB-4C33-873C-2C2C6A0B6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7" y="309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B00DD9C9-8032-4CFA-BCA0-2E35E2FE314F}"/>
                </a:ext>
              </a:extLst>
            </p:cNvPr>
            <p:cNvSpPr/>
            <p:nvPr/>
          </p:nvSpPr>
          <p:spPr bwMode="auto">
            <a:xfrm>
              <a:off x="4245" y="2859"/>
              <a:ext cx="236" cy="220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71">
              <a:extLst>
                <a:ext uri="{FF2B5EF4-FFF2-40B4-BE49-F238E27FC236}">
                  <a16:creationId xmlns:a16="http://schemas.microsoft.com/office/drawing/2014/main" id="{B9C9461F-AA3B-4FF9-AA3C-7EDFFD8B3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3093"/>
              <a:ext cx="136" cy="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77BB57-AFD2-47B0-B0C4-1C880B9D42B9}"/>
              </a:ext>
            </a:extLst>
          </p:cNvPr>
          <p:cNvSpPr/>
          <p:nvPr/>
        </p:nvSpPr>
        <p:spPr>
          <a:xfrm>
            <a:off x="606251" y="589579"/>
            <a:ext cx="1135380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输入关键字序列  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15)</a:t>
            </a:r>
            <a:endParaRPr lang="zh-CN" altLang="en-US" dirty="0"/>
          </a:p>
        </p:txBody>
      </p:sp>
      <p:grpSp>
        <p:nvGrpSpPr>
          <p:cNvPr id="18" name="Group 1109">
            <a:extLst>
              <a:ext uri="{FF2B5EF4-FFF2-40B4-BE49-F238E27FC236}">
                <a16:creationId xmlns:a16="http://schemas.microsoft.com/office/drawing/2014/main" id="{B30D3409-F96B-49C9-84BB-B92ACBDA02E7}"/>
              </a:ext>
            </a:extLst>
          </p:cNvPr>
          <p:cNvGrpSpPr/>
          <p:nvPr/>
        </p:nvGrpSpPr>
        <p:grpSpPr bwMode="auto">
          <a:xfrm>
            <a:off x="381768" y="1483887"/>
            <a:ext cx="3661610" cy="2590800"/>
            <a:chOff x="2263" y="382"/>
            <a:chExt cx="1978" cy="1415"/>
          </a:xfrm>
        </p:grpSpPr>
        <p:sp>
          <p:nvSpPr>
            <p:cNvPr id="19" name="Line 1060">
              <a:extLst>
                <a:ext uri="{FF2B5EF4-FFF2-40B4-BE49-F238E27FC236}">
                  <a16:creationId xmlns:a16="http://schemas.microsoft.com/office/drawing/2014/main" id="{E15557F5-AE07-4782-98F1-56D65AD75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1091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" name="Group 1106">
              <a:extLst>
                <a:ext uri="{FF2B5EF4-FFF2-40B4-BE49-F238E27FC236}">
                  <a16:creationId xmlns:a16="http://schemas.microsoft.com/office/drawing/2014/main" id="{9C49F2E4-94B4-4AF7-8179-4EB2C42A4495}"/>
                </a:ext>
              </a:extLst>
            </p:cNvPr>
            <p:cNvGrpSpPr/>
            <p:nvPr/>
          </p:nvGrpSpPr>
          <p:grpSpPr bwMode="auto">
            <a:xfrm>
              <a:off x="2263" y="382"/>
              <a:ext cx="1978" cy="1415"/>
              <a:chOff x="2263" y="382"/>
              <a:chExt cx="1978" cy="1415"/>
            </a:xfrm>
          </p:grpSpPr>
          <p:sp>
            <p:nvSpPr>
              <p:cNvPr id="21" name="Text Box 1061">
                <a:extLst>
                  <a:ext uri="{FF2B5EF4-FFF2-40B4-BE49-F238E27FC236}">
                    <a16:creationId xmlns:a16="http://schemas.microsoft.com/office/drawing/2014/main" id="{450D6A75-B378-4E3B-8F53-C3014F5C0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3" y="754"/>
                <a:ext cx="590" cy="2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插入</a:t>
                </a: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22" name="Oval 1062">
                <a:extLst>
                  <a:ext uri="{FF2B5EF4-FFF2-40B4-BE49-F238E27FC236}">
                    <a16:creationId xmlns:a16="http://schemas.microsoft.com/office/drawing/2014/main" id="{4188DA5D-7D4F-4009-9BB5-15B567AE68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70" y="473"/>
                <a:ext cx="295" cy="275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3" name="Oval 1063">
                <a:extLst>
                  <a:ext uri="{FF2B5EF4-FFF2-40B4-BE49-F238E27FC236}">
                    <a16:creationId xmlns:a16="http://schemas.microsoft.com/office/drawing/2014/main" id="{7E859D7A-8F7C-4F92-AB48-AA74818258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90" y="952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4" name="Text Box 1064">
                <a:extLst>
                  <a:ext uri="{FF2B5EF4-FFF2-40B4-BE49-F238E27FC236}">
                    <a16:creationId xmlns:a16="http://schemas.microsoft.com/office/drawing/2014/main" id="{17BF5165-BA7B-469F-BB43-89035B7FF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81" cy="2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" name="Text Box 1065">
                <a:extLst>
                  <a:ext uri="{FF2B5EF4-FFF2-40B4-BE49-F238E27FC236}">
                    <a16:creationId xmlns:a16="http://schemas.microsoft.com/office/drawing/2014/main" id="{B93A5CD6-D7BC-4143-BB5A-C742BCC59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7" y="382"/>
                <a:ext cx="158" cy="2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-1</a:t>
                </a:r>
              </a:p>
            </p:txBody>
          </p:sp>
          <p:sp>
            <p:nvSpPr>
              <p:cNvPr id="26" name="Freeform 1066">
                <a:extLst>
                  <a:ext uri="{FF2B5EF4-FFF2-40B4-BE49-F238E27FC236}">
                    <a16:creationId xmlns:a16="http://schemas.microsoft.com/office/drawing/2014/main" id="{34513937-56C9-49EE-8354-89CAD390B7D6}"/>
                  </a:ext>
                </a:extLst>
              </p:cNvPr>
              <p:cNvSpPr/>
              <p:nvPr/>
            </p:nvSpPr>
            <p:spPr bwMode="auto">
              <a:xfrm>
                <a:off x="3206" y="703"/>
                <a:ext cx="187" cy="252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1067">
                <a:extLst>
                  <a:ext uri="{FF2B5EF4-FFF2-40B4-BE49-F238E27FC236}">
                    <a16:creationId xmlns:a16="http://schemas.microsoft.com/office/drawing/2014/main" id="{863BE637-31B9-4BC8-9678-61EA14B035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1" y="958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28" name="Freeform 1068">
                <a:extLst>
                  <a:ext uri="{FF2B5EF4-FFF2-40B4-BE49-F238E27FC236}">
                    <a16:creationId xmlns:a16="http://schemas.microsoft.com/office/drawing/2014/main" id="{3A8C5197-62D9-419A-A463-06200ACE5CB8}"/>
                  </a:ext>
                </a:extLst>
              </p:cNvPr>
              <p:cNvSpPr/>
              <p:nvPr/>
            </p:nvSpPr>
            <p:spPr bwMode="auto">
              <a:xfrm>
                <a:off x="3629" y="702"/>
                <a:ext cx="236" cy="252"/>
              </a:xfrm>
              <a:custGeom>
                <a:avLst/>
                <a:gdLst>
                  <a:gd name="T0" fmla="*/ 0 w 236"/>
                  <a:gd name="T1" fmla="*/ 0 h 268"/>
                  <a:gd name="T2" fmla="*/ 236 w 236"/>
                  <a:gd name="T3" fmla="*/ 268 h 268"/>
                  <a:gd name="T4" fmla="*/ 0 60000 65536"/>
                  <a:gd name="T5" fmla="*/ 0 60000 65536"/>
                  <a:gd name="T6" fmla="*/ 0 w 236"/>
                  <a:gd name="T7" fmla="*/ 0 h 268"/>
                  <a:gd name="T8" fmla="*/ 236 w 236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268">
                    <a:moveTo>
                      <a:pt x="0" y="0"/>
                    </a:moveTo>
                    <a:lnTo>
                      <a:pt x="236" y="268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1069">
                <a:extLst>
                  <a:ext uri="{FF2B5EF4-FFF2-40B4-BE49-F238E27FC236}">
                    <a16:creationId xmlns:a16="http://schemas.microsoft.com/office/drawing/2014/main" id="{96CEF862-4F3E-4D36-A0E1-02DE75967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" y="952"/>
                <a:ext cx="136" cy="2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0" name="Oval 1070">
                <a:extLst>
                  <a:ext uri="{FF2B5EF4-FFF2-40B4-BE49-F238E27FC236}">
                    <a16:creationId xmlns:a16="http://schemas.microsoft.com/office/drawing/2014/main" id="{ECF01657-FB94-4C85-B1F6-F4535218A8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9" y="1502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" name="Freeform 1071">
                <a:extLst>
                  <a:ext uri="{FF2B5EF4-FFF2-40B4-BE49-F238E27FC236}">
                    <a16:creationId xmlns:a16="http://schemas.microsoft.com/office/drawing/2014/main" id="{20A71A59-B97E-4FFB-8C94-C4D43FD76672}"/>
                  </a:ext>
                </a:extLst>
              </p:cNvPr>
              <p:cNvSpPr/>
              <p:nvPr/>
            </p:nvSpPr>
            <p:spPr bwMode="auto">
              <a:xfrm>
                <a:off x="3665" y="1253"/>
                <a:ext cx="187" cy="252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1072">
                <a:extLst>
                  <a:ext uri="{FF2B5EF4-FFF2-40B4-BE49-F238E27FC236}">
                    <a16:creationId xmlns:a16="http://schemas.microsoft.com/office/drawing/2014/main" id="{F841202A-FF4A-4F0B-9A73-4DA1CD60B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7" y="1471"/>
                <a:ext cx="136" cy="2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rPr>
                  <a:t>0</a:t>
                </a:r>
              </a:p>
            </p:txBody>
          </p:sp>
        </p:grpSp>
      </p:grpSp>
      <p:grpSp>
        <p:nvGrpSpPr>
          <p:cNvPr id="50" name="Group 1107">
            <a:extLst>
              <a:ext uri="{FF2B5EF4-FFF2-40B4-BE49-F238E27FC236}">
                <a16:creationId xmlns:a16="http://schemas.microsoft.com/office/drawing/2014/main" id="{6A51EBC8-8D15-4519-AD63-8CB39B0E1A41}"/>
              </a:ext>
            </a:extLst>
          </p:cNvPr>
          <p:cNvGrpSpPr/>
          <p:nvPr/>
        </p:nvGrpSpPr>
        <p:grpSpPr bwMode="auto">
          <a:xfrm>
            <a:off x="4295138" y="1173798"/>
            <a:ext cx="4081055" cy="3561538"/>
            <a:chOff x="385" y="1933"/>
            <a:chExt cx="2041" cy="1935"/>
          </a:xfrm>
        </p:grpSpPr>
        <p:sp>
          <p:nvSpPr>
            <p:cNvPr id="51" name="Line 1074">
              <a:extLst>
                <a:ext uri="{FF2B5EF4-FFF2-40B4-BE49-F238E27FC236}">
                  <a16:creationId xmlns:a16="http://schemas.microsoft.com/office/drawing/2014/main" id="{43C0C28C-2F47-47E6-B772-9E85EDDCE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886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1075">
              <a:extLst>
                <a:ext uri="{FF2B5EF4-FFF2-40B4-BE49-F238E27FC236}">
                  <a16:creationId xmlns:a16="http://schemas.microsoft.com/office/drawing/2014/main" id="{D761FCD9-4873-448F-9F64-6F686B82C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568"/>
              <a:ext cx="590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3" name="Oval 1076">
              <a:extLst>
                <a:ext uri="{FF2B5EF4-FFF2-40B4-BE49-F238E27FC236}">
                  <a16:creationId xmlns:a16="http://schemas.microsoft.com/office/drawing/2014/main" id="{2975200F-30D0-4E71-A794-53819642D0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" y="2024"/>
              <a:ext cx="295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4" name="Oval 1077">
              <a:extLst>
                <a:ext uri="{FF2B5EF4-FFF2-40B4-BE49-F238E27FC236}">
                  <a16:creationId xmlns:a16="http://schemas.microsoft.com/office/drawing/2014/main" id="{BD23AFDF-7672-47FF-A8E7-48225FD355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5" y="250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5" name="Text Box 1078">
              <a:extLst>
                <a:ext uri="{FF2B5EF4-FFF2-40B4-BE49-F238E27FC236}">
                  <a16:creationId xmlns:a16="http://schemas.microsoft.com/office/drawing/2014/main" id="{153B01B2-DD12-4CEC-A96E-1C85241C2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2310"/>
              <a:ext cx="181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Text Box 1079">
              <a:extLst>
                <a:ext uri="{FF2B5EF4-FFF2-40B4-BE49-F238E27FC236}">
                  <a16:creationId xmlns:a16="http://schemas.microsoft.com/office/drawing/2014/main" id="{046D0DE5-983B-4EF0-AC96-7AB36C84E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933"/>
              <a:ext cx="158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7" name="Freeform 1080">
              <a:extLst>
                <a:ext uri="{FF2B5EF4-FFF2-40B4-BE49-F238E27FC236}">
                  <a16:creationId xmlns:a16="http://schemas.microsoft.com/office/drawing/2014/main" id="{0F91209B-EC7A-4EC6-9C75-B418D9B73FD4}"/>
                </a:ext>
              </a:extLst>
            </p:cNvPr>
            <p:cNvSpPr/>
            <p:nvPr/>
          </p:nvSpPr>
          <p:spPr bwMode="auto">
            <a:xfrm>
              <a:off x="1391" y="2255"/>
              <a:ext cx="187" cy="25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Oval 1081">
              <a:extLst>
                <a:ext uri="{FF2B5EF4-FFF2-40B4-BE49-F238E27FC236}">
                  <a16:creationId xmlns:a16="http://schemas.microsoft.com/office/drawing/2014/main" id="{B098A1E6-9DC7-463F-8956-99C5EF3D6D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6" y="250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9" name="Freeform 1082">
              <a:extLst>
                <a:ext uri="{FF2B5EF4-FFF2-40B4-BE49-F238E27FC236}">
                  <a16:creationId xmlns:a16="http://schemas.microsoft.com/office/drawing/2014/main" id="{195A8728-CC1E-4AAB-91DC-CEE383111116}"/>
                </a:ext>
              </a:extLst>
            </p:cNvPr>
            <p:cNvSpPr/>
            <p:nvPr/>
          </p:nvSpPr>
          <p:spPr bwMode="auto">
            <a:xfrm>
              <a:off x="1814" y="2254"/>
              <a:ext cx="236" cy="251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1083">
              <a:extLst>
                <a:ext uri="{FF2B5EF4-FFF2-40B4-BE49-F238E27FC236}">
                  <a16:creationId xmlns:a16="http://schemas.microsoft.com/office/drawing/2014/main" id="{C2D7CE8B-DD4E-4ECF-BD49-04CAD39C8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503"/>
              <a:ext cx="136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61" name="Oval 1084">
              <a:extLst>
                <a:ext uri="{FF2B5EF4-FFF2-40B4-BE49-F238E27FC236}">
                  <a16:creationId xmlns:a16="http://schemas.microsoft.com/office/drawing/2014/main" id="{D6C68409-FC87-4B47-8C3D-3256FB279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4" y="305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2" name="Freeform 1085">
              <a:extLst>
                <a:ext uri="{FF2B5EF4-FFF2-40B4-BE49-F238E27FC236}">
                  <a16:creationId xmlns:a16="http://schemas.microsoft.com/office/drawing/2014/main" id="{314DD4E0-ADB5-459C-B0F1-15543991AF7A}"/>
                </a:ext>
              </a:extLst>
            </p:cNvPr>
            <p:cNvSpPr/>
            <p:nvPr/>
          </p:nvSpPr>
          <p:spPr bwMode="auto">
            <a:xfrm>
              <a:off x="1850" y="2805"/>
              <a:ext cx="187" cy="25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1086">
              <a:extLst>
                <a:ext uri="{FF2B5EF4-FFF2-40B4-BE49-F238E27FC236}">
                  <a16:creationId xmlns:a16="http://schemas.microsoft.com/office/drawing/2014/main" id="{6A9BA0DC-7EC2-479F-B9BA-57D73DDCD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3022"/>
              <a:ext cx="136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4" name="Oval 1087">
              <a:extLst>
                <a:ext uri="{FF2B5EF4-FFF2-40B4-BE49-F238E27FC236}">
                  <a16:creationId xmlns:a16="http://schemas.microsoft.com/office/drawing/2014/main" id="{FB740FC2-DE32-4B94-B1E8-E0B80D330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84" y="357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5" name="Freeform 1088">
              <a:extLst>
                <a:ext uri="{FF2B5EF4-FFF2-40B4-BE49-F238E27FC236}">
                  <a16:creationId xmlns:a16="http://schemas.microsoft.com/office/drawing/2014/main" id="{4F5A76C8-95B2-44E0-8B16-B0606A5D396A}"/>
                </a:ext>
              </a:extLst>
            </p:cNvPr>
            <p:cNvSpPr/>
            <p:nvPr/>
          </p:nvSpPr>
          <p:spPr bwMode="auto">
            <a:xfrm>
              <a:off x="1500" y="3325"/>
              <a:ext cx="187" cy="25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1089">
              <a:extLst>
                <a:ext uri="{FF2B5EF4-FFF2-40B4-BE49-F238E27FC236}">
                  <a16:creationId xmlns:a16="http://schemas.microsoft.com/office/drawing/2014/main" id="{89901B8C-7237-415C-8AE6-5F3D6C6ED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3542"/>
              <a:ext cx="136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84" name="Group 1108">
            <a:extLst>
              <a:ext uri="{FF2B5EF4-FFF2-40B4-BE49-F238E27FC236}">
                <a16:creationId xmlns:a16="http://schemas.microsoft.com/office/drawing/2014/main" id="{CE3E4CEF-9281-43EA-B391-97C0195ECCD4}"/>
              </a:ext>
            </a:extLst>
          </p:cNvPr>
          <p:cNvGrpSpPr/>
          <p:nvPr/>
        </p:nvGrpSpPr>
        <p:grpSpPr bwMode="auto">
          <a:xfrm>
            <a:off x="6873753" y="3601533"/>
            <a:ext cx="5089077" cy="2749235"/>
            <a:chOff x="2562" y="1933"/>
            <a:chExt cx="2570" cy="1415"/>
          </a:xfrm>
        </p:grpSpPr>
        <p:sp>
          <p:nvSpPr>
            <p:cNvPr id="85" name="Line 1090">
              <a:extLst>
                <a:ext uri="{FF2B5EF4-FFF2-40B4-BE49-F238E27FC236}">
                  <a16:creationId xmlns:a16="http://schemas.microsoft.com/office/drawing/2014/main" id="{6E514BA9-726E-4E74-83B8-DC47B7611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86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1091">
              <a:extLst>
                <a:ext uri="{FF2B5EF4-FFF2-40B4-BE49-F238E27FC236}">
                  <a16:creationId xmlns:a16="http://schemas.microsoft.com/office/drawing/2014/main" id="{A5649A3B-A929-4959-B871-165CDE45D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LL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87" name="Oval 1092">
              <a:extLst>
                <a:ext uri="{FF2B5EF4-FFF2-40B4-BE49-F238E27FC236}">
                  <a16:creationId xmlns:a16="http://schemas.microsoft.com/office/drawing/2014/main" id="{D2A75E72-EBCA-4AF5-9469-90C72B5469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0" y="2024"/>
              <a:ext cx="295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8" name="Oval 1093">
              <a:extLst>
                <a:ext uri="{FF2B5EF4-FFF2-40B4-BE49-F238E27FC236}">
                  <a16:creationId xmlns:a16="http://schemas.microsoft.com/office/drawing/2014/main" id="{32D9B6C8-9E3D-45AE-9C82-505A15D30D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0" y="250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Text Box 1094">
              <a:extLst>
                <a:ext uri="{FF2B5EF4-FFF2-40B4-BE49-F238E27FC236}">
                  <a16:creationId xmlns:a16="http://schemas.microsoft.com/office/drawing/2014/main" id="{3BDC2BCD-D07C-4614-99D4-7FAFC937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0" name="Text Box 1095">
              <a:extLst>
                <a:ext uri="{FF2B5EF4-FFF2-40B4-BE49-F238E27FC236}">
                  <a16:creationId xmlns:a16="http://schemas.microsoft.com/office/drawing/2014/main" id="{E7DE81C5-AEDA-41CF-BB1E-2198097BE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193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91" name="Freeform 1096">
              <a:extLst>
                <a:ext uri="{FF2B5EF4-FFF2-40B4-BE49-F238E27FC236}">
                  <a16:creationId xmlns:a16="http://schemas.microsoft.com/office/drawing/2014/main" id="{B1241A0B-DA45-4A96-9D7C-F2EE183ED28E}"/>
                </a:ext>
              </a:extLst>
            </p:cNvPr>
            <p:cNvSpPr/>
            <p:nvPr/>
          </p:nvSpPr>
          <p:spPr bwMode="auto">
            <a:xfrm>
              <a:off x="3686" y="2262"/>
              <a:ext cx="187" cy="238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Oval 1097">
              <a:extLst>
                <a:ext uri="{FF2B5EF4-FFF2-40B4-BE49-F238E27FC236}">
                  <a16:creationId xmlns:a16="http://schemas.microsoft.com/office/drawing/2014/main" id="{C48B2B8E-1E51-411B-ADDE-5892DC5D06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1" y="250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93" name="Freeform 1098">
              <a:extLst>
                <a:ext uri="{FF2B5EF4-FFF2-40B4-BE49-F238E27FC236}">
                  <a16:creationId xmlns:a16="http://schemas.microsoft.com/office/drawing/2014/main" id="{BACB313B-6B05-4BAD-A7CF-304099493691}"/>
                </a:ext>
              </a:extLst>
            </p:cNvPr>
            <p:cNvSpPr/>
            <p:nvPr/>
          </p:nvSpPr>
          <p:spPr bwMode="auto">
            <a:xfrm>
              <a:off x="4109" y="2260"/>
              <a:ext cx="236" cy="23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1099">
              <a:extLst>
                <a:ext uri="{FF2B5EF4-FFF2-40B4-BE49-F238E27FC236}">
                  <a16:creationId xmlns:a16="http://schemas.microsoft.com/office/drawing/2014/main" id="{F2F30DCE-600A-47D7-B71C-76D2FC77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95" name="Oval 1100">
              <a:extLst>
                <a:ext uri="{FF2B5EF4-FFF2-40B4-BE49-F238E27FC236}">
                  <a16:creationId xmlns:a16="http://schemas.microsoft.com/office/drawing/2014/main" id="{1ED3BE02-15AE-429A-848F-8FABCF49F8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9" y="305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6" name="Freeform 1101">
              <a:extLst>
                <a:ext uri="{FF2B5EF4-FFF2-40B4-BE49-F238E27FC236}">
                  <a16:creationId xmlns:a16="http://schemas.microsoft.com/office/drawing/2014/main" id="{CEAC8D2E-EDFB-430C-BD04-283DC7567C9A}"/>
                </a:ext>
              </a:extLst>
            </p:cNvPr>
            <p:cNvSpPr/>
            <p:nvPr/>
          </p:nvSpPr>
          <p:spPr bwMode="auto">
            <a:xfrm>
              <a:off x="4145" y="2802"/>
              <a:ext cx="167" cy="238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Text Box 1102">
              <a:extLst>
                <a:ext uri="{FF2B5EF4-FFF2-40B4-BE49-F238E27FC236}">
                  <a16:creationId xmlns:a16="http://schemas.microsoft.com/office/drawing/2014/main" id="{FCCAF5EC-8C1D-498D-912C-5E4F2638E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98" name="Oval 1103">
              <a:extLst>
                <a:ext uri="{FF2B5EF4-FFF2-40B4-BE49-F238E27FC236}">
                  <a16:creationId xmlns:a16="http://schemas.microsoft.com/office/drawing/2014/main" id="{049A02DD-CCCA-4550-A1A9-AFF5F913F3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8" y="305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99" name="Freeform 1104">
              <a:extLst>
                <a:ext uri="{FF2B5EF4-FFF2-40B4-BE49-F238E27FC236}">
                  <a16:creationId xmlns:a16="http://schemas.microsoft.com/office/drawing/2014/main" id="{E4749BBF-0BBE-4557-8DBF-2F9FB4D1693A}"/>
                </a:ext>
              </a:extLst>
            </p:cNvPr>
            <p:cNvSpPr/>
            <p:nvPr/>
          </p:nvSpPr>
          <p:spPr bwMode="auto">
            <a:xfrm>
              <a:off x="4512" y="2789"/>
              <a:ext cx="216" cy="238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Text Box 1105">
              <a:extLst>
                <a:ext uri="{FF2B5EF4-FFF2-40B4-BE49-F238E27FC236}">
                  <a16:creationId xmlns:a16="http://schemas.microsoft.com/office/drawing/2014/main" id="{3B9F986B-9DF0-46C1-A453-1A31EB500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7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67A09B-B359-4C13-AF76-4978BB394D22}"/>
              </a:ext>
            </a:extLst>
          </p:cNvPr>
          <p:cNvSpPr/>
          <p:nvPr/>
        </p:nvSpPr>
        <p:spPr>
          <a:xfrm>
            <a:off x="487680" y="650567"/>
            <a:ext cx="1135380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输入关键字序列  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15)</a:t>
            </a:r>
            <a:endParaRPr lang="zh-CN" altLang="en-US" dirty="0"/>
          </a:p>
        </p:txBody>
      </p:sp>
      <p:grpSp>
        <p:nvGrpSpPr>
          <p:cNvPr id="23" name="Group 57">
            <a:extLst>
              <a:ext uri="{FF2B5EF4-FFF2-40B4-BE49-F238E27FC236}">
                <a16:creationId xmlns:a16="http://schemas.microsoft.com/office/drawing/2014/main" id="{D180E520-8068-4459-9E42-8A57D1839C28}"/>
              </a:ext>
            </a:extLst>
          </p:cNvPr>
          <p:cNvGrpSpPr/>
          <p:nvPr/>
        </p:nvGrpSpPr>
        <p:grpSpPr bwMode="auto">
          <a:xfrm>
            <a:off x="626392" y="2081841"/>
            <a:ext cx="5116074" cy="3411538"/>
            <a:chOff x="2145" y="154"/>
            <a:chExt cx="2958" cy="1957"/>
          </a:xfrm>
        </p:grpSpPr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EFC816AB-8794-4BF5-92B1-BBE92CDD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874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80252E6F-E21E-4DBE-BFE3-581C65150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556"/>
              <a:ext cx="59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130E3752-D3CC-48D0-BF81-CC56544A9B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2" y="245"/>
              <a:ext cx="295" cy="27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E03A65F7-6065-4215-B760-7A27EBA76A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2" y="72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7B6F8D12-D418-48B0-8ADE-3971C3325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531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8B90B208-EFEF-47F5-B84B-12A39A73D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54"/>
              <a:ext cx="15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-2</a:t>
              </a: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5CB27E5-A310-40C2-8741-B1B6EABC1EAF}"/>
                </a:ext>
              </a:extLst>
            </p:cNvPr>
            <p:cNvSpPr/>
            <p:nvPr/>
          </p:nvSpPr>
          <p:spPr bwMode="auto">
            <a:xfrm>
              <a:off x="3278" y="466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343E135D-12AE-49C7-9F29-0E4D0830FF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3" y="73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246683C-8B6C-4065-B3EF-DAA11A267118}"/>
                </a:ext>
              </a:extLst>
            </p:cNvPr>
            <p:cNvSpPr/>
            <p:nvPr/>
          </p:nvSpPr>
          <p:spPr bwMode="auto">
            <a:xfrm>
              <a:off x="3701" y="466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78704904-2BAD-4A83-AB4A-F87486730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724"/>
              <a:ext cx="22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5E8EB4B7-BE07-490C-A046-EFBC35517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1" y="127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C1637F34-F50F-4E07-9CA0-72465B4348C3}"/>
                </a:ext>
              </a:extLst>
            </p:cNvPr>
            <p:cNvSpPr/>
            <p:nvPr/>
          </p:nvSpPr>
          <p:spPr bwMode="auto">
            <a:xfrm>
              <a:off x="3737" y="1010"/>
              <a:ext cx="167" cy="265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C302F6F-BD77-4241-9F8C-54E53628E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1243"/>
              <a:ext cx="13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CA464944-F9A8-48B8-B48C-C328687B3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0" y="127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17453B57-0BA8-47BC-B97E-F6EB1D4BCA6A}"/>
                </a:ext>
              </a:extLst>
            </p:cNvPr>
            <p:cNvSpPr/>
            <p:nvPr/>
          </p:nvSpPr>
          <p:spPr bwMode="auto">
            <a:xfrm>
              <a:off x="4104" y="997"/>
              <a:ext cx="216" cy="265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A193F388-F418-48ED-933D-5E2D7E666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243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40" name="Oval 35">
              <a:extLst>
                <a:ext uri="{FF2B5EF4-FFF2-40B4-BE49-F238E27FC236}">
                  <a16:creationId xmlns:a16="http://schemas.microsoft.com/office/drawing/2014/main" id="{7A72598D-C435-47C1-8060-66DD2B352E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9" y="1816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F807790E-5D61-467B-8BB9-CB9CA87B2FE9}"/>
                </a:ext>
              </a:extLst>
            </p:cNvPr>
            <p:cNvSpPr/>
            <p:nvPr/>
          </p:nvSpPr>
          <p:spPr bwMode="auto">
            <a:xfrm>
              <a:off x="4483" y="1539"/>
              <a:ext cx="216" cy="265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id="{E04AD07C-AE13-4DD5-8A2F-727F7DFAB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785"/>
              <a:ext cx="13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63" name="Group 58">
            <a:extLst>
              <a:ext uri="{FF2B5EF4-FFF2-40B4-BE49-F238E27FC236}">
                <a16:creationId xmlns:a16="http://schemas.microsoft.com/office/drawing/2014/main" id="{22B29FFF-1D11-4172-9D26-5C798E989D26}"/>
              </a:ext>
            </a:extLst>
          </p:cNvPr>
          <p:cNvGrpSpPr/>
          <p:nvPr/>
        </p:nvGrpSpPr>
        <p:grpSpPr bwMode="auto">
          <a:xfrm>
            <a:off x="5472309" y="2499731"/>
            <a:ext cx="5926568" cy="3074963"/>
            <a:chOff x="505" y="1906"/>
            <a:chExt cx="2808" cy="1437"/>
          </a:xfrm>
        </p:grpSpPr>
        <p:sp>
          <p:nvSpPr>
            <p:cNvPr id="64" name="Text Box 18">
              <a:extLst>
                <a:ext uri="{FF2B5EF4-FFF2-40B4-BE49-F238E27FC236}">
                  <a16:creationId xmlns:a16="http://schemas.microsoft.com/office/drawing/2014/main" id="{FCB45CC1-9A4C-4DB0-8705-D1D948040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1906"/>
              <a:ext cx="59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RR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7BDD9F34-09E0-4152-808A-AA3E7AB47A32}"/>
                </a:ext>
              </a:extLst>
            </p:cNvPr>
            <p:cNvSpPr/>
            <p:nvPr/>
          </p:nvSpPr>
          <p:spPr bwMode="auto">
            <a:xfrm flipH="1">
              <a:off x="505" y="2182"/>
              <a:ext cx="833" cy="29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rgbClr val="1F497D"/>
              </a:solidFill>
              <a:rou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Oval 39">
              <a:extLst>
                <a:ext uri="{FF2B5EF4-FFF2-40B4-BE49-F238E27FC236}">
                  <a16:creationId xmlns:a16="http://schemas.microsoft.com/office/drawing/2014/main" id="{E096D661-9E17-4DF0-90D5-EF6E8C1287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31" y="2063"/>
              <a:ext cx="295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7" name="Oval 40">
              <a:extLst>
                <a:ext uri="{FF2B5EF4-FFF2-40B4-BE49-F238E27FC236}">
                  <a16:creationId xmlns:a16="http://schemas.microsoft.com/office/drawing/2014/main" id="{77314CB3-BE9C-4F4C-A836-D121D2FFB7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1" y="254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8" name="Text Box 41">
              <a:extLst>
                <a:ext uri="{FF2B5EF4-FFF2-40B4-BE49-F238E27FC236}">
                  <a16:creationId xmlns:a16="http://schemas.microsoft.com/office/drawing/2014/main" id="{106D46A9-C9E9-4435-AE5B-958E162C5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349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9" name="Text Box 42">
              <a:extLst>
                <a:ext uri="{FF2B5EF4-FFF2-40B4-BE49-F238E27FC236}">
                  <a16:creationId xmlns:a16="http://schemas.microsoft.com/office/drawing/2014/main" id="{5C19E419-8BDA-4AB2-AD57-6FC716CAA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1972"/>
              <a:ext cx="158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263DF16F-5975-4986-9C98-DCB788F01D40}"/>
                </a:ext>
              </a:extLst>
            </p:cNvPr>
            <p:cNvSpPr/>
            <p:nvPr/>
          </p:nvSpPr>
          <p:spPr bwMode="auto">
            <a:xfrm>
              <a:off x="1867" y="2312"/>
              <a:ext cx="187" cy="216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Oval 44">
              <a:extLst>
                <a:ext uri="{FF2B5EF4-FFF2-40B4-BE49-F238E27FC236}">
                  <a16:creationId xmlns:a16="http://schemas.microsoft.com/office/drawing/2014/main" id="{5AE13F56-B936-4B88-8DBE-4A064262A3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2" y="254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3E7A61CF-DC47-46C8-AD5B-D80FE61E0DAC}"/>
                </a:ext>
              </a:extLst>
            </p:cNvPr>
            <p:cNvSpPr/>
            <p:nvPr/>
          </p:nvSpPr>
          <p:spPr bwMode="auto">
            <a:xfrm>
              <a:off x="2290" y="2310"/>
              <a:ext cx="236" cy="216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0C5CBC32-88CE-4E66-A033-E42AB1FED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2542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74" name="Oval 47">
              <a:extLst>
                <a:ext uri="{FF2B5EF4-FFF2-40B4-BE49-F238E27FC236}">
                  <a16:creationId xmlns:a16="http://schemas.microsoft.com/office/drawing/2014/main" id="{355DD1CB-E2AB-40B1-AA30-37B92739F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6" y="304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FB7867F1-8FD8-4B73-857A-EA03E44D1506}"/>
                </a:ext>
              </a:extLst>
            </p:cNvPr>
            <p:cNvSpPr/>
            <p:nvPr/>
          </p:nvSpPr>
          <p:spPr bwMode="auto">
            <a:xfrm>
              <a:off x="1537" y="2822"/>
              <a:ext cx="167" cy="216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49">
              <a:extLst>
                <a:ext uri="{FF2B5EF4-FFF2-40B4-BE49-F238E27FC236}">
                  <a16:creationId xmlns:a16="http://schemas.microsoft.com/office/drawing/2014/main" id="{F479D967-77C5-4653-9122-2DA6A165F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3061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7" name="Oval 50">
              <a:extLst>
                <a:ext uri="{FF2B5EF4-FFF2-40B4-BE49-F238E27FC236}">
                  <a16:creationId xmlns:a16="http://schemas.microsoft.com/office/drawing/2014/main" id="{D0133CCB-EA74-40F1-AEE3-2439376FA9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9" y="301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0C45CD8-A486-49F2-AFA9-4534540C3A29}"/>
                </a:ext>
              </a:extLst>
            </p:cNvPr>
            <p:cNvSpPr/>
            <p:nvPr/>
          </p:nvSpPr>
          <p:spPr bwMode="auto">
            <a:xfrm>
              <a:off x="2682" y="2794"/>
              <a:ext cx="216" cy="216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52">
              <a:extLst>
                <a:ext uri="{FF2B5EF4-FFF2-40B4-BE49-F238E27FC236}">
                  <a16:creationId xmlns:a16="http://schemas.microsoft.com/office/drawing/2014/main" id="{C48D9AD6-F656-4621-9BA2-C6016C73C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7" y="3061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0" name="Oval 53">
              <a:extLst>
                <a:ext uri="{FF2B5EF4-FFF2-40B4-BE49-F238E27FC236}">
                  <a16:creationId xmlns:a16="http://schemas.microsoft.com/office/drawing/2014/main" id="{CCDB0E14-B0F0-486D-B9B3-D368B7875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4" y="304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4AD90C34-7EDD-40B9-87A7-FB1ECD804473}"/>
                </a:ext>
              </a:extLst>
            </p:cNvPr>
            <p:cNvSpPr/>
            <p:nvPr/>
          </p:nvSpPr>
          <p:spPr bwMode="auto">
            <a:xfrm>
              <a:off x="1876" y="2830"/>
              <a:ext cx="216" cy="216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55">
              <a:extLst>
                <a:ext uri="{FF2B5EF4-FFF2-40B4-BE49-F238E27FC236}">
                  <a16:creationId xmlns:a16="http://schemas.microsoft.com/office/drawing/2014/main" id="{B11CA616-A451-4D10-BD18-DD8F0A431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3065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0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A5B3C9-7CB3-4A72-AD9F-379B1C632FBF}"/>
              </a:ext>
            </a:extLst>
          </p:cNvPr>
          <p:cNvSpPr/>
          <p:nvPr/>
        </p:nvSpPr>
        <p:spPr>
          <a:xfrm>
            <a:off x="487680" y="650567"/>
            <a:ext cx="1135380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输入关键字序列  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15)</a:t>
            </a:r>
            <a:endParaRPr lang="zh-CN" altLang="en-US" dirty="0"/>
          </a:p>
        </p:txBody>
      </p:sp>
      <p:grpSp>
        <p:nvGrpSpPr>
          <p:cNvPr id="28" name="Group 63">
            <a:extLst>
              <a:ext uri="{FF2B5EF4-FFF2-40B4-BE49-F238E27FC236}">
                <a16:creationId xmlns:a16="http://schemas.microsoft.com/office/drawing/2014/main" id="{101FFDC4-91AF-473F-9437-DF5DE2012795}"/>
              </a:ext>
            </a:extLst>
          </p:cNvPr>
          <p:cNvGrpSpPr/>
          <p:nvPr/>
        </p:nvGrpSpPr>
        <p:grpSpPr bwMode="auto">
          <a:xfrm>
            <a:off x="228600" y="1371600"/>
            <a:ext cx="5428692" cy="3650776"/>
            <a:chOff x="2109" y="61"/>
            <a:chExt cx="2966" cy="1846"/>
          </a:xfrm>
        </p:grpSpPr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F59B60AF-2E6F-4CB6-BB47-CB64C3576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163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21">
              <a:extLst>
                <a:ext uri="{FF2B5EF4-FFF2-40B4-BE49-F238E27FC236}">
                  <a16:creationId xmlns:a16="http://schemas.microsoft.com/office/drawing/2014/main" id="{AC161B9E-229A-4FD3-8D4F-BF01B0B48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92F68782-19CC-4E54-8E81-DAA8E0BDA9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1" y="136"/>
              <a:ext cx="336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4FA24DE-87BC-4E4E-944E-8059402E14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1" y="631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942AFBD4-BFD4-41D5-9983-29BDCA3D3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43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C9FFCD14-7934-4700-8672-08C81B5F0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61"/>
              <a:ext cx="18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95AE9FA-C9D3-457D-B43F-D63B33B98268}"/>
                </a:ext>
              </a:extLst>
            </p:cNvPr>
            <p:cNvSpPr/>
            <p:nvPr/>
          </p:nvSpPr>
          <p:spPr bwMode="auto">
            <a:xfrm>
              <a:off x="3512" y="392"/>
              <a:ext cx="213" cy="233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BC62F37B-0051-47F9-BC12-6390D9CE66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2" y="637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5B27840-761F-4D5F-A7E3-9B18F552414C}"/>
                </a:ext>
              </a:extLst>
            </p:cNvPr>
            <p:cNvSpPr/>
            <p:nvPr/>
          </p:nvSpPr>
          <p:spPr bwMode="auto">
            <a:xfrm>
              <a:off x="3928" y="390"/>
              <a:ext cx="269" cy="233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D4545D93-5C2D-427C-9970-8D6299537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" y="6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-2</a:t>
              </a:r>
            </a:p>
          </p:txBody>
        </p:sp>
        <p:sp>
          <p:nvSpPr>
            <p:cNvPr id="39" name="Oval 30">
              <a:extLst>
                <a:ext uri="{FF2B5EF4-FFF2-40B4-BE49-F238E27FC236}">
                  <a16:creationId xmlns:a16="http://schemas.microsoft.com/office/drawing/2014/main" id="{BCB6F1E4-51E4-4ABE-AB96-09D5E44FE2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8" y="1181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F026E02-A0F6-4B15-B5F0-ED621CC7C124}"/>
                </a:ext>
              </a:extLst>
            </p:cNvPr>
            <p:cNvSpPr/>
            <p:nvPr/>
          </p:nvSpPr>
          <p:spPr bwMode="auto">
            <a:xfrm>
              <a:off x="3176" y="925"/>
              <a:ext cx="180" cy="233"/>
            </a:xfrm>
            <a:custGeom>
              <a:avLst/>
              <a:gdLst>
                <a:gd name="T0" fmla="*/ 180 w 180"/>
                <a:gd name="T1" fmla="*/ 0 h 276"/>
                <a:gd name="T2" fmla="*/ 0 w 180"/>
                <a:gd name="T3" fmla="*/ 276 h 276"/>
                <a:gd name="T4" fmla="*/ 0 60000 65536"/>
                <a:gd name="T5" fmla="*/ 0 60000 65536"/>
                <a:gd name="T6" fmla="*/ 0 w 180"/>
                <a:gd name="T7" fmla="*/ 0 h 276"/>
                <a:gd name="T8" fmla="*/ 180 w 180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76">
                  <a:moveTo>
                    <a:pt x="180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33680D9F-3B86-45EE-8CF9-689212848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11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2" name="Oval 33">
              <a:extLst>
                <a:ext uri="{FF2B5EF4-FFF2-40B4-BE49-F238E27FC236}">
                  <a16:creationId xmlns:a16="http://schemas.microsoft.com/office/drawing/2014/main" id="{8E64308D-66AB-4FF1-8A0A-B139277EEF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9" y="1098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EFE9B0AC-FA2D-4CDC-BE06-FB91A1414C58}"/>
                </a:ext>
              </a:extLst>
            </p:cNvPr>
            <p:cNvSpPr/>
            <p:nvPr/>
          </p:nvSpPr>
          <p:spPr bwMode="auto">
            <a:xfrm>
              <a:off x="4382" y="867"/>
              <a:ext cx="246" cy="233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35">
              <a:extLst>
                <a:ext uri="{FF2B5EF4-FFF2-40B4-BE49-F238E27FC236}">
                  <a16:creationId xmlns:a16="http://schemas.microsoft.com/office/drawing/2014/main" id="{70F28D62-C632-4772-BAEB-D6F0EC8875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4" y="1185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A900455-1D27-4431-A3C2-AA49A785F125}"/>
                </a:ext>
              </a:extLst>
            </p:cNvPr>
            <p:cNvSpPr/>
            <p:nvPr/>
          </p:nvSpPr>
          <p:spPr bwMode="auto">
            <a:xfrm>
              <a:off x="3552" y="929"/>
              <a:ext cx="212" cy="233"/>
            </a:xfrm>
            <a:custGeom>
              <a:avLst/>
              <a:gdLst>
                <a:gd name="T0" fmla="*/ 0 w 212"/>
                <a:gd name="T1" fmla="*/ 0 h 300"/>
                <a:gd name="T2" fmla="*/ 212 w 212"/>
                <a:gd name="T3" fmla="*/ 300 h 300"/>
                <a:gd name="T4" fmla="*/ 0 60000 65536"/>
                <a:gd name="T5" fmla="*/ 0 60000 65536"/>
                <a:gd name="T6" fmla="*/ 0 w 212"/>
                <a:gd name="T7" fmla="*/ 0 h 300"/>
                <a:gd name="T8" fmla="*/ 212 w 212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300">
                  <a:moveTo>
                    <a:pt x="0" y="0"/>
                  </a:moveTo>
                  <a:lnTo>
                    <a:pt x="212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37">
              <a:extLst>
                <a:ext uri="{FF2B5EF4-FFF2-40B4-BE49-F238E27FC236}">
                  <a16:creationId xmlns:a16="http://schemas.microsoft.com/office/drawing/2014/main" id="{D2E36B01-7533-4CB1-B02E-9B3FE00E8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154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" name="Oval 38">
              <a:extLst>
                <a:ext uri="{FF2B5EF4-FFF2-40B4-BE49-F238E27FC236}">
                  <a16:creationId xmlns:a16="http://schemas.microsoft.com/office/drawing/2014/main" id="{041B29C2-D32E-48B4-AE0D-B4A4474FF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9" y="1612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F02DADB-A790-42CF-8344-30AB39415287}"/>
                </a:ext>
              </a:extLst>
            </p:cNvPr>
            <p:cNvSpPr/>
            <p:nvPr/>
          </p:nvSpPr>
          <p:spPr bwMode="auto">
            <a:xfrm>
              <a:off x="4382" y="1377"/>
              <a:ext cx="190" cy="233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0">
              <a:extLst>
                <a:ext uri="{FF2B5EF4-FFF2-40B4-BE49-F238E27FC236}">
                  <a16:creationId xmlns:a16="http://schemas.microsoft.com/office/drawing/2014/main" id="{331E55D7-B862-4023-91EF-20714FD73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1664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" name="Text Box 41">
              <a:extLst>
                <a:ext uri="{FF2B5EF4-FFF2-40B4-BE49-F238E27FC236}">
                  <a16:creationId xmlns:a16="http://schemas.microsoft.com/office/drawing/2014/main" id="{DB674F71-8EFA-467C-8979-D61A1674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" y="1005"/>
              <a:ext cx="24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</p:grpSp>
      <p:grpSp>
        <p:nvGrpSpPr>
          <p:cNvPr id="73" name="Group 64">
            <a:extLst>
              <a:ext uri="{FF2B5EF4-FFF2-40B4-BE49-F238E27FC236}">
                <a16:creationId xmlns:a16="http://schemas.microsoft.com/office/drawing/2014/main" id="{BDAEDDAC-B1C1-4768-BC33-888E28A37CEC}"/>
              </a:ext>
            </a:extLst>
          </p:cNvPr>
          <p:cNvGrpSpPr/>
          <p:nvPr/>
        </p:nvGrpSpPr>
        <p:grpSpPr bwMode="auto">
          <a:xfrm>
            <a:off x="6210161" y="2157268"/>
            <a:ext cx="4481652" cy="3329133"/>
            <a:chOff x="1285" y="1556"/>
            <a:chExt cx="2548" cy="1812"/>
          </a:xfrm>
        </p:grpSpPr>
        <p:sp>
          <p:nvSpPr>
            <p:cNvPr id="74" name="Oval 42">
              <a:extLst>
                <a:ext uri="{FF2B5EF4-FFF2-40B4-BE49-F238E27FC236}">
                  <a16:creationId xmlns:a16="http://schemas.microsoft.com/office/drawing/2014/main" id="{A16930EE-0889-44DA-A6CB-5A69CC2EED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5" y="2024"/>
              <a:ext cx="336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5" name="Oval 43">
              <a:extLst>
                <a:ext uri="{FF2B5EF4-FFF2-40B4-BE49-F238E27FC236}">
                  <a16:creationId xmlns:a16="http://schemas.microsoft.com/office/drawing/2014/main" id="{081DAE1E-0D1C-4123-A728-1103D4D36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3" y="2519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6" name="Text Box 44">
              <a:extLst>
                <a:ext uri="{FF2B5EF4-FFF2-40B4-BE49-F238E27FC236}">
                  <a16:creationId xmlns:a16="http://schemas.microsoft.com/office/drawing/2014/main" id="{4D97A03B-86E2-4D5B-9487-969445361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326"/>
              <a:ext cx="206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47E795E-8A2E-4A23-AE81-C9526AE62E96}"/>
                </a:ext>
              </a:extLst>
            </p:cNvPr>
            <p:cNvSpPr/>
            <p:nvPr/>
          </p:nvSpPr>
          <p:spPr bwMode="auto">
            <a:xfrm>
              <a:off x="2192" y="2264"/>
              <a:ext cx="364" cy="251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Oval 46">
              <a:extLst>
                <a:ext uri="{FF2B5EF4-FFF2-40B4-BE49-F238E27FC236}">
                  <a16:creationId xmlns:a16="http://schemas.microsoft.com/office/drawing/2014/main" id="{2CF0A95B-9632-4238-BCE0-7961A832AC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6" y="2525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0EF31162-77D3-4D11-8DFD-DA6FB22F0CD0}"/>
                </a:ext>
              </a:extLst>
            </p:cNvPr>
            <p:cNvSpPr/>
            <p:nvPr/>
          </p:nvSpPr>
          <p:spPr bwMode="auto">
            <a:xfrm>
              <a:off x="2816" y="2278"/>
              <a:ext cx="288" cy="251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48">
              <a:extLst>
                <a:ext uri="{FF2B5EF4-FFF2-40B4-BE49-F238E27FC236}">
                  <a16:creationId xmlns:a16="http://schemas.microsoft.com/office/drawing/2014/main" id="{5F91768F-F7E6-4CAE-A56D-BC0B9B7F3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2519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1" name="Oval 49">
              <a:extLst>
                <a:ext uri="{FF2B5EF4-FFF2-40B4-BE49-F238E27FC236}">
                  <a16:creationId xmlns:a16="http://schemas.microsoft.com/office/drawing/2014/main" id="{E2C888C6-159B-4A83-90D8-8BBB2DA7F2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10" y="3069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Freeform 50">
              <a:extLst>
                <a:ext uri="{FF2B5EF4-FFF2-40B4-BE49-F238E27FC236}">
                  <a16:creationId xmlns:a16="http://schemas.microsoft.com/office/drawing/2014/main" id="{75ABBD0D-DAC0-4F7E-8144-906817ECA405}"/>
                </a:ext>
              </a:extLst>
            </p:cNvPr>
            <p:cNvSpPr/>
            <p:nvPr/>
          </p:nvSpPr>
          <p:spPr bwMode="auto">
            <a:xfrm>
              <a:off x="1812" y="2804"/>
              <a:ext cx="184" cy="251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51">
              <a:extLst>
                <a:ext uri="{FF2B5EF4-FFF2-40B4-BE49-F238E27FC236}">
                  <a16:creationId xmlns:a16="http://schemas.microsoft.com/office/drawing/2014/main" id="{698F20A8-90E6-4CD9-842A-05A273C01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3038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4" name="Oval 52">
              <a:extLst>
                <a:ext uri="{FF2B5EF4-FFF2-40B4-BE49-F238E27FC236}">
                  <a16:creationId xmlns:a16="http://schemas.microsoft.com/office/drawing/2014/main" id="{E81E9B4D-929C-460B-ADE7-4A3397E440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2" y="3069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5" name="Freeform 53">
              <a:extLst>
                <a:ext uri="{FF2B5EF4-FFF2-40B4-BE49-F238E27FC236}">
                  <a16:creationId xmlns:a16="http://schemas.microsoft.com/office/drawing/2014/main" id="{24F00AD8-DBD8-471C-A5DF-670F8E3E6B36}"/>
                </a:ext>
              </a:extLst>
            </p:cNvPr>
            <p:cNvSpPr/>
            <p:nvPr/>
          </p:nvSpPr>
          <p:spPr bwMode="auto">
            <a:xfrm>
              <a:off x="3304" y="2798"/>
              <a:ext cx="180" cy="251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Oval 54">
              <a:extLst>
                <a:ext uri="{FF2B5EF4-FFF2-40B4-BE49-F238E27FC236}">
                  <a16:creationId xmlns:a16="http://schemas.microsoft.com/office/drawing/2014/main" id="{E44E67BD-E5A5-49E2-90B2-E72AC25B1C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6" y="3073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7" name="Freeform 55">
              <a:extLst>
                <a:ext uri="{FF2B5EF4-FFF2-40B4-BE49-F238E27FC236}">
                  <a16:creationId xmlns:a16="http://schemas.microsoft.com/office/drawing/2014/main" id="{3DEABEF1-1F50-455F-9A9C-C451A44D904C}"/>
                </a:ext>
              </a:extLst>
            </p:cNvPr>
            <p:cNvSpPr/>
            <p:nvPr/>
          </p:nvSpPr>
          <p:spPr bwMode="auto">
            <a:xfrm>
              <a:off x="2192" y="2806"/>
              <a:ext cx="212" cy="251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Text Box 56">
              <a:extLst>
                <a:ext uri="{FF2B5EF4-FFF2-40B4-BE49-F238E27FC236}">
                  <a16:creationId xmlns:a16="http://schemas.microsoft.com/office/drawing/2014/main" id="{FB18F545-0CD3-45D7-8661-E864245E7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31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9" name="Oval 57">
              <a:extLst>
                <a:ext uri="{FF2B5EF4-FFF2-40B4-BE49-F238E27FC236}">
                  <a16:creationId xmlns:a16="http://schemas.microsoft.com/office/drawing/2014/main" id="{DCAA2CDD-854E-4CC8-A4D6-EACB88B08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9" y="3072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90" name="Freeform 58">
              <a:extLst>
                <a:ext uri="{FF2B5EF4-FFF2-40B4-BE49-F238E27FC236}">
                  <a16:creationId xmlns:a16="http://schemas.microsoft.com/office/drawing/2014/main" id="{49916340-DE36-41E5-BF05-5F5EE3CD66AF}"/>
                </a:ext>
              </a:extLst>
            </p:cNvPr>
            <p:cNvSpPr/>
            <p:nvPr/>
          </p:nvSpPr>
          <p:spPr bwMode="auto">
            <a:xfrm>
              <a:off x="2896" y="2806"/>
              <a:ext cx="180" cy="251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Text Box 59">
              <a:extLst>
                <a:ext uri="{FF2B5EF4-FFF2-40B4-BE49-F238E27FC236}">
                  <a16:creationId xmlns:a16="http://schemas.microsoft.com/office/drawing/2014/main" id="{48B54D3A-7016-42CE-8306-0229260BE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" y="3041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92" name="Text Box 60">
              <a:extLst>
                <a:ext uri="{FF2B5EF4-FFF2-40B4-BE49-F238E27FC236}">
                  <a16:creationId xmlns:a16="http://schemas.microsoft.com/office/drawing/2014/main" id="{70E5EE6E-89EB-4D34-82BB-5A2ECBB61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2959"/>
              <a:ext cx="155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93" name="Text Box 61">
              <a:extLst>
                <a:ext uri="{FF2B5EF4-FFF2-40B4-BE49-F238E27FC236}">
                  <a16:creationId xmlns:a16="http://schemas.microsoft.com/office/drawing/2014/main" id="{0915A255-C325-4CC8-8F26-C7D14B18F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556"/>
              <a:ext cx="616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RL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94" name="Freeform 62">
              <a:extLst>
                <a:ext uri="{FF2B5EF4-FFF2-40B4-BE49-F238E27FC236}">
                  <a16:creationId xmlns:a16="http://schemas.microsoft.com/office/drawing/2014/main" id="{60894372-5710-4B2D-9C58-052C1884F190}"/>
                </a:ext>
              </a:extLst>
            </p:cNvPr>
            <p:cNvSpPr/>
            <p:nvPr/>
          </p:nvSpPr>
          <p:spPr bwMode="auto">
            <a:xfrm flipH="1">
              <a:off x="1285" y="1814"/>
              <a:ext cx="789" cy="36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rgbClr val="1F497D"/>
              </a:solidFill>
              <a:rou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8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793F87-604E-4237-8F32-DA3F0545D384}"/>
              </a:ext>
            </a:extLst>
          </p:cNvPr>
          <p:cNvSpPr/>
          <p:nvPr/>
        </p:nvSpPr>
        <p:spPr>
          <a:xfrm>
            <a:off x="340836" y="447696"/>
            <a:ext cx="1135380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输入关键字序列  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15)</a:t>
            </a:r>
            <a:endParaRPr lang="zh-CN" altLang="en-US" dirty="0"/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BD476639-F923-484E-897F-4F13C3FF3B1A}"/>
              </a:ext>
            </a:extLst>
          </p:cNvPr>
          <p:cNvGrpSpPr/>
          <p:nvPr/>
        </p:nvGrpSpPr>
        <p:grpSpPr bwMode="auto">
          <a:xfrm>
            <a:off x="64302" y="2931318"/>
            <a:ext cx="4781550" cy="3168650"/>
            <a:chOff x="2317" y="255"/>
            <a:chExt cx="3012" cy="1996"/>
          </a:xfrm>
        </p:grpSpPr>
        <p:sp>
          <p:nvSpPr>
            <p:cNvPr id="6" name="Text Box 22">
              <a:extLst>
                <a:ext uri="{FF2B5EF4-FFF2-40B4-BE49-F238E27FC236}">
                  <a16:creationId xmlns:a16="http://schemas.microsoft.com/office/drawing/2014/main" id="{3F6C1A8C-05B2-41C9-97FA-0636E2061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82C5D7B9-2E30-4E55-9E1B-9A157E2E0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163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94A0690F-8096-4E55-9750-962E1B4DC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FA137BF9-086C-4DF3-AF91-EEE53B51EA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1" y="346"/>
              <a:ext cx="336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2ABD666D-7A7A-485B-BFCB-98BC6EA7DD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9" y="841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E098A9F2-0E7C-4FEA-A034-C3F24A6E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" y="64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35B27FAC-8A70-4FE5-B145-EB11FD8A9D55}"/>
                </a:ext>
              </a:extLst>
            </p:cNvPr>
            <p:cNvSpPr/>
            <p:nvPr/>
          </p:nvSpPr>
          <p:spPr bwMode="auto">
            <a:xfrm>
              <a:off x="3688" y="562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29">
              <a:extLst>
                <a:ext uri="{FF2B5EF4-FFF2-40B4-BE49-F238E27FC236}">
                  <a16:creationId xmlns:a16="http://schemas.microsoft.com/office/drawing/2014/main" id="{EC2375AF-5D65-459C-99A0-513D03C87D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847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F04FB67C-C1E3-4E4C-99AB-510274DBB5B3}"/>
                </a:ext>
              </a:extLst>
            </p:cNvPr>
            <p:cNvSpPr/>
            <p:nvPr/>
          </p:nvSpPr>
          <p:spPr bwMode="auto">
            <a:xfrm>
              <a:off x="4312" y="586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C9C340F5-9792-474C-AF81-7E9504989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8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0819C942-8673-4263-A20E-CA8DF6C901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06" y="1391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17F22B20-BCE6-4660-84CF-04591178DE14}"/>
                </a:ext>
              </a:extLst>
            </p:cNvPr>
            <p:cNvSpPr/>
            <p:nvPr/>
          </p:nvSpPr>
          <p:spPr bwMode="auto">
            <a:xfrm>
              <a:off x="3308" y="1110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D9C0C1A8-173B-42B4-BA52-248A2A330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13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42B89733-5A32-4C5D-8FE0-60E44A8C57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8" y="1391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8703EB5-9493-4E4D-85D3-CD8635F4F059}"/>
                </a:ext>
              </a:extLst>
            </p:cNvPr>
            <p:cNvSpPr/>
            <p:nvPr/>
          </p:nvSpPr>
          <p:spPr bwMode="auto">
            <a:xfrm>
              <a:off x="4800" y="109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549816A2-DDCF-4A98-AE09-B232B3CC2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2" y="1395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DE81BA9A-581F-44C7-8A50-7FFF64DC0420}"/>
                </a:ext>
              </a:extLst>
            </p:cNvPr>
            <p:cNvSpPr/>
            <p:nvPr/>
          </p:nvSpPr>
          <p:spPr bwMode="auto">
            <a:xfrm>
              <a:off x="3688" y="1110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FC1206A9-EFA8-481B-8611-AB9FBB947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125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6B3EAFFA-BC3E-40DD-9648-A31CDCB61B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1394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6BE3FA50-F443-4AFC-8BC5-0438B1E82787}"/>
                </a:ext>
              </a:extLst>
            </p:cNvPr>
            <p:cNvSpPr/>
            <p:nvPr/>
          </p:nvSpPr>
          <p:spPr bwMode="auto">
            <a:xfrm>
              <a:off x="4392" y="111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4812B8B3-1495-48B8-B9A2-23A0DC7BE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" y="136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" name="Text Box 43">
              <a:extLst>
                <a:ext uri="{FF2B5EF4-FFF2-40B4-BE49-F238E27FC236}">
                  <a16:creationId xmlns:a16="http://schemas.microsoft.com/office/drawing/2014/main" id="{CD0581A4-10BB-4F6B-8AA6-241D716DE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6CF1364B-FADA-4DE4-8B4F-B20558B01C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3" y="1956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EE15B319-1AF2-496A-A2F3-94099759464A}"/>
                </a:ext>
              </a:extLst>
            </p:cNvPr>
            <p:cNvSpPr/>
            <p:nvPr/>
          </p:nvSpPr>
          <p:spPr bwMode="auto">
            <a:xfrm>
              <a:off x="4120" y="1672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3FD9FF1F-5A52-48C5-A3D8-4E3A51CC3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92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1" name="Text Box 48">
              <a:extLst>
                <a:ext uri="{FF2B5EF4-FFF2-40B4-BE49-F238E27FC236}">
                  <a16:creationId xmlns:a16="http://schemas.microsoft.com/office/drawing/2014/main" id="{A7220C78-B39F-4292-8BF3-0BF273789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5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</p:grpSp>
      <p:grpSp>
        <p:nvGrpSpPr>
          <p:cNvPr id="61" name="Group 85">
            <a:extLst>
              <a:ext uri="{FF2B5EF4-FFF2-40B4-BE49-F238E27FC236}">
                <a16:creationId xmlns:a16="http://schemas.microsoft.com/office/drawing/2014/main" id="{655077DB-0963-4F94-8C22-D901C7D8C35D}"/>
              </a:ext>
            </a:extLst>
          </p:cNvPr>
          <p:cNvGrpSpPr/>
          <p:nvPr/>
        </p:nvGrpSpPr>
        <p:grpSpPr bwMode="auto">
          <a:xfrm>
            <a:off x="3995723" y="1001653"/>
            <a:ext cx="4608513" cy="4033837"/>
            <a:chOff x="2426" y="73"/>
            <a:chExt cx="2903" cy="2541"/>
          </a:xfrm>
        </p:grpSpPr>
        <p:sp>
          <p:nvSpPr>
            <p:cNvPr id="62" name="Oval 27">
              <a:extLst>
                <a:ext uri="{FF2B5EF4-FFF2-40B4-BE49-F238E27FC236}">
                  <a16:creationId xmlns:a16="http://schemas.microsoft.com/office/drawing/2014/main" id="{91215861-04D0-4CFE-9695-81843F994C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1" y="164"/>
              <a:ext cx="336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3" name="Oval 28">
              <a:extLst>
                <a:ext uri="{FF2B5EF4-FFF2-40B4-BE49-F238E27FC236}">
                  <a16:creationId xmlns:a16="http://schemas.microsoft.com/office/drawing/2014/main" id="{00C5D1B5-19B8-4AD7-8788-D7DAC816A8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9" y="659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5FC3664B-FECE-422B-90E0-E2272AFE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" y="466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C16E3AF6-220A-4EE2-8FD0-6DED4E3E1C6A}"/>
                </a:ext>
              </a:extLst>
            </p:cNvPr>
            <p:cNvSpPr/>
            <p:nvPr/>
          </p:nvSpPr>
          <p:spPr bwMode="auto">
            <a:xfrm>
              <a:off x="3688" y="380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Oval 31">
              <a:extLst>
                <a:ext uri="{FF2B5EF4-FFF2-40B4-BE49-F238E27FC236}">
                  <a16:creationId xmlns:a16="http://schemas.microsoft.com/office/drawing/2014/main" id="{6473DA29-006C-4AF1-9D57-869B9D2C6E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665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4E4DAF34-CB5E-443F-9323-F82B9081E7D7}"/>
                </a:ext>
              </a:extLst>
            </p:cNvPr>
            <p:cNvSpPr/>
            <p:nvPr/>
          </p:nvSpPr>
          <p:spPr bwMode="auto">
            <a:xfrm>
              <a:off x="4312" y="404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A1F5FC61-6282-4B73-ACFA-75CA0D95A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6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69" name="Oval 34">
              <a:extLst>
                <a:ext uri="{FF2B5EF4-FFF2-40B4-BE49-F238E27FC236}">
                  <a16:creationId xmlns:a16="http://schemas.microsoft.com/office/drawing/2014/main" id="{245874F1-9966-4E87-8B5F-1D1F74D14D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06" y="1209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FB7C198F-6DB1-4C3D-AEE0-9D4510118499}"/>
                </a:ext>
              </a:extLst>
            </p:cNvPr>
            <p:cNvSpPr/>
            <p:nvPr/>
          </p:nvSpPr>
          <p:spPr bwMode="auto">
            <a:xfrm>
              <a:off x="3308" y="928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36">
              <a:extLst>
                <a:ext uri="{FF2B5EF4-FFF2-40B4-BE49-F238E27FC236}">
                  <a16:creationId xmlns:a16="http://schemas.microsoft.com/office/drawing/2014/main" id="{EE01CED2-9F78-46A4-830C-BF039B205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11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2" name="Oval 37">
              <a:extLst>
                <a:ext uri="{FF2B5EF4-FFF2-40B4-BE49-F238E27FC236}">
                  <a16:creationId xmlns:a16="http://schemas.microsoft.com/office/drawing/2014/main" id="{F63E776B-D5C0-47F3-83EF-49E2BA9DBA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8" y="1209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D8AB065D-E938-4808-958F-9CD9DC02D905}"/>
                </a:ext>
              </a:extLst>
            </p:cNvPr>
            <p:cNvSpPr/>
            <p:nvPr/>
          </p:nvSpPr>
          <p:spPr bwMode="auto">
            <a:xfrm>
              <a:off x="4800" y="91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Oval 39">
              <a:extLst>
                <a:ext uri="{FF2B5EF4-FFF2-40B4-BE49-F238E27FC236}">
                  <a16:creationId xmlns:a16="http://schemas.microsoft.com/office/drawing/2014/main" id="{CD33A4E3-2C75-40BA-A5BC-6B734EB56C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2" y="1213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CA3C47FB-6FF3-4A2F-85AB-61CECD793D11}"/>
                </a:ext>
              </a:extLst>
            </p:cNvPr>
            <p:cNvSpPr/>
            <p:nvPr/>
          </p:nvSpPr>
          <p:spPr bwMode="auto">
            <a:xfrm>
              <a:off x="3688" y="928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41">
              <a:extLst>
                <a:ext uri="{FF2B5EF4-FFF2-40B4-BE49-F238E27FC236}">
                  <a16:creationId xmlns:a16="http://schemas.microsoft.com/office/drawing/2014/main" id="{4AE1CB2C-DB41-449C-87C9-5E8EC9AC1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107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77" name="Oval 42">
              <a:extLst>
                <a:ext uri="{FF2B5EF4-FFF2-40B4-BE49-F238E27FC236}">
                  <a16:creationId xmlns:a16="http://schemas.microsoft.com/office/drawing/2014/main" id="{783F79DA-2FA9-4FAA-A428-DED0989369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5" y="1212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7D2BBDBE-28DE-41A3-93DA-EBC92CD46A38}"/>
                </a:ext>
              </a:extLst>
            </p:cNvPr>
            <p:cNvSpPr/>
            <p:nvPr/>
          </p:nvSpPr>
          <p:spPr bwMode="auto">
            <a:xfrm>
              <a:off x="4392" y="928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44">
              <a:extLst>
                <a:ext uri="{FF2B5EF4-FFF2-40B4-BE49-F238E27FC236}">
                  <a16:creationId xmlns:a16="http://schemas.microsoft.com/office/drawing/2014/main" id="{93D6FB8E-F2CB-4798-BDAC-A590F49E7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" y="11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80" name="Text Box 45">
              <a:extLst>
                <a:ext uri="{FF2B5EF4-FFF2-40B4-BE49-F238E27FC236}">
                  <a16:creationId xmlns:a16="http://schemas.microsoft.com/office/drawing/2014/main" id="{62367585-DB52-415A-9E70-79743332D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109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1" name="Oval 46">
              <a:extLst>
                <a:ext uri="{FF2B5EF4-FFF2-40B4-BE49-F238E27FC236}">
                  <a16:creationId xmlns:a16="http://schemas.microsoft.com/office/drawing/2014/main" id="{1462BC7B-BAB9-4D7B-B78E-26E729B98E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3" y="1774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964BF185-319D-4D69-8B90-D3AC197B9994}"/>
                </a:ext>
              </a:extLst>
            </p:cNvPr>
            <p:cNvSpPr/>
            <p:nvPr/>
          </p:nvSpPr>
          <p:spPr bwMode="auto">
            <a:xfrm>
              <a:off x="4120" y="149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48">
              <a:extLst>
                <a:ext uri="{FF2B5EF4-FFF2-40B4-BE49-F238E27FC236}">
                  <a16:creationId xmlns:a16="http://schemas.microsoft.com/office/drawing/2014/main" id="{A5207F77-31B6-4820-A10D-37509BC55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74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84" name="Text Box 49">
              <a:extLst>
                <a:ext uri="{FF2B5EF4-FFF2-40B4-BE49-F238E27FC236}">
                  <a16:creationId xmlns:a16="http://schemas.microsoft.com/office/drawing/2014/main" id="{07D7041B-FD64-438F-B9B5-D72EAE35C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7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-2</a:t>
              </a:r>
            </a:p>
          </p:txBody>
        </p:sp>
        <p:sp>
          <p:nvSpPr>
            <p:cNvPr id="85" name="Line 50">
              <a:extLst>
                <a:ext uri="{FF2B5EF4-FFF2-40B4-BE49-F238E27FC236}">
                  <a16:creationId xmlns:a16="http://schemas.microsoft.com/office/drawing/2014/main" id="{8A9874DB-DC9F-473F-A822-2D92A8D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163"/>
              <a:ext cx="681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51">
              <a:extLst>
                <a:ext uri="{FF2B5EF4-FFF2-40B4-BE49-F238E27FC236}">
                  <a16:creationId xmlns:a16="http://schemas.microsoft.com/office/drawing/2014/main" id="{1EAF3EF3-ECD9-4C06-AD78-CB982AB04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87" name="Oval 52">
              <a:extLst>
                <a:ext uri="{FF2B5EF4-FFF2-40B4-BE49-F238E27FC236}">
                  <a16:creationId xmlns:a16="http://schemas.microsoft.com/office/drawing/2014/main" id="{E3A1A1CB-7C30-4BF4-B682-F5B0F7017C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3" y="2319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88" name="Freeform 53">
              <a:extLst>
                <a:ext uri="{FF2B5EF4-FFF2-40B4-BE49-F238E27FC236}">
                  <a16:creationId xmlns:a16="http://schemas.microsoft.com/office/drawing/2014/main" id="{8963D019-91D0-4453-94A7-5AA41EF34DE1}"/>
                </a:ext>
              </a:extLst>
            </p:cNvPr>
            <p:cNvSpPr/>
            <p:nvPr/>
          </p:nvSpPr>
          <p:spPr bwMode="auto">
            <a:xfrm>
              <a:off x="4195" y="202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Text Box 54">
              <a:extLst>
                <a:ext uri="{FF2B5EF4-FFF2-40B4-BE49-F238E27FC236}">
                  <a16:creationId xmlns:a16="http://schemas.microsoft.com/office/drawing/2014/main" id="{F493AAF0-0133-4619-A197-367815B9A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20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119" name="Group 86">
            <a:extLst>
              <a:ext uri="{FF2B5EF4-FFF2-40B4-BE49-F238E27FC236}">
                <a16:creationId xmlns:a16="http://schemas.microsoft.com/office/drawing/2014/main" id="{690EB660-83A9-41C0-AE71-5325E5690707}"/>
              </a:ext>
            </a:extLst>
          </p:cNvPr>
          <p:cNvGrpSpPr/>
          <p:nvPr/>
        </p:nvGrpSpPr>
        <p:grpSpPr bwMode="auto">
          <a:xfrm>
            <a:off x="8421461" y="1871661"/>
            <a:ext cx="3529013" cy="4448175"/>
            <a:chOff x="1292" y="946"/>
            <a:chExt cx="2223" cy="2802"/>
          </a:xfrm>
        </p:grpSpPr>
        <p:sp>
          <p:nvSpPr>
            <p:cNvPr id="120" name="Text Box 61">
              <a:extLst>
                <a:ext uri="{FF2B5EF4-FFF2-40B4-BE49-F238E27FC236}">
                  <a16:creationId xmlns:a16="http://schemas.microsoft.com/office/drawing/2014/main" id="{57A016B9-89D4-4C68-93FB-D8B145772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23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1" name="Text Box 73">
              <a:extLst>
                <a:ext uri="{FF2B5EF4-FFF2-40B4-BE49-F238E27FC236}">
                  <a16:creationId xmlns:a16="http://schemas.microsoft.com/office/drawing/2014/main" id="{7D9D7C33-7298-4EF3-BB76-0B51D9A60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7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22" name="Oval 55">
              <a:extLst>
                <a:ext uri="{FF2B5EF4-FFF2-40B4-BE49-F238E27FC236}">
                  <a16:creationId xmlns:a16="http://schemas.microsoft.com/office/drawing/2014/main" id="{95E6BBAC-746F-402F-BDE9-7CAF89D23C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7" y="1843"/>
              <a:ext cx="336" cy="27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23" name="Oval 56">
              <a:extLst>
                <a:ext uri="{FF2B5EF4-FFF2-40B4-BE49-F238E27FC236}">
                  <a16:creationId xmlns:a16="http://schemas.microsoft.com/office/drawing/2014/main" id="{786ACFC7-A527-4E1A-A7E2-D41AFBF79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5" y="2338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4" name="Text Box 57">
              <a:extLst>
                <a:ext uri="{FF2B5EF4-FFF2-40B4-BE49-F238E27FC236}">
                  <a16:creationId xmlns:a16="http://schemas.microsoft.com/office/drawing/2014/main" id="{CD7D3829-49E5-4520-9548-A79F0195C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2145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152C64F-B34A-4A5F-93D8-7F581DBABABA}"/>
                </a:ext>
              </a:extLst>
            </p:cNvPr>
            <p:cNvSpPr/>
            <p:nvPr/>
          </p:nvSpPr>
          <p:spPr bwMode="auto">
            <a:xfrm>
              <a:off x="1874" y="2059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Oval 59">
              <a:extLst>
                <a:ext uri="{FF2B5EF4-FFF2-40B4-BE49-F238E27FC236}">
                  <a16:creationId xmlns:a16="http://schemas.microsoft.com/office/drawing/2014/main" id="{B0B51E5E-8167-45EB-96D8-FC74662AFA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8" y="2344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127" name="Freeform 60">
              <a:extLst>
                <a:ext uri="{FF2B5EF4-FFF2-40B4-BE49-F238E27FC236}">
                  <a16:creationId xmlns:a16="http://schemas.microsoft.com/office/drawing/2014/main" id="{30A6FB6B-D89E-4A88-AB63-348D865B7494}"/>
                </a:ext>
              </a:extLst>
            </p:cNvPr>
            <p:cNvSpPr/>
            <p:nvPr/>
          </p:nvSpPr>
          <p:spPr bwMode="auto">
            <a:xfrm>
              <a:off x="2498" y="2083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Oval 62">
              <a:extLst>
                <a:ext uri="{FF2B5EF4-FFF2-40B4-BE49-F238E27FC236}">
                  <a16:creationId xmlns:a16="http://schemas.microsoft.com/office/drawing/2014/main" id="{A982D005-756A-41D5-9605-F9DD57297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" y="2888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9" name="Freeform 63">
              <a:extLst>
                <a:ext uri="{FF2B5EF4-FFF2-40B4-BE49-F238E27FC236}">
                  <a16:creationId xmlns:a16="http://schemas.microsoft.com/office/drawing/2014/main" id="{6C680A14-EB28-4859-86B8-C00E39316676}"/>
                </a:ext>
              </a:extLst>
            </p:cNvPr>
            <p:cNvSpPr/>
            <p:nvPr/>
          </p:nvSpPr>
          <p:spPr bwMode="auto">
            <a:xfrm>
              <a:off x="1494" y="2607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64">
              <a:extLst>
                <a:ext uri="{FF2B5EF4-FFF2-40B4-BE49-F238E27FC236}">
                  <a16:creationId xmlns:a16="http://schemas.microsoft.com/office/drawing/2014/main" id="{05762BD0-8FBE-4A71-BF5D-AB3F7A712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2" y="2857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1" name="Oval 65">
              <a:extLst>
                <a:ext uri="{FF2B5EF4-FFF2-40B4-BE49-F238E27FC236}">
                  <a16:creationId xmlns:a16="http://schemas.microsoft.com/office/drawing/2014/main" id="{C311ADD5-9D46-4660-9852-DB006B275F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2888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32" name="Freeform 66">
              <a:extLst>
                <a:ext uri="{FF2B5EF4-FFF2-40B4-BE49-F238E27FC236}">
                  <a16:creationId xmlns:a16="http://schemas.microsoft.com/office/drawing/2014/main" id="{909F4BCA-379E-49F3-A33F-996A6AF2B61E}"/>
                </a:ext>
              </a:extLst>
            </p:cNvPr>
            <p:cNvSpPr/>
            <p:nvPr/>
          </p:nvSpPr>
          <p:spPr bwMode="auto">
            <a:xfrm>
              <a:off x="2986" y="2595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Oval 67">
              <a:extLst>
                <a:ext uri="{FF2B5EF4-FFF2-40B4-BE49-F238E27FC236}">
                  <a16:creationId xmlns:a16="http://schemas.microsoft.com/office/drawing/2014/main" id="{89FF6C70-C1D9-42F5-AEC6-0920F390CD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58" y="2892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34" name="Freeform 68">
              <a:extLst>
                <a:ext uri="{FF2B5EF4-FFF2-40B4-BE49-F238E27FC236}">
                  <a16:creationId xmlns:a16="http://schemas.microsoft.com/office/drawing/2014/main" id="{D13C25AB-5047-4612-A036-D92025486078}"/>
                </a:ext>
              </a:extLst>
            </p:cNvPr>
            <p:cNvSpPr/>
            <p:nvPr/>
          </p:nvSpPr>
          <p:spPr bwMode="auto">
            <a:xfrm>
              <a:off x="1874" y="2607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69">
              <a:extLst>
                <a:ext uri="{FF2B5EF4-FFF2-40B4-BE49-F238E27FC236}">
                  <a16:creationId xmlns:a16="http://schemas.microsoft.com/office/drawing/2014/main" id="{5FD607B9-C994-44E7-AF57-34A9E9FC6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27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6" name="Oval 70">
              <a:extLst>
                <a:ext uri="{FF2B5EF4-FFF2-40B4-BE49-F238E27FC236}">
                  <a16:creationId xmlns:a16="http://schemas.microsoft.com/office/drawing/2014/main" id="{C3E9FE86-E440-4E92-A6B8-B02CD98692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1" y="2891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37" name="Freeform 71">
              <a:extLst>
                <a:ext uri="{FF2B5EF4-FFF2-40B4-BE49-F238E27FC236}">
                  <a16:creationId xmlns:a16="http://schemas.microsoft.com/office/drawing/2014/main" id="{0D0C6DAC-54AE-4BD3-B09D-644CF240B206}"/>
                </a:ext>
              </a:extLst>
            </p:cNvPr>
            <p:cNvSpPr/>
            <p:nvPr/>
          </p:nvSpPr>
          <p:spPr bwMode="auto">
            <a:xfrm>
              <a:off x="2578" y="2607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Text Box 72">
              <a:extLst>
                <a:ext uri="{FF2B5EF4-FFF2-40B4-BE49-F238E27FC236}">
                  <a16:creationId xmlns:a16="http://schemas.microsoft.com/office/drawing/2014/main" id="{A4E8BC6D-31C0-4234-9232-B5546DFC6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28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9" name="Oval 74">
              <a:extLst>
                <a:ext uri="{FF2B5EF4-FFF2-40B4-BE49-F238E27FC236}">
                  <a16:creationId xmlns:a16="http://schemas.microsoft.com/office/drawing/2014/main" id="{B2025EB8-829A-4055-BFFE-249F78EBB3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9" y="3453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40" name="Freeform 75">
              <a:extLst>
                <a:ext uri="{FF2B5EF4-FFF2-40B4-BE49-F238E27FC236}">
                  <a16:creationId xmlns:a16="http://schemas.microsoft.com/office/drawing/2014/main" id="{56E6D66E-2F7C-411D-B3A4-D32ACD77B03C}"/>
                </a:ext>
              </a:extLst>
            </p:cNvPr>
            <p:cNvSpPr/>
            <p:nvPr/>
          </p:nvSpPr>
          <p:spPr bwMode="auto">
            <a:xfrm>
              <a:off x="2306" y="3169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Text Box 76">
              <a:extLst>
                <a:ext uri="{FF2B5EF4-FFF2-40B4-BE49-F238E27FC236}">
                  <a16:creationId xmlns:a16="http://schemas.microsoft.com/office/drawing/2014/main" id="{62357DFB-404D-49A4-8E01-26DD028E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342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42" name="Text Box 77">
              <a:extLst>
                <a:ext uri="{FF2B5EF4-FFF2-40B4-BE49-F238E27FC236}">
                  <a16:creationId xmlns:a16="http://schemas.microsoft.com/office/drawing/2014/main" id="{604CB704-9663-4040-B481-EC3815BC4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75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-1</a:t>
              </a:r>
            </a:p>
          </p:txBody>
        </p:sp>
        <p:sp>
          <p:nvSpPr>
            <p:cNvPr id="143" name="Oval 78">
              <a:extLst>
                <a:ext uri="{FF2B5EF4-FFF2-40B4-BE49-F238E27FC236}">
                  <a16:creationId xmlns:a16="http://schemas.microsoft.com/office/drawing/2014/main" id="{FD3DB656-EC77-4BB0-A5FF-D69053B61E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1" y="3451"/>
              <a:ext cx="336" cy="2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44" name="Freeform 79">
              <a:extLst>
                <a:ext uri="{FF2B5EF4-FFF2-40B4-BE49-F238E27FC236}">
                  <a16:creationId xmlns:a16="http://schemas.microsoft.com/office/drawing/2014/main" id="{BD131BFA-F50C-497A-9DCC-4FE7C31C38AE}"/>
                </a:ext>
              </a:extLst>
            </p:cNvPr>
            <p:cNvSpPr/>
            <p:nvPr/>
          </p:nvSpPr>
          <p:spPr bwMode="auto">
            <a:xfrm>
              <a:off x="2623" y="315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Text Box 80">
              <a:extLst>
                <a:ext uri="{FF2B5EF4-FFF2-40B4-BE49-F238E27FC236}">
                  <a16:creationId xmlns:a16="http://schemas.microsoft.com/office/drawing/2014/main" id="{C01575DF-CF39-4E54-8019-741EAC3BA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33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46" name="Text Box 81">
              <a:extLst>
                <a:ext uri="{FF2B5EF4-FFF2-40B4-BE49-F238E27FC236}">
                  <a16:creationId xmlns:a16="http://schemas.microsoft.com/office/drawing/2014/main" id="{6C0809F1-570A-4865-9680-56FE32EC4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07633">
              <a:off x="1695" y="946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LR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Arial" panose="020B060402020202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调整</a:t>
              </a:r>
            </a:p>
          </p:txBody>
        </p:sp>
        <p:sp>
          <p:nvSpPr>
            <p:cNvPr id="147" name="Freeform 82">
              <a:extLst>
                <a:ext uri="{FF2B5EF4-FFF2-40B4-BE49-F238E27FC236}">
                  <a16:creationId xmlns:a16="http://schemas.microsoft.com/office/drawing/2014/main" id="{33B23408-B18A-4825-8D73-DCC3C8F19887}"/>
                </a:ext>
              </a:extLst>
            </p:cNvPr>
            <p:cNvSpPr/>
            <p:nvPr/>
          </p:nvSpPr>
          <p:spPr bwMode="auto">
            <a:xfrm flipH="1">
              <a:off x="1560" y="1142"/>
              <a:ext cx="746" cy="83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rgbClr val="1F497D"/>
              </a:solidFill>
              <a:rou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0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4261-22B4-4005-A711-CA8FDFA7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计算式查找法－哈希法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E42C-A9C0-49B2-BAD5-83753060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401526"/>
          </a:xfrm>
        </p:spPr>
        <p:txBody>
          <a:bodyPr/>
          <a:lstStyle/>
          <a:p>
            <a:r>
              <a:rPr lang="zh-CN" altLang="en-US" dirty="0"/>
              <a:t>哈希法又称散列法、杂凑法以及关键字地址计算法等，相应的表称为</a:t>
            </a:r>
            <a:r>
              <a:rPr lang="zh-CN" altLang="en-US" dirty="0">
                <a:solidFill>
                  <a:srgbClr val="FF0000"/>
                </a:solidFill>
              </a:rPr>
              <a:t>哈希表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、哈希表适合情况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92147" y="3302688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108047" y="3518588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323947" y="3734488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611284" y="3229663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92147" y="4094851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684309" y="4021826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044672" y="3663051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39847" y="4455213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116109" y="3302688"/>
            <a:ext cx="215900" cy="216000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763809" y="4021826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763809" y="3567788"/>
            <a:ext cx="20161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某种函数关系</a:t>
            </a:r>
          </a:p>
        </p:txBody>
      </p:sp>
      <p:sp>
        <p:nvSpPr>
          <p:cNvPr id="15" name="AutoShape 15"/>
          <p:cNvSpPr>
            <a:spLocks noChangeAspect="1" noChangeArrowheads="1"/>
          </p:cNvSpPr>
          <p:nvPr/>
        </p:nvSpPr>
        <p:spPr bwMode="auto">
          <a:xfrm>
            <a:off x="7162800" y="3534749"/>
            <a:ext cx="1569150" cy="1220788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存储地址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560598" y="4464729"/>
            <a:ext cx="221457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存储地址</a:t>
            </a:r>
            <a:r>
              <a:rPr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p=</a:t>
            </a:r>
            <a:r>
              <a:rPr lang="en-US" altLang="zh-CN" sz="20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(key)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1700699" y="5250946"/>
            <a:ext cx="8814902" cy="122193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：哈希表是一种存储结构，它并非适合任何情况，主要适合记录的关键字与存储地址存在某种函数关系的数据。</a:t>
            </a:r>
          </a:p>
        </p:txBody>
      </p:sp>
    </p:spTree>
    <p:extLst>
      <p:ext uri="{BB962C8B-B14F-4D97-AF65-F5344CB8AC3E}">
        <p14:creationId xmlns:p14="http://schemas.microsoft.com/office/powerpoint/2010/main" val="4013257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35511" y="693455"/>
            <a:ext cx="194310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　 姓名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51345" y="1201473"/>
            <a:ext cx="2374900" cy="1768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201001001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张三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201001003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李四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201001025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王五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3496908" y="1688835"/>
            <a:ext cx="2519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记录数</a:t>
            </a:r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=20</a:t>
            </a:r>
            <a:r>
              <a:rPr lang="zh-CN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000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无序</a:t>
            </a:r>
            <a:endParaRPr lang="en-US" altLang="zh-CN" sz="2000" b="1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716717" y="4756191"/>
            <a:ext cx="598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查找学号为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201001025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的学生姓名：</a:t>
            </a:r>
            <a:endParaRPr lang="en-US" altLang="zh-CN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3054933" y="5458832"/>
            <a:ext cx="7301334" cy="99001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00"/>
              </a:lnSpc>
              <a:buFontTx/>
              <a:buBlip>
                <a:blip r:embed="rId2"/>
              </a:buBlip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从头到尾顺序查找，时间复杂度为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00"/>
              </a:lnSpc>
              <a:buFontTx/>
              <a:buBlip>
                <a:blip r:embed="rId2"/>
              </a:buBlip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若学号有序，二分查找，时间复杂度为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="1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62090" y="2543645"/>
            <a:ext cx="9615510" cy="2064558"/>
            <a:chOff x="1643042" y="2969218"/>
            <a:chExt cx="7286676" cy="2064558"/>
          </a:xfrm>
        </p:grpSpPr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4459870" y="2969218"/>
              <a:ext cx="3882655" cy="46166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传统存储方法</a:t>
              </a:r>
              <a:r>
                <a:rPr lang="en-US" altLang="zh-CN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zh-CN" altLang="en-US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存放在一个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数组</a:t>
              </a:r>
              <a:r>
                <a:rPr lang="zh-CN" altLang="en-US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</a:t>
              </a:r>
              <a:endPara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49"/>
            <p:cNvSpPr>
              <a:spLocks noChangeArrowheads="1"/>
            </p:cNvSpPr>
            <p:nvPr/>
          </p:nvSpPr>
          <p:spPr bwMode="auto">
            <a:xfrm>
              <a:off x="2997540" y="3088501"/>
              <a:ext cx="152885" cy="722310"/>
            </a:xfrm>
            <a:prstGeom prst="downArrow">
              <a:avLst>
                <a:gd name="adj1" fmla="val 50000"/>
                <a:gd name="adj2" fmla="val 8770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3042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201001001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643042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张三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2191182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150425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201001003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150425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李四</a:t>
              </a: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3698565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61193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61193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6507780" y="3683598"/>
              <a:ext cx="89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/>
                </a:rPr>
                <a:t>19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8576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201001025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68576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王五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5840" y="4143380"/>
              <a:ext cx="9738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20</a:t>
              </a:r>
              <a:r>
                <a:rPr lang="zh-CN" altLang="en-US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个元素空间</a:t>
              </a:r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2"/>
            <p:cNvSpPr txBox="1"/>
            <p:nvPr/>
          </p:nvSpPr>
          <p:spPr>
            <a:xfrm>
              <a:off x="4967157" y="3643314"/>
              <a:ext cx="890727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/>
                </a:rPr>
                <a:t>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" name="右大括号 25"/>
            <p:cNvSpPr/>
            <p:nvPr/>
          </p:nvSpPr>
          <p:spPr>
            <a:xfrm>
              <a:off x="7786710" y="4143380"/>
              <a:ext cx="142876" cy="857256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3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另一种存储结构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066794" y="570679"/>
            <a:ext cx="194310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　 姓名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82628" y="1078697"/>
            <a:ext cx="2374900" cy="1768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201001001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张三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201001003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李四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201001025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王五</a:t>
            </a: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3240341" y="1598610"/>
            <a:ext cx="2519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=20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=30</a:t>
            </a:r>
          </a:p>
        </p:txBody>
      </p:sp>
      <p:grpSp>
        <p:nvGrpSpPr>
          <p:cNvPr id="31" name="组合 28"/>
          <p:cNvGrpSpPr/>
          <p:nvPr/>
        </p:nvGrpSpPr>
        <p:grpSpPr>
          <a:xfrm>
            <a:off x="11037549" y="2847172"/>
            <a:ext cx="849633" cy="1714512"/>
            <a:chOff x="7929586" y="3429000"/>
            <a:chExt cx="849633" cy="1714512"/>
          </a:xfrm>
        </p:grpSpPr>
        <p:sp>
          <p:nvSpPr>
            <p:cNvPr id="32" name="右大括号 31"/>
            <p:cNvSpPr/>
            <p:nvPr/>
          </p:nvSpPr>
          <p:spPr>
            <a:xfrm>
              <a:off x="7929586" y="3429000"/>
              <a:ext cx="285752" cy="171451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33" name="TextBox 26"/>
            <p:cNvSpPr txBox="1"/>
            <p:nvPr/>
          </p:nvSpPr>
          <p:spPr>
            <a:xfrm>
              <a:off x="8225221" y="3643314"/>
              <a:ext cx="553998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哈希表</a:t>
              </a:r>
              <a:endPara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6642" y="4993417"/>
            <a:ext cx="7858180" cy="1508761"/>
            <a:chOff x="610711" y="5288838"/>
            <a:chExt cx="7858180" cy="1508761"/>
          </a:xfrm>
        </p:grpSpPr>
        <p:sp>
          <p:nvSpPr>
            <p:cNvPr id="35" name="TextBox 28"/>
            <p:cNvSpPr txBox="1"/>
            <p:nvPr/>
          </p:nvSpPr>
          <p:spPr>
            <a:xfrm>
              <a:off x="610711" y="5288838"/>
              <a:ext cx="7858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查找学号为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201001025</a:t>
              </a:r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的学生姓名：</a:t>
              </a:r>
              <a:endPara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29"/>
            <p:cNvSpPr txBox="1"/>
            <p:nvPr/>
          </p:nvSpPr>
          <p:spPr>
            <a:xfrm>
              <a:off x="714348" y="5833232"/>
              <a:ext cx="7098676" cy="96436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400"/>
                </a:lnSpc>
                <a:buFont typeface="+mj-ea"/>
                <a:buAutoNum type="circleNumDbPlain"/>
              </a:pPr>
              <a:r>
                <a:rPr lang="zh-CN" altLang="en-US" b="1" dirty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计算：地址</a:t>
              </a:r>
              <a:r>
                <a:rPr lang="en-US" altLang="zh-CN" b="1" i="1" dirty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p </a:t>
              </a:r>
              <a:r>
                <a:rPr lang="en-US" altLang="zh-CN" b="1" dirty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=</a:t>
              </a:r>
              <a:r>
                <a:rPr lang="en-US" altLang="zh-CN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201001025 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– </a:t>
              </a:r>
              <a:r>
                <a:rPr lang="en-US" altLang="zh-CN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201001001 = 24</a:t>
              </a:r>
            </a:p>
            <a:p>
              <a:pPr marL="457200" indent="-457200">
                <a:lnSpc>
                  <a:spcPts val="3400"/>
                </a:lnSpc>
                <a:buFont typeface="+mj-ea"/>
                <a:buAutoNum type="circleNumDbPlain"/>
              </a:pPr>
              <a:r>
                <a:rPr lang="zh-CN" altLang="en-US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24</a:t>
              </a:r>
              <a:r>
                <a:rPr lang="zh-CN" altLang="en-US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处的学号比较，相等，返回姓名“王五”</a:t>
              </a:r>
              <a:endParaRPr lang="zh-CN" altLang="en-US" b="1" dirty="0">
                <a:ea typeface="楷体_GB2312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33514" y="5175514"/>
            <a:ext cx="3144086" cy="1326664"/>
            <a:chOff x="6472747" y="5409710"/>
            <a:chExt cx="2000264" cy="1326664"/>
          </a:xfrm>
        </p:grpSpPr>
        <p:sp>
          <p:nvSpPr>
            <p:cNvPr id="38" name="TextBox 30"/>
            <p:cNvSpPr txBox="1"/>
            <p:nvPr/>
          </p:nvSpPr>
          <p:spPr>
            <a:xfrm>
              <a:off x="6472747" y="5803432"/>
              <a:ext cx="2000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时间复杂度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右大括号 38"/>
            <p:cNvSpPr/>
            <p:nvPr/>
          </p:nvSpPr>
          <p:spPr>
            <a:xfrm>
              <a:off x="6582355" y="5409710"/>
              <a:ext cx="61345" cy="1326664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7707" y="2059016"/>
            <a:ext cx="10525156" cy="2934401"/>
            <a:chOff x="142844" y="2289437"/>
            <a:chExt cx="8152362" cy="2934401"/>
          </a:xfrm>
        </p:grpSpPr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428992" y="2473910"/>
              <a:ext cx="3184100" cy="40011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存放地址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- 201001001</a:t>
              </a:r>
            </a:p>
          </p:txBody>
        </p:sp>
        <p:sp>
          <p:nvSpPr>
            <p:cNvPr id="42" name="AutoShape 49"/>
            <p:cNvSpPr>
              <a:spLocks noChangeArrowheads="1"/>
            </p:cNvSpPr>
            <p:nvPr/>
          </p:nvSpPr>
          <p:spPr bwMode="auto">
            <a:xfrm>
              <a:off x="2540611" y="2289437"/>
              <a:ext cx="287337" cy="792000"/>
            </a:xfrm>
            <a:prstGeom prst="downArrow">
              <a:avLst>
                <a:gd name="adj1" fmla="val 50000"/>
                <a:gd name="adj2" fmla="val 8770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42844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201001001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42844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张三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10"/>
            <p:cNvSpPr txBox="1"/>
            <p:nvPr/>
          </p:nvSpPr>
          <p:spPr>
            <a:xfrm>
              <a:off x="657198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5731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en-US" altLang="zh-CN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55731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13"/>
            <p:cNvSpPr txBox="1"/>
            <p:nvPr/>
          </p:nvSpPr>
          <p:spPr>
            <a:xfrm>
              <a:off x="1921171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635551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201001003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35551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李四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16"/>
            <p:cNvSpPr txBox="1"/>
            <p:nvPr/>
          </p:nvSpPr>
          <p:spPr>
            <a:xfrm>
              <a:off x="3149904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050023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50023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19"/>
            <p:cNvSpPr txBox="1"/>
            <p:nvPr/>
          </p:nvSpPr>
          <p:spPr>
            <a:xfrm>
              <a:off x="4135749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/>
                </a:rPr>
                <a:t>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913137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201001025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913137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王五</a:t>
              </a:r>
              <a:endPara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22"/>
            <p:cNvSpPr txBox="1"/>
            <p:nvPr/>
          </p:nvSpPr>
          <p:spPr>
            <a:xfrm>
              <a:off x="5363197" y="3240604"/>
              <a:ext cx="514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21520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21520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空闲</a:t>
              </a:r>
              <a:endPara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35"/>
            <p:cNvSpPr txBox="1"/>
            <p:nvPr/>
          </p:nvSpPr>
          <p:spPr>
            <a:xfrm>
              <a:off x="7579061" y="3214686"/>
              <a:ext cx="501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29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341090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341090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38"/>
            <p:cNvSpPr txBox="1"/>
            <p:nvPr/>
          </p:nvSpPr>
          <p:spPr>
            <a:xfrm>
              <a:off x="6426816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/>
                </a:rPr>
                <a:t>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 rot="16200000">
              <a:off x="4106810" y="750919"/>
              <a:ext cx="216000" cy="8001056"/>
            </a:xfrm>
            <a:prstGeom prst="lef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65" name="TextBox 40"/>
            <p:cNvSpPr txBox="1"/>
            <p:nvPr/>
          </p:nvSpPr>
          <p:spPr>
            <a:xfrm>
              <a:off x="3428992" y="482372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30</a:t>
              </a:r>
              <a:r>
                <a:rPr lang="zh-CN" altLang="en-US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个元素空间</a:t>
              </a:r>
              <a:r>
                <a:rPr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 </a:t>
              </a:r>
              <a:endPara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02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6DA07-E32C-41BB-803A-946DDFA8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顺序查找法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1E4C-1B4B-4FBA-84CC-0777369E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r>
              <a:rPr lang="zh-CN" altLang="en-US" dirty="0"/>
              <a:t>顺序查找法的特点是：用所给关键字与</a:t>
            </a:r>
            <a:r>
              <a:rPr lang="zh-CN" altLang="en-US" dirty="0">
                <a:solidFill>
                  <a:srgbClr val="00B050"/>
                </a:solidFill>
              </a:rPr>
              <a:t>线性表</a:t>
            </a:r>
            <a:r>
              <a:rPr lang="zh-CN" altLang="en-US" dirty="0"/>
              <a:t>中各元素的关键字逐个比较，直到成功或失败。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E24CB12-6ED9-4F5E-84E1-F8E75040DE06}"/>
              </a:ext>
            </a:extLst>
          </p:cNvPr>
          <p:cNvGrpSpPr/>
          <p:nvPr/>
        </p:nvGrpSpPr>
        <p:grpSpPr>
          <a:xfrm>
            <a:off x="705853" y="3200400"/>
            <a:ext cx="3942347" cy="1664943"/>
            <a:chOff x="556261" y="3104027"/>
            <a:chExt cx="3942347" cy="1664943"/>
          </a:xfrm>
          <a:solidFill>
            <a:srgbClr val="FFCCFF"/>
          </a:solidFill>
        </p:grpSpPr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27519322-0D05-48BD-8F15-5747D05C2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1" y="3631705"/>
              <a:ext cx="1712493" cy="49244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</a:t>
              </a:r>
            </a:p>
          </p:txBody>
        </p: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EFD25EF6-09F3-48AE-B572-0BEFB7FF4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154" y="3104027"/>
              <a:ext cx="324853" cy="1664943"/>
            </a:xfrm>
            <a:prstGeom prst="leftBrace">
              <a:avLst>
                <a:gd name="adj1" fmla="val 75000"/>
                <a:gd name="adj2" fmla="val 50000"/>
              </a:avLst>
            </a:prstGeom>
            <a:grpFill/>
            <a:ln w="28575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 b="1"/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AEA90C9-E668-4D12-9D0F-6BDBD961D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008" y="3144984"/>
              <a:ext cx="1752600" cy="49244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 kumimoji="1" sz="26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顺序结构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E2F7B600-32FA-4FDC-93B0-601D5D992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008" y="4247027"/>
              <a:ext cx="1752600" cy="49244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 kumimoji="1" sz="26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链式结构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FED6871-4444-4069-8502-EE13265355FC}"/>
              </a:ext>
            </a:extLst>
          </p:cNvPr>
          <p:cNvSpPr/>
          <p:nvPr/>
        </p:nvSpPr>
        <p:spPr>
          <a:xfrm>
            <a:off x="5029200" y="2177694"/>
            <a:ext cx="6766560" cy="429930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sz="26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监视哨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R[0]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位置的关键字赋值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，目的在于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免去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查找过程中每一次都要检测整个顺序表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是否查找完毕</a:t>
            </a:r>
          </a:p>
          <a:p>
            <a:pPr marL="7429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R[0]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起到了一个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监视哨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的作用，在数据量较大或需要反复查找元素时，能一定程度地减少查找的时间</a:t>
            </a:r>
          </a:p>
        </p:txBody>
      </p:sp>
    </p:spTree>
    <p:extLst>
      <p:ext uri="{BB962C8B-B14F-4D97-AF65-F5344CB8AC3E}">
        <p14:creationId xmlns:p14="http://schemas.microsoft.com/office/powerpoint/2010/main" val="27237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哈希函数和哈希地址 </a:t>
            </a:r>
          </a:p>
        </p:txBody>
      </p:sp>
      <p:sp>
        <p:nvSpPr>
          <p:cNvPr id="5" name="TextBox 11"/>
          <p:cNvSpPr txBox="1"/>
          <p:nvPr/>
        </p:nvSpPr>
        <p:spPr>
          <a:xfrm>
            <a:off x="1424829" y="5670486"/>
            <a:ext cx="955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哈希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函数：</a:t>
            </a:r>
            <a:r>
              <a:rPr lang="zh-CN" altLang="en-US" sz="28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1" lang="zh-CN" altLang="en-US" sz="28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关键字为</a:t>
            </a:r>
            <a:r>
              <a:rPr kumimoji="1" lang="en-US" altLang="zh-CN" sz="2800" b="1" i="1" dirty="0" err="1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 baseline="-30000" dirty="0" err="1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的对象存放在相应的哈希地址</a:t>
            </a:r>
            <a:r>
              <a:rPr lang="zh-CN" altLang="en-US" sz="28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3452826" y="4764755"/>
            <a:ext cx="1800000" cy="252000"/>
          </a:xfrm>
          <a:prstGeom prst="rightArrow">
            <a:avLst>
              <a:gd name="adj1" fmla="val 50000"/>
              <a:gd name="adj2" fmla="val 14989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 rot="21221372">
            <a:off x="3273519" y="3225020"/>
            <a:ext cx="207030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哈希</a:t>
            </a:r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15"/>
          <p:cNvSpPr>
            <a:spLocks noChangeAspect="1" noChangeArrowheads="1"/>
          </p:cNvSpPr>
          <p:nvPr/>
        </p:nvSpPr>
        <p:spPr bwMode="auto">
          <a:xfrm>
            <a:off x="6024594" y="2762232"/>
            <a:ext cx="1258888" cy="2214578"/>
          </a:xfrm>
          <a:prstGeom prst="cube">
            <a:avLst>
              <a:gd name="adj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2000" b="1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b="1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存储空间</a:t>
            </a:r>
            <a:endParaRPr lang="zh-CN" altLang="en-US" sz="2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738314" y="3121009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54214" y="3336909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170114" y="3552809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2457451" y="3047984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738314" y="3913172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530476" y="3840147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890839" y="3481372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386014" y="4273534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62276" y="3121009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1295400" y="4619620"/>
            <a:ext cx="16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个对象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7640672" y="2928843"/>
            <a:ext cx="412904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长度为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）的连续内存单元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5667404" y="297654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TextBox 35"/>
          <p:cNvSpPr txBox="1"/>
          <p:nvPr/>
        </p:nvSpPr>
        <p:spPr>
          <a:xfrm>
            <a:off x="5381652" y="464813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5667404" y="3933758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endParaRPr lang="zh-CN" altLang="en-US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6096032" y="3403488"/>
            <a:ext cx="215900" cy="216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4876800" y="1839151"/>
            <a:ext cx="190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哈希地址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5335614" y="3289957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b="1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5147953" y="2887187"/>
            <a:ext cx="896821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6"/>
          </p:cNvCxnSpPr>
          <p:nvPr/>
        </p:nvCxnSpPr>
        <p:spPr>
          <a:xfrm flipV="1">
            <a:off x="2746376" y="3621747"/>
            <a:ext cx="2778152" cy="326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015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094"/>
              </p:ext>
            </p:extLst>
          </p:nvPr>
        </p:nvGraphicFramePr>
        <p:xfrm>
          <a:off x="2903539" y="685800"/>
          <a:ext cx="7068636" cy="598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6384616" imgH="6318115" progId="Visio.Drawing.11">
                  <p:embed/>
                </p:oleObj>
              </mc:Choice>
              <mc:Fallback>
                <p:oleObj name="Visio" r:id="rId3" imgW="6384616" imgH="63181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9" y="685800"/>
                        <a:ext cx="7068636" cy="598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9037" name="Group 13"/>
          <p:cNvGrpSpPr>
            <a:grpSpLocks/>
          </p:cNvGrpSpPr>
          <p:nvPr/>
        </p:nvGrpSpPr>
        <p:grpSpPr bwMode="auto">
          <a:xfrm>
            <a:off x="4852194" y="560458"/>
            <a:ext cx="2952750" cy="620712"/>
            <a:chOff x="1927" y="51"/>
            <a:chExt cx="1860" cy="391"/>
          </a:xfrm>
        </p:grpSpPr>
        <p:graphicFrame>
          <p:nvGraphicFramePr>
            <p:cNvPr id="53252" name="Object 11"/>
            <p:cNvGraphicFramePr>
              <a:graphicFrameLocks noChangeAspect="1"/>
            </p:cNvGraphicFramePr>
            <p:nvPr/>
          </p:nvGraphicFramePr>
          <p:xfrm>
            <a:off x="1927" y="300"/>
            <a:ext cx="186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Visio" r:id="rId5" imgW="2574616" imgH="196174" progId="Visio.Drawing.11">
                    <p:embed/>
                  </p:oleObj>
                </mc:Choice>
                <mc:Fallback>
                  <p:oleObj name="Visio" r:id="rId5" imgW="2574616" imgH="19617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00"/>
                          <a:ext cx="186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3" name="Rectangle 12"/>
            <p:cNvSpPr>
              <a:spLocks noChangeArrowheads="1"/>
            </p:cNvSpPr>
            <p:nvPr/>
          </p:nvSpPr>
          <p:spPr bwMode="auto">
            <a:xfrm>
              <a:off x="2109" y="51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hash</a:t>
              </a:r>
              <a:r>
                <a:rPr lang="zh-CN" altLang="en-US" b="1">
                  <a:solidFill>
                    <a:srgbClr val="FF0000"/>
                  </a:solidFill>
                </a:rPr>
                <a:t>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0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哈希函数的本质只是一种映象，所以哈希函数的设定很灵活，只要使得：</a:t>
            </a:r>
          </a:p>
          <a:p>
            <a:pPr lvl="1"/>
            <a:r>
              <a:rPr lang="zh-CN" altLang="en-US" dirty="0"/>
              <a:t>任意关键字的哈希函数值都落在表长允许的范围之内即可</a:t>
            </a:r>
          </a:p>
          <a:p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相同哈希值</a:t>
            </a:r>
            <a:r>
              <a:rPr lang="zh-CN" altLang="en-US" dirty="0"/>
              <a:t>的两个不同的关键字称为该</a:t>
            </a:r>
            <a:r>
              <a:rPr lang="zh-CN" altLang="en-US" dirty="0">
                <a:solidFill>
                  <a:srgbClr val="FF0000"/>
                </a:solidFill>
              </a:rPr>
              <a:t>函数的同义词 </a:t>
            </a:r>
          </a:p>
          <a:p>
            <a:r>
              <a:rPr lang="zh-CN" altLang="en-US" dirty="0"/>
              <a:t>哈希函数的冲突：</a:t>
            </a:r>
          </a:p>
          <a:p>
            <a:pPr lvl="1"/>
            <a:r>
              <a:rPr lang="en-US" altLang="zh-CN" dirty="0"/>
              <a:t>key1 ≠ key2</a:t>
            </a:r>
            <a:r>
              <a:rPr lang="zh-CN" altLang="en-US" dirty="0"/>
              <a:t>，但：</a:t>
            </a:r>
            <a:r>
              <a:rPr lang="en-US" altLang="zh-CN" dirty="0"/>
              <a:t>Hash(key1) = Hash(key2)</a:t>
            </a:r>
          </a:p>
          <a:p>
            <a:r>
              <a:rPr lang="zh-CN" altLang="en-US" dirty="0"/>
              <a:t>哈希函数通常是一种压缩映象，所以冲突不可避免。冲突发生后，应该有处理冲突的方法，设计良好的哈希函数：（</a:t>
            </a:r>
            <a:r>
              <a:rPr lang="en-US" altLang="zh-CN" dirty="0"/>
              <a:t>1</a:t>
            </a:r>
            <a:r>
              <a:rPr lang="zh-CN" altLang="en-US" dirty="0"/>
              <a:t>）计算简单（</a:t>
            </a:r>
            <a:r>
              <a:rPr lang="en-US" altLang="zh-CN" dirty="0"/>
              <a:t>2</a:t>
            </a:r>
            <a:r>
              <a:rPr lang="zh-CN" altLang="en-US" dirty="0"/>
              <a:t>）冲突少</a:t>
            </a:r>
          </a:p>
        </p:txBody>
      </p:sp>
    </p:spTree>
    <p:extLst>
      <p:ext uri="{BB962C8B-B14F-4D97-AF65-F5344CB8AC3E}">
        <p14:creationId xmlns:p14="http://schemas.microsoft.com/office/powerpoint/2010/main" val="1514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8.4.1 </a:t>
            </a:r>
            <a:r>
              <a:rPr lang="zh-CN" altLang="en-US" dirty="0"/>
              <a:t>哈希函数的构造方法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74868"/>
            <a:ext cx="9220200" cy="5181600"/>
          </a:xfrm>
        </p:spPr>
        <p:txBody>
          <a:bodyPr/>
          <a:lstStyle/>
          <a:p>
            <a:r>
              <a:rPr lang="zh-CN" altLang="en-US" dirty="0"/>
              <a:t>直接哈希函数法</a:t>
            </a:r>
          </a:p>
          <a:p>
            <a:r>
              <a:rPr lang="zh-CN" altLang="en-US" dirty="0"/>
              <a:t>数字分析法</a:t>
            </a:r>
          </a:p>
          <a:p>
            <a:r>
              <a:rPr lang="zh-CN" altLang="en-US" dirty="0"/>
              <a:t>平方取中法</a:t>
            </a:r>
          </a:p>
          <a:p>
            <a:r>
              <a:rPr lang="zh-CN" altLang="en-US" dirty="0"/>
              <a:t>分段叠加法（折叠法）</a:t>
            </a:r>
            <a:endParaRPr lang="en-US" altLang="zh-CN" dirty="0"/>
          </a:p>
          <a:p>
            <a:r>
              <a:rPr lang="zh-CN" altLang="en-US" dirty="0"/>
              <a:t>除留余数法</a:t>
            </a:r>
          </a:p>
          <a:p>
            <a:r>
              <a:rPr lang="zh-CN" altLang="en-US" dirty="0"/>
              <a:t>随机数法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105400" y="3886200"/>
            <a:ext cx="2538572" cy="1143000"/>
            <a:chOff x="3563887" y="3488788"/>
            <a:chExt cx="2084747" cy="1524388"/>
          </a:xfrm>
        </p:grpSpPr>
        <p:sp>
          <p:nvSpPr>
            <p:cNvPr id="5" name="AutoShape 35"/>
            <p:cNvSpPr>
              <a:spLocks/>
            </p:cNvSpPr>
            <p:nvPr/>
          </p:nvSpPr>
          <p:spPr bwMode="auto">
            <a:xfrm flipH="1">
              <a:off x="3563887" y="3488788"/>
              <a:ext cx="360759" cy="1524388"/>
            </a:xfrm>
            <a:prstGeom prst="leftBrace">
              <a:avLst>
                <a:gd name="adj1" fmla="val 25046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4146772" y="3975728"/>
              <a:ext cx="1501862" cy="546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实践中常用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52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直接定址法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2578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sz="2400" dirty="0"/>
              <a:t>构造方法：首先对关键字进行分析，取关键字或关键字的某个线性函数作为哈希地址，即：</a:t>
            </a:r>
            <a:endParaRPr lang="en-US" altLang="zh-CN" sz="2400" dirty="0"/>
          </a:p>
          <a:p>
            <a:pPr lvl="1">
              <a:spcAft>
                <a:spcPts val="300"/>
              </a:spcAft>
            </a:pPr>
            <a:r>
              <a:rPr lang="en-US" altLang="zh-CN" dirty="0"/>
              <a:t>Hash(key) = </a:t>
            </a:r>
            <a:r>
              <a:rPr lang="en-US" altLang="zh-CN" dirty="0" err="1"/>
              <a:t>a·key+b</a:t>
            </a:r>
            <a:r>
              <a:rPr lang="en-US" altLang="zh-CN" dirty="0"/>
              <a:t>  (a, b</a:t>
            </a:r>
            <a:r>
              <a:rPr lang="zh-CN" altLang="en-US" dirty="0"/>
              <a:t>为常数</a:t>
            </a:r>
            <a:r>
              <a:rPr lang="en-US" altLang="zh-CN" dirty="0"/>
              <a:t>)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最简单的情况：</a:t>
            </a:r>
            <a:r>
              <a:rPr lang="en-US" altLang="zh-CN" dirty="0"/>
              <a:t>Hash(key) = key  </a:t>
            </a:r>
          </a:p>
          <a:p>
            <a:pPr>
              <a:spcAft>
                <a:spcPts val="300"/>
              </a:spcAft>
            </a:pPr>
            <a:r>
              <a:rPr lang="zh-CN" altLang="en-US" sz="2400" dirty="0"/>
              <a:t>直接定址法的特点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地址集合与关键字集合大小相等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若关键字彼此不冲突，则哈希地址不会发生冲突</a:t>
            </a:r>
          </a:p>
          <a:p>
            <a:pPr>
              <a:spcAft>
                <a:spcPts val="300"/>
              </a:spcAft>
            </a:pPr>
            <a:r>
              <a:rPr lang="zh-CN" altLang="en-US" sz="2400" dirty="0"/>
              <a:t>实际应用中很少使用这种形式的哈希函数，适于关键字事先可预知的情况</a:t>
            </a:r>
          </a:p>
          <a:p>
            <a:pPr>
              <a:spcAft>
                <a:spcPts val="300"/>
              </a:spcAft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544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444288"/>
            <a:ext cx="9149171" cy="597600"/>
          </a:xfrm>
        </p:spPr>
        <p:txBody>
          <a:bodyPr/>
          <a:lstStyle/>
          <a:p>
            <a:r>
              <a:rPr lang="zh-CN" altLang="en-US" dirty="0"/>
              <a:t>直接定址法</a:t>
            </a:r>
          </a:p>
        </p:txBody>
      </p:sp>
      <p:graphicFrame>
        <p:nvGraphicFramePr>
          <p:cNvPr id="677961" name="Group 7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52229"/>
              </p:ext>
            </p:extLst>
          </p:nvPr>
        </p:nvGraphicFramePr>
        <p:xfrm>
          <a:off x="1800267" y="1365924"/>
          <a:ext cx="8584857" cy="2001836"/>
        </p:xfrm>
        <a:graphic>
          <a:graphicData uri="http://schemas.openxmlformats.org/drawingml/2006/table">
            <a:tbl>
              <a:tblPr/>
              <a:tblGrid>
                <a:gridCol w="171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15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哈希地址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01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……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22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……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年份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1949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……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1970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……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人数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itchFamily="34" charset="-122"/>
                      </a:endParaRP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微软雅黑" pitchFamily="34" charset="-122"/>
                        </a:rPr>
                        <a:t>……</a:t>
                      </a: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itchFamily="34" charset="-122"/>
                      </a:endParaRP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微软雅黑" pitchFamily="34" charset="-122"/>
                      </a:endParaRPr>
                    </a:p>
                  </a:txBody>
                  <a:tcPr marL="102930" marR="1029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7890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3829237"/>
            <a:ext cx="1158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例如：有一个解放后出生人口调查表，每个记录包含：年份、人数等数据项，其中年份为关键字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则哈希函数可取为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Hash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key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b="1" dirty="0">
                <a:solidFill>
                  <a:srgbClr val="0000CC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key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 +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-1948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这样就可以方便地存储和查找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1948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年后任一年的记录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520696" y="350520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数字分析法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/>
              <a:t>构造方法：在关键字比较长和关键字的形式已知情况下，选取其中随机性好的若干位（或将其组合）作为哈希地址。</a:t>
            </a:r>
          </a:p>
          <a:p>
            <a:r>
              <a:rPr lang="zh-CN" altLang="en-US" dirty="0"/>
              <a:t>使用前提：关键字取值范围比哈希地址取值范围大。</a:t>
            </a:r>
          </a:p>
          <a:p>
            <a:r>
              <a:rPr lang="zh-CN" altLang="en-US" dirty="0"/>
              <a:t>设有</a:t>
            </a:r>
            <a:r>
              <a:rPr lang="zh-CN" altLang="en-US" dirty="0">
                <a:solidFill>
                  <a:srgbClr val="FF0000"/>
                </a:solidFill>
              </a:rPr>
              <a:t>ｎ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ｄ位数</a:t>
            </a:r>
            <a:r>
              <a:rPr lang="zh-CN" altLang="en-US" dirty="0"/>
              <a:t>的关键字，由</a:t>
            </a:r>
            <a:r>
              <a:rPr lang="zh-CN" altLang="en-US" dirty="0">
                <a:solidFill>
                  <a:srgbClr val="FF0000"/>
                </a:solidFill>
              </a:rPr>
              <a:t>ｒ</a:t>
            </a:r>
            <a:r>
              <a:rPr lang="zh-CN" altLang="en-US" dirty="0"/>
              <a:t>个不同的符号组成，这ｒ个符号在关键字各位出现的频率不一定相同，可能在某些位上均匀分布，即：每个符号出现的次数都接近于ｎ／ｒ次</a:t>
            </a:r>
          </a:p>
          <a:p>
            <a:r>
              <a:rPr lang="zh-CN" altLang="en-US" dirty="0"/>
              <a:t>可选择其中分布均匀的</a:t>
            </a:r>
            <a:r>
              <a:rPr lang="en-US" altLang="zh-CN" dirty="0"/>
              <a:t>s</a:t>
            </a:r>
            <a:r>
              <a:rPr lang="zh-CN" altLang="en-US" dirty="0"/>
              <a:t>位作为哈希地址（</a:t>
            </a:r>
            <a:r>
              <a:rPr lang="en-US" altLang="zh-CN" dirty="0"/>
              <a:t>s &lt; d</a:t>
            </a:r>
            <a:r>
              <a:rPr lang="zh-CN" altLang="en-US" dirty="0"/>
              <a:t>），即：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  <a:r>
              <a:rPr lang="en-US" altLang="zh-CN" dirty="0"/>
              <a:t>=“key</a:t>
            </a:r>
            <a:r>
              <a:rPr lang="zh-CN" altLang="en-US" dirty="0"/>
              <a:t>中数字均匀分布的</a:t>
            </a:r>
            <a:r>
              <a:rPr lang="en-US" altLang="zh-CN" dirty="0"/>
              <a:t>s</a:t>
            </a:r>
            <a:r>
              <a:rPr lang="zh-CN" altLang="en-US" dirty="0"/>
              <a:t>位”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ChangeArrowheads="1"/>
          </p:cNvSpPr>
          <p:nvPr/>
        </p:nvSpPr>
        <p:spPr bwMode="auto">
          <a:xfrm>
            <a:off x="685800" y="451566"/>
            <a:ext cx="91303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b="1" dirty="0"/>
              <a:t>例：有</a:t>
            </a:r>
            <a:r>
              <a:rPr lang="en-US" altLang="zh-CN" b="1" dirty="0"/>
              <a:t>80</a:t>
            </a:r>
            <a:r>
              <a:rPr lang="zh-CN" altLang="en-US" b="1" dirty="0"/>
              <a:t>个记录，关键字为</a:t>
            </a:r>
            <a:r>
              <a:rPr lang="en-US" altLang="zh-CN" b="1" dirty="0"/>
              <a:t>8</a:t>
            </a:r>
            <a:r>
              <a:rPr lang="zh-CN" altLang="en-US" b="1" dirty="0"/>
              <a:t>位十进制数，哈希地址为</a:t>
            </a:r>
            <a:r>
              <a:rPr lang="en-US" altLang="zh-CN" b="1" dirty="0"/>
              <a:t>2</a:t>
            </a:r>
            <a:r>
              <a:rPr lang="zh-CN" altLang="en-US" b="1" dirty="0"/>
              <a:t>位十进制数</a:t>
            </a:r>
          </a:p>
        </p:txBody>
      </p:sp>
      <p:grpSp>
        <p:nvGrpSpPr>
          <p:cNvPr id="772100" name="Group 4"/>
          <p:cNvGrpSpPr>
            <a:grpSpLocks/>
          </p:cNvGrpSpPr>
          <p:nvPr/>
        </p:nvGrpSpPr>
        <p:grpSpPr bwMode="auto">
          <a:xfrm>
            <a:off x="2039939" y="1019175"/>
            <a:ext cx="3768725" cy="4319587"/>
            <a:chOff x="1821" y="482"/>
            <a:chExt cx="2374" cy="2721"/>
          </a:xfrm>
        </p:grpSpPr>
        <p:sp>
          <p:nvSpPr>
            <p:cNvPr id="59401" name="Text Box 5"/>
            <p:cNvSpPr txBox="1">
              <a:spLocks noChangeArrowheads="1"/>
            </p:cNvSpPr>
            <p:nvPr/>
          </p:nvSpPr>
          <p:spPr bwMode="auto">
            <a:xfrm>
              <a:off x="1821" y="799"/>
              <a:ext cx="2374" cy="23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8000" rIns="288000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endParaRPr kumimoji="1" lang="en-US" altLang="zh-CN" sz="1900" b="1" dirty="0">
                <a:latin typeface="Verdana" pitchFamily="34" charset="0"/>
              </a:endParaRP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8   1   3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4</a:t>
              </a:r>
              <a:r>
                <a:rPr kumimoji="1" lang="en-US" altLang="zh-CN" sz="1900" b="1" dirty="0">
                  <a:latin typeface="Verdana" pitchFamily="34" charset="0"/>
                </a:rPr>
                <a:t>   6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5 </a:t>
              </a:r>
              <a:r>
                <a:rPr kumimoji="1" lang="en-US" altLang="zh-CN" sz="1900" b="1" dirty="0">
                  <a:latin typeface="Verdana" pitchFamily="34" charset="0"/>
                </a:rPr>
                <a:t>  3   2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8   1   3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7</a:t>
              </a:r>
              <a:r>
                <a:rPr kumimoji="1" lang="en-US" altLang="zh-CN" sz="1900" b="1" dirty="0">
                  <a:latin typeface="Verdana" pitchFamily="34" charset="0"/>
                </a:rPr>
                <a:t>   2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2</a:t>
              </a:r>
              <a:r>
                <a:rPr kumimoji="1" lang="en-US" altLang="zh-CN" sz="1900" b="1" dirty="0">
                  <a:latin typeface="Verdana" pitchFamily="34" charset="0"/>
                </a:rPr>
                <a:t>   4   2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8   1   3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8</a:t>
              </a:r>
              <a:r>
                <a:rPr kumimoji="1" lang="en-US" altLang="zh-CN" sz="1900" b="1" dirty="0">
                  <a:latin typeface="Verdana" pitchFamily="34" charset="0"/>
                </a:rPr>
                <a:t>   7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4</a:t>
              </a:r>
              <a:r>
                <a:rPr kumimoji="1" lang="en-US" altLang="zh-CN" sz="1900" b="1" dirty="0">
                  <a:latin typeface="Verdana" pitchFamily="34" charset="0"/>
                </a:rPr>
                <a:t>   2   2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8   1   3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0</a:t>
              </a:r>
              <a:r>
                <a:rPr kumimoji="1" lang="en-US" altLang="zh-CN" sz="1900" b="1" dirty="0">
                  <a:latin typeface="Verdana" pitchFamily="34" charset="0"/>
                </a:rPr>
                <a:t>   1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3</a:t>
              </a:r>
              <a:r>
                <a:rPr kumimoji="1" lang="en-US" altLang="zh-CN" sz="1900" b="1" dirty="0">
                  <a:latin typeface="Verdana" pitchFamily="34" charset="0"/>
                </a:rPr>
                <a:t>   6   7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8   1   3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2</a:t>
              </a:r>
              <a:r>
                <a:rPr kumimoji="1" lang="en-US" altLang="zh-CN" sz="1900" b="1" dirty="0">
                  <a:latin typeface="Verdana" pitchFamily="34" charset="0"/>
                </a:rPr>
                <a:t>   2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8</a:t>
              </a:r>
              <a:r>
                <a:rPr kumimoji="1" lang="en-US" altLang="zh-CN" sz="1900" b="1" dirty="0">
                  <a:latin typeface="Verdana" pitchFamily="34" charset="0"/>
                </a:rPr>
                <a:t>   1   7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8   1   3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3</a:t>
              </a:r>
              <a:r>
                <a:rPr kumimoji="1" lang="en-US" altLang="zh-CN" sz="1900" b="1" dirty="0">
                  <a:latin typeface="Verdana" pitchFamily="34" charset="0"/>
                </a:rPr>
                <a:t>   8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9</a:t>
              </a:r>
              <a:r>
                <a:rPr kumimoji="1" lang="en-US" altLang="zh-CN" sz="1900" b="1" dirty="0">
                  <a:latin typeface="Verdana" pitchFamily="34" charset="0"/>
                </a:rPr>
                <a:t>   6   7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8   1   3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6</a:t>
              </a:r>
              <a:r>
                <a:rPr kumimoji="1" lang="en-US" altLang="zh-CN" sz="1900" b="1" dirty="0">
                  <a:latin typeface="Verdana" pitchFamily="34" charset="0"/>
                </a:rPr>
                <a:t>   8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5</a:t>
              </a:r>
              <a:r>
                <a:rPr kumimoji="1" lang="en-US" altLang="zh-CN" sz="1900" b="1" dirty="0">
                  <a:latin typeface="Verdana" pitchFamily="34" charset="0"/>
                </a:rPr>
                <a:t>   3   7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sz="1900" b="1" dirty="0">
                  <a:latin typeface="Verdana" pitchFamily="34" charset="0"/>
                </a:rPr>
                <a:t>8   1   4   </a:t>
              </a:r>
              <a:r>
                <a:rPr kumimoji="1" lang="en-US" altLang="zh-CN" sz="1900" b="1" dirty="0">
                  <a:solidFill>
                    <a:srgbClr val="CC0000"/>
                  </a:solidFill>
                  <a:latin typeface="Verdana" pitchFamily="34" charset="0"/>
                </a:rPr>
                <a:t>1</a:t>
              </a:r>
              <a:r>
                <a:rPr kumimoji="1" lang="en-US" altLang="zh-CN" sz="1900" b="1" dirty="0">
                  <a:latin typeface="Verdana" pitchFamily="34" charset="0"/>
                </a:rPr>
                <a:t>   9   </a:t>
              </a:r>
              <a:r>
                <a:rPr kumimoji="1" lang="en-US" altLang="zh-CN" sz="1900" b="1" dirty="0">
                  <a:solidFill>
                    <a:srgbClr val="FF0000"/>
                  </a:solidFill>
                  <a:latin typeface="Verdana" pitchFamily="34" charset="0"/>
                </a:rPr>
                <a:t>3</a:t>
              </a:r>
              <a:r>
                <a:rPr kumimoji="1" lang="en-US" altLang="zh-CN" sz="1900" b="1" dirty="0">
                  <a:latin typeface="Verdana" pitchFamily="34" charset="0"/>
                </a:rPr>
                <a:t>   5   5</a:t>
              </a:r>
            </a:p>
          </p:txBody>
        </p:sp>
        <p:sp>
          <p:nvSpPr>
            <p:cNvPr id="59402" name="Text Box 6"/>
            <p:cNvSpPr txBox="1">
              <a:spLocks noChangeArrowheads="1"/>
            </p:cNvSpPr>
            <p:nvPr/>
          </p:nvSpPr>
          <p:spPr bwMode="auto">
            <a:xfrm>
              <a:off x="1837" y="777"/>
              <a:ext cx="231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</p:txBody>
        </p:sp>
        <p:sp>
          <p:nvSpPr>
            <p:cNvPr id="59403" name="Text Box 7"/>
            <p:cNvSpPr txBox="1">
              <a:spLocks noChangeArrowheads="1"/>
            </p:cNvSpPr>
            <p:nvPr/>
          </p:nvSpPr>
          <p:spPr bwMode="auto">
            <a:xfrm>
              <a:off x="1837" y="2863"/>
              <a:ext cx="231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  <a:p>
              <a:pPr eaLnBrk="1" hangingPunct="1">
                <a:lnSpc>
                  <a:spcPct val="138000"/>
                </a:lnSpc>
              </a:pPr>
              <a:r>
                <a:rPr kumimoji="1" lang="en-US" altLang="zh-CN" sz="2000" b="1">
                  <a:latin typeface="微软雅黑" pitchFamily="34" charset="-122"/>
                </a:rPr>
                <a:t>…..</a:t>
              </a:r>
            </a:p>
          </p:txBody>
        </p:sp>
        <p:sp>
          <p:nvSpPr>
            <p:cNvPr id="59404" name="Rectangle 8"/>
            <p:cNvSpPr>
              <a:spLocks noChangeArrowheads="1"/>
            </p:cNvSpPr>
            <p:nvPr/>
          </p:nvSpPr>
          <p:spPr bwMode="auto">
            <a:xfrm>
              <a:off x="2175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</a:t>
              </a:r>
            </a:p>
          </p:txBody>
        </p:sp>
        <p:sp>
          <p:nvSpPr>
            <p:cNvPr id="59405" name="Rectangle 9"/>
            <p:cNvSpPr>
              <a:spLocks noChangeArrowheads="1"/>
            </p:cNvSpPr>
            <p:nvPr/>
          </p:nvSpPr>
          <p:spPr bwMode="auto">
            <a:xfrm>
              <a:off x="2436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</a:t>
              </a:r>
            </a:p>
          </p:txBody>
        </p:sp>
        <p:sp>
          <p:nvSpPr>
            <p:cNvPr id="59406" name="Rectangle 10"/>
            <p:cNvSpPr>
              <a:spLocks noChangeArrowheads="1"/>
            </p:cNvSpPr>
            <p:nvPr/>
          </p:nvSpPr>
          <p:spPr bwMode="auto">
            <a:xfrm>
              <a:off x="2697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</a:t>
              </a:r>
            </a:p>
          </p:txBody>
        </p:sp>
        <p:sp>
          <p:nvSpPr>
            <p:cNvPr id="59407" name="Rectangle 11"/>
            <p:cNvSpPr>
              <a:spLocks noChangeArrowheads="1"/>
            </p:cNvSpPr>
            <p:nvPr/>
          </p:nvSpPr>
          <p:spPr bwMode="auto">
            <a:xfrm>
              <a:off x="2959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</a:t>
              </a:r>
            </a:p>
          </p:txBody>
        </p:sp>
        <p:sp>
          <p:nvSpPr>
            <p:cNvPr id="59408" name="Rectangle 12"/>
            <p:cNvSpPr>
              <a:spLocks noChangeArrowheads="1"/>
            </p:cNvSpPr>
            <p:nvPr/>
          </p:nvSpPr>
          <p:spPr bwMode="auto">
            <a:xfrm>
              <a:off x="3220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</a:t>
              </a:r>
            </a:p>
          </p:txBody>
        </p:sp>
        <p:sp>
          <p:nvSpPr>
            <p:cNvPr id="59409" name="Rectangle 13"/>
            <p:cNvSpPr>
              <a:spLocks noChangeArrowheads="1"/>
            </p:cNvSpPr>
            <p:nvPr/>
          </p:nvSpPr>
          <p:spPr bwMode="auto">
            <a:xfrm>
              <a:off x="3481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</a:t>
              </a:r>
            </a:p>
          </p:txBody>
        </p:sp>
        <p:sp>
          <p:nvSpPr>
            <p:cNvPr id="59410" name="Rectangle 14"/>
            <p:cNvSpPr>
              <a:spLocks noChangeArrowheads="1"/>
            </p:cNvSpPr>
            <p:nvPr/>
          </p:nvSpPr>
          <p:spPr bwMode="auto">
            <a:xfrm>
              <a:off x="3742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</a:t>
              </a:r>
            </a:p>
          </p:txBody>
        </p:sp>
        <p:sp>
          <p:nvSpPr>
            <p:cNvPr id="59411" name="Rectangle 15"/>
            <p:cNvSpPr>
              <a:spLocks noChangeArrowheads="1"/>
            </p:cNvSpPr>
            <p:nvPr/>
          </p:nvSpPr>
          <p:spPr bwMode="auto">
            <a:xfrm>
              <a:off x="1882" y="482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ym typeface="Wingdings" pitchFamily="2" charset="2"/>
                </a:rPr>
                <a:t></a:t>
              </a:r>
            </a:p>
          </p:txBody>
        </p:sp>
      </p:grpSp>
      <p:sp>
        <p:nvSpPr>
          <p:cNvPr id="772112" name="Line 16"/>
          <p:cNvSpPr>
            <a:spLocks noChangeShapeType="1"/>
          </p:cNvSpPr>
          <p:nvPr/>
        </p:nvSpPr>
        <p:spPr bwMode="auto">
          <a:xfrm>
            <a:off x="3479800" y="1522412"/>
            <a:ext cx="0" cy="374491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13" name="Line 17"/>
          <p:cNvSpPr>
            <a:spLocks noChangeShapeType="1"/>
          </p:cNvSpPr>
          <p:nvPr/>
        </p:nvSpPr>
        <p:spPr bwMode="auto">
          <a:xfrm>
            <a:off x="5135563" y="1522412"/>
            <a:ext cx="0" cy="374491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5957772" y="1058713"/>
            <a:ext cx="4710229" cy="43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zh-CN" sz="22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n=80, d=8, r=10, s=2</a:t>
            </a:r>
            <a:endParaRPr lang="zh-CN" altLang="en-US" sz="2200" b="1" dirty="0">
              <a:latin typeface="Verdana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分析： ① 只含数字</a:t>
            </a:r>
            <a:r>
              <a:rPr lang="en-US" altLang="zh-CN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8;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b="1">
                <a:latin typeface="微软雅黑" panose="020B0503020204020204" pitchFamily="34" charset="-122"/>
                <a:cs typeface="Verdana" panose="020B0604030504040204" pitchFamily="34" charset="0"/>
              </a:rPr>
              <a:t>           ② 只</a:t>
            </a: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含数字</a:t>
            </a:r>
            <a:r>
              <a:rPr lang="en-US" altLang="zh-CN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1;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b="1">
                <a:latin typeface="微软雅黑" panose="020B0503020204020204" pitchFamily="34" charset="-122"/>
                <a:cs typeface="Verdana" panose="020B0604030504040204" pitchFamily="34" charset="0"/>
              </a:rPr>
              <a:t>           ③ 只</a:t>
            </a: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含数字</a:t>
            </a:r>
            <a:r>
              <a:rPr lang="en-US" altLang="zh-CN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4;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b="1">
                <a:latin typeface="微软雅黑" panose="020B0503020204020204" pitchFamily="34" charset="-122"/>
                <a:cs typeface="Verdana" panose="020B0604030504040204" pitchFamily="34" charset="0"/>
              </a:rPr>
              <a:t>           ⑧ 只</a:t>
            </a: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含数字</a:t>
            </a:r>
            <a:r>
              <a:rPr lang="en-US" altLang="zh-CN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7</a:t>
            </a: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5;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b="1">
                <a:latin typeface="微软雅黑" panose="020B0503020204020204" pitchFamily="34" charset="-122"/>
                <a:cs typeface="Verdana" panose="020B0604030504040204" pitchFamily="34" charset="0"/>
              </a:rPr>
              <a:t>           ④⑤⑥⑦</a:t>
            </a: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数字分布近乎随机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cs typeface="Verdana" panose="020B0604030504040204" pitchFamily="34" charset="0"/>
              </a:rPr>
              <a:t>所以：取④⑤⑥⑦任意两位（或其中两位与另两位的叠加）作哈希地址</a:t>
            </a:r>
          </a:p>
        </p:txBody>
      </p:sp>
      <p:sp>
        <p:nvSpPr>
          <p:cNvPr id="772116" name="Line 20"/>
          <p:cNvSpPr>
            <a:spLocks noChangeShapeType="1"/>
          </p:cNvSpPr>
          <p:nvPr/>
        </p:nvSpPr>
        <p:spPr bwMode="auto">
          <a:xfrm>
            <a:off x="3552825" y="1450974"/>
            <a:ext cx="15827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304800" y="5486400"/>
            <a:ext cx="11734800" cy="115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例如：可以取第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两位组成的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位十进制数作为每个数据的哈希地址，则图中列出的关键字的哈希地址分别为：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84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51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65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563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/>
      <p:bldP spid="772112" grpId="0" animBg="1"/>
      <p:bldP spid="772113" grpId="0" animBg="1"/>
      <p:bldP spid="772116" grpId="0" animBg="1"/>
      <p:bldP spid="7721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平方取中法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/>
              <a:t>构造方法：取关键字平方值的中间几位作为哈希地址，即：</a:t>
            </a:r>
            <a:endParaRPr lang="en-US" altLang="zh-CN" dirty="0"/>
          </a:p>
          <a:p>
            <a:pPr lvl="1"/>
            <a:r>
              <a:rPr lang="en-US" altLang="zh-CN" sz="2600" dirty="0"/>
              <a:t>Hash</a:t>
            </a:r>
            <a:r>
              <a:rPr lang="zh-CN" altLang="en-US" sz="2600" dirty="0"/>
              <a:t>（</a:t>
            </a:r>
            <a:r>
              <a:rPr lang="en-US" altLang="zh-CN" sz="2600" dirty="0"/>
              <a:t>key</a:t>
            </a:r>
            <a:r>
              <a:rPr lang="zh-CN" altLang="en-US" sz="2600" dirty="0"/>
              <a:t>）</a:t>
            </a:r>
            <a:r>
              <a:rPr lang="en-US" altLang="zh-CN" sz="2600" dirty="0"/>
              <a:t>= “key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 </a:t>
            </a:r>
            <a:r>
              <a:rPr lang="zh-CN" altLang="en-US" sz="2600" dirty="0"/>
              <a:t>的中间几位”</a:t>
            </a:r>
          </a:p>
          <a:p>
            <a:pPr lvl="1"/>
            <a:r>
              <a:rPr lang="zh-CN" altLang="en-US" sz="2600" dirty="0"/>
              <a:t>其中：所取的位数由哈希表的大小确定</a:t>
            </a:r>
          </a:p>
          <a:p>
            <a:r>
              <a:rPr lang="zh-CN" altLang="en-US" dirty="0"/>
              <a:t>求关键字的平方值的目的是：“扩大差别”和“贡献均衡”</a:t>
            </a:r>
          </a:p>
          <a:p>
            <a:pPr lvl="1"/>
            <a:r>
              <a:rPr lang="zh-CN" altLang="en-US" sz="2600" dirty="0"/>
              <a:t>关键字的各位都对平方值的中间几位有所贡献</a:t>
            </a:r>
          </a:p>
          <a:p>
            <a:pPr lvl="1"/>
            <a:r>
              <a:rPr lang="en-US" altLang="zh-CN" sz="2600" dirty="0"/>
              <a:t>Hash</a:t>
            </a:r>
            <a:r>
              <a:rPr lang="zh-CN" altLang="en-US" sz="2600" dirty="0"/>
              <a:t>值中应该包含有各位的信息</a:t>
            </a:r>
            <a:endParaRPr lang="en-US" altLang="zh-CN" sz="2600" dirty="0"/>
          </a:p>
          <a:p>
            <a:r>
              <a:rPr lang="zh-CN" altLang="en-US" dirty="0"/>
              <a:t>适于不知道全部关键字情况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3200" cy="685800"/>
          </a:xfrm>
        </p:spPr>
        <p:txBody>
          <a:bodyPr/>
          <a:lstStyle/>
          <a:p>
            <a:r>
              <a:rPr lang="zh-CN" altLang="en-US" dirty="0"/>
              <a:t>平方取中法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31866"/>
              </p:ext>
            </p:extLst>
          </p:nvPr>
        </p:nvGraphicFramePr>
        <p:xfrm>
          <a:off x="588000" y="2133600"/>
          <a:ext cx="11016000" cy="3505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关键字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内部编码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内部编码的平方值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H(k)</a:t>
                      </a:r>
                      <a:r>
                        <a:rPr lang="zh-CN" sz="2400" b="1" kern="100" dirty="0">
                          <a:effectLst/>
                        </a:rPr>
                        <a:t>关键字的哈希地址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KEYA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11052501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122157</a:t>
                      </a:r>
                      <a:r>
                        <a:rPr lang="en-US" sz="2400" b="1" u="sng" kern="100" dirty="0">
                          <a:effectLst/>
                        </a:rPr>
                        <a:t>778</a:t>
                      </a:r>
                      <a:r>
                        <a:rPr lang="en-US" sz="2400" b="1" kern="100" dirty="0">
                          <a:effectLst/>
                        </a:rPr>
                        <a:t>355001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778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KYAB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11250102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126564</a:t>
                      </a:r>
                      <a:r>
                        <a:rPr lang="en-US" sz="2400" b="1" u="sng" kern="100" dirty="0">
                          <a:effectLst/>
                        </a:rPr>
                        <a:t>795</a:t>
                      </a:r>
                      <a:r>
                        <a:rPr lang="en-US" sz="2400" b="1" kern="100" dirty="0">
                          <a:effectLst/>
                        </a:rPr>
                        <a:t>010404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795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AKEY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01110525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001233</a:t>
                      </a:r>
                      <a:r>
                        <a:rPr lang="en-US" sz="2400" b="1" u="sng" kern="100" dirty="0">
                          <a:effectLst/>
                        </a:rPr>
                        <a:t>265</a:t>
                      </a:r>
                      <a:r>
                        <a:rPr lang="en-US" sz="2400" b="1" kern="100" dirty="0">
                          <a:effectLst/>
                        </a:rPr>
                        <a:t>775625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265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BKEY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02110525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004454</a:t>
                      </a:r>
                      <a:r>
                        <a:rPr lang="en-US" sz="2400" b="1" u="heavy" kern="100">
                          <a:effectLst/>
                        </a:rPr>
                        <a:t>315</a:t>
                      </a:r>
                      <a:r>
                        <a:rPr lang="en-US" sz="2400" b="1" kern="100">
                          <a:effectLst/>
                        </a:rPr>
                        <a:t>775625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315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2">
            <a:extLst>
              <a:ext uri="{FF2B5EF4-FFF2-40B4-BE49-F238E27FC236}">
                <a16:creationId xmlns:a16="http://schemas.microsoft.com/office/drawing/2014/main" id="{82DD5081-41E1-4BA7-A59E-D217E2E46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61368"/>
              </p:ext>
            </p:extLst>
          </p:nvPr>
        </p:nvGraphicFramePr>
        <p:xfrm>
          <a:off x="1944687" y="1409700"/>
          <a:ext cx="81851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4" imgW="8715751" imgH="2280180" progId="Word.Document.8">
                  <p:embed/>
                </p:oleObj>
              </mc:Choice>
              <mc:Fallback>
                <p:oleObj name="Document" r:id="rId4" imgW="8715751" imgH="2280180" progId="Word.Document.8">
                  <p:embed/>
                  <p:pic>
                    <p:nvPicPr>
                      <p:cNvPr id="7239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7" y="1409700"/>
                        <a:ext cx="81851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">
            <a:extLst>
              <a:ext uri="{FF2B5EF4-FFF2-40B4-BE49-F238E27FC236}">
                <a16:creationId xmlns:a16="http://schemas.microsoft.com/office/drawing/2014/main" id="{76CAD4AA-C7F8-4DBD-8906-52DC23D3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6525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ACFFF6B2-0A3B-481D-9E68-609E10380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13520"/>
              </p:ext>
            </p:extLst>
          </p:nvPr>
        </p:nvGraphicFramePr>
        <p:xfrm>
          <a:off x="1934717" y="4572000"/>
          <a:ext cx="8276083" cy="21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6" imgW="8701650" imgH="2489390" progId="Word.Document.8">
                  <p:embed/>
                </p:oleObj>
              </mc:Choice>
              <mc:Fallback>
                <p:oleObj name="Document" r:id="rId6" imgW="8701650" imgH="2489390" progId="Word.Document.8">
                  <p:embed/>
                  <p:pic>
                    <p:nvPicPr>
                      <p:cNvPr id="72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717" y="4572000"/>
                        <a:ext cx="8276083" cy="21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5">
            <a:extLst>
              <a:ext uri="{FF2B5EF4-FFF2-40B4-BE49-F238E27FC236}">
                <a16:creationId xmlns:a16="http://schemas.microsoft.com/office/drawing/2014/main" id="{609AFFA4-DE2A-48B4-A842-1AB9994E0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717" y="453390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CAC78C83-1663-4742-A261-65AC8F06B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317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9EB7A652-D2BD-43F3-B2A0-923A5E6F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317" y="3573463"/>
            <a:ext cx="36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5EA62316-B205-4F90-AA33-018262F4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654" y="4611986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60</a:t>
            </a:r>
            <a:endParaRPr kumimoji="1" lang="en-US" altLang="zh-CN" sz="3200" b="1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48" name="Group 9">
            <a:extLst>
              <a:ext uri="{FF2B5EF4-FFF2-40B4-BE49-F238E27FC236}">
                <a16:creationId xmlns:a16="http://schemas.microsoft.com/office/drawing/2014/main" id="{CDE845FF-2C8F-4A62-BC3D-D8B1DA6A4662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560341"/>
            <a:ext cx="366712" cy="835072"/>
            <a:chOff x="4938" y="189"/>
            <a:chExt cx="231" cy="723"/>
          </a:xfrm>
        </p:grpSpPr>
        <p:sp>
          <p:nvSpPr>
            <p:cNvPr id="49" name="Line 10">
              <a:extLst>
                <a:ext uri="{FF2B5EF4-FFF2-40B4-BE49-F238E27FC236}">
                  <a16:creationId xmlns:a16="http://schemas.microsoft.com/office/drawing/2014/main" id="{C8F7AD2F-A02F-4D18-9542-0472C50BC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88"/>
              <a:ext cx="0" cy="624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0" name="Text Box 11">
              <a:extLst>
                <a:ext uri="{FF2B5EF4-FFF2-40B4-BE49-F238E27FC236}">
                  <a16:creationId xmlns:a16="http://schemas.microsoft.com/office/drawing/2014/main" id="{0DEAB173-44AD-40A3-95B2-F6E1A6CAA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189"/>
              <a:ext cx="2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62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 err="1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1" name="Text Box 12">
            <a:extLst>
              <a:ext uri="{FF2B5EF4-FFF2-40B4-BE49-F238E27FC236}">
                <a16:creationId xmlns:a16="http://schemas.microsoft.com/office/drawing/2014/main" id="{0AE7B419-A6F4-4DAD-8148-2ED86919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2" y="264795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target = 64</a:t>
            </a:r>
            <a:endParaRPr kumimoji="1" lang="en-US" altLang="zh-CN" sz="2800" b="1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2" name="Text Box 13">
            <a:extLst>
              <a:ext uri="{FF2B5EF4-FFF2-40B4-BE49-F238E27FC236}">
                <a16:creationId xmlns:a16="http://schemas.microsoft.com/office/drawing/2014/main" id="{28C6E6A3-7919-4E84-8887-A1B49E22E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304" y="5821363"/>
            <a:ext cx="271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target = 60</a:t>
            </a: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720860D0-8355-44FA-817A-A3A2779F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471" y="1458401"/>
            <a:ext cx="962025" cy="62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rgbClr val="CC0000"/>
                </a:solidFill>
                <a:latin typeface="Verdana" pitchFamily="34" charset="0"/>
                <a:ea typeface="宋体" pitchFamily="2" charset="-122"/>
              </a:rPr>
              <a:t>64</a:t>
            </a:r>
            <a:endParaRPr kumimoji="1" lang="en-US" altLang="zh-CN" sz="3200" b="1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4D5158BA-B9DB-4D1A-B522-5D93E2191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4087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55" name="Line 16">
            <a:extLst>
              <a:ext uri="{FF2B5EF4-FFF2-40B4-BE49-F238E27FC236}">
                <a16:creationId xmlns:a16="http://schemas.microsoft.com/office/drawing/2014/main" id="{743DB4CC-FED3-4462-A1CB-11DB78926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5754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0EB75717-0583-499F-9843-9CD8564A6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693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9EF3C97C-8F45-4FBF-B3EB-9885D58FB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6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349F91EB-1C92-496E-B639-DB3F77C7B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9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59" name="Line 20">
            <a:extLst>
              <a:ext uri="{FF2B5EF4-FFF2-40B4-BE49-F238E27FC236}">
                <a16:creationId xmlns:a16="http://schemas.microsoft.com/office/drawing/2014/main" id="{5A261D1A-3A29-4490-BACD-48D4886B2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905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id="{993D2689-C77B-4CA5-BFC1-415709177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477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FA880069-0F57-4299-B7E8-3D3C2B874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144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2" name="Line 23">
            <a:extLst>
              <a:ext uri="{FF2B5EF4-FFF2-40B4-BE49-F238E27FC236}">
                <a16:creationId xmlns:a16="http://schemas.microsoft.com/office/drawing/2014/main" id="{B7338D71-099A-44B5-9A8A-EAFDDFAD6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178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78B1AA94-8560-4CCA-9FE1-B56E6A28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537" y="3573463"/>
            <a:ext cx="36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Text Box 25">
            <a:extLst>
              <a:ext uri="{FF2B5EF4-FFF2-40B4-BE49-F238E27FC236}">
                <a16:creationId xmlns:a16="http://schemas.microsoft.com/office/drawing/2014/main" id="{4F434770-CC43-4BD1-85D4-A9CECA64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204" y="3573463"/>
            <a:ext cx="36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 dirty="0" err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id="{0EBBE6DE-05CD-4365-B395-3D7426EB9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143" y="3573463"/>
            <a:ext cx="36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Text Box 27">
            <a:extLst>
              <a:ext uri="{FF2B5EF4-FFF2-40B4-BE49-F238E27FC236}">
                <a16:creationId xmlns:a16="http://schemas.microsoft.com/office/drawing/2014/main" id="{7FB4C3F4-AC1C-4F63-B9E3-5275544D7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6" y="3573463"/>
            <a:ext cx="36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 dirty="0" err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967EE2FE-DE79-4ACD-9C36-3CCB282EE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6" y="3573463"/>
            <a:ext cx="36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 dirty="0" err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29">
            <a:extLst>
              <a:ext uri="{FF2B5EF4-FFF2-40B4-BE49-F238E27FC236}">
                <a16:creationId xmlns:a16="http://schemas.microsoft.com/office/drawing/2014/main" id="{28E566CA-460A-46CD-81BE-9E5DA0212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355" y="3573463"/>
            <a:ext cx="36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4D1CDB4D-316A-4EB6-BA61-219E4AAB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515" y="3573463"/>
            <a:ext cx="36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Text Box 31">
            <a:extLst>
              <a:ext uri="{FF2B5EF4-FFF2-40B4-BE49-F238E27FC236}">
                <a16:creationId xmlns:a16="http://schemas.microsoft.com/office/drawing/2014/main" id="{3299BA0E-AF73-4F2D-AC69-D6044614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594" y="3573463"/>
            <a:ext cx="36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 dirty="0" err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Text Box 32">
            <a:extLst>
              <a:ext uri="{FF2B5EF4-FFF2-40B4-BE49-F238E27FC236}">
                <a16:creationId xmlns:a16="http://schemas.microsoft.com/office/drawing/2014/main" id="{5BE18CA6-5255-4FA7-B47A-AB4FF147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029" y="3573463"/>
            <a:ext cx="36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Text Box 33">
            <a:extLst>
              <a:ext uri="{FF2B5EF4-FFF2-40B4-BE49-F238E27FC236}">
                <a16:creationId xmlns:a16="http://schemas.microsoft.com/office/drawing/2014/main" id="{330F4603-BB4A-45AE-807C-73314B3B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628" y="3573463"/>
            <a:ext cx="36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Line 34">
            <a:extLst>
              <a:ext uri="{FF2B5EF4-FFF2-40B4-BE49-F238E27FC236}">
                <a16:creationId xmlns:a16="http://schemas.microsoft.com/office/drawing/2014/main" id="{DF975113-DA30-4DD3-B528-93B06CCA5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8986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74" name="Text Box 35">
            <a:extLst>
              <a:ext uri="{FF2B5EF4-FFF2-40B4-BE49-F238E27FC236}">
                <a16:creationId xmlns:a16="http://schemas.microsoft.com/office/drawing/2014/main" id="{5595FB9B-D4CA-41B5-B9EB-93F67D0D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023" y="3573463"/>
            <a:ext cx="36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kumimoji="1" lang="en-US" altLang="zh-CN" b="1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Line 36">
            <a:extLst>
              <a:ext uri="{FF2B5EF4-FFF2-40B4-BE49-F238E27FC236}">
                <a16:creationId xmlns:a16="http://schemas.microsoft.com/office/drawing/2014/main" id="{70598B78-79E9-4430-8FE3-179DC0B00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579" y="3573463"/>
            <a:ext cx="0" cy="9906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 anchor="ctr"/>
          <a:lstStyle/>
          <a:p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76" name="AutoShape 38">
            <a:extLst>
              <a:ext uri="{FF2B5EF4-FFF2-40B4-BE49-F238E27FC236}">
                <a16:creationId xmlns:a16="http://schemas.microsoft.com/office/drawing/2014/main" id="{E39879D5-C96B-4517-85FC-C3023C24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34" y="1239203"/>
            <a:ext cx="865187" cy="720725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7" name="AutoShape 39">
            <a:extLst>
              <a:ext uri="{FF2B5EF4-FFF2-40B4-BE49-F238E27FC236}">
                <a16:creationId xmlns:a16="http://schemas.microsoft.com/office/drawing/2014/main" id="{CDF49C8F-64F4-4F7F-B15B-F040A1A1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0" y="568326"/>
            <a:ext cx="1296987" cy="792162"/>
          </a:xfrm>
          <a:prstGeom prst="cloudCallout">
            <a:avLst>
              <a:gd name="adj1" fmla="val 76343"/>
              <a:gd name="adj2" fmla="val 52333"/>
            </a:avLst>
          </a:prstGeom>
          <a:solidFill>
            <a:srgbClr val="FFFFCC"/>
          </a:solidFill>
          <a:ln w="2857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rPr>
              <a:t>监视哨</a:t>
            </a:r>
          </a:p>
        </p:txBody>
      </p:sp>
      <p:sp>
        <p:nvSpPr>
          <p:cNvPr id="78" name="AutoShape 40">
            <a:extLst>
              <a:ext uri="{FF2B5EF4-FFF2-40B4-BE49-F238E27FC236}">
                <a16:creationId xmlns:a16="http://schemas.microsoft.com/office/drawing/2014/main" id="{632034EB-1041-4A5D-ACDA-1C40AE54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65" y="3672682"/>
            <a:ext cx="1296988" cy="792162"/>
          </a:xfrm>
          <a:prstGeom prst="cloudCallout">
            <a:avLst>
              <a:gd name="adj1" fmla="val 78570"/>
              <a:gd name="adj2" fmla="val 53548"/>
            </a:avLst>
          </a:prstGeom>
          <a:solidFill>
            <a:srgbClr val="FFFFCC"/>
          </a:solidFill>
          <a:ln w="2857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rPr>
              <a:t>监视哨</a:t>
            </a:r>
          </a:p>
        </p:txBody>
      </p:sp>
    </p:spTree>
    <p:extLst>
      <p:ext uri="{BB962C8B-B14F-4D97-AF65-F5344CB8AC3E}">
        <p14:creationId xmlns:p14="http://schemas.microsoft.com/office/powerpoint/2010/main" val="24377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0.05247 0.003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7 0.00301 L -0.10247 0.0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7 0.00278 L -0.15872 0.004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72 0.0044 L -0.20872 0.000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4" grpId="0" autoUpdateAnimBg="0"/>
      <p:bldP spid="45" grpId="0" animBg="1"/>
      <p:bldP spid="46" grpId="0" autoUpdateAnimBg="0"/>
      <p:bldP spid="47" grpId="0" autoUpdateAnimBg="0"/>
      <p:bldP spid="51" grpId="0" autoUpdateAnimBg="0"/>
      <p:bldP spid="52" grpId="0" autoUpdateAnimBg="0"/>
      <p:bldP spid="53" grpId="0" autoUpdateAnimBg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  <p:bldP spid="73" grpId="0" animBg="1"/>
      <p:bldP spid="74" grpId="0" autoUpdateAnimBg="0"/>
      <p:bldP spid="75" grpId="0" animBg="1"/>
      <p:bldP spid="76" grpId="0" animBg="1"/>
      <p:bldP spid="77" grpId="0" animBg="1" autoUpdateAnimBg="0"/>
      <p:bldP spid="78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分段叠加法（折叠法）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76600" y="3272150"/>
            <a:ext cx="8954579" cy="328105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构造方法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将关键字分割成位数相同的几部分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然后取这几部分的叠加和（舍去进位）做哈希地址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移位叠加：将分割后的几部分低位对齐相加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边界叠加：从一端沿分割界来回折送，然后对齐相加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适于关键字位数很多，且每一位上数字分布大致均匀情况</a:t>
            </a: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302558" y="3954860"/>
            <a:ext cx="2785923" cy="179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b="1" dirty="0">
                <a:latin typeface="Verdana" panose="020B0604030504040204" pitchFamily="34" charset="0"/>
              </a:rPr>
              <a:t>例：关键字为 ：</a:t>
            </a:r>
            <a:r>
              <a:rPr kumimoji="1" lang="en-US" altLang="zh-CN" b="1" dirty="0">
                <a:latin typeface="Verdana" panose="020B0604030504040204" pitchFamily="34" charset="0"/>
              </a:rPr>
              <a:t>04</a:t>
            </a:r>
            <a:r>
              <a:rPr kumimoji="1" lang="en-US" altLang="zh-CN" b="1" dirty="0">
                <a:solidFill>
                  <a:srgbClr val="0000CC"/>
                </a:solidFill>
                <a:latin typeface="Verdana" panose="020B0604030504040204" pitchFamily="34" charset="0"/>
              </a:rPr>
              <a:t>4220</a:t>
            </a:r>
            <a:r>
              <a:rPr kumimoji="1" lang="en-US" altLang="zh-CN" b="1" dirty="0">
                <a:solidFill>
                  <a:srgbClr val="FF0000"/>
                </a:solidFill>
                <a:latin typeface="Verdana" panose="020B0604030504040204" pitchFamily="34" charset="0"/>
              </a:rPr>
              <a:t>5864</a:t>
            </a:r>
            <a:r>
              <a:rPr kumimoji="1"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kumimoji="1" lang="zh-CN" altLang="en-US" b="1" dirty="0">
                <a:latin typeface="Verdana" panose="020B0604030504040204" pitchFamily="34" charset="0"/>
              </a:rPr>
              <a:t>   哈希地址位数为</a:t>
            </a:r>
            <a:r>
              <a:rPr kumimoji="1" lang="en-US" altLang="zh-CN" b="1" dirty="0">
                <a:latin typeface="Verdana" panose="020B0604030504040204" pitchFamily="34" charset="0"/>
              </a:rPr>
              <a:t>4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393700" y="1326678"/>
            <a:ext cx="2841625" cy="1943100"/>
            <a:chOff x="68" y="2886"/>
            <a:chExt cx="1790" cy="1224"/>
          </a:xfrm>
        </p:grpSpPr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601" y="2886"/>
              <a:ext cx="1257" cy="918"/>
              <a:chOff x="691" y="2886"/>
              <a:chExt cx="1257" cy="918"/>
            </a:xfrm>
          </p:grpSpPr>
          <p:grpSp>
            <p:nvGrpSpPr>
              <p:cNvPr id="10" name="Group 80"/>
              <p:cNvGrpSpPr>
                <a:grpSpLocks/>
              </p:cNvGrpSpPr>
              <p:nvPr/>
            </p:nvGrpSpPr>
            <p:grpSpPr bwMode="auto">
              <a:xfrm>
                <a:off x="930" y="2886"/>
                <a:ext cx="1018" cy="640"/>
                <a:chOff x="1111" y="2924"/>
                <a:chExt cx="1018" cy="640"/>
              </a:xfrm>
            </p:grpSpPr>
            <p:grpSp>
              <p:nvGrpSpPr>
                <p:cNvPr id="13" name="Group 79"/>
                <p:cNvGrpSpPr>
                  <a:grpSpLocks/>
                </p:cNvGrpSpPr>
                <p:nvPr/>
              </p:nvGrpSpPr>
              <p:grpSpPr bwMode="auto">
                <a:xfrm>
                  <a:off x="1111" y="2924"/>
                  <a:ext cx="1018" cy="477"/>
                  <a:chOff x="1111" y="2924"/>
                  <a:chExt cx="1018" cy="477"/>
                </a:xfrm>
              </p:grpSpPr>
              <p:sp>
                <p:nvSpPr>
                  <p:cNvPr id="15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2924"/>
                    <a:ext cx="101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9pPr>
                  </a:lstStyle>
                  <a:p>
                    <a:pPr algn="r" eaLnBrk="1" hangingPunct="1"/>
                    <a:r>
                      <a:rPr kumimoji="1" lang="en-US" altLang="zh-CN" b="1">
                        <a:solidFill>
                          <a:srgbClr val="FF0000"/>
                        </a:solidFill>
                        <a:latin typeface="Verdana" pitchFamily="34" charset="0"/>
                        <a:ea typeface="宋体" pitchFamily="2" charset="-122"/>
                      </a:rPr>
                      <a:t>5 8 6 4</a:t>
                    </a:r>
                  </a:p>
                </p:txBody>
              </p:sp>
              <p:sp>
                <p:nvSpPr>
                  <p:cNvPr id="1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3113"/>
                    <a:ext cx="101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9pPr>
                  </a:lstStyle>
                  <a:p>
                    <a:pPr algn="r" eaLnBrk="1" hangingPunct="1"/>
                    <a:r>
                      <a:rPr kumimoji="1" lang="en-US" altLang="zh-CN" b="1">
                        <a:solidFill>
                          <a:srgbClr val="0000CC"/>
                        </a:solidFill>
                        <a:latin typeface="Verdana" pitchFamily="34" charset="0"/>
                        <a:ea typeface="宋体" pitchFamily="2" charset="-122"/>
                      </a:rPr>
                      <a:t>4 2 2 0</a:t>
                    </a:r>
                  </a:p>
                </p:txBody>
              </p:sp>
            </p:grpSp>
            <p:sp>
              <p:nvSpPr>
                <p:cNvPr id="1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590" y="3276"/>
                  <a:ext cx="53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微软雅黑" pitchFamily="34" charset="-122"/>
                    </a:defRPr>
                  </a:lvl9pPr>
                </a:lstStyle>
                <a:p>
                  <a:pPr algn="r" eaLnBrk="1" hangingPunct="1"/>
                  <a:r>
                    <a:rPr kumimoji="1" lang="en-US" altLang="zh-CN" b="1">
                      <a:latin typeface="Verdana" pitchFamily="34" charset="0"/>
                      <a:ea typeface="宋体" pitchFamily="2" charset="-122"/>
                    </a:rPr>
                    <a:t>0 4</a:t>
                  </a:r>
                </a:p>
              </p:txBody>
            </p:sp>
          </p:grpSp>
          <p:sp>
            <p:nvSpPr>
              <p:cNvPr id="11" name="Line 66"/>
              <p:cNvSpPr>
                <a:spLocks noChangeShapeType="1"/>
              </p:cNvSpPr>
              <p:nvPr/>
            </p:nvSpPr>
            <p:spPr bwMode="auto">
              <a:xfrm>
                <a:off x="930" y="3517"/>
                <a:ext cx="9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b="1"/>
              </a:p>
            </p:txBody>
          </p:sp>
          <p:sp>
            <p:nvSpPr>
              <p:cNvPr id="12" name="Text Box 67"/>
              <p:cNvSpPr txBox="1">
                <a:spLocks noChangeArrowheads="1"/>
              </p:cNvSpPr>
              <p:nvPr/>
            </p:nvSpPr>
            <p:spPr bwMode="auto">
              <a:xfrm>
                <a:off x="691" y="3516"/>
                <a:ext cx="12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r" eaLnBrk="1" hangingPunct="1"/>
                <a:r>
                  <a:rPr kumimoji="1" lang="en-US" altLang="zh-CN" b="1" dirty="0">
                    <a:solidFill>
                      <a:srgbClr val="FF3300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  <a:r>
                  <a:rPr kumimoji="1" lang="en-US" altLang="zh-CN" b="1" dirty="0">
                    <a:latin typeface="Verdana" pitchFamily="34" charset="0"/>
                    <a:ea typeface="宋体" pitchFamily="2" charset="-122"/>
                  </a:rPr>
                  <a:t> 0 0 8 8</a:t>
                </a:r>
              </a:p>
            </p:txBody>
          </p:sp>
        </p:grp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68" y="3822"/>
              <a:ext cx="1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r" eaLnBrk="1" hangingPunct="1"/>
              <a:r>
                <a:rPr kumimoji="1" lang="en-US" altLang="zh-CN" b="1" dirty="0">
                  <a:latin typeface="Verdana" pitchFamily="34" charset="0"/>
                  <a:ea typeface="宋体" pitchFamily="2" charset="-122"/>
                </a:rPr>
                <a:t>H(key) = 0088</a:t>
              </a:r>
            </a:p>
          </p:txBody>
        </p:sp>
      </p:grpSp>
      <p:sp>
        <p:nvSpPr>
          <p:cNvPr id="17" name="AutoShape 69"/>
          <p:cNvSpPr>
            <a:spLocks noChangeArrowheads="1"/>
          </p:cNvSpPr>
          <p:nvPr/>
        </p:nvSpPr>
        <p:spPr bwMode="auto">
          <a:xfrm>
            <a:off x="3658757" y="1429810"/>
            <a:ext cx="1946275" cy="646112"/>
          </a:xfrm>
          <a:prstGeom prst="wedgeEllipseCallout">
            <a:avLst>
              <a:gd name="adj1" fmla="val -44958"/>
              <a:gd name="adj2" fmla="val 65324"/>
            </a:avLst>
          </a:prstGeom>
          <a:noFill/>
          <a:ln w="38100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kumimoji="1" lang="zh-CN" altLang="en-US" b="1" dirty="0">
                <a:latin typeface="Verdana" pitchFamily="34" charset="0"/>
              </a:rPr>
              <a:t>移位叠加</a:t>
            </a:r>
          </a:p>
        </p:txBody>
      </p:sp>
      <p:sp>
        <p:nvSpPr>
          <p:cNvPr id="18" name="AutoShape 78"/>
          <p:cNvSpPr>
            <a:spLocks noChangeArrowheads="1"/>
          </p:cNvSpPr>
          <p:nvPr/>
        </p:nvSpPr>
        <p:spPr bwMode="auto">
          <a:xfrm>
            <a:off x="9626168" y="1461356"/>
            <a:ext cx="2184400" cy="623290"/>
          </a:xfrm>
          <a:prstGeom prst="wedgeEllipseCallout">
            <a:avLst>
              <a:gd name="adj1" fmla="val -40042"/>
              <a:gd name="adj2" fmla="val 78278"/>
            </a:avLst>
          </a:prstGeom>
          <a:noFill/>
          <a:ln w="38100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kumimoji="1" lang="zh-CN" altLang="en-US" b="1">
                <a:latin typeface="Verdana" pitchFamily="34" charset="0"/>
              </a:rPr>
              <a:t>边界叠加</a:t>
            </a:r>
          </a:p>
        </p:txBody>
      </p: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6553200" y="1354387"/>
            <a:ext cx="2611438" cy="1943100"/>
            <a:chOff x="2608" y="2886"/>
            <a:chExt cx="1645" cy="1224"/>
          </a:xfrm>
        </p:grpSpPr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2608" y="3822"/>
              <a:ext cx="16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r" eaLnBrk="1" hangingPunct="1"/>
              <a:r>
                <a:rPr kumimoji="1" lang="en-US" altLang="zh-CN" b="1" dirty="0">
                  <a:latin typeface="Verdana" pitchFamily="34" charset="0"/>
                  <a:ea typeface="宋体" pitchFamily="2" charset="-122"/>
                </a:rPr>
                <a:t>H(key)=6092</a:t>
              </a:r>
            </a:p>
          </p:txBody>
        </p: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3074" y="2886"/>
              <a:ext cx="1179" cy="907"/>
              <a:chOff x="3074" y="2886"/>
              <a:chExt cx="1179" cy="907"/>
            </a:xfrm>
          </p:grpSpPr>
          <p:sp>
            <p:nvSpPr>
              <p:cNvPr id="22" name="Text Box 76"/>
              <p:cNvSpPr txBox="1">
                <a:spLocks noChangeArrowheads="1"/>
              </p:cNvSpPr>
              <p:nvPr/>
            </p:nvSpPr>
            <p:spPr bwMode="auto">
              <a:xfrm>
                <a:off x="3074" y="3505"/>
                <a:ext cx="11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r" eaLnBrk="1" hangingPunct="1"/>
                <a:r>
                  <a:rPr kumimoji="1" lang="zh-CN" altLang="en-US" b="1">
                    <a:solidFill>
                      <a:srgbClr val="FF3300"/>
                    </a:solidFill>
                    <a:latin typeface="Verdana" pitchFamily="34" charset="0"/>
                    <a:ea typeface="宋体" pitchFamily="2" charset="-122"/>
                  </a:rPr>
                  <a:t>   </a:t>
                </a:r>
                <a:r>
                  <a:rPr kumimoji="1" lang="en-US" altLang="zh-CN" b="1">
                    <a:latin typeface="Verdana" pitchFamily="34" charset="0"/>
                    <a:ea typeface="宋体" pitchFamily="2" charset="-122"/>
                  </a:rPr>
                  <a:t>6 0 9 2</a:t>
                </a:r>
              </a:p>
            </p:txBody>
          </p:sp>
          <p:grpSp>
            <p:nvGrpSpPr>
              <p:cNvPr id="23" name="Group 84"/>
              <p:cNvGrpSpPr>
                <a:grpSpLocks/>
              </p:cNvGrpSpPr>
              <p:nvPr/>
            </p:nvGrpSpPr>
            <p:grpSpPr bwMode="auto">
              <a:xfrm>
                <a:off x="3152" y="2886"/>
                <a:ext cx="1101" cy="640"/>
                <a:chOff x="3152" y="2886"/>
                <a:chExt cx="1101" cy="640"/>
              </a:xfrm>
            </p:grpSpPr>
            <p:grpSp>
              <p:nvGrpSpPr>
                <p:cNvPr id="24" name="Group 82"/>
                <p:cNvGrpSpPr>
                  <a:grpSpLocks/>
                </p:cNvGrpSpPr>
                <p:nvPr/>
              </p:nvGrpSpPr>
              <p:grpSpPr bwMode="auto">
                <a:xfrm>
                  <a:off x="3306" y="2886"/>
                  <a:ext cx="947" cy="640"/>
                  <a:chOff x="3533" y="2948"/>
                  <a:chExt cx="947" cy="640"/>
                </a:xfrm>
              </p:grpSpPr>
              <p:sp>
                <p:nvSpPr>
                  <p:cNvPr id="26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0" y="2948"/>
                    <a:ext cx="87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b="1">
                        <a:solidFill>
                          <a:srgbClr val="FF0000"/>
                        </a:solidFill>
                        <a:latin typeface="Verdana" pitchFamily="34" charset="0"/>
                        <a:ea typeface="宋体" pitchFamily="2" charset="-122"/>
                      </a:rPr>
                      <a:t>5 8 6 4</a:t>
                    </a:r>
                  </a:p>
                </p:txBody>
              </p:sp>
              <p:sp>
                <p:nvSpPr>
                  <p:cNvPr id="27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3137"/>
                    <a:ext cx="9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9pPr>
                  </a:lstStyle>
                  <a:p>
                    <a:pPr algn="r" eaLnBrk="1" hangingPunct="1"/>
                    <a:r>
                      <a:rPr kumimoji="1" lang="en-US" altLang="zh-CN" b="1">
                        <a:solidFill>
                          <a:srgbClr val="0000CC"/>
                        </a:solidFill>
                        <a:latin typeface="Verdana" pitchFamily="34" charset="0"/>
                        <a:ea typeface="宋体" pitchFamily="2" charset="-122"/>
                      </a:rPr>
                      <a:t>0 2 2 4</a:t>
                    </a:r>
                  </a:p>
                </p:txBody>
              </p:sp>
              <p:sp>
                <p:nvSpPr>
                  <p:cNvPr id="28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6" y="3300"/>
                    <a:ext cx="4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微软雅黑" pitchFamily="34" charset="-122"/>
                      </a:defRPr>
                    </a:lvl9pPr>
                  </a:lstStyle>
                  <a:p>
                    <a:pPr algn="r" eaLnBrk="1" hangingPunct="1"/>
                    <a:r>
                      <a:rPr kumimoji="1" lang="en-US" altLang="zh-CN" b="1">
                        <a:latin typeface="Verdana" pitchFamily="34" charset="0"/>
                        <a:ea typeface="宋体" pitchFamily="2" charset="-122"/>
                      </a:rPr>
                      <a:t>0 4</a:t>
                    </a:r>
                  </a:p>
                </p:txBody>
              </p:sp>
            </p:grpSp>
            <p:sp>
              <p:nvSpPr>
                <p:cNvPr id="25" name="Line 83"/>
                <p:cNvSpPr>
                  <a:spLocks noChangeShapeType="1"/>
                </p:cNvSpPr>
                <p:nvPr/>
              </p:nvSpPr>
              <p:spPr bwMode="auto">
                <a:xfrm>
                  <a:off x="3152" y="3521"/>
                  <a:ext cx="10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42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7" grpId="0" animBg="1"/>
      <p:bldP spid="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533400"/>
          </a:xfrm>
        </p:spPr>
        <p:txBody>
          <a:bodyPr/>
          <a:lstStyle/>
          <a:p>
            <a:r>
              <a:rPr lang="zh-CN" altLang="en-US" dirty="0"/>
              <a:t>除留余数法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11582400" cy="38793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关键字的哈希地址采用如下方式计算得到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关键字被某个不大于哈希表表长</a:t>
            </a:r>
            <a:r>
              <a:rPr lang="en-US" altLang="zh-CN" dirty="0"/>
              <a:t>m</a:t>
            </a:r>
            <a:r>
              <a:rPr lang="zh-CN" altLang="en-US" dirty="0"/>
              <a:t>的数</a:t>
            </a:r>
            <a:r>
              <a:rPr lang="en-US" altLang="zh-CN" dirty="0"/>
              <a:t>p</a:t>
            </a:r>
            <a:r>
              <a:rPr lang="zh-CN" altLang="en-US" dirty="0"/>
              <a:t>除后所得余数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即：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(key) = key mod p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</a:t>
            </a:r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≤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特点：简单、常用，可与上述几种方法结合使用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p</a:t>
            </a:r>
            <a:r>
              <a:rPr lang="zh-CN" altLang="en-US" dirty="0"/>
              <a:t>的选取很重要（</a:t>
            </a:r>
            <a:r>
              <a:rPr lang="en-US" altLang="zh-CN" dirty="0"/>
              <a:t>p</a:t>
            </a:r>
            <a:r>
              <a:rPr lang="zh-CN" altLang="en-US" dirty="0"/>
              <a:t>选的不好容易产生同义词）通常选择一个不大于</a:t>
            </a:r>
            <a:r>
              <a:rPr lang="en-US" altLang="zh-CN" dirty="0"/>
              <a:t>m</a:t>
            </a:r>
            <a:r>
              <a:rPr lang="zh-CN" altLang="en-US" dirty="0"/>
              <a:t>的素数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8600" y="4527074"/>
            <a:ext cx="11811000" cy="1873725"/>
          </a:xfrm>
          <a:prstGeom prst="rect">
            <a:avLst/>
          </a:prstGeom>
          <a:solidFill>
            <a:srgbClr val="FFFFCC"/>
          </a:solidFill>
        </p:spPr>
        <p:txBody>
          <a:bodyPr wrap="none"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例如：给定关键字序列 </a:t>
            </a: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{121,123,136,214,286,334}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取</a:t>
            </a: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</a:t>
            </a:r>
            <a:r>
              <a:rPr lang="zh-CN" altLang="en-US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函数为： 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</a:t>
            </a: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(key) = key mod 7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得到相应的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hash</a:t>
            </a:r>
            <a:r>
              <a:rPr lang="zh-CN" altLang="en-US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函数值：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{2, 4, 3, 4, 6, 5}</a:t>
            </a:r>
          </a:p>
        </p:txBody>
      </p:sp>
    </p:spTree>
    <p:extLst>
      <p:ext uri="{BB962C8B-B14F-4D97-AF65-F5344CB8AC3E}">
        <p14:creationId xmlns:p14="http://schemas.microsoft.com/office/powerpoint/2010/main" val="16101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伪随机数法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取关键字的随机函数值作哈希地址</a:t>
            </a:r>
          </a:p>
          <a:p>
            <a:r>
              <a:rPr lang="zh-CN" altLang="en-US" dirty="0"/>
              <a:t>即：</a:t>
            </a:r>
            <a:r>
              <a:rPr lang="en-US" altLang="zh-CN" dirty="0"/>
              <a:t>Hash(key) = rand(key)</a:t>
            </a:r>
          </a:p>
          <a:p>
            <a:r>
              <a:rPr lang="zh-CN" altLang="en-US" dirty="0"/>
              <a:t>适用于关键字长度不等的情况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380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构建哈希函数时应考虑的因素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676400"/>
            <a:ext cx="10668000" cy="4876800"/>
          </a:xfrm>
        </p:spPr>
        <p:txBody>
          <a:bodyPr/>
          <a:lstStyle/>
          <a:p>
            <a:r>
              <a:rPr lang="zh-CN" altLang="en-US" dirty="0"/>
              <a:t>计算哈希函数所需时间</a:t>
            </a:r>
          </a:p>
          <a:p>
            <a:r>
              <a:rPr lang="zh-CN" altLang="en-US" dirty="0"/>
              <a:t>关键字长度</a:t>
            </a:r>
            <a:endParaRPr lang="en-US" altLang="zh-CN" dirty="0"/>
          </a:p>
          <a:p>
            <a:r>
              <a:rPr lang="zh-CN" altLang="en-US" dirty="0"/>
              <a:t>关键字分布情况</a:t>
            </a:r>
          </a:p>
          <a:p>
            <a:r>
              <a:rPr lang="zh-CN" altLang="en-US" dirty="0"/>
              <a:t>哈希表的大小</a:t>
            </a:r>
            <a:endParaRPr lang="en-US" altLang="zh-CN" dirty="0"/>
          </a:p>
          <a:p>
            <a:r>
              <a:rPr lang="zh-CN" altLang="en-US" dirty="0"/>
              <a:t>记录的查找频率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005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假设哈希表长度</a:t>
            </a:r>
            <a:r>
              <a:rPr lang="en-US" altLang="zh-CN" dirty="0"/>
              <a:t>m=13</a:t>
            </a:r>
            <a:r>
              <a:rPr lang="zh-CN" altLang="en-US" dirty="0"/>
              <a:t>，采用除留余数法哈希函数建立如下关键字集合的哈希表</a:t>
            </a:r>
            <a:r>
              <a:rPr lang="en-US" altLang="zh-CN" dirty="0"/>
              <a:t>(16</a:t>
            </a:r>
            <a:r>
              <a:rPr lang="zh-CN" altLang="en-US" dirty="0"/>
              <a:t>，</a:t>
            </a:r>
            <a:r>
              <a:rPr lang="en-US" altLang="zh-CN" dirty="0"/>
              <a:t>74</a:t>
            </a:r>
            <a:r>
              <a:rPr lang="zh-CN" altLang="en-US" dirty="0"/>
              <a:t>，</a:t>
            </a:r>
            <a:r>
              <a:rPr lang="en-US" altLang="zh-CN" dirty="0"/>
              <a:t>60</a:t>
            </a:r>
            <a:r>
              <a:rPr lang="zh-CN" altLang="en-US" dirty="0"/>
              <a:t>，</a:t>
            </a:r>
            <a:r>
              <a:rPr lang="en-US" altLang="zh-CN" dirty="0"/>
              <a:t>43</a:t>
            </a:r>
            <a:r>
              <a:rPr lang="zh-CN" altLang="en-US" dirty="0"/>
              <a:t>，</a:t>
            </a:r>
            <a:r>
              <a:rPr lang="en-US" altLang="zh-CN" dirty="0"/>
              <a:t>54</a:t>
            </a:r>
            <a:r>
              <a:rPr lang="zh-CN" altLang="en-US" dirty="0"/>
              <a:t>，</a:t>
            </a:r>
            <a:r>
              <a:rPr lang="en-US" altLang="zh-CN" dirty="0"/>
              <a:t>90</a:t>
            </a:r>
            <a:r>
              <a:rPr lang="zh-CN" altLang="en-US" dirty="0"/>
              <a:t>，</a:t>
            </a:r>
            <a:r>
              <a:rPr lang="en-US" altLang="zh-CN" dirty="0"/>
              <a:t>46</a:t>
            </a:r>
            <a:r>
              <a:rPr lang="zh-CN" altLang="en-US" dirty="0"/>
              <a:t>，</a:t>
            </a:r>
            <a:r>
              <a:rPr lang="en-US" altLang="zh-CN" dirty="0"/>
              <a:t>31</a:t>
            </a:r>
            <a:r>
              <a:rPr lang="zh-CN" altLang="en-US" dirty="0"/>
              <a:t>，</a:t>
            </a:r>
            <a:r>
              <a:rPr lang="en-US" altLang="zh-CN" dirty="0"/>
              <a:t>29</a:t>
            </a:r>
            <a:r>
              <a:rPr lang="zh-CN" altLang="en-US" dirty="0"/>
              <a:t>，</a:t>
            </a:r>
            <a:r>
              <a:rPr lang="en-US" altLang="zh-CN" dirty="0"/>
              <a:t>88</a:t>
            </a:r>
            <a:r>
              <a:rPr lang="zh-CN" altLang="en-US" dirty="0"/>
              <a:t>，</a:t>
            </a:r>
            <a:r>
              <a:rPr lang="en-US" altLang="zh-CN" dirty="0"/>
              <a:t>77)</a:t>
            </a:r>
            <a:r>
              <a:rPr lang="zh-CN" altLang="en-US" dirty="0"/>
              <a:t>，共</a:t>
            </a:r>
            <a:r>
              <a:rPr lang="en-US" altLang="zh-CN" dirty="0"/>
              <a:t>11</a:t>
            </a:r>
            <a:r>
              <a:rPr lang="zh-CN" altLang="en-US" dirty="0"/>
              <a:t>个关键字。</a:t>
            </a:r>
            <a:endParaRPr lang="en-US" altLang="zh-CN" dirty="0"/>
          </a:p>
          <a:p>
            <a:r>
              <a:rPr lang="en-US" altLang="zh-CN" dirty="0"/>
              <a:t>n=11</a:t>
            </a:r>
            <a:r>
              <a:rPr lang="zh-CN" altLang="en-US" dirty="0"/>
              <a:t>，</a:t>
            </a:r>
            <a:r>
              <a:rPr lang="en-US" altLang="zh-CN" dirty="0"/>
              <a:t>m=13</a:t>
            </a:r>
            <a:r>
              <a:rPr lang="zh-CN" altLang="en-US" dirty="0"/>
              <a:t>，设计除留余数法的哈希函数为：</a:t>
            </a:r>
          </a:p>
          <a:p>
            <a:pPr lvl="1"/>
            <a:r>
              <a:rPr lang="en-US" altLang="zh-CN" sz="2600" dirty="0"/>
              <a:t>h(k)=k mod p</a:t>
            </a:r>
          </a:p>
          <a:p>
            <a:pPr lvl="1"/>
            <a:r>
              <a:rPr lang="en-US" altLang="zh-CN" sz="2600" dirty="0"/>
              <a:t>p</a:t>
            </a:r>
            <a:r>
              <a:rPr lang="zh-CN" altLang="en-US" sz="2600" dirty="0"/>
              <a:t>应为小于等于</a:t>
            </a:r>
            <a:r>
              <a:rPr lang="en-US" altLang="zh-CN" sz="2600" dirty="0"/>
              <a:t>m</a:t>
            </a:r>
            <a:r>
              <a:rPr lang="zh-CN" altLang="en-US" sz="2600" dirty="0"/>
              <a:t>的素数，设</a:t>
            </a:r>
            <a:r>
              <a:rPr lang="en-US" altLang="zh-CN" sz="2600" dirty="0"/>
              <a:t>p=13</a:t>
            </a:r>
            <a:r>
              <a:rPr lang="zh-CN" altLang="en-US" sz="2600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0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472" y="5233993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注意</a:t>
            </a:r>
            <a:r>
              <a:rPr kumimoji="1" lang="zh-CN" altLang="en-US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b="1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kumimoji="1" lang="zh-CN" altLang="en-US" b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kumimoji="1" lang="zh-CN" altLang="en-US" b="1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冲突</a:t>
            </a:r>
            <a:r>
              <a:rPr kumimoji="1"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22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0110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0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64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843052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7406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485994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0348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128936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3290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3771878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6232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4414820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5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9174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5057762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6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16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5700704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7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15058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6343646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8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58000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6986588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9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00942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7629530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10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43884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9"/>
          <p:cNvSpPr txBox="1"/>
          <p:nvPr/>
        </p:nvSpPr>
        <p:spPr>
          <a:xfrm>
            <a:off x="8272472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11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86826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8915414" y="4033835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12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1071522" y="2057684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关键字：</a:t>
            </a:r>
            <a:r>
              <a:rPr kumimoji="1" lang="en-US" altLang="zh-CN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16   74  60  43  54  90  46  31  29  88  77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h(16)=3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h(74)=9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h(60)=8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h(43)=4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h(54)=2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7" name="TextBox 39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h(90)=12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8" name="TextBox 40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h(46)=7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h(31)=5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0" name="TextBox 42"/>
          <p:cNvSpPr txBox="1"/>
          <p:nvPr/>
        </p:nvSpPr>
        <p:spPr>
          <a:xfrm>
            <a:off x="3500414" y="3200692"/>
            <a:ext cx="171451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</a:rPr>
              <a:t>h(29)=3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57406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54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0348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290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86232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2116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15058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58000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86826" y="4419600"/>
            <a:ext cx="642942" cy="38576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000348" y="4305299"/>
            <a:ext cx="642942" cy="642942"/>
          </a:xfrm>
          <a:prstGeom prst="ellipse">
            <a:avLst/>
          </a:prstGeom>
          <a:solidFill>
            <a:srgbClr val="4F81BD">
              <a:alpha val="0"/>
            </a:srgbClr>
          </a:solidFill>
          <a:ln w="25400" cap="flat" cmpd="sng" algn="ctr">
            <a:solidFill>
              <a:srgbClr val="CC00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5400000" flipH="1" flipV="1">
            <a:off x="2435987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>
          <a:xfrm rot="5400000" flipH="1" flipV="1">
            <a:off x="2892397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>
          <a:xfrm rot="5400000" flipH="1" flipV="1">
            <a:off x="3322613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>
          <a:xfrm rot="5400000" flipH="1" flipV="1">
            <a:off x="3779023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>
          <a:xfrm rot="5400000" flipH="1" flipV="1">
            <a:off x="4251307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>
          <a:xfrm rot="5400000" flipH="1" flipV="1">
            <a:off x="4707717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>
          <a:xfrm rot="5400000" flipH="1" flipV="1">
            <a:off x="5180001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rot="5400000" flipH="1" flipV="1">
            <a:off x="5636411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>
          <a:xfrm rot="5400000" flipH="1" flipV="1">
            <a:off x="6107107" y="2743982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6740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8.4.2 </a:t>
            </a:r>
            <a:r>
              <a:rPr lang="zh-CN" altLang="en-US" dirty="0"/>
              <a:t>处理冲突的方法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冲突处理：为出现地址冲突的关键字寻找下一个哈希地址</a:t>
            </a:r>
          </a:p>
          <a:p>
            <a:r>
              <a:rPr lang="zh-CN" altLang="en-US" dirty="0"/>
              <a:t>设计良好的哈希函数可以减少冲突，但很难避免冲突</a:t>
            </a:r>
          </a:p>
          <a:p>
            <a:r>
              <a:rPr lang="zh-CN" altLang="en-US" dirty="0"/>
              <a:t>常见的冲突处理方法</a:t>
            </a:r>
          </a:p>
          <a:p>
            <a:pPr lvl="1"/>
            <a:r>
              <a:rPr lang="zh-CN" altLang="en-US" dirty="0"/>
              <a:t>开放定址法</a:t>
            </a:r>
          </a:p>
          <a:p>
            <a:pPr lvl="1"/>
            <a:r>
              <a:rPr lang="zh-CN" altLang="en-US" dirty="0"/>
              <a:t>双散列法（再哈希法）</a:t>
            </a:r>
          </a:p>
          <a:p>
            <a:pPr lvl="1"/>
            <a:r>
              <a:rPr lang="zh-CN" altLang="en-US" dirty="0"/>
              <a:t>链地址法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58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开放定址法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8662" y="1664004"/>
            <a:ext cx="7391422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开放定址法：冲突时找一个</a:t>
            </a:r>
            <a:r>
              <a:rPr kumimoji="1" lang="zh-CN" altLang="en-US" b="1" dirty="0">
                <a:solidFill>
                  <a:srgbClr val="CC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新的空闲的哈希地址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en-US" altLang="zh-CN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714612" y="289589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怎么找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空闲单元？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143372" y="2324393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071538" y="3753153"/>
            <a:ext cx="906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实例：晚到电影院找座位的情况就是采用</a:t>
            </a: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开放定址法。</a:t>
            </a:r>
            <a:endParaRPr lang="zh-CN" altLang="en-US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609600" y="4844288"/>
            <a:ext cx="10772804" cy="10413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示例：</a:t>
            </a:r>
            <a:r>
              <a:rPr kumimoji="1"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如果你买了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电影票，到电影院时已经开映了，你的位置被别人占用了，需要找一个空位置</a:t>
            </a:r>
            <a:r>
              <a:rPr kumimoji="1"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。这就是开放定址法的思路。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335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线性探查法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1476951"/>
            <a:ext cx="9363076" cy="17727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线性探查法的数学递推描述公式为：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baseline="-30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baseline="-30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8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baseline="-30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+1) mod 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(</a:t>
            </a:r>
            <a:r>
              <a:rPr kumimoji="1"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070" y="3521350"/>
            <a:ext cx="1095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示例：在电影院中找被占用位置的后面空位置！模</a:t>
            </a:r>
            <a:r>
              <a:rPr lang="en-US" altLang="zh-CN" b="1" i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是为了保证找到的位置在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～</a:t>
            </a:r>
            <a:r>
              <a:rPr lang="en-US" altLang="zh-CN" b="1" i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-1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charset="-122"/>
                <a:cs typeface="Times New Roman" panose="02020603050405020304" pitchFamily="18" charset="0"/>
              </a:rPr>
              <a:t>的有效空间中。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8768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非同义词冲突</a:t>
            </a:r>
            <a:r>
              <a:rPr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哈希函数值不相同的两个记录争夺同一个后继</a:t>
            </a: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哈希地址  </a:t>
            </a: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堆积（或聚集）现象</a:t>
            </a: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0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52897"/>
            <a:ext cx="2569482" cy="597600"/>
          </a:xfrm>
        </p:spPr>
        <p:txBody>
          <a:bodyPr/>
          <a:lstStyle/>
          <a:p>
            <a:r>
              <a:rPr lang="zh-CN" altLang="en-US" dirty="0"/>
              <a:t>线性探测法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962400"/>
            <a:ext cx="9144000" cy="2725700"/>
          </a:xfrm>
        </p:spPr>
        <p:txBody>
          <a:bodyPr>
            <a:normAutofit fontScale="92500" lnSpcReduction="10000"/>
          </a:bodyPr>
          <a:lstStyle/>
          <a:p>
            <a:pPr marL="468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例：表长为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的哈希表中已填入三条记录 </a:t>
            </a: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表中记录的关键字分别为：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17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60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29</a:t>
            </a: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已知哈希函数为：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Hash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(key) = key mod </a:t>
            </a:r>
            <a:r>
              <a:rPr lang="en-US" altLang="zh-CN" b="1" dirty="0">
                <a:solidFill>
                  <a:srgbClr val="0000CC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11</a:t>
            </a: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请将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第4个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关键字</a:t>
            </a:r>
            <a:r>
              <a:rPr lang="zh-CN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38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填入表中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（冲突采用</a:t>
            </a:r>
            <a:r>
              <a:rPr lang="zh-CN" altLang="en-US" b="1" dirty="0">
                <a:solidFill>
                  <a:srgbClr val="FF0000"/>
                </a:solidFill>
              </a:rPr>
              <a:t>线性探测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处理）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7687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ana"/>
              </a:rPr>
              <a:t>线性探测法：</a:t>
            </a:r>
            <a:r>
              <a:rPr lang="en-US" altLang="zh-CN" b="1" dirty="0">
                <a:solidFill>
                  <a:srgbClr val="0000CC"/>
                </a:solidFill>
                <a:latin typeface="Verdana" pitchFamily="34" charset="0"/>
              </a:rPr>
              <a:t>d</a:t>
            </a:r>
            <a:r>
              <a:rPr lang="en-US" altLang="zh-CN" sz="3600" baseline="-25000" dirty="0">
                <a:solidFill>
                  <a:srgbClr val="0000CC"/>
                </a:solidFill>
                <a:latin typeface="Verdana" pitchFamily="34" charset="0"/>
              </a:rPr>
              <a:t>i</a:t>
            </a:r>
            <a:r>
              <a:rPr lang="en-US" altLang="zh-CN" b="1" dirty="0">
                <a:latin typeface="Verdana" pitchFamily="34" charset="0"/>
              </a:rPr>
              <a:t>=1, 2, 3, …, m-1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091204"/>
              </p:ext>
            </p:extLst>
          </p:nvPr>
        </p:nvGraphicFramePr>
        <p:xfrm>
          <a:off x="3962400" y="615952"/>
          <a:ext cx="6414944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4" imgW="8354217" imgH="1345119" progId="Visio.Drawing.11">
                  <p:embed/>
                </p:oleObj>
              </mc:Choice>
              <mc:Fallback>
                <p:oleObj name="Visio" r:id="rId4" imgW="8354217" imgH="13451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15952"/>
                        <a:ext cx="6414944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495225" y="681936"/>
            <a:ext cx="75498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sz="2600" b="1" dirty="0">
                <a:solidFill>
                  <a:srgbClr val="3333CC"/>
                </a:solidFill>
                <a:latin typeface="Verdana" pitchFamily="34" charset="0"/>
                <a:ea typeface="宋体" pitchFamily="2" charset="-122"/>
              </a:rPr>
              <a:t>38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666799" y="3772255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944185" y="1639053"/>
            <a:ext cx="5518679" cy="207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kumimoji="1" lang="en-US" altLang="zh-CN" sz="2200" b="1">
                <a:latin typeface="Verdana" pitchFamily="34" charset="0"/>
              </a:rPr>
              <a:t>H(38</a:t>
            </a:r>
            <a:r>
              <a:rPr kumimoji="1" lang="en-US" altLang="zh-CN" sz="2200" b="1" dirty="0">
                <a:latin typeface="Verdana" pitchFamily="34" charset="0"/>
              </a:rPr>
              <a:t>)=38 </a:t>
            </a:r>
            <a:r>
              <a:rPr kumimoji="1" lang="en-US" altLang="zh-CN" sz="2200" b="1" dirty="0">
                <a:solidFill>
                  <a:srgbClr val="0000CC"/>
                </a:solidFill>
                <a:latin typeface="Verdana" pitchFamily="34" charset="0"/>
              </a:rPr>
              <a:t>mod</a:t>
            </a:r>
            <a:r>
              <a:rPr kumimoji="1" lang="en-US" altLang="zh-CN" sz="2200" b="1" dirty="0">
                <a:latin typeface="Verdana" pitchFamily="34" charset="0"/>
              </a:rPr>
              <a:t> 11=5    </a:t>
            </a:r>
            <a:r>
              <a:rPr kumimoji="1" lang="zh-CN" altLang="zh-CN" sz="2200" b="1" dirty="0">
                <a:latin typeface="Verdana" pitchFamily="34" charset="0"/>
              </a:rPr>
              <a:t>冲突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kumimoji="1" lang="en-US" altLang="zh-CN" sz="2200" b="1">
                <a:latin typeface="Verdana" pitchFamily="34" charset="0"/>
              </a:rPr>
              <a:t>H1</a:t>
            </a:r>
            <a:r>
              <a:rPr kumimoji="1" lang="en-US" altLang="zh-CN" sz="2200" b="1" dirty="0">
                <a:latin typeface="Verdana" pitchFamily="34" charset="0"/>
              </a:rPr>
              <a:t>=(5+1) </a:t>
            </a:r>
            <a:r>
              <a:rPr kumimoji="1" lang="en-US" altLang="zh-CN" sz="2200" b="1" dirty="0">
                <a:solidFill>
                  <a:srgbClr val="0000CC"/>
                </a:solidFill>
                <a:latin typeface="Verdana" pitchFamily="34" charset="0"/>
              </a:rPr>
              <a:t>mod</a:t>
            </a:r>
            <a:r>
              <a:rPr kumimoji="1" lang="en-US" altLang="zh-CN" sz="2200" b="1" dirty="0">
                <a:latin typeface="Verdana" pitchFamily="34" charset="0"/>
              </a:rPr>
              <a:t> 11=6    </a:t>
            </a:r>
            <a:r>
              <a:rPr kumimoji="1" lang="zh-CN" altLang="zh-CN" sz="2200" b="1" dirty="0">
                <a:latin typeface="Verdana" pitchFamily="34" charset="0"/>
              </a:rPr>
              <a:t>冲突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kumimoji="1" lang="en-US" altLang="zh-CN" sz="2200" b="1">
                <a:latin typeface="Verdana" pitchFamily="34" charset="0"/>
              </a:rPr>
              <a:t>H2</a:t>
            </a:r>
            <a:r>
              <a:rPr kumimoji="1" lang="en-US" altLang="zh-CN" sz="2200" b="1" dirty="0">
                <a:latin typeface="Verdana" pitchFamily="34" charset="0"/>
              </a:rPr>
              <a:t>=(5+2) </a:t>
            </a:r>
            <a:r>
              <a:rPr kumimoji="1" lang="en-US" altLang="zh-CN" sz="2200" b="1" dirty="0">
                <a:solidFill>
                  <a:srgbClr val="0000CC"/>
                </a:solidFill>
                <a:latin typeface="Verdana" pitchFamily="34" charset="0"/>
              </a:rPr>
              <a:t>mod</a:t>
            </a:r>
            <a:r>
              <a:rPr kumimoji="1" lang="en-US" altLang="zh-CN" sz="2200" b="1" dirty="0"/>
              <a:t> </a:t>
            </a:r>
            <a:r>
              <a:rPr kumimoji="1" lang="en-US" altLang="zh-CN" sz="2200" b="1" dirty="0">
                <a:latin typeface="Verdana" pitchFamily="34" charset="0"/>
              </a:rPr>
              <a:t>11=7    </a:t>
            </a:r>
            <a:r>
              <a:rPr kumimoji="1" lang="zh-CN" altLang="zh-CN" sz="2200" b="1" dirty="0">
                <a:latin typeface="Verdana" pitchFamily="34" charset="0"/>
              </a:rPr>
              <a:t>冲突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kumimoji="1" lang="en-US" altLang="zh-CN" sz="2200" b="1">
                <a:latin typeface="Verdana" pitchFamily="34" charset="0"/>
              </a:rPr>
              <a:t>H3</a:t>
            </a:r>
            <a:r>
              <a:rPr kumimoji="1" lang="en-US" altLang="zh-CN" sz="2200" b="1" dirty="0">
                <a:latin typeface="Verdana" pitchFamily="34" charset="0"/>
              </a:rPr>
              <a:t>=(5+3) </a:t>
            </a:r>
            <a:r>
              <a:rPr kumimoji="1" lang="en-US" altLang="zh-CN" sz="2200" b="1" dirty="0">
                <a:solidFill>
                  <a:srgbClr val="0000CC"/>
                </a:solidFill>
                <a:latin typeface="Verdana" pitchFamily="34" charset="0"/>
              </a:rPr>
              <a:t>mod</a:t>
            </a:r>
            <a:r>
              <a:rPr kumimoji="1" lang="en-US" altLang="zh-CN" sz="2200" b="1" dirty="0">
                <a:latin typeface="Verdana" pitchFamily="34" charset="0"/>
              </a:rPr>
              <a:t> 11=8    </a:t>
            </a:r>
            <a:r>
              <a:rPr kumimoji="1" lang="zh-CN" altLang="zh-CN" sz="2200" b="1" dirty="0">
                <a:latin typeface="Verdana" pitchFamily="34" charset="0"/>
              </a:rPr>
              <a:t>不冲突 </a:t>
            </a:r>
            <a:endParaRPr kumimoji="1" lang="zh-CN" altLang="en-US" sz="22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17054-CE50-4DEB-A32A-AB17499E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顺序查找算法性能分析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D315F-6F0B-4EFA-9603-E2D85293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空间复杂度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O(1)</a:t>
            </a:r>
            <a:r>
              <a:rPr lang="en-US" altLang="zh-CN" dirty="0"/>
              <a:t> </a:t>
            </a:r>
            <a:r>
              <a:rPr lang="zh-CN" altLang="en-US" dirty="0"/>
              <a:t>，需要一个辅助存储单元空间</a:t>
            </a:r>
            <a:r>
              <a:rPr lang="en-US" altLang="zh-CN" dirty="0"/>
              <a:t>R[0]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时间复杂度</a:t>
            </a:r>
            <a:r>
              <a:rPr lang="zh-CN" altLang="en-US" dirty="0"/>
              <a:t>：（基本运算：关键字比较）</a:t>
            </a:r>
          </a:p>
          <a:p>
            <a:pPr lvl="1"/>
            <a:r>
              <a:rPr lang="zh-CN" altLang="en-US" dirty="0"/>
              <a:t>最好情况：</a:t>
            </a:r>
            <a:r>
              <a:rPr lang="en-US" altLang="zh-CN" dirty="0"/>
              <a:t>O(1) </a:t>
            </a:r>
            <a:r>
              <a:rPr lang="zh-CN" altLang="en-US" dirty="0"/>
              <a:t>，第</a:t>
            </a:r>
            <a:r>
              <a:rPr lang="zh-CN" altLang="en-US" dirty="0">
                <a:solidFill>
                  <a:srgbClr val="00B050"/>
                </a:solidFill>
              </a:rPr>
              <a:t>一次</a:t>
            </a:r>
            <a:r>
              <a:rPr lang="zh-CN" altLang="en-US" dirty="0"/>
              <a:t>比较就成功找到所需数据</a:t>
            </a:r>
          </a:p>
          <a:p>
            <a:pPr lvl="1"/>
            <a:r>
              <a:rPr lang="zh-CN" altLang="en-US" dirty="0"/>
              <a:t>最坏情况：</a:t>
            </a:r>
            <a:r>
              <a:rPr lang="en-US" altLang="zh-CN" dirty="0"/>
              <a:t>O(n)</a:t>
            </a:r>
            <a:r>
              <a:rPr lang="zh-CN" altLang="en-US" dirty="0"/>
              <a:t>，所查找的记录不在顺序表中，这时需要和</a:t>
            </a:r>
            <a:r>
              <a:rPr lang="zh-CN" altLang="en-US" dirty="0">
                <a:solidFill>
                  <a:srgbClr val="00B050"/>
                </a:solidFill>
              </a:rPr>
              <a:t>整个</a:t>
            </a:r>
            <a:r>
              <a:rPr lang="zh-CN" altLang="en-US" dirty="0"/>
              <a:t>顺序表的记录进行比较，比较的次数为</a:t>
            </a:r>
            <a:r>
              <a:rPr lang="en-US" altLang="zh-CN" dirty="0">
                <a:solidFill>
                  <a:srgbClr val="00B050"/>
                </a:solidFill>
              </a:rPr>
              <a:t>n+1</a:t>
            </a:r>
          </a:p>
          <a:p>
            <a:pPr lvl="1"/>
            <a:r>
              <a:rPr lang="zh-CN" altLang="en-US" dirty="0"/>
              <a:t>平均情况：需要和顺序表中</a:t>
            </a:r>
            <a:r>
              <a:rPr lang="zh-CN" altLang="en-US" dirty="0">
                <a:solidFill>
                  <a:srgbClr val="00B050"/>
                </a:solidFill>
              </a:rPr>
              <a:t>大约一半</a:t>
            </a:r>
            <a:r>
              <a:rPr lang="zh-CN" altLang="en-US" dirty="0"/>
              <a:t>的记录进行比较，即比较次数为</a:t>
            </a:r>
            <a:r>
              <a:rPr lang="en-US" altLang="zh-CN" dirty="0"/>
              <a:t>n/2</a:t>
            </a:r>
            <a:r>
              <a:rPr lang="zh-CN" altLang="en-US" dirty="0"/>
              <a:t>，因而时间复杂度为：</a:t>
            </a:r>
            <a:r>
              <a:rPr lang="en-US" altLang="zh-CN" dirty="0">
                <a:solidFill>
                  <a:srgbClr val="FF0000"/>
                </a:solidFill>
              </a:rPr>
              <a:t>O(n)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8" y="542896"/>
            <a:ext cx="10363200" cy="685800"/>
          </a:xfrm>
        </p:spPr>
        <p:txBody>
          <a:bodyPr/>
          <a:lstStyle/>
          <a:p>
            <a:r>
              <a:rPr lang="zh-CN" altLang="en-US" dirty="0"/>
              <a:t>平方探查法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1514" y="1457300"/>
            <a:ext cx="8077200" cy="20744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平方探查法的数学描述公式为：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baseline="-30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=h(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baseline="-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baseline="-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±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mod 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(1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 </a:t>
            </a:r>
            <a:endParaRPr kumimoji="1" lang="zh-CN" altLang="en-US" sz="28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43805" y="4558040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思路：在电影院中找被占用位置的前后空位置！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0528" y="5313581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平方探查法是一种较好的处理冲突的方法，可以避免出现</a:t>
            </a:r>
            <a:r>
              <a:rPr kumimoji="1" lang="zh-CN" altLang="en-US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堆积现象</a:t>
            </a:r>
            <a:r>
              <a:rPr kumimoji="1"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但计算开销较大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0164" y="3802499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查找的位置依次为：</a:t>
            </a:r>
            <a:r>
              <a:rPr lang="en-US" altLang="zh-CN" b="1" i="1" dirty="0">
                <a:solidFill>
                  <a:srgbClr val="3333FF"/>
                </a:solidFill>
                <a:ea typeface="楷体_GB2312" pitchFamily="49" charset="-122"/>
              </a:rPr>
              <a:t>d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_GB2312" pitchFamily="49" charset="-122"/>
              </a:rPr>
              <a:t> d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0 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+1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_GB2312" pitchFamily="49" charset="-122"/>
              </a:rPr>
              <a:t> d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0 </a:t>
            </a:r>
            <a:r>
              <a:rPr lang="en-US" altLang="zh-CN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 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_GB2312" pitchFamily="49" charset="-122"/>
              </a:rPr>
              <a:t> d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0 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+4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_GB2312" pitchFamily="49" charset="-122"/>
              </a:rPr>
              <a:t> d</a:t>
            </a:r>
            <a:r>
              <a:rPr lang="en-US" altLang="zh-CN" b="1" baseline="-25000" dirty="0">
                <a:solidFill>
                  <a:srgbClr val="3333FF"/>
                </a:solidFill>
                <a:ea typeface="楷体_GB2312" pitchFamily="49" charset="-122"/>
              </a:rPr>
              <a:t>0 </a:t>
            </a:r>
            <a:r>
              <a:rPr lang="en-US" altLang="zh-CN" b="1" dirty="0">
                <a:solidFill>
                  <a:srgbClr val="3333FF"/>
                </a:solidFill>
                <a:latin typeface="宋体" panose="02010600030101010101" pitchFamily="2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3333FF"/>
                </a:solidFill>
                <a:ea typeface="楷体_GB2312" pitchFamily="49" charset="-122"/>
                <a:sym typeface="Symbol" panose="05050102010706020507"/>
              </a:rPr>
              <a:t>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4166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7843"/>
            <a:ext cx="2879436" cy="597600"/>
          </a:xfrm>
        </p:spPr>
        <p:txBody>
          <a:bodyPr/>
          <a:lstStyle/>
          <a:p>
            <a:r>
              <a:rPr lang="zh-CN" altLang="en-US" dirty="0"/>
              <a:t>平方探测法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810000"/>
            <a:ext cx="9144000" cy="2963275"/>
          </a:xfr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例：表长为</a:t>
            </a:r>
            <a:r>
              <a:rPr lang="en-US" altLang="zh-CN" sz="2100" dirty="0">
                <a:latin typeface="Verdana" panose="020B0604030504040204" pitchFamily="34" charset="0"/>
                <a:cs typeface="Verdana" panose="020B0604030504040204" pitchFamily="34" charset="0"/>
              </a:rPr>
              <a:t>11</a:t>
            </a: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的哈希表中已填入三条记录 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表中记录的关键字分别为：</a:t>
            </a:r>
            <a:r>
              <a:rPr lang="en-US" altLang="zh-CN" sz="2100" dirty="0">
                <a:latin typeface="Verdana" panose="020B0604030504040204" pitchFamily="34" charset="0"/>
                <a:cs typeface="Verdana" panose="020B0604030504040204" pitchFamily="34" charset="0"/>
              </a:rPr>
              <a:t>17</a:t>
            </a: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sz="2100" dirty="0">
                <a:latin typeface="Verdana" panose="020B0604030504040204" pitchFamily="34" charset="0"/>
                <a:cs typeface="Verdana" panose="020B0604030504040204" pitchFamily="34" charset="0"/>
              </a:rPr>
              <a:t>60</a:t>
            </a: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sz="2100" dirty="0">
                <a:latin typeface="Verdana" panose="020B0604030504040204" pitchFamily="34" charset="0"/>
                <a:cs typeface="Verdana" panose="020B0604030504040204" pitchFamily="34" charset="0"/>
              </a:rPr>
              <a:t>29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已知哈希函数为：</a:t>
            </a:r>
            <a:r>
              <a:rPr lang="en-US" altLang="zh-CN" sz="2100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Hash</a:t>
            </a:r>
            <a:r>
              <a:rPr lang="en-US" altLang="zh-CN" sz="2100" b="1" dirty="0">
                <a:latin typeface="Verdana" panose="020B0604030504040204" pitchFamily="34" charset="0"/>
                <a:cs typeface="Verdana" panose="020B0604030504040204" pitchFamily="34" charset="0"/>
              </a:rPr>
              <a:t>(key) = key mod </a:t>
            </a:r>
            <a:r>
              <a:rPr lang="en-US" altLang="zh-CN" sz="2100" b="1" dirty="0">
                <a:solidFill>
                  <a:srgbClr val="0000CC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11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请将</a:t>
            </a:r>
            <a:r>
              <a:rPr lang="zh-CN" altLang="zh-CN" sz="2100" dirty="0">
                <a:latin typeface="Verdana" panose="020B0604030504040204" pitchFamily="34" charset="0"/>
                <a:cs typeface="Verdana" panose="020B0604030504040204" pitchFamily="34" charset="0"/>
              </a:rPr>
              <a:t>第4个</a:t>
            </a: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关键字</a:t>
            </a:r>
            <a:r>
              <a:rPr lang="zh-CN" altLang="zh-CN" sz="2100" b="1" dirty="0">
                <a:solidFill>
                  <a:srgbClr val="0000CC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38</a:t>
            </a:r>
            <a:r>
              <a:rPr lang="zh-CN" altLang="zh-CN" sz="2100" dirty="0">
                <a:latin typeface="Verdana" panose="020B0604030504040204" pitchFamily="34" charset="0"/>
                <a:cs typeface="Verdana" panose="020B0604030504040204" pitchFamily="34" charset="0"/>
              </a:rPr>
              <a:t>填入表中</a:t>
            </a: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（冲突采用</a:t>
            </a:r>
            <a:r>
              <a:rPr lang="zh-CN" altLang="en-US" sz="2100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平方</a:t>
            </a:r>
            <a:r>
              <a:rPr lang="zh-CN" altLang="en-US" sz="2100" b="1" dirty="0">
                <a:solidFill>
                  <a:srgbClr val="FF0000"/>
                </a:solidFill>
              </a:rPr>
              <a:t>探测</a:t>
            </a:r>
            <a:r>
              <a:rPr lang="zh-CN" altLang="en-US" sz="2100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r>
              <a:rPr lang="zh-CN" altLang="en-US" sz="2100" dirty="0">
                <a:latin typeface="Verdana" panose="020B0604030504040204" pitchFamily="34" charset="0"/>
                <a:cs typeface="Verdana" panose="020B0604030504040204" pitchFamily="34" charset="0"/>
              </a:rPr>
              <a:t>处理）</a:t>
            </a:r>
            <a:endParaRPr lang="en-US" altLang="zh-CN" sz="21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100" dirty="0">
                <a:latin typeface="verana"/>
              </a:rPr>
              <a:t>平方探测法：</a:t>
            </a:r>
            <a:r>
              <a:rPr lang="en-US" altLang="zh-CN" sz="2100" b="1" dirty="0">
                <a:solidFill>
                  <a:srgbClr val="0000CC"/>
                </a:solidFill>
                <a:latin typeface="Verdana" pitchFamily="34" charset="0"/>
              </a:rPr>
              <a:t>di </a:t>
            </a:r>
            <a:r>
              <a:rPr lang="en-US" altLang="zh-CN" sz="2100" b="1" dirty="0">
                <a:latin typeface="Verdana" pitchFamily="34" charset="0"/>
              </a:rPr>
              <a:t>= 1²,-1²,2²,-2²,3²,……±k² </a:t>
            </a:r>
            <a:endParaRPr kumimoji="1" lang="en-US" altLang="zh-CN" sz="2100" dirty="0"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70784"/>
              </p:ext>
            </p:extLst>
          </p:nvPr>
        </p:nvGraphicFramePr>
        <p:xfrm>
          <a:off x="3962400" y="557380"/>
          <a:ext cx="6414944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4" imgW="8354217" imgH="1345119" progId="Visio.Drawing.11">
                  <p:embed/>
                </p:oleObj>
              </mc:Choice>
              <mc:Fallback>
                <p:oleObj name="Visio" r:id="rId4" imgW="8354217" imgH="13451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7380"/>
                        <a:ext cx="6414944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6973" y="623364"/>
            <a:ext cx="75498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sz="2600" b="1" dirty="0">
                <a:solidFill>
                  <a:srgbClr val="3333CC"/>
                </a:solidFill>
                <a:latin typeface="Verdana" pitchFamily="34" charset="0"/>
                <a:ea typeface="宋体" pitchFamily="2" charset="-122"/>
              </a:rPr>
              <a:t>38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666799" y="3593763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944185" y="1640709"/>
            <a:ext cx="5998219" cy="19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kumimoji="1" lang="en-US" altLang="zh-CN" b="1">
                <a:latin typeface="Verdana" pitchFamily="34" charset="0"/>
              </a:rPr>
              <a:t>H(38)=38   </a:t>
            </a:r>
            <a:r>
              <a:rPr kumimoji="1" lang="en-US" altLang="zh-CN" b="1">
                <a:solidFill>
                  <a:srgbClr val="0000CC"/>
                </a:solidFill>
                <a:latin typeface="Verdana" pitchFamily="34" charset="0"/>
              </a:rPr>
              <a:t>mod</a:t>
            </a:r>
            <a:r>
              <a:rPr kumimoji="1" lang="en-US" altLang="zh-CN" b="1">
                <a:latin typeface="Verdana" pitchFamily="34" charset="0"/>
              </a:rPr>
              <a:t> 11=5      </a:t>
            </a:r>
            <a:r>
              <a:rPr kumimoji="1" lang="zh-CN" altLang="en-US" b="1">
                <a:latin typeface="Verdana" pitchFamily="34" charset="0"/>
              </a:rPr>
              <a:t>冲突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kumimoji="1" lang="en-US" altLang="zh-CN" b="1">
                <a:latin typeface="Verdana" pitchFamily="34" charset="0"/>
              </a:rPr>
              <a:t>H1=(5+1²) </a:t>
            </a:r>
            <a:r>
              <a:rPr kumimoji="1" lang="en-US" altLang="zh-CN" b="1">
                <a:solidFill>
                  <a:srgbClr val="0000CC"/>
                </a:solidFill>
                <a:latin typeface="Verdana" pitchFamily="34" charset="0"/>
              </a:rPr>
              <a:t>mod</a:t>
            </a:r>
            <a:r>
              <a:rPr kumimoji="1" lang="en-US" altLang="zh-CN" b="1">
                <a:solidFill>
                  <a:srgbClr val="0000CC"/>
                </a:solidFill>
              </a:rPr>
              <a:t> </a:t>
            </a:r>
            <a:r>
              <a:rPr kumimoji="1" lang="en-US" altLang="zh-CN" b="1">
                <a:latin typeface="Verdana" pitchFamily="34" charset="0"/>
              </a:rPr>
              <a:t>11=6      </a:t>
            </a:r>
            <a:r>
              <a:rPr kumimoji="1" lang="zh-CN" altLang="en-US" b="1">
                <a:latin typeface="Verdana" pitchFamily="34" charset="0"/>
              </a:rPr>
              <a:t>冲突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kumimoji="1" lang="en-US" altLang="zh-CN" b="1">
                <a:latin typeface="Verdana" pitchFamily="34" charset="0"/>
              </a:rPr>
              <a:t>H2=(5-1²)  </a:t>
            </a:r>
            <a:r>
              <a:rPr kumimoji="1" lang="en-US" altLang="zh-CN" b="1">
                <a:solidFill>
                  <a:srgbClr val="0000CC"/>
                </a:solidFill>
                <a:latin typeface="Verdana" pitchFamily="34" charset="0"/>
              </a:rPr>
              <a:t>mod</a:t>
            </a:r>
            <a:r>
              <a:rPr kumimoji="1" lang="en-US" altLang="zh-CN" b="1">
                <a:solidFill>
                  <a:srgbClr val="0000CC"/>
                </a:solidFill>
              </a:rPr>
              <a:t> </a:t>
            </a:r>
            <a:r>
              <a:rPr kumimoji="1" lang="en-US" altLang="zh-CN" b="1">
                <a:latin typeface="Verdana" pitchFamily="34" charset="0"/>
              </a:rPr>
              <a:t>11=4      </a:t>
            </a:r>
            <a:r>
              <a:rPr kumimoji="1" lang="zh-CN" altLang="en-US" b="1">
                <a:latin typeface="Verdana" pitchFamily="34" charset="0"/>
              </a:rPr>
              <a:t>不冲突</a:t>
            </a:r>
            <a:endParaRPr kumimoji="1" lang="zh-CN" alt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双散列法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/>
              <a:t>设有两个哈希函数分别为 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当冲突发生时选择 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× h</a:t>
            </a:r>
            <a:r>
              <a:rPr lang="en-US" altLang="zh-CN" baseline="-25000" dirty="0"/>
              <a:t>2</a:t>
            </a:r>
            <a:r>
              <a:rPr lang="en-US" altLang="zh-CN" dirty="0"/>
              <a:t>(key)</a:t>
            </a:r>
          </a:p>
          <a:p>
            <a:r>
              <a:rPr lang="zh-CN" altLang="en-US" dirty="0"/>
              <a:t>即：当地址 </a:t>
            </a:r>
            <a:r>
              <a:rPr lang="en-US" altLang="zh-CN" dirty="0" err="1"/>
              <a:t>i</a:t>
            </a:r>
            <a:r>
              <a:rPr lang="en-US" altLang="zh-CN" dirty="0"/>
              <a:t> = h</a:t>
            </a:r>
            <a:r>
              <a:rPr lang="en-US" altLang="zh-CN" baseline="-25000" dirty="0"/>
              <a:t>1</a:t>
            </a:r>
            <a:r>
              <a:rPr lang="en-US" altLang="zh-CN" dirty="0"/>
              <a:t>(key) </a:t>
            </a:r>
            <a:r>
              <a:rPr lang="zh-CN" altLang="en-US" dirty="0"/>
              <a:t>发生冲突时，探测的地址序列为</a:t>
            </a:r>
          </a:p>
          <a:p>
            <a:pPr lvl="1"/>
            <a:r>
              <a:rPr lang="en-US" altLang="zh-CN" sz="2600" dirty="0"/>
              <a:t>i+h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(key), i+2h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(key), i+3h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(key), …</a:t>
            </a:r>
          </a:p>
          <a:p>
            <a:r>
              <a:rPr lang="zh-CN" altLang="en-US" dirty="0"/>
              <a:t>特点</a:t>
            </a:r>
            <a:r>
              <a:rPr lang="en-US" altLang="zh-CN" dirty="0"/>
              <a:t>:</a:t>
            </a:r>
            <a:endParaRPr lang="zh-CN" altLang="en-US" dirty="0"/>
          </a:p>
          <a:p>
            <a:pPr lvl="1"/>
            <a:r>
              <a:rPr lang="zh-CN" altLang="en-US" sz="2600" dirty="0"/>
              <a:t>这种方法不会产生数据聚集</a:t>
            </a:r>
          </a:p>
          <a:p>
            <a:pPr lvl="1"/>
            <a:r>
              <a:rPr lang="zh-CN" altLang="en-US" sz="2600" dirty="0"/>
              <a:t>但计算开销较大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0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链地址法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/>
              <a:t>将所有哈希地址为</a:t>
            </a:r>
            <a:r>
              <a:rPr lang="en-US" altLang="zh-CN" dirty="0" err="1"/>
              <a:t>i</a:t>
            </a:r>
            <a:r>
              <a:rPr lang="zh-CN" altLang="en-US" dirty="0"/>
              <a:t>的元素构成一个称为同义词链的单链表，并将单链表的头指针存在哈希表的第</a:t>
            </a:r>
            <a:r>
              <a:rPr lang="en-US" altLang="zh-CN" dirty="0" err="1"/>
              <a:t>i</a:t>
            </a:r>
            <a:r>
              <a:rPr lang="zh-CN" altLang="en-US" dirty="0"/>
              <a:t>个单元中，因而查找、插入和删除主要在同义词链中进行。 </a:t>
            </a:r>
            <a:endParaRPr lang="en-US" altLang="zh-CN" dirty="0"/>
          </a:p>
          <a:p>
            <a:r>
              <a:rPr lang="zh-CN" altLang="en-US" dirty="0"/>
              <a:t>链地址法的优点：</a:t>
            </a:r>
          </a:p>
          <a:p>
            <a:pPr lvl="1"/>
            <a:r>
              <a:rPr lang="zh-CN" altLang="en-US" dirty="0"/>
              <a:t>冲突处理简单，不会像开放定址法那样发生关键字堆积现象</a:t>
            </a:r>
          </a:p>
          <a:p>
            <a:pPr lvl="1"/>
            <a:r>
              <a:rPr lang="zh-CN" altLang="en-US" dirty="0"/>
              <a:t>不会产生溢出（因为链表可扩展）</a:t>
            </a:r>
          </a:p>
          <a:p>
            <a:pPr lvl="1"/>
            <a:r>
              <a:rPr lang="zh-CN" altLang="en-US" dirty="0"/>
              <a:t>适用于无法确定哈希表长度的情况</a:t>
            </a:r>
          </a:p>
          <a:p>
            <a:pPr lvl="1"/>
            <a:r>
              <a:rPr lang="zh-CN" altLang="en-US" dirty="0"/>
              <a:t>删除结点的操作易于实现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6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898236" y="5119279"/>
            <a:ext cx="9144000" cy="1384635"/>
          </a:xfrm>
        </p:spPr>
        <p:txBody>
          <a:bodyPr>
            <a:normAutofit/>
          </a:bodyPr>
          <a:lstStyle/>
          <a:p>
            <a:pPr marL="468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/>
              <a:t>例：给定一组关键字</a:t>
            </a:r>
            <a:r>
              <a:rPr lang="en-US" altLang="zh-CN"/>
              <a:t>(19,14,23,1,68,20,84,27,55,11,10,79)</a:t>
            </a:r>
          </a:p>
          <a:p>
            <a:pPr marL="468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/>
              <a:t>设：哈希函数</a:t>
            </a:r>
            <a:r>
              <a:rPr lang="en-US" altLang="zh-CN"/>
              <a:t>H(key)=key mod 13</a:t>
            </a:r>
            <a:r>
              <a:rPr lang="zh-CN" altLang="en-US"/>
              <a:t>，用链地址法处理冲突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894932" y="512099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70067"/>
              </p:ext>
            </p:extLst>
          </p:nvPr>
        </p:nvGraphicFramePr>
        <p:xfrm>
          <a:off x="2616179" y="533400"/>
          <a:ext cx="5701507" cy="455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9083380" imgH="7225167" progId="Visio.Drawing.11">
                  <p:embed/>
                </p:oleObj>
              </mc:Choice>
              <mc:Fallback>
                <p:oleObj name="Visio" r:id="rId3" imgW="9083380" imgH="72251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179" y="533400"/>
                        <a:ext cx="5701507" cy="4554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3529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33987"/>
              </p:ext>
            </p:extLst>
          </p:nvPr>
        </p:nvGraphicFramePr>
        <p:xfrm>
          <a:off x="3771900" y="685800"/>
          <a:ext cx="8353425" cy="588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10045992" imgH="7076062" progId="Visio.Drawing.11">
                  <p:embed/>
                </p:oleObj>
              </mc:Choice>
              <mc:Fallback>
                <p:oleObj name="Visio" r:id="rId3" imgW="10045992" imgH="70760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685800"/>
                        <a:ext cx="8353425" cy="588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10972800" cy="685800"/>
          </a:xfrm>
        </p:spPr>
        <p:txBody>
          <a:bodyPr/>
          <a:lstStyle/>
          <a:p>
            <a:pPr algn="l"/>
            <a:r>
              <a:rPr lang="en-US" altLang="zh-CN"/>
              <a:t>8.4.3 </a:t>
            </a:r>
            <a:r>
              <a:rPr lang="zh-CN" altLang="en-US"/>
              <a:t>哈希表的查找过程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53427" y="4876800"/>
            <a:ext cx="2286000" cy="132343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根据构造哈希表时设定的冲突处理方法计算下一个可能的</a:t>
            </a:r>
            <a:r>
              <a:rPr lang="zh-CN" altLang="en-US" sz="2000" b="1" dirty="0">
                <a:solidFill>
                  <a:srgbClr val="FF0000"/>
                </a:solidFill>
              </a:rPr>
              <a:t>存储地址</a:t>
            </a:r>
          </a:p>
        </p:txBody>
      </p:sp>
      <p:sp>
        <p:nvSpPr>
          <p:cNvPr id="6" name="矩形 5"/>
          <p:cNvSpPr/>
          <p:nvPr/>
        </p:nvSpPr>
        <p:spPr>
          <a:xfrm>
            <a:off x="457199" y="1451401"/>
            <a:ext cx="3296227" cy="1754326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在哈希表上</a:t>
            </a:r>
            <a:r>
              <a:rPr lang="zh-CN" altLang="en-US" b="1" dirty="0">
                <a:solidFill>
                  <a:srgbClr val="FF0000"/>
                </a:solidFill>
              </a:rPr>
              <a:t>查找的过程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构造哈希表的过程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一致</a:t>
            </a:r>
            <a:r>
              <a:rPr lang="zh-CN" altLang="en-US" b="1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6915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en-US" altLang="zh-CN" dirty="0"/>
              <a:t>8.4.4 </a:t>
            </a:r>
            <a:r>
              <a:rPr lang="zh-CN" altLang="en-US" dirty="0"/>
              <a:t>哈希法性能分析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752600"/>
            <a:ext cx="11582400" cy="4648200"/>
          </a:xfrm>
        </p:spPr>
        <p:txBody>
          <a:bodyPr/>
          <a:lstStyle/>
          <a:p>
            <a:r>
              <a:rPr lang="zh-CN" altLang="en-US" sz="2400" dirty="0"/>
              <a:t>在哈希表上查找的过程是一个给定值与关键字进行比较的过程</a:t>
            </a:r>
          </a:p>
          <a:p>
            <a:r>
              <a:rPr lang="zh-CN" altLang="en-US" sz="2400" dirty="0"/>
              <a:t>因此要评价哈希查找算法的效率仍需对</a:t>
            </a:r>
            <a:r>
              <a:rPr lang="en-US" altLang="zh-CN" sz="2400" dirty="0"/>
              <a:t>ASL</a:t>
            </a:r>
            <a:r>
              <a:rPr lang="zh-CN" altLang="en-US" sz="2400" dirty="0"/>
              <a:t>进行分析</a:t>
            </a:r>
          </a:p>
          <a:p>
            <a:r>
              <a:rPr lang="zh-CN" altLang="en-US" sz="2400" dirty="0"/>
              <a:t>哈希查找过程中与给定值进行比较的关键字个数取决于</a:t>
            </a:r>
            <a:endParaRPr lang="en-US" altLang="zh-CN" sz="2400" dirty="0"/>
          </a:p>
          <a:p>
            <a:pPr lvl="1"/>
            <a:r>
              <a:rPr lang="zh-CN" altLang="en-US" sz="2200" dirty="0"/>
              <a:t>选用的哈希函数和冲突处理方法</a:t>
            </a:r>
          </a:p>
          <a:p>
            <a:pPr lvl="1"/>
            <a:r>
              <a:rPr lang="zh-CN" altLang="en-US" sz="2200" dirty="0"/>
              <a:t>装填因子</a:t>
            </a:r>
            <a:r>
              <a:rPr lang="en-US" altLang="zh-CN" sz="2200" dirty="0"/>
              <a:t>α</a:t>
            </a:r>
            <a:r>
              <a:rPr lang="zh-CN" altLang="en-US" sz="2200" dirty="0"/>
              <a:t>：哈希表饱和的程度</a:t>
            </a:r>
          </a:p>
          <a:p>
            <a:r>
              <a:rPr lang="zh-CN" altLang="en-US" sz="2400" dirty="0"/>
              <a:t>线性探测法：</a:t>
            </a:r>
          </a:p>
          <a:p>
            <a:r>
              <a:rPr lang="zh-CN" altLang="en-US" sz="2400" dirty="0"/>
              <a:t>链地址法：</a:t>
            </a:r>
          </a:p>
          <a:p>
            <a:endParaRPr lang="zh-CN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5400" y="1184275"/>
            <a:ext cx="910462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295400" indent="-3810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133600" indent="-304800" eaLnBrk="0" hangingPunct="0"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90800" indent="-30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3048000" indent="-30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505200" indent="-30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962400" indent="-30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5000"/>
              </a:lnSpc>
              <a:spcBef>
                <a:spcPct val="20000"/>
              </a:spcBef>
            </a:pPr>
            <a:r>
              <a:rPr lang="zh-CN" altLang="en-US" b="1" dirty="0">
                <a:latin typeface="微软雅黑" panose="020B0503020204020204" pitchFamily="34" charset="-122"/>
              </a:rPr>
              <a:t>装填因子：</a:t>
            </a:r>
            <a:r>
              <a:rPr kumimoji="1" lang="en-US" altLang="zh-CN" b="1" dirty="0">
                <a:solidFill>
                  <a:srgbClr val="FF0000"/>
                </a:solidFill>
                <a:latin typeface="微软雅黑" pitchFamily="34" charset="-122"/>
              </a:rPr>
              <a:t>α</a:t>
            </a:r>
            <a:r>
              <a:rPr kumimoji="1" lang="en-US" altLang="zh-CN" b="1" dirty="0">
                <a:latin typeface="微软雅黑" pitchFamily="34" charset="-122"/>
              </a:rPr>
              <a:t> = </a:t>
            </a:r>
            <a:r>
              <a:rPr kumimoji="1" lang="zh-CN" altLang="en-US" b="1" dirty="0">
                <a:solidFill>
                  <a:srgbClr val="0000CC"/>
                </a:solidFill>
                <a:latin typeface="微软雅黑" pitchFamily="34" charset="-122"/>
                <a:sym typeface="Symbol" pitchFamily="18" charset="2"/>
              </a:rPr>
              <a:t>表中填入的记录数 </a:t>
            </a:r>
            <a:r>
              <a:rPr kumimoji="1" lang="en-US" altLang="zh-CN" b="1" dirty="0">
                <a:latin typeface="微软雅黑" pitchFamily="34" charset="-122"/>
              </a:rPr>
              <a:t>/ </a:t>
            </a:r>
            <a:r>
              <a:rPr kumimoji="1" lang="zh-CN" altLang="en-US" b="1" dirty="0">
                <a:solidFill>
                  <a:srgbClr val="0000CC"/>
                </a:solidFill>
                <a:latin typeface="微软雅黑" pitchFamily="34" charset="-122"/>
                <a:sym typeface="Symbol" pitchFamily="18" charset="2"/>
              </a:rPr>
              <a:t>哈希表长度</a:t>
            </a:r>
            <a:r>
              <a:rPr kumimoji="1" lang="zh-CN" altLang="en-US" b="1" dirty="0">
                <a:latin typeface="微软雅黑" pitchFamily="34" charset="-122"/>
              </a:rPr>
              <a:t>    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39731"/>
              </p:ext>
            </p:extLst>
          </p:nvPr>
        </p:nvGraphicFramePr>
        <p:xfrm>
          <a:off x="2438400" y="5105400"/>
          <a:ext cx="2338205" cy="78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2338205" cy="783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910444"/>
              </p:ext>
            </p:extLst>
          </p:nvPr>
        </p:nvGraphicFramePr>
        <p:xfrm>
          <a:off x="2438400" y="5890443"/>
          <a:ext cx="15509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799920" imgH="393480" progId="Equation.DSMT4">
                  <p:embed/>
                </p:oleObj>
              </mc:Choice>
              <mc:Fallback>
                <p:oleObj name="Equation" r:id="rId5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90443"/>
                        <a:ext cx="15509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9371D-897C-46B9-8E6A-0433277C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顺序查找算法性能分析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A1A10-604F-4C6C-8E6A-49E909B6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2"/>
            <a:ext cx="11658600" cy="3443287"/>
          </a:xfrm>
        </p:spPr>
        <p:txBody>
          <a:bodyPr/>
          <a:lstStyle/>
          <a:p>
            <a:r>
              <a:rPr lang="zh-CN" altLang="en-US" sz="2400" dirty="0"/>
              <a:t>对含有</a:t>
            </a:r>
            <a:r>
              <a:rPr lang="en-US" altLang="zh-CN" sz="2400" dirty="0"/>
              <a:t>n</a:t>
            </a:r>
            <a:r>
              <a:rPr lang="zh-CN" altLang="en-US" sz="2400" dirty="0"/>
              <a:t>个记录的表： 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表示用户希望查找表中第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个元素的概率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baseline="-25000" dirty="0"/>
              <a:t>i </a:t>
            </a:r>
            <a:r>
              <a:rPr lang="zh-CN" altLang="en-US" dirty="0"/>
              <a:t>表示从表中找出</a:t>
            </a:r>
            <a:r>
              <a:rPr lang="zh-CN" altLang="en-US" dirty="0">
                <a:solidFill>
                  <a:srgbClr val="00B050"/>
                </a:solidFill>
              </a:rPr>
              <a:t>第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个元素</a:t>
            </a:r>
            <a:r>
              <a:rPr lang="zh-CN" altLang="en-US" dirty="0"/>
              <a:t>所需进行的比较次数</a:t>
            </a:r>
          </a:p>
          <a:p>
            <a:r>
              <a:rPr lang="zh-CN" altLang="en-US" sz="2400" dirty="0"/>
              <a:t>对于顺序表有： 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= n –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</a:t>
            </a:r>
          </a:p>
          <a:p>
            <a:r>
              <a:rPr lang="zh-CN" altLang="en-US" sz="2400" dirty="0"/>
              <a:t>等概率情况下： 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= 1 / n</a:t>
            </a:r>
          </a:p>
          <a:p>
            <a:endParaRPr lang="zh-CN" altLang="en-US" sz="2400" dirty="0"/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06217CA4-D5D1-4EDB-9975-1FC71AB45F8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7696200" cy="946150"/>
            <a:chOff x="624" y="2352"/>
            <a:chExt cx="4848" cy="596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5762081D-35AB-49F8-A85F-AE1D13F3F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00000"/>
                  </a:solidFill>
                </a:rPr>
                <a:t>ASL=</a:t>
              </a:r>
            </a:p>
          </p:txBody>
        </p: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52D0E94F-E0BA-484F-90B4-01FF57C96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00"/>
              <a:ext cx="816" cy="548"/>
              <a:chOff x="3456" y="2064"/>
              <a:chExt cx="816" cy="548"/>
            </a:xfrm>
          </p:grpSpPr>
          <p:grpSp>
            <p:nvGrpSpPr>
              <p:cNvPr id="32" name="Group 8">
                <a:extLst>
                  <a:ext uri="{FF2B5EF4-FFF2-40B4-BE49-F238E27FC236}">
                    <a16:creationId xmlns:a16="http://schemas.microsoft.com/office/drawing/2014/main" id="{86C41C9F-E390-45D8-ABFF-711B885E45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2064"/>
                <a:ext cx="336" cy="548"/>
                <a:chOff x="3456" y="2064"/>
                <a:chExt cx="336" cy="548"/>
              </a:xfrm>
            </p:grpSpPr>
            <p:sp>
              <p:nvSpPr>
                <p:cNvPr id="34" name="Text Box 9">
                  <a:extLst>
                    <a:ext uri="{FF2B5EF4-FFF2-40B4-BE49-F238E27FC236}">
                      <a16:creationId xmlns:a16="http://schemas.microsoft.com/office/drawing/2014/main" id="{C46E5BCE-4BD2-42EF-9281-81BC091F69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" y="216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</a:t>
                  </a:r>
                  <a:endParaRPr lang="en-US" altLang="zh-CN" sz="2400" b="1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5" name="Text Box 10">
                  <a:extLst>
                    <a:ext uri="{FF2B5EF4-FFF2-40B4-BE49-F238E27FC236}">
                      <a16:creationId xmlns:a16="http://schemas.microsoft.com/office/drawing/2014/main" id="{A48A5581-6813-4E20-AEB3-7991AF4EC3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" y="2400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solidFill>
                        <a:srgbClr val="C00000"/>
                      </a:solidFill>
                    </a:rPr>
                    <a:t>i=1</a:t>
                  </a:r>
                </a:p>
              </p:txBody>
            </p:sp>
            <p:sp>
              <p:nvSpPr>
                <p:cNvPr id="36" name="Text Box 11">
                  <a:extLst>
                    <a:ext uri="{FF2B5EF4-FFF2-40B4-BE49-F238E27FC236}">
                      <a16:creationId xmlns:a16="http://schemas.microsoft.com/office/drawing/2014/main" id="{9D5B7C94-9097-4D2B-A9F9-288AD11E60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2064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solidFill>
                        <a:srgbClr val="C00000"/>
                      </a:solidFill>
                    </a:rPr>
                    <a:t>n</a:t>
                  </a:r>
                </a:p>
              </p:txBody>
            </p:sp>
          </p:grpSp>
          <p:sp>
            <p:nvSpPr>
              <p:cNvPr id="33" name="Text Box 12">
                <a:extLst>
                  <a:ext uri="{FF2B5EF4-FFF2-40B4-BE49-F238E27FC236}">
                    <a16:creationId xmlns:a16="http://schemas.microsoft.com/office/drawing/2014/main" id="{F08F36D8-E751-4469-9ACB-767BF5AF1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112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00000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C00000"/>
                    </a:solidFill>
                  </a:rPr>
                  <a:t>i</a:t>
                </a:r>
                <a:r>
                  <a:rPr lang="en-US" altLang="zh-CN" sz="2800" b="1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800" b="1" baseline="-25000">
                    <a:solidFill>
                      <a:srgbClr val="C00000"/>
                    </a:solidFill>
                  </a:rPr>
                  <a:t>i</a:t>
                </a:r>
              </a:p>
            </p:txBody>
          </p:sp>
        </p:grp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153EE722-2916-4CBC-A544-5F29D3DDB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4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00000"/>
                  </a:solidFill>
                </a:rPr>
                <a:t>＝</a:t>
              </a:r>
            </a:p>
          </p:txBody>
        </p:sp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37DE9133-DE24-4E13-BFB6-659957E7E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352"/>
              <a:ext cx="912" cy="548"/>
              <a:chOff x="2160" y="2352"/>
              <a:chExt cx="912" cy="548"/>
            </a:xfrm>
          </p:grpSpPr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91DD8FE4-F305-4B42-802E-028A86D9E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8045FBFD-A25A-425A-A153-08059893B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n</a:t>
                </a:r>
              </a:p>
            </p:txBody>
          </p:sp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F15B1580-19EE-4B7E-A094-A88E22E4F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1</a:t>
                </a:r>
              </a:p>
            </p:txBody>
          </p:sp>
          <p:grpSp>
            <p:nvGrpSpPr>
              <p:cNvPr id="26" name="Group 17">
                <a:extLst>
                  <a:ext uri="{FF2B5EF4-FFF2-40B4-BE49-F238E27FC236}">
                    <a16:creationId xmlns:a16="http://schemas.microsoft.com/office/drawing/2014/main" id="{A92018A6-7276-4AD2-8915-A8DB959054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352"/>
                <a:ext cx="720" cy="548"/>
                <a:chOff x="3456" y="2064"/>
                <a:chExt cx="816" cy="548"/>
              </a:xfrm>
            </p:grpSpPr>
            <p:grpSp>
              <p:nvGrpSpPr>
                <p:cNvPr id="27" name="Group 18">
                  <a:extLst>
                    <a:ext uri="{FF2B5EF4-FFF2-40B4-BE49-F238E27FC236}">
                      <a16:creationId xmlns:a16="http://schemas.microsoft.com/office/drawing/2014/main" id="{BC512922-065F-47E8-B03A-D33F7A2C72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6" y="2064"/>
                  <a:ext cx="336" cy="548"/>
                  <a:chOff x="3456" y="2064"/>
                  <a:chExt cx="336" cy="548"/>
                </a:xfrm>
              </p:grpSpPr>
              <p:sp>
                <p:nvSpPr>
                  <p:cNvPr id="29" name="Text Box 19">
                    <a:extLst>
                      <a:ext uri="{FF2B5EF4-FFF2-40B4-BE49-F238E27FC236}">
                        <a16:creationId xmlns:a16="http://schemas.microsoft.com/office/drawing/2014/main" id="{215C3CED-9F52-4C65-8658-C58DAE74D1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216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A5002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666699"/>
                      </a:buClr>
                      <a:buSzPct val="7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solidFill>
                          <a:srgbClr val="C00000"/>
                        </a:solidFill>
                        <a:sym typeface="Symbol" panose="05050102010706020507" pitchFamily="18" charset="2"/>
                      </a:rPr>
                      <a:t></a:t>
                    </a:r>
                    <a:endParaRPr lang="en-US" altLang="zh-CN" sz="2400" b="1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" name="Text Box 20">
                    <a:extLst>
                      <a:ext uri="{FF2B5EF4-FFF2-40B4-BE49-F238E27FC236}">
                        <a16:creationId xmlns:a16="http://schemas.microsoft.com/office/drawing/2014/main" id="{718A2D3D-F59C-4CB6-BEEB-FB7CDBD764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2400"/>
                    <a:ext cx="33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A5002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666699"/>
                      </a:buClr>
                      <a:buSzPct val="7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 b="1">
                        <a:solidFill>
                          <a:srgbClr val="C00000"/>
                        </a:solidFill>
                      </a:rPr>
                      <a:t>i=1</a:t>
                    </a:r>
                  </a:p>
                </p:txBody>
              </p:sp>
              <p:sp>
                <p:nvSpPr>
                  <p:cNvPr id="31" name="Text Box 21">
                    <a:extLst>
                      <a:ext uri="{FF2B5EF4-FFF2-40B4-BE49-F238E27FC236}">
                        <a16:creationId xmlns:a16="http://schemas.microsoft.com/office/drawing/2014/main" id="{A1793908-6C6E-4B0B-9B9A-15B288D199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2064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A5002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666699"/>
                      </a:buClr>
                      <a:buSzPct val="7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 b="1">
                        <a:solidFill>
                          <a:srgbClr val="C00000"/>
                        </a:solidFill>
                      </a:rPr>
                      <a:t>n</a:t>
                    </a:r>
                  </a:p>
                </p:txBody>
              </p:sp>
            </p:grpSp>
            <p:sp>
              <p:nvSpPr>
                <p:cNvPr id="28" name="Text Box 22">
                  <a:extLst>
                    <a:ext uri="{FF2B5EF4-FFF2-40B4-BE49-F238E27FC236}">
                      <a16:creationId xmlns:a16="http://schemas.microsoft.com/office/drawing/2014/main" id="{43344172-8C5B-479D-BE8D-8856CAE99F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2112"/>
                  <a:ext cx="62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>
                      <a:solidFill>
                        <a:srgbClr val="C00000"/>
                      </a:solidFill>
                    </a:rPr>
                    <a:t>C</a:t>
                  </a:r>
                  <a:r>
                    <a:rPr lang="en-US" altLang="zh-CN" sz="2800" b="1" baseline="-25000">
                      <a:solidFill>
                        <a:srgbClr val="C00000"/>
                      </a:solidFill>
                    </a:rPr>
                    <a:t>i</a:t>
                  </a:r>
                </a:p>
              </p:txBody>
            </p:sp>
          </p:grpSp>
        </p:grp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CC5EC831-ABF7-416C-A7EE-75286FAC0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4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00000"/>
                  </a:solidFill>
                </a:rPr>
                <a:t>＝</a:t>
              </a:r>
            </a:p>
          </p:txBody>
        </p:sp>
        <p:grpSp>
          <p:nvGrpSpPr>
            <p:cNvPr id="10" name="Group 35">
              <a:extLst>
                <a:ext uri="{FF2B5EF4-FFF2-40B4-BE49-F238E27FC236}">
                  <a16:creationId xmlns:a16="http://schemas.microsoft.com/office/drawing/2014/main" id="{56746C8A-7E60-429F-94E5-7D12427EF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352"/>
              <a:ext cx="1296" cy="548"/>
              <a:chOff x="3168" y="2304"/>
              <a:chExt cx="1296" cy="548"/>
            </a:xfrm>
          </p:grpSpPr>
          <p:sp>
            <p:nvSpPr>
              <p:cNvPr id="15" name="Line 26">
                <a:extLst>
                  <a:ext uri="{FF2B5EF4-FFF2-40B4-BE49-F238E27FC236}">
                    <a16:creationId xmlns:a16="http://schemas.microsoft.com/office/drawing/2014/main" id="{2FA4D37C-FA5C-4027-980A-DD6DE6168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 Box 27">
                <a:extLst>
                  <a:ext uri="{FF2B5EF4-FFF2-40B4-BE49-F238E27FC236}">
                    <a16:creationId xmlns:a16="http://schemas.microsoft.com/office/drawing/2014/main" id="{9136D0EC-53F3-4B6F-8112-6947ED264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n</a:t>
                </a:r>
              </a:p>
            </p:txBody>
          </p:sp>
          <p:sp>
            <p:nvSpPr>
              <p:cNvPr id="17" name="Text Box 28">
                <a:extLst>
                  <a:ext uri="{FF2B5EF4-FFF2-40B4-BE49-F238E27FC236}">
                    <a16:creationId xmlns:a16="http://schemas.microsoft.com/office/drawing/2014/main" id="{65DD0D1B-9028-4B49-A797-B2F007E3E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3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1</a:t>
                </a:r>
              </a:p>
            </p:txBody>
          </p: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5ED60E75-A125-4711-B4AD-F883D4AC7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304"/>
                <a:ext cx="296" cy="548"/>
                <a:chOff x="3456" y="2064"/>
                <a:chExt cx="336" cy="548"/>
              </a:xfrm>
            </p:grpSpPr>
            <p:sp>
              <p:nvSpPr>
                <p:cNvPr id="20" name="Text Box 31">
                  <a:extLst>
                    <a:ext uri="{FF2B5EF4-FFF2-40B4-BE49-F238E27FC236}">
                      <a16:creationId xmlns:a16="http://schemas.microsoft.com/office/drawing/2014/main" id="{408BC514-9F85-43F7-AD7C-3AC64D6C7D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" y="216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</a:t>
                  </a:r>
                  <a:endParaRPr lang="en-US" altLang="zh-CN" sz="2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1" name="Text Box 32">
                  <a:extLst>
                    <a:ext uri="{FF2B5EF4-FFF2-40B4-BE49-F238E27FC236}">
                      <a16:creationId xmlns:a16="http://schemas.microsoft.com/office/drawing/2014/main" id="{E1917BA3-81DC-48A7-AEAB-E2876ED551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" y="240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solidFill>
                        <a:srgbClr val="C00000"/>
                      </a:solidFill>
                    </a:rPr>
                    <a:t>i=1</a:t>
                  </a:r>
                </a:p>
              </p:txBody>
            </p:sp>
            <p:sp>
              <p:nvSpPr>
                <p:cNvPr id="22" name="Text Box 33">
                  <a:extLst>
                    <a:ext uri="{FF2B5EF4-FFF2-40B4-BE49-F238E27FC236}">
                      <a16:creationId xmlns:a16="http://schemas.microsoft.com/office/drawing/2014/main" id="{E9D67DE2-117F-4C2D-A0AF-D0549E2D8B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2064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6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solidFill>
                        <a:srgbClr val="C00000"/>
                      </a:solidFill>
                    </a:rPr>
                    <a:t>n</a:t>
                  </a:r>
                </a:p>
              </p:txBody>
            </p:sp>
          </p:grpSp>
          <p:sp>
            <p:nvSpPr>
              <p:cNvPr id="19" name="Text Box 34">
                <a:extLst>
                  <a:ext uri="{FF2B5EF4-FFF2-40B4-BE49-F238E27FC236}">
                    <a16:creationId xmlns:a16="http://schemas.microsoft.com/office/drawing/2014/main" id="{DABDF35B-F8CA-4A6B-85D5-B1FFBF0A0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400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00000"/>
                    </a:solidFill>
                  </a:rPr>
                  <a:t>(n-i+1)=</a:t>
                </a:r>
                <a:endParaRPr lang="en-US" altLang="zh-CN" sz="2800" b="1" baseline="-250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1" name="Line 37">
              <a:extLst>
                <a:ext uri="{FF2B5EF4-FFF2-40B4-BE49-F238E27FC236}">
                  <a16:creationId xmlns:a16="http://schemas.microsoft.com/office/drawing/2014/main" id="{9F025E32-2614-4454-B8CA-9200B3C7A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2" name="Text Box 38">
              <a:extLst>
                <a:ext uri="{FF2B5EF4-FFF2-40B4-BE49-F238E27FC236}">
                  <a16:creationId xmlns:a16="http://schemas.microsoft.com/office/drawing/2014/main" id="{81C41F73-91DE-4A65-9101-DCA780991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77F47742-BFC6-4AE2-8843-5FE836419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4" name="Text Box 46">
              <a:extLst>
                <a:ext uri="{FF2B5EF4-FFF2-40B4-BE49-F238E27FC236}">
                  <a16:creationId xmlns:a16="http://schemas.microsoft.com/office/drawing/2014/main" id="{510DEF8C-6E3B-4EA5-BEEA-2586BB4A2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48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00000"/>
                  </a:solidFill>
                </a:rPr>
                <a:t>(n+1)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10339</TotalTime>
  <Words>6909</Words>
  <Application>Microsoft Office PowerPoint</Application>
  <PresentationFormat>宽屏</PresentationFormat>
  <Paragraphs>1416</Paragraphs>
  <Slides>86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86</vt:i4>
      </vt:variant>
    </vt:vector>
  </HeadingPairs>
  <TitlesOfParts>
    <vt:vector size="103" baseType="lpstr">
      <vt:lpstr>verana</vt:lpstr>
      <vt:lpstr>黑体</vt:lpstr>
      <vt:lpstr>楷体</vt:lpstr>
      <vt:lpstr>宋体</vt:lpstr>
      <vt:lpstr>微软雅黑</vt:lpstr>
      <vt:lpstr>Arial</vt:lpstr>
      <vt:lpstr>Calibri</vt:lpstr>
      <vt:lpstr>Cambria Math</vt:lpstr>
      <vt:lpstr>Lucida Sans Unicode</vt:lpstr>
      <vt:lpstr>Times New Roman</vt:lpstr>
      <vt:lpstr>Verdana</vt:lpstr>
      <vt:lpstr>Wingdings</vt:lpstr>
      <vt:lpstr>tm2</vt:lpstr>
      <vt:lpstr>Microsoft Word 97 - 2003 文档</vt:lpstr>
      <vt:lpstr>Document</vt:lpstr>
      <vt:lpstr>Visio</vt:lpstr>
      <vt:lpstr>Equation</vt:lpstr>
      <vt:lpstr>第八章 查找</vt:lpstr>
      <vt:lpstr>8.1 查找的基本概念</vt:lpstr>
      <vt:lpstr> 查找</vt:lpstr>
      <vt:lpstr>查找算法的评价方法</vt:lpstr>
      <vt:lpstr>PowerPoint 演示文稿</vt:lpstr>
      <vt:lpstr>8.2.1 顺序查找法</vt:lpstr>
      <vt:lpstr>PowerPoint 演示文稿</vt:lpstr>
      <vt:lpstr>顺序查找算法性能分析</vt:lpstr>
      <vt:lpstr>顺序查找算法性能分析</vt:lpstr>
      <vt:lpstr>8.2.2 折半查找法（二分法查找法）</vt:lpstr>
      <vt:lpstr>折半查找演示</vt:lpstr>
      <vt:lpstr>PowerPoint 演示文稿</vt:lpstr>
      <vt:lpstr>用平均查找长度分析折半查找算法的性能</vt:lpstr>
      <vt:lpstr>折半查找算法性能分析</vt:lpstr>
      <vt:lpstr>带外部节点的判定树</vt:lpstr>
      <vt:lpstr>8.2.3 分块查找法</vt:lpstr>
      <vt:lpstr>分块查找演示</vt:lpstr>
      <vt:lpstr>分块查找的平均查找长度</vt:lpstr>
      <vt:lpstr>分块查找的平均查找长度</vt:lpstr>
      <vt:lpstr>三类查找方法比较</vt:lpstr>
      <vt:lpstr>8.3 基于树的查找法</vt:lpstr>
      <vt:lpstr>8.3.1 二叉排序树（Binary Search Tree）</vt:lpstr>
      <vt:lpstr>PowerPoint 演示文稿</vt:lpstr>
      <vt:lpstr>二叉排序树</vt:lpstr>
      <vt:lpstr>二叉链表作为存储结构</vt:lpstr>
      <vt:lpstr>PowerPoint 演示文稿</vt:lpstr>
      <vt:lpstr>二叉树的插入</vt:lpstr>
      <vt:lpstr>PowerPoint 演示文稿</vt:lpstr>
      <vt:lpstr>创建二叉排序树</vt:lpstr>
      <vt:lpstr>生成二叉排序树的算法</vt:lpstr>
      <vt:lpstr>生成二叉排序树的示范</vt:lpstr>
      <vt:lpstr>二叉排序树的结点删除</vt:lpstr>
      <vt:lpstr>二叉排序树的结点删除</vt:lpstr>
      <vt:lpstr>二叉排序树的结点删除</vt:lpstr>
      <vt:lpstr>二叉排序树的结点删除</vt:lpstr>
      <vt:lpstr>8.3.2 平衡二叉排序树</vt:lpstr>
      <vt:lpstr>AVL树</vt:lpstr>
      <vt:lpstr>平衡二叉树的插入调整</vt:lpstr>
      <vt:lpstr>LL型调整</vt:lpstr>
      <vt:lpstr>LL型调整</vt:lpstr>
      <vt:lpstr>AVL树LL调整演示</vt:lpstr>
      <vt:lpstr>RR型调整</vt:lpstr>
      <vt:lpstr>RR型调整</vt:lpstr>
      <vt:lpstr>AVL树RR调整演示</vt:lpstr>
      <vt:lpstr>RR型调整</vt:lpstr>
      <vt:lpstr>LR型调整</vt:lpstr>
      <vt:lpstr>LR型调整</vt:lpstr>
      <vt:lpstr>AVL树LR调整演示</vt:lpstr>
      <vt:lpstr>RL型调整</vt:lpstr>
      <vt:lpstr>AVL树RL调整演示</vt:lpstr>
      <vt:lpstr>AVL树RL调整演示</vt:lpstr>
      <vt:lpstr>给出构造一棵AVL树的步骤</vt:lpstr>
      <vt:lpstr>PowerPoint 演示文稿</vt:lpstr>
      <vt:lpstr>PowerPoint 演示文稿</vt:lpstr>
      <vt:lpstr>PowerPoint 演示文稿</vt:lpstr>
      <vt:lpstr>PowerPoint 演示文稿</vt:lpstr>
      <vt:lpstr>8.4 计算式查找法－哈希法</vt:lpstr>
      <vt:lpstr>示例</vt:lpstr>
      <vt:lpstr>另一种存储结构</vt:lpstr>
      <vt:lpstr>哈希函数和哈希地址 </vt:lpstr>
      <vt:lpstr>PowerPoint 演示文稿</vt:lpstr>
      <vt:lpstr>哈希函数</vt:lpstr>
      <vt:lpstr>8.4.1 哈希函数的构造方法</vt:lpstr>
      <vt:lpstr>直接定址法</vt:lpstr>
      <vt:lpstr>直接定址法</vt:lpstr>
      <vt:lpstr>数字分析法</vt:lpstr>
      <vt:lpstr>PowerPoint 演示文稿</vt:lpstr>
      <vt:lpstr>平方取中法</vt:lpstr>
      <vt:lpstr>平方取中法</vt:lpstr>
      <vt:lpstr>分段叠加法（折叠法）</vt:lpstr>
      <vt:lpstr>除留余数法</vt:lpstr>
      <vt:lpstr>伪随机数法</vt:lpstr>
      <vt:lpstr>构建哈希函数时应考虑的因素</vt:lpstr>
      <vt:lpstr>示例</vt:lpstr>
      <vt:lpstr>示例</vt:lpstr>
      <vt:lpstr>8.4.2 处理冲突的方法</vt:lpstr>
      <vt:lpstr>开放定址法</vt:lpstr>
      <vt:lpstr>线性探查法</vt:lpstr>
      <vt:lpstr>线性探测法</vt:lpstr>
      <vt:lpstr>平方探查法</vt:lpstr>
      <vt:lpstr>平方探测法</vt:lpstr>
      <vt:lpstr>双散列法</vt:lpstr>
      <vt:lpstr>链地址法</vt:lpstr>
      <vt:lpstr>PowerPoint 演示文稿</vt:lpstr>
      <vt:lpstr>8.4.3 哈希表的查找过程</vt:lpstr>
      <vt:lpstr>8.4.4 哈希法性能分析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1197</cp:revision>
  <cp:lastPrinted>1999-11-08T20:52:53Z</cp:lastPrinted>
  <dcterms:created xsi:type="dcterms:W3CDTF">1999-08-24T18:39:05Z</dcterms:created>
  <dcterms:modified xsi:type="dcterms:W3CDTF">2025-05-21T03:31:53Z</dcterms:modified>
</cp:coreProperties>
</file>