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17"/>
  </p:notesMasterIdLst>
  <p:sldIdLst>
    <p:sldId id="256" r:id="rId2"/>
    <p:sldId id="320" r:id="rId3"/>
    <p:sldId id="326" r:id="rId4"/>
    <p:sldId id="399" r:id="rId5"/>
    <p:sldId id="407" r:id="rId6"/>
    <p:sldId id="405" r:id="rId7"/>
    <p:sldId id="327" r:id="rId8"/>
    <p:sldId id="400" r:id="rId9"/>
    <p:sldId id="398" r:id="rId10"/>
    <p:sldId id="402" r:id="rId11"/>
    <p:sldId id="403" r:id="rId12"/>
    <p:sldId id="404" r:id="rId13"/>
    <p:sldId id="401" r:id="rId14"/>
    <p:sldId id="406" r:id="rId15"/>
    <p:sldId id="408" r:id="rId16"/>
  </p:sldIdLst>
  <p:sldSz cx="12192000" cy="6858000"/>
  <p:notesSz cx="6996113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3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nxiang xia" initials="jx" lastIdx="1" clrIdx="0">
    <p:extLst>
      <p:ext uri="{19B8F6BF-5375-455C-9EA6-DF929625EA0E}">
        <p15:presenceInfo xmlns:p15="http://schemas.microsoft.com/office/powerpoint/2012/main" userId="3393b35b5a38a9a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D60093"/>
    <a:srgbClr val="CC0066"/>
    <a:srgbClr val="006600"/>
    <a:srgbClr val="800000"/>
    <a:srgbClr val="0000CC"/>
    <a:srgbClr val="FF00FF"/>
    <a:srgbClr val="FFCCFF"/>
    <a:srgbClr val="800080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87" autoAdjust="0"/>
    <p:restoredTop sz="92598" autoAdjust="0"/>
  </p:normalViewPr>
  <p:slideViewPr>
    <p:cSldViewPr>
      <p:cViewPr varScale="1">
        <p:scale>
          <a:sx n="79" d="100"/>
          <a:sy n="79" d="100"/>
        </p:scale>
        <p:origin x="594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6"/>
    </p:cViewPr>
  </p:sorterViewPr>
  <p:notesViewPr>
    <p:cSldViewPr>
      <p:cViewPr varScale="1">
        <p:scale>
          <a:sx n="60" d="100"/>
          <a:sy n="60" d="100"/>
        </p:scale>
        <p:origin x="2568" y="56"/>
      </p:cViewPr>
      <p:guideLst>
        <p:guide orient="horz" pos="2923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7988" y="696913"/>
            <a:ext cx="6183312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08488"/>
            <a:ext cx="5129213" cy="41783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B90D6BE3-42E0-4DA5-B156-66EF77FDC71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90567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满二叉树、完全二叉树、</a:t>
            </a:r>
            <a:r>
              <a:rPr lang="zh-CN" altLang="en-US" sz="1200" dirty="0">
                <a:solidFill>
                  <a:srgbClr val="CC00CC"/>
                </a:solidFill>
              </a:rPr>
              <a:t>单支树、</a:t>
            </a:r>
            <a:r>
              <a:rPr lang="zh-CN" altLang="en-US" dirty="0"/>
              <a:t>线索二叉树、哈夫曼树、生成树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D6BE3-42E0-4DA5-B156-66EF77FDC710}" type="slidenum">
              <a:rPr lang="zh-CN" altLang="en-US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9638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775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rgbClr val="9900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0066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85330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03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solidFill>
                  <a:srgbClr val="9900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371600"/>
            <a:ext cx="11582400" cy="5181600"/>
          </a:xfrm>
        </p:spPr>
        <p:txBody>
          <a:bodyPr/>
          <a:lstStyle>
            <a:lvl1pPr>
              <a:lnSpc>
                <a:spcPct val="150000"/>
              </a:lnSpc>
              <a:spcBef>
                <a:spcPts val="600"/>
              </a:spcBef>
              <a:defRPr b="1">
                <a:solidFill>
                  <a:srgbClr val="000066"/>
                </a:solidFill>
              </a:defRPr>
            </a:lvl1pPr>
            <a:lvl2pPr>
              <a:lnSpc>
                <a:spcPct val="150000"/>
              </a:lnSpc>
              <a:spcBef>
                <a:spcPts val="600"/>
              </a:spcBef>
              <a:defRPr b="1">
                <a:solidFill>
                  <a:srgbClr val="000066"/>
                </a:solidFill>
              </a:defRPr>
            </a:lvl2pPr>
            <a:lvl3pPr>
              <a:lnSpc>
                <a:spcPct val="150000"/>
              </a:lnSpc>
              <a:spcBef>
                <a:spcPts val="600"/>
              </a:spcBef>
              <a:defRPr b="1">
                <a:solidFill>
                  <a:srgbClr val="000066"/>
                </a:solidFill>
              </a:defRPr>
            </a:lvl3pPr>
            <a:lvl4pPr>
              <a:lnSpc>
                <a:spcPct val="150000"/>
              </a:lnSpc>
              <a:spcBef>
                <a:spcPts val="600"/>
              </a:spcBef>
              <a:defRPr b="1">
                <a:solidFill>
                  <a:schemeClr val="accent6">
                    <a:lumMod val="75000"/>
                  </a:schemeClr>
                </a:solidFill>
              </a:defRPr>
            </a:lvl4pPr>
            <a:lvl5pPr>
              <a:lnSpc>
                <a:spcPct val="150000"/>
              </a:lnSpc>
              <a:spcBef>
                <a:spcPts val="600"/>
              </a:spcBef>
              <a:defRPr b="1"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933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solidFill>
                  <a:srgbClr val="9900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4800" y="1524000"/>
            <a:ext cx="5689600" cy="4800600"/>
          </a:xfrm>
        </p:spPr>
        <p:txBody>
          <a:bodyPr/>
          <a:lstStyle>
            <a:lvl1pPr>
              <a:lnSpc>
                <a:spcPct val="150000"/>
              </a:lnSpc>
              <a:spcBef>
                <a:spcPts val="600"/>
              </a:spcBef>
              <a:defRPr sz="2600" b="1">
                <a:solidFill>
                  <a:srgbClr val="000066"/>
                </a:solidFill>
              </a:defRPr>
            </a:lvl1pPr>
            <a:lvl2pPr>
              <a:lnSpc>
                <a:spcPct val="150000"/>
              </a:lnSpc>
              <a:spcBef>
                <a:spcPts val="600"/>
              </a:spcBef>
              <a:defRPr sz="2400" b="1">
                <a:solidFill>
                  <a:srgbClr val="000066"/>
                </a:solidFill>
              </a:defRPr>
            </a:lvl2pPr>
            <a:lvl3pPr>
              <a:lnSpc>
                <a:spcPct val="150000"/>
              </a:lnSpc>
              <a:spcBef>
                <a:spcPts val="600"/>
              </a:spcBef>
              <a:defRPr sz="2200" b="1">
                <a:solidFill>
                  <a:srgbClr val="000066"/>
                </a:solidFill>
              </a:defRPr>
            </a:lvl3pPr>
            <a:lvl4pPr>
              <a:lnSpc>
                <a:spcPct val="150000"/>
              </a:lnSpc>
              <a:spcBef>
                <a:spcPts val="600"/>
              </a:spcBef>
              <a:defRPr sz="1800" b="1">
                <a:solidFill>
                  <a:schemeClr val="accent6">
                    <a:lumMod val="75000"/>
                  </a:schemeClr>
                </a:solidFill>
              </a:defRPr>
            </a:lvl4pPr>
            <a:lvl5pPr>
              <a:lnSpc>
                <a:spcPct val="150000"/>
              </a:lnSpc>
              <a:spcBef>
                <a:spcPts val="600"/>
              </a:spcBef>
              <a:defRPr sz="1800" b="1">
                <a:solidFill>
                  <a:schemeClr val="accent6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524000"/>
            <a:ext cx="5689600" cy="48006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lang="en-US" b="1" smtClean="0">
                <a:solidFill>
                  <a:srgbClr val="000066"/>
                </a:solidFill>
              </a:defRPr>
            </a:lvl1pPr>
            <a:lvl2pPr>
              <a:defRPr lang="en-US" b="1" smtClean="0">
                <a:solidFill>
                  <a:srgbClr val="000066"/>
                </a:solidFill>
              </a:defRPr>
            </a:lvl2pPr>
            <a:lvl3pPr>
              <a:defRPr lang="en-US" b="1" smtClean="0">
                <a:solidFill>
                  <a:srgbClr val="000066"/>
                </a:solidFill>
              </a:defRPr>
            </a:lvl3pPr>
            <a:lvl4pPr>
              <a:defRPr lang="en-US" sz="1800" b="1" smtClean="0">
                <a:solidFill>
                  <a:schemeClr val="accent6">
                    <a:lumMod val="75000"/>
                  </a:schemeClr>
                </a:solidFill>
              </a:defRPr>
            </a:lvl4pPr>
            <a:lvl5pPr>
              <a:defRPr lang="en-US" sz="1800" b="1"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en-US" dirty="0"/>
              <a:t>Click to edit Master text styles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dirty="0"/>
              <a:t>Second level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24165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6259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762000"/>
            <a:ext cx="2590800" cy="5562600"/>
          </a:xfrm>
        </p:spPr>
        <p:txBody>
          <a:bodyPr vert="eaVert"/>
          <a:lstStyle>
            <a:lvl1pPr>
              <a:defRPr>
                <a:solidFill>
                  <a:srgbClr val="9900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914400" y="762000"/>
            <a:ext cx="7569200" cy="5562600"/>
          </a:xfrm>
        </p:spPr>
        <p:txBody>
          <a:bodyPr vert="eaVert"/>
          <a:lstStyle>
            <a:lvl1pPr>
              <a:lnSpc>
                <a:spcPct val="150000"/>
              </a:lnSpc>
              <a:spcBef>
                <a:spcPts val="600"/>
              </a:spcBef>
              <a:defRPr>
                <a:solidFill>
                  <a:srgbClr val="000066"/>
                </a:solidFill>
              </a:defRPr>
            </a:lvl1pPr>
            <a:lvl2pPr>
              <a:lnSpc>
                <a:spcPct val="150000"/>
              </a:lnSpc>
              <a:spcBef>
                <a:spcPts val="600"/>
              </a:spcBef>
              <a:defRPr>
                <a:solidFill>
                  <a:srgbClr val="000066"/>
                </a:solidFill>
              </a:defRPr>
            </a:lvl2pPr>
            <a:lvl3pPr>
              <a:lnSpc>
                <a:spcPct val="150000"/>
              </a:lnSpc>
              <a:spcBef>
                <a:spcPts val="600"/>
              </a:spcBef>
              <a:defRPr>
                <a:solidFill>
                  <a:srgbClr val="000066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01390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00238" cy="6865023"/>
          </a:xfrm>
          <a:prstGeom prst="rect">
            <a:avLst/>
          </a:prstGeom>
        </p:spPr>
      </p:pic>
      <p:sp>
        <p:nvSpPr>
          <p:cNvPr id="1028" name="Rectangle 2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914400" y="533400"/>
            <a:ext cx="10363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304800" y="1371600"/>
            <a:ext cx="11480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en-US" altLang="zh-CN" dirty="0"/>
              <a:t> Click to edit Master text styles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dirty="0"/>
              <a:t>Second level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en-US" altLang="zh-CN" dirty="0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7" r:id="rId1"/>
    <p:sldLayoutId id="2147484048" r:id="rId2"/>
    <p:sldLayoutId id="2147484050" r:id="rId3"/>
    <p:sldLayoutId id="2147484053" r:id="rId4"/>
    <p:sldLayoutId id="2147484057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0033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ts val="600"/>
        </a:spcAft>
        <a:buClr>
          <a:srgbClr val="FF0000"/>
        </a:buClr>
        <a:buSzPct val="80000"/>
        <a:buFont typeface="Times New Roman" panose="02020603050405020304" pitchFamily="18" charset="0"/>
        <a:buChar char="☺"/>
        <a:defRPr lang="en-US" altLang="zh-CN" sz="2600" b="1" baseline="0" dirty="0" smtClean="0">
          <a:solidFill>
            <a:srgbClr val="000066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ts val="600"/>
        </a:spcAft>
        <a:buClr>
          <a:srgbClr val="FF0000"/>
        </a:buClr>
        <a:buSzPct val="80000"/>
        <a:buFont typeface="Times New Roman" panose="02020603050405020304" pitchFamily="18" charset="0"/>
        <a:buChar char="♫"/>
        <a:defRPr lang="en-US" altLang="zh-CN" sz="2400" b="1" dirty="0" smtClean="0">
          <a:solidFill>
            <a:srgbClr val="000066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085850" indent="-228600" algn="l" rtl="0" eaLnBrk="0" fontAlgn="base" hangingPunct="0">
        <a:spcBef>
          <a:spcPct val="20000"/>
        </a:spcBef>
        <a:spcAft>
          <a:spcPts val="600"/>
        </a:spcAft>
        <a:buClr>
          <a:srgbClr val="FF0000"/>
        </a:buClr>
        <a:buSzPct val="80000"/>
        <a:buFont typeface="Wingdings" panose="05000000000000000000" pitchFamily="2" charset="2"/>
        <a:buChar char="Ø"/>
        <a:defRPr lang="en-US" altLang="zh-CN" sz="2200" b="1" dirty="0" smtClean="0">
          <a:solidFill>
            <a:srgbClr val="000066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lang="en-US" altLang="zh-CN" sz="2000" b="1" dirty="0" smtClean="0">
          <a:solidFill>
            <a:schemeClr val="accent6">
              <a:lumMod val="75000"/>
            </a:schemeClr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•"/>
        <a:defRPr lang="en-US" altLang="zh-CN" sz="1600" b="1" dirty="0" smtClean="0">
          <a:solidFill>
            <a:schemeClr val="accent6">
              <a:lumMod val="75000"/>
            </a:schemeClr>
          </a:solidFill>
          <a:latin typeface="+mn-lt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7200" dirty="0"/>
              <a:t>总复习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4572000"/>
            <a:ext cx="8534400" cy="838200"/>
          </a:xfrm>
        </p:spPr>
        <p:txBody>
          <a:bodyPr/>
          <a:lstStyle/>
          <a:p>
            <a:r>
              <a:rPr lang="zh-CN" altLang="en-US" sz="4000" dirty="0"/>
              <a:t>授课教师：夏金祥</a:t>
            </a:r>
          </a:p>
        </p:txBody>
      </p:sp>
    </p:spTree>
    <p:extLst>
      <p:ext uri="{BB962C8B-B14F-4D97-AF65-F5344CB8AC3E}">
        <p14:creationId xmlns:p14="http://schemas.microsoft.com/office/powerpoint/2010/main" val="374652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91449-AE2F-4370-9AEA-6F49423BE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线性表、树的应用</a:t>
            </a:r>
            <a:r>
              <a:rPr lang="en-US" altLang="zh-CN" dirty="0"/>
              <a:t>-</a:t>
            </a:r>
            <a:r>
              <a:rPr lang="zh-CN" altLang="en-US" dirty="0"/>
              <a:t>排序</a:t>
            </a:r>
          </a:p>
        </p:txBody>
      </p:sp>
      <p:graphicFrame>
        <p:nvGraphicFramePr>
          <p:cNvPr id="4" name="Group 307">
            <a:extLst>
              <a:ext uri="{FF2B5EF4-FFF2-40B4-BE49-F238E27FC236}">
                <a16:creationId xmlns:a16="http://schemas.microsoft.com/office/drawing/2014/main" id="{58B3B946-9C84-4FF8-B326-139C8C253C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2170501"/>
              </p:ext>
            </p:extLst>
          </p:nvPr>
        </p:nvGraphicFramePr>
        <p:xfrm>
          <a:off x="1752600" y="1188156"/>
          <a:ext cx="8229600" cy="5239164"/>
        </p:xfrm>
        <a:graphic>
          <a:graphicData uri="http://schemas.openxmlformats.org/drawingml/2006/table">
            <a:tbl>
              <a:tblPr/>
              <a:tblGrid>
                <a:gridCol w="927783">
                  <a:extLst>
                    <a:ext uri="{9D8B030D-6E8A-4147-A177-3AD203B41FA5}">
                      <a16:colId xmlns:a16="http://schemas.microsoft.com/office/drawing/2014/main" val="1797939916"/>
                    </a:ext>
                  </a:extLst>
                </a:gridCol>
                <a:gridCol w="927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7783">
                  <a:extLst>
                    <a:ext uri="{9D8B030D-6E8A-4147-A177-3AD203B41FA5}">
                      <a16:colId xmlns:a16="http://schemas.microsoft.com/office/drawing/2014/main" val="2084286600"/>
                    </a:ext>
                  </a:extLst>
                </a:gridCol>
                <a:gridCol w="13314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78714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排序算法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粗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思想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)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排序算法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细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思想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平均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时间复杂度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最坏情况</a:t>
                      </a:r>
                      <a:endParaRPr kumimoji="0" lang="en-US" altLang="zh-CN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时间复杂度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空间复杂度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稳定性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047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插入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(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待排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插入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已排好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)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直接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lang="zh-CN" altLang="en-US" sz="1200" b="1" dirty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顺序</a:t>
                      </a: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查找插入位置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O(n</a:t>
                      </a:r>
                      <a:r>
                        <a:rPr kumimoji="0" lang="en-US" altLang="zh-CN" sz="18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O(n</a:t>
                      </a:r>
                      <a:r>
                        <a:rPr kumimoji="0" lang="en-US" altLang="zh-CN" sz="18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O(1)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稳定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621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希尔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lang="zh-CN" altLang="en-US" sz="1200" b="1" kern="1200" dirty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分</a:t>
                      </a:r>
                      <a:r>
                        <a:rPr lang="zh-CN" altLang="en-US" sz="12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子序列直接插入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未定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未定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O(1)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不稳定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621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折半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  <a:defRPr/>
                      </a:pPr>
                      <a:r>
                        <a:rPr lang="zh-CN" altLang="en-US" sz="1200" b="1" kern="1200" dirty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折半</a:t>
                      </a:r>
                      <a:r>
                        <a:rPr lang="zh-CN" altLang="en-US" sz="12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查找</a:t>
                      </a: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插入位置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  <a:defRPr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O(n</a:t>
                      </a:r>
                      <a:r>
                        <a:rPr kumimoji="0" lang="en-US" altLang="zh-CN" sz="18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  <a:defRPr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O(n</a:t>
                      </a:r>
                      <a:r>
                        <a:rPr kumimoji="0" lang="en-US" altLang="zh-CN" sz="18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  <a:defRPr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O(1)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  <a:defRPr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稳定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3838723"/>
                  </a:ext>
                </a:extLst>
              </a:tr>
              <a:tr h="383621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交换</a:t>
                      </a:r>
                      <a:endParaRPr kumimoji="0" lang="en-US" altLang="zh-CN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en-US" altLang="zh-CN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逆序元素</a:t>
                      </a:r>
                      <a:r>
                        <a:rPr kumimoji="0" lang="en-US" altLang="zh-CN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)</a:t>
                      </a:r>
                      <a:endParaRPr kumimoji="0" lang="zh-CN" altLang="en-US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冒泡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lang="zh-CN" altLang="en-US" sz="11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相邻</a:t>
                      </a:r>
                      <a:r>
                        <a:rPr lang="zh-CN" altLang="en-US" sz="1100" b="1" kern="1200" dirty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逆序</a:t>
                      </a:r>
                      <a:r>
                        <a:rPr lang="zh-CN" altLang="en-US" sz="11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则交换</a:t>
                      </a:r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r>
                        <a:rPr lang="zh-CN" altLang="en-US" sz="1100" b="1" kern="1200" dirty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标志</a:t>
                      </a:r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O(n</a:t>
                      </a:r>
                      <a:r>
                        <a:rPr kumimoji="0" lang="en-US" altLang="zh-CN" sz="18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O(n</a:t>
                      </a:r>
                      <a:r>
                        <a:rPr kumimoji="0" lang="en-US" altLang="zh-CN" sz="1800" b="1" i="0" u="none" strike="noStrike" cap="none" normalizeH="0" baseline="30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O(1)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稳定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621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快速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lang="zh-CN" altLang="en-US" sz="12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小</a:t>
                      </a:r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2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大于</a:t>
                      </a:r>
                      <a:r>
                        <a:rPr lang="zh-CN" altLang="en-US" sz="1200" b="1" kern="1200" dirty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划分元</a:t>
                      </a:r>
                      <a:r>
                        <a:rPr lang="zh-CN" altLang="en-US" sz="12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左</a:t>
                      </a:r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2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右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O(nlog</a:t>
                      </a:r>
                      <a:r>
                        <a:rPr kumimoji="0" lang="en-US" altLang="zh-CN" sz="18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n)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O(n</a:t>
                      </a:r>
                      <a:r>
                        <a:rPr kumimoji="0" lang="en-US" altLang="zh-CN" sz="18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O(Log</a:t>
                      </a:r>
                      <a:r>
                        <a:rPr kumimoji="0" lang="en-US" altLang="zh-CN" sz="18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n)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不稳定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070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选择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(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未排选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最小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为已排</a:t>
                      </a: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)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简单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O(n</a:t>
                      </a:r>
                      <a:r>
                        <a:rPr kumimoji="0" lang="en-US" altLang="zh-CN" sz="18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O(n</a:t>
                      </a:r>
                      <a:r>
                        <a:rPr kumimoji="0" lang="en-US" altLang="zh-CN" sz="18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O(1)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稳定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070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树形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5961225"/>
                  </a:ext>
                </a:extLst>
              </a:tr>
              <a:tr h="372070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堆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O(nlog</a:t>
                      </a:r>
                      <a:r>
                        <a:rPr kumimoji="0" lang="en-US" altLang="zh-CN" sz="18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n)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O(nlog</a:t>
                      </a:r>
                      <a:r>
                        <a:rPr kumimoji="0" lang="en-US" altLang="zh-CN" sz="18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accent4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O(1)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不稳定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5128265"/>
                  </a:ext>
                </a:extLst>
              </a:tr>
              <a:tr h="38362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合并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多个有序表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)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归并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lang="zh-CN" altLang="en-US" sz="11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分解</a:t>
                      </a:r>
                      <a:r>
                        <a:rPr lang="en-US" altLang="zh-CN" sz="1100" b="1" kern="1200" dirty="0">
                          <a:solidFill>
                            <a:srgbClr val="92D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2/</a:t>
                      </a:r>
                      <a:r>
                        <a:rPr lang="zh-CN" altLang="en-US" sz="1100" b="1" kern="1200" dirty="0">
                          <a:solidFill>
                            <a:srgbClr val="92D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多路</a:t>
                      </a:r>
                      <a:r>
                        <a:rPr lang="zh-CN" altLang="en-US" sz="11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再合并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O(nlog</a:t>
                      </a:r>
                      <a:r>
                        <a:rPr kumimoji="0" lang="en-US" altLang="zh-CN" sz="18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n)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O(nlog</a:t>
                      </a:r>
                      <a:r>
                        <a:rPr kumimoji="0" lang="en-US" altLang="zh-CN" sz="18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accent4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O(n)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稳定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  <a:defRPr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分配</a:t>
                      </a:r>
                      <a:endParaRPr kumimoji="0" lang="en-US" altLang="zh-CN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  <a:defRPr/>
                      </a:pP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收集</a:t>
                      </a: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基数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lang="zh-CN" altLang="en-US" sz="1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高</a:t>
                      </a: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低位优先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O(n)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O(n)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O(RADIX)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取决于多关键字排序的稳定性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8632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74EFAD-84A8-477C-BFC8-2F1011103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kern="0" dirty="0"/>
              <a:t>线性表的应用</a:t>
            </a:r>
            <a:r>
              <a:rPr lang="en-US" altLang="zh-CN" kern="0" dirty="0"/>
              <a:t>-</a:t>
            </a:r>
            <a:r>
              <a:rPr lang="zh-CN" altLang="en-US" dirty="0"/>
              <a:t>查找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表格 12">
                <a:extLst>
                  <a:ext uri="{FF2B5EF4-FFF2-40B4-BE49-F238E27FC236}">
                    <a16:creationId xmlns:a16="http://schemas.microsoft.com/office/drawing/2014/main" id="{2DB7D8D7-7F9C-4B4D-A81E-2841111EF8D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85673234"/>
                  </p:ext>
                </p:extLst>
              </p:nvPr>
            </p:nvGraphicFramePr>
            <p:xfrm>
              <a:off x="762000" y="1524000"/>
              <a:ext cx="10227733" cy="29245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9200">
                      <a:extLst>
                        <a:ext uri="{9D8B030D-6E8A-4147-A177-3AD203B41FA5}">
                          <a16:colId xmlns:a16="http://schemas.microsoft.com/office/drawing/2014/main" val="1322084176"/>
                        </a:ext>
                      </a:extLst>
                    </a:gridCol>
                    <a:gridCol w="2286000">
                      <a:extLst>
                        <a:ext uri="{9D8B030D-6E8A-4147-A177-3AD203B41FA5}">
                          <a16:colId xmlns:a16="http://schemas.microsoft.com/office/drawing/2014/main" val="2187783874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204619359"/>
                        </a:ext>
                      </a:extLst>
                    </a:gridCol>
                    <a:gridCol w="2362200">
                      <a:extLst>
                        <a:ext uri="{9D8B030D-6E8A-4147-A177-3AD203B41FA5}">
                          <a16:colId xmlns:a16="http://schemas.microsoft.com/office/drawing/2014/main" val="2029554484"/>
                        </a:ext>
                      </a:extLst>
                    </a:gridCol>
                    <a:gridCol w="2836333">
                      <a:extLst>
                        <a:ext uri="{9D8B030D-6E8A-4147-A177-3AD203B41FA5}">
                          <a16:colId xmlns:a16="http://schemas.microsoft.com/office/drawing/2014/main" val="395691687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zh-CN" altLang="en-US" sz="1800" b="1" kern="1200" baseline="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+mn-ea"/>
                              <a:cs typeface="+mn-cs"/>
                            </a:rPr>
                            <a:t>查找算法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zh-CN" sz="1800" b="1" kern="1200" baseline="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+mn-ea"/>
                              <a:cs typeface="+mn-cs"/>
                            </a:rPr>
                            <a:t>ASL(</a:t>
                          </a:r>
                          <a:r>
                            <a:rPr kumimoji="1" lang="zh-CN" altLang="en-US" sz="1800" b="1" kern="1200" baseline="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+mn-ea"/>
                              <a:cs typeface="+mn-cs"/>
                            </a:rPr>
                            <a:t>平均查找长度</a:t>
                          </a:r>
                          <a:r>
                            <a:rPr kumimoji="1" lang="en-US" altLang="zh-CN" sz="1800" b="1" kern="1200" baseline="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+mn-ea"/>
                              <a:cs typeface="+mn-cs"/>
                            </a:rPr>
                            <a:t>)</a:t>
                          </a:r>
                          <a:endParaRPr kumimoji="1" lang="zh-CN" altLang="en-US" sz="1800" b="1" kern="1200" baseline="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eaLnBrk="1" hangingPunct="1"/>
                          <a:r>
                            <a:rPr kumimoji="1" lang="zh-CN" altLang="en-US" sz="1800" b="1" kern="1200" baseline="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+mn-ea"/>
                              <a:cs typeface="+mn-cs"/>
                            </a:rPr>
                            <a:t>表结构要求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eaLnBrk="1" hangingPunct="1"/>
                          <a:r>
                            <a:rPr kumimoji="1" lang="zh-CN" altLang="en-US" sz="1800" b="1" kern="1200" baseline="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+mn-ea"/>
                              <a:cs typeface="+mn-cs"/>
                            </a:rPr>
                            <a:t>可用存储结构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zh-CN" altLang="en-US" sz="1800" b="1" kern="1200" baseline="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+mn-ea"/>
                              <a:cs typeface="+mn-cs"/>
                            </a:rPr>
                            <a:t>备注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064783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zh-CN" altLang="en-US" b="1" baseline="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</a:rPr>
                            <a:t>顺序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eaLnBrk="1" hangingPunct="1"/>
                          <a:r>
                            <a:rPr kumimoji="1" lang="en-US" altLang="zh-CN" sz="1800" b="1" kern="1200" baseline="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+mn-ea"/>
                              <a:cs typeface="+mn-cs"/>
                            </a:rPr>
                            <a:t>(n+1)/2</a:t>
                          </a:r>
                          <a:endParaRPr kumimoji="1" lang="zh-CN" altLang="en-US" sz="1800" b="1" kern="1200" baseline="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zh-CN" altLang="en-US" sz="1800" b="1" kern="1200" baseline="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+mn-ea"/>
                              <a:cs typeface="+mn-cs"/>
                            </a:rPr>
                            <a:t>无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eaLnBrk="1" hangingPunct="1"/>
                          <a:r>
                            <a:rPr kumimoji="1" lang="zh-CN" altLang="en-US" sz="1800" b="1" kern="1200" baseline="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+mn-ea"/>
                              <a:cs typeface="+mn-cs"/>
                            </a:rPr>
                            <a:t>顺序存储、线性链表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zh-CN" altLang="en-US" sz="1800" b="1" kern="1200" baseline="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+mn-ea"/>
                              <a:cs typeface="+mn-cs"/>
                            </a:rPr>
                            <a:t>表长度为</a:t>
                          </a:r>
                          <a:r>
                            <a:rPr kumimoji="1" lang="en-US" altLang="zh-CN" sz="1800" b="1" kern="1200" baseline="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+mn-ea"/>
                              <a:cs typeface="+mn-cs"/>
                            </a:rPr>
                            <a:t>n</a:t>
                          </a:r>
                          <a:endParaRPr lang="zh-CN" altLang="en-US" baseline="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76255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zh-CN" altLang="en-US" b="1" baseline="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</a:rPr>
                            <a:t>折半</a:t>
                          </a:r>
                          <a:endParaRPr lang="zh-CN" altLang="en-US" baseline="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kumimoji="1" lang="zh-CN" altLang="en-US" sz="1800" b="1" kern="1200" baseline="0" smtClean="0">
                                        <a:solidFill>
                                          <a:schemeClr val="tx1"/>
                                        </a:solidFill>
                                        <a:latin typeface="微软雅黑" panose="020B0503020204020204" pitchFamily="34" charset="-122"/>
                                        <a:ea typeface="+mn-ea"/>
                                        <a:cs typeface="+mn-cs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kumimoji="1" lang="zh-CN" altLang="en-US" sz="1800" b="1" kern="1200" baseline="0">
                                            <a:solidFill>
                                              <a:schemeClr val="tx1"/>
                                            </a:solidFill>
                                            <a:latin typeface="微软雅黑" panose="020B0503020204020204" pitchFamily="34" charset="-122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zh-CN" altLang="en-US" sz="1800" b="1" kern="1200" baseline="0">
                                            <a:solidFill>
                                              <a:schemeClr val="tx1"/>
                                            </a:solidFill>
                                            <a:latin typeface="微软雅黑" panose="020B0503020204020204" pitchFamily="34" charset="-122"/>
                                            <a:ea typeface="+mn-ea"/>
                                            <a:cs typeface="+mn-cs"/>
                                          </a:rPr>
                                          <m:t>𝐥𝐨𝐠</m:t>
                                        </m:r>
                                      </m:e>
                                      <m:sub>
                                        <m:r>
                                          <a:rPr kumimoji="1" lang="zh-CN" altLang="en-US" sz="1800" b="1" kern="1200" baseline="0">
                                            <a:solidFill>
                                              <a:schemeClr val="tx1"/>
                                            </a:solidFill>
                                            <a:latin typeface="微软雅黑" panose="020B0503020204020204" pitchFamily="34" charset="-122"/>
                                            <a:ea typeface="+mn-ea"/>
                                            <a:cs typeface="+mn-cs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kumimoji="1" lang="zh-CN" altLang="en-US" sz="1800" b="1" kern="1200" baseline="0">
                                        <a:solidFill>
                                          <a:schemeClr val="tx1"/>
                                        </a:solidFill>
                                        <a:latin typeface="微软雅黑" panose="020B0503020204020204" pitchFamily="34" charset="-122"/>
                                        <a:ea typeface="+mn-ea"/>
                                        <a:cs typeface="+mn-cs"/>
                                      </a:rPr>
                                      <m:t>(</m:t>
                                    </m:r>
                                  </m:e>
                                </m:func>
                                <m:r>
                                  <a:rPr kumimoji="1" lang="zh-CN" altLang="en-US" sz="1800" b="1" kern="1200" baseline="0">
                                    <a:solidFill>
                                      <a:schemeClr val="tx1"/>
                                    </a:solidFill>
                                    <a:latin typeface="微软雅黑" panose="020B0503020204020204" pitchFamily="34" charset="-122"/>
                                    <a:ea typeface="+mn-ea"/>
                                    <a:cs typeface="+mn-cs"/>
                                  </a:rPr>
                                  <m:t>𝒏</m:t>
                                </m:r>
                                <m:r>
                                  <a:rPr kumimoji="1" lang="zh-CN" altLang="en-US" sz="1800" b="1" kern="1200" baseline="0">
                                    <a:solidFill>
                                      <a:schemeClr val="tx1"/>
                                    </a:solidFill>
                                    <a:latin typeface="微软雅黑" panose="020B0503020204020204" pitchFamily="34" charset="-122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r>
                                  <a:rPr kumimoji="1" lang="zh-CN" altLang="en-US" sz="1800" b="1" kern="1200" baseline="0">
                                    <a:solidFill>
                                      <a:schemeClr val="tx1"/>
                                    </a:solidFill>
                                    <a:latin typeface="微软雅黑" panose="020B0503020204020204" pitchFamily="34" charset="-122"/>
                                    <a:ea typeface="+mn-ea"/>
                                    <a:cs typeface="+mn-cs"/>
                                  </a:rPr>
                                  <m:t>𝟏</m:t>
                                </m:r>
                                <m:r>
                                  <a:rPr kumimoji="1" lang="zh-CN" altLang="en-US" sz="1800" b="1" kern="1200" baseline="0">
                                    <a:solidFill>
                                      <a:schemeClr val="tx1"/>
                                    </a:solidFill>
                                    <a:latin typeface="微软雅黑" panose="020B0503020204020204" pitchFamily="34" charset="-122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  <m:r>
                                  <m:rPr>
                                    <m:nor/>
                                  </m:rPr>
                                  <a:rPr kumimoji="1" lang="zh-CN" altLang="en-US" sz="1800" b="1" kern="1200" baseline="0">
                                    <a:solidFill>
                                      <a:schemeClr val="tx1"/>
                                    </a:solidFill>
                                    <a:latin typeface="微软雅黑" panose="020B0503020204020204" pitchFamily="34" charset="-122"/>
                                    <a:ea typeface="+mn-ea"/>
                                    <a:cs typeface="+mn-cs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kumimoji="1" lang="zh-CN" altLang="en-US" sz="1800" b="1" kern="1200" baseline="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zh-CN" altLang="en-US" sz="1800" b="1" kern="1200" baseline="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+mn-ea"/>
                              <a:cs typeface="+mn-cs"/>
                            </a:rPr>
                            <a:t>有序表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zh-CN" altLang="en-US" sz="1800" b="1" kern="1200" baseline="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+mn-ea"/>
                              <a:cs typeface="+mn-cs"/>
                            </a:rPr>
                            <a:t> 顺序存储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baseline="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36608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zh-CN" altLang="en-US" b="1" baseline="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</a:rPr>
                            <a:t>分块</a:t>
                          </a:r>
                          <a:endParaRPr lang="zh-CN" altLang="en-US" baseline="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kumimoji="1" lang="pt-BR" altLang="zh-CN" sz="1800" b="1" kern="1200" baseline="0" smtClean="0">
                                        <a:solidFill>
                                          <a:schemeClr val="tx1"/>
                                        </a:solidFill>
                                        <a:latin typeface="微软雅黑" panose="020B0503020204020204" pitchFamily="34" charset="-122"/>
                                        <a:ea typeface="+mn-ea"/>
                                        <a:cs typeface="+mn-cs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kumimoji="1" lang="pt-BR" altLang="zh-CN" sz="1800" b="1" kern="1200" baseline="0">
                                            <a:solidFill>
                                              <a:schemeClr val="tx1"/>
                                            </a:solidFill>
                                            <a:latin typeface="微软雅黑" panose="020B0503020204020204" pitchFamily="34" charset="-122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pt-BR" altLang="zh-CN" sz="1800" b="1" kern="1200" baseline="0">
                                            <a:solidFill>
                                              <a:schemeClr val="tx1"/>
                                            </a:solidFill>
                                            <a:latin typeface="微软雅黑" panose="020B0503020204020204" pitchFamily="34" charset="-122"/>
                                            <a:ea typeface="+mn-ea"/>
                                            <a:cs typeface="+mn-cs"/>
                                          </a:rPr>
                                          <m:t>𝒍𝒐𝒈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1800" b="1" kern="1200" baseline="0">
                                            <a:solidFill>
                                              <a:schemeClr val="tx1"/>
                                            </a:solidFill>
                                            <a:latin typeface="微软雅黑" panose="020B0503020204020204" pitchFamily="34" charset="-122"/>
                                            <a:ea typeface="+mn-ea"/>
                                            <a:cs typeface="+mn-cs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fName>
                                  <m:e>
                                    <m:d>
                                      <m:dPr>
                                        <m:ctrlPr>
                                          <a:rPr kumimoji="1" lang="en-US" altLang="zh-CN" sz="1800" b="1" kern="1200" baseline="0">
                                            <a:solidFill>
                                              <a:schemeClr val="tx1"/>
                                            </a:solidFill>
                                            <a:latin typeface="微软雅黑" panose="020B0503020204020204" pitchFamily="34" charset="-122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kumimoji="1" lang="en-US" altLang="zh-CN" sz="1800" b="1" kern="1200" baseline="0">
                                                <a:solidFill>
                                                  <a:schemeClr val="tx1"/>
                                                </a:solidFill>
                                                <a:latin typeface="微软雅黑" panose="020B0503020204020204" pitchFamily="34" charset="-122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kumimoji="1" lang="en-US" altLang="zh-CN" sz="1800" b="1" kern="1200" baseline="0">
                                                <a:solidFill>
                                                  <a:schemeClr val="tx1"/>
                                                </a:solidFill>
                                                <a:latin typeface="微软雅黑" panose="020B0503020204020204" pitchFamily="34" charset="-122"/>
                                                <a:ea typeface="+mn-ea"/>
                                                <a:cs typeface="+mn-cs"/>
                                              </a:rPr>
                                              <m:t>𝒏</m:t>
                                            </m:r>
                                          </m:num>
                                          <m:den>
                                            <m:r>
                                              <a:rPr kumimoji="1" lang="en-US" altLang="zh-CN" sz="1800" b="1" kern="1200" baseline="0">
                                                <a:solidFill>
                                                  <a:schemeClr val="tx1"/>
                                                </a:solidFill>
                                                <a:latin typeface="微软雅黑" panose="020B0503020204020204" pitchFamily="34" charset="-122"/>
                                                <a:ea typeface="+mn-ea"/>
                                                <a:cs typeface="+mn-cs"/>
                                              </a:rPr>
                                              <m:t>𝒔</m:t>
                                            </m:r>
                                          </m:den>
                                        </m:f>
                                        <m:r>
                                          <a:rPr kumimoji="1" lang="en-US" altLang="zh-CN" sz="1800" b="1" kern="1200" baseline="0">
                                            <a:solidFill>
                                              <a:schemeClr val="tx1"/>
                                            </a:solidFill>
                                            <a:latin typeface="微软雅黑" panose="020B0503020204020204" pitchFamily="34" charset="-122"/>
                                            <a:ea typeface="+mn-ea"/>
                                            <a:cs typeface="+mn-cs"/>
                                          </a:rPr>
                                          <m:t>+</m:t>
                                        </m:r>
                                        <m:r>
                                          <a:rPr kumimoji="1" lang="en-US" altLang="zh-CN" sz="1800" b="1" kern="1200" baseline="0">
                                            <a:solidFill>
                                              <a:schemeClr val="tx1"/>
                                            </a:solidFill>
                                            <a:latin typeface="微软雅黑" panose="020B0503020204020204" pitchFamily="34" charset="-122"/>
                                            <a:ea typeface="+mn-ea"/>
                                            <a:cs typeface="+mn-cs"/>
                                          </a:rPr>
                                          <m:t>𝟏</m:t>
                                        </m:r>
                                      </m:e>
                                    </m:d>
                                    <m:r>
                                      <a:rPr kumimoji="1" lang="en-US" altLang="zh-CN" sz="1800" b="1" kern="1200" baseline="0">
                                        <a:solidFill>
                                          <a:schemeClr val="tx1"/>
                                        </a:solidFill>
                                        <a:latin typeface="微软雅黑" panose="020B0503020204020204" pitchFamily="34" charset="-122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</m:e>
                                </m:func>
                                <m:f>
                                  <m:fPr>
                                    <m:ctrlPr>
                                      <a:rPr kumimoji="1" lang="en-US" altLang="zh-CN" sz="1800" b="1" kern="1200" baseline="0">
                                        <a:solidFill>
                                          <a:schemeClr val="tx1"/>
                                        </a:solidFill>
                                        <a:latin typeface="微软雅黑" panose="020B0503020204020204" pitchFamily="34" charset="-122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en-US" altLang="zh-CN" sz="1800" b="1" kern="1200" baseline="0">
                                        <a:solidFill>
                                          <a:schemeClr val="tx1"/>
                                        </a:solidFill>
                                        <a:latin typeface="微软雅黑" panose="020B0503020204020204" pitchFamily="34" charset="-122"/>
                                        <a:ea typeface="+mn-ea"/>
                                        <a:cs typeface="+mn-cs"/>
                                      </a:rPr>
                                      <m:t>𝒔</m:t>
                                    </m:r>
                                  </m:num>
                                  <m:den>
                                    <m:r>
                                      <a:rPr kumimoji="1" lang="en-US" altLang="zh-CN" sz="1800" b="1" kern="1200" baseline="0">
                                        <a:solidFill>
                                          <a:schemeClr val="tx1"/>
                                        </a:solidFill>
                                        <a:latin typeface="微软雅黑" panose="020B0503020204020204" pitchFamily="34" charset="-122"/>
                                        <a:ea typeface="+mn-ea"/>
                                        <a:cs typeface="+mn-cs"/>
                                      </a:rPr>
                                      <m:t>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kumimoji="1" lang="zh-CN" altLang="en-US" sz="1800" b="1" kern="1200" baseline="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zh-CN" altLang="en-US" sz="1800" b="1" kern="1200" baseline="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+mn-ea"/>
                              <a:cs typeface="+mn-cs"/>
                            </a:rPr>
                            <a:t>分块有序表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eaLnBrk="1" hangingPunct="1"/>
                          <a:r>
                            <a:rPr kumimoji="1" lang="zh-CN" altLang="en-US" sz="1800" b="1" kern="1200" baseline="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+mn-ea"/>
                              <a:cs typeface="+mn-cs"/>
                            </a:rPr>
                            <a:t>顺序存储、线性链表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zh-CN" altLang="en-US" sz="1800" b="1" kern="1200" baseline="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+mn-ea"/>
                              <a:cs typeface="+mn-cs"/>
                            </a:rPr>
                            <a:t>表分多块，每块含</a:t>
                          </a:r>
                          <a:r>
                            <a:rPr kumimoji="1" lang="en-US" altLang="zh-CN" sz="1800" b="1" kern="1200" baseline="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+mn-ea"/>
                              <a:cs typeface="+mn-cs"/>
                            </a:rPr>
                            <a:t>s</a:t>
                          </a:r>
                          <a:r>
                            <a:rPr kumimoji="1" lang="zh-CN" altLang="en-US" sz="1800" b="1" kern="1200" baseline="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+mn-ea"/>
                              <a:cs typeface="+mn-cs"/>
                            </a:rPr>
                            <a:t>个元素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59230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kumimoji="1" lang="zh-CN" altLang="en-US" sz="1800" b="1" kern="1200" baseline="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+mn-ea"/>
                              <a:cs typeface="+mn-cs"/>
                            </a:rPr>
                            <a:t>线性探测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zh-CN" altLang="en-US" sz="1800" b="1" kern="1200" baseline="0">
                                    <a:solidFill>
                                      <a:schemeClr val="tx1"/>
                                    </a:solidFill>
                                    <a:latin typeface="微软雅黑" panose="020B0503020204020204" pitchFamily="34" charset="-122"/>
                                    <a:ea typeface="+mn-ea"/>
                                    <a:cs typeface="+mn-cs"/>
                                  </a:rPr>
                                  <m:t> </m:t>
                                </m:r>
                                <m:f>
                                  <m:fPr>
                                    <m:ctrlPr>
                                      <a:rPr kumimoji="1" lang="zh-CN" altLang="en-US" sz="1800" b="1" kern="1200" baseline="0">
                                        <a:solidFill>
                                          <a:schemeClr val="tx1"/>
                                        </a:solidFill>
                                        <a:latin typeface="微软雅黑" panose="020B0503020204020204" pitchFamily="34" charset="-122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zh-CN" altLang="en-US" sz="1800" b="1" kern="1200" baseline="0">
                                        <a:solidFill>
                                          <a:schemeClr val="tx1"/>
                                        </a:solidFill>
                                        <a:latin typeface="微软雅黑" panose="020B0503020204020204" pitchFamily="34" charset="-122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kumimoji="1" lang="zh-CN" altLang="en-US" sz="1800" b="1" kern="1200" baseline="0">
                                        <a:solidFill>
                                          <a:schemeClr val="tx1"/>
                                        </a:solidFill>
                                        <a:latin typeface="微软雅黑" panose="020B0503020204020204" pitchFamily="34" charset="-122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kumimoji="1" lang="zh-CN" altLang="en-US" sz="1800" b="1" kern="1200" baseline="0">
                                    <a:solidFill>
                                      <a:schemeClr val="tx1"/>
                                    </a:solidFill>
                                    <a:latin typeface="微软雅黑" panose="020B0503020204020204" pitchFamily="34" charset="-122"/>
                                    <a:ea typeface="+mn-ea"/>
                                    <a:cs typeface="+mn-cs"/>
                                  </a:rPr>
                                  <m:t>(1+</m:t>
                                </m:r>
                                <m:f>
                                  <m:fPr>
                                    <m:ctrlPr>
                                      <a:rPr kumimoji="1" lang="zh-CN" altLang="en-US" sz="1800" b="1" kern="1200" baseline="0">
                                        <a:solidFill>
                                          <a:schemeClr val="tx1"/>
                                        </a:solidFill>
                                        <a:latin typeface="微软雅黑" panose="020B0503020204020204" pitchFamily="34" charset="-122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zh-CN" altLang="en-US" sz="1800" b="1" kern="1200" baseline="0">
                                        <a:solidFill>
                                          <a:schemeClr val="tx1"/>
                                        </a:solidFill>
                                        <a:latin typeface="微软雅黑" panose="020B0503020204020204" pitchFamily="34" charset="-122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kumimoji="1" lang="zh-CN" altLang="en-US" sz="1800" b="1" kern="1200" baseline="0">
                                        <a:solidFill>
                                          <a:schemeClr val="tx1"/>
                                        </a:solidFill>
                                        <a:latin typeface="微软雅黑" panose="020B0503020204020204" pitchFamily="34" charset="-122"/>
                                        <a:ea typeface="+mn-ea"/>
                                        <a:cs typeface="+mn-cs"/>
                                      </a:rPr>
                                      <m:t>1−</m:t>
                                    </m:r>
                                    <m:r>
                                      <a:rPr kumimoji="1" lang="zh-CN" altLang="en-US" sz="1800" b="1" kern="1200" baseline="0">
                                        <a:solidFill>
                                          <a:schemeClr val="tx1"/>
                                        </a:solidFill>
                                        <a:latin typeface="微软雅黑" panose="020B0503020204020204" pitchFamily="34" charset="-122"/>
                                        <a:ea typeface="+mn-ea"/>
                                        <a:cs typeface="+mn-cs"/>
                                      </a:rPr>
                                      <m:t>𝛼</m:t>
                                    </m:r>
                                  </m:den>
                                </m:f>
                                <m:r>
                                  <a:rPr kumimoji="1" lang="zh-CN" altLang="en-US" sz="1800" b="1" kern="1200" baseline="0">
                                    <a:solidFill>
                                      <a:schemeClr val="tx1"/>
                                    </a:solidFill>
                                    <a:latin typeface="微软雅黑" panose="020B0503020204020204" pitchFamily="34" charset="-122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zh-CN" altLang="en-US" sz="1800" b="1" kern="1200" baseline="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zh-CN" altLang="en-US" sz="1800" b="1" kern="1200" baseline="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+mn-ea"/>
                              <a:cs typeface="+mn-cs"/>
                            </a:rPr>
                            <a:t>无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zh-CN" altLang="en-US" sz="1800" b="1" kern="1200" baseline="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+mn-ea"/>
                              <a:cs typeface="+mn-cs"/>
                            </a:rPr>
                            <a:t>顺序存储、线性链表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zh-CN" altLang="en-US" sz="1800" b="1" kern="1200" baseline="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+mn-ea"/>
                              <a:cs typeface="+mn-cs"/>
                            </a:rPr>
                            <a:t>装填因子</a:t>
                          </a:r>
                          <a:r>
                            <a:rPr kumimoji="1" lang="en-US" altLang="zh-CN" sz="1800" b="1" kern="1200" baseline="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+mn-ea"/>
                              <a:cs typeface="+mn-cs"/>
                            </a:rPr>
                            <a:t>α</a:t>
                          </a:r>
                          <a:endParaRPr kumimoji="1" lang="zh-CN" altLang="en-US" sz="1800" b="1" kern="1200" baseline="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593820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kumimoji="1" lang="zh-CN" altLang="en-US" sz="1800" b="1" kern="1200" baseline="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+mn-ea"/>
                              <a:cs typeface="+mn-cs"/>
                            </a:rPr>
                            <a:t>链地址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zh-CN" altLang="en-US" sz="1800" b="1" kern="1200" baseline="0">
                                    <a:solidFill>
                                      <a:schemeClr val="tx1"/>
                                    </a:solidFill>
                                    <a:latin typeface="微软雅黑" panose="020B0503020204020204" pitchFamily="34" charset="-122"/>
                                    <a:ea typeface="+mn-ea"/>
                                    <a:cs typeface="+mn-cs"/>
                                  </a:rPr>
                                  <m:t> 1+</m:t>
                                </m:r>
                                <m:f>
                                  <m:fPr>
                                    <m:ctrlPr>
                                      <a:rPr kumimoji="1" lang="zh-CN" altLang="en-US" sz="1800" b="1" kern="1200" baseline="0">
                                        <a:solidFill>
                                          <a:schemeClr val="tx1"/>
                                        </a:solidFill>
                                        <a:latin typeface="微软雅黑" panose="020B0503020204020204" pitchFamily="34" charset="-122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zh-CN" altLang="en-US" sz="1800" b="1" kern="1200" baseline="0">
                                        <a:solidFill>
                                          <a:schemeClr val="tx1"/>
                                        </a:solidFill>
                                        <a:latin typeface="微软雅黑" panose="020B0503020204020204" pitchFamily="34" charset="-122"/>
                                        <a:ea typeface="+mn-ea"/>
                                        <a:cs typeface="+mn-cs"/>
                                      </a:rPr>
                                      <m:t>𝛼</m:t>
                                    </m:r>
                                  </m:num>
                                  <m:den>
                                    <m:r>
                                      <a:rPr kumimoji="1" lang="zh-CN" altLang="en-US" sz="1800" b="1" kern="1200" baseline="0">
                                        <a:solidFill>
                                          <a:schemeClr val="tx1"/>
                                        </a:solidFill>
                                        <a:latin typeface="微软雅黑" panose="020B0503020204020204" pitchFamily="34" charset="-122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kumimoji="1" lang="zh-CN" altLang="en-US" sz="1800" b="1" kern="1200" baseline="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zh-CN" altLang="en-US" sz="1800" b="1" kern="1200" baseline="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+mn-ea"/>
                              <a:cs typeface="+mn-cs"/>
                            </a:rPr>
                            <a:t>无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zh-CN" altLang="en-US" sz="1800" b="1" kern="1200" baseline="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zh-CN" altLang="en-US" sz="1800" b="1" kern="1200" baseline="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+mn-ea"/>
                              <a:cs typeface="+mn-cs"/>
                            </a:rPr>
                            <a:t>线性链表</a:t>
                          </a:r>
                        </a:p>
                        <a:p>
                          <a:pPr algn="ctr" eaLnBrk="1" hangingPunct="1"/>
                          <a:endParaRPr kumimoji="1" lang="zh-CN" altLang="en-US" sz="1800" b="1" kern="1200" baseline="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baseline="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059452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表格 12">
                <a:extLst>
                  <a:ext uri="{FF2B5EF4-FFF2-40B4-BE49-F238E27FC236}">
                    <a16:creationId xmlns:a16="http://schemas.microsoft.com/office/drawing/2014/main" id="{2DB7D8D7-7F9C-4B4D-A81E-2841111EF8D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85673234"/>
                  </p:ext>
                </p:extLst>
              </p:nvPr>
            </p:nvGraphicFramePr>
            <p:xfrm>
              <a:off x="762000" y="1524000"/>
              <a:ext cx="10227733" cy="29245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9200">
                      <a:extLst>
                        <a:ext uri="{9D8B030D-6E8A-4147-A177-3AD203B41FA5}">
                          <a16:colId xmlns:a16="http://schemas.microsoft.com/office/drawing/2014/main" val="1322084176"/>
                        </a:ext>
                      </a:extLst>
                    </a:gridCol>
                    <a:gridCol w="2286000">
                      <a:extLst>
                        <a:ext uri="{9D8B030D-6E8A-4147-A177-3AD203B41FA5}">
                          <a16:colId xmlns:a16="http://schemas.microsoft.com/office/drawing/2014/main" val="2187783874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204619359"/>
                        </a:ext>
                      </a:extLst>
                    </a:gridCol>
                    <a:gridCol w="2362200">
                      <a:extLst>
                        <a:ext uri="{9D8B030D-6E8A-4147-A177-3AD203B41FA5}">
                          <a16:colId xmlns:a16="http://schemas.microsoft.com/office/drawing/2014/main" val="2029554484"/>
                        </a:ext>
                      </a:extLst>
                    </a:gridCol>
                    <a:gridCol w="2836333">
                      <a:extLst>
                        <a:ext uri="{9D8B030D-6E8A-4147-A177-3AD203B41FA5}">
                          <a16:colId xmlns:a16="http://schemas.microsoft.com/office/drawing/2014/main" val="395691687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zh-CN" altLang="en-US" sz="1800" b="1" kern="1200" baseline="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+mn-ea"/>
                              <a:cs typeface="+mn-cs"/>
                            </a:rPr>
                            <a:t>查找算法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zh-CN" sz="1800" b="1" kern="1200" baseline="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+mn-ea"/>
                              <a:cs typeface="+mn-cs"/>
                            </a:rPr>
                            <a:t>ASL(</a:t>
                          </a:r>
                          <a:r>
                            <a:rPr kumimoji="1" lang="zh-CN" altLang="en-US" sz="1800" b="1" kern="1200" baseline="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+mn-ea"/>
                              <a:cs typeface="+mn-cs"/>
                            </a:rPr>
                            <a:t>平均查找长度</a:t>
                          </a:r>
                          <a:r>
                            <a:rPr kumimoji="1" lang="en-US" altLang="zh-CN" sz="1800" b="1" kern="1200" baseline="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+mn-ea"/>
                              <a:cs typeface="+mn-cs"/>
                            </a:rPr>
                            <a:t>)</a:t>
                          </a:r>
                          <a:endParaRPr kumimoji="1" lang="zh-CN" altLang="en-US" sz="1800" b="1" kern="1200" baseline="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eaLnBrk="1" hangingPunct="1"/>
                          <a:r>
                            <a:rPr kumimoji="1" lang="zh-CN" altLang="en-US" sz="1800" b="1" kern="1200" baseline="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+mn-ea"/>
                              <a:cs typeface="+mn-cs"/>
                            </a:rPr>
                            <a:t>表结构要求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eaLnBrk="1" hangingPunct="1"/>
                          <a:r>
                            <a:rPr kumimoji="1" lang="zh-CN" altLang="en-US" sz="1800" b="1" kern="1200" baseline="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+mn-ea"/>
                              <a:cs typeface="+mn-cs"/>
                            </a:rPr>
                            <a:t>可用存储结构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zh-CN" altLang="en-US" sz="1800" b="1" kern="1200" baseline="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+mn-ea"/>
                              <a:cs typeface="+mn-cs"/>
                            </a:rPr>
                            <a:t>备注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064783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zh-CN" altLang="en-US" b="1" baseline="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</a:rPr>
                            <a:t>顺序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eaLnBrk="1" hangingPunct="1"/>
                          <a:r>
                            <a:rPr kumimoji="1" lang="en-US" altLang="zh-CN" sz="1800" b="1" kern="1200" baseline="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+mn-ea"/>
                              <a:cs typeface="+mn-cs"/>
                            </a:rPr>
                            <a:t>(n+1)/2</a:t>
                          </a:r>
                          <a:endParaRPr kumimoji="1" lang="zh-CN" altLang="en-US" sz="1800" b="1" kern="1200" baseline="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zh-CN" altLang="en-US" sz="1800" b="1" kern="1200" baseline="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+mn-ea"/>
                              <a:cs typeface="+mn-cs"/>
                            </a:rPr>
                            <a:t>无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eaLnBrk="1" hangingPunct="1"/>
                          <a:r>
                            <a:rPr kumimoji="1" lang="zh-CN" altLang="en-US" sz="1800" b="1" kern="1200" baseline="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+mn-ea"/>
                              <a:cs typeface="+mn-cs"/>
                            </a:rPr>
                            <a:t>顺序存储、线性链表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zh-CN" altLang="en-US" sz="1800" b="1" kern="1200" baseline="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+mn-ea"/>
                              <a:cs typeface="+mn-cs"/>
                            </a:rPr>
                            <a:t>表长度为</a:t>
                          </a:r>
                          <a:r>
                            <a:rPr kumimoji="1" lang="en-US" altLang="zh-CN" sz="1800" b="1" kern="1200" baseline="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+mn-ea"/>
                              <a:cs typeface="+mn-cs"/>
                            </a:rPr>
                            <a:t>n</a:t>
                          </a:r>
                          <a:endParaRPr lang="zh-CN" altLang="en-US" baseline="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76255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zh-CN" altLang="en-US" b="1" baseline="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</a:rPr>
                            <a:t>折半</a:t>
                          </a:r>
                          <a:endParaRPr lang="zh-CN" altLang="en-US" baseline="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53867" t="-208197" r="-295200" b="-4901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zh-CN" altLang="en-US" sz="1800" b="1" kern="1200" baseline="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+mn-ea"/>
                              <a:cs typeface="+mn-cs"/>
                            </a:rPr>
                            <a:t>有序表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zh-CN" altLang="en-US" sz="1800" b="1" kern="1200" baseline="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+mn-ea"/>
                              <a:cs typeface="+mn-cs"/>
                            </a:rPr>
                            <a:t> 顺序存储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baseline="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3660868"/>
                      </a:ext>
                    </a:extLst>
                  </a:tr>
                  <a:tr h="565150">
                    <a:tc>
                      <a:txBody>
                        <a:bodyPr/>
                        <a:lstStyle/>
                        <a:p>
                          <a:r>
                            <a:rPr kumimoji="1" lang="zh-CN" altLang="en-US" b="1" baseline="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</a:rPr>
                            <a:t>分块</a:t>
                          </a:r>
                          <a:endParaRPr lang="zh-CN" altLang="en-US" baseline="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53867" t="-204348" r="-29520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zh-CN" altLang="en-US" sz="1800" b="1" kern="1200" baseline="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+mn-ea"/>
                              <a:cs typeface="+mn-cs"/>
                            </a:rPr>
                            <a:t>分块有序表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eaLnBrk="1" hangingPunct="1"/>
                          <a:r>
                            <a:rPr kumimoji="1" lang="zh-CN" altLang="en-US" sz="1800" b="1" kern="1200" baseline="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+mn-ea"/>
                              <a:cs typeface="+mn-cs"/>
                            </a:rPr>
                            <a:t>顺序存储、线性链表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zh-CN" altLang="en-US" sz="1800" b="1" kern="1200" baseline="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+mn-ea"/>
                              <a:cs typeface="+mn-cs"/>
                            </a:rPr>
                            <a:t>表分多块，每块含</a:t>
                          </a:r>
                          <a:r>
                            <a:rPr kumimoji="1" lang="en-US" altLang="zh-CN" sz="1800" b="1" kern="1200" baseline="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+mn-ea"/>
                              <a:cs typeface="+mn-cs"/>
                            </a:rPr>
                            <a:t>s</a:t>
                          </a:r>
                          <a:r>
                            <a:rPr kumimoji="1" lang="zh-CN" altLang="en-US" sz="1800" b="1" kern="1200" baseline="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+mn-ea"/>
                              <a:cs typeface="+mn-cs"/>
                            </a:rPr>
                            <a:t>个元素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5923028"/>
                      </a:ext>
                    </a:extLst>
                  </a:tr>
                  <a:tr h="606806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kumimoji="1" lang="zh-CN" altLang="en-US" sz="1800" b="1" kern="1200" baseline="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+mn-ea"/>
                              <a:cs typeface="+mn-cs"/>
                            </a:rPr>
                            <a:t>线性探测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53867" t="-280000" r="-295200" b="-107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zh-CN" altLang="en-US" sz="1800" b="1" kern="1200" baseline="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+mn-ea"/>
                              <a:cs typeface="+mn-cs"/>
                            </a:rPr>
                            <a:t>无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zh-CN" altLang="en-US" sz="1800" b="1" kern="1200" baseline="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+mn-ea"/>
                              <a:cs typeface="+mn-cs"/>
                            </a:rPr>
                            <a:t>顺序存储、线性链表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zh-CN" altLang="en-US" sz="1800" b="1" kern="1200" baseline="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+mn-ea"/>
                              <a:cs typeface="+mn-cs"/>
                            </a:rPr>
                            <a:t>装填因子</a:t>
                          </a:r>
                          <a:r>
                            <a:rPr kumimoji="1" lang="en-US" altLang="zh-CN" sz="1800" b="1" kern="1200" baseline="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+mn-ea"/>
                              <a:cs typeface="+mn-cs"/>
                            </a:rPr>
                            <a:t>α</a:t>
                          </a:r>
                          <a:endParaRPr kumimoji="1" lang="zh-CN" altLang="en-US" sz="1800" b="1" kern="1200" baseline="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5938202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kumimoji="1" lang="zh-CN" altLang="en-US" sz="1800" b="1" kern="1200" baseline="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+mn-ea"/>
                              <a:cs typeface="+mn-cs"/>
                            </a:rPr>
                            <a:t>链地址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53867" t="-361905" r="-295200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zh-CN" altLang="en-US" sz="1800" b="1" kern="1200" baseline="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+mn-ea"/>
                              <a:cs typeface="+mn-cs"/>
                            </a:rPr>
                            <a:t>无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zh-CN" altLang="en-US" sz="1800" b="1" kern="1200" baseline="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zh-CN" altLang="en-US" sz="1800" b="1" kern="1200" baseline="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+mn-ea"/>
                              <a:cs typeface="+mn-cs"/>
                            </a:rPr>
                            <a:t>线性链表</a:t>
                          </a:r>
                        </a:p>
                        <a:p>
                          <a:pPr algn="ctr" eaLnBrk="1" hangingPunct="1"/>
                          <a:endParaRPr kumimoji="1" lang="zh-CN" altLang="en-US" sz="1800" b="1" kern="1200" baseline="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baseline="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059452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19459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571B79-8CDC-46B8-9104-C36836E4C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图的应用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6BDF958-B50E-48E6-B009-538C73ADF8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2489987"/>
              </p:ext>
            </p:extLst>
          </p:nvPr>
        </p:nvGraphicFramePr>
        <p:xfrm>
          <a:off x="304800" y="1219200"/>
          <a:ext cx="80772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149207565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772322211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99091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图的连通性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有向无环图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最短路径问题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5761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遍历连通图和非连通图：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DFS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BFS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拓扑排序：基于邻接矩阵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Dijkstra(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单源：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O(</a:t>
                      </a:r>
                      <a:r>
                        <a:rPr lang="en-US" altLang="zh-CN" sz="2000" b="1" i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n</a:t>
                      </a:r>
                      <a:r>
                        <a:rPr lang="en-US" altLang="zh-CN" sz="2000" b="1" i="0" baseline="30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2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)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Floyd(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多源：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O(</a:t>
                      </a:r>
                      <a:r>
                        <a:rPr lang="en-US" altLang="zh-CN" sz="2000" b="1" i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n</a:t>
                      </a:r>
                      <a:r>
                        <a:rPr lang="en-US" altLang="zh-CN" sz="2000" b="1" i="0" baseline="30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3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)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52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两个顶点之间的简单路径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关键路径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266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图的生成树：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DFS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BFS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402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最小生成树：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Prim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Kruskal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994551"/>
                  </a:ext>
                </a:extLst>
              </a:tr>
            </a:tbl>
          </a:graphicData>
        </a:graphic>
      </p:graphicFrame>
      <p:graphicFrame>
        <p:nvGraphicFramePr>
          <p:cNvPr id="7" name="Group 186">
            <a:extLst>
              <a:ext uri="{FF2B5EF4-FFF2-40B4-BE49-F238E27FC236}">
                <a16:creationId xmlns:a16="http://schemas.microsoft.com/office/drawing/2014/main" id="{D6970A1B-A89B-4B3C-AEEE-070D270A16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8670616"/>
              </p:ext>
            </p:extLst>
          </p:nvPr>
        </p:nvGraphicFramePr>
        <p:xfrm>
          <a:off x="3429000" y="3200400"/>
          <a:ext cx="7924800" cy="3277362"/>
        </p:xfrm>
        <a:graphic>
          <a:graphicData uri="http://schemas.openxmlformats.org/drawingml/2006/table">
            <a:tbl>
              <a:tblPr/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Prim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最小生成树算法</a:t>
                      </a:r>
                    </a:p>
                  </a:txBody>
                  <a:tcPr marL="96748" marR="9674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Kruskal</a:t>
                      </a: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最小生成树算法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6748" marR="9674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56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以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连通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为主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6748" marR="9674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7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以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最小代价边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为主</a:t>
                      </a:r>
                    </a:p>
                  </a:txBody>
                  <a:tcPr marL="96748" marR="9674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07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选保证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连通的</a:t>
                      </a:r>
                      <a:r>
                        <a:rPr kumimoji="0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代价最小的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邻接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边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6748" marR="9674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7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选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不形成回路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的当前最小代价边</a:t>
                      </a:r>
                    </a:p>
                  </a:txBody>
                  <a:tcPr marL="96748" marR="9674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98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算法时间复杂度：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O(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highlight>
                            <a:srgbClr val="FFFF00"/>
                          </a:highlight>
                          <a:latin typeface="微软雅黑" pitchFamily="34" charset="-122"/>
                          <a:ea typeface="微软雅黑" pitchFamily="34" charset="-122"/>
                        </a:rPr>
                        <a:t>n</a:t>
                      </a:r>
                      <a:r>
                        <a:rPr kumimoji="0" lang="en-US" altLang="zh-CN" sz="2000" b="1" i="0" u="none" strike="noStrike" cap="none" normalizeH="0" baseline="3000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) </a:t>
                      </a:r>
                    </a:p>
                  </a:txBody>
                  <a:tcPr marL="96748" marR="9674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7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算法时间复杂度：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Ο(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highlight>
                            <a:srgbClr val="FFFF00"/>
                          </a:highlight>
                          <a:latin typeface="微软雅黑" pitchFamily="34" charset="-122"/>
                          <a:ea typeface="微软雅黑" pitchFamily="34" charset="-122"/>
                        </a:rPr>
                        <a:t>e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log</a:t>
                      </a:r>
                      <a:r>
                        <a:rPr kumimoji="0" lang="en-US" altLang="zh-CN" sz="2000" b="1" i="0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highlight>
                            <a:srgbClr val="FFFF00"/>
                          </a:highlight>
                          <a:latin typeface="微软雅黑" pitchFamily="34" charset="-122"/>
                          <a:ea typeface="微软雅黑" pitchFamily="34" charset="-122"/>
                        </a:rPr>
                        <a:t>e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) 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6748" marR="9674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70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算法时间复杂度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与边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highlight>
                            <a:srgbClr val="FFFF00"/>
                          </a:highlight>
                          <a:latin typeface="微软雅黑" pitchFamily="34" charset="-122"/>
                          <a:ea typeface="微软雅黑" pitchFamily="34" charset="-122"/>
                        </a:rPr>
                        <a:t>无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关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6748" marR="9674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7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算法时间复杂度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与边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highlight>
                            <a:srgbClr val="FFFF00"/>
                          </a:highlight>
                          <a:latin typeface="微软雅黑" pitchFamily="34" charset="-122"/>
                          <a:ea typeface="微软雅黑" pitchFamily="34" charset="-122"/>
                        </a:rPr>
                        <a:t>相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关</a:t>
                      </a:r>
                    </a:p>
                  </a:txBody>
                  <a:tcPr marL="96748" marR="9674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6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适合于求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边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微软雅黑" pitchFamily="34" charset="-122"/>
                          <a:ea typeface="微软雅黑" pitchFamily="34" charset="-122"/>
                        </a:rPr>
                        <a:t>稠密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网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的最小生成树</a:t>
                      </a:r>
                    </a:p>
                  </a:txBody>
                  <a:tcPr marL="96748" marR="9674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7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适合于求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边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微软雅黑" pitchFamily="34" charset="-122"/>
                          <a:ea typeface="微软雅黑" pitchFamily="34" charset="-122"/>
                        </a:rPr>
                        <a:t>稀疏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网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的最小生成树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6748" marR="9674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6968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D0AF16-FBAF-4DD2-B29F-E55265058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AI</a:t>
            </a:r>
            <a:r>
              <a:rPr lang="zh-CN" altLang="en-US" dirty="0"/>
              <a:t>在程序设计中挑战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443CAE-C67C-462B-9B2D-022DC8CAA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从问题到算法流程图环节涉及到的程序设计，目前</a:t>
            </a:r>
            <a:r>
              <a:rPr lang="en-US" altLang="zh-CN" dirty="0"/>
              <a:t>AI</a:t>
            </a:r>
            <a:r>
              <a:rPr lang="zh-CN" altLang="en-US" dirty="0">
                <a:solidFill>
                  <a:srgbClr val="00B050"/>
                </a:solidFill>
              </a:rPr>
              <a:t>还未</a:t>
            </a:r>
            <a:r>
              <a:rPr lang="zh-CN" altLang="en-US" dirty="0"/>
              <a:t>构成威胁。</a:t>
            </a:r>
            <a:endParaRPr lang="en-US" altLang="zh-CN" dirty="0"/>
          </a:p>
          <a:p>
            <a:r>
              <a:rPr lang="zh-CN" altLang="en-US" dirty="0"/>
              <a:t>从算法流程图到代码实现，</a:t>
            </a:r>
            <a:r>
              <a:rPr lang="en-US" altLang="zh-CN" dirty="0"/>
              <a:t> AI</a:t>
            </a:r>
            <a:r>
              <a:rPr lang="zh-CN" altLang="en-US" dirty="0"/>
              <a:t>完全</a:t>
            </a:r>
            <a:r>
              <a:rPr lang="zh-CN" altLang="en-US" dirty="0">
                <a:solidFill>
                  <a:srgbClr val="00B050"/>
                </a:solidFill>
              </a:rPr>
              <a:t>可以取代</a:t>
            </a:r>
            <a:r>
              <a:rPr lang="zh-CN" altLang="en-US" dirty="0"/>
              <a:t>程序员。</a:t>
            </a:r>
            <a:endParaRPr lang="en-US" altLang="zh-CN" dirty="0"/>
          </a:p>
          <a:p>
            <a:r>
              <a:rPr lang="zh-CN" altLang="en-US" dirty="0"/>
              <a:t>例如，哈希查找</a:t>
            </a:r>
            <a:endParaRPr lang="en-US" altLang="zh-CN" dirty="0"/>
          </a:p>
          <a:p>
            <a:r>
              <a:rPr lang="en-US" altLang="zh-CN" dirty="0">
                <a:solidFill>
                  <a:srgbClr val="00B050"/>
                </a:solidFill>
              </a:rPr>
              <a:t>AI</a:t>
            </a:r>
            <a:r>
              <a:rPr lang="zh-CN" altLang="en-US" dirty="0">
                <a:solidFill>
                  <a:srgbClr val="00B050"/>
                </a:solidFill>
              </a:rPr>
              <a:t>需要学习</a:t>
            </a:r>
            <a:r>
              <a:rPr lang="zh-CN" altLang="en-US" dirty="0"/>
              <a:t>：</a:t>
            </a:r>
            <a:r>
              <a:rPr lang="en-US" altLang="zh-CN" dirty="0"/>
              <a:t>c</a:t>
            </a:r>
            <a:r>
              <a:rPr lang="zh-CN" altLang="en-US" dirty="0"/>
              <a:t>语言、数据结构、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逻辑框图识别、文字识别等。</a:t>
            </a:r>
          </a:p>
        </p:txBody>
      </p:sp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85ECFC8A-9E6C-4E55-95AD-A5946D55C6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7574880"/>
              </p:ext>
            </p:extLst>
          </p:nvPr>
        </p:nvGraphicFramePr>
        <p:xfrm>
          <a:off x="6019800" y="2286000"/>
          <a:ext cx="5950632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Visio" r:id="rId3" imgW="10045992" imgH="7076062" progId="Visio.Drawing.11">
                  <p:embed/>
                </p:oleObj>
              </mc:Choice>
              <mc:Fallback>
                <p:oleObj name="Visio" r:id="rId3" imgW="10045992" imgH="7076062" progId="Visio.Drawing.11">
                  <p:embed/>
                  <p:pic>
                    <p:nvPicPr>
                      <p:cNvPr id="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286000"/>
                        <a:ext cx="5950632" cy="419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8541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718FF9-8ACA-460B-B1B1-FCFE7A9FA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70565C-11D2-407C-B7CC-A2175138F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平时作业：</a:t>
            </a:r>
            <a:r>
              <a:rPr lang="zh-CN" altLang="en-US" dirty="0">
                <a:solidFill>
                  <a:srgbClr val="FF0000"/>
                </a:solidFill>
              </a:rPr>
              <a:t>内容和截至时间</a:t>
            </a:r>
            <a:r>
              <a:rPr lang="zh-CN" altLang="en-US" dirty="0"/>
              <a:t>，见第</a:t>
            </a:r>
            <a:r>
              <a:rPr lang="en-US" altLang="zh-CN" dirty="0"/>
              <a:t>1</a:t>
            </a:r>
            <a:r>
              <a:rPr lang="zh-CN" altLang="en-US" dirty="0"/>
              <a:t>章</a:t>
            </a:r>
            <a:r>
              <a:rPr lang="en-US" altLang="zh-CN" dirty="0"/>
              <a:t>ppt</a:t>
            </a:r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en-US" dirty="0"/>
              <a:t>页；</a:t>
            </a:r>
            <a:endParaRPr lang="en-US" altLang="zh-CN" dirty="0"/>
          </a:p>
          <a:p>
            <a:r>
              <a:rPr lang="zh-CN" altLang="en-US" dirty="0"/>
              <a:t>考试：时间和地点，</a:t>
            </a:r>
            <a:r>
              <a:rPr lang="zh-CN" altLang="en-US" dirty="0">
                <a:solidFill>
                  <a:srgbClr val="FF0000"/>
                </a:solidFill>
              </a:rPr>
              <a:t>考试前</a:t>
            </a:r>
            <a:r>
              <a:rPr lang="en-US" altLang="zh-CN" dirty="0" err="1">
                <a:solidFill>
                  <a:srgbClr val="FF0000"/>
                </a:solidFill>
              </a:rPr>
              <a:t>icoding</a:t>
            </a:r>
            <a:r>
              <a:rPr lang="zh-CN" altLang="en-US" dirty="0">
                <a:solidFill>
                  <a:srgbClr val="FF0000"/>
                </a:solidFill>
              </a:rPr>
              <a:t>用户名和密码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考试时需随时提交答案</a:t>
            </a:r>
            <a:r>
              <a:rPr lang="zh-CN" altLang="en-US" dirty="0"/>
              <a:t>、内容：教材上没有打</a:t>
            </a:r>
            <a:r>
              <a:rPr lang="en-US" altLang="zh-CN" dirty="0"/>
              <a:t>*</a:t>
            </a:r>
            <a:r>
              <a:rPr lang="zh-CN" altLang="en-US" dirty="0"/>
              <a:t>的；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08755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744D6F-E24A-4177-BD6B-48724B9A9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pPr marL="0" indent="0" algn="ctr">
              <a:buNone/>
            </a:pPr>
            <a:r>
              <a:rPr lang="zh-CN" altLang="en-US" sz="3200" dirty="0">
                <a:solidFill>
                  <a:srgbClr val="00B050"/>
                </a:solidFill>
              </a:rPr>
              <a:t>感谢诸位</a:t>
            </a:r>
            <a:r>
              <a:rPr lang="en-US" altLang="zh-CN" sz="3200" dirty="0">
                <a:solidFill>
                  <a:srgbClr val="00B050"/>
                </a:solidFill>
              </a:rPr>
              <a:t>3</a:t>
            </a:r>
            <a:r>
              <a:rPr lang="zh-CN" altLang="en-US" sz="3200" dirty="0">
                <a:solidFill>
                  <a:srgbClr val="00B050"/>
                </a:solidFill>
              </a:rPr>
              <a:t>门课程、</a:t>
            </a:r>
            <a:r>
              <a:rPr lang="en-US" altLang="zh-CN" sz="3200" dirty="0">
                <a:solidFill>
                  <a:srgbClr val="00B050"/>
                </a:solidFill>
              </a:rPr>
              <a:t>108</a:t>
            </a:r>
            <a:r>
              <a:rPr lang="zh-CN" altLang="en-US" sz="3200" dirty="0">
                <a:solidFill>
                  <a:srgbClr val="00B050"/>
                </a:solidFill>
              </a:rPr>
              <a:t>学时的参与！</a:t>
            </a:r>
            <a:endParaRPr lang="en-US" altLang="zh-CN" sz="3200" dirty="0">
              <a:solidFill>
                <a:srgbClr val="00B050"/>
              </a:solidFill>
            </a:endParaRPr>
          </a:p>
          <a:p>
            <a:pPr algn="ctr"/>
            <a:endParaRPr lang="en-US" altLang="zh-CN" sz="3200" dirty="0">
              <a:solidFill>
                <a:srgbClr val="00B050"/>
              </a:solidFill>
            </a:endParaRPr>
          </a:p>
          <a:p>
            <a:pPr marL="0" indent="0" algn="ctr">
              <a:buNone/>
            </a:pPr>
            <a:r>
              <a:rPr lang="zh-CN" altLang="en-US" sz="3200" dirty="0">
                <a:solidFill>
                  <a:srgbClr val="00B050"/>
                </a:solidFill>
              </a:rPr>
              <a:t>祝大家越来越喜欢软件工程、喜欢算法、喜欢编程！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6678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程序设计是什么？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371600"/>
            <a:ext cx="11582400" cy="5181600"/>
          </a:xfrm>
        </p:spPr>
        <p:txBody>
          <a:bodyPr/>
          <a:lstStyle/>
          <a:p>
            <a:pPr marL="342900" lvl="1" indent="-342900">
              <a:buFont typeface="Times New Roman" panose="02020603050405020304" pitchFamily="18" charset="0"/>
              <a:buChar char="☺"/>
            </a:pPr>
            <a:r>
              <a:rPr lang="zh-CN" altLang="en-US" sz="2600" dirty="0">
                <a:solidFill>
                  <a:srgbClr val="00B050"/>
                </a:solidFill>
                <a:cs typeface="+mn-cs"/>
              </a:rPr>
              <a:t>程序设计</a:t>
            </a:r>
            <a:r>
              <a:rPr lang="zh-CN" altLang="en-US" sz="2600" dirty="0">
                <a:cs typeface="+mn-cs"/>
              </a:rPr>
              <a:t>＝数据结构设计＋算法设计</a:t>
            </a:r>
            <a:endParaRPr lang="en-US" altLang="zh-CN" sz="2600" dirty="0">
              <a:cs typeface="+mn-cs"/>
            </a:endParaRPr>
          </a:p>
          <a:p>
            <a:pPr marL="342900" lvl="1" indent="-342900">
              <a:buFont typeface="Times New Roman" panose="02020603050405020304" pitchFamily="18" charset="0"/>
              <a:buChar char="☺"/>
            </a:pPr>
            <a:r>
              <a:rPr lang="zh-CN" altLang="en-US" sz="2600" dirty="0">
                <a:cs typeface="+mn-cs"/>
              </a:rPr>
              <a:t>数据结构设计：数据逻辑结构和数据存储形式的设计。</a:t>
            </a:r>
            <a:endParaRPr lang="en-US" altLang="zh-CN" sz="2600" dirty="0">
              <a:cs typeface="+mn-cs"/>
            </a:endParaRPr>
          </a:p>
          <a:p>
            <a:pPr marL="342900" lvl="1" indent="-342900">
              <a:buFont typeface="Times New Roman" panose="02020603050405020304" pitchFamily="18" charset="0"/>
              <a:buChar char="☺"/>
            </a:pPr>
            <a:r>
              <a:rPr lang="zh-CN" altLang="en-US" sz="2600" dirty="0">
                <a:cs typeface="+mn-cs"/>
              </a:rPr>
              <a:t>算法设计：计算方法和计算步骤的设计。</a:t>
            </a:r>
            <a:endParaRPr lang="en-US" altLang="zh-CN" sz="2600" dirty="0">
              <a:cs typeface="+mn-cs"/>
            </a:endParaRPr>
          </a:p>
          <a:p>
            <a:pPr marL="342900" lvl="1" indent="-342900">
              <a:buFont typeface="Times New Roman" panose="02020603050405020304" pitchFamily="18" charset="0"/>
              <a:buChar char="☺"/>
            </a:pPr>
            <a:r>
              <a:rPr lang="zh-CN" altLang="en-US" sz="2600" dirty="0">
                <a:cs typeface="+mn-cs"/>
              </a:rPr>
              <a:t>两者关系：特定数据结构影响算法，算法需要特定数据结构实现。</a:t>
            </a:r>
          </a:p>
        </p:txBody>
      </p:sp>
    </p:spTree>
    <p:extLst>
      <p:ext uri="{BB962C8B-B14F-4D97-AF65-F5344CB8AC3E}">
        <p14:creationId xmlns:p14="http://schemas.microsoft.com/office/powerpoint/2010/main" val="2261680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253854-3ACF-4A8C-B6E3-2CA1A0363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如何进行程序设计？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613C65-C588-49E1-8171-57162ACA1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明确问题</a:t>
            </a:r>
            <a:r>
              <a:rPr lang="zh-CN" altLang="en-US" dirty="0"/>
              <a:t>：用户要解决什么问题？有何定量和定性</a:t>
            </a:r>
            <a:r>
              <a:rPr lang="zh-CN" altLang="en-US" dirty="0">
                <a:solidFill>
                  <a:srgbClr val="00B050"/>
                </a:solidFill>
              </a:rPr>
              <a:t>指标</a:t>
            </a:r>
            <a:r>
              <a:rPr lang="zh-CN" altLang="en-US" dirty="0"/>
              <a:t>要求？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算法设计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>
                <a:solidFill>
                  <a:srgbClr val="00B050"/>
                </a:solidFill>
              </a:rPr>
              <a:t>基本算法</a:t>
            </a:r>
            <a:r>
              <a:rPr lang="zh-CN" altLang="en-US" dirty="0"/>
              <a:t>：增、删、查、改；</a:t>
            </a:r>
            <a:r>
              <a:rPr lang="en-US" altLang="zh-CN" dirty="0"/>
              <a:t>3</a:t>
            </a:r>
            <a:r>
              <a:rPr lang="zh-CN" altLang="en-US" dirty="0"/>
              <a:t>大类数据结构的基本操作算法；基本算法的</a:t>
            </a:r>
            <a:r>
              <a:rPr lang="zh-CN" altLang="en-US" dirty="0">
                <a:solidFill>
                  <a:srgbClr val="00B050"/>
                </a:solidFill>
              </a:rPr>
              <a:t>组合</a:t>
            </a:r>
            <a:r>
              <a:rPr lang="zh-CN" altLang="en-US" dirty="0"/>
              <a:t>；设计</a:t>
            </a:r>
            <a:r>
              <a:rPr lang="zh-CN" altLang="en-US" dirty="0">
                <a:solidFill>
                  <a:srgbClr val="00B050"/>
                </a:solidFill>
              </a:rPr>
              <a:t>全新</a:t>
            </a:r>
            <a:r>
              <a:rPr lang="zh-CN" altLang="en-US" dirty="0"/>
              <a:t>算法。</a:t>
            </a:r>
            <a:endParaRPr lang="en-US" altLang="zh-CN" dirty="0"/>
          </a:p>
          <a:p>
            <a:pPr lvl="1"/>
            <a:r>
              <a:rPr lang="zh-CN" altLang="en-US" dirty="0"/>
              <a:t>步骤：</a:t>
            </a:r>
            <a:r>
              <a:rPr lang="en-US" altLang="zh-CN" dirty="0"/>
              <a:t>1</a:t>
            </a:r>
            <a:r>
              <a:rPr lang="zh-CN" altLang="en-US" dirty="0"/>
              <a:t>，文字描述大概思路；</a:t>
            </a:r>
            <a:r>
              <a:rPr lang="en-US" altLang="zh-CN" dirty="0"/>
              <a:t>2</a:t>
            </a:r>
            <a:r>
              <a:rPr lang="zh-CN" altLang="en-US" dirty="0"/>
              <a:t>，举例描述算法详细过程；</a:t>
            </a:r>
            <a:r>
              <a:rPr lang="en-US" altLang="zh-CN" dirty="0"/>
              <a:t>3</a:t>
            </a:r>
            <a:r>
              <a:rPr lang="zh-CN" altLang="en-US" dirty="0"/>
              <a:t>、给出算法流程图（用例子验证步骤正确）。</a:t>
            </a:r>
            <a:endParaRPr lang="en-US" altLang="zh-CN" dirty="0"/>
          </a:p>
          <a:p>
            <a:pPr lvl="1"/>
            <a:r>
              <a:rPr lang="zh-CN" altLang="en-US" dirty="0"/>
              <a:t>算法</a:t>
            </a:r>
            <a:r>
              <a:rPr lang="zh-CN" altLang="en-US" dirty="0">
                <a:solidFill>
                  <a:srgbClr val="00B050"/>
                </a:solidFill>
              </a:rPr>
              <a:t>第</a:t>
            </a:r>
            <a:r>
              <a:rPr lang="en-US" altLang="zh-CN" dirty="0">
                <a:solidFill>
                  <a:srgbClr val="00B050"/>
                </a:solidFill>
              </a:rPr>
              <a:t>1</a:t>
            </a:r>
            <a:r>
              <a:rPr lang="zh-CN" altLang="en-US" dirty="0">
                <a:solidFill>
                  <a:srgbClr val="00B050"/>
                </a:solidFill>
              </a:rPr>
              <a:t>版</a:t>
            </a:r>
            <a:r>
              <a:rPr lang="zh-CN" altLang="en-US" dirty="0"/>
              <a:t>：复杂度是否满足、递归调用；</a:t>
            </a:r>
            <a:r>
              <a:rPr lang="zh-CN" altLang="en-US" dirty="0">
                <a:solidFill>
                  <a:srgbClr val="00B050"/>
                </a:solidFill>
              </a:rPr>
              <a:t>改进版</a:t>
            </a:r>
            <a:r>
              <a:rPr lang="zh-CN" altLang="en-US" dirty="0"/>
              <a:t>：复杂度不满足的原因、改进思路、消除递归。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053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253854-3ACF-4A8C-B6E3-2CA1A0363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如何进行程序设计？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613C65-C588-49E1-8171-57162ACA1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数据结构设计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三大类：线性表</a:t>
            </a:r>
            <a:r>
              <a:rPr lang="en-US" altLang="zh-CN" dirty="0"/>
              <a:t>(</a:t>
            </a:r>
            <a:r>
              <a:rPr lang="zh-CN" altLang="en-US" dirty="0"/>
              <a:t>数组、栈、队列、串、广义表</a:t>
            </a:r>
            <a:r>
              <a:rPr lang="en-US" altLang="zh-CN" dirty="0"/>
              <a:t>)</a:t>
            </a:r>
            <a:r>
              <a:rPr lang="zh-CN" altLang="en-US" dirty="0"/>
              <a:t>、树、图；改进；全新。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00B050"/>
                </a:solidFill>
              </a:rPr>
              <a:t>选择</a:t>
            </a:r>
            <a:r>
              <a:rPr lang="zh-CN" altLang="en-US" dirty="0"/>
              <a:t>依据：结合算法需要</a:t>
            </a:r>
            <a:r>
              <a:rPr lang="en-US" altLang="zh-CN" dirty="0"/>
              <a:t>(</a:t>
            </a:r>
            <a:r>
              <a:rPr lang="zh-CN" altLang="en-US" dirty="0"/>
              <a:t>数据结构与算法关系：算法设计→数据逻辑结构、算法实现 → 数据存储形式</a:t>
            </a:r>
            <a:r>
              <a:rPr lang="en-US" altLang="zh-CN" dirty="0"/>
              <a:t>)</a:t>
            </a:r>
            <a:r>
              <a:rPr lang="zh-CN" altLang="en-US" dirty="0"/>
              <a:t>，考虑每种类型的优缺点</a:t>
            </a:r>
            <a:r>
              <a:rPr lang="en-US" altLang="zh-CN" dirty="0"/>
              <a:t>(</a:t>
            </a:r>
            <a:r>
              <a:rPr lang="zh-CN" altLang="en-US" dirty="0"/>
              <a:t>逻辑结构：数据元素对应关系</a:t>
            </a:r>
            <a:r>
              <a:rPr lang="en-US" altLang="zh-CN" dirty="0"/>
              <a:t>(</a:t>
            </a:r>
            <a:r>
              <a:rPr lang="zh-CN" altLang="en-US" dirty="0"/>
              <a:t>一对一、一对多、多对多、散列</a:t>
            </a:r>
            <a:r>
              <a:rPr lang="en-US" altLang="zh-CN" dirty="0"/>
              <a:t>)</a:t>
            </a:r>
            <a:r>
              <a:rPr lang="zh-CN" altLang="en-US" dirty="0"/>
              <a:t>、存储形式（顺序</a:t>
            </a:r>
            <a:r>
              <a:rPr lang="en-US" altLang="zh-CN" dirty="0"/>
              <a:t>(</a:t>
            </a:r>
            <a:r>
              <a:rPr lang="zh-CN" altLang="en-US" sz="1600" dirty="0">
                <a:cs typeface="+mn-cs"/>
              </a:rPr>
              <a:t>无额外的存储空间、方便存取元素；插入或删除不方便、难定存储规模</a:t>
            </a:r>
            <a:r>
              <a:rPr lang="en-US" altLang="zh-CN" dirty="0"/>
              <a:t>)</a:t>
            </a:r>
            <a:r>
              <a:rPr lang="zh-CN" altLang="en-US" dirty="0"/>
              <a:t>、链式、散列）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三大类的</a:t>
            </a:r>
            <a:r>
              <a:rPr lang="zh-CN" altLang="en-US" dirty="0">
                <a:solidFill>
                  <a:srgbClr val="00B050"/>
                </a:solidFill>
              </a:rPr>
              <a:t>改进</a:t>
            </a:r>
            <a:r>
              <a:rPr lang="zh-CN" altLang="en-US" dirty="0"/>
              <a:t>：三大类基础上增加、删除、修改元素。</a:t>
            </a:r>
            <a:endParaRPr lang="en-US" altLang="zh-CN" dirty="0"/>
          </a:p>
          <a:p>
            <a:pPr lvl="1"/>
            <a:r>
              <a:rPr lang="zh-CN" altLang="en-US" dirty="0"/>
              <a:t>设计</a:t>
            </a:r>
            <a:r>
              <a:rPr lang="zh-CN" altLang="en-US" dirty="0">
                <a:solidFill>
                  <a:srgbClr val="00B050"/>
                </a:solidFill>
              </a:rPr>
              <a:t>全新</a:t>
            </a:r>
            <a:r>
              <a:rPr lang="zh-CN" altLang="en-US" dirty="0"/>
              <a:t>数据结构。</a:t>
            </a:r>
          </a:p>
        </p:txBody>
      </p:sp>
    </p:spTree>
    <p:extLst>
      <p:ext uri="{BB962C8B-B14F-4D97-AF65-F5344CB8AC3E}">
        <p14:creationId xmlns:p14="http://schemas.microsoft.com/office/powerpoint/2010/main" val="1895686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7D642C-B961-4030-AE43-9E74BE561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Group 132">
            <a:extLst>
              <a:ext uri="{FF2B5EF4-FFF2-40B4-BE49-F238E27FC236}">
                <a16:creationId xmlns:a16="http://schemas.microsoft.com/office/drawing/2014/main" id="{5B6265F6-BC4B-47F3-99AE-CC1616DFEA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0540779"/>
              </p:ext>
            </p:extLst>
          </p:nvPr>
        </p:nvGraphicFramePr>
        <p:xfrm>
          <a:off x="914400" y="2057400"/>
          <a:ext cx="9372600" cy="3877618"/>
        </p:xfrm>
        <a:graphic>
          <a:graphicData uri="http://schemas.openxmlformats.org/drawingml/2006/table">
            <a:tbl>
              <a:tblPr/>
              <a:tblGrid>
                <a:gridCol w="2228702">
                  <a:extLst>
                    <a:ext uri="{9D8B030D-6E8A-4147-A177-3AD203B41FA5}">
                      <a16:colId xmlns:a16="http://schemas.microsoft.com/office/drawing/2014/main" val="2823644791"/>
                    </a:ext>
                  </a:extLst>
                </a:gridCol>
                <a:gridCol w="1886098">
                  <a:extLst>
                    <a:ext uri="{9D8B030D-6E8A-4147-A177-3AD203B41FA5}">
                      <a16:colId xmlns:a16="http://schemas.microsoft.com/office/drawing/2014/main" val="425295349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73462544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629070652"/>
                    </a:ext>
                  </a:extLst>
                </a:gridCol>
              </a:tblGrid>
              <a:tr h="578426">
                <a:tc>
                  <a:txBody>
                    <a:bodyPr/>
                    <a:lstStyle>
                      <a:lvl1pPr marL="342900" indent="-762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线性表链式存储方式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找表头结点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找表尾结点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找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结点前驱结点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9216934"/>
                  </a:ext>
                </a:extLst>
              </a:tr>
              <a:tr h="824798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带头结点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链表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762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762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L-&gt;next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76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时间耗费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O(1)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762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762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一重循环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76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时间耗费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76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顺</a:t>
                      </a:r>
                      <a:r>
                        <a:rPr kumimoji="1" lang="en-US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</a:t>
                      </a:r>
                      <a:r>
                        <a:rPr kumimoji="1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结点的</a:t>
                      </a:r>
                      <a:r>
                        <a:rPr kumimoji="1" lang="en-US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next</a:t>
                      </a:r>
                      <a:r>
                        <a:rPr kumimoji="1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域</a:t>
                      </a:r>
                      <a:r>
                        <a:rPr kumimoji="1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无法</a:t>
                      </a:r>
                      <a:r>
                        <a:rPr kumimoji="1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找到</a:t>
                      </a:r>
                      <a:endParaRPr kumimoji="1" lang="en-US" altLang="zh-CN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342900" marR="0" lvl="0" indent="-76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</a:t>
                      </a:r>
                      <a:r>
                        <a:rPr kumimoji="1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结点的前驱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3097871"/>
                  </a:ext>
                </a:extLst>
              </a:tr>
              <a:tr h="824798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带头结点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循环单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链表（头指针）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762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762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L-&gt;next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76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时间耗费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O(1)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762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762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一重循环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76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时间耗费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762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76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顺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结点的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next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域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可以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找到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342900" marR="0" lvl="0" indent="-76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结点的前驱时间耗费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4722715"/>
                  </a:ext>
                </a:extLst>
              </a:tr>
              <a:tr h="824798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带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尾指针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循环单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链表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R-&gt;next  O(1)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762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762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76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时间耗费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O(1)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762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76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顺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结点的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next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域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可以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找到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342900" marR="0" lvl="0" indent="-76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结点的前驱时间耗费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4884452"/>
                  </a:ext>
                </a:extLst>
              </a:tr>
              <a:tr h="824798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带头结点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双向</a:t>
                      </a:r>
                      <a:r>
                        <a:rPr kumimoji="1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循环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链表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L-&gt;next  O(1)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762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762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L-&gt;prior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76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时间耗费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O(1)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762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76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P-&gt;prior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76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时间耗费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O(1)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98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5419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39EDD8-9DBE-4800-8B02-4316B9C93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设计好的程序如何代码实现？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C9C392-56B9-4F0A-92DB-6FCD39B2E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程序的代码实现：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00B050"/>
                </a:solidFill>
              </a:rPr>
              <a:t>结构化编程思想</a:t>
            </a:r>
            <a:r>
              <a:rPr lang="zh-CN" altLang="en-US" dirty="0"/>
              <a:t>宏观指导，</a:t>
            </a:r>
            <a:r>
              <a:rPr lang="zh-CN" altLang="en-US" dirty="0">
                <a:solidFill>
                  <a:srgbClr val="00B050"/>
                </a:solidFill>
              </a:rPr>
              <a:t>算法流程图</a:t>
            </a:r>
            <a:r>
              <a:rPr lang="zh-CN" altLang="en-US" dirty="0"/>
              <a:t>微观指导数据结构和函数代码编写。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00B050"/>
                </a:solidFill>
              </a:rPr>
              <a:t>研习教材</a:t>
            </a:r>
            <a:r>
              <a:rPr lang="zh-CN" altLang="en-US" dirty="0"/>
              <a:t>上</a:t>
            </a:r>
            <a:r>
              <a:rPr lang="en-US" altLang="zh-CN" dirty="0"/>
              <a:t>3</a:t>
            </a:r>
            <a:r>
              <a:rPr lang="zh-CN" altLang="en-US" dirty="0"/>
              <a:t>大类数据结构代码及其基本算法代码、</a:t>
            </a:r>
            <a:r>
              <a:rPr lang="zh-CN" altLang="en-US" dirty="0">
                <a:solidFill>
                  <a:srgbClr val="00B050"/>
                </a:solidFill>
              </a:rPr>
              <a:t>别人</a:t>
            </a:r>
            <a:r>
              <a:rPr lang="zh-CN" altLang="en-US" dirty="0"/>
              <a:t>写的好代码、</a:t>
            </a:r>
            <a:r>
              <a:rPr lang="en-US" altLang="zh-CN" dirty="0">
                <a:solidFill>
                  <a:srgbClr val="00B050"/>
                </a:solidFill>
              </a:rPr>
              <a:t>AI</a:t>
            </a:r>
            <a:r>
              <a:rPr lang="zh-CN" altLang="en-US" dirty="0"/>
              <a:t>写的代码，学习其中编写代码的</a:t>
            </a:r>
            <a:r>
              <a:rPr lang="zh-CN" altLang="en-US" dirty="0">
                <a:solidFill>
                  <a:srgbClr val="00B050"/>
                </a:solidFill>
              </a:rPr>
              <a:t>经验</a:t>
            </a:r>
            <a:r>
              <a:rPr lang="zh-CN" altLang="en-US" dirty="0"/>
              <a:t>。用例子理解代码。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00B050"/>
                </a:solidFill>
              </a:rPr>
              <a:t>main</a:t>
            </a:r>
            <a:r>
              <a:rPr lang="zh-CN" altLang="en-US" dirty="0">
                <a:solidFill>
                  <a:srgbClr val="00B050"/>
                </a:solidFill>
              </a:rPr>
              <a:t>函数</a:t>
            </a:r>
            <a:r>
              <a:rPr lang="zh-CN" altLang="en-US" dirty="0"/>
              <a:t>中通常包含用户交互模块和算法模块；</a:t>
            </a:r>
            <a:r>
              <a:rPr lang="zh-CN" altLang="en-US" dirty="0">
                <a:solidFill>
                  <a:srgbClr val="00B050"/>
                </a:solidFill>
              </a:rPr>
              <a:t>其它的函数</a:t>
            </a:r>
            <a:r>
              <a:rPr lang="zh-CN" altLang="en-US" dirty="0"/>
              <a:t>独立处理相应功能，尽量避免或尽可能少调用其它函数。</a:t>
            </a:r>
            <a:endParaRPr lang="en-US" altLang="zh-CN" dirty="0"/>
          </a:p>
          <a:p>
            <a:pPr lvl="1"/>
            <a:r>
              <a:rPr lang="zh-CN" altLang="en-US" dirty="0"/>
              <a:t>时时牢记代码编写要</a:t>
            </a:r>
            <a:r>
              <a:rPr lang="zh-CN" altLang="en-US" dirty="0">
                <a:solidFill>
                  <a:srgbClr val="00B050"/>
                </a:solidFill>
              </a:rPr>
              <a:t>简洁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00B050"/>
                </a:solidFill>
              </a:rPr>
              <a:t>易维护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9883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127CD-16F2-49EF-AEE9-1BA2B1A63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如何提高算法设计水平？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5EAE9F-F3B6-4A3F-B125-3F7CC95EB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B050"/>
                </a:solidFill>
              </a:rPr>
              <a:t>原则</a:t>
            </a:r>
            <a:r>
              <a:rPr lang="zh-CN" altLang="en-US" dirty="0"/>
              <a:t>：始终用</a:t>
            </a:r>
            <a:r>
              <a:rPr lang="zh-CN" altLang="en-US" dirty="0">
                <a:solidFill>
                  <a:srgbClr val="00B050"/>
                </a:solidFill>
              </a:rPr>
              <a:t>算法评价性能</a:t>
            </a:r>
            <a:r>
              <a:rPr lang="zh-CN" altLang="en-US" dirty="0"/>
              <a:t>结果来指导算法改进和算法创新</a:t>
            </a:r>
            <a:r>
              <a:rPr lang="en-US" altLang="zh-CN" dirty="0"/>
              <a:t>(</a:t>
            </a:r>
            <a:r>
              <a:rPr lang="zh-CN" altLang="en-US" dirty="0"/>
              <a:t>反其道而行之</a:t>
            </a:r>
            <a:r>
              <a:rPr lang="en-US" altLang="zh-CN" dirty="0"/>
              <a:t>)</a:t>
            </a:r>
          </a:p>
          <a:p>
            <a:r>
              <a:rPr lang="zh-CN" altLang="en-US" dirty="0">
                <a:solidFill>
                  <a:srgbClr val="00B050"/>
                </a:solidFill>
              </a:rPr>
              <a:t>理论</a:t>
            </a:r>
            <a:r>
              <a:rPr lang="zh-CN" altLang="en-US" dirty="0"/>
              <a:t>：时间复杂度（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O(nlog</a:t>
            </a:r>
            <a:r>
              <a:rPr kumimoji="0" lang="en-US" altLang="zh-CN" sz="2800" b="1" i="0" u="none" strike="noStrike" cap="none" normalizeH="0" baseline="-30000" dirty="0">
                <a:ln>
                  <a:noFill/>
                </a:ln>
                <a:solidFill>
                  <a:schemeClr val="accent4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n)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）和</a:t>
            </a:r>
            <a:r>
              <a:rPr lang="zh-CN" altLang="en-US" dirty="0"/>
              <a:t>空间复杂度（</a:t>
            </a:r>
            <a:r>
              <a:rPr lang="en-US" altLang="zh-CN" dirty="0"/>
              <a:t>O(1)</a:t>
            </a:r>
            <a:r>
              <a:rPr lang="zh-CN" altLang="en-US" dirty="0"/>
              <a:t>）理论计算，并分析导致复杂度增加的算法环节</a:t>
            </a:r>
            <a:r>
              <a:rPr lang="en-US" altLang="zh-CN" dirty="0"/>
              <a:t>(</a:t>
            </a:r>
            <a:r>
              <a:rPr lang="zh-CN" altLang="en-US" dirty="0"/>
              <a:t>多个循环、与规模有关的变量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>
                <a:solidFill>
                  <a:srgbClr val="00B050"/>
                </a:solidFill>
              </a:rPr>
              <a:t>阶段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00B050"/>
                </a:solidFill>
              </a:rPr>
              <a:t>熟练</a:t>
            </a:r>
            <a:r>
              <a:rPr lang="zh-CN" altLang="en-US" dirty="0"/>
              <a:t>基本算法</a:t>
            </a:r>
            <a:r>
              <a:rPr lang="en-US" altLang="zh-CN" dirty="0"/>
              <a:t>(</a:t>
            </a:r>
            <a:r>
              <a:rPr lang="zh-CN" altLang="en-US" dirty="0"/>
              <a:t>增、删、查、改</a:t>
            </a:r>
            <a:r>
              <a:rPr lang="en-US" altLang="zh-CN" dirty="0"/>
              <a:t>)</a:t>
            </a:r>
            <a:r>
              <a:rPr lang="zh-CN" altLang="en-US" dirty="0"/>
              <a:t>、典型算法、</a:t>
            </a:r>
            <a:r>
              <a:rPr lang="zh-CN" altLang="en-US" dirty="0">
                <a:solidFill>
                  <a:srgbClr val="00B050"/>
                </a:solidFill>
              </a:rPr>
              <a:t>改进</a:t>
            </a:r>
            <a:r>
              <a:rPr lang="zh-CN" altLang="en-US" dirty="0"/>
              <a:t>算法、</a:t>
            </a:r>
            <a:r>
              <a:rPr lang="zh-CN" altLang="en-US" dirty="0">
                <a:solidFill>
                  <a:srgbClr val="00B050"/>
                </a:solidFill>
              </a:rPr>
              <a:t>创新</a:t>
            </a:r>
            <a:r>
              <a:rPr lang="zh-CN" altLang="en-US" dirty="0"/>
              <a:t>算法。</a:t>
            </a:r>
            <a:endParaRPr lang="en-US" altLang="zh-CN" dirty="0"/>
          </a:p>
          <a:p>
            <a:r>
              <a:rPr lang="zh-CN" altLang="en-US" dirty="0">
                <a:solidFill>
                  <a:srgbClr val="00B050"/>
                </a:solidFill>
              </a:rPr>
              <a:t>训练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00B050"/>
                </a:solidFill>
              </a:rPr>
              <a:t>大量的</a:t>
            </a:r>
            <a:r>
              <a:rPr lang="zh-CN" altLang="en-US" dirty="0"/>
              <a:t>实战和</a:t>
            </a:r>
            <a:r>
              <a:rPr lang="zh-CN" altLang="en-US" dirty="0">
                <a:solidFill>
                  <a:srgbClr val="00B050"/>
                </a:solidFill>
              </a:rPr>
              <a:t>反复的</a:t>
            </a:r>
            <a:r>
              <a:rPr lang="zh-CN" altLang="en-US" dirty="0"/>
              <a:t>总结。</a:t>
            </a:r>
          </a:p>
        </p:txBody>
      </p:sp>
    </p:spTree>
    <p:extLst>
      <p:ext uri="{BB962C8B-B14F-4D97-AF65-F5344CB8AC3E}">
        <p14:creationId xmlns:p14="http://schemas.microsoft.com/office/powerpoint/2010/main" val="2129079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85E35A-2265-477C-A8DC-F5EEDD50B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程算</a:t>
            </a:r>
            <a:r>
              <a:rPr lang="en-US" altLang="zh-CN" dirty="0"/>
              <a:t>II</a:t>
            </a:r>
            <a:r>
              <a:rPr lang="zh-CN" altLang="en-US" dirty="0"/>
              <a:t>比程算</a:t>
            </a:r>
            <a:r>
              <a:rPr lang="en-US" altLang="zh-CN" dirty="0"/>
              <a:t>I</a:t>
            </a:r>
            <a:r>
              <a:rPr lang="zh-CN" altLang="en-US" dirty="0"/>
              <a:t>增加了什么？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B7E45C-C2C6-41CF-9CA5-89CE64D5F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数据结构变复杂：线性表</a:t>
            </a:r>
            <a:r>
              <a:rPr lang="en-US" altLang="zh-CN" dirty="0"/>
              <a:t>(</a:t>
            </a:r>
            <a:r>
              <a:rPr lang="zh-CN" altLang="en-US" dirty="0"/>
              <a:t>栈、队列、广义表</a:t>
            </a:r>
            <a:r>
              <a:rPr lang="en-US" altLang="zh-CN" dirty="0"/>
              <a:t>)</a:t>
            </a:r>
            <a:r>
              <a:rPr lang="zh-CN" altLang="en-US" dirty="0"/>
              <a:t>、树、图</a:t>
            </a:r>
            <a:r>
              <a:rPr lang="en-US" altLang="zh-CN" dirty="0"/>
              <a:t>(</a:t>
            </a:r>
            <a:r>
              <a:rPr lang="zh-CN" altLang="en-US" dirty="0"/>
              <a:t>皆由结构体定义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算法变复杂：</a:t>
            </a:r>
            <a:r>
              <a:rPr lang="en-US" altLang="zh-CN" dirty="0"/>
              <a:t>3</a:t>
            </a:r>
            <a:r>
              <a:rPr lang="zh-CN" altLang="en-US" dirty="0"/>
              <a:t>大类的基本操作算法、具体应用的算法</a:t>
            </a:r>
            <a:endParaRPr lang="en-US" altLang="zh-CN" dirty="0"/>
          </a:p>
          <a:p>
            <a:r>
              <a:rPr lang="zh-CN" altLang="en-US" dirty="0">
                <a:highlight>
                  <a:srgbClr val="FFFF00"/>
                </a:highlight>
              </a:rPr>
              <a:t>应用</a:t>
            </a:r>
            <a:r>
              <a:rPr lang="zh-CN" altLang="en-US" dirty="0"/>
              <a:t>更灵活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00B050"/>
                </a:solidFill>
              </a:rPr>
              <a:t>排序</a:t>
            </a:r>
            <a:r>
              <a:rPr lang="zh-CN" altLang="en-US" dirty="0"/>
              <a:t>：</a:t>
            </a:r>
            <a:r>
              <a:rPr lang="zh-CN" altLang="en-US" u="sng" dirty="0"/>
              <a:t>插入</a:t>
            </a:r>
            <a:r>
              <a:rPr lang="en-US" altLang="zh-CN" u="sng" dirty="0"/>
              <a:t>(</a:t>
            </a:r>
            <a:r>
              <a:rPr lang="zh-CN" altLang="en-US" u="sng" dirty="0"/>
              <a:t>直接、折半、希尔</a:t>
            </a:r>
            <a:r>
              <a:rPr lang="en-US" altLang="zh-CN" u="sng" dirty="0"/>
              <a:t>) </a:t>
            </a:r>
            <a:r>
              <a:rPr lang="zh-CN" altLang="en-US" u="sng" dirty="0"/>
              <a:t>、交换</a:t>
            </a:r>
            <a:r>
              <a:rPr lang="en-US" altLang="zh-CN" u="sng" dirty="0"/>
              <a:t>(</a:t>
            </a:r>
            <a:r>
              <a:rPr lang="zh-CN" altLang="en-US" u="sng" dirty="0"/>
              <a:t>冒泡、快速</a:t>
            </a:r>
            <a:r>
              <a:rPr lang="en-US" altLang="zh-CN" u="sng" dirty="0"/>
              <a:t>) </a:t>
            </a:r>
            <a:r>
              <a:rPr lang="zh-CN" altLang="en-US" u="sng" dirty="0"/>
              <a:t>、选择</a:t>
            </a:r>
            <a:r>
              <a:rPr lang="en-US" altLang="zh-CN" u="sng" dirty="0"/>
              <a:t>(</a:t>
            </a:r>
            <a:r>
              <a:rPr lang="zh-CN" altLang="en-US" u="sng" dirty="0"/>
              <a:t>简单、树形、堆</a:t>
            </a:r>
            <a:r>
              <a:rPr lang="en-US" altLang="zh-CN" u="sng" dirty="0"/>
              <a:t>)</a:t>
            </a:r>
            <a:r>
              <a:rPr lang="zh-CN" altLang="en-US" u="sng" dirty="0"/>
              <a:t>、归并</a:t>
            </a:r>
            <a:r>
              <a:rPr lang="en-US" altLang="zh-CN" u="sng" dirty="0"/>
              <a:t>(2</a:t>
            </a:r>
            <a:r>
              <a:rPr lang="zh-CN" altLang="en-US" u="sng" dirty="0"/>
              <a:t>、多路</a:t>
            </a:r>
            <a:r>
              <a:rPr lang="en-US" altLang="zh-CN" u="sng" dirty="0"/>
              <a:t>) )</a:t>
            </a:r>
            <a:r>
              <a:rPr lang="zh-CN" altLang="en-US" u="sng" dirty="0"/>
              <a:t>、</a:t>
            </a:r>
            <a:r>
              <a:rPr lang="en-US" altLang="zh-CN" u="sng" dirty="0"/>
              <a:t> </a:t>
            </a:r>
            <a:r>
              <a:rPr lang="zh-CN" altLang="en-US" u="sng" dirty="0"/>
              <a:t>分配</a:t>
            </a:r>
            <a:r>
              <a:rPr lang="en-US" altLang="zh-CN" u="sng" dirty="0"/>
              <a:t>(</a:t>
            </a:r>
            <a:r>
              <a:rPr lang="zh-CN" altLang="fr-FR" u="sng" dirty="0"/>
              <a:t>最高</a:t>
            </a:r>
            <a:r>
              <a:rPr lang="zh-CN" altLang="en-US" u="sng" dirty="0"/>
              <a:t>、低</a:t>
            </a:r>
            <a:r>
              <a:rPr lang="en-US" altLang="zh-CN" u="sng" dirty="0"/>
              <a:t>(</a:t>
            </a:r>
            <a:r>
              <a:rPr lang="zh-CN" altLang="en-US" u="sng" dirty="0"/>
              <a:t>基数：顺序表</a:t>
            </a:r>
            <a:r>
              <a:rPr lang="en-US" altLang="zh-CN" u="sng" dirty="0"/>
              <a:t>(</a:t>
            </a:r>
            <a:r>
              <a:rPr lang="zh-CN" altLang="en-US" u="sng" dirty="0">
                <a:solidFill>
                  <a:srgbClr val="00B050"/>
                </a:solidFill>
              </a:rPr>
              <a:t>线性表</a:t>
            </a:r>
            <a:r>
              <a:rPr lang="en-US" altLang="zh-CN" u="sng" dirty="0">
                <a:solidFill>
                  <a:srgbClr val="00B050"/>
                </a:solidFill>
              </a:rPr>
              <a:t>-</a:t>
            </a:r>
            <a:r>
              <a:rPr lang="zh-CN" altLang="en-US" u="sng" dirty="0">
                <a:solidFill>
                  <a:srgbClr val="00B050"/>
                </a:solidFill>
              </a:rPr>
              <a:t>数组</a:t>
            </a:r>
            <a:r>
              <a:rPr lang="zh-CN" altLang="en-US" u="sng" dirty="0"/>
              <a:t>：顺序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00B050"/>
                </a:solidFill>
              </a:rPr>
              <a:t>链</a:t>
            </a:r>
            <a:r>
              <a:rPr lang="zh-CN" altLang="en-US" dirty="0"/>
              <a:t>式存储</a:t>
            </a:r>
            <a:r>
              <a:rPr lang="en-US" altLang="zh-CN" dirty="0"/>
              <a:t>))</a:t>
            </a:r>
            <a:r>
              <a:rPr lang="zh-CN" altLang="fr-FR" dirty="0"/>
              <a:t>位优先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>
                <a:solidFill>
                  <a:srgbClr val="00B050"/>
                </a:solidFill>
              </a:rPr>
              <a:t>查找</a:t>
            </a:r>
            <a:r>
              <a:rPr lang="zh-CN" altLang="en-US" dirty="0"/>
              <a:t>：比较式</a:t>
            </a:r>
            <a:r>
              <a:rPr lang="en-US" altLang="zh-CN" dirty="0"/>
              <a:t>(</a:t>
            </a:r>
            <a:r>
              <a:rPr lang="zh-CN" altLang="en-US" dirty="0"/>
              <a:t>线性表</a:t>
            </a:r>
            <a:r>
              <a:rPr lang="en-US" altLang="zh-CN" dirty="0"/>
              <a:t>-</a:t>
            </a:r>
            <a:r>
              <a:rPr lang="zh-CN" altLang="en-US" dirty="0">
                <a:solidFill>
                  <a:srgbClr val="00B050"/>
                </a:solidFill>
              </a:rPr>
              <a:t>数组</a:t>
            </a:r>
            <a:r>
              <a:rPr lang="en-US" altLang="zh-CN" dirty="0"/>
              <a:t>(</a:t>
            </a:r>
            <a:r>
              <a:rPr lang="zh-CN" altLang="en-US" dirty="0"/>
              <a:t>顺序、折半、分块</a:t>
            </a:r>
            <a:r>
              <a:rPr lang="en-US" altLang="zh-CN" dirty="0"/>
              <a:t>) 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00B050"/>
                </a:solidFill>
              </a:rPr>
              <a:t>树</a:t>
            </a:r>
            <a:r>
              <a:rPr lang="en-US" altLang="zh-CN" dirty="0"/>
              <a:t>(</a:t>
            </a:r>
            <a:r>
              <a:rPr lang="zh-CN" altLang="en-US" dirty="0"/>
              <a:t>平衡二叉排序、</a:t>
            </a:r>
            <a:r>
              <a:rPr lang="en-US" altLang="zh-CN" dirty="0"/>
              <a:t> B)</a:t>
            </a:r>
            <a:r>
              <a:rPr lang="zh-CN" altLang="en-US" dirty="0"/>
              <a:t>）、计算式</a:t>
            </a:r>
            <a:r>
              <a:rPr lang="en-US" altLang="zh-CN" dirty="0"/>
              <a:t>(Hash)(</a:t>
            </a:r>
            <a:r>
              <a:rPr lang="zh-CN" altLang="en-US" dirty="0"/>
              <a:t>构造：分段叠加、除留余数；冲突：开放定址、双散列、</a:t>
            </a:r>
            <a:r>
              <a:rPr lang="zh-CN" altLang="en-US" dirty="0">
                <a:solidFill>
                  <a:srgbClr val="00B050"/>
                </a:solidFill>
              </a:rPr>
              <a:t>链</a:t>
            </a:r>
            <a:r>
              <a:rPr lang="zh-CN" altLang="en-US" dirty="0"/>
              <a:t>地址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4129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">
            <a:extLst>
              <a:ext uri="{FF2B5EF4-FFF2-40B4-BE49-F238E27FC236}">
                <a16:creationId xmlns:a16="http://schemas.microsoft.com/office/drawing/2014/main" id="{309A4544-E2FC-48ED-B426-B418503137F1}"/>
              </a:ext>
            </a:extLst>
          </p:cNvPr>
          <p:cNvGrpSpPr>
            <a:grpSpLocks/>
          </p:cNvGrpSpPr>
          <p:nvPr/>
        </p:nvGrpSpPr>
        <p:grpSpPr bwMode="auto">
          <a:xfrm>
            <a:off x="470538" y="1550096"/>
            <a:ext cx="2540332" cy="802455"/>
            <a:chOff x="2026" y="4857"/>
            <a:chExt cx="2860" cy="1027"/>
          </a:xfrm>
        </p:grpSpPr>
        <p:sp>
          <p:nvSpPr>
            <p:cNvPr id="45" name="Text Box 13">
              <a:extLst>
                <a:ext uri="{FF2B5EF4-FFF2-40B4-BE49-F238E27FC236}">
                  <a16:creationId xmlns:a16="http://schemas.microsoft.com/office/drawing/2014/main" id="{540A71EB-C3D9-43A2-9770-86906E741F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6" y="4857"/>
              <a:ext cx="2860" cy="102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lIns="73152" tIns="36576" rIns="73152" bIns="36576"/>
            <a:lstStyle/>
            <a:p>
              <a:pPr algn="ctr"/>
              <a:r>
                <a:rPr lang="zh-CN" altLang="en-US" sz="2000" b="1" dirty="0">
                  <a:solidFill>
                    <a:srgbClr val="CC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串</a:t>
              </a:r>
            </a:p>
            <a:p>
              <a:pPr algn="ctr"/>
              <a:endParaRPr lang="zh-CN" altLang="en-US" sz="9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  <a:r>
                <a:rPr lang="zh-CN" altLang="en-US" sz="16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个字符的有限序列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Line 14">
              <a:extLst>
                <a:ext uri="{FF2B5EF4-FFF2-40B4-BE49-F238E27FC236}">
                  <a16:creationId xmlns:a16="http://schemas.microsoft.com/office/drawing/2014/main" id="{D192DC0A-50A1-4A08-B5A4-FFB61DDE23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26" y="5346"/>
              <a:ext cx="2860" cy="24"/>
            </a:xfrm>
            <a:prstGeom prst="lin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4" name="Text Box 19">
            <a:extLst>
              <a:ext uri="{FF2B5EF4-FFF2-40B4-BE49-F238E27FC236}">
                <a16:creationId xmlns:a16="http://schemas.microsoft.com/office/drawing/2014/main" id="{B944D740-861E-4D25-8EF5-AACC45F80B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4888" y="2543974"/>
            <a:ext cx="1763945" cy="30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152" tIns="36576" rIns="73152" bIns="36576"/>
          <a:lstStyle>
            <a:defPPr>
              <a:defRPr lang="en-US"/>
            </a:defPPr>
            <a:lvl1pPr algn="ctr">
              <a:defRPr sz="1800" b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dirty="0"/>
              <a:t>前驱后继数</a:t>
            </a:r>
          </a:p>
        </p:txBody>
      </p:sp>
      <p:sp>
        <p:nvSpPr>
          <p:cNvPr id="41" name="Text Box 21">
            <a:extLst>
              <a:ext uri="{FF2B5EF4-FFF2-40B4-BE49-F238E27FC236}">
                <a16:creationId xmlns:a16="http://schemas.microsoft.com/office/drawing/2014/main" id="{67BCCBD4-715B-4739-BC90-A529F9A8A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382" y="2681679"/>
            <a:ext cx="1655084" cy="481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152" tIns="36576" rIns="73152" bIns="36576"/>
          <a:lstStyle>
            <a:defPPr>
              <a:defRPr lang="en-US"/>
            </a:defPPr>
            <a:lvl1pPr algn="ctr">
              <a:defRPr sz="1800" b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数据元素限制</a:t>
            </a:r>
          </a:p>
        </p:txBody>
      </p:sp>
      <p:sp>
        <p:nvSpPr>
          <p:cNvPr id="42" name="Line 22">
            <a:extLst>
              <a:ext uri="{FF2B5EF4-FFF2-40B4-BE49-F238E27FC236}">
                <a16:creationId xmlns:a16="http://schemas.microsoft.com/office/drawing/2014/main" id="{EF05E45C-63C4-49DA-83B4-FA98C3F910B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968543" y="2406014"/>
            <a:ext cx="1259529" cy="64198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Group 23">
            <a:extLst>
              <a:ext uri="{FF2B5EF4-FFF2-40B4-BE49-F238E27FC236}">
                <a16:creationId xmlns:a16="http://schemas.microsoft.com/office/drawing/2014/main" id="{E92EE2BA-4C4B-4B59-A126-45F72329184B}"/>
              </a:ext>
            </a:extLst>
          </p:cNvPr>
          <p:cNvGrpSpPr>
            <a:grpSpLocks/>
          </p:cNvGrpSpPr>
          <p:nvPr/>
        </p:nvGrpSpPr>
        <p:grpSpPr bwMode="auto">
          <a:xfrm>
            <a:off x="7849917" y="1087160"/>
            <a:ext cx="3526177" cy="802455"/>
            <a:chOff x="4320" y="3624"/>
            <a:chExt cx="2700" cy="780"/>
          </a:xfrm>
        </p:grpSpPr>
        <p:sp>
          <p:nvSpPr>
            <p:cNvPr id="39" name="Text Box 24">
              <a:extLst>
                <a:ext uri="{FF2B5EF4-FFF2-40B4-BE49-F238E27FC236}">
                  <a16:creationId xmlns:a16="http://schemas.microsoft.com/office/drawing/2014/main" id="{8BD76463-6A25-403C-B68C-3FDADE1AB2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3624"/>
              <a:ext cx="2700" cy="78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lIns="73152" tIns="36576" rIns="73152" bIns="36576"/>
            <a:lstStyle/>
            <a:p>
              <a:pPr algn="ctr"/>
              <a:r>
                <a:rPr lang="zh-CN" altLang="en-US" sz="2000" b="1" dirty="0">
                  <a:solidFill>
                    <a:srgbClr val="CC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线性表的变型</a:t>
              </a:r>
            </a:p>
            <a:p>
              <a:pPr algn="ctr"/>
              <a:endParaRPr lang="en-US" altLang="zh-CN" sz="7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6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带头结点、循环、双向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Line 25">
              <a:extLst>
                <a:ext uri="{FF2B5EF4-FFF2-40B4-BE49-F238E27FC236}">
                  <a16:creationId xmlns:a16="http://schemas.microsoft.com/office/drawing/2014/main" id="{1F28C830-2E58-406D-A707-466B870869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3996"/>
              <a:ext cx="2700" cy="0"/>
            </a:xfrm>
            <a:prstGeom prst="lin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7" name="Text Box 27">
            <a:extLst>
              <a:ext uri="{FF2B5EF4-FFF2-40B4-BE49-F238E27FC236}">
                <a16:creationId xmlns:a16="http://schemas.microsoft.com/office/drawing/2014/main" id="{4DBDEA6D-B835-4CD0-810C-1ED86FEDC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5896" y="2530193"/>
            <a:ext cx="1763166" cy="302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152" tIns="36576" rIns="73152" bIns="36576"/>
          <a:lstStyle>
            <a:defPPr>
              <a:defRPr lang="en-US"/>
            </a:defPPr>
            <a:lvl1pPr algn="ctr">
              <a:defRPr sz="1800" b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结点变化</a:t>
            </a:r>
          </a:p>
        </p:txBody>
      </p:sp>
      <p:sp>
        <p:nvSpPr>
          <p:cNvPr id="38" name="Line 28">
            <a:extLst>
              <a:ext uri="{FF2B5EF4-FFF2-40B4-BE49-F238E27FC236}">
                <a16:creationId xmlns:a16="http://schemas.microsoft.com/office/drawing/2014/main" id="{C50BE67F-0C66-4B73-BE97-FAECB160AE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96" y="1941894"/>
            <a:ext cx="2265782" cy="10800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Group 29">
            <a:extLst>
              <a:ext uri="{FF2B5EF4-FFF2-40B4-BE49-F238E27FC236}">
                <a16:creationId xmlns:a16="http://schemas.microsoft.com/office/drawing/2014/main" id="{CA95FD3A-6930-498A-A2DD-CE05749EF5C7}"/>
              </a:ext>
            </a:extLst>
          </p:cNvPr>
          <p:cNvGrpSpPr>
            <a:grpSpLocks/>
          </p:cNvGrpSpPr>
          <p:nvPr/>
        </p:nvGrpSpPr>
        <p:grpSpPr bwMode="auto">
          <a:xfrm>
            <a:off x="7026770" y="4502406"/>
            <a:ext cx="4860429" cy="1518982"/>
            <a:chOff x="7560" y="4872"/>
            <a:chExt cx="2880" cy="1716"/>
          </a:xfrm>
        </p:grpSpPr>
        <p:sp>
          <p:nvSpPr>
            <p:cNvPr id="34" name="Text Box 30">
              <a:extLst>
                <a:ext uri="{FF2B5EF4-FFF2-40B4-BE49-F238E27FC236}">
                  <a16:creationId xmlns:a16="http://schemas.microsoft.com/office/drawing/2014/main" id="{5AEA96F8-32E2-407E-B8D1-9A8A4CEE7A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60" y="4872"/>
              <a:ext cx="1260" cy="1716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lIns="108000" tIns="0" rIns="108000" bIns="0"/>
            <a:lstStyle/>
            <a:p>
              <a:pPr algn="ctr"/>
              <a:r>
                <a:rPr lang="zh-CN" altLang="en-US" sz="2000" b="1" dirty="0">
                  <a:solidFill>
                    <a:srgbClr val="CC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栈</a:t>
              </a:r>
              <a:r>
                <a:rPr lang="zh-CN" altLang="en-US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</a:p>
            <a:p>
              <a:pPr algn="just"/>
              <a:endParaRPr lang="zh-CN" altLang="en-US" sz="14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spcAft>
                  <a:spcPts val="600"/>
                </a:spcAft>
              </a:pP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插入、删除限定在一端进行的线性表</a:t>
              </a:r>
            </a:p>
          </p:txBody>
        </p:sp>
        <p:sp>
          <p:nvSpPr>
            <p:cNvPr id="35" name="Text Box 31">
              <a:extLst>
                <a:ext uri="{FF2B5EF4-FFF2-40B4-BE49-F238E27FC236}">
                  <a16:creationId xmlns:a16="http://schemas.microsoft.com/office/drawing/2014/main" id="{2C682D1C-9CFE-44A2-8294-61BA0A7318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20" y="4872"/>
              <a:ext cx="1620" cy="1716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lIns="108000" tIns="0" rIns="108000" bIns="0"/>
            <a:lstStyle/>
            <a:p>
              <a:pPr algn="ctr"/>
              <a:r>
                <a:rPr lang="zh-CN" altLang="en-US" sz="2000" b="1" dirty="0">
                  <a:solidFill>
                    <a:srgbClr val="CC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队列</a:t>
              </a:r>
            </a:p>
            <a:p>
              <a:pPr algn="just"/>
              <a:endParaRPr lang="zh-CN" altLang="en-US" sz="12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spcAft>
                  <a:spcPts val="600"/>
                </a:spcAft>
              </a:pP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插入限定在一端，删除在另一端进行的线性表</a:t>
              </a:r>
            </a:p>
          </p:txBody>
        </p:sp>
        <p:sp>
          <p:nvSpPr>
            <p:cNvPr id="36" name="Line 32">
              <a:extLst>
                <a:ext uri="{FF2B5EF4-FFF2-40B4-BE49-F238E27FC236}">
                  <a16:creationId xmlns:a16="http://schemas.microsoft.com/office/drawing/2014/main" id="{62DD992A-E285-45B8-91E0-060137C6C5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60" y="5244"/>
              <a:ext cx="2880" cy="0"/>
            </a:xfrm>
            <a:prstGeom prst="lin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 tIns="0" rIns="108000"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Text Box 34">
            <a:extLst>
              <a:ext uri="{FF2B5EF4-FFF2-40B4-BE49-F238E27FC236}">
                <a16:creationId xmlns:a16="http://schemas.microsoft.com/office/drawing/2014/main" id="{219BEC9F-A1F0-49E5-9AE5-6D284B1A62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6076" y="3759545"/>
            <a:ext cx="1763120" cy="385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152" tIns="36576" rIns="73152" bIns="36576"/>
          <a:lstStyle/>
          <a:p>
            <a:pPr algn="just"/>
            <a:r>
              <a:rPr lang="zh-CN" altLang="en-US" sz="18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操作限制</a:t>
            </a:r>
          </a:p>
        </p:txBody>
      </p:sp>
      <p:sp>
        <p:nvSpPr>
          <p:cNvPr id="33" name="Line 35">
            <a:extLst>
              <a:ext uri="{FF2B5EF4-FFF2-40B4-BE49-F238E27FC236}">
                <a16:creationId xmlns:a16="http://schemas.microsoft.com/office/drawing/2014/main" id="{5317DEEE-979A-45BB-8C66-C7F01EB90C6C}"/>
              </a:ext>
            </a:extLst>
          </p:cNvPr>
          <p:cNvSpPr>
            <a:spLocks noChangeShapeType="1"/>
          </p:cNvSpPr>
          <p:nvPr/>
        </p:nvSpPr>
        <p:spPr bwMode="auto">
          <a:xfrm>
            <a:off x="7078532" y="3754625"/>
            <a:ext cx="2018343" cy="69105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 Box 37">
            <a:extLst>
              <a:ext uri="{FF2B5EF4-FFF2-40B4-BE49-F238E27FC236}">
                <a16:creationId xmlns:a16="http://schemas.microsoft.com/office/drawing/2014/main" id="{1B4665A9-F918-4E0E-9FE7-486BB49C8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029" y="3734599"/>
            <a:ext cx="1760967" cy="365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152" tIns="36576" rIns="73152" bIns="36576"/>
          <a:lstStyle/>
          <a:p>
            <a:pPr algn="ctr"/>
            <a:r>
              <a:rPr lang="zh-CN" altLang="en-US" sz="18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数据元素扩展</a:t>
            </a:r>
          </a:p>
        </p:txBody>
      </p:sp>
      <p:sp>
        <p:nvSpPr>
          <p:cNvPr id="31" name="Line 38">
            <a:extLst>
              <a:ext uri="{FF2B5EF4-FFF2-40B4-BE49-F238E27FC236}">
                <a16:creationId xmlns:a16="http://schemas.microsoft.com/office/drawing/2014/main" id="{C32E7D46-FEE9-4E07-B4A7-6BE407E405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22563" y="3733800"/>
            <a:ext cx="1954037" cy="8024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" name="Group 39">
            <a:extLst>
              <a:ext uri="{FF2B5EF4-FFF2-40B4-BE49-F238E27FC236}">
                <a16:creationId xmlns:a16="http://schemas.microsoft.com/office/drawing/2014/main" id="{8C247B47-EF68-4C01-B54F-DFCBF304DE59}"/>
              </a:ext>
            </a:extLst>
          </p:cNvPr>
          <p:cNvGrpSpPr>
            <a:grpSpLocks/>
          </p:cNvGrpSpPr>
          <p:nvPr/>
        </p:nvGrpSpPr>
        <p:grpSpPr bwMode="auto">
          <a:xfrm>
            <a:off x="3735145" y="4648632"/>
            <a:ext cx="3124372" cy="1446922"/>
            <a:chOff x="4680" y="5147"/>
            <a:chExt cx="2235" cy="1404"/>
          </a:xfrm>
        </p:grpSpPr>
        <p:sp>
          <p:nvSpPr>
            <p:cNvPr id="28" name="Text Box 40">
              <a:extLst>
                <a:ext uri="{FF2B5EF4-FFF2-40B4-BE49-F238E27FC236}">
                  <a16:creationId xmlns:a16="http://schemas.microsoft.com/office/drawing/2014/main" id="{5159F826-4193-4833-A7C0-EC552E1B87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0" y="5147"/>
              <a:ext cx="2235" cy="140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lIns="180000" tIns="0" rIns="180000" bIns="36000"/>
            <a:lstStyle/>
            <a:p>
              <a:pPr algn="ctr"/>
              <a:r>
                <a:rPr lang="zh-CN" altLang="en-US" sz="2000" b="1" dirty="0">
                  <a:solidFill>
                    <a:srgbClr val="CC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数组</a:t>
              </a:r>
            </a:p>
            <a:p>
              <a:pPr algn="just"/>
              <a:endParaRPr lang="zh-CN" altLang="en-US" sz="14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spcAft>
                  <a:spcPts val="600"/>
                </a:spcAft>
              </a:pP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数据元素之间的关系在</a:t>
              </a:r>
              <a:r>
                <a:rPr lang="zh-CN" altLang="en-US" sz="16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维数</a:t>
              </a: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上扩充的线性表</a:t>
              </a:r>
            </a:p>
          </p:txBody>
        </p:sp>
        <p:sp>
          <p:nvSpPr>
            <p:cNvPr id="29" name="Line 41">
              <a:extLst>
                <a:ext uri="{FF2B5EF4-FFF2-40B4-BE49-F238E27FC236}">
                  <a16:creationId xmlns:a16="http://schemas.microsoft.com/office/drawing/2014/main" id="{EC94065D-D10B-4A4E-A618-A931416736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80" y="5474"/>
              <a:ext cx="2235" cy="0"/>
            </a:xfrm>
            <a:prstGeom prst="lin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 Box 43">
            <a:extLst>
              <a:ext uri="{FF2B5EF4-FFF2-40B4-BE49-F238E27FC236}">
                <a16:creationId xmlns:a16="http://schemas.microsoft.com/office/drawing/2014/main" id="{FF2A9928-9C01-4206-BAF7-8CF25E7EDE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0182" y="3947075"/>
            <a:ext cx="1594647" cy="36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152" tIns="36576" rIns="73152" bIns="36576"/>
          <a:lstStyle>
            <a:defPPr>
              <a:defRPr lang="en-US"/>
            </a:defPPr>
            <a:lvl1pPr algn="ctr">
              <a:defRPr sz="1800" b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维数扩展</a:t>
            </a:r>
          </a:p>
        </p:txBody>
      </p:sp>
      <p:sp>
        <p:nvSpPr>
          <p:cNvPr id="27" name="Line 44">
            <a:extLst>
              <a:ext uri="{FF2B5EF4-FFF2-40B4-BE49-F238E27FC236}">
                <a16:creationId xmlns:a16="http://schemas.microsoft.com/office/drawing/2014/main" id="{AC312C32-2832-47E0-A877-5436F6A63B8A}"/>
              </a:ext>
            </a:extLst>
          </p:cNvPr>
          <p:cNvSpPr>
            <a:spLocks noChangeShapeType="1"/>
          </p:cNvSpPr>
          <p:nvPr/>
        </p:nvSpPr>
        <p:spPr bwMode="auto">
          <a:xfrm>
            <a:off x="4991161" y="3845745"/>
            <a:ext cx="0" cy="80245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Group 45">
            <a:extLst>
              <a:ext uri="{FF2B5EF4-FFF2-40B4-BE49-F238E27FC236}">
                <a16:creationId xmlns:a16="http://schemas.microsoft.com/office/drawing/2014/main" id="{558E59DB-A62C-41FF-840D-3CFBAB8B7DCF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4589719"/>
            <a:ext cx="3124199" cy="1122606"/>
            <a:chOff x="2160" y="5028"/>
            <a:chExt cx="1620" cy="1092"/>
          </a:xfrm>
        </p:grpSpPr>
        <p:sp>
          <p:nvSpPr>
            <p:cNvPr id="24" name="Text Box 46">
              <a:extLst>
                <a:ext uri="{FF2B5EF4-FFF2-40B4-BE49-F238E27FC236}">
                  <a16:creationId xmlns:a16="http://schemas.microsoft.com/office/drawing/2014/main" id="{60350617-6C52-4388-9B67-EDC489AFD4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5028"/>
              <a:ext cx="1620" cy="10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lIns="0" tIns="36000" rIns="0" bIns="0"/>
            <a:lstStyle/>
            <a:p>
              <a:pPr algn="ctr"/>
              <a:r>
                <a:rPr lang="zh-CN" altLang="en-US" sz="2000" b="1" dirty="0">
                  <a:solidFill>
                    <a:srgbClr val="CC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广义表</a:t>
              </a:r>
            </a:p>
            <a:p>
              <a:pPr algn="ctr">
                <a:spcAft>
                  <a:spcPts val="600"/>
                </a:spcAft>
              </a:pPr>
              <a:endParaRPr lang="zh-CN" altLang="en-US" sz="105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spcAft>
                  <a:spcPts val="600"/>
                </a:spcAft>
              </a:pP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数据元素可以是表的线性表</a:t>
              </a:r>
            </a:p>
          </p:txBody>
        </p:sp>
        <p:sp>
          <p:nvSpPr>
            <p:cNvPr id="25" name="Line 47">
              <a:extLst>
                <a:ext uri="{FF2B5EF4-FFF2-40B4-BE49-F238E27FC236}">
                  <a16:creationId xmlns:a16="http://schemas.microsoft.com/office/drawing/2014/main" id="{66F78254-7C5E-4C46-9284-432C7F5974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5416"/>
              <a:ext cx="1620" cy="0"/>
            </a:xfrm>
            <a:prstGeom prst="lin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Text Box 49">
            <a:extLst>
              <a:ext uri="{FF2B5EF4-FFF2-40B4-BE49-F238E27FC236}">
                <a16:creationId xmlns:a16="http://schemas.microsoft.com/office/drawing/2014/main" id="{4EE81585-4700-43A5-8024-5B1A594C67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5798" y="586440"/>
            <a:ext cx="1899526" cy="1520368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txBody>
          <a:bodyPr lIns="108000" tIns="36000" rIns="108000" bIns="0"/>
          <a:lstStyle/>
          <a:p>
            <a:pPr algn="ctr">
              <a:spcBef>
                <a:spcPts val="0"/>
              </a:spcBef>
            </a:pP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</a:t>
            </a:r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Bef>
                <a:spcPts val="0"/>
              </a:spcBef>
            </a:pPr>
            <a:endParaRPr lang="en-US" altLang="zh-CN" sz="1400" b="1" dirty="0">
              <a:solidFill>
                <a:srgbClr val="00CC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Bef>
                <a:spcPts val="0"/>
              </a:spcBef>
            </a:pPr>
            <a:r>
              <a:rPr lang="zh-CN" altLang="en-US" sz="16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每个结点可以有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多个后继</a:t>
            </a:r>
            <a:r>
              <a:rPr lang="en-US" altLang="zh-CN" sz="16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但至多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一个前驱</a:t>
            </a:r>
          </a:p>
        </p:txBody>
      </p:sp>
      <p:sp>
        <p:nvSpPr>
          <p:cNvPr id="22" name="Text Box 50">
            <a:extLst>
              <a:ext uri="{FF2B5EF4-FFF2-40B4-BE49-F238E27FC236}">
                <a16:creationId xmlns:a16="http://schemas.microsoft.com/office/drawing/2014/main" id="{BCFFD8A7-FE55-4B06-9D4D-347FEAC0D2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8010" y="586440"/>
            <a:ext cx="1983390" cy="1520368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txBody>
          <a:bodyPr lIns="108000" tIns="0" rIns="108000" bIns="0" anchor="t" anchorCtr="0"/>
          <a:lstStyle/>
          <a:p>
            <a:pPr algn="ctr"/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4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16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每个结点可以有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多个后继</a:t>
            </a:r>
            <a:r>
              <a:rPr lang="zh-CN" altLang="en-US" sz="16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多个前驱</a:t>
            </a:r>
          </a:p>
        </p:txBody>
      </p:sp>
      <p:sp>
        <p:nvSpPr>
          <p:cNvPr id="23" name="Line 51">
            <a:extLst>
              <a:ext uri="{FF2B5EF4-FFF2-40B4-BE49-F238E27FC236}">
                <a16:creationId xmlns:a16="http://schemas.microsoft.com/office/drawing/2014/main" id="{B1E16D3A-F812-4021-9FA3-347211F5158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5798" y="991189"/>
            <a:ext cx="4005602" cy="16433"/>
          </a:xfrm>
          <a:prstGeom prst="line">
            <a:avLst/>
          </a:prstGeom>
          <a:noFill/>
          <a:ln w="19050">
            <a:solidFill>
              <a:schemeClr val="accent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36000" tIns="0" rIns="36000" bIns="0" anchor="ctr" anchorCtr="0"/>
          <a:lstStyle/>
          <a:p>
            <a:pPr algn="ctr"/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Group 52">
            <a:extLst>
              <a:ext uri="{FF2B5EF4-FFF2-40B4-BE49-F238E27FC236}">
                <a16:creationId xmlns:a16="http://schemas.microsoft.com/office/drawing/2014/main" id="{D64FF789-043A-44D3-9DB6-BC618401EAB7}"/>
              </a:ext>
            </a:extLst>
          </p:cNvPr>
          <p:cNvGrpSpPr>
            <a:grpSpLocks/>
          </p:cNvGrpSpPr>
          <p:nvPr/>
        </p:nvGrpSpPr>
        <p:grpSpPr bwMode="auto">
          <a:xfrm>
            <a:off x="3276870" y="2980095"/>
            <a:ext cx="3778653" cy="832118"/>
            <a:chOff x="4762" y="6700"/>
            <a:chExt cx="3154" cy="1066"/>
          </a:xfrm>
        </p:grpSpPr>
        <p:sp>
          <p:nvSpPr>
            <p:cNvPr id="8" name="Text Box 53">
              <a:extLst>
                <a:ext uri="{FF2B5EF4-FFF2-40B4-BE49-F238E27FC236}">
                  <a16:creationId xmlns:a16="http://schemas.microsoft.com/office/drawing/2014/main" id="{BB590B5A-8C68-4A4B-B591-B521E59E42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2" y="6700"/>
              <a:ext cx="3154" cy="1066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lIns="73152" tIns="36576" rIns="73152" bIns="36576"/>
            <a:lstStyle/>
            <a:p>
              <a:pPr algn="ctr"/>
              <a:r>
                <a:rPr lang="zh-CN" altLang="en-US" sz="2000" b="1" dirty="0">
                  <a:solidFill>
                    <a:srgbClr val="FF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线性表</a:t>
              </a:r>
            </a:p>
            <a:p>
              <a:pPr algn="just"/>
              <a:endParaRPr lang="zh-CN" altLang="en-US" sz="10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20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sz="20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  <a:r>
                <a:rPr lang="zh-CN" altLang="en-US" sz="20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个数据元素的有限序列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Line 54">
              <a:extLst>
                <a:ext uri="{FF2B5EF4-FFF2-40B4-BE49-F238E27FC236}">
                  <a16:creationId xmlns:a16="http://schemas.microsoft.com/office/drawing/2014/main" id="{77068904-2518-4126-87B4-E26386DD08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2" y="7174"/>
              <a:ext cx="3130" cy="0"/>
            </a:xfrm>
            <a:prstGeom prst="lin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578963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5A4238ED-7D63-44E5-A683-E771D3F39030}"/>
              </a:ext>
            </a:extLst>
          </p:cNvPr>
          <p:cNvCxnSpPr/>
          <p:nvPr/>
        </p:nvCxnSpPr>
        <p:spPr bwMode="auto">
          <a:xfrm flipV="1">
            <a:off x="5334000" y="2106808"/>
            <a:ext cx="0" cy="87800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2CB7980B-4B80-43BB-A8B7-721ADCE6AB45}"/>
              </a:ext>
            </a:extLst>
          </p:cNvPr>
          <p:cNvSpPr txBox="1"/>
          <p:nvPr/>
        </p:nvSpPr>
        <p:spPr>
          <a:xfrm>
            <a:off x="7032684" y="2976527"/>
            <a:ext cx="412838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基本操作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：初始化、创建、查找、插入、删除、顺序表合并、销毁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：顺序表、链表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CDEB0FB6-DA74-4103-B96B-413FCF660E2E}"/>
              </a:ext>
            </a:extLst>
          </p:cNvPr>
          <p:cNvSpPr txBox="1"/>
          <p:nvPr/>
        </p:nvSpPr>
        <p:spPr>
          <a:xfrm>
            <a:off x="6971512" y="5572332"/>
            <a:ext cx="21490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基本操作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：初始化、判栈空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满、进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出栈、取栈顶元素；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两栈共享；递归消除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：顺序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链栈；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多栈运算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FB0B7BBD-509B-4DA4-A0C6-8DA8FE8C67D7}"/>
              </a:ext>
            </a:extLst>
          </p:cNvPr>
          <p:cNvSpPr txBox="1"/>
          <p:nvPr/>
        </p:nvSpPr>
        <p:spPr>
          <a:xfrm>
            <a:off x="9153208" y="5510778"/>
            <a:ext cx="273399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基本操作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：初始化、入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出队；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循环队列； 递归消除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：顺序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链队列；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A281F0D7-E466-4C5B-890A-339CB51A99C0}"/>
              </a:ext>
            </a:extLst>
          </p:cNvPr>
          <p:cNvSpPr txBox="1"/>
          <p:nvPr/>
        </p:nvSpPr>
        <p:spPr>
          <a:xfrm>
            <a:off x="470538" y="850616"/>
            <a:ext cx="214901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基本操作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串的整体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：模式匹配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(BF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KMP)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：顺序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堆、块链串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2C3BB323-1320-47B3-85B7-B3C69A5B1600}"/>
              </a:ext>
            </a:extLst>
          </p:cNvPr>
          <p:cNvSpPr txBox="1"/>
          <p:nvPr/>
        </p:nvSpPr>
        <p:spPr>
          <a:xfrm>
            <a:off x="3385798" y="5677307"/>
            <a:ext cx="355303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基本操作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：获得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修改元素值；稀疏矩阵的转置运算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：顺序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地址计算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)/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十字链表；特殊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下三角、三对角带状、稀疏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矩阵压缩存储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C373B68F-6126-475B-B2FB-7E349747D690}"/>
              </a:ext>
            </a:extLst>
          </p:cNvPr>
          <p:cNvSpPr txBox="1"/>
          <p:nvPr/>
        </p:nvSpPr>
        <p:spPr>
          <a:xfrm>
            <a:off x="325849" y="5765788"/>
            <a:ext cx="26850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基本操作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：头尾链表、同层结点链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6AA7FF2F-5DDA-4A49-B9AA-99E45FD9A068}"/>
              </a:ext>
            </a:extLst>
          </p:cNvPr>
          <p:cNvSpPr txBox="1"/>
          <p:nvPr/>
        </p:nvSpPr>
        <p:spPr>
          <a:xfrm>
            <a:off x="3263112" y="1853601"/>
            <a:ext cx="19968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二叉树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树、森林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基本操作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：遍历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先、中、后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、创建、高度；线索、确定；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转化；哈夫曼树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二叉树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树、森林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：顺序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链式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二，三叉链表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0A3AFAB-A36D-4B69-9B9C-93DF54CB3806}"/>
              </a:ext>
            </a:extLst>
          </p:cNvPr>
          <p:cNvSpPr txBox="1"/>
          <p:nvPr/>
        </p:nvSpPr>
        <p:spPr>
          <a:xfrm>
            <a:off x="5388759" y="1702504"/>
            <a:ext cx="265726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基本操作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：遍历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广度优先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：邻接矩阵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邻接表十字链邻接多重表，三叉链表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7292988"/>
      </p:ext>
    </p:extLst>
  </p:cSld>
  <p:clrMapOvr>
    <a:masterClrMapping/>
  </p:clrMapOvr>
</p:sld>
</file>

<file path=ppt/theme/theme1.xml><?xml version="1.0" encoding="utf-8"?>
<a:theme xmlns:a="http://schemas.openxmlformats.org/drawingml/2006/main" name="tm2">
  <a:themeElements>
    <a:clrScheme name="tm2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tm2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rgbClr val="92D05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22225" cap="flat" cmpd="sng" algn="ctr">
          <a:solidFill>
            <a:srgbClr val="006600"/>
          </a:solidFill>
          <a:prstDash val="solid"/>
          <a:round/>
          <a:headEnd type="none" w="sm" len="sm"/>
          <a:tailEnd type="none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/>
        </a:defPPr>
      </a:lstStyle>
    </a:spDef>
    <a:lnDef>
      <a:spPr bwMode="auto">
        <a:solidFill>
          <a:schemeClr val="accent1"/>
        </a:solidFill>
        <a:ln w="22225" cap="flat" cmpd="sng" algn="ctr">
          <a:solidFill>
            <a:schemeClr val="accent2">
              <a:lumMod val="75000"/>
            </a:schemeClr>
          </a:solidFill>
          <a:prstDash val="solid"/>
          <a:round/>
          <a:headEnd type="none" w="sm" len="sm"/>
          <a:tailEnd type="none"/>
        </a:ln>
        <a:effectLst/>
      </a:spPr>
      <a:bodyPr/>
      <a:lstStyle/>
    </a:lnDef>
  </a:objectDefaults>
  <a:extraClrSchemeLst>
    <a:extraClrScheme>
      <a:clrScheme name="tm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m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24126</TotalTime>
  <Words>1803</Words>
  <Application>Microsoft Office PowerPoint</Application>
  <PresentationFormat>宽屏</PresentationFormat>
  <Paragraphs>257</Paragraphs>
  <Slides>15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微软雅黑</vt:lpstr>
      <vt:lpstr>Arial</vt:lpstr>
      <vt:lpstr>Times New Roman</vt:lpstr>
      <vt:lpstr>Wingdings</vt:lpstr>
      <vt:lpstr>tm2</vt:lpstr>
      <vt:lpstr>Visio</vt:lpstr>
      <vt:lpstr>总复习</vt:lpstr>
      <vt:lpstr>程序设计是什么？</vt:lpstr>
      <vt:lpstr>如何进行程序设计？</vt:lpstr>
      <vt:lpstr>如何进行程序设计？</vt:lpstr>
      <vt:lpstr>PowerPoint 演示文稿</vt:lpstr>
      <vt:lpstr>设计好的程序如何代码实现？</vt:lpstr>
      <vt:lpstr>如何提高算法设计水平？</vt:lpstr>
      <vt:lpstr>程算II比程算I增加了什么？</vt:lpstr>
      <vt:lpstr>PowerPoint 演示文稿</vt:lpstr>
      <vt:lpstr>线性表、树的应用-排序</vt:lpstr>
      <vt:lpstr>线性表的应用-查找</vt:lpstr>
      <vt:lpstr>图的应用</vt:lpstr>
      <vt:lpstr>AI在程序设计中挑战</vt:lpstr>
      <vt:lpstr>其它</vt:lpstr>
      <vt:lpstr>PowerPoint 演示文稿</vt:lpstr>
    </vt:vector>
  </TitlesOfParts>
  <Company>Publication Services,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K. N. King</dc:creator>
  <cp:lastModifiedBy>jinxiang xia</cp:lastModifiedBy>
  <cp:revision>1266</cp:revision>
  <cp:lastPrinted>1999-11-08T20:52:53Z</cp:lastPrinted>
  <dcterms:created xsi:type="dcterms:W3CDTF">1999-08-24T18:39:05Z</dcterms:created>
  <dcterms:modified xsi:type="dcterms:W3CDTF">2025-06-11T04:28:04Z</dcterms:modified>
</cp:coreProperties>
</file>