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55"/>
  </p:notesMasterIdLst>
  <p:sldIdLst>
    <p:sldId id="256" r:id="rId2"/>
    <p:sldId id="396" r:id="rId3"/>
    <p:sldId id="397" r:id="rId4"/>
    <p:sldId id="384" r:id="rId5"/>
    <p:sldId id="399" r:id="rId6"/>
    <p:sldId id="320" r:id="rId7"/>
    <p:sldId id="325" r:id="rId8"/>
    <p:sldId id="326" r:id="rId9"/>
    <p:sldId id="328" r:id="rId10"/>
    <p:sldId id="403" r:id="rId11"/>
    <p:sldId id="343" r:id="rId12"/>
    <p:sldId id="345" r:id="rId13"/>
    <p:sldId id="347" r:id="rId14"/>
    <p:sldId id="332" r:id="rId15"/>
    <p:sldId id="348" r:id="rId16"/>
    <p:sldId id="349" r:id="rId17"/>
    <p:sldId id="351" r:id="rId18"/>
    <p:sldId id="406" r:id="rId19"/>
    <p:sldId id="352" r:id="rId20"/>
    <p:sldId id="353" r:id="rId21"/>
    <p:sldId id="354" r:id="rId22"/>
    <p:sldId id="360" r:id="rId23"/>
    <p:sldId id="364" r:id="rId24"/>
    <p:sldId id="365" r:id="rId25"/>
    <p:sldId id="361" r:id="rId26"/>
    <p:sldId id="398" r:id="rId27"/>
    <p:sldId id="362" r:id="rId28"/>
    <p:sldId id="366" r:id="rId29"/>
    <p:sldId id="367" r:id="rId30"/>
    <p:sldId id="369" r:id="rId31"/>
    <p:sldId id="401" r:id="rId32"/>
    <p:sldId id="371" r:id="rId33"/>
    <p:sldId id="374" r:id="rId34"/>
    <p:sldId id="341" r:id="rId35"/>
    <p:sldId id="373" r:id="rId36"/>
    <p:sldId id="385" r:id="rId37"/>
    <p:sldId id="383" r:id="rId38"/>
    <p:sldId id="382" r:id="rId39"/>
    <p:sldId id="404" r:id="rId40"/>
    <p:sldId id="372" r:id="rId41"/>
    <p:sldId id="388" r:id="rId42"/>
    <p:sldId id="387" r:id="rId43"/>
    <p:sldId id="393" r:id="rId44"/>
    <p:sldId id="391" r:id="rId45"/>
    <p:sldId id="392" r:id="rId46"/>
    <p:sldId id="309" r:id="rId47"/>
    <p:sldId id="395" r:id="rId48"/>
    <p:sldId id="311" r:id="rId49"/>
    <p:sldId id="390" r:id="rId50"/>
    <p:sldId id="389" r:id="rId51"/>
    <p:sldId id="407" r:id="rId52"/>
    <p:sldId id="386" r:id="rId53"/>
    <p:sldId id="318" r:id="rId54"/>
  </p:sldIdLst>
  <p:sldSz cx="12192000" cy="6858000"/>
  <p:notesSz cx="6996113" cy="92837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D60093"/>
    <a:srgbClr val="CC0066"/>
    <a:srgbClr val="006600"/>
    <a:srgbClr val="800000"/>
    <a:srgbClr val="0000CC"/>
    <a:srgbClr val="FF00FF"/>
    <a:srgbClr val="FFCCFF"/>
    <a:srgbClr val="80008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87" autoAdjust="0"/>
    <p:restoredTop sz="94660"/>
  </p:normalViewPr>
  <p:slideViewPr>
    <p:cSldViewPr>
      <p:cViewPr varScale="1">
        <p:scale>
          <a:sx n="90" d="100"/>
          <a:sy n="90" d="100"/>
        </p:scale>
        <p:origin x="87" y="249"/>
      </p:cViewPr>
      <p:guideLst>
        <p:guide orient="horz" pos="2160"/>
        <p:guide pos="384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60" d="100"/>
          <a:sy n="60" d="100"/>
        </p:scale>
        <p:origin x="2568" y="56"/>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23T01:58:17.47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0,'5'0,"1"0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23T02:08:11.94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1 125,'2'-2,"0"0,0 1,0 0,1-1,-1 1,1 0,-1 0,1 0,-1 1,1-1,-1 1,5-1,35-1,-29 3,-2-2,4 1,-1 0,1 0,-1 1,1 1,-1 0,23 7,-23-5,-14-4,0 0,0-1,0 1,1 0,-1 0,0 0,0 0,0 0,0 0,0 0,0 0,0 0,1 0,-1 0,0-1,0 1,0 0,0 0,0 0,0 0,0 0,0 0,0 0,0-1,0 1,0 0,0 0,0 0,0 0,0 0,0-1,0 1,0 0,0 0,0 0,0 0,0 0,0 0,0-1,0 1,0 0,0 0,0 0,-14-20,12 17,-1-1,0 0,0 0,1 0,-1 0,1 0,0 0,0-1,-2-8,4 11,0 0,-1 0,1 0,0-1,0 1,0 0,1 0,-1 0,0 0,1-1,-1 1,1 0,0 0,0 0,0 0,0 0,0 0,0 1,1-1,1-3,6-1,-9 6,1 0,-1 0,0 0,0 0,1 0,-1 0,0 0,0 0,1 0,-1 0,0 0,0 0,1 0,-1 0,0 0,0 0,1 0,-1 1,0-1,0 0,0 0,0 0,1 0,-1 1,0-1,0 0,0 0,0 0,1 1,-1-1,0 0,0 0,0 1,0-1,0 0,0 0,0 0,0 1,0-1,2 13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23T02:07:23.72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1,'1'6,"-1"0,1 0,0 0,0 0,0 0,1 0,0 0,1-1,-1 1,1-1,0 1,0-1,0 0,1 0,0-1,0 1,0-1,1 1,7 4,-3-2,1 0,1-1,-1-1,1 0,0 0,0-1,1 0,-1-1,14 2,-8-3,0 1,0 1,-1 0,1 2,21 9,71 35,-18-9,-79-34,0 0,-1 1,0 0,10 9,-11-8,1 0,1 0,18 9,-8-9,0 0,1-1,0-2,0 0,1-2,45 3,-62-5,0-1,0 1,0 0,-1 0,1 1,8 5,24 8,-7-9,1-1,-1-2,38 0,-18-1,-42-2,0 1,-1 0,1 1,-1 0,13 6,-11-4,0-1,0 0,17 3,-18-6,19 4,-1 0,52 17,-57-15,0 0,0-2,0-1,35 3,1-1,55 2,151 7,-168-1,-61-8,-1-1,39 0,26 2,-7 1,396-9,-478 2,-1 0,1 1,0 0,0 1,-1 1,0-1,20 11,-16-8,0 0,0 0,18 3,22-1,0-3,0-2,56-4,59 3,-143 1,34 8,-37-6,-1-1,36 2,56 1,-6 0,-95-5,0-1,0 2,0 0,-1 0,15 6,-11-3,1-1,21 4,23-5,-47-4,0 1,0 0,0 0,27 8,-21-4,-1 0,1-2,0 0,0-2,-1 0,24-2,-17 0,0 1,46 7,8 7,61 13,-126-23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23T02:07:25.843"/>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0,'1'2,"-1"-1,0 0,1 1,-1-1,1 0,-1 1,1-1,0 0,0 1,-1-1,1 0,0 0,0 0,0 0,0 0,0 0,0 0,2 1,23 13,10 1,1-1,49 12,-77-24,1 1,-1 0,12 6,-19-10,0 1,0 0,-1 0,1 1,0-1,0 0,-1 1,1-1,-1 1,0-1,1 1,-1-1,0 1,0 0,0 0,0 0,0 0,0 0,0 0,-1 0,1 0,0 3,-2-4,1 0,0 1,0-1,-1 0,1 1,-1-1,1 0,-1 1,0-1,1 0,-1 0,0 0,0 0,0 0,0 0,0 0,0 0,0 0,0 0,0 0,0 0,0-1,-1 1,1-1,-2 2,-4 0,0 0,-1 0,-11 2,8-2,-56 6,48-7,1 1,-33 9,34-6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23T02:08:00.912"/>
    </inkml:context>
    <inkml:brush xml:id="br0">
      <inkml:brushProperty name="width" value="0.05" units="cm"/>
      <inkml:brushProperty name="height" value="0.05" units="cm"/>
      <inkml:brushProperty name="color" value="#66CC00"/>
      <inkml:brushProperty name="ignorePressure" value="1"/>
    </inkml:brush>
  </inkml:definitions>
  <inkml:trace contextRef="#ctx0" brushRef="#br0">4968 1,'0'2,"0"0,0 1,0-1,0 0,-1 0,1 1,-1-1,0 0,1 0,-1 0,0 0,0 0,0 0,-1 0,1 0,0 0,-1-1,1 1,-1-1,-3 3,1-1,1-1,-1 0,0 0,0-1,0 1,-1-1,1 0,0 0,-9 0,-51 0,45-1,1 0,-20 3,32-2,0 0,0 1,0-1,0 1,0 1,0-1,0 1,1 0,-10 7,-5 3,0-1,0-1,-1 0,-1-2,-38 11,-30 14,21-7,33-13,-34 18,30-13,-1-2,0-1,-76 17,95-28,1 1,0 1,-34 17,39-17,0-1,0 0,-1-1,1-1,-32 4,-33 8,46-5,19-6,0 0,0-1,-28 4,-141 13,103-10,-105 2,-744-14,538 1,355 3,1 1,0 1,-64 19,-26 5,62-19,-126 4,153-13,1 1,0 2,1 2,-1 1,1 2,-48 18,30-10,33-11,0 1,0 1,-35 19,54-26,-12 8,0 0,-1-2,0 1,-26 8,-88 18,46-10,55-15,-9 4,0 3,-47 26,-16 7,83-41,0 1,1 0,0 1,-17 15,16-11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23T02:08:03.340"/>
    </inkml:context>
    <inkml:brush xml:id="br0">
      <inkml:brushProperty name="width" value="0.05" units="cm"/>
      <inkml:brushProperty name="height" value="0.05" units="cm"/>
      <inkml:brushProperty name="color" value="#66CC00"/>
      <inkml:brushProperty name="ignorePressure" value="1"/>
    </inkml:brush>
  </inkml:definitions>
  <inkml:trace contextRef="#ctx0" brushRef="#br0">57 0,'0'24,"1"-10,-1-1,0 0,-1 0,-1 1,0-1,0 0,-6 15,-4 2,-15 40,26-68,1-1,-1 1,1-1,-1 1,1 0,0-1,0 1,0-1,0 1,0-1,0 1,0-1,1 1,-1 0,0-1,1 1,-1-1,1 0,0 1,-1-1,1 1,0-1,0 0,0 0,0 1,0-1,0 0,0 0,1 0,-1 0,0 0,0 0,1-1,-1 1,1 0,-1-1,1 1,-1-1,1 1,-1-1,1 0,-1 0,1 1,-1-1,1 0,1-1,15 1,0-1,19-4,10-1,-14 1,58-14,-34 5,21-6,-46 12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23T02:08:17.144"/>
    </inkml:context>
    <inkml:brush xml:id="br0">
      <inkml:brushProperty name="width" value="0.05" units="cm"/>
      <inkml:brushProperty name="height" value="0.05" units="cm"/>
      <inkml:brushProperty name="color" value="#66CC00"/>
      <inkml:brushProperty name="ignorePressure" value="1"/>
    </inkml:brush>
  </inkml:definitions>
  <inkml:trace contextRef="#ctx0" brushRef="#br0">2112 2,'-1'-1,"1"1,0 0,-1 0,1 0,-1 0,1-1,-1 1,1 0,-1 0,1 0,-1 0,1 0,-1 0,1 0,-1 1,1-1,-1 0,1 0,-1 0,1 0,-1 1,1-1,-1 0,1 0,0 1,-1-1,-17 9,17-9,-13 8,-19 14,21-13,1-1,-23 10,-21 6,-56 26,90-40,1 2,1 0,-23 19,7-5,-1-1,-2-3,-63 30,47-25,43-21,0 0,0 1,1 0,-17 14,18-13,-1 0,0-1,0 0,0-1,-18 8,-61 20,22-9,50-17,0 1,1 1,-1 0,-27 25,40-31,-16 10,0 0,-1-1,0-1,-1-1,-1-1,1-1,-28 7,5-1,30-9,0-1,0-1,-26 5,30-7,0 1,0 0,0 1,1 0,-1 0,1 1,-11 7,8-4,0-2,-1 1,-20 5,-46 15,55-18,1 0,-1-2,-31 5,35-10,0 2,0 0,0 1,-22 9,34-9,0 0,0 1,1 0,-1 0,-10 12,-12 8,16-14,0 0,0 1,-20 25,21-19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23T02:08:19.32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101 1,'-3'0,"1"0,0 0,0 0,0 0,-1 1,1-1,0 1,0-1,0 1,0 0,0 0,0 0,0 0,0 0,0 1,0-1,-2 3,2-2,0 1,0 0,1 0,-1 0,1 0,-1 0,1 0,0 0,0 0,-1 7,-38 193,39-198,1-3,-1 1,1 0,-1-1,1 1,0 0,0-1,0 4,1-5,-1-1,0 1,0 0,1-1,-1 1,1 0,-1-1,1 1,-1 0,1-1,-1 1,1-1,-1 1,1-1,-1 1,1-1,0 1,-1-1,1 0,0 1,0-1,-1 0,1 0,0 0,-1 1,1-1,0 0,0 0,1 0,22 0,0 0,0-2,46-9,-19-1,78-29,-115 36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23T02:04:25.97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1,'0'5,"0"0,1 0,-1 1,1-1,0 0,1 0,-1 0,1 0,0 0,0 0,0-1,1 1,0 0,0-1,0 0,0 0,1 0,-1 0,6 3,0 1,1 0,1-1,-1 0,1-1,0 0,1 0,0-2,23 8,-13-7,0 2,-1 0,0 2,0 0,-1 2,28 18,-32-19,0-1,1 0,27 10,-28-13,0 1,0 1,0 0,17 13,117 79,-139-94,1-1,-1-1,1 0,0-1,21 3,5 2,-17-2,-9-4,0 1,-1 0,1 0,-1 2,0-1,0 2,0-1,15 12,-3-1,0-2,0 0,26 10,-5-2,-22-10,-1-1,0-1,43 15,-55-21,0-1,0 1,0 1,13 9,-14-9,-1 0,1-1,0 1,1-2,15 6,121 27,-122-31,1-1,0-2,30 0,-29-2,0 1,45 9,179 30,-238-39,56 4,85-4,4 0,-100 6,-37-4,28 1,520-3,-276-2,3064 1,-3330-2,-1 0,44-10,-16 1,-5 1,50-18,10-3,2 9,-56 12,0-2,70-25,-106 28,0 0,-1-1,0 0,-1-2,20-18,6-4,16-5,-41 30,-1-1,-1 0,0-1,18-18,17-22,-27 29,-1 0,-1-2,26-38,-31 36,15-34,-26 50,0-1,-1 1,0-1,-1 0,0 1,0-20,1 3,-2 21,0 0,-1 0,0 0,0-10,-1 16,1-1,0 1,0 0,0-1,0 1,-1 0,1-1,0 1,0 0,-1-1,1 1,0 0,-1-1,1 1,0 0,-1 0,1-1,0 1,-1 0,1 0,-1 0,1-1,0 1,-1 0,1 0,-1 0,1 0,-1 0,1 0,0 0,-1 0,1 0,-1 0,1 0,-1 0,1 0,0 1,-1-1,0 0,-20 9,16-7,-37 18,1 2,1 2,-54 40,88-58,0-1,0 1,0 0,-8 12,12-15,0 0,0 0,0 0,1 0,-1 0,1 0,0 1,0-1,0 0,0 1,1-1,-1 1,1 4,0-7,0 0,1 0,-1 0,0 0,1 0,-1 0,1 0,-1 0,1 0,-1 0,1 0,0 0,-1-1,1 1,0 0,0 0,-1-1,1 1,0-1,0 1,0-1,0 1,1 0,27 6,-25-6,49 6,1-3,82-4,-82 0,-46-1,0 1,0-1,15-3,-3-2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23T02:04:11.939"/>
    </inkml:context>
    <inkml:brush xml:id="br0">
      <inkml:brushProperty name="width" value="0.05" units="cm"/>
      <inkml:brushProperty name="height" value="0.05" units="cm"/>
      <inkml:brushProperty name="color" value="#66CC00"/>
      <inkml:brushProperty name="ignorePressure" value="1"/>
    </inkml:brush>
  </inkml:definitions>
  <inkml:trace contextRef="#ctx0" brushRef="#br0">8240 918,'-1'-9,"-1"0,0 0,0 1,-1-1,0 1,0-1,-10-13,13 21,-8-13,-1 0,-20-22,18 22,0-1,-9-15,17 25,-7-13,0 0,-1 0,-1 1,-23-24,8 13,-32-28,49 48,0 1,0 0,-1 1,-19-10,-141-50,119 53,36 10,-22-8,-20-6,9 4,11 2,0 0,-1 3,0 1,-1 2,-69 0,-3-3,53 2,-227-27,230 27,-58 1,47 4,-19-6,-18 0,49 7,-3 0,1-2,-77-13,67 1,-199-30,44 2,160 27,-1 3,-94-6,91 16,-131-6,-61 2,229 5,0-2,0-1,-32-9,24 4,-42-3,-147 9,119 5,-1732-2,1746 3,0 4,-165 35,76-12,170-27,-22 9,24-8,0 0,-1-1,-11 2,-5-1,15-3,1 1,-23 5,-27 16,33-12,-45 12,-65 16,116-31,-1 2,1 0,-38 24,27-8,26-19,0-1,0-1,-1 1,0-1,-11 5,-37 11,-21 9,68-26,0 1,1 0,-1 0,1 1,0 0,-8 9,-16 22,25-27,-1-1,-1 0,1 0,-1-1,-1 0,1 0,-1-1,-17 9,-4-4,0-2,0-1,-35 5,-29 8,63-13,-11 2,1 2,-73 34,109-44,1 0,0 1,-1 0,1 0,0 1,1-1,-1 1,1 0,0 0,0 0,1 1,-1-1,-3 10,-2 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23T02:04:14.16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181 0,'0'4,"-1"-1,0 0,0 0,0 0,-1 0,1 0,-1 0,0 0,1-1,-6 6,0 1,-9 14,-2 0,-21 20,35-39,-6 7,1-1,0 2,1-1,0 1,1 0,0 1,1 0,-4 14,9-26,1 0,-1 0,1 0,0 0,-1 0,1 0,0 0,0 0,0 0,0 0,0 0,0 0,0 0,0 0,0 0,0-1,0 1,1 0,-1 0,0 0,1 0,-1 0,1 0,-1 0,1 0,-1-1,1 1,0 0,-1 0,1-1,0 1,0 0,-1-1,1 1,0-1,0 1,1 0,4 0,-1 0,0 0,0 0,1 0,10-1,-9 0,204-2,-73 0,-111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23T02:04:45.302"/>
    </inkml:context>
    <inkml:brush xml:id="br0">
      <inkml:brushProperty name="width" value="0.05" units="cm"/>
      <inkml:brushProperty name="height" value="0.05" units="cm"/>
      <inkml:brushProperty name="color" value="#66CC00"/>
      <inkml:brushProperty name="ignorePressure" value="1"/>
    </inkml:brush>
  </inkml:definitions>
  <inkml:trace contextRef="#ctx0" brushRef="#br0">5285 371,'0'1,"0"0,-1 0,1 0,0-1,0 1,-1 0,1 0,0 0,-1-1,1 1,-1 0,1 0,-1-1,1 1,-1 0,0-1,1 1,-1-1,0 1,0-1,1 1,-1-1,0 1,0-1,-1 1,-23 5,24-6,-38 5,0-2,-70-4,40-1,48 2,-22 0,0-1,-56-10,86 8,1-1,0 0,0-1,-13-8,11 6,1 1,-26-8,3 3,-49-22,50 18,-48-13,56 20,-34-17,2 2,40 15,1 0,-20-13,27 14,0 1,0 0,-1 0,1 2,-1-1,0 1,0 1,-22-3,14 5,2 0,-1-1,-32-6,24 2,-1 2,0 0,-31 1,15 1,-60-11,14 1,-78 10,21 1,87-6,-16-1,-299 8,181 1,172-2,0-2,-42-9,40 7,0 1,-27-2,-258 5,143 3,56-3,-125 2,202 2,0 2,-34 9,34-6,-65 6,63-12,1 1,0 2,0 2,0 1,-34 13,28-8,-66 13,16-6,-50 12,65-9,16-4,41-14,-16 4,0 1,0 1,-41 21,57-23,-1 0,0-2,0-1,0 0,-1-1,0-1,-25 1,40-4,-25 1,-56 14,74-12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23T02:04:47.744"/>
    </inkml:context>
    <inkml:brush xml:id="br0">
      <inkml:brushProperty name="width" value="0.05" units="cm"/>
      <inkml:brushProperty name="height" value="0.05" units="cm"/>
      <inkml:brushProperty name="color" value="#66CC00"/>
      <inkml:brushProperty name="ignorePressure" value="1"/>
    </inkml:brush>
  </inkml:definitions>
  <inkml:trace contextRef="#ctx0" brushRef="#br0">293 1,'0'2,"0"0,-1 1,1-1,-1 1,0-1,1 0,-1 0,0 0,-1 1,1-1,0 0,-3 2,-21 24,20-23,-69 63,-6 6,16 5,45-54,17-23,1 0,-1 0,1 0,0-1,0 1,0 0,0 0,-1 3,2-4,-1 0,1-1,0 1,0 0,0-1,1 1,-1 0,0-1,0 1,0 0,0-1,1 1,-1-1,0 1,1 0,-1-1,0 1,1-1,-1 1,0-1,1 1,-1-1,1 1,-1-1,1 0,0 1,-1-1,1 0,-1 1,1-1,-1 0,2 0,13 6,1-1,0-1,0 0,0-1,0-1,27 0,-15 0,348 9,-336-12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23T02:04:53.66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15 1,'0'0,"-1"0,1 0,-1 0,1 0,-1 0,0 0,1 0,-1 0,1 0,-1 0,1 0,-1 0,1 1,-1-1,1 0,-1 0,1 0,-1 1,1-1,0 0,-1 1,1-1,-1 1,1-1,0 0,-1 1,1-1,0 1,0-1,-1 1,1 0,0 0,0 0,0 0,0 1,0-1,0 0,0 0,1 1,-1-1,0 0,1 0,-1 0,2 3,2 2,-1 0,1-1,9 11,4-1,0 0,1-2,31 19,42 21,-55-30,46 25,-36-21,-35-19,-1-2,1 1,1-2,19 9,62 6,-60-15,30 11,-8-2,81 11,-53-11,-63-11,-11-2,0 1,0 0,0 0,0 1,-1 0,17 8,-13-5,0 0,1 0,0-1,0-1,0 0,0 0,1-2,-1 0,1 0,25-1,10 0,56 8,-41-5,82-3,-58-3,14 1,113 3,-124 5,18 1,27-9,91 2,-152 6,18 1,572-9,-657 1,41-2,-44 2,0-1,0 0,-1 0,1-1,-1 1,1-1,-1 0,5-3,2-2,1 1,0 0,0 0,1 1,-1 1,1 0,0 0,18-1,128-5,-93 9,-38-1,0-2,0 0,0-2,-1-1,35-14,-40 14,0 0,0 1,1 2,37-3,51-6,-64 7,22-1,-36 3,1-1,-1-1,39-14,-26 7,-23 7,5-1,53-8,-73 13,0 0,0 0,0 0,0-1,0 0,10-7,26-8,-16 11,0 2,1 0,42 0,-4 1,-48 2,-2 1,-1-1,0 0,-1-1,1 0,0-1,-1-1,19-9,-14 5,1 1,1 0,41-8,3-1,-50 12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23T02:04:56.36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0,'0'4,"1"0,0 0,0 0,0 0,0 0,1 0,-1-1,1 1,0 0,0-1,0 1,1-1,-1 0,5 4,-1-1,0 0,0 0,1 0,0-1,12 7,2-3,0 0,0-1,1-2,0 0,24 3,-43-8,0-1,0 1,1 0,-1 0,0 0,0 1,0-1,0 1,4 3,-6-5,0 1,0 0,0 0,0 0,-1 0,1 0,0 0,-1 0,1 0,-1 1,1-1,-1 0,0 0,1 0,-1 0,0 1,0-1,0 0,0 0,0 1,0-1,0 0,0 0,0 0,-1 1,1-1,0 0,-1 0,0 2,-2 2,0 1,0-1,0 0,-1 0,1 0,-9 8,-30 25,0 0,35-31,0 1,1 0,0 0,1 1,-7 12,4-1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23T02:08:08.63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1,'1'0,"1"0,-1 0,0 1,1-1,-1 1,0-1,1 1,-1 0,0-1,2 2,1 0,11 5,1 0,0-2,0 0,1-1,-1 0,19 1,-15-2,-1 2,24 8,-14-4,-16-5,1 2,-1 0,0 0,0 1,0 0,11 11,65 58,-22-16,33 17,-56-42,-32-25,1 0,19 13,26 11,-28-15,1-1,1-2,45 17,18 6,-63-24,-6-4,-13-6,0 0,0 1,-1 1,0 0,17 14,-26-19,5 6,0-1,0 0,1 0,0-1,0-1,1 1,-1-2,1 1,15 4,-16-7,-1 0,0 0,0 1,0 0,0 1,0 0,-1 0,0 0,0 1,9 7,93 96,-104-104,0 0,0-1,0 0,1 0,-1 0,1-1,-1 0,1 0,0 0,8 1,5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pPr>
              <a:defRPr/>
            </a:pPr>
            <a:endParaRPr lang="zh-CN" altLang="en-US"/>
          </a:p>
        </p:txBody>
      </p:sp>
      <p:sp>
        <p:nvSpPr>
          <p:cNvPr id="12291" name="Rectangle 3"/>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pPr>
              <a:defRPr/>
            </a:pPr>
            <a:endParaRPr lang="zh-CN" altLang="en-US"/>
          </a:p>
        </p:txBody>
      </p:sp>
      <p:sp>
        <p:nvSpPr>
          <p:cNvPr id="37892" name="Rectangle 4"/>
          <p:cNvSpPr>
            <a:spLocks noGrp="1" noRot="1" noChangeAspect="1" noChangeArrowheads="1" noTextEdit="1"/>
          </p:cNvSpPr>
          <p:nvPr>
            <p:ph type="sldImg" idx="2"/>
          </p:nvPr>
        </p:nvSpPr>
        <p:spPr bwMode="auto">
          <a:xfrm>
            <a:off x="407988" y="696913"/>
            <a:ext cx="6183312"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12294" name="Rectangle 6"/>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pPr>
              <a:defRPr/>
            </a:pPr>
            <a:endParaRPr lang="zh-CN" altLang="en-US"/>
          </a:p>
        </p:txBody>
      </p:sp>
      <p:sp>
        <p:nvSpPr>
          <p:cNvPr id="12295" name="Rectangle 7"/>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a:lvl1pPr>
          </a:lstStyle>
          <a:p>
            <a:fld id="{B90D6BE3-42E0-4DA5-B156-66EF77FDC710}" type="slidenum">
              <a:rPr lang="zh-CN" altLang="en-US"/>
              <a:pPr/>
              <a:t>‹#›</a:t>
            </a:fld>
            <a:endParaRPr lang="en-US" altLang="zh-CN"/>
          </a:p>
        </p:txBody>
      </p:sp>
    </p:spTree>
    <p:extLst>
      <p:ext uri="{BB962C8B-B14F-4D97-AF65-F5344CB8AC3E}">
        <p14:creationId xmlns:p14="http://schemas.microsoft.com/office/powerpoint/2010/main" val="24190567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p:spPr>
      </p:sp>
      <p:sp>
        <p:nvSpPr>
          <p:cNvPr id="276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65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lgn="r" eaLnBrk="1" hangingPunct="1"/>
            <a:fld id="{A98DE26D-CAE4-40E0-A461-2C9616850055}" type="slidenum">
              <a:rPr lang="en-US" altLang="zh-CN" sz="1200" b="0">
                <a:latin typeface="Times New Roman" panose="02020603050405020304" pitchFamily="18" charset="0"/>
                <a:ea typeface="宋体" panose="02010600030101010101" pitchFamily="2" charset="-122"/>
              </a:rPr>
              <a:pPr algn="r" eaLnBrk="1" hangingPunct="1"/>
              <a:t>14</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638003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fld id="{A27F583F-7915-4160-8F74-ED6C99F734B8}" type="slidenum">
              <a:rPr lang="en-US" altLang="zh-CN" sz="1200">
                <a:ea typeface="SimSun" panose="02010600030101010101" pitchFamily="2" charset="-122"/>
              </a:rPr>
              <a:pPr/>
              <a:t>15</a:t>
            </a:fld>
            <a:endParaRPr lang="en-US" altLang="zh-CN" sz="1200">
              <a:ea typeface="SimSun" panose="02010600030101010101" pitchFamily="2" charset="-122"/>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1976</a:t>
            </a:r>
            <a:r>
              <a:rPr lang="zh-CN" altLang="en-US"/>
              <a:t>年著名的瑞士计算机科学家、</a:t>
            </a:r>
            <a:r>
              <a:rPr lang="en-US" altLang="zh-CN"/>
              <a:t>Pascal</a:t>
            </a:r>
            <a:r>
              <a:rPr lang="zh-CN" altLang="en-US"/>
              <a:t>程序设计语言之父、结构化程序设计首创者、图灵奖获得者沃斯</a:t>
            </a:r>
            <a:r>
              <a:rPr lang="en-US" altLang="zh-CN"/>
              <a:t>(N.Wirth)</a:t>
            </a:r>
            <a:r>
              <a:rPr lang="zh-CN" altLang="en-US"/>
              <a:t>就提出了：</a:t>
            </a:r>
            <a:r>
              <a:rPr lang="en-US" altLang="zh-CN"/>
              <a:t>Algorithms + Data Structures = Programs</a:t>
            </a:r>
            <a:r>
              <a:rPr lang="zh-CN" altLang="en-US"/>
              <a:t>（算法＋数据结构＝程序），在这个著名经典的公式中，“</a:t>
            </a:r>
            <a:r>
              <a:rPr lang="en-US" altLang="zh-CN"/>
              <a:t>+”</a:t>
            </a:r>
            <a:r>
              <a:rPr lang="zh-CN" altLang="en-US"/>
              <a:t>生动地表达出了算法和数据结构的相互作用，是程序设计的精髓；“</a:t>
            </a:r>
            <a:r>
              <a:rPr lang="en-US" altLang="zh-CN"/>
              <a:t>=”</a:t>
            </a:r>
            <a:r>
              <a:rPr lang="zh-CN" altLang="en-US"/>
              <a:t>言简意骇地刻画出了算法和数据结构是构成计算机程序的两个关键要素。计算机程序是使用计算机求解问题，问题的有效求解涉及算法和数据结构这两个不可分割的部分。算法是求解问题的过程描述，数据结构是对所要求解问题中的数据的存储和算法策略的实现。什么是数据结构？什么是算法？有哪些常用的数据结构？又有哪些经典的算法策略？这就是本书</a:t>
            </a:r>
            <a:r>
              <a:rPr lang="en-US" altLang="zh-CN"/>
              <a:t>《</a:t>
            </a:r>
            <a:r>
              <a:rPr lang="zh-CN" altLang="en-US"/>
              <a:t>数据结构</a:t>
            </a:r>
            <a:r>
              <a:rPr lang="en-US" altLang="zh-CN"/>
              <a:t>》</a:t>
            </a:r>
            <a:r>
              <a:rPr lang="zh-CN" altLang="en-US"/>
              <a:t>的主要内容。让我们去领略各类数据结构的功用和风采，去品味各种算法策略的精妙和乐趣。 </a:t>
            </a:r>
          </a:p>
          <a:p>
            <a:pPr eaLnBrk="1" hangingPunct="1"/>
            <a:endParaRPr lang="en-US" altLang="zh-CN"/>
          </a:p>
        </p:txBody>
      </p:sp>
    </p:spTree>
    <p:extLst>
      <p:ext uri="{BB962C8B-B14F-4D97-AF65-F5344CB8AC3E}">
        <p14:creationId xmlns:p14="http://schemas.microsoft.com/office/powerpoint/2010/main" val="54732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p:spPr>
      </p:sp>
      <p:sp>
        <p:nvSpPr>
          <p:cNvPr id="368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86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lgn="r" eaLnBrk="1" hangingPunct="1"/>
            <a:fld id="{4F45CFFC-7E0F-4275-A57B-D820CC8F4A1A}" type="slidenum">
              <a:rPr lang="en-US" altLang="zh-CN" sz="1200" b="0">
                <a:latin typeface="Times New Roman" panose="02020603050405020304" pitchFamily="18" charset="0"/>
                <a:ea typeface="宋体" panose="02010600030101010101" pitchFamily="2" charset="-122"/>
              </a:rPr>
              <a:pPr algn="r" eaLnBrk="1" hangingPunct="1"/>
              <a:t>34</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662654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lgn="r" eaLnBrk="1" hangingPunct="1"/>
            <a:fld id="{3A027903-80F2-4891-97EA-BA5E1E968AD5}" type="slidenum">
              <a:rPr lang="en-US" altLang="zh-CN" sz="1200" b="0">
                <a:latin typeface="Times New Roman" panose="02020603050405020304" pitchFamily="18" charset="0"/>
                <a:ea typeface="宋体" panose="02010600030101010101" pitchFamily="2" charset="-122"/>
              </a:rPr>
              <a:pPr algn="r" eaLnBrk="1" hangingPunct="1"/>
              <a:t>45</a:t>
            </a:fld>
            <a:endParaRPr lang="en-US" altLang="zh-CN" sz="1200" b="0">
              <a:latin typeface="Times New Roman" panose="02020603050405020304" pitchFamily="18" charset="0"/>
              <a:ea typeface="宋体" panose="02010600030101010101" pitchFamily="2" charset="-122"/>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extLst>
      <p:ext uri="{BB962C8B-B14F-4D97-AF65-F5344CB8AC3E}">
        <p14:creationId xmlns:p14="http://schemas.microsoft.com/office/powerpoint/2010/main" val="2037080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7756" cy="6858000"/>
          </a:xfrm>
          <a:prstGeom prst="rect">
            <a:avLst/>
          </a:prstGeom>
        </p:spPr>
      </p:pic>
      <p:sp>
        <p:nvSpPr>
          <p:cNvPr id="2" name="Title 1"/>
          <p:cNvSpPr>
            <a:spLocks noGrp="1"/>
          </p:cNvSpPr>
          <p:nvPr>
            <p:ph type="ctrTitle"/>
          </p:nvPr>
        </p:nvSpPr>
        <p:spPr>
          <a:xfrm>
            <a:off x="914400" y="2130426"/>
            <a:ext cx="10363200" cy="1470025"/>
          </a:xfrm>
        </p:spPr>
        <p:txBody>
          <a:bodyPr/>
          <a:lstStyle>
            <a:lvl1pPr>
              <a:defRPr>
                <a:solidFill>
                  <a:srgbClr val="990033"/>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0000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885330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388"/>
          </a:xfrm>
          <a:prstGeom prst="rect">
            <a:avLst/>
          </a:prstGeom>
        </p:spPr>
      </p:pic>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p>
        </p:txBody>
      </p:sp>
      <p:sp>
        <p:nvSpPr>
          <p:cNvPr id="3" name="Content Placeholder 2"/>
          <p:cNvSpPr>
            <a:spLocks noGrp="1"/>
          </p:cNvSpPr>
          <p:nvPr>
            <p:ph idx="1" hasCustomPrompt="1"/>
          </p:nvPr>
        </p:nvSpPr>
        <p:spPr>
          <a:xfrm>
            <a:off x="304800" y="1371600"/>
            <a:ext cx="11582400" cy="5181600"/>
          </a:xfrm>
        </p:spPr>
        <p:txBody>
          <a:bodyPr/>
          <a:lstStyle>
            <a:lvl1pPr>
              <a:lnSpc>
                <a:spcPct val="150000"/>
              </a:lnSpc>
              <a:spcBef>
                <a:spcPts val="600"/>
              </a:spcBef>
              <a:defRPr b="1">
                <a:solidFill>
                  <a:srgbClr val="000066"/>
                </a:solidFill>
              </a:defRPr>
            </a:lvl1pPr>
            <a:lvl2pPr>
              <a:lnSpc>
                <a:spcPct val="150000"/>
              </a:lnSpc>
              <a:spcBef>
                <a:spcPts val="600"/>
              </a:spcBef>
              <a:defRPr b="1">
                <a:solidFill>
                  <a:srgbClr val="000066"/>
                </a:solidFill>
              </a:defRPr>
            </a:lvl2pPr>
            <a:lvl3pPr>
              <a:lnSpc>
                <a:spcPct val="150000"/>
              </a:lnSpc>
              <a:spcBef>
                <a:spcPts val="600"/>
              </a:spcBef>
              <a:defRPr b="1">
                <a:solidFill>
                  <a:srgbClr val="000066"/>
                </a:solidFill>
              </a:defRPr>
            </a:lvl3pPr>
            <a:lvl4pPr>
              <a:lnSpc>
                <a:spcPct val="150000"/>
              </a:lnSpc>
              <a:spcBef>
                <a:spcPts val="600"/>
              </a:spcBef>
              <a:defRPr b="1">
                <a:solidFill>
                  <a:schemeClr val="accent6">
                    <a:lumMod val="75000"/>
                  </a:schemeClr>
                </a:solidFill>
              </a:defRPr>
            </a:lvl4pPr>
            <a:lvl5pPr>
              <a:lnSpc>
                <a:spcPct val="150000"/>
              </a:lnSpc>
              <a:spcBef>
                <a:spcPts val="600"/>
              </a:spcBef>
              <a:defRPr b="1">
                <a:solidFill>
                  <a:schemeClr val="accent6">
                    <a:lumMod val="75000"/>
                  </a:schemeClr>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6933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p>
        </p:txBody>
      </p:sp>
      <p:sp>
        <p:nvSpPr>
          <p:cNvPr id="3" name="Content Placeholder 2"/>
          <p:cNvSpPr>
            <a:spLocks noGrp="1"/>
          </p:cNvSpPr>
          <p:nvPr>
            <p:ph sz="half" idx="1" hasCustomPrompt="1"/>
          </p:nvPr>
        </p:nvSpPr>
        <p:spPr>
          <a:xfrm>
            <a:off x="304800" y="1524000"/>
            <a:ext cx="5689600" cy="4800600"/>
          </a:xfrm>
        </p:spPr>
        <p:txBody>
          <a:bodyPr/>
          <a:lstStyle>
            <a:lvl1pPr>
              <a:lnSpc>
                <a:spcPct val="150000"/>
              </a:lnSpc>
              <a:spcBef>
                <a:spcPts val="600"/>
              </a:spcBef>
              <a:defRPr sz="2600" b="1">
                <a:solidFill>
                  <a:srgbClr val="000066"/>
                </a:solidFill>
              </a:defRPr>
            </a:lvl1pPr>
            <a:lvl2pPr>
              <a:lnSpc>
                <a:spcPct val="150000"/>
              </a:lnSpc>
              <a:spcBef>
                <a:spcPts val="600"/>
              </a:spcBef>
              <a:defRPr sz="2400" b="1">
                <a:solidFill>
                  <a:srgbClr val="000066"/>
                </a:solidFill>
              </a:defRPr>
            </a:lvl2pPr>
            <a:lvl3pPr>
              <a:lnSpc>
                <a:spcPct val="150000"/>
              </a:lnSpc>
              <a:spcBef>
                <a:spcPts val="600"/>
              </a:spcBef>
              <a:defRPr sz="2200" b="1">
                <a:solidFill>
                  <a:srgbClr val="000066"/>
                </a:solidFill>
              </a:defRPr>
            </a:lvl3pPr>
            <a:lvl4pPr>
              <a:lnSpc>
                <a:spcPct val="150000"/>
              </a:lnSpc>
              <a:spcBef>
                <a:spcPts val="600"/>
              </a:spcBef>
              <a:defRPr sz="1800" b="1">
                <a:solidFill>
                  <a:schemeClr val="accent6">
                    <a:lumMod val="75000"/>
                  </a:schemeClr>
                </a:solidFill>
              </a:defRPr>
            </a:lvl4pPr>
            <a:lvl5pPr>
              <a:lnSpc>
                <a:spcPct val="150000"/>
              </a:lnSpc>
              <a:spcBef>
                <a:spcPts val="600"/>
              </a:spcBef>
              <a:defRPr sz="1800" b="1">
                <a:solidFill>
                  <a:schemeClr val="accent6">
                    <a:lumMod val="7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197600" y="1524000"/>
            <a:ext cx="5689600" cy="480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a:defRPr lang="en-US" b="1" smtClean="0">
                <a:solidFill>
                  <a:srgbClr val="000066"/>
                </a:solidFill>
              </a:defRPr>
            </a:lvl1pPr>
            <a:lvl2pPr>
              <a:defRPr lang="en-US" b="1" smtClean="0">
                <a:solidFill>
                  <a:srgbClr val="000066"/>
                </a:solidFill>
              </a:defRPr>
            </a:lvl2pPr>
            <a:lvl3pPr>
              <a:defRPr lang="en-US" b="1" smtClean="0">
                <a:solidFill>
                  <a:srgbClr val="000066"/>
                </a:solidFill>
              </a:defRPr>
            </a:lvl3pPr>
            <a:lvl4pPr>
              <a:defRPr lang="en-US" sz="1800" b="1" smtClean="0">
                <a:solidFill>
                  <a:schemeClr val="accent6">
                    <a:lumMod val="75000"/>
                  </a:schemeClr>
                </a:solidFill>
              </a:defRPr>
            </a:lvl4pPr>
            <a:lvl5pPr>
              <a:defRPr lang="en-US" sz="1800" b="1">
                <a:solidFill>
                  <a:schemeClr val="accent6">
                    <a:lumMod val="75000"/>
                  </a:schemeClr>
                </a:solidFill>
              </a:defRPr>
            </a:lvl5pPr>
          </a:lstStyle>
          <a:p>
            <a:pPr lvl="0">
              <a:lnSpc>
                <a:spcPct val="150000"/>
              </a:lnSpc>
              <a:spcBef>
                <a:spcPts val="600"/>
              </a:spcBef>
            </a:pPr>
            <a:r>
              <a:rPr lang="en-US" dirty="0"/>
              <a:t>Click to edit Master text styles</a:t>
            </a:r>
          </a:p>
          <a:p>
            <a:pPr lvl="1">
              <a:lnSpc>
                <a:spcPct val="150000"/>
              </a:lnSpc>
              <a:spcBef>
                <a:spcPts val="600"/>
              </a:spcBef>
            </a:pPr>
            <a:r>
              <a:rPr lang="en-US" dirty="0"/>
              <a:t>Second level</a:t>
            </a:r>
          </a:p>
          <a:p>
            <a:pPr lvl="2">
              <a:lnSpc>
                <a:spcPct val="150000"/>
              </a:lnSpc>
              <a:spcBef>
                <a:spcPts val="600"/>
              </a:spcBef>
            </a:pPr>
            <a:r>
              <a:rPr lang="en-US" dirty="0"/>
              <a:t>Third level</a:t>
            </a:r>
          </a:p>
        </p:txBody>
      </p:sp>
    </p:spTree>
    <p:extLst>
      <p:ext uri="{BB962C8B-B14F-4D97-AF65-F5344CB8AC3E}">
        <p14:creationId xmlns:p14="http://schemas.microsoft.com/office/powerpoint/2010/main" val="724165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625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0"/>
            <a:ext cx="2590800" cy="5562600"/>
          </a:xfrm>
        </p:spPr>
        <p:txBody>
          <a:bodyPr vert="eaVert"/>
          <a:lstStyle>
            <a:lvl1pPr>
              <a:defRPr>
                <a:solidFill>
                  <a:srgbClr val="990033"/>
                </a:solidFill>
              </a:defRPr>
            </a:lvl1pPr>
          </a:lstStyle>
          <a:p>
            <a:r>
              <a:rPr lang="en-US" dirty="0"/>
              <a:t>Click to edit Master title style</a:t>
            </a:r>
          </a:p>
        </p:txBody>
      </p:sp>
      <p:sp>
        <p:nvSpPr>
          <p:cNvPr id="3" name="Vertical Text Placeholder 2"/>
          <p:cNvSpPr>
            <a:spLocks noGrp="1"/>
          </p:cNvSpPr>
          <p:nvPr>
            <p:ph type="body" orient="vert" idx="1" hasCustomPrompt="1"/>
          </p:nvPr>
        </p:nvSpPr>
        <p:spPr>
          <a:xfrm>
            <a:off x="914400" y="762000"/>
            <a:ext cx="7569200" cy="5562600"/>
          </a:xfrm>
        </p:spPr>
        <p:txBody>
          <a:bodyPr vert="eaVert"/>
          <a:lstStyle>
            <a:lvl1pPr>
              <a:lnSpc>
                <a:spcPct val="150000"/>
              </a:lnSpc>
              <a:spcBef>
                <a:spcPts val="600"/>
              </a:spcBef>
              <a:defRPr>
                <a:solidFill>
                  <a:srgbClr val="000066"/>
                </a:solidFill>
              </a:defRPr>
            </a:lvl1pPr>
            <a:lvl2pPr>
              <a:lnSpc>
                <a:spcPct val="150000"/>
              </a:lnSpc>
              <a:spcBef>
                <a:spcPts val="600"/>
              </a:spcBef>
              <a:defRPr>
                <a:solidFill>
                  <a:srgbClr val="000066"/>
                </a:solidFill>
              </a:defRPr>
            </a:lvl2pPr>
            <a:lvl3pPr>
              <a:lnSpc>
                <a:spcPct val="150000"/>
              </a:lnSpc>
              <a:spcBef>
                <a:spcPts val="600"/>
              </a:spcBef>
              <a:defRPr>
                <a:solidFill>
                  <a:srgbClr val="000066"/>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01390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lnSpc>
                <a:spcPct val="150000"/>
              </a:lnSpc>
              <a:spcBef>
                <a:spcPts val="600"/>
              </a:spcBef>
              <a:spcAft>
                <a:spcPts val="600"/>
              </a:spcAft>
              <a:defRPr/>
            </a:lvl1pPr>
            <a:lvl2pPr>
              <a:lnSpc>
                <a:spcPct val="150000"/>
              </a:lnSpc>
              <a:spcBef>
                <a:spcPts val="600"/>
              </a:spcBef>
              <a:spcAft>
                <a:spcPts val="600"/>
              </a:spcAft>
              <a:defRPr/>
            </a:lvl2pPr>
            <a:lvl3pPr>
              <a:lnSpc>
                <a:spcPct val="150000"/>
              </a:lnSpc>
              <a:spcBef>
                <a:spcPts val="600"/>
              </a:spcBef>
              <a:spcAft>
                <a:spcPts val="600"/>
              </a:spcAft>
              <a:defRPr/>
            </a:lvl3pPr>
            <a:lvl4pPr>
              <a:lnSpc>
                <a:spcPct val="150000"/>
              </a:lnSpc>
              <a:spcBef>
                <a:spcPts val="600"/>
              </a:spcBef>
              <a:spcAft>
                <a:spcPts val="600"/>
              </a:spcAft>
              <a:defRPr/>
            </a:lvl4pPr>
            <a:lvl5pPr>
              <a:lnSpc>
                <a:spcPct val="150000"/>
              </a:lnSpc>
              <a:spcBef>
                <a:spcPts val="600"/>
              </a:spcBef>
              <a:spcAft>
                <a:spcPts val="600"/>
              </a:spcAft>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dt" sz="half" idx="10"/>
          </p:nvPr>
        </p:nvSpPr>
        <p:spPr>
          <a:xfrm>
            <a:off x="9347200" y="6553200"/>
            <a:ext cx="2540000" cy="304800"/>
          </a:xfrm>
          <a:prstGeom prst="rect">
            <a:avLst/>
          </a:prstGeom>
          <a:ln/>
        </p:spPr>
        <p:txBody>
          <a:bodyPr/>
          <a:lstStyle>
            <a:lvl1pPr>
              <a:defRPr/>
            </a:lvl1pPr>
          </a:lstStyle>
          <a:p>
            <a:pPr>
              <a:defRPr/>
            </a:pPr>
            <a:fld id="{667A2687-1304-4F95-A0F8-B4AD29C0DBA2}" type="datetime1">
              <a:rPr lang="zh-CN" altLang="en-US"/>
              <a:pPr>
                <a:defRPr/>
              </a:pPr>
              <a:t>2025/2/22</a:t>
            </a:fld>
            <a:endParaRPr lang="en-US" altLang="zh-CN"/>
          </a:p>
        </p:txBody>
      </p:sp>
      <p:sp>
        <p:nvSpPr>
          <p:cNvPr id="5" name="Rectangle 9"/>
          <p:cNvSpPr>
            <a:spLocks noGrp="1" noChangeArrowheads="1"/>
          </p:cNvSpPr>
          <p:nvPr>
            <p:ph type="ftr" sz="quarter" idx="11"/>
          </p:nvPr>
        </p:nvSpPr>
        <p:spPr>
          <a:xfrm>
            <a:off x="3915833" y="6529388"/>
            <a:ext cx="3860800" cy="304800"/>
          </a:xfrm>
          <a:prstGeom prst="rect">
            <a:avLst/>
          </a:prstGeom>
          <a:ln/>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a:xfrm>
            <a:off x="112184" y="6343650"/>
            <a:ext cx="783167" cy="488950"/>
          </a:xfrm>
          <a:prstGeom prst="rect">
            <a:avLst/>
          </a:prstGeom>
          <a:ln/>
        </p:spPr>
        <p:txBody>
          <a:bodyPr/>
          <a:lstStyle>
            <a:lvl1pPr>
              <a:defRPr/>
            </a:lvl1pPr>
          </a:lstStyle>
          <a:p>
            <a:fld id="{03E23431-74FB-4E5C-94DD-5FE0BD9C3F63}" type="slidenum">
              <a:rPr lang="en-US" altLang="zh-CN"/>
              <a:pPr/>
              <a:t>‹#›</a:t>
            </a:fld>
            <a:endParaRPr lang="en-US" altLang="zh-CN"/>
          </a:p>
        </p:txBody>
      </p:sp>
    </p:spTree>
    <p:extLst>
      <p:ext uri="{BB962C8B-B14F-4D97-AF65-F5344CB8AC3E}">
        <p14:creationId xmlns:p14="http://schemas.microsoft.com/office/powerpoint/2010/main" val="1135303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1"/>
            <a:ext cx="12200238" cy="6865023"/>
          </a:xfrm>
          <a:prstGeom prst="rect">
            <a:avLst/>
          </a:prstGeom>
        </p:spPr>
      </p:pic>
      <p:sp>
        <p:nvSpPr>
          <p:cNvPr id="1028" name="Rectangle 2"/>
          <p:cNvSpPr>
            <a:spLocks noGrp="1" noChangeArrowheads="1"/>
          </p:cNvSpPr>
          <p:nvPr userDrawn="1">
            <p:ph type="title"/>
          </p:nvPr>
        </p:nvSpPr>
        <p:spPr bwMode="auto">
          <a:xfrm>
            <a:off x="914400" y="533400"/>
            <a:ext cx="1036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dirty="0"/>
              <a:t>Click to edit Master title style</a:t>
            </a:r>
          </a:p>
        </p:txBody>
      </p:sp>
      <p:sp>
        <p:nvSpPr>
          <p:cNvPr id="1029" name="Rectangle 3"/>
          <p:cNvSpPr>
            <a:spLocks noGrp="1" noChangeArrowheads="1"/>
          </p:cNvSpPr>
          <p:nvPr userDrawn="1">
            <p:ph type="body" idx="1"/>
          </p:nvPr>
        </p:nvSpPr>
        <p:spPr bwMode="auto">
          <a:xfrm>
            <a:off x="304800" y="1371600"/>
            <a:ext cx="11480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lnSpc>
                <a:spcPct val="150000"/>
              </a:lnSpc>
              <a:spcBef>
                <a:spcPts val="600"/>
              </a:spcBef>
            </a:pPr>
            <a:r>
              <a:rPr lang="en-US" altLang="zh-CN" dirty="0"/>
              <a:t> Click to edit Master text styles</a:t>
            </a:r>
          </a:p>
          <a:p>
            <a:pPr lvl="1">
              <a:lnSpc>
                <a:spcPct val="150000"/>
              </a:lnSpc>
              <a:spcBef>
                <a:spcPts val="600"/>
              </a:spcBef>
            </a:pPr>
            <a:r>
              <a:rPr lang="en-US" altLang="zh-CN" dirty="0"/>
              <a:t>Second level</a:t>
            </a:r>
          </a:p>
          <a:p>
            <a:pPr lvl="2">
              <a:lnSpc>
                <a:spcPct val="150000"/>
              </a:lnSpc>
              <a:spcBef>
                <a:spcPts val="600"/>
              </a:spcBef>
            </a:pPr>
            <a:r>
              <a:rPr lang="en-US" altLang="zh-CN" dirty="0"/>
              <a:t>Third level</a:t>
            </a:r>
          </a:p>
        </p:txBody>
      </p:sp>
    </p:spTree>
  </p:cSld>
  <p:clrMap bg1="lt1" tx1="dk1" bg2="lt2" tx2="dk2" accent1="accent1" accent2="accent2" accent3="accent3" accent4="accent4" accent5="accent5" accent6="accent6" hlink="hlink" folHlink="folHlink"/>
  <p:sldLayoutIdLst>
    <p:sldLayoutId id="2147484047" r:id="rId1"/>
    <p:sldLayoutId id="2147484048" r:id="rId2"/>
    <p:sldLayoutId id="2147484050" r:id="rId3"/>
    <p:sldLayoutId id="2147484053" r:id="rId4"/>
    <p:sldLayoutId id="2147484057" r:id="rId5"/>
    <p:sldLayoutId id="2147484058" r:id="rId6"/>
  </p:sldLayoutIdLst>
  <p:hf hdr="0" dt="0"/>
  <p:txStyles>
    <p:title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600" b="1" baseline="0" dirty="0" smtClean="0">
          <a:solidFill>
            <a:srgbClr val="0000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400" b="1" dirty="0" smtClean="0">
          <a:solidFill>
            <a:srgbClr val="000066"/>
          </a:solidFill>
          <a:latin typeface="微软雅黑" panose="020B0503020204020204" pitchFamily="34" charset="-122"/>
          <a:ea typeface="微软雅黑" panose="020B0503020204020204" pitchFamily="34" charset="-122"/>
        </a:defRPr>
      </a:lvl2pPr>
      <a:lvl3pPr marL="1085850" indent="-228600" algn="l" rtl="0" eaLnBrk="0" fontAlgn="base" hangingPunct="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微软雅黑" panose="020B0503020204020204" pitchFamily="34" charset="-122"/>
          <a:ea typeface="微软雅黑" panose="020B0503020204020204" pitchFamily="34" charset="-122"/>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8.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0.wmf"/><Relationship Id="rId5" Type="http://schemas.openxmlformats.org/officeDocument/2006/relationships/image" Target="../media/image7.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9.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www.icourse163.org/spoc/course/UESTC-1462651190"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3" Type="http://schemas.openxmlformats.org/officeDocument/2006/relationships/image" Target="../media/image19.png"/><Relationship Id="rId18" Type="http://schemas.openxmlformats.org/officeDocument/2006/relationships/customXml" Target="../ink/ink9.xml"/><Relationship Id="rId26" Type="http://schemas.openxmlformats.org/officeDocument/2006/relationships/customXml" Target="../ink/ink13.xml"/><Relationship Id="rId3" Type="http://schemas.openxmlformats.org/officeDocument/2006/relationships/image" Target="../media/image14.png"/><Relationship Id="rId21" Type="http://schemas.openxmlformats.org/officeDocument/2006/relationships/image" Target="../media/image23.png"/><Relationship Id="rId7" Type="http://schemas.openxmlformats.org/officeDocument/2006/relationships/image" Target="../media/image16.png"/><Relationship Id="rId12" Type="http://schemas.openxmlformats.org/officeDocument/2006/relationships/customXml" Target="../ink/ink6.xml"/><Relationship Id="rId17" Type="http://schemas.openxmlformats.org/officeDocument/2006/relationships/image" Target="../media/image21.png"/><Relationship Id="rId25" Type="http://schemas.openxmlformats.org/officeDocument/2006/relationships/image" Target="../media/image25.png"/><Relationship Id="rId33" Type="http://schemas.openxmlformats.org/officeDocument/2006/relationships/image" Target="../media/image29.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customXml" Target="../ink/ink3.xml"/><Relationship Id="rId11" Type="http://schemas.openxmlformats.org/officeDocument/2006/relationships/image" Target="../media/image18.png"/><Relationship Id="rId24" Type="http://schemas.openxmlformats.org/officeDocument/2006/relationships/customXml" Target="../ink/ink12.xml"/><Relationship Id="rId32" Type="http://schemas.openxmlformats.org/officeDocument/2006/relationships/customXml" Target="../ink/ink16.xml"/><Relationship Id="rId5" Type="http://schemas.openxmlformats.org/officeDocument/2006/relationships/image" Target="../media/image15.png"/><Relationship Id="rId15" Type="http://schemas.openxmlformats.org/officeDocument/2006/relationships/image" Target="../media/image20.png"/><Relationship Id="rId23" Type="http://schemas.openxmlformats.org/officeDocument/2006/relationships/image" Target="../media/image24.png"/><Relationship Id="rId28" Type="http://schemas.openxmlformats.org/officeDocument/2006/relationships/customXml" Target="../ink/ink14.xml"/><Relationship Id="rId10" Type="http://schemas.openxmlformats.org/officeDocument/2006/relationships/customXml" Target="../ink/ink5.xml"/><Relationship Id="rId19" Type="http://schemas.openxmlformats.org/officeDocument/2006/relationships/image" Target="../media/image22.png"/><Relationship Id="rId31" Type="http://schemas.openxmlformats.org/officeDocument/2006/relationships/image" Target="../media/image28.png"/><Relationship Id="rId4" Type="http://schemas.openxmlformats.org/officeDocument/2006/relationships/customXml" Target="../ink/ink2.xml"/><Relationship Id="rId9" Type="http://schemas.openxmlformats.org/officeDocument/2006/relationships/image" Target="../media/image17.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26.png"/><Relationship Id="rId30" Type="http://schemas.openxmlformats.org/officeDocument/2006/relationships/customXml" Target="../ink/ink15.xml"/><Relationship Id="rId8" Type="http://schemas.openxmlformats.org/officeDocument/2006/relationships/customXml" Target="../ink/ink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hyperlink" Target="&#31532;&#19971;&#31456;new.ppt" TargetMode="External"/><Relationship Id="rId3" Type="http://schemas.openxmlformats.org/officeDocument/2006/relationships/hyperlink" Target="&#31532;&#20108;&#31456;new.ppt" TargetMode="External"/><Relationship Id="rId7" Type="http://schemas.openxmlformats.org/officeDocument/2006/relationships/hyperlink" Target="&#31532;&#20845;&#31456;new.ppt" TargetMode="External"/><Relationship Id="rId12" Type="http://schemas.openxmlformats.org/officeDocument/2006/relationships/image" Target="../media/image6.png"/><Relationship Id="rId2" Type="http://schemas.openxmlformats.org/officeDocument/2006/relationships/hyperlink" Target="&#31532;1&#31456;new.PPT" TargetMode="External"/><Relationship Id="rId1" Type="http://schemas.openxmlformats.org/officeDocument/2006/relationships/slideLayout" Target="../slideLayouts/slideLayout4.xml"/><Relationship Id="rId6" Type="http://schemas.openxmlformats.org/officeDocument/2006/relationships/hyperlink" Target="&#31532;&#20116;&#31456;new.ppt" TargetMode="External"/><Relationship Id="rId11" Type="http://schemas.openxmlformats.org/officeDocument/2006/relationships/hyperlink" Target="&#31532;&#21313;&#31456;new.ppt" TargetMode="External"/><Relationship Id="rId5" Type="http://schemas.openxmlformats.org/officeDocument/2006/relationships/hyperlink" Target="&#31532;&#22235;&#31456;new.ppt" TargetMode="External"/><Relationship Id="rId10" Type="http://schemas.openxmlformats.org/officeDocument/2006/relationships/hyperlink" Target="&#31532;&#20061;&#31456;new.ppt" TargetMode="External"/><Relationship Id="rId4" Type="http://schemas.openxmlformats.org/officeDocument/2006/relationships/hyperlink" Target="&#31532;&#19977;&#31456;new.ppt" TargetMode="External"/><Relationship Id="rId9" Type="http://schemas.openxmlformats.org/officeDocument/2006/relationships/hyperlink" Target="&#31532;&#20843;&#31456;new.ppt"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7200" dirty="0"/>
              <a:t>程序设计与算法基础</a:t>
            </a:r>
            <a:r>
              <a:rPr lang="en-US" altLang="zh-CN" sz="7200" dirty="0">
                <a:latin typeface="华文仿宋" panose="02010600040101010101" pitchFamily="2" charset="-122"/>
                <a:ea typeface="华文仿宋" panose="02010600040101010101" pitchFamily="2" charset="-122"/>
              </a:rPr>
              <a:t>Ⅱ</a:t>
            </a:r>
            <a:endParaRPr lang="zh-CN" altLang="en-US" sz="7200" dirty="0"/>
          </a:p>
        </p:txBody>
      </p:sp>
      <p:sp>
        <p:nvSpPr>
          <p:cNvPr id="3" name="副标题 2"/>
          <p:cNvSpPr>
            <a:spLocks noGrp="1"/>
          </p:cNvSpPr>
          <p:nvPr>
            <p:ph type="subTitle" idx="1"/>
          </p:nvPr>
        </p:nvSpPr>
        <p:spPr>
          <a:xfrm>
            <a:off x="1828800" y="4572000"/>
            <a:ext cx="8534400" cy="838200"/>
          </a:xfrm>
        </p:spPr>
        <p:txBody>
          <a:bodyPr/>
          <a:lstStyle/>
          <a:p>
            <a:r>
              <a:rPr lang="zh-CN" altLang="en-US" sz="4000" dirty="0"/>
              <a:t>授课教师：夏金祥</a:t>
            </a:r>
          </a:p>
        </p:txBody>
      </p:sp>
    </p:spTree>
    <p:extLst>
      <p:ext uri="{BB962C8B-B14F-4D97-AF65-F5344CB8AC3E}">
        <p14:creationId xmlns:p14="http://schemas.microsoft.com/office/powerpoint/2010/main" val="374652140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7ABBE026-9D75-4818-BD61-6A2358D647E1}"/>
              </a:ext>
            </a:extLst>
          </p:cNvPr>
          <p:cNvSpPr>
            <a:spLocks noChangeArrowheads="1"/>
          </p:cNvSpPr>
          <p:nvPr/>
        </p:nvSpPr>
        <p:spPr bwMode="auto">
          <a:xfrm>
            <a:off x="3124200" y="2286000"/>
            <a:ext cx="5715000" cy="2819400"/>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D60093"/>
                </a:solidFill>
                <a:effectLst>
                  <a:outerShdw blurRad="38100" dist="38100" dir="2700000" algn="tl">
                    <a:srgbClr val="C0C0C0"/>
                  </a:outerShdw>
                </a:effectLst>
                <a:latin typeface="方正姚体" pitchFamily="2" charset="-122"/>
                <a:ea typeface="微软雅黑" pitchFamily="34" charset="-122"/>
              </a:rPr>
              <a:t>数据结构</a:t>
            </a: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002060"/>
                </a:solidFill>
                <a:effectLst>
                  <a:outerShdw blurRad="38100" dist="38100" dir="2700000" algn="tl">
                    <a:srgbClr val="C0C0C0"/>
                  </a:outerShdw>
                </a:effectLst>
                <a:latin typeface="Arial" charset="0"/>
                <a:ea typeface="微软雅黑" pitchFamily="34" charset="-122"/>
              </a:rPr>
              <a:t>算法</a:t>
            </a:r>
            <a:endParaRPr kumimoji="1" lang="en-US" altLang="zh-CN" sz="3200" b="1" dirty="0">
              <a:solidFill>
                <a:srgbClr val="002060"/>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000066"/>
                </a:solidFill>
                <a:effectLst>
                  <a:outerShdw blurRad="38100" dist="38100" dir="2700000" algn="tl">
                    <a:srgbClr val="C0C0C0"/>
                  </a:outerShdw>
                </a:effectLst>
                <a:latin typeface="Arial" charset="0"/>
                <a:ea typeface="微软雅黑" pitchFamily="34" charset="-122"/>
              </a:rPr>
              <a:t>算法的评价</a:t>
            </a: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zh-CN" altLang="en-US" sz="3200" b="1" dirty="0">
              <a:solidFill>
                <a:srgbClr val="000066"/>
              </a:solidFill>
              <a:effectLst>
                <a:outerShdw blurRad="38100" dist="38100" dir="2700000" algn="tl">
                  <a:srgbClr val="C0C0C0"/>
                </a:outerShdw>
              </a:effectLst>
              <a:latin typeface="Arial" charset="0"/>
              <a:ea typeface="微软雅黑" pitchFamily="34" charset="-122"/>
            </a:endParaRPr>
          </a:p>
        </p:txBody>
      </p:sp>
    </p:spTree>
    <p:extLst>
      <p:ext uri="{BB962C8B-B14F-4D97-AF65-F5344CB8AC3E}">
        <p14:creationId xmlns:p14="http://schemas.microsoft.com/office/powerpoint/2010/main" val="4086696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数据结构</a:t>
            </a:r>
          </a:p>
        </p:txBody>
      </p:sp>
      <p:sp>
        <p:nvSpPr>
          <p:cNvPr id="3" name="内容占位符 2"/>
          <p:cNvSpPr>
            <a:spLocks noGrp="1"/>
          </p:cNvSpPr>
          <p:nvPr>
            <p:ph idx="1"/>
          </p:nvPr>
        </p:nvSpPr>
        <p:spPr/>
        <p:txBody>
          <a:bodyPr/>
          <a:lstStyle/>
          <a:p>
            <a:pPr>
              <a:lnSpc>
                <a:spcPct val="150000"/>
              </a:lnSpc>
              <a:spcBef>
                <a:spcPts val="600"/>
              </a:spcBef>
            </a:pPr>
            <a:r>
              <a:rPr lang="zh-CN" altLang="en-US" dirty="0">
                <a:solidFill>
                  <a:srgbClr val="C00000"/>
                </a:solidFill>
              </a:rPr>
              <a:t>数据</a:t>
            </a:r>
            <a:r>
              <a:rPr lang="zh-CN" altLang="en-US" dirty="0"/>
              <a:t>是对客观事物的</a:t>
            </a:r>
            <a:r>
              <a:rPr lang="zh-CN" altLang="en-US" dirty="0">
                <a:solidFill>
                  <a:srgbClr val="C00000"/>
                </a:solidFill>
              </a:rPr>
              <a:t>描述形式</a:t>
            </a:r>
            <a:r>
              <a:rPr lang="zh-CN" altLang="en-US" dirty="0"/>
              <a:t>和</a:t>
            </a:r>
            <a:r>
              <a:rPr lang="zh-CN" altLang="en-US" dirty="0">
                <a:solidFill>
                  <a:srgbClr val="C00000"/>
                </a:solidFill>
              </a:rPr>
              <a:t>编码</a:t>
            </a:r>
            <a:r>
              <a:rPr lang="zh-CN" altLang="en-US" dirty="0"/>
              <a:t>形式的统称 </a:t>
            </a:r>
          </a:p>
          <a:p>
            <a:pPr>
              <a:lnSpc>
                <a:spcPct val="150000"/>
              </a:lnSpc>
              <a:spcBef>
                <a:spcPts val="600"/>
              </a:spcBef>
            </a:pPr>
            <a:r>
              <a:rPr lang="zh-CN" altLang="en-US" dirty="0"/>
              <a:t>是计算机算法和程序的</a:t>
            </a:r>
            <a:r>
              <a:rPr lang="zh-CN" altLang="en-US" dirty="0">
                <a:solidFill>
                  <a:srgbClr val="C00000"/>
                </a:solidFill>
              </a:rPr>
              <a:t>处理对象</a:t>
            </a:r>
            <a:r>
              <a:rPr lang="zh-CN" altLang="en-US" dirty="0"/>
              <a:t>（输入数据）和</a:t>
            </a:r>
            <a:r>
              <a:rPr lang="zh-CN" altLang="en-US" dirty="0">
                <a:solidFill>
                  <a:srgbClr val="C00000"/>
                </a:solidFill>
              </a:rPr>
              <a:t>计算结果</a:t>
            </a:r>
            <a:r>
              <a:rPr lang="zh-CN" altLang="en-US" dirty="0"/>
              <a:t>（输出数据） </a:t>
            </a:r>
          </a:p>
          <a:p>
            <a:r>
              <a:rPr lang="zh-CN" altLang="en-US" dirty="0"/>
              <a:t>数据的种类：</a:t>
            </a:r>
            <a:endParaRPr lang="en-US" altLang="zh-CN" dirty="0"/>
          </a:p>
          <a:p>
            <a:pPr lvl="1"/>
            <a:r>
              <a:rPr lang="zh-CN" altLang="en-US" dirty="0"/>
              <a:t>数值型数据（整数、实数等）</a:t>
            </a:r>
          </a:p>
          <a:p>
            <a:pPr lvl="1"/>
            <a:r>
              <a:rPr lang="zh-CN" altLang="en-US" dirty="0"/>
              <a:t>文字型数据（字符、字符串、程序代码）</a:t>
            </a:r>
          </a:p>
          <a:p>
            <a:pPr lvl="1"/>
            <a:r>
              <a:rPr lang="zh-CN" altLang="en-US" dirty="0"/>
              <a:t>矩阵、记录</a:t>
            </a:r>
          </a:p>
          <a:p>
            <a:pPr lvl="1"/>
            <a:r>
              <a:rPr lang="zh-CN" altLang="en-US" dirty="0"/>
              <a:t>声音、图像</a:t>
            </a:r>
          </a:p>
          <a:p>
            <a:pPr>
              <a:lnSpc>
                <a:spcPct val="150000"/>
              </a:lnSpc>
              <a:spcBef>
                <a:spcPts val="600"/>
              </a:spcBef>
            </a:pPr>
            <a:endParaRPr lang="en-US" altLang="zh-CN" dirty="0"/>
          </a:p>
          <a:p>
            <a:pPr>
              <a:lnSpc>
                <a:spcPct val="150000"/>
              </a:lnSpc>
              <a:spcBef>
                <a:spcPts val="600"/>
              </a:spcBef>
            </a:pPr>
            <a:endParaRPr lang="en-US" altLang="zh-CN" dirty="0"/>
          </a:p>
          <a:p>
            <a:pPr>
              <a:lnSpc>
                <a:spcPct val="150000"/>
              </a:lnSpc>
              <a:spcBef>
                <a:spcPts val="600"/>
              </a:spcBef>
            </a:pPr>
            <a:endParaRPr lang="zh-CN" altLang="en-US" dirty="0"/>
          </a:p>
        </p:txBody>
      </p:sp>
      <p:sp>
        <p:nvSpPr>
          <p:cNvPr id="6" name="矩形 5"/>
          <p:cNvSpPr>
            <a:spLocks noChangeArrowheads="1"/>
          </p:cNvSpPr>
          <p:nvPr/>
        </p:nvSpPr>
        <p:spPr bwMode="auto">
          <a:xfrm>
            <a:off x="5762625" y="5486400"/>
            <a:ext cx="5514975" cy="528638"/>
          </a:xfrm>
          <a:prstGeom prst="rect">
            <a:avLst/>
          </a:prstGeom>
          <a:solidFill>
            <a:srgbClr val="FFFF00"/>
          </a:solidFill>
          <a:ln w="9525">
            <a:solidFill>
              <a:srgbClr val="FF0000"/>
            </a:solidFill>
            <a:miter lim="800000"/>
            <a:headEnd/>
            <a:tailEnd/>
          </a:ln>
        </p:spPr>
        <p:txBody>
          <a:bodyPr>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lgn="ctr" eaLnBrk="1" hangingPunct="1">
              <a:buFont typeface="Wingdings" panose="05000000000000000000" pitchFamily="2" charset="2"/>
              <a:buNone/>
            </a:pPr>
            <a:r>
              <a:rPr lang="zh-CN" altLang="en-US" sz="2800" dirty="0">
                <a:latin typeface="Times New Roman" panose="02020603050405020304" pitchFamily="18" charset="0"/>
              </a:rPr>
              <a:t>数据总是以某种</a:t>
            </a:r>
            <a:r>
              <a:rPr lang="zh-CN" altLang="en-US" sz="2800" dirty="0">
                <a:solidFill>
                  <a:schemeClr val="hlink"/>
                </a:solidFill>
                <a:latin typeface="Times New Roman" panose="02020603050405020304" pitchFamily="18" charset="0"/>
              </a:rPr>
              <a:t>编码</a:t>
            </a:r>
            <a:r>
              <a:rPr lang="zh-CN" altLang="en-US" sz="2800" dirty="0">
                <a:latin typeface="Times New Roman" panose="02020603050405020304" pitchFamily="18" charset="0"/>
              </a:rPr>
              <a:t>形式出现的</a:t>
            </a:r>
          </a:p>
        </p:txBody>
      </p:sp>
    </p:spTree>
    <p:extLst>
      <p:ext uri="{BB962C8B-B14F-4D97-AF65-F5344CB8AC3E}">
        <p14:creationId xmlns:p14="http://schemas.microsoft.com/office/powerpoint/2010/main" val="75940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数据元素（</a:t>
            </a:r>
            <a:r>
              <a:rPr lang="en-US" altLang="zh-CN" dirty="0"/>
              <a:t>data element</a:t>
            </a:r>
            <a:r>
              <a:rPr lang="zh-CN" altLang="en-US" dirty="0"/>
              <a:t>）</a:t>
            </a:r>
          </a:p>
        </p:txBody>
      </p:sp>
      <p:sp>
        <p:nvSpPr>
          <p:cNvPr id="3" name="内容占位符 2"/>
          <p:cNvSpPr>
            <a:spLocks noGrp="1"/>
          </p:cNvSpPr>
          <p:nvPr>
            <p:ph idx="1"/>
          </p:nvPr>
        </p:nvSpPr>
        <p:spPr>
          <a:xfrm>
            <a:off x="304800" y="1219200"/>
            <a:ext cx="11201400" cy="2133600"/>
          </a:xfrm>
        </p:spPr>
        <p:txBody>
          <a:bodyPr/>
          <a:lstStyle/>
          <a:p>
            <a:r>
              <a:rPr lang="zh-CN" altLang="en-US" sz="2400" dirty="0">
                <a:solidFill>
                  <a:srgbClr val="C00000"/>
                </a:solidFill>
              </a:rPr>
              <a:t>数据元素</a:t>
            </a:r>
            <a:r>
              <a:rPr lang="zh-CN" altLang="en-US" sz="2400" dirty="0"/>
              <a:t>是组成数据的基本单位 ，是数据集合的个体</a:t>
            </a:r>
            <a:endParaRPr lang="en-US" altLang="zh-CN" sz="2400" dirty="0"/>
          </a:p>
          <a:p>
            <a:r>
              <a:rPr lang="zh-CN" altLang="en-US" sz="2400" dirty="0"/>
              <a:t>一个数据元素可含有一个或多个</a:t>
            </a:r>
            <a:r>
              <a:rPr lang="zh-CN" altLang="en-US" sz="2400" dirty="0">
                <a:solidFill>
                  <a:srgbClr val="C00000"/>
                </a:solidFill>
              </a:rPr>
              <a:t>数据项</a:t>
            </a:r>
            <a:r>
              <a:rPr lang="zh-CN" altLang="en-US" sz="2400" dirty="0"/>
              <a:t>（</a:t>
            </a:r>
            <a:r>
              <a:rPr lang="en-US" altLang="zh-CN" sz="2400" dirty="0">
                <a:solidFill>
                  <a:srgbClr val="C00000"/>
                </a:solidFill>
              </a:rPr>
              <a:t>data item</a:t>
            </a:r>
            <a:r>
              <a:rPr lang="zh-CN" altLang="en-US" sz="2400" dirty="0"/>
              <a:t>） </a:t>
            </a:r>
          </a:p>
          <a:p>
            <a:r>
              <a:rPr lang="zh-CN" altLang="en-US" sz="2400" dirty="0"/>
              <a:t>数据元素也称为</a:t>
            </a:r>
            <a:r>
              <a:rPr lang="zh-CN" altLang="en-US" sz="2400" dirty="0">
                <a:solidFill>
                  <a:srgbClr val="C00000"/>
                </a:solidFill>
              </a:rPr>
              <a:t>记录</a:t>
            </a:r>
            <a:r>
              <a:rPr lang="zh-CN" altLang="en-US" sz="2400" dirty="0"/>
              <a:t>（</a:t>
            </a:r>
            <a:r>
              <a:rPr lang="en-US" altLang="zh-CN" sz="2400" dirty="0">
                <a:solidFill>
                  <a:srgbClr val="C00000"/>
                </a:solidFill>
              </a:rPr>
              <a:t>Record</a:t>
            </a:r>
            <a:r>
              <a:rPr lang="zh-CN" altLang="en-US" sz="2400" dirty="0"/>
              <a:t>）、</a:t>
            </a:r>
            <a:r>
              <a:rPr lang="zh-CN" altLang="en-US" sz="2400" dirty="0">
                <a:solidFill>
                  <a:srgbClr val="C00000"/>
                </a:solidFill>
              </a:rPr>
              <a:t>结点</a:t>
            </a:r>
            <a:r>
              <a:rPr lang="zh-CN" altLang="en-US" sz="2400" dirty="0"/>
              <a:t>（</a:t>
            </a:r>
            <a:r>
              <a:rPr lang="en-US" altLang="zh-CN" sz="2400" dirty="0">
                <a:solidFill>
                  <a:srgbClr val="C00000"/>
                </a:solidFill>
              </a:rPr>
              <a:t>Node</a:t>
            </a:r>
            <a:r>
              <a:rPr lang="zh-CN" altLang="en-US" sz="2400" dirty="0"/>
              <a:t>）</a:t>
            </a:r>
          </a:p>
        </p:txBody>
      </p:sp>
      <p:grpSp>
        <p:nvGrpSpPr>
          <p:cNvPr id="6" name="Group 2"/>
          <p:cNvGrpSpPr>
            <a:grpSpLocks/>
          </p:cNvGrpSpPr>
          <p:nvPr/>
        </p:nvGrpSpPr>
        <p:grpSpPr bwMode="auto">
          <a:xfrm>
            <a:off x="4812145" y="3224212"/>
            <a:ext cx="7151255" cy="3252788"/>
            <a:chOff x="0" y="0"/>
            <a:chExt cx="3138" cy="4230"/>
          </a:xfrm>
        </p:grpSpPr>
        <p:grpSp>
          <p:nvGrpSpPr>
            <p:cNvPr id="7" name="Group 3"/>
            <p:cNvGrpSpPr>
              <a:grpSpLocks/>
            </p:cNvGrpSpPr>
            <p:nvPr/>
          </p:nvGrpSpPr>
          <p:grpSpPr bwMode="auto">
            <a:xfrm>
              <a:off x="3" y="3"/>
              <a:ext cx="3132" cy="4224"/>
              <a:chOff x="0" y="0"/>
              <a:chExt cx="3132" cy="4224"/>
            </a:xfrm>
          </p:grpSpPr>
          <p:grpSp>
            <p:nvGrpSpPr>
              <p:cNvPr id="9" name="Group 4"/>
              <p:cNvGrpSpPr>
                <a:grpSpLocks/>
              </p:cNvGrpSpPr>
              <p:nvPr/>
            </p:nvGrpSpPr>
            <p:grpSpPr bwMode="auto">
              <a:xfrm>
                <a:off x="0" y="0"/>
                <a:ext cx="522" cy="384"/>
                <a:chOff x="0" y="0"/>
                <a:chExt cx="522" cy="384"/>
              </a:xfrm>
            </p:grpSpPr>
            <p:sp>
              <p:nvSpPr>
                <p:cNvPr id="205" name="Rectangle 5"/>
                <p:cNvSpPr>
                  <a:spLocks noChangeArrowheads="1"/>
                </p:cNvSpPr>
                <p:nvPr/>
              </p:nvSpPr>
              <p:spPr bwMode="auto">
                <a:xfrm>
                  <a:off x="43" y="0"/>
                  <a:ext cx="436" cy="384"/>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dirty="0">
                      <a:solidFill>
                        <a:schemeClr val="tx1"/>
                      </a:solidFill>
                      <a:latin typeface="微软雅黑" panose="020B0503020204020204" pitchFamily="34" charset="-122"/>
                      <a:ea typeface="微软雅黑" panose="020B0503020204020204" pitchFamily="34" charset="-122"/>
                    </a:rPr>
                    <a:t>职工号</a:t>
                  </a:r>
                </a:p>
                <a:p>
                  <a:pPr algn="ctr" eaLnBrk="1" hangingPunct="1">
                    <a:lnSpc>
                      <a:spcPct val="100000"/>
                    </a:lnSpc>
                    <a:spcBef>
                      <a:spcPct val="0"/>
                    </a:spcBef>
                    <a:buClrTx/>
                    <a:buSzTx/>
                    <a:buFontTx/>
                    <a:buNone/>
                  </a:pP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206" name="Rectangle 6"/>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10" name="Group 7"/>
              <p:cNvGrpSpPr>
                <a:grpSpLocks/>
              </p:cNvGrpSpPr>
              <p:nvPr/>
            </p:nvGrpSpPr>
            <p:grpSpPr bwMode="auto">
              <a:xfrm>
                <a:off x="522" y="0"/>
                <a:ext cx="522" cy="384"/>
                <a:chOff x="0" y="0"/>
                <a:chExt cx="522" cy="384"/>
              </a:xfrm>
            </p:grpSpPr>
            <p:sp>
              <p:nvSpPr>
                <p:cNvPr id="203" name="Rectangle 8"/>
                <p:cNvSpPr>
                  <a:spLocks noChangeArrowheads="1"/>
                </p:cNvSpPr>
                <p:nvPr/>
              </p:nvSpPr>
              <p:spPr bwMode="auto">
                <a:xfrm>
                  <a:off x="43" y="0"/>
                  <a:ext cx="436" cy="384"/>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dirty="0">
                      <a:solidFill>
                        <a:schemeClr val="tx1"/>
                      </a:solidFill>
                      <a:latin typeface="微软雅黑" panose="020B0503020204020204" pitchFamily="34" charset="-122"/>
                      <a:ea typeface="微软雅黑" panose="020B0503020204020204" pitchFamily="34" charset="-122"/>
                    </a:rPr>
                    <a:t>姓名</a:t>
                  </a:r>
                </a:p>
                <a:p>
                  <a:pPr algn="ctr" eaLnBrk="1" hangingPunct="1">
                    <a:lnSpc>
                      <a:spcPct val="100000"/>
                    </a:lnSpc>
                    <a:spcBef>
                      <a:spcPct val="0"/>
                    </a:spcBef>
                    <a:buClrTx/>
                    <a:buSzTx/>
                    <a:buFontTx/>
                    <a:buNone/>
                  </a:pP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204" name="Rectangle 9"/>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11" name="Group 10"/>
              <p:cNvGrpSpPr>
                <a:grpSpLocks/>
              </p:cNvGrpSpPr>
              <p:nvPr/>
            </p:nvGrpSpPr>
            <p:grpSpPr bwMode="auto">
              <a:xfrm>
                <a:off x="1044" y="0"/>
                <a:ext cx="442" cy="384"/>
                <a:chOff x="0" y="0"/>
                <a:chExt cx="442" cy="384"/>
              </a:xfrm>
            </p:grpSpPr>
            <p:sp>
              <p:nvSpPr>
                <p:cNvPr id="201" name="Rectangle 11"/>
                <p:cNvSpPr>
                  <a:spLocks noChangeArrowheads="1"/>
                </p:cNvSpPr>
                <p:nvPr/>
              </p:nvSpPr>
              <p:spPr bwMode="auto">
                <a:xfrm>
                  <a:off x="43" y="0"/>
                  <a:ext cx="356" cy="384"/>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dirty="0">
                      <a:solidFill>
                        <a:schemeClr val="tx1"/>
                      </a:solidFill>
                      <a:latin typeface="微软雅黑" panose="020B0503020204020204" pitchFamily="34" charset="-122"/>
                      <a:ea typeface="微软雅黑" panose="020B0503020204020204" pitchFamily="34" charset="-122"/>
                    </a:rPr>
                    <a:t>性别</a:t>
                  </a:r>
                </a:p>
                <a:p>
                  <a:pPr algn="ctr" eaLnBrk="1" hangingPunct="1">
                    <a:lnSpc>
                      <a:spcPct val="100000"/>
                    </a:lnSpc>
                    <a:spcBef>
                      <a:spcPct val="0"/>
                    </a:spcBef>
                    <a:buClrTx/>
                    <a:buSzTx/>
                    <a:buFontTx/>
                    <a:buNone/>
                  </a:pP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202" name="Rectangle 12"/>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12" name="Group 13"/>
              <p:cNvGrpSpPr>
                <a:grpSpLocks/>
              </p:cNvGrpSpPr>
              <p:nvPr/>
            </p:nvGrpSpPr>
            <p:grpSpPr bwMode="auto">
              <a:xfrm>
                <a:off x="1486" y="0"/>
                <a:ext cx="682" cy="384"/>
                <a:chOff x="0" y="0"/>
                <a:chExt cx="682" cy="384"/>
              </a:xfrm>
            </p:grpSpPr>
            <p:sp>
              <p:nvSpPr>
                <p:cNvPr id="199" name="Rectangle 14"/>
                <p:cNvSpPr>
                  <a:spLocks noChangeArrowheads="1"/>
                </p:cNvSpPr>
                <p:nvPr/>
              </p:nvSpPr>
              <p:spPr bwMode="auto">
                <a:xfrm>
                  <a:off x="43" y="0"/>
                  <a:ext cx="596" cy="384"/>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dirty="0">
                      <a:solidFill>
                        <a:schemeClr val="tx1"/>
                      </a:solidFill>
                      <a:latin typeface="微软雅黑" panose="020B0503020204020204" pitchFamily="34" charset="-122"/>
                      <a:ea typeface="微软雅黑" panose="020B0503020204020204" pitchFamily="34" charset="-122"/>
                    </a:rPr>
                    <a:t>出生年月</a:t>
                  </a:r>
                </a:p>
                <a:p>
                  <a:pPr algn="ctr" eaLnBrk="1" hangingPunct="1">
                    <a:lnSpc>
                      <a:spcPct val="100000"/>
                    </a:lnSpc>
                    <a:spcBef>
                      <a:spcPct val="0"/>
                    </a:spcBef>
                    <a:buClrTx/>
                    <a:buSzTx/>
                    <a:buFontTx/>
                    <a:buNone/>
                  </a:pP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200" name="Rectangle 15"/>
                <p:cNvSpPr>
                  <a:spLocks noChangeArrowheads="1"/>
                </p:cNvSpPr>
                <p:nvPr/>
              </p:nvSpPr>
              <p:spPr bwMode="auto">
                <a:xfrm>
                  <a:off x="0" y="0"/>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13" name="Group 16"/>
              <p:cNvGrpSpPr>
                <a:grpSpLocks/>
              </p:cNvGrpSpPr>
              <p:nvPr/>
            </p:nvGrpSpPr>
            <p:grpSpPr bwMode="auto">
              <a:xfrm>
                <a:off x="2168" y="0"/>
                <a:ext cx="442" cy="384"/>
                <a:chOff x="0" y="0"/>
                <a:chExt cx="442" cy="384"/>
              </a:xfrm>
            </p:grpSpPr>
            <p:sp>
              <p:nvSpPr>
                <p:cNvPr id="197" name="Rectangle 17"/>
                <p:cNvSpPr>
                  <a:spLocks noChangeArrowheads="1"/>
                </p:cNvSpPr>
                <p:nvPr/>
              </p:nvSpPr>
              <p:spPr bwMode="auto">
                <a:xfrm>
                  <a:off x="43" y="0"/>
                  <a:ext cx="356" cy="384"/>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dirty="0">
                      <a:solidFill>
                        <a:schemeClr val="tx1"/>
                      </a:solidFill>
                      <a:latin typeface="微软雅黑" panose="020B0503020204020204" pitchFamily="34" charset="-122"/>
                      <a:ea typeface="微软雅黑" panose="020B0503020204020204" pitchFamily="34" charset="-122"/>
                    </a:rPr>
                    <a:t>职务</a:t>
                  </a:r>
                </a:p>
                <a:p>
                  <a:pPr algn="ctr" eaLnBrk="1" hangingPunct="1">
                    <a:lnSpc>
                      <a:spcPct val="100000"/>
                    </a:lnSpc>
                    <a:spcBef>
                      <a:spcPct val="0"/>
                    </a:spcBef>
                    <a:buClrTx/>
                    <a:buSzTx/>
                    <a:buFontTx/>
                    <a:buNone/>
                  </a:pP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98" name="Rectangle 18"/>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14" name="Group 19"/>
              <p:cNvGrpSpPr>
                <a:grpSpLocks/>
              </p:cNvGrpSpPr>
              <p:nvPr/>
            </p:nvGrpSpPr>
            <p:grpSpPr bwMode="auto">
              <a:xfrm>
                <a:off x="2610" y="0"/>
                <a:ext cx="522" cy="384"/>
                <a:chOff x="0" y="0"/>
                <a:chExt cx="522" cy="384"/>
              </a:xfrm>
            </p:grpSpPr>
            <p:sp>
              <p:nvSpPr>
                <p:cNvPr id="195" name="Rectangle 20"/>
                <p:cNvSpPr>
                  <a:spLocks noChangeArrowheads="1"/>
                </p:cNvSpPr>
                <p:nvPr/>
              </p:nvSpPr>
              <p:spPr bwMode="auto">
                <a:xfrm>
                  <a:off x="43" y="0"/>
                  <a:ext cx="436" cy="384"/>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dirty="0">
                      <a:solidFill>
                        <a:schemeClr val="tx1"/>
                      </a:solidFill>
                      <a:latin typeface="微软雅黑" panose="020B0503020204020204" pitchFamily="34" charset="-122"/>
                      <a:ea typeface="微软雅黑" panose="020B0503020204020204" pitchFamily="34" charset="-122"/>
                    </a:rPr>
                    <a:t>科室</a:t>
                  </a:r>
                </a:p>
                <a:p>
                  <a:pPr algn="ctr" eaLnBrk="1" hangingPunct="1">
                    <a:lnSpc>
                      <a:spcPct val="100000"/>
                    </a:lnSpc>
                    <a:spcBef>
                      <a:spcPct val="0"/>
                    </a:spcBef>
                    <a:buClrTx/>
                    <a:buSzTx/>
                    <a:buFontTx/>
                    <a:buNone/>
                  </a:pP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96" name="Rectangle 21"/>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15" name="Group 22"/>
              <p:cNvGrpSpPr>
                <a:grpSpLocks/>
              </p:cNvGrpSpPr>
              <p:nvPr/>
            </p:nvGrpSpPr>
            <p:grpSpPr bwMode="auto">
              <a:xfrm>
                <a:off x="0" y="384"/>
                <a:ext cx="522" cy="384"/>
                <a:chOff x="0" y="0"/>
                <a:chExt cx="522" cy="384"/>
              </a:xfrm>
            </p:grpSpPr>
            <p:sp>
              <p:nvSpPr>
                <p:cNvPr id="193" name="Rectangle 23"/>
                <p:cNvSpPr>
                  <a:spLocks noChangeArrowheads="1"/>
                </p:cNvSpPr>
                <p:nvPr/>
              </p:nvSpPr>
              <p:spPr bwMode="auto">
                <a:xfrm>
                  <a:off x="43" y="0"/>
                  <a:ext cx="4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dirty="0">
                      <a:solidFill>
                        <a:schemeClr val="tx1"/>
                      </a:solidFill>
                      <a:latin typeface="微软雅黑" panose="020B0503020204020204" pitchFamily="34" charset="-122"/>
                      <a:ea typeface="微软雅黑" panose="020B0503020204020204" pitchFamily="34" charset="-122"/>
                    </a:rPr>
                    <a:t>01</a:t>
                  </a:r>
                </a:p>
                <a:p>
                  <a:pPr algn="ctr" eaLnBrk="1" hangingPunct="1">
                    <a:lnSpc>
                      <a:spcPct val="100000"/>
                    </a:lnSpc>
                    <a:spcBef>
                      <a:spcPct val="0"/>
                    </a:spcBef>
                    <a:buClrTx/>
                    <a:buSzTx/>
                    <a:buFontTx/>
                    <a:buNone/>
                  </a:pP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94" name="Rectangle 24"/>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16" name="Group 25"/>
              <p:cNvGrpSpPr>
                <a:grpSpLocks/>
              </p:cNvGrpSpPr>
              <p:nvPr/>
            </p:nvGrpSpPr>
            <p:grpSpPr bwMode="auto">
              <a:xfrm>
                <a:off x="522" y="384"/>
                <a:ext cx="522" cy="384"/>
                <a:chOff x="0" y="0"/>
                <a:chExt cx="522" cy="384"/>
              </a:xfrm>
            </p:grpSpPr>
            <p:sp>
              <p:nvSpPr>
                <p:cNvPr id="191" name="Rectangle 26"/>
                <p:cNvSpPr>
                  <a:spLocks noChangeArrowheads="1"/>
                </p:cNvSpPr>
                <p:nvPr/>
              </p:nvSpPr>
              <p:spPr bwMode="auto">
                <a:xfrm>
                  <a:off x="43" y="0"/>
                  <a:ext cx="4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郭建成</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92" name="Rectangle 27"/>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17" name="Group 28"/>
              <p:cNvGrpSpPr>
                <a:grpSpLocks/>
              </p:cNvGrpSpPr>
              <p:nvPr/>
            </p:nvGrpSpPr>
            <p:grpSpPr bwMode="auto">
              <a:xfrm>
                <a:off x="1044" y="384"/>
                <a:ext cx="442" cy="384"/>
                <a:chOff x="0" y="0"/>
                <a:chExt cx="442" cy="384"/>
              </a:xfrm>
            </p:grpSpPr>
            <p:sp>
              <p:nvSpPr>
                <p:cNvPr id="189" name="Rectangle 29"/>
                <p:cNvSpPr>
                  <a:spLocks noChangeArrowheads="1"/>
                </p:cNvSpPr>
                <p:nvPr/>
              </p:nvSpPr>
              <p:spPr bwMode="auto">
                <a:xfrm>
                  <a:off x="43" y="0"/>
                  <a:ext cx="35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男</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90" name="Rectangle 30"/>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18" name="Group 31"/>
              <p:cNvGrpSpPr>
                <a:grpSpLocks/>
              </p:cNvGrpSpPr>
              <p:nvPr/>
            </p:nvGrpSpPr>
            <p:grpSpPr bwMode="auto">
              <a:xfrm>
                <a:off x="1486" y="384"/>
                <a:ext cx="682" cy="384"/>
                <a:chOff x="0" y="0"/>
                <a:chExt cx="682" cy="384"/>
              </a:xfrm>
            </p:grpSpPr>
            <p:sp>
              <p:nvSpPr>
                <p:cNvPr id="187" name="Rectangle 32"/>
                <p:cNvSpPr>
                  <a:spLocks noChangeArrowheads="1"/>
                </p:cNvSpPr>
                <p:nvPr/>
              </p:nvSpPr>
              <p:spPr bwMode="auto">
                <a:xfrm>
                  <a:off x="43" y="0"/>
                  <a:ext cx="59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a:solidFill>
                        <a:schemeClr val="tx1"/>
                      </a:solidFill>
                      <a:latin typeface="微软雅黑" panose="020B0503020204020204" pitchFamily="34" charset="-122"/>
                      <a:ea typeface="微软雅黑" panose="020B0503020204020204" pitchFamily="34" charset="-122"/>
                    </a:rPr>
                    <a:t>1968</a:t>
                  </a:r>
                  <a:r>
                    <a:rPr lang="zh-CN" altLang="en-US" sz="1600">
                      <a:solidFill>
                        <a:schemeClr val="tx1"/>
                      </a:solidFill>
                      <a:latin typeface="微软雅黑" panose="020B0503020204020204" pitchFamily="34" charset="-122"/>
                      <a:ea typeface="微软雅黑" panose="020B0503020204020204" pitchFamily="34" charset="-122"/>
                    </a:rPr>
                    <a:t>年</a:t>
                  </a:r>
                  <a:r>
                    <a:rPr lang="en-US" altLang="zh-CN" sz="1600">
                      <a:solidFill>
                        <a:schemeClr val="tx1"/>
                      </a:solidFill>
                      <a:latin typeface="微软雅黑" panose="020B0503020204020204" pitchFamily="34" charset="-122"/>
                      <a:ea typeface="微软雅黑" panose="020B0503020204020204" pitchFamily="34" charset="-122"/>
                    </a:rPr>
                    <a:t>8</a:t>
                  </a:r>
                  <a:r>
                    <a:rPr lang="zh-CN" altLang="en-US" sz="1600">
                      <a:solidFill>
                        <a:schemeClr val="tx1"/>
                      </a:solidFill>
                      <a:latin typeface="微软雅黑" panose="020B0503020204020204" pitchFamily="34" charset="-122"/>
                      <a:ea typeface="微软雅黑" panose="020B0503020204020204" pitchFamily="34" charset="-122"/>
                    </a:rPr>
                    <a:t>月</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88" name="Rectangle 33"/>
                <p:cNvSpPr>
                  <a:spLocks noChangeArrowheads="1"/>
                </p:cNvSpPr>
                <p:nvPr/>
              </p:nvSpPr>
              <p:spPr bwMode="auto">
                <a:xfrm>
                  <a:off x="0" y="0"/>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19" name="Group 34"/>
              <p:cNvGrpSpPr>
                <a:grpSpLocks/>
              </p:cNvGrpSpPr>
              <p:nvPr/>
            </p:nvGrpSpPr>
            <p:grpSpPr bwMode="auto">
              <a:xfrm>
                <a:off x="2168" y="384"/>
                <a:ext cx="442" cy="384"/>
                <a:chOff x="0" y="0"/>
                <a:chExt cx="442" cy="384"/>
              </a:xfrm>
            </p:grpSpPr>
            <p:sp>
              <p:nvSpPr>
                <p:cNvPr id="185" name="Rectangle 35"/>
                <p:cNvSpPr>
                  <a:spLocks noChangeArrowheads="1"/>
                </p:cNvSpPr>
                <p:nvPr/>
              </p:nvSpPr>
              <p:spPr bwMode="auto">
                <a:xfrm>
                  <a:off x="43" y="0"/>
                  <a:ext cx="35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处长</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86" name="Rectangle 36"/>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20" name="Group 37"/>
              <p:cNvGrpSpPr>
                <a:grpSpLocks/>
              </p:cNvGrpSpPr>
              <p:nvPr/>
            </p:nvGrpSpPr>
            <p:grpSpPr bwMode="auto">
              <a:xfrm>
                <a:off x="2610" y="384"/>
                <a:ext cx="522" cy="384"/>
                <a:chOff x="0" y="0"/>
                <a:chExt cx="522" cy="384"/>
              </a:xfrm>
            </p:grpSpPr>
            <p:sp>
              <p:nvSpPr>
                <p:cNvPr id="183" name="Rectangle 38"/>
                <p:cNvSpPr>
                  <a:spLocks noChangeArrowheads="1"/>
                </p:cNvSpPr>
                <p:nvPr/>
              </p:nvSpPr>
              <p:spPr bwMode="auto">
                <a:xfrm>
                  <a:off x="43" y="0"/>
                  <a:ext cx="4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 </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84" name="Rectangle 39"/>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21" name="Group 40"/>
              <p:cNvGrpSpPr>
                <a:grpSpLocks/>
              </p:cNvGrpSpPr>
              <p:nvPr/>
            </p:nvGrpSpPr>
            <p:grpSpPr bwMode="auto">
              <a:xfrm>
                <a:off x="0" y="768"/>
                <a:ext cx="522" cy="384"/>
                <a:chOff x="0" y="0"/>
                <a:chExt cx="522" cy="384"/>
              </a:xfrm>
            </p:grpSpPr>
            <p:sp>
              <p:nvSpPr>
                <p:cNvPr id="181" name="Rectangle 41"/>
                <p:cNvSpPr>
                  <a:spLocks noChangeArrowheads="1"/>
                </p:cNvSpPr>
                <p:nvPr/>
              </p:nvSpPr>
              <p:spPr bwMode="auto">
                <a:xfrm>
                  <a:off x="43" y="0"/>
                  <a:ext cx="4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a:solidFill>
                        <a:schemeClr val="tx1"/>
                      </a:solidFill>
                      <a:latin typeface="微软雅黑" panose="020B0503020204020204" pitchFamily="34" charset="-122"/>
                      <a:ea typeface="微软雅黑" panose="020B0503020204020204" pitchFamily="34" charset="-122"/>
                    </a:rPr>
                    <a:t>02</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82" name="Rectangle 42"/>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22" name="Group 43"/>
              <p:cNvGrpSpPr>
                <a:grpSpLocks/>
              </p:cNvGrpSpPr>
              <p:nvPr/>
            </p:nvGrpSpPr>
            <p:grpSpPr bwMode="auto">
              <a:xfrm>
                <a:off x="522" y="768"/>
                <a:ext cx="522" cy="384"/>
                <a:chOff x="0" y="0"/>
                <a:chExt cx="522" cy="384"/>
              </a:xfrm>
            </p:grpSpPr>
            <p:sp>
              <p:nvSpPr>
                <p:cNvPr id="179" name="Rectangle 44"/>
                <p:cNvSpPr>
                  <a:spLocks noChangeArrowheads="1"/>
                </p:cNvSpPr>
                <p:nvPr/>
              </p:nvSpPr>
              <p:spPr bwMode="auto">
                <a:xfrm>
                  <a:off x="43" y="0"/>
                  <a:ext cx="4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肖明</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80" name="Rectangle 45"/>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23" name="Group 46"/>
              <p:cNvGrpSpPr>
                <a:grpSpLocks/>
              </p:cNvGrpSpPr>
              <p:nvPr/>
            </p:nvGrpSpPr>
            <p:grpSpPr bwMode="auto">
              <a:xfrm>
                <a:off x="1044" y="768"/>
                <a:ext cx="442" cy="384"/>
                <a:chOff x="0" y="0"/>
                <a:chExt cx="442" cy="384"/>
              </a:xfrm>
            </p:grpSpPr>
            <p:sp>
              <p:nvSpPr>
                <p:cNvPr id="177" name="Rectangle 47"/>
                <p:cNvSpPr>
                  <a:spLocks noChangeArrowheads="1"/>
                </p:cNvSpPr>
                <p:nvPr/>
              </p:nvSpPr>
              <p:spPr bwMode="auto">
                <a:xfrm>
                  <a:off x="43" y="0"/>
                  <a:ext cx="35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男</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78" name="Rectangle 48"/>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24" name="Group 49"/>
              <p:cNvGrpSpPr>
                <a:grpSpLocks/>
              </p:cNvGrpSpPr>
              <p:nvPr/>
            </p:nvGrpSpPr>
            <p:grpSpPr bwMode="auto">
              <a:xfrm>
                <a:off x="1486" y="768"/>
                <a:ext cx="682" cy="384"/>
                <a:chOff x="0" y="0"/>
                <a:chExt cx="682" cy="384"/>
              </a:xfrm>
            </p:grpSpPr>
            <p:sp>
              <p:nvSpPr>
                <p:cNvPr id="175" name="Rectangle 50"/>
                <p:cNvSpPr>
                  <a:spLocks noChangeArrowheads="1"/>
                </p:cNvSpPr>
                <p:nvPr/>
              </p:nvSpPr>
              <p:spPr bwMode="auto">
                <a:xfrm>
                  <a:off x="43" y="0"/>
                  <a:ext cx="59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a:solidFill>
                        <a:schemeClr val="tx1"/>
                      </a:solidFill>
                      <a:latin typeface="微软雅黑" panose="020B0503020204020204" pitchFamily="34" charset="-122"/>
                      <a:ea typeface="微软雅黑" panose="020B0503020204020204" pitchFamily="34" charset="-122"/>
                    </a:rPr>
                    <a:t>1970</a:t>
                  </a:r>
                  <a:r>
                    <a:rPr lang="zh-CN" altLang="en-US" sz="1600">
                      <a:solidFill>
                        <a:schemeClr val="tx1"/>
                      </a:solidFill>
                      <a:latin typeface="微软雅黑" panose="020B0503020204020204" pitchFamily="34" charset="-122"/>
                      <a:ea typeface="微软雅黑" panose="020B0503020204020204" pitchFamily="34" charset="-122"/>
                    </a:rPr>
                    <a:t>年</a:t>
                  </a:r>
                  <a:r>
                    <a:rPr lang="en-US" altLang="zh-CN" sz="1600">
                      <a:solidFill>
                        <a:schemeClr val="tx1"/>
                      </a:solidFill>
                      <a:latin typeface="微软雅黑" panose="020B0503020204020204" pitchFamily="34" charset="-122"/>
                      <a:ea typeface="微软雅黑" panose="020B0503020204020204" pitchFamily="34" charset="-122"/>
                    </a:rPr>
                    <a:t>6</a:t>
                  </a:r>
                  <a:r>
                    <a:rPr lang="zh-CN" altLang="en-US" sz="1600">
                      <a:solidFill>
                        <a:schemeClr val="tx1"/>
                      </a:solidFill>
                      <a:latin typeface="微软雅黑" panose="020B0503020204020204" pitchFamily="34" charset="-122"/>
                      <a:ea typeface="微软雅黑" panose="020B0503020204020204" pitchFamily="34" charset="-122"/>
                    </a:rPr>
                    <a:t>月</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76" name="Rectangle 51"/>
                <p:cNvSpPr>
                  <a:spLocks noChangeArrowheads="1"/>
                </p:cNvSpPr>
                <p:nvPr/>
              </p:nvSpPr>
              <p:spPr bwMode="auto">
                <a:xfrm>
                  <a:off x="0" y="0"/>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25" name="Group 52"/>
              <p:cNvGrpSpPr>
                <a:grpSpLocks/>
              </p:cNvGrpSpPr>
              <p:nvPr/>
            </p:nvGrpSpPr>
            <p:grpSpPr bwMode="auto">
              <a:xfrm>
                <a:off x="2168" y="768"/>
                <a:ext cx="442" cy="384"/>
                <a:chOff x="0" y="0"/>
                <a:chExt cx="442" cy="384"/>
              </a:xfrm>
            </p:grpSpPr>
            <p:sp>
              <p:nvSpPr>
                <p:cNvPr id="173" name="Rectangle 53"/>
                <p:cNvSpPr>
                  <a:spLocks noChangeArrowheads="1"/>
                </p:cNvSpPr>
                <p:nvPr/>
              </p:nvSpPr>
              <p:spPr bwMode="auto">
                <a:xfrm>
                  <a:off x="43" y="0"/>
                  <a:ext cx="35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科长</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74" name="Rectangle 54"/>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26" name="Group 55"/>
              <p:cNvGrpSpPr>
                <a:grpSpLocks/>
              </p:cNvGrpSpPr>
              <p:nvPr/>
            </p:nvGrpSpPr>
            <p:grpSpPr bwMode="auto">
              <a:xfrm>
                <a:off x="2610" y="768"/>
                <a:ext cx="522" cy="384"/>
                <a:chOff x="0" y="0"/>
                <a:chExt cx="522" cy="384"/>
              </a:xfrm>
            </p:grpSpPr>
            <p:sp>
              <p:nvSpPr>
                <p:cNvPr id="171" name="Rectangle 56"/>
                <p:cNvSpPr>
                  <a:spLocks noChangeArrowheads="1"/>
                </p:cNvSpPr>
                <p:nvPr/>
              </p:nvSpPr>
              <p:spPr bwMode="auto">
                <a:xfrm>
                  <a:off x="43" y="0"/>
                  <a:ext cx="4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教材科</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72" name="Rectangle 57"/>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27" name="Group 58"/>
              <p:cNvGrpSpPr>
                <a:grpSpLocks/>
              </p:cNvGrpSpPr>
              <p:nvPr/>
            </p:nvGrpSpPr>
            <p:grpSpPr bwMode="auto">
              <a:xfrm>
                <a:off x="0" y="1152"/>
                <a:ext cx="522" cy="384"/>
                <a:chOff x="0" y="0"/>
                <a:chExt cx="522" cy="384"/>
              </a:xfrm>
            </p:grpSpPr>
            <p:sp>
              <p:nvSpPr>
                <p:cNvPr id="169" name="Rectangle 59"/>
                <p:cNvSpPr>
                  <a:spLocks noChangeArrowheads="1"/>
                </p:cNvSpPr>
                <p:nvPr/>
              </p:nvSpPr>
              <p:spPr bwMode="auto">
                <a:xfrm>
                  <a:off x="43" y="0"/>
                  <a:ext cx="4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dirty="0">
                      <a:solidFill>
                        <a:schemeClr val="tx1"/>
                      </a:solidFill>
                      <a:latin typeface="微软雅黑" panose="020B0503020204020204" pitchFamily="34" charset="-122"/>
                      <a:ea typeface="微软雅黑" panose="020B0503020204020204" pitchFamily="34" charset="-122"/>
                    </a:rPr>
                    <a:t>03</a:t>
                  </a:r>
                </a:p>
                <a:p>
                  <a:pPr algn="ctr" eaLnBrk="1" hangingPunct="1">
                    <a:lnSpc>
                      <a:spcPct val="100000"/>
                    </a:lnSpc>
                    <a:spcBef>
                      <a:spcPct val="0"/>
                    </a:spcBef>
                    <a:buClrTx/>
                    <a:buSzTx/>
                    <a:buFontTx/>
                    <a:buNone/>
                  </a:pP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70" name="Rectangle 60"/>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28" name="Group 61"/>
              <p:cNvGrpSpPr>
                <a:grpSpLocks/>
              </p:cNvGrpSpPr>
              <p:nvPr/>
            </p:nvGrpSpPr>
            <p:grpSpPr bwMode="auto">
              <a:xfrm>
                <a:off x="522" y="1152"/>
                <a:ext cx="522" cy="384"/>
                <a:chOff x="0" y="0"/>
                <a:chExt cx="522" cy="384"/>
              </a:xfrm>
            </p:grpSpPr>
            <p:sp>
              <p:nvSpPr>
                <p:cNvPr id="167" name="Rectangle 62"/>
                <p:cNvSpPr>
                  <a:spLocks noChangeArrowheads="1"/>
                </p:cNvSpPr>
                <p:nvPr/>
              </p:nvSpPr>
              <p:spPr bwMode="auto">
                <a:xfrm>
                  <a:off x="43" y="0"/>
                  <a:ext cx="4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晨曦</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68" name="Rectangle 63"/>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29" name="Group 64"/>
              <p:cNvGrpSpPr>
                <a:grpSpLocks/>
              </p:cNvGrpSpPr>
              <p:nvPr/>
            </p:nvGrpSpPr>
            <p:grpSpPr bwMode="auto">
              <a:xfrm>
                <a:off x="1044" y="1152"/>
                <a:ext cx="442" cy="384"/>
                <a:chOff x="0" y="0"/>
                <a:chExt cx="442" cy="384"/>
              </a:xfrm>
            </p:grpSpPr>
            <p:sp>
              <p:nvSpPr>
                <p:cNvPr id="165" name="Rectangle 65"/>
                <p:cNvSpPr>
                  <a:spLocks noChangeArrowheads="1"/>
                </p:cNvSpPr>
                <p:nvPr/>
              </p:nvSpPr>
              <p:spPr bwMode="auto">
                <a:xfrm>
                  <a:off x="43" y="0"/>
                  <a:ext cx="35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女</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66" name="Rectangle 66"/>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30" name="Group 67"/>
              <p:cNvGrpSpPr>
                <a:grpSpLocks/>
              </p:cNvGrpSpPr>
              <p:nvPr/>
            </p:nvGrpSpPr>
            <p:grpSpPr bwMode="auto">
              <a:xfrm>
                <a:off x="1486" y="1152"/>
                <a:ext cx="682" cy="384"/>
                <a:chOff x="0" y="0"/>
                <a:chExt cx="682" cy="384"/>
              </a:xfrm>
            </p:grpSpPr>
            <p:sp>
              <p:nvSpPr>
                <p:cNvPr id="163" name="Rectangle 68"/>
                <p:cNvSpPr>
                  <a:spLocks noChangeArrowheads="1"/>
                </p:cNvSpPr>
                <p:nvPr/>
              </p:nvSpPr>
              <p:spPr bwMode="auto">
                <a:xfrm>
                  <a:off x="43" y="0"/>
                  <a:ext cx="59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a:solidFill>
                        <a:schemeClr val="tx1"/>
                      </a:solidFill>
                      <a:latin typeface="微软雅黑" panose="020B0503020204020204" pitchFamily="34" charset="-122"/>
                      <a:ea typeface="微软雅黑" panose="020B0503020204020204" pitchFamily="34" charset="-122"/>
                    </a:rPr>
                    <a:t>1972</a:t>
                  </a:r>
                  <a:r>
                    <a:rPr lang="zh-CN" altLang="en-US" sz="1600">
                      <a:solidFill>
                        <a:schemeClr val="tx1"/>
                      </a:solidFill>
                      <a:latin typeface="微软雅黑" panose="020B0503020204020204" pitchFamily="34" charset="-122"/>
                      <a:ea typeface="微软雅黑" panose="020B0503020204020204" pitchFamily="34" charset="-122"/>
                    </a:rPr>
                    <a:t>年</a:t>
                  </a:r>
                  <a:r>
                    <a:rPr lang="en-US" altLang="zh-CN" sz="1600">
                      <a:solidFill>
                        <a:schemeClr val="tx1"/>
                      </a:solidFill>
                      <a:latin typeface="微软雅黑" panose="020B0503020204020204" pitchFamily="34" charset="-122"/>
                      <a:ea typeface="微软雅黑" panose="020B0503020204020204" pitchFamily="34" charset="-122"/>
                    </a:rPr>
                    <a:t>12</a:t>
                  </a:r>
                  <a:r>
                    <a:rPr lang="zh-CN" altLang="en-US" sz="1600">
                      <a:solidFill>
                        <a:schemeClr val="tx1"/>
                      </a:solidFill>
                      <a:latin typeface="微软雅黑" panose="020B0503020204020204" pitchFamily="34" charset="-122"/>
                      <a:ea typeface="微软雅黑" panose="020B0503020204020204" pitchFamily="34" charset="-122"/>
                    </a:rPr>
                    <a:t>月</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64" name="Rectangle 69"/>
                <p:cNvSpPr>
                  <a:spLocks noChangeArrowheads="1"/>
                </p:cNvSpPr>
                <p:nvPr/>
              </p:nvSpPr>
              <p:spPr bwMode="auto">
                <a:xfrm>
                  <a:off x="0" y="0"/>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31" name="Group 70"/>
              <p:cNvGrpSpPr>
                <a:grpSpLocks/>
              </p:cNvGrpSpPr>
              <p:nvPr/>
            </p:nvGrpSpPr>
            <p:grpSpPr bwMode="auto">
              <a:xfrm>
                <a:off x="2168" y="1152"/>
                <a:ext cx="442" cy="384"/>
                <a:chOff x="0" y="0"/>
                <a:chExt cx="442" cy="384"/>
              </a:xfrm>
            </p:grpSpPr>
            <p:sp>
              <p:nvSpPr>
                <p:cNvPr id="161" name="Rectangle 71"/>
                <p:cNvSpPr>
                  <a:spLocks noChangeArrowheads="1"/>
                </p:cNvSpPr>
                <p:nvPr/>
              </p:nvSpPr>
              <p:spPr bwMode="auto">
                <a:xfrm>
                  <a:off x="43" y="0"/>
                  <a:ext cx="35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科长</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62" name="Rectangle 72"/>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32" name="Group 73"/>
              <p:cNvGrpSpPr>
                <a:grpSpLocks/>
              </p:cNvGrpSpPr>
              <p:nvPr/>
            </p:nvGrpSpPr>
            <p:grpSpPr bwMode="auto">
              <a:xfrm>
                <a:off x="2610" y="1152"/>
                <a:ext cx="522" cy="384"/>
                <a:chOff x="0" y="0"/>
                <a:chExt cx="522" cy="384"/>
              </a:xfrm>
            </p:grpSpPr>
            <p:sp>
              <p:nvSpPr>
                <p:cNvPr id="159" name="Rectangle 74"/>
                <p:cNvSpPr>
                  <a:spLocks noChangeArrowheads="1"/>
                </p:cNvSpPr>
                <p:nvPr/>
              </p:nvSpPr>
              <p:spPr bwMode="auto">
                <a:xfrm>
                  <a:off x="43" y="0"/>
                  <a:ext cx="4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考务科</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60" name="Rectangle 75"/>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33" name="Group 76"/>
              <p:cNvGrpSpPr>
                <a:grpSpLocks/>
              </p:cNvGrpSpPr>
              <p:nvPr/>
            </p:nvGrpSpPr>
            <p:grpSpPr bwMode="auto">
              <a:xfrm>
                <a:off x="0" y="1536"/>
                <a:ext cx="522" cy="384"/>
                <a:chOff x="0" y="0"/>
                <a:chExt cx="522" cy="384"/>
              </a:xfrm>
            </p:grpSpPr>
            <p:sp>
              <p:nvSpPr>
                <p:cNvPr id="157" name="Rectangle 77"/>
                <p:cNvSpPr>
                  <a:spLocks noChangeArrowheads="1"/>
                </p:cNvSpPr>
                <p:nvPr/>
              </p:nvSpPr>
              <p:spPr bwMode="auto">
                <a:xfrm>
                  <a:off x="43" y="0"/>
                  <a:ext cx="4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a:solidFill>
                        <a:schemeClr val="tx1"/>
                      </a:solidFill>
                      <a:latin typeface="微软雅黑" panose="020B0503020204020204" pitchFamily="34" charset="-122"/>
                      <a:ea typeface="微软雅黑" panose="020B0503020204020204" pitchFamily="34" charset="-122"/>
                    </a:rPr>
                    <a:t>04</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58" name="Rectangle 78"/>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34" name="Group 79"/>
              <p:cNvGrpSpPr>
                <a:grpSpLocks/>
              </p:cNvGrpSpPr>
              <p:nvPr/>
            </p:nvGrpSpPr>
            <p:grpSpPr bwMode="auto">
              <a:xfrm>
                <a:off x="522" y="1536"/>
                <a:ext cx="522" cy="384"/>
                <a:chOff x="0" y="0"/>
                <a:chExt cx="522" cy="384"/>
              </a:xfrm>
            </p:grpSpPr>
            <p:sp>
              <p:nvSpPr>
                <p:cNvPr id="155" name="Rectangle 80"/>
                <p:cNvSpPr>
                  <a:spLocks noChangeArrowheads="1"/>
                </p:cNvSpPr>
                <p:nvPr/>
              </p:nvSpPr>
              <p:spPr bwMode="auto">
                <a:xfrm>
                  <a:off x="43" y="0"/>
                  <a:ext cx="4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赵丽霞</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56" name="Rectangle 81"/>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35" name="Group 82"/>
              <p:cNvGrpSpPr>
                <a:grpSpLocks/>
              </p:cNvGrpSpPr>
              <p:nvPr/>
            </p:nvGrpSpPr>
            <p:grpSpPr bwMode="auto">
              <a:xfrm>
                <a:off x="1044" y="1536"/>
                <a:ext cx="442" cy="384"/>
                <a:chOff x="0" y="0"/>
                <a:chExt cx="442" cy="384"/>
              </a:xfrm>
            </p:grpSpPr>
            <p:sp>
              <p:nvSpPr>
                <p:cNvPr id="153" name="Rectangle 83"/>
                <p:cNvSpPr>
                  <a:spLocks noChangeArrowheads="1"/>
                </p:cNvSpPr>
                <p:nvPr/>
              </p:nvSpPr>
              <p:spPr bwMode="auto">
                <a:xfrm>
                  <a:off x="43" y="0"/>
                  <a:ext cx="35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女</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54" name="Rectangle 84"/>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36" name="Group 85"/>
              <p:cNvGrpSpPr>
                <a:grpSpLocks/>
              </p:cNvGrpSpPr>
              <p:nvPr/>
            </p:nvGrpSpPr>
            <p:grpSpPr bwMode="auto">
              <a:xfrm>
                <a:off x="1486" y="1536"/>
                <a:ext cx="682" cy="384"/>
                <a:chOff x="0" y="0"/>
                <a:chExt cx="682" cy="384"/>
              </a:xfrm>
            </p:grpSpPr>
            <p:sp>
              <p:nvSpPr>
                <p:cNvPr id="151" name="Rectangle 86"/>
                <p:cNvSpPr>
                  <a:spLocks noChangeArrowheads="1"/>
                </p:cNvSpPr>
                <p:nvPr/>
              </p:nvSpPr>
              <p:spPr bwMode="auto">
                <a:xfrm>
                  <a:off x="43" y="0"/>
                  <a:ext cx="59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a:solidFill>
                        <a:schemeClr val="tx1"/>
                      </a:solidFill>
                      <a:latin typeface="微软雅黑" panose="020B0503020204020204" pitchFamily="34" charset="-122"/>
                      <a:ea typeface="微软雅黑" panose="020B0503020204020204" pitchFamily="34" charset="-122"/>
                    </a:rPr>
                    <a:t>1972</a:t>
                  </a:r>
                  <a:r>
                    <a:rPr lang="zh-CN" altLang="en-US" sz="1600">
                      <a:solidFill>
                        <a:schemeClr val="tx1"/>
                      </a:solidFill>
                      <a:latin typeface="微软雅黑" panose="020B0503020204020204" pitchFamily="34" charset="-122"/>
                      <a:ea typeface="微软雅黑" panose="020B0503020204020204" pitchFamily="34" charset="-122"/>
                    </a:rPr>
                    <a:t>年</a:t>
                  </a:r>
                  <a:r>
                    <a:rPr lang="en-US" altLang="zh-CN" sz="1600">
                      <a:solidFill>
                        <a:schemeClr val="tx1"/>
                      </a:solidFill>
                      <a:latin typeface="微软雅黑" panose="020B0503020204020204" pitchFamily="34" charset="-122"/>
                      <a:ea typeface="微软雅黑" panose="020B0503020204020204" pitchFamily="34" charset="-122"/>
                    </a:rPr>
                    <a:t>8</a:t>
                  </a:r>
                  <a:r>
                    <a:rPr lang="zh-CN" altLang="en-US" sz="1600">
                      <a:solidFill>
                        <a:schemeClr val="tx1"/>
                      </a:solidFill>
                      <a:latin typeface="微软雅黑" panose="020B0503020204020204" pitchFamily="34" charset="-122"/>
                      <a:ea typeface="微软雅黑" panose="020B0503020204020204" pitchFamily="34" charset="-122"/>
                    </a:rPr>
                    <a:t>月</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52" name="Rectangle 87"/>
                <p:cNvSpPr>
                  <a:spLocks noChangeArrowheads="1"/>
                </p:cNvSpPr>
                <p:nvPr/>
              </p:nvSpPr>
              <p:spPr bwMode="auto">
                <a:xfrm>
                  <a:off x="0" y="0"/>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37" name="Group 88"/>
              <p:cNvGrpSpPr>
                <a:grpSpLocks/>
              </p:cNvGrpSpPr>
              <p:nvPr/>
            </p:nvGrpSpPr>
            <p:grpSpPr bwMode="auto">
              <a:xfrm>
                <a:off x="2168" y="1536"/>
                <a:ext cx="442" cy="384"/>
                <a:chOff x="0" y="0"/>
                <a:chExt cx="442" cy="384"/>
              </a:xfrm>
            </p:grpSpPr>
            <p:sp>
              <p:nvSpPr>
                <p:cNvPr id="149" name="Rectangle 89"/>
                <p:cNvSpPr>
                  <a:spLocks noChangeArrowheads="1"/>
                </p:cNvSpPr>
                <p:nvPr/>
              </p:nvSpPr>
              <p:spPr bwMode="auto">
                <a:xfrm>
                  <a:off x="43" y="0"/>
                  <a:ext cx="35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主任</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50" name="Rectangle 90"/>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38" name="Group 91"/>
              <p:cNvGrpSpPr>
                <a:grpSpLocks/>
              </p:cNvGrpSpPr>
              <p:nvPr/>
            </p:nvGrpSpPr>
            <p:grpSpPr bwMode="auto">
              <a:xfrm>
                <a:off x="2610" y="1536"/>
                <a:ext cx="522" cy="384"/>
                <a:chOff x="0" y="0"/>
                <a:chExt cx="522" cy="384"/>
              </a:xfrm>
            </p:grpSpPr>
            <p:sp>
              <p:nvSpPr>
                <p:cNvPr id="147" name="Rectangle 92"/>
                <p:cNvSpPr>
                  <a:spLocks noChangeArrowheads="1"/>
                </p:cNvSpPr>
                <p:nvPr/>
              </p:nvSpPr>
              <p:spPr bwMode="auto">
                <a:xfrm>
                  <a:off x="43" y="0"/>
                  <a:ext cx="4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办公室</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48" name="Rectangle 93"/>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39" name="Group 94"/>
              <p:cNvGrpSpPr>
                <a:grpSpLocks/>
              </p:cNvGrpSpPr>
              <p:nvPr/>
            </p:nvGrpSpPr>
            <p:grpSpPr bwMode="auto">
              <a:xfrm>
                <a:off x="0" y="1920"/>
                <a:ext cx="522" cy="384"/>
                <a:chOff x="0" y="0"/>
                <a:chExt cx="522" cy="384"/>
              </a:xfrm>
            </p:grpSpPr>
            <p:sp>
              <p:nvSpPr>
                <p:cNvPr id="145" name="Rectangle 95"/>
                <p:cNvSpPr>
                  <a:spLocks noChangeArrowheads="1"/>
                </p:cNvSpPr>
                <p:nvPr/>
              </p:nvSpPr>
              <p:spPr bwMode="auto">
                <a:xfrm>
                  <a:off x="43" y="0"/>
                  <a:ext cx="4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a:solidFill>
                        <a:schemeClr val="tx1"/>
                      </a:solidFill>
                      <a:latin typeface="微软雅黑" panose="020B0503020204020204" pitchFamily="34" charset="-122"/>
                      <a:ea typeface="微软雅黑" panose="020B0503020204020204" pitchFamily="34" charset="-122"/>
                    </a:rPr>
                    <a:t>05</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46" name="Rectangle 96"/>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40" name="Group 97"/>
              <p:cNvGrpSpPr>
                <a:grpSpLocks/>
              </p:cNvGrpSpPr>
              <p:nvPr/>
            </p:nvGrpSpPr>
            <p:grpSpPr bwMode="auto">
              <a:xfrm>
                <a:off x="522" y="1920"/>
                <a:ext cx="522" cy="384"/>
                <a:chOff x="0" y="0"/>
                <a:chExt cx="522" cy="384"/>
              </a:xfrm>
            </p:grpSpPr>
            <p:sp>
              <p:nvSpPr>
                <p:cNvPr id="143" name="Rectangle 98"/>
                <p:cNvSpPr>
                  <a:spLocks noChangeArrowheads="1"/>
                </p:cNvSpPr>
                <p:nvPr/>
              </p:nvSpPr>
              <p:spPr bwMode="auto">
                <a:xfrm>
                  <a:off x="43" y="0"/>
                  <a:ext cx="4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崔小龙</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44" name="Rectangle 99"/>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41" name="Group 100"/>
              <p:cNvGrpSpPr>
                <a:grpSpLocks/>
              </p:cNvGrpSpPr>
              <p:nvPr/>
            </p:nvGrpSpPr>
            <p:grpSpPr bwMode="auto">
              <a:xfrm>
                <a:off x="1044" y="1920"/>
                <a:ext cx="442" cy="384"/>
                <a:chOff x="0" y="0"/>
                <a:chExt cx="442" cy="384"/>
              </a:xfrm>
            </p:grpSpPr>
            <p:sp>
              <p:nvSpPr>
                <p:cNvPr id="141" name="Rectangle 101"/>
                <p:cNvSpPr>
                  <a:spLocks noChangeArrowheads="1"/>
                </p:cNvSpPr>
                <p:nvPr/>
              </p:nvSpPr>
              <p:spPr bwMode="auto">
                <a:xfrm>
                  <a:off x="43" y="0"/>
                  <a:ext cx="35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男</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42" name="Rectangle 102"/>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42" name="Group 103"/>
              <p:cNvGrpSpPr>
                <a:grpSpLocks/>
              </p:cNvGrpSpPr>
              <p:nvPr/>
            </p:nvGrpSpPr>
            <p:grpSpPr bwMode="auto">
              <a:xfrm>
                <a:off x="1486" y="1920"/>
                <a:ext cx="682" cy="384"/>
                <a:chOff x="0" y="0"/>
                <a:chExt cx="682" cy="384"/>
              </a:xfrm>
            </p:grpSpPr>
            <p:sp>
              <p:nvSpPr>
                <p:cNvPr id="139" name="Rectangle 104"/>
                <p:cNvSpPr>
                  <a:spLocks noChangeArrowheads="1"/>
                </p:cNvSpPr>
                <p:nvPr/>
              </p:nvSpPr>
              <p:spPr bwMode="auto">
                <a:xfrm>
                  <a:off x="43" y="0"/>
                  <a:ext cx="59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a:solidFill>
                        <a:schemeClr val="tx1"/>
                      </a:solidFill>
                      <a:latin typeface="微软雅黑" panose="020B0503020204020204" pitchFamily="34" charset="-122"/>
                      <a:ea typeface="微软雅黑" panose="020B0503020204020204" pitchFamily="34" charset="-122"/>
                    </a:rPr>
                    <a:t>1982</a:t>
                  </a:r>
                  <a:r>
                    <a:rPr lang="zh-CN" altLang="en-US" sz="1600">
                      <a:solidFill>
                        <a:schemeClr val="tx1"/>
                      </a:solidFill>
                      <a:latin typeface="微软雅黑" panose="020B0503020204020204" pitchFamily="34" charset="-122"/>
                      <a:ea typeface="微软雅黑" panose="020B0503020204020204" pitchFamily="34" charset="-122"/>
                    </a:rPr>
                    <a:t>年</a:t>
                  </a:r>
                  <a:r>
                    <a:rPr lang="en-US" altLang="zh-CN" sz="1600">
                      <a:solidFill>
                        <a:schemeClr val="tx1"/>
                      </a:solidFill>
                      <a:latin typeface="微软雅黑" panose="020B0503020204020204" pitchFamily="34" charset="-122"/>
                      <a:ea typeface="微软雅黑" panose="020B0503020204020204" pitchFamily="34" charset="-122"/>
                    </a:rPr>
                    <a:t>8</a:t>
                  </a:r>
                  <a:r>
                    <a:rPr lang="zh-CN" altLang="en-US" sz="1600">
                      <a:solidFill>
                        <a:schemeClr val="tx1"/>
                      </a:solidFill>
                      <a:latin typeface="微软雅黑" panose="020B0503020204020204" pitchFamily="34" charset="-122"/>
                      <a:ea typeface="微软雅黑" panose="020B0503020204020204" pitchFamily="34" charset="-122"/>
                    </a:rPr>
                    <a:t>月</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40" name="Rectangle 105"/>
                <p:cNvSpPr>
                  <a:spLocks noChangeArrowheads="1"/>
                </p:cNvSpPr>
                <p:nvPr/>
              </p:nvSpPr>
              <p:spPr bwMode="auto">
                <a:xfrm>
                  <a:off x="0" y="0"/>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43" name="Group 106"/>
              <p:cNvGrpSpPr>
                <a:grpSpLocks/>
              </p:cNvGrpSpPr>
              <p:nvPr/>
            </p:nvGrpSpPr>
            <p:grpSpPr bwMode="auto">
              <a:xfrm>
                <a:off x="2168" y="1920"/>
                <a:ext cx="442" cy="384"/>
                <a:chOff x="0" y="0"/>
                <a:chExt cx="442" cy="384"/>
              </a:xfrm>
            </p:grpSpPr>
            <p:sp>
              <p:nvSpPr>
                <p:cNvPr id="137" name="Rectangle 107"/>
                <p:cNvSpPr>
                  <a:spLocks noChangeArrowheads="1"/>
                </p:cNvSpPr>
                <p:nvPr/>
              </p:nvSpPr>
              <p:spPr bwMode="auto">
                <a:xfrm>
                  <a:off x="43" y="0"/>
                  <a:ext cx="35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科员</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38" name="Rectangle 108"/>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44" name="Group 109"/>
              <p:cNvGrpSpPr>
                <a:grpSpLocks/>
              </p:cNvGrpSpPr>
              <p:nvPr/>
            </p:nvGrpSpPr>
            <p:grpSpPr bwMode="auto">
              <a:xfrm>
                <a:off x="2610" y="1920"/>
                <a:ext cx="522" cy="384"/>
                <a:chOff x="0" y="0"/>
                <a:chExt cx="522" cy="384"/>
              </a:xfrm>
            </p:grpSpPr>
            <p:sp>
              <p:nvSpPr>
                <p:cNvPr id="135" name="Rectangle 110"/>
                <p:cNvSpPr>
                  <a:spLocks noChangeArrowheads="1"/>
                </p:cNvSpPr>
                <p:nvPr/>
              </p:nvSpPr>
              <p:spPr bwMode="auto">
                <a:xfrm>
                  <a:off x="43" y="0"/>
                  <a:ext cx="4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教材科</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36" name="Rectangle 111"/>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45" name="Group 112"/>
              <p:cNvGrpSpPr>
                <a:grpSpLocks/>
              </p:cNvGrpSpPr>
              <p:nvPr/>
            </p:nvGrpSpPr>
            <p:grpSpPr bwMode="auto">
              <a:xfrm>
                <a:off x="0" y="2304"/>
                <a:ext cx="522" cy="384"/>
                <a:chOff x="0" y="0"/>
                <a:chExt cx="522" cy="384"/>
              </a:xfrm>
            </p:grpSpPr>
            <p:sp>
              <p:nvSpPr>
                <p:cNvPr id="133" name="Rectangle 113"/>
                <p:cNvSpPr>
                  <a:spLocks noChangeArrowheads="1"/>
                </p:cNvSpPr>
                <p:nvPr/>
              </p:nvSpPr>
              <p:spPr bwMode="auto">
                <a:xfrm>
                  <a:off x="43" y="0"/>
                  <a:ext cx="4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a:solidFill>
                        <a:schemeClr val="tx1"/>
                      </a:solidFill>
                      <a:latin typeface="微软雅黑" panose="020B0503020204020204" pitchFamily="34" charset="-122"/>
                      <a:ea typeface="微软雅黑" panose="020B0503020204020204" pitchFamily="34" charset="-122"/>
                    </a:rPr>
                    <a:t>06</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34" name="Rectangle 114"/>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46" name="Group 115"/>
              <p:cNvGrpSpPr>
                <a:grpSpLocks/>
              </p:cNvGrpSpPr>
              <p:nvPr/>
            </p:nvGrpSpPr>
            <p:grpSpPr bwMode="auto">
              <a:xfrm>
                <a:off x="522" y="2304"/>
                <a:ext cx="522" cy="384"/>
                <a:chOff x="0" y="0"/>
                <a:chExt cx="522" cy="384"/>
              </a:xfrm>
            </p:grpSpPr>
            <p:sp>
              <p:nvSpPr>
                <p:cNvPr id="131" name="Rectangle 116"/>
                <p:cNvSpPr>
                  <a:spLocks noChangeArrowheads="1"/>
                </p:cNvSpPr>
                <p:nvPr/>
              </p:nvSpPr>
              <p:spPr bwMode="auto">
                <a:xfrm>
                  <a:off x="43" y="0"/>
                  <a:ext cx="4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袁莉</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32" name="Rectangle 117"/>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47" name="Group 118"/>
              <p:cNvGrpSpPr>
                <a:grpSpLocks/>
              </p:cNvGrpSpPr>
              <p:nvPr/>
            </p:nvGrpSpPr>
            <p:grpSpPr bwMode="auto">
              <a:xfrm>
                <a:off x="1044" y="2304"/>
                <a:ext cx="442" cy="384"/>
                <a:chOff x="0" y="0"/>
                <a:chExt cx="442" cy="384"/>
              </a:xfrm>
            </p:grpSpPr>
            <p:sp>
              <p:nvSpPr>
                <p:cNvPr id="129" name="Rectangle 119"/>
                <p:cNvSpPr>
                  <a:spLocks noChangeArrowheads="1"/>
                </p:cNvSpPr>
                <p:nvPr/>
              </p:nvSpPr>
              <p:spPr bwMode="auto">
                <a:xfrm>
                  <a:off x="43" y="0"/>
                  <a:ext cx="35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女</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30" name="Rectangle 120"/>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48" name="Group 121"/>
              <p:cNvGrpSpPr>
                <a:grpSpLocks/>
              </p:cNvGrpSpPr>
              <p:nvPr/>
            </p:nvGrpSpPr>
            <p:grpSpPr bwMode="auto">
              <a:xfrm>
                <a:off x="1486" y="2304"/>
                <a:ext cx="682" cy="384"/>
                <a:chOff x="0" y="0"/>
                <a:chExt cx="682" cy="384"/>
              </a:xfrm>
            </p:grpSpPr>
            <p:sp>
              <p:nvSpPr>
                <p:cNvPr id="127" name="Rectangle 122"/>
                <p:cNvSpPr>
                  <a:spLocks noChangeArrowheads="1"/>
                </p:cNvSpPr>
                <p:nvPr/>
              </p:nvSpPr>
              <p:spPr bwMode="auto">
                <a:xfrm>
                  <a:off x="43" y="0"/>
                  <a:ext cx="59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a:solidFill>
                        <a:schemeClr val="tx1"/>
                      </a:solidFill>
                      <a:latin typeface="微软雅黑" panose="020B0503020204020204" pitchFamily="34" charset="-122"/>
                      <a:ea typeface="微软雅黑" panose="020B0503020204020204" pitchFamily="34" charset="-122"/>
                    </a:rPr>
                    <a:t>1988</a:t>
                  </a:r>
                  <a:r>
                    <a:rPr lang="zh-CN" altLang="en-US" sz="1600">
                      <a:solidFill>
                        <a:schemeClr val="tx1"/>
                      </a:solidFill>
                      <a:latin typeface="微软雅黑" panose="020B0503020204020204" pitchFamily="34" charset="-122"/>
                      <a:ea typeface="微软雅黑" panose="020B0503020204020204" pitchFamily="34" charset="-122"/>
                    </a:rPr>
                    <a:t>年</a:t>
                  </a:r>
                  <a:r>
                    <a:rPr lang="en-US" altLang="zh-CN" sz="1600">
                      <a:solidFill>
                        <a:schemeClr val="tx1"/>
                      </a:solidFill>
                      <a:latin typeface="微软雅黑" panose="020B0503020204020204" pitchFamily="34" charset="-122"/>
                      <a:ea typeface="微软雅黑" panose="020B0503020204020204" pitchFamily="34" charset="-122"/>
                    </a:rPr>
                    <a:t>4</a:t>
                  </a:r>
                  <a:r>
                    <a:rPr lang="zh-CN" altLang="en-US" sz="1600">
                      <a:solidFill>
                        <a:schemeClr val="tx1"/>
                      </a:solidFill>
                      <a:latin typeface="微软雅黑" panose="020B0503020204020204" pitchFamily="34" charset="-122"/>
                      <a:ea typeface="微软雅黑" panose="020B0503020204020204" pitchFamily="34" charset="-122"/>
                    </a:rPr>
                    <a:t>月</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28" name="Rectangle 123"/>
                <p:cNvSpPr>
                  <a:spLocks noChangeArrowheads="1"/>
                </p:cNvSpPr>
                <p:nvPr/>
              </p:nvSpPr>
              <p:spPr bwMode="auto">
                <a:xfrm>
                  <a:off x="0" y="0"/>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49" name="Group 124"/>
              <p:cNvGrpSpPr>
                <a:grpSpLocks/>
              </p:cNvGrpSpPr>
              <p:nvPr/>
            </p:nvGrpSpPr>
            <p:grpSpPr bwMode="auto">
              <a:xfrm>
                <a:off x="2168" y="2304"/>
                <a:ext cx="442" cy="384"/>
                <a:chOff x="0" y="0"/>
                <a:chExt cx="442" cy="384"/>
              </a:xfrm>
            </p:grpSpPr>
            <p:sp>
              <p:nvSpPr>
                <p:cNvPr id="125" name="Rectangle 125"/>
                <p:cNvSpPr>
                  <a:spLocks noChangeArrowheads="1"/>
                </p:cNvSpPr>
                <p:nvPr/>
              </p:nvSpPr>
              <p:spPr bwMode="auto">
                <a:xfrm>
                  <a:off x="43" y="0"/>
                  <a:ext cx="35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科员</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26" name="Rectangle 126"/>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50" name="Group 127"/>
              <p:cNvGrpSpPr>
                <a:grpSpLocks/>
              </p:cNvGrpSpPr>
              <p:nvPr/>
            </p:nvGrpSpPr>
            <p:grpSpPr bwMode="auto">
              <a:xfrm>
                <a:off x="2610" y="2304"/>
                <a:ext cx="522" cy="384"/>
                <a:chOff x="0" y="0"/>
                <a:chExt cx="522" cy="384"/>
              </a:xfrm>
            </p:grpSpPr>
            <p:sp>
              <p:nvSpPr>
                <p:cNvPr id="123" name="Rectangle 128"/>
                <p:cNvSpPr>
                  <a:spLocks noChangeArrowheads="1"/>
                </p:cNvSpPr>
                <p:nvPr/>
              </p:nvSpPr>
              <p:spPr bwMode="auto">
                <a:xfrm>
                  <a:off x="43" y="0"/>
                  <a:ext cx="4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教材科</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24" name="Rectangle 129"/>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51" name="Group 130"/>
              <p:cNvGrpSpPr>
                <a:grpSpLocks/>
              </p:cNvGrpSpPr>
              <p:nvPr/>
            </p:nvGrpSpPr>
            <p:grpSpPr bwMode="auto">
              <a:xfrm>
                <a:off x="0" y="2688"/>
                <a:ext cx="522" cy="384"/>
                <a:chOff x="0" y="0"/>
                <a:chExt cx="522" cy="384"/>
              </a:xfrm>
            </p:grpSpPr>
            <p:sp>
              <p:nvSpPr>
                <p:cNvPr id="121" name="Rectangle 131"/>
                <p:cNvSpPr>
                  <a:spLocks noChangeArrowheads="1"/>
                </p:cNvSpPr>
                <p:nvPr/>
              </p:nvSpPr>
              <p:spPr bwMode="auto">
                <a:xfrm>
                  <a:off x="43" y="0"/>
                  <a:ext cx="4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a:solidFill>
                        <a:schemeClr val="tx1"/>
                      </a:solidFill>
                      <a:latin typeface="微软雅黑" panose="020B0503020204020204" pitchFamily="34" charset="-122"/>
                      <a:ea typeface="微软雅黑" panose="020B0503020204020204" pitchFamily="34" charset="-122"/>
                    </a:rPr>
                    <a:t>07</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22" name="Rectangle 132"/>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52" name="Group 133"/>
              <p:cNvGrpSpPr>
                <a:grpSpLocks/>
              </p:cNvGrpSpPr>
              <p:nvPr/>
            </p:nvGrpSpPr>
            <p:grpSpPr bwMode="auto">
              <a:xfrm>
                <a:off x="522" y="2688"/>
                <a:ext cx="522" cy="384"/>
                <a:chOff x="0" y="0"/>
                <a:chExt cx="522" cy="384"/>
              </a:xfrm>
            </p:grpSpPr>
            <p:sp>
              <p:nvSpPr>
                <p:cNvPr id="119" name="Rectangle 134"/>
                <p:cNvSpPr>
                  <a:spLocks noChangeArrowheads="1"/>
                </p:cNvSpPr>
                <p:nvPr/>
              </p:nvSpPr>
              <p:spPr bwMode="auto">
                <a:xfrm>
                  <a:off x="43" y="0"/>
                  <a:ext cx="4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王芳</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20" name="Rectangle 135"/>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53" name="Group 136"/>
              <p:cNvGrpSpPr>
                <a:grpSpLocks/>
              </p:cNvGrpSpPr>
              <p:nvPr/>
            </p:nvGrpSpPr>
            <p:grpSpPr bwMode="auto">
              <a:xfrm>
                <a:off x="1044" y="2688"/>
                <a:ext cx="442" cy="384"/>
                <a:chOff x="0" y="0"/>
                <a:chExt cx="442" cy="384"/>
              </a:xfrm>
            </p:grpSpPr>
            <p:sp>
              <p:nvSpPr>
                <p:cNvPr id="117" name="Rectangle 137"/>
                <p:cNvSpPr>
                  <a:spLocks noChangeArrowheads="1"/>
                </p:cNvSpPr>
                <p:nvPr/>
              </p:nvSpPr>
              <p:spPr bwMode="auto">
                <a:xfrm>
                  <a:off x="43" y="0"/>
                  <a:ext cx="35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女</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18" name="Rectangle 138"/>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54" name="Group 139"/>
              <p:cNvGrpSpPr>
                <a:grpSpLocks/>
              </p:cNvGrpSpPr>
              <p:nvPr/>
            </p:nvGrpSpPr>
            <p:grpSpPr bwMode="auto">
              <a:xfrm>
                <a:off x="1486" y="2688"/>
                <a:ext cx="682" cy="384"/>
                <a:chOff x="0" y="0"/>
                <a:chExt cx="682" cy="384"/>
              </a:xfrm>
            </p:grpSpPr>
            <p:sp>
              <p:nvSpPr>
                <p:cNvPr id="115" name="Rectangle 140"/>
                <p:cNvSpPr>
                  <a:spLocks noChangeArrowheads="1"/>
                </p:cNvSpPr>
                <p:nvPr/>
              </p:nvSpPr>
              <p:spPr bwMode="auto">
                <a:xfrm>
                  <a:off x="43" y="0"/>
                  <a:ext cx="59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a:solidFill>
                        <a:schemeClr val="tx1"/>
                      </a:solidFill>
                      <a:latin typeface="微软雅黑" panose="020B0503020204020204" pitchFamily="34" charset="-122"/>
                      <a:ea typeface="微软雅黑" panose="020B0503020204020204" pitchFamily="34" charset="-122"/>
                    </a:rPr>
                    <a:t>1990</a:t>
                  </a:r>
                  <a:r>
                    <a:rPr lang="zh-CN" altLang="en-US" sz="1600">
                      <a:solidFill>
                        <a:schemeClr val="tx1"/>
                      </a:solidFill>
                      <a:latin typeface="微软雅黑" panose="020B0503020204020204" pitchFamily="34" charset="-122"/>
                      <a:ea typeface="微软雅黑" panose="020B0503020204020204" pitchFamily="34" charset="-122"/>
                    </a:rPr>
                    <a:t>年</a:t>
                  </a:r>
                  <a:r>
                    <a:rPr lang="en-US" altLang="zh-CN" sz="1600">
                      <a:solidFill>
                        <a:schemeClr val="tx1"/>
                      </a:solidFill>
                      <a:latin typeface="微软雅黑" panose="020B0503020204020204" pitchFamily="34" charset="-122"/>
                      <a:ea typeface="微软雅黑" panose="020B0503020204020204" pitchFamily="34" charset="-122"/>
                    </a:rPr>
                    <a:t>6</a:t>
                  </a:r>
                  <a:r>
                    <a:rPr lang="zh-CN" altLang="en-US" sz="1600">
                      <a:solidFill>
                        <a:schemeClr val="tx1"/>
                      </a:solidFill>
                      <a:latin typeface="微软雅黑" panose="020B0503020204020204" pitchFamily="34" charset="-122"/>
                      <a:ea typeface="微软雅黑" panose="020B0503020204020204" pitchFamily="34" charset="-122"/>
                    </a:rPr>
                    <a:t>月</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16" name="Rectangle 141"/>
                <p:cNvSpPr>
                  <a:spLocks noChangeArrowheads="1"/>
                </p:cNvSpPr>
                <p:nvPr/>
              </p:nvSpPr>
              <p:spPr bwMode="auto">
                <a:xfrm>
                  <a:off x="0" y="0"/>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55" name="Group 142"/>
              <p:cNvGrpSpPr>
                <a:grpSpLocks/>
              </p:cNvGrpSpPr>
              <p:nvPr/>
            </p:nvGrpSpPr>
            <p:grpSpPr bwMode="auto">
              <a:xfrm>
                <a:off x="2168" y="2688"/>
                <a:ext cx="442" cy="384"/>
                <a:chOff x="0" y="0"/>
                <a:chExt cx="442" cy="384"/>
              </a:xfrm>
            </p:grpSpPr>
            <p:sp>
              <p:nvSpPr>
                <p:cNvPr id="113" name="Rectangle 143"/>
                <p:cNvSpPr>
                  <a:spLocks noChangeArrowheads="1"/>
                </p:cNvSpPr>
                <p:nvPr/>
              </p:nvSpPr>
              <p:spPr bwMode="auto">
                <a:xfrm>
                  <a:off x="43" y="0"/>
                  <a:ext cx="35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科员</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14" name="Rectangle 144"/>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56" name="Group 145"/>
              <p:cNvGrpSpPr>
                <a:grpSpLocks/>
              </p:cNvGrpSpPr>
              <p:nvPr/>
            </p:nvGrpSpPr>
            <p:grpSpPr bwMode="auto">
              <a:xfrm>
                <a:off x="2610" y="2688"/>
                <a:ext cx="522" cy="384"/>
                <a:chOff x="0" y="0"/>
                <a:chExt cx="522" cy="384"/>
              </a:xfrm>
            </p:grpSpPr>
            <p:sp>
              <p:nvSpPr>
                <p:cNvPr id="111" name="Rectangle 146"/>
                <p:cNvSpPr>
                  <a:spLocks noChangeArrowheads="1"/>
                </p:cNvSpPr>
                <p:nvPr/>
              </p:nvSpPr>
              <p:spPr bwMode="auto">
                <a:xfrm>
                  <a:off x="43" y="0"/>
                  <a:ext cx="4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考务科</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12" name="Rectangle 147"/>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57" name="Group 148"/>
              <p:cNvGrpSpPr>
                <a:grpSpLocks/>
              </p:cNvGrpSpPr>
              <p:nvPr/>
            </p:nvGrpSpPr>
            <p:grpSpPr bwMode="auto">
              <a:xfrm>
                <a:off x="0" y="3072"/>
                <a:ext cx="522" cy="384"/>
                <a:chOff x="0" y="0"/>
                <a:chExt cx="522" cy="384"/>
              </a:xfrm>
            </p:grpSpPr>
            <p:sp>
              <p:nvSpPr>
                <p:cNvPr id="109" name="Rectangle 149"/>
                <p:cNvSpPr>
                  <a:spLocks noChangeArrowheads="1"/>
                </p:cNvSpPr>
                <p:nvPr/>
              </p:nvSpPr>
              <p:spPr bwMode="auto">
                <a:xfrm>
                  <a:off x="43" y="0"/>
                  <a:ext cx="4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a:solidFill>
                        <a:schemeClr val="tx1"/>
                      </a:solidFill>
                      <a:latin typeface="微软雅黑" panose="020B0503020204020204" pitchFamily="34" charset="-122"/>
                      <a:ea typeface="微软雅黑" panose="020B0503020204020204" pitchFamily="34" charset="-122"/>
                    </a:rPr>
                    <a:t>08</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10" name="Rectangle 150"/>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58" name="Group 151"/>
              <p:cNvGrpSpPr>
                <a:grpSpLocks/>
              </p:cNvGrpSpPr>
              <p:nvPr/>
            </p:nvGrpSpPr>
            <p:grpSpPr bwMode="auto">
              <a:xfrm>
                <a:off x="522" y="3072"/>
                <a:ext cx="522" cy="384"/>
                <a:chOff x="0" y="0"/>
                <a:chExt cx="522" cy="384"/>
              </a:xfrm>
            </p:grpSpPr>
            <p:sp>
              <p:nvSpPr>
                <p:cNvPr id="107" name="Rectangle 152"/>
                <p:cNvSpPr>
                  <a:spLocks noChangeArrowheads="1"/>
                </p:cNvSpPr>
                <p:nvPr/>
              </p:nvSpPr>
              <p:spPr bwMode="auto">
                <a:xfrm>
                  <a:off x="43" y="0"/>
                  <a:ext cx="4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张宏愿</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08" name="Rectangle 153"/>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59" name="Group 154"/>
              <p:cNvGrpSpPr>
                <a:grpSpLocks/>
              </p:cNvGrpSpPr>
              <p:nvPr/>
            </p:nvGrpSpPr>
            <p:grpSpPr bwMode="auto">
              <a:xfrm>
                <a:off x="1044" y="3072"/>
                <a:ext cx="442" cy="384"/>
                <a:chOff x="0" y="0"/>
                <a:chExt cx="442" cy="384"/>
              </a:xfrm>
            </p:grpSpPr>
            <p:sp>
              <p:nvSpPr>
                <p:cNvPr id="105" name="Rectangle 155"/>
                <p:cNvSpPr>
                  <a:spLocks noChangeArrowheads="1"/>
                </p:cNvSpPr>
                <p:nvPr/>
              </p:nvSpPr>
              <p:spPr bwMode="auto">
                <a:xfrm>
                  <a:off x="43" y="0"/>
                  <a:ext cx="35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男</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06" name="Rectangle 156"/>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60" name="Group 157"/>
              <p:cNvGrpSpPr>
                <a:grpSpLocks/>
              </p:cNvGrpSpPr>
              <p:nvPr/>
            </p:nvGrpSpPr>
            <p:grpSpPr bwMode="auto">
              <a:xfrm>
                <a:off x="1486" y="3072"/>
                <a:ext cx="682" cy="384"/>
                <a:chOff x="0" y="0"/>
                <a:chExt cx="682" cy="384"/>
              </a:xfrm>
            </p:grpSpPr>
            <p:sp>
              <p:nvSpPr>
                <p:cNvPr id="103" name="Rectangle 158"/>
                <p:cNvSpPr>
                  <a:spLocks noChangeArrowheads="1"/>
                </p:cNvSpPr>
                <p:nvPr/>
              </p:nvSpPr>
              <p:spPr bwMode="auto">
                <a:xfrm>
                  <a:off x="43" y="0"/>
                  <a:ext cx="59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a:solidFill>
                        <a:schemeClr val="tx1"/>
                      </a:solidFill>
                      <a:latin typeface="微软雅黑" panose="020B0503020204020204" pitchFamily="34" charset="-122"/>
                      <a:ea typeface="微软雅黑" panose="020B0503020204020204" pitchFamily="34" charset="-122"/>
                    </a:rPr>
                    <a:t>1985</a:t>
                  </a:r>
                  <a:r>
                    <a:rPr lang="zh-CN" altLang="en-US" sz="1600">
                      <a:solidFill>
                        <a:schemeClr val="tx1"/>
                      </a:solidFill>
                      <a:latin typeface="微软雅黑" panose="020B0503020204020204" pitchFamily="34" charset="-122"/>
                      <a:ea typeface="微软雅黑" panose="020B0503020204020204" pitchFamily="34" charset="-122"/>
                    </a:rPr>
                    <a:t>年</a:t>
                  </a:r>
                  <a:r>
                    <a:rPr lang="en-US" altLang="zh-CN" sz="1600">
                      <a:solidFill>
                        <a:schemeClr val="tx1"/>
                      </a:solidFill>
                      <a:latin typeface="微软雅黑" panose="020B0503020204020204" pitchFamily="34" charset="-122"/>
                      <a:ea typeface="微软雅黑" panose="020B0503020204020204" pitchFamily="34" charset="-122"/>
                    </a:rPr>
                    <a:t>3</a:t>
                  </a:r>
                  <a:r>
                    <a:rPr lang="zh-CN" altLang="en-US" sz="1600">
                      <a:solidFill>
                        <a:schemeClr val="tx1"/>
                      </a:solidFill>
                      <a:latin typeface="微软雅黑" panose="020B0503020204020204" pitchFamily="34" charset="-122"/>
                      <a:ea typeface="微软雅黑" panose="020B0503020204020204" pitchFamily="34" charset="-122"/>
                    </a:rPr>
                    <a:t>月</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04" name="Rectangle 159"/>
                <p:cNvSpPr>
                  <a:spLocks noChangeArrowheads="1"/>
                </p:cNvSpPr>
                <p:nvPr/>
              </p:nvSpPr>
              <p:spPr bwMode="auto">
                <a:xfrm>
                  <a:off x="0" y="0"/>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61" name="Group 160"/>
              <p:cNvGrpSpPr>
                <a:grpSpLocks/>
              </p:cNvGrpSpPr>
              <p:nvPr/>
            </p:nvGrpSpPr>
            <p:grpSpPr bwMode="auto">
              <a:xfrm>
                <a:off x="2168" y="3072"/>
                <a:ext cx="442" cy="384"/>
                <a:chOff x="0" y="0"/>
                <a:chExt cx="442" cy="384"/>
              </a:xfrm>
            </p:grpSpPr>
            <p:sp>
              <p:nvSpPr>
                <p:cNvPr id="101" name="Rectangle 161"/>
                <p:cNvSpPr>
                  <a:spLocks noChangeArrowheads="1"/>
                </p:cNvSpPr>
                <p:nvPr/>
              </p:nvSpPr>
              <p:spPr bwMode="auto">
                <a:xfrm>
                  <a:off x="43" y="0"/>
                  <a:ext cx="35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科员</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02" name="Rectangle 162"/>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62" name="Group 163"/>
              <p:cNvGrpSpPr>
                <a:grpSpLocks/>
              </p:cNvGrpSpPr>
              <p:nvPr/>
            </p:nvGrpSpPr>
            <p:grpSpPr bwMode="auto">
              <a:xfrm>
                <a:off x="2610" y="3072"/>
                <a:ext cx="522" cy="384"/>
                <a:chOff x="0" y="0"/>
                <a:chExt cx="522" cy="384"/>
              </a:xfrm>
            </p:grpSpPr>
            <p:sp>
              <p:nvSpPr>
                <p:cNvPr id="99" name="Rectangle 164"/>
                <p:cNvSpPr>
                  <a:spLocks noChangeArrowheads="1"/>
                </p:cNvSpPr>
                <p:nvPr/>
              </p:nvSpPr>
              <p:spPr bwMode="auto">
                <a:xfrm>
                  <a:off x="43" y="0"/>
                  <a:ext cx="4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考务科</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00" name="Rectangle 165"/>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63" name="Group 166"/>
              <p:cNvGrpSpPr>
                <a:grpSpLocks/>
              </p:cNvGrpSpPr>
              <p:nvPr/>
            </p:nvGrpSpPr>
            <p:grpSpPr bwMode="auto">
              <a:xfrm>
                <a:off x="0" y="3456"/>
                <a:ext cx="522" cy="384"/>
                <a:chOff x="0" y="0"/>
                <a:chExt cx="522" cy="384"/>
              </a:xfrm>
            </p:grpSpPr>
            <p:sp>
              <p:nvSpPr>
                <p:cNvPr id="97" name="Rectangle 167"/>
                <p:cNvSpPr>
                  <a:spLocks noChangeArrowheads="1"/>
                </p:cNvSpPr>
                <p:nvPr/>
              </p:nvSpPr>
              <p:spPr bwMode="auto">
                <a:xfrm>
                  <a:off x="43" y="0"/>
                  <a:ext cx="4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a:solidFill>
                        <a:schemeClr val="tx1"/>
                      </a:solidFill>
                      <a:latin typeface="微软雅黑" panose="020B0503020204020204" pitchFamily="34" charset="-122"/>
                      <a:ea typeface="微软雅黑" panose="020B0503020204020204" pitchFamily="34" charset="-122"/>
                    </a:rPr>
                    <a:t>09</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98" name="Rectangle 168"/>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64" name="Group 169"/>
              <p:cNvGrpSpPr>
                <a:grpSpLocks/>
              </p:cNvGrpSpPr>
              <p:nvPr/>
            </p:nvGrpSpPr>
            <p:grpSpPr bwMode="auto">
              <a:xfrm>
                <a:off x="522" y="3456"/>
                <a:ext cx="522" cy="384"/>
                <a:chOff x="0" y="0"/>
                <a:chExt cx="522" cy="384"/>
              </a:xfrm>
            </p:grpSpPr>
            <p:sp>
              <p:nvSpPr>
                <p:cNvPr id="95" name="Rectangle 170"/>
                <p:cNvSpPr>
                  <a:spLocks noChangeArrowheads="1"/>
                </p:cNvSpPr>
                <p:nvPr/>
              </p:nvSpPr>
              <p:spPr bwMode="auto">
                <a:xfrm>
                  <a:off x="43" y="0"/>
                  <a:ext cx="4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马明华</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96" name="Rectangle 171"/>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65" name="Group 172"/>
              <p:cNvGrpSpPr>
                <a:grpSpLocks/>
              </p:cNvGrpSpPr>
              <p:nvPr/>
            </p:nvGrpSpPr>
            <p:grpSpPr bwMode="auto">
              <a:xfrm>
                <a:off x="1044" y="3456"/>
                <a:ext cx="442" cy="384"/>
                <a:chOff x="0" y="0"/>
                <a:chExt cx="442" cy="384"/>
              </a:xfrm>
            </p:grpSpPr>
            <p:sp>
              <p:nvSpPr>
                <p:cNvPr id="93" name="Rectangle 173"/>
                <p:cNvSpPr>
                  <a:spLocks noChangeArrowheads="1"/>
                </p:cNvSpPr>
                <p:nvPr/>
              </p:nvSpPr>
              <p:spPr bwMode="auto">
                <a:xfrm>
                  <a:off x="43" y="0"/>
                  <a:ext cx="35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男</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94" name="Rectangle 174"/>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66" name="Group 175"/>
              <p:cNvGrpSpPr>
                <a:grpSpLocks/>
              </p:cNvGrpSpPr>
              <p:nvPr/>
            </p:nvGrpSpPr>
            <p:grpSpPr bwMode="auto">
              <a:xfrm>
                <a:off x="1486" y="3456"/>
                <a:ext cx="682" cy="384"/>
                <a:chOff x="0" y="0"/>
                <a:chExt cx="682" cy="384"/>
              </a:xfrm>
            </p:grpSpPr>
            <p:sp>
              <p:nvSpPr>
                <p:cNvPr id="91" name="Rectangle 176"/>
                <p:cNvSpPr>
                  <a:spLocks noChangeArrowheads="1"/>
                </p:cNvSpPr>
                <p:nvPr/>
              </p:nvSpPr>
              <p:spPr bwMode="auto">
                <a:xfrm>
                  <a:off x="43" y="0"/>
                  <a:ext cx="59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a:solidFill>
                        <a:schemeClr val="tx1"/>
                      </a:solidFill>
                      <a:latin typeface="微软雅黑" panose="020B0503020204020204" pitchFamily="34" charset="-122"/>
                      <a:ea typeface="微软雅黑" panose="020B0503020204020204" pitchFamily="34" charset="-122"/>
                    </a:rPr>
                    <a:t>1991</a:t>
                  </a:r>
                  <a:r>
                    <a:rPr lang="zh-CN" altLang="en-US" sz="1600">
                      <a:solidFill>
                        <a:schemeClr val="tx1"/>
                      </a:solidFill>
                      <a:latin typeface="微软雅黑" panose="020B0503020204020204" pitchFamily="34" charset="-122"/>
                      <a:ea typeface="微软雅黑" panose="020B0503020204020204" pitchFamily="34" charset="-122"/>
                    </a:rPr>
                    <a:t>年</a:t>
                  </a:r>
                  <a:r>
                    <a:rPr lang="en-US" altLang="zh-CN" sz="1600">
                      <a:solidFill>
                        <a:schemeClr val="tx1"/>
                      </a:solidFill>
                      <a:latin typeface="微软雅黑" panose="020B0503020204020204" pitchFamily="34" charset="-122"/>
                      <a:ea typeface="微软雅黑" panose="020B0503020204020204" pitchFamily="34" charset="-122"/>
                    </a:rPr>
                    <a:t>10</a:t>
                  </a:r>
                  <a:r>
                    <a:rPr lang="zh-CN" altLang="en-US" sz="1600">
                      <a:solidFill>
                        <a:schemeClr val="tx1"/>
                      </a:solidFill>
                      <a:latin typeface="微软雅黑" panose="020B0503020204020204" pitchFamily="34" charset="-122"/>
                      <a:ea typeface="微软雅黑" panose="020B0503020204020204" pitchFamily="34" charset="-122"/>
                    </a:rPr>
                    <a:t>月</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92" name="Rectangle 177"/>
                <p:cNvSpPr>
                  <a:spLocks noChangeArrowheads="1"/>
                </p:cNvSpPr>
                <p:nvPr/>
              </p:nvSpPr>
              <p:spPr bwMode="auto">
                <a:xfrm>
                  <a:off x="0" y="0"/>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67" name="Group 178"/>
              <p:cNvGrpSpPr>
                <a:grpSpLocks/>
              </p:cNvGrpSpPr>
              <p:nvPr/>
            </p:nvGrpSpPr>
            <p:grpSpPr bwMode="auto">
              <a:xfrm>
                <a:off x="2168" y="3456"/>
                <a:ext cx="442" cy="384"/>
                <a:chOff x="0" y="0"/>
                <a:chExt cx="442" cy="384"/>
              </a:xfrm>
            </p:grpSpPr>
            <p:sp>
              <p:nvSpPr>
                <p:cNvPr id="89" name="Rectangle 179"/>
                <p:cNvSpPr>
                  <a:spLocks noChangeArrowheads="1"/>
                </p:cNvSpPr>
                <p:nvPr/>
              </p:nvSpPr>
              <p:spPr bwMode="auto">
                <a:xfrm>
                  <a:off x="43" y="0"/>
                  <a:ext cx="35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科员</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90" name="Rectangle 180"/>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68" name="Group 181"/>
              <p:cNvGrpSpPr>
                <a:grpSpLocks/>
              </p:cNvGrpSpPr>
              <p:nvPr/>
            </p:nvGrpSpPr>
            <p:grpSpPr bwMode="auto">
              <a:xfrm>
                <a:off x="2610" y="3456"/>
                <a:ext cx="522" cy="384"/>
                <a:chOff x="0" y="0"/>
                <a:chExt cx="522" cy="384"/>
              </a:xfrm>
            </p:grpSpPr>
            <p:sp>
              <p:nvSpPr>
                <p:cNvPr id="87" name="Rectangle 182"/>
                <p:cNvSpPr>
                  <a:spLocks noChangeArrowheads="1"/>
                </p:cNvSpPr>
                <p:nvPr/>
              </p:nvSpPr>
              <p:spPr bwMode="auto">
                <a:xfrm>
                  <a:off x="43" y="0"/>
                  <a:ext cx="4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考务科</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88" name="Rectangle 183"/>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69" name="Group 184"/>
              <p:cNvGrpSpPr>
                <a:grpSpLocks/>
              </p:cNvGrpSpPr>
              <p:nvPr/>
            </p:nvGrpSpPr>
            <p:grpSpPr bwMode="auto">
              <a:xfrm>
                <a:off x="0" y="3840"/>
                <a:ext cx="522" cy="384"/>
                <a:chOff x="0" y="0"/>
                <a:chExt cx="522" cy="384"/>
              </a:xfrm>
            </p:grpSpPr>
            <p:sp>
              <p:nvSpPr>
                <p:cNvPr id="85" name="Rectangle 185"/>
                <p:cNvSpPr>
                  <a:spLocks noChangeArrowheads="1"/>
                </p:cNvSpPr>
                <p:nvPr/>
              </p:nvSpPr>
              <p:spPr bwMode="auto">
                <a:xfrm>
                  <a:off x="43" y="0"/>
                  <a:ext cx="4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a:solidFill>
                        <a:schemeClr val="tx1"/>
                      </a:solidFill>
                      <a:latin typeface="微软雅黑" panose="020B0503020204020204" pitchFamily="34" charset="-122"/>
                      <a:ea typeface="微软雅黑" panose="020B0503020204020204" pitchFamily="34" charset="-122"/>
                    </a:rPr>
                    <a:t>10</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86" name="Rectangle 186"/>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70" name="Group 187"/>
              <p:cNvGrpSpPr>
                <a:grpSpLocks/>
              </p:cNvGrpSpPr>
              <p:nvPr/>
            </p:nvGrpSpPr>
            <p:grpSpPr bwMode="auto">
              <a:xfrm>
                <a:off x="522" y="3840"/>
                <a:ext cx="522" cy="384"/>
                <a:chOff x="0" y="0"/>
                <a:chExt cx="522" cy="384"/>
              </a:xfrm>
            </p:grpSpPr>
            <p:sp>
              <p:nvSpPr>
                <p:cNvPr id="83" name="Rectangle 188"/>
                <p:cNvSpPr>
                  <a:spLocks noChangeArrowheads="1"/>
                </p:cNvSpPr>
                <p:nvPr/>
              </p:nvSpPr>
              <p:spPr bwMode="auto">
                <a:xfrm>
                  <a:off x="43" y="0"/>
                  <a:ext cx="4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李冰</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84" name="Rectangle 189"/>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71" name="Group 190"/>
              <p:cNvGrpSpPr>
                <a:grpSpLocks/>
              </p:cNvGrpSpPr>
              <p:nvPr/>
            </p:nvGrpSpPr>
            <p:grpSpPr bwMode="auto">
              <a:xfrm>
                <a:off x="1044" y="3840"/>
                <a:ext cx="442" cy="384"/>
                <a:chOff x="0" y="0"/>
                <a:chExt cx="442" cy="384"/>
              </a:xfrm>
            </p:grpSpPr>
            <p:sp>
              <p:nvSpPr>
                <p:cNvPr id="81" name="Rectangle 191"/>
                <p:cNvSpPr>
                  <a:spLocks noChangeArrowheads="1"/>
                </p:cNvSpPr>
                <p:nvPr/>
              </p:nvSpPr>
              <p:spPr bwMode="auto">
                <a:xfrm>
                  <a:off x="43" y="0"/>
                  <a:ext cx="35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男</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82" name="Rectangle 192"/>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72" name="Group 193"/>
              <p:cNvGrpSpPr>
                <a:grpSpLocks/>
              </p:cNvGrpSpPr>
              <p:nvPr/>
            </p:nvGrpSpPr>
            <p:grpSpPr bwMode="auto">
              <a:xfrm>
                <a:off x="1486" y="3840"/>
                <a:ext cx="682" cy="384"/>
                <a:chOff x="0" y="0"/>
                <a:chExt cx="682" cy="384"/>
              </a:xfrm>
            </p:grpSpPr>
            <p:sp>
              <p:nvSpPr>
                <p:cNvPr id="79" name="Rectangle 194"/>
                <p:cNvSpPr>
                  <a:spLocks noChangeArrowheads="1"/>
                </p:cNvSpPr>
                <p:nvPr/>
              </p:nvSpPr>
              <p:spPr bwMode="auto">
                <a:xfrm>
                  <a:off x="43" y="0"/>
                  <a:ext cx="59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a:solidFill>
                        <a:schemeClr val="tx1"/>
                      </a:solidFill>
                      <a:latin typeface="微软雅黑" panose="020B0503020204020204" pitchFamily="34" charset="-122"/>
                      <a:ea typeface="微软雅黑" panose="020B0503020204020204" pitchFamily="34" charset="-122"/>
                    </a:rPr>
                    <a:t>1985</a:t>
                  </a:r>
                  <a:r>
                    <a:rPr lang="zh-CN" altLang="en-US" sz="1600">
                      <a:solidFill>
                        <a:schemeClr val="tx1"/>
                      </a:solidFill>
                      <a:latin typeface="微软雅黑" panose="020B0503020204020204" pitchFamily="34" charset="-122"/>
                      <a:ea typeface="微软雅黑" panose="020B0503020204020204" pitchFamily="34" charset="-122"/>
                    </a:rPr>
                    <a:t>年</a:t>
                  </a:r>
                  <a:r>
                    <a:rPr lang="en-US" altLang="zh-CN" sz="1600">
                      <a:solidFill>
                        <a:schemeClr val="tx1"/>
                      </a:solidFill>
                      <a:latin typeface="微软雅黑" panose="020B0503020204020204" pitchFamily="34" charset="-122"/>
                      <a:ea typeface="微软雅黑" panose="020B0503020204020204" pitchFamily="34" charset="-122"/>
                    </a:rPr>
                    <a:t>7</a:t>
                  </a:r>
                  <a:r>
                    <a:rPr lang="zh-CN" altLang="en-US" sz="1600">
                      <a:solidFill>
                        <a:schemeClr val="tx1"/>
                      </a:solidFill>
                      <a:latin typeface="微软雅黑" panose="020B0503020204020204" pitchFamily="34" charset="-122"/>
                      <a:ea typeface="微软雅黑" panose="020B0503020204020204" pitchFamily="34" charset="-122"/>
                    </a:rPr>
                    <a:t>月</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80" name="Rectangle 195"/>
                <p:cNvSpPr>
                  <a:spLocks noChangeArrowheads="1"/>
                </p:cNvSpPr>
                <p:nvPr/>
              </p:nvSpPr>
              <p:spPr bwMode="auto">
                <a:xfrm>
                  <a:off x="0" y="0"/>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73" name="Group 196"/>
              <p:cNvGrpSpPr>
                <a:grpSpLocks/>
              </p:cNvGrpSpPr>
              <p:nvPr/>
            </p:nvGrpSpPr>
            <p:grpSpPr bwMode="auto">
              <a:xfrm>
                <a:off x="2168" y="3840"/>
                <a:ext cx="442" cy="384"/>
                <a:chOff x="0" y="0"/>
                <a:chExt cx="442" cy="384"/>
              </a:xfrm>
            </p:grpSpPr>
            <p:sp>
              <p:nvSpPr>
                <p:cNvPr id="77" name="Rectangle 197"/>
                <p:cNvSpPr>
                  <a:spLocks noChangeArrowheads="1"/>
                </p:cNvSpPr>
                <p:nvPr/>
              </p:nvSpPr>
              <p:spPr bwMode="auto">
                <a:xfrm>
                  <a:off x="43" y="0"/>
                  <a:ext cx="35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科员</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78" name="Rectangle 198"/>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74" name="Group 199"/>
              <p:cNvGrpSpPr>
                <a:grpSpLocks/>
              </p:cNvGrpSpPr>
              <p:nvPr/>
            </p:nvGrpSpPr>
            <p:grpSpPr bwMode="auto">
              <a:xfrm>
                <a:off x="2610" y="3840"/>
                <a:ext cx="522" cy="384"/>
                <a:chOff x="0" y="0"/>
                <a:chExt cx="522" cy="384"/>
              </a:xfrm>
            </p:grpSpPr>
            <p:sp>
              <p:nvSpPr>
                <p:cNvPr id="75" name="Rectangle 200"/>
                <p:cNvSpPr>
                  <a:spLocks noChangeArrowheads="1"/>
                </p:cNvSpPr>
                <p:nvPr/>
              </p:nvSpPr>
              <p:spPr bwMode="auto">
                <a:xfrm>
                  <a:off x="43" y="0"/>
                  <a:ext cx="4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办公室</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76" name="Rectangle 201"/>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sp>
          <p:nvSpPr>
            <p:cNvPr id="8" name="Rectangle 202"/>
            <p:cNvSpPr>
              <a:spLocks noChangeArrowheads="1"/>
            </p:cNvSpPr>
            <p:nvPr/>
          </p:nvSpPr>
          <p:spPr bwMode="auto">
            <a:xfrm>
              <a:off x="0" y="0"/>
              <a:ext cx="3138" cy="4230"/>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sp>
        <p:nvSpPr>
          <p:cNvPr id="207" name="矩形 206"/>
          <p:cNvSpPr/>
          <p:nvPr/>
        </p:nvSpPr>
        <p:spPr>
          <a:xfrm>
            <a:off x="1905000" y="4095690"/>
            <a:ext cx="2111219" cy="400110"/>
          </a:xfrm>
          <a:prstGeom prst="rect">
            <a:avLst/>
          </a:prstGeom>
        </p:spPr>
        <p:txBody>
          <a:bodyPr wrap="non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记录（</a:t>
            </a:r>
            <a:r>
              <a:rPr lang="en-US" altLang="zh-CN" sz="2000" b="1" dirty="0">
                <a:solidFill>
                  <a:srgbClr val="C00000"/>
                </a:solidFill>
                <a:latin typeface="微软雅黑" panose="020B0503020204020204" pitchFamily="34" charset="-122"/>
                <a:ea typeface="微软雅黑" panose="020B0503020204020204" pitchFamily="34" charset="-122"/>
              </a:rPr>
              <a:t>Record</a:t>
            </a:r>
            <a:r>
              <a:rPr lang="zh-CN" altLang="en-US" sz="2000" b="1" dirty="0">
                <a:solidFill>
                  <a:srgbClr val="C00000"/>
                </a:solidFill>
                <a:latin typeface="微软雅黑" panose="020B0503020204020204" pitchFamily="34" charset="-122"/>
                <a:ea typeface="微软雅黑" panose="020B0503020204020204" pitchFamily="34" charset="-122"/>
              </a:rPr>
              <a:t>）</a:t>
            </a:r>
          </a:p>
        </p:txBody>
      </p:sp>
      <p:cxnSp>
        <p:nvCxnSpPr>
          <p:cNvPr id="211" name="直接箭头连接符 210"/>
          <p:cNvCxnSpPr/>
          <p:nvPr/>
        </p:nvCxnSpPr>
        <p:spPr bwMode="auto">
          <a:xfrm>
            <a:off x="3886200" y="4295745"/>
            <a:ext cx="762000" cy="0"/>
          </a:xfrm>
          <a:prstGeom prst="straightConnector1">
            <a:avLst/>
          </a:prstGeom>
          <a:solidFill>
            <a:schemeClr val="accent1"/>
          </a:solidFill>
          <a:ln w="22225" cap="flat" cmpd="sng" algn="ctr">
            <a:solidFill>
              <a:schemeClr val="accent2">
                <a:lumMod val="75000"/>
              </a:schemeClr>
            </a:solidFill>
            <a:prstDash val="solid"/>
            <a:round/>
            <a:headEnd type="none" w="sm" len="sm"/>
            <a:tailEnd type="triangle"/>
          </a:ln>
          <a:effectLst/>
        </p:spPr>
      </p:cxnSp>
      <p:sp>
        <p:nvSpPr>
          <p:cNvPr id="212" name="矩形 211"/>
          <p:cNvSpPr/>
          <p:nvPr/>
        </p:nvSpPr>
        <p:spPr>
          <a:xfrm>
            <a:off x="8959020" y="2105805"/>
            <a:ext cx="2772362" cy="400110"/>
          </a:xfrm>
          <a:prstGeom prst="rect">
            <a:avLst/>
          </a:prstGeom>
        </p:spPr>
        <p:txBody>
          <a:bodyPr wrap="non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数据项（</a:t>
            </a:r>
            <a:r>
              <a:rPr lang="en-US" altLang="zh-CN" sz="2000" b="1" dirty="0">
                <a:solidFill>
                  <a:srgbClr val="C00000"/>
                </a:solidFill>
                <a:latin typeface="微软雅黑" panose="020B0503020204020204" pitchFamily="34" charset="-122"/>
                <a:ea typeface="微软雅黑" panose="020B0503020204020204" pitchFamily="34" charset="-122"/>
              </a:rPr>
              <a:t>data item</a:t>
            </a:r>
            <a:r>
              <a:rPr lang="zh-CN" altLang="en-US" sz="2000" b="1" dirty="0">
                <a:solidFill>
                  <a:srgbClr val="C00000"/>
                </a:solidFill>
                <a:latin typeface="微软雅黑" panose="020B0503020204020204" pitchFamily="34" charset="-122"/>
                <a:ea typeface="微软雅黑" panose="020B0503020204020204" pitchFamily="34" charset="-122"/>
              </a:rPr>
              <a:t>） </a:t>
            </a:r>
          </a:p>
        </p:txBody>
      </p:sp>
      <p:cxnSp>
        <p:nvCxnSpPr>
          <p:cNvPr id="214" name="直接箭头连接符 213"/>
          <p:cNvCxnSpPr>
            <a:stCxn id="212" idx="2"/>
          </p:cNvCxnSpPr>
          <p:nvPr/>
        </p:nvCxnSpPr>
        <p:spPr bwMode="auto">
          <a:xfrm>
            <a:off x="10345201" y="2505915"/>
            <a:ext cx="0" cy="591994"/>
          </a:xfrm>
          <a:prstGeom prst="straightConnector1">
            <a:avLst/>
          </a:prstGeom>
          <a:solidFill>
            <a:schemeClr val="accent1"/>
          </a:solidFill>
          <a:ln w="22225" cap="flat" cmpd="sng" algn="ctr">
            <a:solidFill>
              <a:schemeClr val="accent2">
                <a:lumMod val="75000"/>
              </a:schemeClr>
            </a:solidFill>
            <a:prstDash val="solid"/>
            <a:round/>
            <a:headEnd type="none" w="sm" len="sm"/>
            <a:tailEnd type="triangle"/>
          </a:ln>
          <a:effectLst/>
        </p:spPr>
      </p:cxnSp>
      <p:sp>
        <p:nvSpPr>
          <p:cNvPr id="215" name="矩形 214"/>
          <p:cNvSpPr/>
          <p:nvPr/>
        </p:nvSpPr>
        <p:spPr>
          <a:xfrm>
            <a:off x="8049486" y="2791605"/>
            <a:ext cx="2056973" cy="400110"/>
          </a:xfrm>
          <a:prstGeom prst="rect">
            <a:avLst/>
          </a:prstGeom>
          <a:solidFill>
            <a:srgbClr val="FFFFCC"/>
          </a:solidFill>
        </p:spPr>
        <p:txBody>
          <a:bodyPr wrap="none">
            <a:spAutoFit/>
          </a:bodyPr>
          <a:lstStyle/>
          <a:p>
            <a:pPr algn="ctr"/>
            <a:r>
              <a:rPr lang="zh-CN" altLang="en-US" sz="2000" b="1" dirty="0">
                <a:solidFill>
                  <a:srgbClr val="0000FF"/>
                </a:solidFill>
                <a:latin typeface="微软雅黑" panose="020B0503020204020204" pitchFamily="34" charset="-122"/>
                <a:ea typeface="微软雅黑" panose="020B0503020204020204" pitchFamily="34" charset="-122"/>
              </a:rPr>
              <a:t>教务处人事简表</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8894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5600" y="1363662"/>
            <a:ext cx="11480800" cy="5181600"/>
          </a:xfrm>
        </p:spPr>
        <p:txBody>
          <a:bodyPr/>
          <a:lstStyle/>
          <a:p>
            <a:r>
              <a:rPr lang="zh-CN" altLang="en-US" dirty="0"/>
              <a:t>数据对象是</a:t>
            </a:r>
            <a:r>
              <a:rPr lang="zh-CN" altLang="en-US" dirty="0">
                <a:solidFill>
                  <a:srgbClr val="C00000"/>
                </a:solidFill>
              </a:rPr>
              <a:t>性质相同</a:t>
            </a:r>
            <a:r>
              <a:rPr lang="zh-CN" altLang="en-US" dirty="0"/>
              <a:t>的数据元素的</a:t>
            </a:r>
            <a:r>
              <a:rPr lang="zh-CN" altLang="en-US" dirty="0">
                <a:solidFill>
                  <a:srgbClr val="C00000"/>
                </a:solidFill>
              </a:rPr>
              <a:t>集合</a:t>
            </a:r>
            <a:r>
              <a:rPr lang="zh-CN" altLang="en-US" dirty="0"/>
              <a:t>，是数据的一个子集。</a:t>
            </a:r>
          </a:p>
          <a:p>
            <a:r>
              <a:rPr lang="zh-CN" altLang="en-US" dirty="0">
                <a:solidFill>
                  <a:schemeClr val="accent6"/>
                </a:solidFill>
              </a:rPr>
              <a:t>教务处人事简表</a:t>
            </a:r>
            <a:r>
              <a:rPr lang="zh-CN" altLang="en-US" dirty="0"/>
              <a:t>就是一个数据对象，多个数据项组成的</a:t>
            </a:r>
            <a:r>
              <a:rPr lang="zh-CN" altLang="en-US" dirty="0">
                <a:solidFill>
                  <a:srgbClr val="C00000"/>
                </a:solidFill>
              </a:rPr>
              <a:t>复合数据元素</a:t>
            </a:r>
            <a:endParaRPr lang="en-US" altLang="zh-CN" dirty="0"/>
          </a:p>
          <a:p>
            <a:r>
              <a:rPr lang="zh-CN" altLang="en-US" dirty="0">
                <a:solidFill>
                  <a:schemeClr val="accent6"/>
                </a:solidFill>
                <a:latin typeface="宋体" panose="02010600030101010101" pitchFamily="2" charset="-122"/>
              </a:rPr>
              <a:t>整数集合</a:t>
            </a:r>
            <a:r>
              <a:rPr lang="zh-CN" altLang="en-US" dirty="0">
                <a:latin typeface="宋体" panose="02010600030101010101" pitchFamily="2" charset="-122"/>
              </a:rPr>
              <a:t>：</a:t>
            </a:r>
            <a:r>
              <a:rPr lang="en-US" altLang="zh-CN" dirty="0">
                <a:latin typeface="Arial" panose="020B0604020202020204" pitchFamily="34" charset="0"/>
              </a:rPr>
              <a:t>N={0</a:t>
            </a:r>
            <a:r>
              <a:rPr lang="zh-CN" altLang="en-US" dirty="0">
                <a:latin typeface="宋体" panose="02010600030101010101" pitchFamily="2" charset="-122"/>
              </a:rPr>
              <a:t>，</a:t>
            </a:r>
            <a:r>
              <a:rPr lang="en-US" altLang="zh-CN" dirty="0">
                <a:latin typeface="宋体" panose="02010600030101010101" pitchFamily="2" charset="-122"/>
              </a:rPr>
              <a:t>±</a:t>
            </a:r>
            <a:r>
              <a:rPr lang="en-US" altLang="zh-CN" dirty="0">
                <a:latin typeface="Arial" panose="020B0604020202020204" pitchFamily="34" charset="0"/>
              </a:rPr>
              <a:t>1</a:t>
            </a:r>
            <a:r>
              <a:rPr lang="zh-CN" altLang="en-US" dirty="0">
                <a:latin typeface="宋体" panose="02010600030101010101" pitchFamily="2" charset="-122"/>
              </a:rPr>
              <a:t>，</a:t>
            </a:r>
            <a:r>
              <a:rPr lang="en-US" altLang="zh-CN" dirty="0">
                <a:latin typeface="宋体" panose="02010600030101010101" pitchFamily="2" charset="-122"/>
              </a:rPr>
              <a:t>±</a:t>
            </a:r>
            <a:r>
              <a:rPr lang="en-US" altLang="zh-CN" dirty="0">
                <a:latin typeface="Arial" panose="020B0604020202020204" pitchFamily="34" charset="0"/>
              </a:rPr>
              <a:t>2</a:t>
            </a:r>
            <a:r>
              <a:rPr lang="zh-CN" altLang="en-US" dirty="0">
                <a:latin typeface="宋体" panose="02010600030101010101" pitchFamily="2" charset="-122"/>
              </a:rPr>
              <a:t>，</a:t>
            </a:r>
            <a:r>
              <a:rPr lang="en-US" altLang="zh-CN" dirty="0"/>
              <a:t>…</a:t>
            </a:r>
            <a:r>
              <a:rPr lang="en-US" altLang="zh-CN" dirty="0">
                <a:latin typeface="Arial" panose="020B0604020202020204" pitchFamily="34" charset="0"/>
              </a:rPr>
              <a:t>}   </a:t>
            </a:r>
            <a:r>
              <a:rPr lang="zh-CN" altLang="en-US" dirty="0">
                <a:latin typeface="宋体" panose="02010600030101010101" pitchFamily="2" charset="-122"/>
              </a:rPr>
              <a:t>无限集</a:t>
            </a:r>
            <a:endParaRPr lang="zh-CN" altLang="en-US" dirty="0">
              <a:latin typeface="Arial" panose="020B0604020202020204" pitchFamily="34" charset="0"/>
            </a:endParaRPr>
          </a:p>
          <a:p>
            <a:r>
              <a:rPr lang="zh-CN" altLang="en-US" dirty="0">
                <a:solidFill>
                  <a:schemeClr val="accent6"/>
                </a:solidFill>
                <a:latin typeface="宋体" panose="02010600030101010101" pitchFamily="2" charset="-122"/>
              </a:rPr>
              <a:t>字符集合</a:t>
            </a:r>
            <a:r>
              <a:rPr lang="zh-CN" altLang="en-US" dirty="0">
                <a:latin typeface="宋体" panose="02010600030101010101" pitchFamily="2" charset="-122"/>
              </a:rPr>
              <a:t>：</a:t>
            </a:r>
            <a:r>
              <a:rPr lang="en-US" altLang="zh-CN" dirty="0">
                <a:latin typeface="Arial" panose="020B0604020202020204" pitchFamily="34" charset="0"/>
              </a:rPr>
              <a:t>C={</a:t>
            </a:r>
            <a:r>
              <a:rPr lang="zh-CN" altLang="en-US" dirty="0">
                <a:latin typeface="宋体" panose="02010600030101010101" pitchFamily="2" charset="-122"/>
              </a:rPr>
              <a:t>‘</a:t>
            </a:r>
            <a:r>
              <a:rPr lang="en-US" altLang="zh-CN" dirty="0">
                <a:latin typeface="Arial" panose="020B0604020202020204" pitchFamily="34" charset="0"/>
              </a:rPr>
              <a:t>A</a:t>
            </a:r>
            <a:r>
              <a:rPr lang="zh-CN" altLang="en-US" dirty="0">
                <a:latin typeface="Arial" panose="020B0604020202020204" pitchFamily="34" charset="0"/>
              </a:rPr>
              <a:t>’</a:t>
            </a:r>
            <a:r>
              <a:rPr lang="zh-CN" altLang="en-US" dirty="0">
                <a:latin typeface="宋体" panose="02010600030101010101" pitchFamily="2" charset="-122"/>
              </a:rPr>
              <a:t>，‘</a:t>
            </a:r>
            <a:r>
              <a:rPr lang="en-US" altLang="zh-CN" dirty="0">
                <a:latin typeface="Arial" panose="020B0604020202020204" pitchFamily="34" charset="0"/>
              </a:rPr>
              <a:t>B</a:t>
            </a:r>
            <a:r>
              <a:rPr lang="zh-CN" altLang="en-US" dirty="0">
                <a:latin typeface="Arial" panose="020B0604020202020204" pitchFamily="34" charset="0"/>
              </a:rPr>
              <a:t>’</a:t>
            </a:r>
            <a:r>
              <a:rPr lang="zh-CN" altLang="en-US" dirty="0">
                <a:latin typeface="宋体" panose="02010600030101010101" pitchFamily="2" charset="-122"/>
              </a:rPr>
              <a:t>，</a:t>
            </a:r>
            <a:r>
              <a:rPr lang="en-US" altLang="zh-CN" dirty="0"/>
              <a:t>…</a:t>
            </a:r>
            <a:r>
              <a:rPr lang="en-US" altLang="zh-CN" dirty="0">
                <a:latin typeface="Arial" panose="020B0604020202020204" pitchFamily="34" charset="0"/>
              </a:rPr>
              <a:t>}  </a:t>
            </a:r>
            <a:r>
              <a:rPr lang="zh-CN" altLang="en-US" dirty="0">
                <a:latin typeface="宋体" panose="02010600030101010101" pitchFamily="2" charset="-122"/>
              </a:rPr>
              <a:t>有限集</a:t>
            </a:r>
            <a:endParaRPr lang="zh-CN" altLang="en-US" dirty="0"/>
          </a:p>
          <a:p>
            <a:endParaRPr lang="zh-CN" altLang="en-US" dirty="0"/>
          </a:p>
        </p:txBody>
      </p:sp>
      <p:sp>
        <p:nvSpPr>
          <p:cNvPr id="8" name="灯片编号占位符 5"/>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3465BD1-7216-4D41-8B9F-EFC5967D2469}" type="slidenum">
              <a:rPr kumimoji="0" lang="en-US" altLang="zh-CN" sz="2600">
                <a:solidFill>
                  <a:schemeClr val="bg1"/>
                </a:solidFill>
                <a:latin typeface="Arial" panose="020B0604020202020204" pitchFamily="34" charset="0"/>
              </a:rPr>
              <a:pPr eaLnBrk="1" hangingPunct="1"/>
              <a:t>13</a:t>
            </a:fld>
            <a:endParaRPr kumimoji="0" lang="en-US" altLang="zh-CN" sz="2600">
              <a:solidFill>
                <a:schemeClr val="bg1"/>
              </a:solidFill>
              <a:latin typeface="Arial" panose="020B0604020202020204" pitchFamily="34" charset="0"/>
            </a:endParaRPr>
          </a:p>
        </p:txBody>
      </p:sp>
      <p:sp>
        <p:nvSpPr>
          <p:cNvPr id="9220" name="Rectangle 2"/>
          <p:cNvSpPr>
            <a:spLocks noGrp="1" noChangeArrowheads="1"/>
          </p:cNvSpPr>
          <p:nvPr>
            <p:ph type="title"/>
          </p:nvPr>
        </p:nvSpPr>
        <p:spPr/>
        <p:txBody>
          <a:bodyPr/>
          <a:lstStyle/>
          <a:p>
            <a:pPr eaLnBrk="1" hangingPunct="1"/>
            <a:r>
              <a:rPr lang="zh-CN" altLang="en-US">
                <a:latin typeface="宋体" panose="02010600030101010101" pitchFamily="2" charset="-122"/>
              </a:rPr>
              <a:t>数据对象（</a:t>
            </a:r>
            <a:r>
              <a:rPr lang="en-US" altLang="zh-CN"/>
              <a:t>Data Object</a:t>
            </a:r>
            <a:r>
              <a:rPr lang="zh-CN" altLang="en-US">
                <a:latin typeface="宋体" panose="02010600030101010101" pitchFamily="2" charset="-122"/>
              </a:rPr>
              <a:t>）</a:t>
            </a:r>
            <a:r>
              <a:rPr lang="zh-CN" altLang="en-US"/>
              <a:t> </a:t>
            </a:r>
          </a:p>
        </p:txBody>
      </p:sp>
    </p:spTree>
    <p:extLst>
      <p:ext uri="{BB962C8B-B14F-4D97-AF65-F5344CB8AC3E}">
        <p14:creationId xmlns:p14="http://schemas.microsoft.com/office/powerpoint/2010/main" val="1949698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3"/>
          <p:cNvSpPr txBox="1">
            <a:spLocks noGrp="1" noChangeArrowheads="1"/>
          </p:cNvSpPr>
          <p:nvPr/>
        </p:nvSpPr>
        <p:spPr bwMode="auto">
          <a:xfrm>
            <a:off x="8705850" y="63960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lgn="r" eaLnBrk="1" hangingPunct="1"/>
            <a:fld id="{D588BB8B-4D0D-41F7-9C64-1F7407042C2B}" type="slidenum">
              <a:rPr kumimoji="0" lang="en-US" altLang="zh-CN" sz="1400">
                <a:solidFill>
                  <a:srgbClr val="CCFFFF"/>
                </a:solidFill>
                <a:ea typeface="宋体" panose="02010600030101010101" pitchFamily="2" charset="-122"/>
              </a:rPr>
              <a:pPr algn="r" eaLnBrk="1" hangingPunct="1"/>
              <a:t>14</a:t>
            </a:fld>
            <a:endParaRPr kumimoji="0" lang="en-US" altLang="zh-CN" sz="1400">
              <a:solidFill>
                <a:srgbClr val="CCFFFF"/>
              </a:solidFill>
              <a:ea typeface="宋体" panose="02010600030101010101" pitchFamily="2" charset="-122"/>
            </a:endParaRPr>
          </a:p>
        </p:txBody>
      </p:sp>
      <p:sp>
        <p:nvSpPr>
          <p:cNvPr id="10243" name="Rectangle 2"/>
          <p:cNvSpPr>
            <a:spLocks noGrp="1" noChangeArrowheads="1"/>
          </p:cNvSpPr>
          <p:nvPr>
            <p:ph type="title" idx="4294967295"/>
          </p:nvPr>
        </p:nvSpPr>
        <p:spPr/>
        <p:txBody>
          <a:bodyPr/>
          <a:lstStyle/>
          <a:p>
            <a:pPr eaLnBrk="1" hangingPunct="1"/>
            <a:r>
              <a:rPr lang="zh-CN" altLang="en-US" dirty="0"/>
              <a:t>数据结构（</a:t>
            </a:r>
            <a:r>
              <a:rPr lang="en-US" altLang="zh-CN" dirty="0"/>
              <a:t>data structure</a:t>
            </a:r>
            <a:r>
              <a:rPr lang="zh-CN" altLang="en-US" dirty="0"/>
              <a:t>）</a:t>
            </a:r>
          </a:p>
        </p:txBody>
      </p:sp>
      <p:sp>
        <p:nvSpPr>
          <p:cNvPr id="10245" name="灯片编号占位符 3"/>
          <p:cNvSpPr txBox="1">
            <a:spLocks noGrp="1"/>
          </p:cNvSpPr>
          <p:nvPr/>
        </p:nvSpPr>
        <p:spPr bwMode="auto">
          <a:xfrm>
            <a:off x="8705850" y="63960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lgn="r" eaLnBrk="1" hangingPunct="1"/>
            <a:fld id="{92535BB9-B4A6-4037-A7D4-679F0D7597CE}" type="slidenum">
              <a:rPr kumimoji="0" lang="en-US" altLang="zh-CN" sz="1400">
                <a:solidFill>
                  <a:srgbClr val="CCFFFF"/>
                </a:solidFill>
                <a:ea typeface="宋体" panose="02010600030101010101" pitchFamily="2" charset="-122"/>
              </a:rPr>
              <a:pPr algn="r" eaLnBrk="1" hangingPunct="1"/>
              <a:t>14</a:t>
            </a:fld>
            <a:endParaRPr kumimoji="0" lang="en-US" altLang="zh-CN" sz="1400">
              <a:solidFill>
                <a:srgbClr val="CCFFFF"/>
              </a:solidFill>
              <a:ea typeface="宋体" panose="02010600030101010101" pitchFamily="2" charset="-122"/>
            </a:endParaRPr>
          </a:p>
        </p:txBody>
      </p:sp>
      <p:sp>
        <p:nvSpPr>
          <p:cNvPr id="5" name="矩形 4"/>
          <p:cNvSpPr/>
          <p:nvPr/>
        </p:nvSpPr>
        <p:spPr bwMode="auto">
          <a:xfrm>
            <a:off x="2286000" y="2753380"/>
            <a:ext cx="2984500" cy="523220"/>
          </a:xfrm>
          <a:prstGeom prst="rect">
            <a:avLst/>
          </a:prstGeom>
          <a:solidFill>
            <a:srgbClr val="FFCC66"/>
          </a:solidFill>
          <a:ln>
            <a:solidFill>
              <a:schemeClr val="tx1"/>
            </a:solidFill>
          </a:ln>
        </p:spPr>
        <p:txBody>
          <a:bodyPr wrap="square">
            <a:spAutoFit/>
          </a:bodyPr>
          <a:lstStyle/>
          <a:p>
            <a:pPr algn="ctr">
              <a:defRPr/>
            </a:pPr>
            <a:r>
              <a:rPr lang="en-US" altLang="zh-CN" sz="2800" b="1" kern="0" dirty="0">
                <a:solidFill>
                  <a:srgbClr val="000000"/>
                </a:solidFill>
                <a:latin typeface="微软雅黑" panose="020B0503020204020204" pitchFamily="34" charset="-122"/>
                <a:ea typeface="微软雅黑" panose="020B0503020204020204" pitchFamily="34" charset="-122"/>
              </a:rPr>
              <a:t>D</a:t>
            </a:r>
            <a:r>
              <a:rPr lang="zh-CN" altLang="en-US" sz="2800" b="1" kern="0" dirty="0">
                <a:solidFill>
                  <a:srgbClr val="000000"/>
                </a:solidFill>
                <a:latin typeface="微软雅黑" panose="020B0503020204020204" pitchFamily="34" charset="-122"/>
                <a:ea typeface="微软雅黑" panose="020B0503020204020204" pitchFamily="34" charset="-122"/>
              </a:rPr>
              <a:t>是数据元素集合</a:t>
            </a:r>
            <a:endParaRPr lang="zh-CN" altLang="en-US" b="1" dirty="0">
              <a:latin typeface="微软雅黑" panose="020B0503020204020204" pitchFamily="34" charset="-122"/>
              <a:ea typeface="微软雅黑" panose="020B0503020204020204" pitchFamily="34" charset="-122"/>
            </a:endParaRPr>
          </a:p>
        </p:txBody>
      </p:sp>
      <p:sp>
        <p:nvSpPr>
          <p:cNvPr id="8" name="矩形 7"/>
          <p:cNvSpPr>
            <a:spLocks noChangeArrowheads="1"/>
          </p:cNvSpPr>
          <p:nvPr/>
        </p:nvSpPr>
        <p:spPr bwMode="auto">
          <a:xfrm>
            <a:off x="2362200" y="4191000"/>
            <a:ext cx="6878638" cy="528637"/>
          </a:xfrm>
          <a:prstGeom prst="rect">
            <a:avLst/>
          </a:prstGeom>
          <a:solidFill>
            <a:srgbClr val="FFFF00"/>
          </a:solidFill>
          <a:ln w="9525">
            <a:solidFill>
              <a:srgbClr val="FF0000"/>
            </a:solidFill>
            <a:miter lim="800000"/>
            <a:headEnd/>
            <a:tailEnd/>
          </a:ln>
        </p:spPr>
        <p:txBody>
          <a:bodyPr wrap="square">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lgn="ctr" eaLnBrk="1" hangingPunct="1">
              <a:buFont typeface="Wingdings" panose="05000000000000000000" pitchFamily="2" charset="2"/>
              <a:buNone/>
            </a:pPr>
            <a:r>
              <a:rPr lang="zh-CN" altLang="en-US" sz="2800" dirty="0">
                <a:latin typeface="微软雅黑" panose="020B0503020204020204" pitchFamily="34" charset="-122"/>
                <a:ea typeface="微软雅黑" panose="020B0503020204020204" pitchFamily="34" charset="-122"/>
              </a:rPr>
              <a:t>数据的逻辑结构 </a:t>
            </a:r>
            <a:r>
              <a:rPr lang="en-US" altLang="zh-CN" sz="2800" dirty="0">
                <a:latin typeface="微软雅黑" panose="020B0503020204020204" pitchFamily="34" charset="-122"/>
                <a:ea typeface="微软雅黑" panose="020B0503020204020204" pitchFamily="34" charset="-122"/>
              </a:rPr>
              <a:t>(</a:t>
            </a:r>
            <a:r>
              <a:rPr lang="en-US" altLang="zh-CN" sz="2800" dirty="0">
                <a:solidFill>
                  <a:srgbClr val="C00000"/>
                </a:solidFill>
                <a:latin typeface="微软雅黑" panose="020B0503020204020204" pitchFamily="34" charset="-122"/>
                <a:ea typeface="微软雅黑" panose="020B0503020204020204" pitchFamily="34" charset="-122"/>
              </a:rPr>
              <a:t>logical form</a:t>
            </a:r>
            <a:r>
              <a:rPr lang="en-US" altLang="zh-CN" sz="2800" dirty="0">
                <a:latin typeface="微软雅黑" panose="020B0503020204020204" pitchFamily="34" charset="-122"/>
                <a:ea typeface="微软雅黑" panose="020B0503020204020204" pitchFamily="34" charset="-122"/>
              </a:rPr>
              <a:t>)</a:t>
            </a:r>
          </a:p>
        </p:txBody>
      </p:sp>
      <p:sp>
        <p:nvSpPr>
          <p:cNvPr id="2" name="矩形 7"/>
          <p:cNvSpPr>
            <a:spLocks noChangeArrowheads="1"/>
          </p:cNvSpPr>
          <p:nvPr/>
        </p:nvSpPr>
        <p:spPr bwMode="auto">
          <a:xfrm>
            <a:off x="2362200" y="4884736"/>
            <a:ext cx="6878638" cy="528638"/>
          </a:xfrm>
          <a:prstGeom prst="rect">
            <a:avLst/>
          </a:prstGeom>
          <a:solidFill>
            <a:srgbClr val="FFFF00"/>
          </a:solidFill>
          <a:ln w="9525">
            <a:solidFill>
              <a:srgbClr val="FF0000"/>
            </a:solidFill>
            <a:miter lim="800000"/>
            <a:headEnd/>
            <a:tailEnd/>
          </a:ln>
        </p:spPr>
        <p:txBody>
          <a:bodyPr>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lgn="ctr" eaLnBrk="1" hangingPunct="1">
              <a:buFont typeface="Wingdings" panose="05000000000000000000" pitchFamily="2" charset="2"/>
              <a:buNone/>
            </a:pPr>
            <a:r>
              <a:rPr lang="zh-CN" altLang="en-US" sz="2800" dirty="0">
                <a:latin typeface="微软雅黑" panose="020B0503020204020204" pitchFamily="34" charset="-122"/>
                <a:ea typeface="微软雅黑" panose="020B0503020204020204" pitchFamily="34" charset="-122"/>
              </a:rPr>
              <a:t>存储形式：物理结构 </a:t>
            </a:r>
            <a:r>
              <a:rPr lang="en-US" altLang="zh-CN" sz="2800" dirty="0">
                <a:latin typeface="微软雅黑" panose="020B0503020204020204" pitchFamily="34" charset="-122"/>
                <a:ea typeface="微软雅黑" panose="020B0503020204020204" pitchFamily="34" charset="-122"/>
              </a:rPr>
              <a:t>(</a:t>
            </a:r>
            <a:r>
              <a:rPr lang="en-US" altLang="zh-CN" sz="2800" dirty="0">
                <a:solidFill>
                  <a:srgbClr val="C00000"/>
                </a:solidFill>
                <a:latin typeface="微软雅黑" panose="020B0503020204020204" pitchFamily="34" charset="-122"/>
                <a:ea typeface="微软雅黑" panose="020B0503020204020204" pitchFamily="34" charset="-122"/>
              </a:rPr>
              <a:t>physical  form</a:t>
            </a:r>
            <a:r>
              <a:rPr lang="en-US" altLang="zh-CN" sz="2800" dirty="0">
                <a:latin typeface="微软雅黑" panose="020B0503020204020204" pitchFamily="34" charset="-122"/>
                <a:ea typeface="微软雅黑" panose="020B0503020204020204" pitchFamily="34" charset="-122"/>
              </a:rPr>
              <a:t> )</a:t>
            </a:r>
          </a:p>
        </p:txBody>
      </p:sp>
      <p:sp>
        <p:nvSpPr>
          <p:cNvPr id="17" name="内容占位符 2"/>
          <p:cNvSpPr txBox="1">
            <a:spLocks/>
          </p:cNvSpPr>
          <p:nvPr/>
        </p:nvSpPr>
        <p:spPr>
          <a:xfrm>
            <a:off x="1835151" y="1691459"/>
            <a:ext cx="4794249" cy="625476"/>
          </a:xfrm>
          <a:prstGeom prst="rect">
            <a:avLst/>
          </a:prstGeom>
        </p:spPr>
        <p:txBody>
          <a:bodyPr/>
          <a:lstStyle>
            <a:lvl1pPr marL="342900" indent="-34290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600" b="1" baseline="0" dirty="0" smtClean="0">
                <a:solidFill>
                  <a:srgbClr val="0000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400" b="1" dirty="0" smtClean="0">
                <a:solidFill>
                  <a:srgbClr val="000066"/>
                </a:solidFill>
                <a:latin typeface="微软雅黑" panose="020B0503020204020204" pitchFamily="34" charset="-122"/>
                <a:ea typeface="微软雅黑" panose="020B0503020204020204" pitchFamily="34" charset="-122"/>
              </a:defRPr>
            </a:lvl2pPr>
            <a:lvl3pPr marL="1085850" indent="-228600" algn="l" rtl="0" eaLnBrk="0" fontAlgn="base" hangingPunct="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微软雅黑" panose="020B0503020204020204" pitchFamily="34" charset="-122"/>
                <a:ea typeface="微软雅黑" panose="020B0503020204020204" pitchFamily="34" charset="-122"/>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a:lstStyle>
          <a:p>
            <a:pPr marL="0" indent="0">
              <a:buNone/>
            </a:pPr>
            <a:r>
              <a:rPr lang="en-US" altLang="zh-CN" sz="2800" dirty="0" err="1">
                <a:latin typeface="Times New Roman" panose="02020603050405020304" pitchFamily="18" charset="0"/>
              </a:rPr>
              <a:t>Data_Structure</a:t>
            </a:r>
            <a:r>
              <a:rPr lang="en-US" altLang="zh-CN" sz="2800" dirty="0">
                <a:latin typeface="Times New Roman" panose="02020603050405020304" pitchFamily="18" charset="0"/>
              </a:rPr>
              <a:t> =  (  D  </a:t>
            </a:r>
            <a:r>
              <a:rPr lang="zh-CN" altLang="en-US" sz="2800" dirty="0">
                <a:latin typeface="Times New Roman" panose="02020603050405020304" pitchFamily="18" charset="0"/>
              </a:rPr>
              <a:t>，</a:t>
            </a:r>
            <a:r>
              <a:rPr lang="en-US" altLang="zh-CN" sz="2800" dirty="0">
                <a:latin typeface="Times New Roman" panose="02020603050405020304" pitchFamily="18" charset="0"/>
              </a:rPr>
              <a:t>R  )</a:t>
            </a:r>
            <a:r>
              <a:rPr lang="zh-CN" altLang="en-US" sz="2800" dirty="0">
                <a:latin typeface="Times New Roman" panose="02020603050405020304" pitchFamily="18" charset="0"/>
              </a:rPr>
              <a:t>   </a:t>
            </a:r>
          </a:p>
        </p:txBody>
      </p:sp>
      <p:sp>
        <p:nvSpPr>
          <p:cNvPr id="19" name="矩形 18"/>
          <p:cNvSpPr/>
          <p:nvPr/>
        </p:nvSpPr>
        <p:spPr bwMode="auto">
          <a:xfrm>
            <a:off x="5899150" y="2746571"/>
            <a:ext cx="3702050" cy="523220"/>
          </a:xfrm>
          <a:prstGeom prst="rect">
            <a:avLst/>
          </a:prstGeom>
          <a:solidFill>
            <a:srgbClr val="FFCC66"/>
          </a:solidFill>
          <a:ln>
            <a:solidFill>
              <a:schemeClr val="tx1"/>
            </a:solidFill>
          </a:ln>
        </p:spPr>
        <p:txBody>
          <a:bodyPr wrap="square">
            <a:spAutoFit/>
          </a:bodyPr>
          <a:lstStyle/>
          <a:p>
            <a:pPr algn="ctr">
              <a:defRPr/>
            </a:pPr>
            <a:r>
              <a:rPr lang="en-US" altLang="zh-CN" sz="2800" b="1" kern="0" dirty="0">
                <a:solidFill>
                  <a:srgbClr val="000000"/>
                </a:solidFill>
                <a:latin typeface="微软雅黑" panose="020B0503020204020204" pitchFamily="34" charset="-122"/>
                <a:ea typeface="微软雅黑" panose="020B0503020204020204" pitchFamily="34" charset="-122"/>
              </a:rPr>
              <a:t>R</a:t>
            </a:r>
            <a:r>
              <a:rPr lang="zh-CN" altLang="en-US" sz="2800" b="1" kern="0" dirty="0">
                <a:solidFill>
                  <a:srgbClr val="000000"/>
                </a:solidFill>
                <a:latin typeface="微软雅黑" panose="020B0503020204020204" pitchFamily="34" charset="-122"/>
                <a:ea typeface="微软雅黑" panose="020B0503020204020204" pitchFamily="34" charset="-122"/>
              </a:rPr>
              <a:t>是</a:t>
            </a:r>
            <a:r>
              <a:rPr lang="en-US" altLang="zh-CN" sz="2800" b="1" kern="0" dirty="0">
                <a:solidFill>
                  <a:srgbClr val="000000"/>
                </a:solidFill>
                <a:latin typeface="微软雅黑" panose="020B0503020204020204" pitchFamily="34" charset="-122"/>
                <a:ea typeface="微软雅黑" panose="020B0503020204020204" pitchFamily="34" charset="-122"/>
              </a:rPr>
              <a:t>D</a:t>
            </a:r>
            <a:r>
              <a:rPr lang="zh-CN" altLang="en-US" sz="2800" b="1" kern="0" dirty="0">
                <a:solidFill>
                  <a:srgbClr val="000000"/>
                </a:solidFill>
                <a:latin typeface="微软雅黑" panose="020B0503020204020204" pitchFamily="34" charset="-122"/>
                <a:ea typeface="微软雅黑" panose="020B0503020204020204" pitchFamily="34" charset="-122"/>
              </a:rPr>
              <a:t>上关系的集合</a:t>
            </a:r>
            <a:endParaRPr lang="zh-CN" altLang="en-US" b="1" dirty="0">
              <a:latin typeface="微软雅黑" panose="020B0503020204020204" pitchFamily="34" charset="-122"/>
              <a:ea typeface="微软雅黑" panose="020B0503020204020204" pitchFamily="34" charset="-122"/>
            </a:endParaRPr>
          </a:p>
        </p:txBody>
      </p:sp>
      <p:cxnSp>
        <p:nvCxnSpPr>
          <p:cNvPr id="12" name="直接箭头连接符 11"/>
          <p:cNvCxnSpPr>
            <a:stCxn id="5" idx="0"/>
          </p:cNvCxnSpPr>
          <p:nvPr/>
        </p:nvCxnSpPr>
        <p:spPr bwMode="auto">
          <a:xfrm flipV="1">
            <a:off x="3778250" y="2244206"/>
            <a:ext cx="1403350" cy="509174"/>
          </a:xfrm>
          <a:prstGeom prst="straightConnector1">
            <a:avLst/>
          </a:prstGeom>
          <a:solidFill>
            <a:schemeClr val="accent1"/>
          </a:solidFill>
          <a:ln w="22225" cap="flat" cmpd="sng" algn="ctr">
            <a:solidFill>
              <a:schemeClr val="accent2">
                <a:lumMod val="75000"/>
              </a:schemeClr>
            </a:solidFill>
            <a:prstDash val="solid"/>
            <a:round/>
            <a:headEnd type="none" w="sm" len="sm"/>
            <a:tailEnd type="triangle"/>
          </a:ln>
          <a:effectLst/>
        </p:spPr>
      </p:cxnSp>
      <p:cxnSp>
        <p:nvCxnSpPr>
          <p:cNvPr id="14" name="直接箭头连接符 13"/>
          <p:cNvCxnSpPr>
            <a:stCxn id="19" idx="0"/>
          </p:cNvCxnSpPr>
          <p:nvPr/>
        </p:nvCxnSpPr>
        <p:spPr bwMode="auto">
          <a:xfrm flipH="1" flipV="1">
            <a:off x="6019800" y="2244206"/>
            <a:ext cx="1730375" cy="502365"/>
          </a:xfrm>
          <a:prstGeom prst="straightConnector1">
            <a:avLst/>
          </a:prstGeom>
          <a:solidFill>
            <a:schemeClr val="accent1"/>
          </a:solidFill>
          <a:ln w="22225" cap="flat" cmpd="sng" algn="ctr">
            <a:solidFill>
              <a:schemeClr val="accent2">
                <a:lumMod val="75000"/>
              </a:schemeClr>
            </a:solidFill>
            <a:prstDash val="solid"/>
            <a:round/>
            <a:headEnd type="none" w="sm" len="sm"/>
            <a:tailEnd type="triangle"/>
          </a:ln>
          <a:effectLst/>
        </p:spPr>
      </p:cxnSp>
    </p:spTree>
    <p:extLst>
      <p:ext uri="{BB962C8B-B14F-4D97-AF65-F5344CB8AC3E}">
        <p14:creationId xmlns:p14="http://schemas.microsoft.com/office/powerpoint/2010/main" val="18356091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397970" y="745835"/>
            <a:ext cx="3428832" cy="3501303"/>
            <a:chOff x="1964" y="892"/>
            <a:chExt cx="3328" cy="2744"/>
          </a:xfrm>
        </p:grpSpPr>
        <p:sp>
          <p:nvSpPr>
            <p:cNvPr id="20502" name="AutoShape 13"/>
            <p:cNvSpPr>
              <a:spLocks noChangeArrowheads="1"/>
            </p:cNvSpPr>
            <p:nvPr/>
          </p:nvSpPr>
          <p:spPr bwMode="auto">
            <a:xfrm>
              <a:off x="1964" y="900"/>
              <a:ext cx="3328" cy="2736"/>
            </a:xfrm>
            <a:prstGeom prst="roundRect">
              <a:avLst>
                <a:gd name="adj" fmla="val 16667"/>
              </a:avLst>
            </a:prstGeom>
            <a:solidFill>
              <a:schemeClr val="bg1"/>
            </a:solidFill>
            <a:ln w="38100">
              <a:solidFill>
                <a:schemeClr val="folHlink"/>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a:spcBef>
                  <a:spcPct val="0"/>
                </a:spcBef>
                <a:buFontTx/>
                <a:buNone/>
              </a:pPr>
              <a:endParaRPr lang="zh-CN" altLang="zh-CN" sz="2000">
                <a:latin typeface="Times New Roman" panose="02020603050405020304" pitchFamily="18" charset="0"/>
              </a:endParaRPr>
            </a:p>
          </p:txBody>
        </p:sp>
        <p:sp>
          <p:nvSpPr>
            <p:cNvPr id="20503" name="Text Box 14"/>
            <p:cNvSpPr txBox="1">
              <a:spLocks noChangeArrowheads="1"/>
            </p:cNvSpPr>
            <p:nvPr/>
          </p:nvSpPr>
          <p:spPr bwMode="auto">
            <a:xfrm>
              <a:off x="2198" y="1321"/>
              <a:ext cx="89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r>
                <a:rPr lang="zh-CN" altLang="en-US" sz="2400" dirty="0">
                  <a:latin typeface="Times New Roman" panose="02020603050405020304" pitchFamily="18" charset="0"/>
                </a:rPr>
                <a:t>登录号：</a:t>
              </a:r>
            </a:p>
          </p:txBody>
        </p:sp>
        <p:sp>
          <p:nvSpPr>
            <p:cNvPr id="20504" name="Text Box 15"/>
            <p:cNvSpPr txBox="1">
              <a:spLocks noChangeArrowheads="1"/>
            </p:cNvSpPr>
            <p:nvPr/>
          </p:nvSpPr>
          <p:spPr bwMode="auto">
            <a:xfrm>
              <a:off x="2198" y="1647"/>
              <a:ext cx="69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r>
                <a:rPr lang="zh-CN" altLang="en-US" sz="2400" dirty="0"/>
                <a:t>书名：</a:t>
              </a:r>
            </a:p>
          </p:txBody>
        </p:sp>
        <p:sp>
          <p:nvSpPr>
            <p:cNvPr id="20505" name="Text Box 16"/>
            <p:cNvSpPr txBox="1">
              <a:spLocks noChangeArrowheads="1"/>
            </p:cNvSpPr>
            <p:nvPr/>
          </p:nvSpPr>
          <p:spPr bwMode="auto">
            <a:xfrm>
              <a:off x="2198" y="1972"/>
              <a:ext cx="884"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r>
                <a:rPr lang="zh-CN" altLang="en-US" sz="2400"/>
                <a:t>作者名：</a:t>
              </a:r>
            </a:p>
          </p:txBody>
        </p:sp>
        <p:sp>
          <p:nvSpPr>
            <p:cNvPr id="20506" name="Text Box 17"/>
            <p:cNvSpPr txBox="1">
              <a:spLocks noChangeArrowheads="1"/>
            </p:cNvSpPr>
            <p:nvPr/>
          </p:nvSpPr>
          <p:spPr bwMode="auto">
            <a:xfrm>
              <a:off x="2198" y="2299"/>
              <a:ext cx="89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r>
                <a:rPr lang="zh-CN" altLang="en-US" sz="2400"/>
                <a:t>分类号：</a:t>
              </a:r>
            </a:p>
          </p:txBody>
        </p:sp>
        <p:sp>
          <p:nvSpPr>
            <p:cNvPr id="20507" name="Text Box 18"/>
            <p:cNvSpPr txBox="1">
              <a:spLocks noChangeArrowheads="1"/>
            </p:cNvSpPr>
            <p:nvPr/>
          </p:nvSpPr>
          <p:spPr bwMode="auto">
            <a:xfrm>
              <a:off x="2198" y="2625"/>
              <a:ext cx="108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r>
                <a:rPr lang="zh-CN" altLang="en-US" sz="2400"/>
                <a:t>出版单位：</a:t>
              </a:r>
            </a:p>
          </p:txBody>
        </p:sp>
        <p:sp>
          <p:nvSpPr>
            <p:cNvPr id="20508" name="Text Box 19"/>
            <p:cNvSpPr txBox="1">
              <a:spLocks noChangeArrowheads="1"/>
            </p:cNvSpPr>
            <p:nvPr/>
          </p:nvSpPr>
          <p:spPr bwMode="auto">
            <a:xfrm>
              <a:off x="2198" y="2951"/>
              <a:ext cx="108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r>
                <a:rPr lang="zh-CN" altLang="en-US" sz="2400"/>
                <a:t>出版时间：</a:t>
              </a:r>
            </a:p>
          </p:txBody>
        </p:sp>
        <p:sp>
          <p:nvSpPr>
            <p:cNvPr id="20509" name="Text Box 20"/>
            <p:cNvSpPr txBox="1">
              <a:spLocks noChangeArrowheads="1"/>
            </p:cNvSpPr>
            <p:nvPr/>
          </p:nvSpPr>
          <p:spPr bwMode="auto">
            <a:xfrm>
              <a:off x="2198" y="3277"/>
              <a:ext cx="69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r>
                <a:rPr lang="zh-CN" altLang="en-US" sz="2400">
                  <a:latin typeface="Times New Roman" panose="02020603050405020304" pitchFamily="18" charset="0"/>
                </a:rPr>
                <a:t>价格：</a:t>
              </a:r>
            </a:p>
          </p:txBody>
        </p:sp>
        <p:sp>
          <p:nvSpPr>
            <p:cNvPr id="20510" name="Text Box 21"/>
            <p:cNvSpPr txBox="1">
              <a:spLocks noChangeArrowheads="1"/>
            </p:cNvSpPr>
            <p:nvPr/>
          </p:nvSpPr>
          <p:spPr bwMode="auto">
            <a:xfrm>
              <a:off x="2846" y="892"/>
              <a:ext cx="1012"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r>
                <a:rPr lang="zh-CN" altLang="en-US" sz="2800">
                  <a:solidFill>
                    <a:srgbClr val="0000FF"/>
                  </a:solidFill>
                  <a:latin typeface="Times New Roman" panose="02020603050405020304" pitchFamily="18" charset="0"/>
                </a:rPr>
                <a:t>书目卡片</a:t>
              </a:r>
            </a:p>
          </p:txBody>
        </p:sp>
      </p:grpSp>
      <p:grpSp>
        <p:nvGrpSpPr>
          <p:cNvPr id="3" name="Group 28"/>
          <p:cNvGrpSpPr>
            <a:grpSpLocks/>
          </p:cNvGrpSpPr>
          <p:nvPr/>
        </p:nvGrpSpPr>
        <p:grpSpPr bwMode="auto">
          <a:xfrm>
            <a:off x="4384820" y="1583604"/>
            <a:ext cx="7466013" cy="2779712"/>
            <a:chOff x="843" y="1363"/>
            <a:chExt cx="4703" cy="1751"/>
          </a:xfrm>
        </p:grpSpPr>
        <p:graphicFrame>
          <p:nvGraphicFramePr>
            <p:cNvPr id="20500" name="Object 5"/>
            <p:cNvGraphicFramePr>
              <a:graphicFrameLocks noChangeAspect="1"/>
            </p:cNvGraphicFramePr>
            <p:nvPr/>
          </p:nvGraphicFramePr>
          <p:xfrm>
            <a:off x="843" y="1812"/>
            <a:ext cx="4229" cy="1302"/>
          </p:xfrm>
          <a:graphic>
            <a:graphicData uri="http://schemas.openxmlformats.org/presentationml/2006/ole">
              <mc:AlternateContent xmlns:mc="http://schemas.openxmlformats.org/markup-compatibility/2006">
                <mc:Choice xmlns:v="urn:schemas-microsoft-com:vml" Requires="v">
                  <p:oleObj spid="_x0000_s1062" name="文档" r:id="rId4" imgW="0" imgH="0" progId="Word.Document.8">
                    <p:embed/>
                  </p:oleObj>
                </mc:Choice>
                <mc:Fallback>
                  <p:oleObj name="文档" r:id="rId4" imgW="0" imgH="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3" y="1812"/>
                          <a:ext cx="4229" cy="1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01" name="AutoShape 25"/>
            <p:cNvSpPr>
              <a:spLocks noChangeArrowheads="1"/>
            </p:cNvSpPr>
            <p:nvPr/>
          </p:nvSpPr>
          <p:spPr bwMode="auto">
            <a:xfrm>
              <a:off x="4010" y="1363"/>
              <a:ext cx="1536" cy="356"/>
            </a:xfrm>
            <a:prstGeom prst="wedgeEllipseCallout">
              <a:avLst>
                <a:gd name="adj1" fmla="val -66438"/>
                <a:gd name="adj2" fmla="val 66305"/>
              </a:avLst>
            </a:prstGeom>
            <a:solidFill>
              <a:schemeClr val="bg1"/>
            </a:solidFill>
            <a:ln w="38100">
              <a:solidFill>
                <a:schemeClr val="folHlink"/>
              </a:solidFill>
              <a:miter lim="800000"/>
              <a:headEnd/>
              <a:tailEnd/>
            </a:ln>
          </p:spPr>
          <p:txBody>
            <a:bodyPr wrap="square" lIns="90000" tIns="46800" rIns="90000" bIns="46800">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lvl="0" algn="ctr">
                <a:spcBef>
                  <a:spcPct val="0"/>
                </a:spcBef>
                <a:buNone/>
              </a:pPr>
              <a:r>
                <a:rPr kumimoji="0" lang="zh-CN" altLang="en-US" sz="2000">
                  <a:solidFill>
                    <a:srgbClr val="000000"/>
                  </a:solidFill>
                  <a:latin typeface="Times New Roman" panose="02020603050405020304" pitchFamily="18" charset="0"/>
                  <a:ea typeface="+mn-ea"/>
                </a:rPr>
                <a:t>书目信息文件</a:t>
              </a:r>
              <a:endParaRPr kumimoji="0" lang="zh-CN" altLang="en-US" sz="2000" dirty="0">
                <a:solidFill>
                  <a:srgbClr val="000000"/>
                </a:solidFill>
                <a:latin typeface="Times New Roman" panose="02020603050405020304" pitchFamily="18" charset="0"/>
                <a:ea typeface="+mn-ea"/>
              </a:endParaRPr>
            </a:p>
          </p:txBody>
        </p:sp>
      </p:grpSp>
      <p:grpSp>
        <p:nvGrpSpPr>
          <p:cNvPr id="4" name="Group 30"/>
          <p:cNvGrpSpPr>
            <a:grpSpLocks/>
          </p:cNvGrpSpPr>
          <p:nvPr/>
        </p:nvGrpSpPr>
        <p:grpSpPr bwMode="auto">
          <a:xfrm>
            <a:off x="2065337" y="3048000"/>
            <a:ext cx="9212263" cy="3351212"/>
            <a:chOff x="-21" y="2189"/>
            <a:chExt cx="5803" cy="2111"/>
          </a:xfrm>
        </p:grpSpPr>
        <p:grpSp>
          <p:nvGrpSpPr>
            <p:cNvPr id="20491" name="Group 27"/>
            <p:cNvGrpSpPr>
              <a:grpSpLocks/>
            </p:cNvGrpSpPr>
            <p:nvPr/>
          </p:nvGrpSpPr>
          <p:grpSpPr bwMode="auto">
            <a:xfrm>
              <a:off x="-21" y="2830"/>
              <a:ext cx="5803" cy="407"/>
              <a:chOff x="-21" y="2830"/>
              <a:chExt cx="5803" cy="407"/>
            </a:xfrm>
          </p:grpSpPr>
          <p:sp>
            <p:nvSpPr>
              <p:cNvPr id="20497" name="AutoShape 22"/>
              <p:cNvSpPr>
                <a:spLocks noChangeArrowheads="1"/>
              </p:cNvSpPr>
              <p:nvPr/>
            </p:nvSpPr>
            <p:spPr bwMode="auto">
              <a:xfrm>
                <a:off x="-21" y="2849"/>
                <a:ext cx="843" cy="356"/>
              </a:xfrm>
              <a:prstGeom prst="wedgeEllipseCallout">
                <a:avLst>
                  <a:gd name="adj1" fmla="val 27431"/>
                  <a:gd name="adj2" fmla="val 90208"/>
                </a:avLst>
              </a:prstGeom>
              <a:solidFill>
                <a:schemeClr val="bg1"/>
              </a:solidFill>
              <a:ln w="9525">
                <a:solidFill>
                  <a:srgbClr val="0000FF"/>
                </a:solidFill>
                <a:miter lim="800000"/>
                <a:headEnd/>
                <a:tailEnd/>
              </a:ln>
            </p:spPr>
            <p:txBody>
              <a:bodyPr wrap="none" lIns="90000" tIns="46800" rIns="90000" bIns="46800">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lvl="0" algn="ctr">
                  <a:spcBef>
                    <a:spcPct val="0"/>
                  </a:spcBef>
                  <a:buNone/>
                </a:pPr>
                <a:r>
                  <a:rPr kumimoji="0" lang="zh-CN" altLang="en-US" sz="2000" b="1">
                    <a:solidFill>
                      <a:srgbClr val="000000"/>
                    </a:solidFill>
                    <a:latin typeface="Times New Roman" panose="02020603050405020304" pitchFamily="18" charset="0"/>
                    <a:ea typeface="+mn-ea"/>
                  </a:rPr>
                  <a:t>按书名</a:t>
                </a:r>
              </a:p>
            </p:txBody>
          </p:sp>
          <p:sp>
            <p:nvSpPr>
              <p:cNvPr id="20498" name="AutoShape 23"/>
              <p:cNvSpPr>
                <a:spLocks noChangeArrowheads="1"/>
              </p:cNvSpPr>
              <p:nvPr/>
            </p:nvSpPr>
            <p:spPr bwMode="auto">
              <a:xfrm>
                <a:off x="2972" y="2881"/>
                <a:ext cx="1070" cy="356"/>
              </a:xfrm>
              <a:prstGeom prst="wedgeEllipseCallout">
                <a:avLst>
                  <a:gd name="adj1" fmla="val -64329"/>
                  <a:gd name="adj2" fmla="val 58630"/>
                </a:avLst>
              </a:prstGeom>
              <a:solidFill>
                <a:schemeClr val="bg1"/>
              </a:solidFill>
              <a:ln w="9525">
                <a:solidFill>
                  <a:srgbClr val="0000FF"/>
                </a:solidFill>
                <a:miter lim="800000"/>
                <a:headEnd/>
                <a:tailEnd/>
              </a:ln>
            </p:spPr>
            <p:txBody>
              <a:bodyPr wrap="none" lIns="90000" tIns="46800" rIns="90000" bIns="46800">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lvl="0" algn="ctr">
                  <a:spcBef>
                    <a:spcPct val="0"/>
                  </a:spcBef>
                  <a:buNone/>
                </a:pPr>
                <a:r>
                  <a:rPr kumimoji="0" lang="zh-CN" altLang="en-US" sz="2000" b="1">
                    <a:solidFill>
                      <a:srgbClr val="000000"/>
                    </a:solidFill>
                    <a:latin typeface="Times New Roman" panose="02020603050405020304" pitchFamily="18" charset="0"/>
                    <a:ea typeface="+mn-ea"/>
                  </a:rPr>
                  <a:t>按作者名</a:t>
                </a:r>
              </a:p>
            </p:txBody>
          </p:sp>
          <p:sp>
            <p:nvSpPr>
              <p:cNvPr id="20499" name="AutoShape 24"/>
              <p:cNvSpPr>
                <a:spLocks noChangeArrowheads="1"/>
              </p:cNvSpPr>
              <p:nvPr/>
            </p:nvSpPr>
            <p:spPr bwMode="auto">
              <a:xfrm>
                <a:off x="4712" y="2830"/>
                <a:ext cx="1070" cy="356"/>
              </a:xfrm>
              <a:prstGeom prst="wedgeEllipseCallout">
                <a:avLst>
                  <a:gd name="adj1" fmla="val -50347"/>
                  <a:gd name="adj2" fmla="val 86815"/>
                </a:avLst>
              </a:prstGeom>
              <a:solidFill>
                <a:schemeClr val="bg1"/>
              </a:solidFill>
              <a:ln w="9525">
                <a:solidFill>
                  <a:srgbClr val="0000FF"/>
                </a:solidFill>
                <a:miter lim="800000"/>
                <a:headEnd/>
                <a:tailEnd/>
              </a:ln>
            </p:spPr>
            <p:txBody>
              <a:bodyPr wrap="none" lIns="90000" tIns="46800" rIns="90000" bIns="46800">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lvl="0" algn="ctr">
                  <a:spcBef>
                    <a:spcPct val="0"/>
                  </a:spcBef>
                  <a:buNone/>
                </a:pPr>
                <a:r>
                  <a:rPr kumimoji="0" lang="zh-CN" altLang="en-US" sz="2000" b="1">
                    <a:solidFill>
                      <a:srgbClr val="000000"/>
                    </a:solidFill>
                    <a:latin typeface="Times New Roman" panose="02020603050405020304" pitchFamily="18" charset="0"/>
                    <a:ea typeface="+mn-ea"/>
                  </a:rPr>
                  <a:t>按分类号</a:t>
                </a:r>
              </a:p>
            </p:txBody>
          </p:sp>
        </p:grpSp>
        <p:grpSp>
          <p:nvGrpSpPr>
            <p:cNvPr id="20492" name="Group 29"/>
            <p:cNvGrpSpPr>
              <a:grpSpLocks/>
            </p:cNvGrpSpPr>
            <p:nvPr/>
          </p:nvGrpSpPr>
          <p:grpSpPr bwMode="auto">
            <a:xfrm>
              <a:off x="189" y="2189"/>
              <a:ext cx="5367" cy="2111"/>
              <a:chOff x="189" y="2189"/>
              <a:chExt cx="5367" cy="2111"/>
            </a:xfrm>
          </p:grpSpPr>
          <p:graphicFrame>
            <p:nvGraphicFramePr>
              <p:cNvPr id="20493" name="Object 6"/>
              <p:cNvGraphicFramePr>
                <a:graphicFrameLocks noChangeAspect="1"/>
              </p:cNvGraphicFramePr>
              <p:nvPr/>
            </p:nvGraphicFramePr>
            <p:xfrm>
              <a:off x="189" y="3267"/>
              <a:ext cx="3022" cy="966"/>
            </p:xfrm>
            <a:graphic>
              <a:graphicData uri="http://schemas.openxmlformats.org/presentationml/2006/ole">
                <mc:AlternateContent xmlns:mc="http://schemas.openxmlformats.org/markup-compatibility/2006">
                  <mc:Choice xmlns:v="urn:schemas-microsoft-com:vml" Requires="v">
                    <p:oleObj spid="_x0000_s1063" name="文档" r:id="rId6" imgW="0" imgH="0" progId="Word.Document.8">
                      <p:embed/>
                    </p:oleObj>
                  </mc:Choice>
                  <mc:Fallback>
                    <p:oleObj name="文档" r:id="rId6" imgW="0" imgH="0"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 y="3267"/>
                            <a:ext cx="3022" cy="9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4" name="Object 7"/>
              <p:cNvGraphicFramePr>
                <a:graphicFrameLocks noChangeAspect="1"/>
              </p:cNvGraphicFramePr>
              <p:nvPr/>
            </p:nvGraphicFramePr>
            <p:xfrm>
              <a:off x="2300" y="3267"/>
              <a:ext cx="1478" cy="1033"/>
            </p:xfrm>
            <a:graphic>
              <a:graphicData uri="http://schemas.openxmlformats.org/presentationml/2006/ole">
                <mc:AlternateContent xmlns:mc="http://schemas.openxmlformats.org/markup-compatibility/2006">
                  <mc:Choice xmlns:v="urn:schemas-microsoft-com:vml" Requires="v">
                    <p:oleObj spid="_x0000_s1064" name="文档" r:id="rId8" imgW="0" imgH="0" progId="Word.Document.8">
                      <p:embed/>
                    </p:oleObj>
                  </mc:Choice>
                  <mc:Fallback>
                    <p:oleObj name="文档" r:id="rId8" imgW="0" imgH="0" progId="Word.Document.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00" y="3267"/>
                            <a:ext cx="1478" cy="10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5" name="Object 8"/>
              <p:cNvGraphicFramePr>
                <a:graphicFrameLocks noChangeAspect="1"/>
              </p:cNvGraphicFramePr>
              <p:nvPr/>
            </p:nvGraphicFramePr>
            <p:xfrm>
              <a:off x="3933" y="3267"/>
              <a:ext cx="1623" cy="822"/>
            </p:xfrm>
            <a:graphic>
              <a:graphicData uri="http://schemas.openxmlformats.org/presentationml/2006/ole">
                <mc:AlternateContent xmlns:mc="http://schemas.openxmlformats.org/markup-compatibility/2006">
                  <mc:Choice xmlns:v="urn:schemas-microsoft-com:vml" Requires="v">
                    <p:oleObj spid="_x0000_s1065" name="文档" r:id="rId10" imgW="0" imgH="0" progId="Word.Document.8">
                      <p:embed/>
                    </p:oleObj>
                  </mc:Choice>
                  <mc:Fallback>
                    <p:oleObj name="文档" r:id="rId10" imgW="0" imgH="0" progId="Word.Document.8">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33" y="3267"/>
                            <a:ext cx="1623" cy="8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6" name="AutoShape 26"/>
              <p:cNvSpPr>
                <a:spLocks noChangeArrowheads="1"/>
              </p:cNvSpPr>
              <p:nvPr/>
            </p:nvSpPr>
            <p:spPr bwMode="auto">
              <a:xfrm>
                <a:off x="4607" y="2189"/>
                <a:ext cx="847" cy="356"/>
              </a:xfrm>
              <a:prstGeom prst="wedgeEllipseCallout">
                <a:avLst>
                  <a:gd name="adj1" fmla="val -64546"/>
                  <a:gd name="adj2" fmla="val 235028"/>
                </a:avLst>
              </a:prstGeom>
              <a:solidFill>
                <a:schemeClr val="bg1"/>
              </a:solidFill>
              <a:ln w="38100">
                <a:solidFill>
                  <a:schemeClr val="folHlink"/>
                </a:solidFill>
                <a:miter lim="800000"/>
                <a:headEnd/>
                <a:tailEnd/>
              </a:ln>
            </p:spPr>
            <p:txBody>
              <a:bodyPr wrap="none" lIns="90000" tIns="46800" rIns="90000" bIns="46800">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a:spcBef>
                    <a:spcPct val="0"/>
                  </a:spcBef>
                  <a:buFontTx/>
                  <a:buNone/>
                </a:pPr>
                <a:r>
                  <a:rPr lang="zh-CN" altLang="en-US" sz="2000" b="1">
                    <a:latin typeface="Times New Roman" panose="02020603050405020304" pitchFamily="18" charset="0"/>
                  </a:rPr>
                  <a:t>索引表</a:t>
                </a:r>
              </a:p>
            </p:txBody>
          </p:sp>
        </p:grpSp>
      </p:grpSp>
      <p:sp>
        <p:nvSpPr>
          <p:cNvPr id="20489" name="AutoShape 9"/>
          <p:cNvSpPr>
            <a:spLocks noChangeArrowheads="1"/>
          </p:cNvSpPr>
          <p:nvPr/>
        </p:nvSpPr>
        <p:spPr bwMode="auto">
          <a:xfrm>
            <a:off x="4251607" y="522111"/>
            <a:ext cx="2565321" cy="1037630"/>
          </a:xfrm>
          <a:prstGeom prst="irregularSeal2">
            <a:avLst/>
          </a:prstGeom>
          <a:solidFill>
            <a:srgbClr val="FFFFCC"/>
          </a:solidFill>
          <a:ln w="9525">
            <a:solidFill>
              <a:schemeClr val="tx1"/>
            </a:solidFill>
            <a:miter lim="800000"/>
            <a:headEnd/>
            <a:tailEnd/>
          </a:ln>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lvl="0" algn="ctr" eaLnBrk="1" hangingPunct="1">
              <a:spcBef>
                <a:spcPct val="0"/>
              </a:spcBef>
              <a:buNone/>
            </a:pPr>
            <a:r>
              <a:rPr kumimoji="0" lang="zh-CN" altLang="en-US" sz="2400" b="1">
                <a:solidFill>
                  <a:srgbClr val="FF0000"/>
                </a:solidFill>
                <a:latin typeface="Times New Roman" panose="02020603050405020304" pitchFamily="18" charset="0"/>
                <a:ea typeface="+mn-ea"/>
              </a:rPr>
              <a:t>线性表</a:t>
            </a:r>
            <a:endParaRPr kumimoji="0" lang="zh-CN" altLang="en-US" sz="2400" b="1" dirty="0">
              <a:solidFill>
                <a:srgbClr val="0000FF"/>
              </a:solidFill>
              <a:latin typeface="Times New Roman" panose="02020603050405020304" pitchFamily="18" charset="0"/>
              <a:ea typeface="+mn-ea"/>
            </a:endParaRPr>
          </a:p>
        </p:txBody>
      </p:sp>
      <p:sp>
        <p:nvSpPr>
          <p:cNvPr id="33" name="Rectangle 2"/>
          <p:cNvSpPr>
            <a:spLocks noGrp="1" noChangeArrowheads="1"/>
          </p:cNvSpPr>
          <p:nvPr>
            <p:ph type="title" idx="4294967295"/>
          </p:nvPr>
        </p:nvSpPr>
        <p:spPr>
          <a:xfrm>
            <a:off x="914400" y="533400"/>
            <a:ext cx="10439400" cy="685800"/>
          </a:xfrm>
        </p:spPr>
        <p:txBody>
          <a:bodyPr/>
          <a:lstStyle/>
          <a:p>
            <a:pPr algn="r" eaLnBrk="1" hangingPunct="1"/>
            <a:r>
              <a:rPr lang="zh-CN" altLang="en-US" dirty="0"/>
              <a:t>图书自动检索系统</a:t>
            </a:r>
          </a:p>
        </p:txBody>
      </p:sp>
    </p:spTree>
    <p:extLst>
      <p:ext uri="{BB962C8B-B14F-4D97-AF65-F5344CB8AC3E}">
        <p14:creationId xmlns:p14="http://schemas.microsoft.com/office/powerpoint/2010/main" val="19433051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83"/>
          <p:cNvGrpSpPr>
            <a:grpSpLocks/>
          </p:cNvGrpSpPr>
          <p:nvPr/>
        </p:nvGrpSpPr>
        <p:grpSpPr bwMode="auto">
          <a:xfrm>
            <a:off x="4629150" y="533400"/>
            <a:ext cx="1524000" cy="1371600"/>
            <a:chOff x="2171" y="994"/>
            <a:chExt cx="960" cy="864"/>
          </a:xfrm>
        </p:grpSpPr>
        <p:sp>
          <p:nvSpPr>
            <p:cNvPr id="22672" name="Rectangle 4"/>
            <p:cNvSpPr>
              <a:spLocks noChangeArrowheads="1"/>
            </p:cNvSpPr>
            <p:nvPr/>
          </p:nvSpPr>
          <p:spPr bwMode="auto">
            <a:xfrm>
              <a:off x="2171" y="994"/>
              <a:ext cx="960" cy="8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73" name="Line 5"/>
            <p:cNvSpPr>
              <a:spLocks noChangeShapeType="1"/>
            </p:cNvSpPr>
            <p:nvPr/>
          </p:nvSpPr>
          <p:spPr bwMode="auto">
            <a:xfrm>
              <a:off x="2171" y="1282"/>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74" name="Line 6"/>
            <p:cNvSpPr>
              <a:spLocks noChangeShapeType="1"/>
            </p:cNvSpPr>
            <p:nvPr/>
          </p:nvSpPr>
          <p:spPr bwMode="auto">
            <a:xfrm>
              <a:off x="2171" y="157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75" name="Line 7"/>
            <p:cNvSpPr>
              <a:spLocks noChangeShapeType="1"/>
            </p:cNvSpPr>
            <p:nvPr/>
          </p:nvSpPr>
          <p:spPr bwMode="auto">
            <a:xfrm>
              <a:off x="2471" y="99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76" name="Line 8"/>
            <p:cNvSpPr>
              <a:spLocks noChangeShapeType="1"/>
            </p:cNvSpPr>
            <p:nvPr/>
          </p:nvSpPr>
          <p:spPr bwMode="auto">
            <a:xfrm>
              <a:off x="2807" y="99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77" name="Oval 9"/>
            <p:cNvSpPr>
              <a:spLocks noChangeArrowheads="1"/>
            </p:cNvSpPr>
            <p:nvPr/>
          </p:nvSpPr>
          <p:spPr bwMode="auto">
            <a:xfrm>
              <a:off x="2891" y="1090"/>
              <a:ext cx="144"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78" name="Oval 10"/>
            <p:cNvSpPr>
              <a:spLocks noChangeArrowheads="1"/>
            </p:cNvSpPr>
            <p:nvPr/>
          </p:nvSpPr>
          <p:spPr bwMode="auto">
            <a:xfrm>
              <a:off x="2540" y="1367"/>
              <a:ext cx="166"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79" name="Oval 11"/>
            <p:cNvSpPr>
              <a:spLocks noChangeArrowheads="1"/>
            </p:cNvSpPr>
            <p:nvPr/>
          </p:nvSpPr>
          <p:spPr bwMode="auto">
            <a:xfrm>
              <a:off x="2241" y="1655"/>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80" name="Oval 12"/>
            <p:cNvSpPr>
              <a:spLocks noChangeArrowheads="1"/>
            </p:cNvSpPr>
            <p:nvPr/>
          </p:nvSpPr>
          <p:spPr bwMode="auto">
            <a:xfrm>
              <a:off x="2573" y="1664"/>
              <a:ext cx="166"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grpSp>
      <p:sp>
        <p:nvSpPr>
          <p:cNvPr id="13325" name="Oval 13"/>
          <p:cNvSpPr>
            <a:spLocks noChangeArrowheads="1"/>
          </p:cNvSpPr>
          <p:nvPr/>
        </p:nvSpPr>
        <p:spPr bwMode="auto">
          <a:xfrm>
            <a:off x="1654176" y="3300413"/>
            <a:ext cx="263525" cy="2286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dirty="0">
              <a:solidFill>
                <a:srgbClr val="00B050"/>
              </a:solidFill>
              <a:latin typeface="Times New Roman" panose="02020603050405020304" pitchFamily="18" charset="0"/>
            </a:endParaRPr>
          </a:p>
        </p:txBody>
      </p:sp>
      <p:sp>
        <p:nvSpPr>
          <p:cNvPr id="13326" name="Oval 14"/>
          <p:cNvSpPr>
            <a:spLocks noChangeArrowheads="1"/>
          </p:cNvSpPr>
          <p:nvPr/>
        </p:nvSpPr>
        <p:spPr bwMode="auto">
          <a:xfrm>
            <a:off x="3446464" y="2871788"/>
            <a:ext cx="263525" cy="2286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13327" name="Oval 15"/>
          <p:cNvSpPr>
            <a:spLocks noChangeArrowheads="1"/>
          </p:cNvSpPr>
          <p:nvPr/>
        </p:nvSpPr>
        <p:spPr bwMode="auto">
          <a:xfrm>
            <a:off x="5581651" y="2819400"/>
            <a:ext cx="263525" cy="2286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13328" name="Oval 16"/>
          <p:cNvSpPr>
            <a:spLocks noChangeArrowheads="1"/>
          </p:cNvSpPr>
          <p:nvPr/>
        </p:nvSpPr>
        <p:spPr bwMode="auto">
          <a:xfrm>
            <a:off x="7804151" y="3241675"/>
            <a:ext cx="263525" cy="2286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13329" name="Oval 17"/>
          <p:cNvSpPr>
            <a:spLocks noChangeArrowheads="1"/>
          </p:cNvSpPr>
          <p:nvPr/>
        </p:nvSpPr>
        <p:spPr bwMode="auto">
          <a:xfrm>
            <a:off x="9434514" y="3687763"/>
            <a:ext cx="263525" cy="2286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grpSp>
        <p:nvGrpSpPr>
          <p:cNvPr id="3" name="Group 84"/>
          <p:cNvGrpSpPr>
            <a:grpSpLocks/>
          </p:cNvGrpSpPr>
          <p:nvPr/>
        </p:nvGrpSpPr>
        <p:grpSpPr bwMode="auto">
          <a:xfrm>
            <a:off x="1563689" y="1927225"/>
            <a:ext cx="3195637" cy="2173288"/>
            <a:chOff x="232" y="1863"/>
            <a:chExt cx="2013" cy="1369"/>
          </a:xfrm>
        </p:grpSpPr>
        <p:sp>
          <p:nvSpPr>
            <p:cNvPr id="22662" name="Line 20"/>
            <p:cNvSpPr>
              <a:spLocks noChangeShapeType="1"/>
            </p:cNvSpPr>
            <p:nvPr/>
          </p:nvSpPr>
          <p:spPr bwMode="auto">
            <a:xfrm>
              <a:off x="232" y="2656"/>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63" name="Line 21"/>
            <p:cNvSpPr>
              <a:spLocks noChangeShapeType="1"/>
            </p:cNvSpPr>
            <p:nvPr/>
          </p:nvSpPr>
          <p:spPr bwMode="auto">
            <a:xfrm>
              <a:off x="232" y="2944"/>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64" name="Line 22"/>
            <p:cNvSpPr>
              <a:spLocks noChangeShapeType="1"/>
            </p:cNvSpPr>
            <p:nvPr/>
          </p:nvSpPr>
          <p:spPr bwMode="auto">
            <a:xfrm>
              <a:off x="543" y="2368"/>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65" name="Line 23"/>
            <p:cNvSpPr>
              <a:spLocks noChangeShapeType="1"/>
            </p:cNvSpPr>
            <p:nvPr/>
          </p:nvSpPr>
          <p:spPr bwMode="auto">
            <a:xfrm>
              <a:off x="856" y="2368"/>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66" name="Rectangle 25"/>
            <p:cNvSpPr>
              <a:spLocks noChangeArrowheads="1"/>
            </p:cNvSpPr>
            <p:nvPr/>
          </p:nvSpPr>
          <p:spPr bwMode="auto">
            <a:xfrm>
              <a:off x="232" y="2368"/>
              <a:ext cx="960" cy="8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67" name="Oval 26"/>
            <p:cNvSpPr>
              <a:spLocks noChangeArrowheads="1"/>
            </p:cNvSpPr>
            <p:nvPr/>
          </p:nvSpPr>
          <p:spPr bwMode="auto">
            <a:xfrm>
              <a:off x="952" y="2464"/>
              <a:ext cx="144"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68" name="Oval 27"/>
            <p:cNvSpPr>
              <a:spLocks noChangeArrowheads="1"/>
            </p:cNvSpPr>
            <p:nvPr/>
          </p:nvSpPr>
          <p:spPr bwMode="auto">
            <a:xfrm>
              <a:off x="601" y="2741"/>
              <a:ext cx="166"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69" name="Oval 28"/>
            <p:cNvSpPr>
              <a:spLocks noChangeArrowheads="1"/>
            </p:cNvSpPr>
            <p:nvPr/>
          </p:nvSpPr>
          <p:spPr bwMode="auto">
            <a:xfrm>
              <a:off x="302" y="3029"/>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70" name="Oval 29"/>
            <p:cNvSpPr>
              <a:spLocks noChangeArrowheads="1"/>
            </p:cNvSpPr>
            <p:nvPr/>
          </p:nvSpPr>
          <p:spPr bwMode="auto">
            <a:xfrm>
              <a:off x="634" y="3038"/>
              <a:ext cx="144"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71" name="Line 30"/>
            <p:cNvSpPr>
              <a:spLocks noChangeShapeType="1"/>
            </p:cNvSpPr>
            <p:nvPr/>
          </p:nvSpPr>
          <p:spPr bwMode="auto">
            <a:xfrm flipH="1">
              <a:off x="700" y="1863"/>
              <a:ext cx="1545" cy="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85"/>
          <p:cNvGrpSpPr>
            <a:grpSpLocks/>
          </p:cNvGrpSpPr>
          <p:nvPr/>
        </p:nvGrpSpPr>
        <p:grpSpPr bwMode="auto">
          <a:xfrm>
            <a:off x="3305176" y="1931989"/>
            <a:ext cx="1738313" cy="2166937"/>
            <a:chOff x="1361" y="1863"/>
            <a:chExt cx="1095" cy="1365"/>
          </a:xfrm>
        </p:grpSpPr>
        <p:sp>
          <p:nvSpPr>
            <p:cNvPr id="22652" name="Line 33"/>
            <p:cNvSpPr>
              <a:spLocks noChangeShapeType="1"/>
            </p:cNvSpPr>
            <p:nvPr/>
          </p:nvSpPr>
          <p:spPr bwMode="auto">
            <a:xfrm>
              <a:off x="1361" y="2652"/>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53" name="Line 34"/>
            <p:cNvSpPr>
              <a:spLocks noChangeShapeType="1"/>
            </p:cNvSpPr>
            <p:nvPr/>
          </p:nvSpPr>
          <p:spPr bwMode="auto">
            <a:xfrm>
              <a:off x="1361" y="294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54" name="Line 35"/>
            <p:cNvSpPr>
              <a:spLocks noChangeShapeType="1"/>
            </p:cNvSpPr>
            <p:nvPr/>
          </p:nvSpPr>
          <p:spPr bwMode="auto">
            <a:xfrm>
              <a:off x="1679" y="236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55" name="Line 36"/>
            <p:cNvSpPr>
              <a:spLocks noChangeShapeType="1"/>
            </p:cNvSpPr>
            <p:nvPr/>
          </p:nvSpPr>
          <p:spPr bwMode="auto">
            <a:xfrm>
              <a:off x="1985" y="236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56" name="Rectangle 38"/>
            <p:cNvSpPr>
              <a:spLocks noChangeArrowheads="1"/>
            </p:cNvSpPr>
            <p:nvPr/>
          </p:nvSpPr>
          <p:spPr bwMode="auto">
            <a:xfrm>
              <a:off x="1361" y="2364"/>
              <a:ext cx="960" cy="8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57" name="Oval 39"/>
            <p:cNvSpPr>
              <a:spLocks noChangeArrowheads="1"/>
            </p:cNvSpPr>
            <p:nvPr/>
          </p:nvSpPr>
          <p:spPr bwMode="auto">
            <a:xfrm>
              <a:off x="2081" y="2460"/>
              <a:ext cx="144"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58" name="Oval 40"/>
            <p:cNvSpPr>
              <a:spLocks noChangeArrowheads="1"/>
            </p:cNvSpPr>
            <p:nvPr/>
          </p:nvSpPr>
          <p:spPr bwMode="auto">
            <a:xfrm>
              <a:off x="1730" y="2737"/>
              <a:ext cx="166"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59" name="Oval 41"/>
            <p:cNvSpPr>
              <a:spLocks noChangeArrowheads="1"/>
            </p:cNvSpPr>
            <p:nvPr/>
          </p:nvSpPr>
          <p:spPr bwMode="auto">
            <a:xfrm>
              <a:off x="1431" y="3025"/>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60" name="Oval 42"/>
            <p:cNvSpPr>
              <a:spLocks noChangeArrowheads="1"/>
            </p:cNvSpPr>
            <p:nvPr/>
          </p:nvSpPr>
          <p:spPr bwMode="auto">
            <a:xfrm>
              <a:off x="1763" y="3034"/>
              <a:ext cx="144"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61" name="Line 43"/>
            <p:cNvSpPr>
              <a:spLocks noChangeShapeType="1"/>
            </p:cNvSpPr>
            <p:nvPr/>
          </p:nvSpPr>
          <p:spPr bwMode="auto">
            <a:xfrm flipH="1">
              <a:off x="1778" y="1863"/>
              <a:ext cx="678" cy="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86"/>
          <p:cNvGrpSpPr>
            <a:grpSpLocks/>
          </p:cNvGrpSpPr>
          <p:nvPr/>
        </p:nvGrpSpPr>
        <p:grpSpPr bwMode="auto">
          <a:xfrm>
            <a:off x="5002213" y="1912939"/>
            <a:ext cx="1524000" cy="2149475"/>
            <a:chOff x="2406" y="1863"/>
            <a:chExt cx="960" cy="1354"/>
          </a:xfrm>
        </p:grpSpPr>
        <p:sp>
          <p:nvSpPr>
            <p:cNvPr id="22642" name="Line 46"/>
            <p:cNvSpPr>
              <a:spLocks noChangeShapeType="1"/>
            </p:cNvSpPr>
            <p:nvPr/>
          </p:nvSpPr>
          <p:spPr bwMode="auto">
            <a:xfrm>
              <a:off x="2406" y="2641"/>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43" name="Line 47"/>
            <p:cNvSpPr>
              <a:spLocks noChangeShapeType="1"/>
            </p:cNvSpPr>
            <p:nvPr/>
          </p:nvSpPr>
          <p:spPr bwMode="auto">
            <a:xfrm>
              <a:off x="2406" y="2929"/>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44" name="Line 48"/>
            <p:cNvSpPr>
              <a:spLocks noChangeShapeType="1"/>
            </p:cNvSpPr>
            <p:nvPr/>
          </p:nvSpPr>
          <p:spPr bwMode="auto">
            <a:xfrm>
              <a:off x="2711" y="2353"/>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45" name="Line 49"/>
            <p:cNvSpPr>
              <a:spLocks noChangeShapeType="1"/>
            </p:cNvSpPr>
            <p:nvPr/>
          </p:nvSpPr>
          <p:spPr bwMode="auto">
            <a:xfrm>
              <a:off x="3047" y="2353"/>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46" name="Rectangle 51"/>
            <p:cNvSpPr>
              <a:spLocks noChangeArrowheads="1"/>
            </p:cNvSpPr>
            <p:nvPr/>
          </p:nvSpPr>
          <p:spPr bwMode="auto">
            <a:xfrm>
              <a:off x="2406" y="2353"/>
              <a:ext cx="960" cy="8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47" name="Oval 52"/>
            <p:cNvSpPr>
              <a:spLocks noChangeArrowheads="1"/>
            </p:cNvSpPr>
            <p:nvPr/>
          </p:nvSpPr>
          <p:spPr bwMode="auto">
            <a:xfrm>
              <a:off x="3126" y="2449"/>
              <a:ext cx="144"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48" name="Oval 53"/>
            <p:cNvSpPr>
              <a:spLocks noChangeArrowheads="1"/>
            </p:cNvSpPr>
            <p:nvPr/>
          </p:nvSpPr>
          <p:spPr bwMode="auto">
            <a:xfrm>
              <a:off x="2775" y="2726"/>
              <a:ext cx="166"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49" name="Oval 54"/>
            <p:cNvSpPr>
              <a:spLocks noChangeArrowheads="1"/>
            </p:cNvSpPr>
            <p:nvPr/>
          </p:nvSpPr>
          <p:spPr bwMode="auto">
            <a:xfrm>
              <a:off x="2476" y="3014"/>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50" name="Oval 55"/>
            <p:cNvSpPr>
              <a:spLocks noChangeArrowheads="1"/>
            </p:cNvSpPr>
            <p:nvPr/>
          </p:nvSpPr>
          <p:spPr bwMode="auto">
            <a:xfrm>
              <a:off x="2808" y="3023"/>
              <a:ext cx="144"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51" name="Line 56"/>
            <p:cNvSpPr>
              <a:spLocks noChangeShapeType="1"/>
            </p:cNvSpPr>
            <p:nvPr/>
          </p:nvSpPr>
          <p:spPr bwMode="auto">
            <a:xfrm>
              <a:off x="2634" y="1863"/>
              <a:ext cx="133" cy="48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87"/>
          <p:cNvGrpSpPr>
            <a:grpSpLocks/>
          </p:cNvGrpSpPr>
          <p:nvPr/>
        </p:nvGrpSpPr>
        <p:grpSpPr bwMode="auto">
          <a:xfrm>
            <a:off x="5768975" y="1912938"/>
            <a:ext cx="2433638" cy="2114550"/>
            <a:chOff x="2889" y="1863"/>
            <a:chExt cx="1533" cy="1332"/>
          </a:xfrm>
        </p:grpSpPr>
        <p:sp>
          <p:nvSpPr>
            <p:cNvPr id="22632" name="Line 59"/>
            <p:cNvSpPr>
              <a:spLocks noChangeShapeType="1"/>
            </p:cNvSpPr>
            <p:nvPr/>
          </p:nvSpPr>
          <p:spPr bwMode="auto">
            <a:xfrm>
              <a:off x="3462" y="2619"/>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33" name="Line 60"/>
            <p:cNvSpPr>
              <a:spLocks noChangeShapeType="1"/>
            </p:cNvSpPr>
            <p:nvPr/>
          </p:nvSpPr>
          <p:spPr bwMode="auto">
            <a:xfrm>
              <a:off x="3462" y="2907"/>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34" name="Line 61"/>
            <p:cNvSpPr>
              <a:spLocks noChangeShapeType="1"/>
            </p:cNvSpPr>
            <p:nvPr/>
          </p:nvSpPr>
          <p:spPr bwMode="auto">
            <a:xfrm>
              <a:off x="3750" y="2331"/>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35" name="Line 62"/>
            <p:cNvSpPr>
              <a:spLocks noChangeShapeType="1"/>
            </p:cNvSpPr>
            <p:nvPr/>
          </p:nvSpPr>
          <p:spPr bwMode="auto">
            <a:xfrm>
              <a:off x="4086" y="2331"/>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36" name="Rectangle 64"/>
            <p:cNvSpPr>
              <a:spLocks noChangeArrowheads="1"/>
            </p:cNvSpPr>
            <p:nvPr/>
          </p:nvSpPr>
          <p:spPr bwMode="auto">
            <a:xfrm>
              <a:off x="3462" y="2331"/>
              <a:ext cx="960" cy="8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37" name="Oval 65"/>
            <p:cNvSpPr>
              <a:spLocks noChangeArrowheads="1"/>
            </p:cNvSpPr>
            <p:nvPr/>
          </p:nvSpPr>
          <p:spPr bwMode="auto">
            <a:xfrm>
              <a:off x="4182" y="2427"/>
              <a:ext cx="144"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38" name="Oval 66"/>
            <p:cNvSpPr>
              <a:spLocks noChangeArrowheads="1"/>
            </p:cNvSpPr>
            <p:nvPr/>
          </p:nvSpPr>
          <p:spPr bwMode="auto">
            <a:xfrm>
              <a:off x="3831" y="2704"/>
              <a:ext cx="166"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39" name="Oval 67"/>
            <p:cNvSpPr>
              <a:spLocks noChangeArrowheads="1"/>
            </p:cNvSpPr>
            <p:nvPr/>
          </p:nvSpPr>
          <p:spPr bwMode="auto">
            <a:xfrm>
              <a:off x="3532" y="2992"/>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40" name="Oval 68"/>
            <p:cNvSpPr>
              <a:spLocks noChangeArrowheads="1"/>
            </p:cNvSpPr>
            <p:nvPr/>
          </p:nvSpPr>
          <p:spPr bwMode="auto">
            <a:xfrm>
              <a:off x="3864" y="3001"/>
              <a:ext cx="144"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41" name="Line 69"/>
            <p:cNvSpPr>
              <a:spLocks noChangeShapeType="1"/>
            </p:cNvSpPr>
            <p:nvPr/>
          </p:nvSpPr>
          <p:spPr bwMode="auto">
            <a:xfrm>
              <a:off x="2889" y="1863"/>
              <a:ext cx="989" cy="4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88"/>
          <p:cNvGrpSpPr>
            <a:grpSpLocks/>
          </p:cNvGrpSpPr>
          <p:nvPr/>
        </p:nvGrpSpPr>
        <p:grpSpPr bwMode="auto">
          <a:xfrm>
            <a:off x="6140450" y="1912938"/>
            <a:ext cx="3727450" cy="2119312"/>
            <a:chOff x="3123" y="1863"/>
            <a:chExt cx="2348" cy="1335"/>
          </a:xfrm>
        </p:grpSpPr>
        <p:sp>
          <p:nvSpPr>
            <p:cNvPr id="22622" name="Line 72"/>
            <p:cNvSpPr>
              <a:spLocks noChangeShapeType="1"/>
            </p:cNvSpPr>
            <p:nvPr/>
          </p:nvSpPr>
          <p:spPr bwMode="auto">
            <a:xfrm>
              <a:off x="4511" y="2622"/>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23" name="Line 73"/>
            <p:cNvSpPr>
              <a:spLocks noChangeShapeType="1"/>
            </p:cNvSpPr>
            <p:nvPr/>
          </p:nvSpPr>
          <p:spPr bwMode="auto">
            <a:xfrm>
              <a:off x="4511" y="291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24" name="Line 74"/>
            <p:cNvSpPr>
              <a:spLocks noChangeShapeType="1"/>
            </p:cNvSpPr>
            <p:nvPr/>
          </p:nvSpPr>
          <p:spPr bwMode="auto">
            <a:xfrm>
              <a:off x="4823" y="233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25" name="Line 75"/>
            <p:cNvSpPr>
              <a:spLocks noChangeShapeType="1"/>
            </p:cNvSpPr>
            <p:nvPr/>
          </p:nvSpPr>
          <p:spPr bwMode="auto">
            <a:xfrm>
              <a:off x="5135" y="233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26" name="Rectangle 77"/>
            <p:cNvSpPr>
              <a:spLocks noChangeArrowheads="1"/>
            </p:cNvSpPr>
            <p:nvPr/>
          </p:nvSpPr>
          <p:spPr bwMode="auto">
            <a:xfrm>
              <a:off x="4511" y="2334"/>
              <a:ext cx="960" cy="8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27" name="Oval 78"/>
            <p:cNvSpPr>
              <a:spLocks noChangeArrowheads="1"/>
            </p:cNvSpPr>
            <p:nvPr/>
          </p:nvSpPr>
          <p:spPr bwMode="auto">
            <a:xfrm>
              <a:off x="5231" y="2430"/>
              <a:ext cx="144"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28" name="Oval 79"/>
            <p:cNvSpPr>
              <a:spLocks noChangeArrowheads="1"/>
            </p:cNvSpPr>
            <p:nvPr/>
          </p:nvSpPr>
          <p:spPr bwMode="auto">
            <a:xfrm>
              <a:off x="4880" y="2707"/>
              <a:ext cx="166"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29" name="Oval 80"/>
            <p:cNvSpPr>
              <a:spLocks noChangeArrowheads="1"/>
            </p:cNvSpPr>
            <p:nvPr/>
          </p:nvSpPr>
          <p:spPr bwMode="auto">
            <a:xfrm>
              <a:off x="4581" y="2995"/>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30" name="Oval 81"/>
            <p:cNvSpPr>
              <a:spLocks noChangeArrowheads="1"/>
            </p:cNvSpPr>
            <p:nvPr/>
          </p:nvSpPr>
          <p:spPr bwMode="auto">
            <a:xfrm>
              <a:off x="4913" y="3004"/>
              <a:ext cx="144"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31" name="Line 82"/>
            <p:cNvSpPr>
              <a:spLocks noChangeShapeType="1"/>
            </p:cNvSpPr>
            <p:nvPr/>
          </p:nvSpPr>
          <p:spPr bwMode="auto">
            <a:xfrm>
              <a:off x="3123" y="1863"/>
              <a:ext cx="1878" cy="4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450" name="Oval 138"/>
          <p:cNvSpPr>
            <a:spLocks noChangeArrowheads="1"/>
          </p:cNvSpPr>
          <p:nvPr/>
        </p:nvSpPr>
        <p:spPr bwMode="auto">
          <a:xfrm>
            <a:off x="2759075" y="5410200"/>
            <a:ext cx="228600" cy="228600"/>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grpSp>
        <p:nvGrpSpPr>
          <p:cNvPr id="8" name="Group 150"/>
          <p:cNvGrpSpPr>
            <a:grpSpLocks/>
          </p:cNvGrpSpPr>
          <p:nvPr/>
        </p:nvGrpSpPr>
        <p:grpSpPr bwMode="auto">
          <a:xfrm>
            <a:off x="2647950" y="4038600"/>
            <a:ext cx="2514600" cy="2133600"/>
            <a:chOff x="960" y="2784"/>
            <a:chExt cx="1584" cy="1344"/>
          </a:xfrm>
        </p:grpSpPr>
        <p:sp>
          <p:nvSpPr>
            <p:cNvPr id="22611" name="Line 128"/>
            <p:cNvSpPr>
              <a:spLocks noChangeShapeType="1"/>
            </p:cNvSpPr>
            <p:nvPr/>
          </p:nvSpPr>
          <p:spPr bwMode="auto">
            <a:xfrm>
              <a:off x="960" y="3552"/>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12" name="Line 129"/>
            <p:cNvSpPr>
              <a:spLocks noChangeShapeType="1"/>
            </p:cNvSpPr>
            <p:nvPr/>
          </p:nvSpPr>
          <p:spPr bwMode="auto">
            <a:xfrm>
              <a:off x="960" y="384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13" name="Line 130"/>
            <p:cNvSpPr>
              <a:spLocks noChangeShapeType="1"/>
            </p:cNvSpPr>
            <p:nvPr/>
          </p:nvSpPr>
          <p:spPr bwMode="auto">
            <a:xfrm>
              <a:off x="1248" y="326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14" name="Line 131"/>
            <p:cNvSpPr>
              <a:spLocks noChangeShapeType="1"/>
            </p:cNvSpPr>
            <p:nvPr/>
          </p:nvSpPr>
          <p:spPr bwMode="auto">
            <a:xfrm>
              <a:off x="1584" y="326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15" name="Rectangle 132"/>
            <p:cNvSpPr>
              <a:spLocks noChangeArrowheads="1"/>
            </p:cNvSpPr>
            <p:nvPr/>
          </p:nvSpPr>
          <p:spPr bwMode="auto">
            <a:xfrm>
              <a:off x="960" y="3264"/>
              <a:ext cx="960" cy="8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16" name="Oval 133"/>
            <p:cNvSpPr>
              <a:spLocks noChangeArrowheads="1"/>
            </p:cNvSpPr>
            <p:nvPr/>
          </p:nvSpPr>
          <p:spPr bwMode="auto">
            <a:xfrm>
              <a:off x="1680" y="3360"/>
              <a:ext cx="144"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17" name="Oval 134"/>
            <p:cNvSpPr>
              <a:spLocks noChangeArrowheads="1"/>
            </p:cNvSpPr>
            <p:nvPr/>
          </p:nvSpPr>
          <p:spPr bwMode="auto">
            <a:xfrm>
              <a:off x="1344" y="3637"/>
              <a:ext cx="166"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18" name="Oval 135"/>
            <p:cNvSpPr>
              <a:spLocks noChangeArrowheads="1"/>
            </p:cNvSpPr>
            <p:nvPr/>
          </p:nvSpPr>
          <p:spPr bwMode="auto">
            <a:xfrm>
              <a:off x="1030" y="3925"/>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19" name="Oval 136"/>
            <p:cNvSpPr>
              <a:spLocks noChangeArrowheads="1"/>
            </p:cNvSpPr>
            <p:nvPr/>
          </p:nvSpPr>
          <p:spPr bwMode="auto">
            <a:xfrm>
              <a:off x="1366" y="3934"/>
              <a:ext cx="144"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20" name="Oval 137"/>
            <p:cNvSpPr>
              <a:spLocks noChangeArrowheads="1"/>
            </p:cNvSpPr>
            <p:nvPr/>
          </p:nvSpPr>
          <p:spPr bwMode="auto">
            <a:xfrm>
              <a:off x="1344" y="3350"/>
              <a:ext cx="166"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21" name="Line 139"/>
            <p:cNvSpPr>
              <a:spLocks noChangeShapeType="1"/>
            </p:cNvSpPr>
            <p:nvPr/>
          </p:nvSpPr>
          <p:spPr bwMode="auto">
            <a:xfrm flipH="1">
              <a:off x="1440" y="2784"/>
              <a:ext cx="1104"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413" name="Oval 101"/>
          <p:cNvSpPr>
            <a:spLocks noChangeArrowheads="1"/>
          </p:cNvSpPr>
          <p:nvPr/>
        </p:nvSpPr>
        <p:spPr bwMode="auto">
          <a:xfrm>
            <a:off x="4435475" y="4937125"/>
            <a:ext cx="228600" cy="228600"/>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grpSp>
        <p:nvGrpSpPr>
          <p:cNvPr id="9" name="Group 151"/>
          <p:cNvGrpSpPr>
            <a:grpSpLocks/>
          </p:cNvGrpSpPr>
          <p:nvPr/>
        </p:nvGrpSpPr>
        <p:grpSpPr bwMode="auto">
          <a:xfrm>
            <a:off x="4324350" y="4038600"/>
            <a:ext cx="1524000" cy="2133600"/>
            <a:chOff x="2016" y="2784"/>
            <a:chExt cx="960" cy="1344"/>
          </a:xfrm>
        </p:grpSpPr>
        <p:sp>
          <p:nvSpPr>
            <p:cNvPr id="22600" name="Line 90"/>
            <p:cNvSpPr>
              <a:spLocks noChangeShapeType="1"/>
            </p:cNvSpPr>
            <p:nvPr/>
          </p:nvSpPr>
          <p:spPr bwMode="auto">
            <a:xfrm>
              <a:off x="2016" y="3552"/>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1" name="Line 91"/>
            <p:cNvSpPr>
              <a:spLocks noChangeShapeType="1"/>
            </p:cNvSpPr>
            <p:nvPr/>
          </p:nvSpPr>
          <p:spPr bwMode="auto">
            <a:xfrm>
              <a:off x="2016" y="384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2" name="Line 92"/>
            <p:cNvSpPr>
              <a:spLocks noChangeShapeType="1"/>
            </p:cNvSpPr>
            <p:nvPr/>
          </p:nvSpPr>
          <p:spPr bwMode="auto">
            <a:xfrm>
              <a:off x="2304" y="326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3" name="Line 93"/>
            <p:cNvSpPr>
              <a:spLocks noChangeShapeType="1"/>
            </p:cNvSpPr>
            <p:nvPr/>
          </p:nvSpPr>
          <p:spPr bwMode="auto">
            <a:xfrm>
              <a:off x="2640" y="326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4" name="Rectangle 94"/>
            <p:cNvSpPr>
              <a:spLocks noChangeArrowheads="1"/>
            </p:cNvSpPr>
            <p:nvPr/>
          </p:nvSpPr>
          <p:spPr bwMode="auto">
            <a:xfrm>
              <a:off x="2016" y="3264"/>
              <a:ext cx="960" cy="8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05" name="Oval 95"/>
            <p:cNvSpPr>
              <a:spLocks noChangeArrowheads="1"/>
            </p:cNvSpPr>
            <p:nvPr/>
          </p:nvSpPr>
          <p:spPr bwMode="auto">
            <a:xfrm>
              <a:off x="2736" y="3360"/>
              <a:ext cx="144"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06" name="Oval 96"/>
            <p:cNvSpPr>
              <a:spLocks noChangeArrowheads="1"/>
            </p:cNvSpPr>
            <p:nvPr/>
          </p:nvSpPr>
          <p:spPr bwMode="auto">
            <a:xfrm>
              <a:off x="2400" y="3637"/>
              <a:ext cx="166"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07" name="Oval 97"/>
            <p:cNvSpPr>
              <a:spLocks noChangeArrowheads="1"/>
            </p:cNvSpPr>
            <p:nvPr/>
          </p:nvSpPr>
          <p:spPr bwMode="auto">
            <a:xfrm>
              <a:off x="2086" y="3925"/>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08" name="Oval 98"/>
            <p:cNvSpPr>
              <a:spLocks noChangeArrowheads="1"/>
            </p:cNvSpPr>
            <p:nvPr/>
          </p:nvSpPr>
          <p:spPr bwMode="auto">
            <a:xfrm>
              <a:off x="2422" y="3934"/>
              <a:ext cx="144"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09" name="Oval 100"/>
            <p:cNvSpPr>
              <a:spLocks noChangeArrowheads="1"/>
            </p:cNvSpPr>
            <p:nvPr/>
          </p:nvSpPr>
          <p:spPr bwMode="auto">
            <a:xfrm>
              <a:off x="2400" y="3350"/>
              <a:ext cx="166"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10" name="Line 140"/>
            <p:cNvSpPr>
              <a:spLocks noChangeShapeType="1"/>
            </p:cNvSpPr>
            <p:nvPr/>
          </p:nvSpPr>
          <p:spPr bwMode="auto">
            <a:xfrm flipH="1">
              <a:off x="2448" y="2784"/>
              <a:ext cx="384"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426" name="Oval 114"/>
          <p:cNvSpPr>
            <a:spLocks noChangeArrowheads="1"/>
          </p:cNvSpPr>
          <p:nvPr/>
        </p:nvSpPr>
        <p:spPr bwMode="auto">
          <a:xfrm>
            <a:off x="7143750" y="5410200"/>
            <a:ext cx="228600" cy="228600"/>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grpSp>
        <p:nvGrpSpPr>
          <p:cNvPr id="10" name="Group 152"/>
          <p:cNvGrpSpPr>
            <a:grpSpLocks/>
          </p:cNvGrpSpPr>
          <p:nvPr/>
        </p:nvGrpSpPr>
        <p:grpSpPr bwMode="auto">
          <a:xfrm>
            <a:off x="5772150" y="4038600"/>
            <a:ext cx="1752600" cy="2133600"/>
            <a:chOff x="2928" y="2784"/>
            <a:chExt cx="1104" cy="1344"/>
          </a:xfrm>
        </p:grpSpPr>
        <p:sp>
          <p:nvSpPr>
            <p:cNvPr id="22589" name="Line 104"/>
            <p:cNvSpPr>
              <a:spLocks noChangeShapeType="1"/>
            </p:cNvSpPr>
            <p:nvPr/>
          </p:nvSpPr>
          <p:spPr bwMode="auto">
            <a:xfrm>
              <a:off x="3072" y="3552"/>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0" name="Line 105"/>
            <p:cNvSpPr>
              <a:spLocks noChangeShapeType="1"/>
            </p:cNvSpPr>
            <p:nvPr/>
          </p:nvSpPr>
          <p:spPr bwMode="auto">
            <a:xfrm>
              <a:off x="3072" y="384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1" name="Line 106"/>
            <p:cNvSpPr>
              <a:spLocks noChangeShapeType="1"/>
            </p:cNvSpPr>
            <p:nvPr/>
          </p:nvSpPr>
          <p:spPr bwMode="auto">
            <a:xfrm>
              <a:off x="3360" y="326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2" name="Line 107"/>
            <p:cNvSpPr>
              <a:spLocks noChangeShapeType="1"/>
            </p:cNvSpPr>
            <p:nvPr/>
          </p:nvSpPr>
          <p:spPr bwMode="auto">
            <a:xfrm>
              <a:off x="3696" y="326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3" name="Rectangle 108"/>
            <p:cNvSpPr>
              <a:spLocks noChangeArrowheads="1"/>
            </p:cNvSpPr>
            <p:nvPr/>
          </p:nvSpPr>
          <p:spPr bwMode="auto">
            <a:xfrm>
              <a:off x="3072" y="3264"/>
              <a:ext cx="960" cy="8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594" name="Oval 109"/>
            <p:cNvSpPr>
              <a:spLocks noChangeArrowheads="1"/>
            </p:cNvSpPr>
            <p:nvPr/>
          </p:nvSpPr>
          <p:spPr bwMode="auto">
            <a:xfrm>
              <a:off x="3792" y="3360"/>
              <a:ext cx="144"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595" name="Oval 110"/>
            <p:cNvSpPr>
              <a:spLocks noChangeArrowheads="1"/>
            </p:cNvSpPr>
            <p:nvPr/>
          </p:nvSpPr>
          <p:spPr bwMode="auto">
            <a:xfrm>
              <a:off x="3456" y="3637"/>
              <a:ext cx="166"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596" name="Oval 111"/>
            <p:cNvSpPr>
              <a:spLocks noChangeArrowheads="1"/>
            </p:cNvSpPr>
            <p:nvPr/>
          </p:nvSpPr>
          <p:spPr bwMode="auto">
            <a:xfrm>
              <a:off x="3142" y="3925"/>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597" name="Oval 112"/>
            <p:cNvSpPr>
              <a:spLocks noChangeArrowheads="1"/>
            </p:cNvSpPr>
            <p:nvPr/>
          </p:nvSpPr>
          <p:spPr bwMode="auto">
            <a:xfrm>
              <a:off x="3478" y="3934"/>
              <a:ext cx="144"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598" name="Oval 113"/>
            <p:cNvSpPr>
              <a:spLocks noChangeArrowheads="1"/>
            </p:cNvSpPr>
            <p:nvPr/>
          </p:nvSpPr>
          <p:spPr bwMode="auto">
            <a:xfrm>
              <a:off x="3456" y="3350"/>
              <a:ext cx="166"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599" name="Line 141"/>
            <p:cNvSpPr>
              <a:spLocks noChangeShapeType="1"/>
            </p:cNvSpPr>
            <p:nvPr/>
          </p:nvSpPr>
          <p:spPr bwMode="auto">
            <a:xfrm>
              <a:off x="2928" y="2784"/>
              <a:ext cx="624"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438" name="Oval 126"/>
          <p:cNvSpPr>
            <a:spLocks noChangeArrowheads="1"/>
          </p:cNvSpPr>
          <p:nvPr/>
        </p:nvSpPr>
        <p:spPr bwMode="auto">
          <a:xfrm>
            <a:off x="8820150" y="5867400"/>
            <a:ext cx="228600" cy="228600"/>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grpSp>
        <p:nvGrpSpPr>
          <p:cNvPr id="11" name="Group 153"/>
          <p:cNvGrpSpPr>
            <a:grpSpLocks/>
          </p:cNvGrpSpPr>
          <p:nvPr/>
        </p:nvGrpSpPr>
        <p:grpSpPr bwMode="auto">
          <a:xfrm>
            <a:off x="6305550" y="4038600"/>
            <a:ext cx="2895600" cy="2133600"/>
            <a:chOff x="3264" y="2784"/>
            <a:chExt cx="1824" cy="1344"/>
          </a:xfrm>
        </p:grpSpPr>
        <p:sp>
          <p:nvSpPr>
            <p:cNvPr id="22578" name="Line 116"/>
            <p:cNvSpPr>
              <a:spLocks noChangeShapeType="1"/>
            </p:cNvSpPr>
            <p:nvPr/>
          </p:nvSpPr>
          <p:spPr bwMode="auto">
            <a:xfrm>
              <a:off x="4128" y="3552"/>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9" name="Line 117"/>
            <p:cNvSpPr>
              <a:spLocks noChangeShapeType="1"/>
            </p:cNvSpPr>
            <p:nvPr/>
          </p:nvSpPr>
          <p:spPr bwMode="auto">
            <a:xfrm>
              <a:off x="4128" y="384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0" name="Line 118"/>
            <p:cNvSpPr>
              <a:spLocks noChangeShapeType="1"/>
            </p:cNvSpPr>
            <p:nvPr/>
          </p:nvSpPr>
          <p:spPr bwMode="auto">
            <a:xfrm>
              <a:off x="4416" y="326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1" name="Line 119"/>
            <p:cNvSpPr>
              <a:spLocks noChangeShapeType="1"/>
            </p:cNvSpPr>
            <p:nvPr/>
          </p:nvSpPr>
          <p:spPr bwMode="auto">
            <a:xfrm>
              <a:off x="4752" y="326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2" name="Rectangle 120"/>
            <p:cNvSpPr>
              <a:spLocks noChangeArrowheads="1"/>
            </p:cNvSpPr>
            <p:nvPr/>
          </p:nvSpPr>
          <p:spPr bwMode="auto">
            <a:xfrm>
              <a:off x="4128" y="3264"/>
              <a:ext cx="960" cy="8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583" name="Oval 121"/>
            <p:cNvSpPr>
              <a:spLocks noChangeArrowheads="1"/>
            </p:cNvSpPr>
            <p:nvPr/>
          </p:nvSpPr>
          <p:spPr bwMode="auto">
            <a:xfrm>
              <a:off x="4848" y="3360"/>
              <a:ext cx="144"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584" name="Oval 122"/>
            <p:cNvSpPr>
              <a:spLocks noChangeArrowheads="1"/>
            </p:cNvSpPr>
            <p:nvPr/>
          </p:nvSpPr>
          <p:spPr bwMode="auto">
            <a:xfrm>
              <a:off x="4512" y="3637"/>
              <a:ext cx="166"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585" name="Oval 123"/>
            <p:cNvSpPr>
              <a:spLocks noChangeArrowheads="1"/>
            </p:cNvSpPr>
            <p:nvPr/>
          </p:nvSpPr>
          <p:spPr bwMode="auto">
            <a:xfrm>
              <a:off x="4198" y="3925"/>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586" name="Oval 124"/>
            <p:cNvSpPr>
              <a:spLocks noChangeArrowheads="1"/>
            </p:cNvSpPr>
            <p:nvPr/>
          </p:nvSpPr>
          <p:spPr bwMode="auto">
            <a:xfrm>
              <a:off x="4534" y="3934"/>
              <a:ext cx="144"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587" name="Oval 125"/>
            <p:cNvSpPr>
              <a:spLocks noChangeArrowheads="1"/>
            </p:cNvSpPr>
            <p:nvPr/>
          </p:nvSpPr>
          <p:spPr bwMode="auto">
            <a:xfrm>
              <a:off x="4512" y="3350"/>
              <a:ext cx="166"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588" name="Line 142"/>
            <p:cNvSpPr>
              <a:spLocks noChangeShapeType="1"/>
            </p:cNvSpPr>
            <p:nvPr/>
          </p:nvSpPr>
          <p:spPr bwMode="auto">
            <a:xfrm>
              <a:off x="3264" y="2784"/>
              <a:ext cx="1392"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2576" name="AutoShape 147"/>
          <p:cNvSpPr>
            <a:spLocks noChangeArrowheads="1"/>
          </p:cNvSpPr>
          <p:nvPr/>
        </p:nvSpPr>
        <p:spPr bwMode="auto">
          <a:xfrm>
            <a:off x="532364" y="650440"/>
            <a:ext cx="1771100" cy="1642348"/>
          </a:xfrm>
          <a:prstGeom prst="irregularSeal1">
            <a:avLst/>
          </a:prstGeom>
          <a:solidFill>
            <a:srgbClr val="FFFFCC"/>
          </a:solidFill>
          <a:ln w="9525">
            <a:solidFill>
              <a:schemeClr val="tx1"/>
            </a:solidFill>
            <a:miter lim="800000"/>
            <a:headEnd/>
            <a:tailEnd/>
          </a:ln>
        </p:spPr>
        <p:txBody>
          <a:bodyPr wrap="square" anchor="ctr">
            <a:spAutoFit/>
          </a:bodyPr>
          <a:lstStyle/>
          <a:p>
            <a:pPr lvl="0" algn="ctr" eaLnBrk="1" hangingPunct="1"/>
            <a:r>
              <a:rPr kumimoji="1" lang="zh-CN" altLang="en-US" sz="3200" b="1">
                <a:solidFill>
                  <a:srgbClr val="FF0000"/>
                </a:solidFill>
                <a:ea typeface="隶书" panose="02010509060101010101" pitchFamily="49" charset="-122"/>
              </a:rPr>
              <a:t>树</a:t>
            </a:r>
            <a:endParaRPr kumimoji="1" lang="zh-CN" altLang="en-US" sz="3200" b="1" dirty="0">
              <a:solidFill>
                <a:srgbClr val="FF0000"/>
              </a:solidFill>
              <a:ea typeface="隶书" panose="02010509060101010101" pitchFamily="49" charset="-122"/>
            </a:endParaRPr>
          </a:p>
        </p:txBody>
      </p:sp>
      <p:grpSp>
        <p:nvGrpSpPr>
          <p:cNvPr id="13" name="Group 178"/>
          <p:cNvGrpSpPr>
            <a:grpSpLocks/>
          </p:cNvGrpSpPr>
          <p:nvPr/>
        </p:nvGrpSpPr>
        <p:grpSpPr bwMode="auto">
          <a:xfrm>
            <a:off x="1524000" y="4076700"/>
            <a:ext cx="8515350" cy="2400300"/>
            <a:chOff x="252" y="2808"/>
            <a:chExt cx="5364" cy="1512"/>
          </a:xfrm>
        </p:grpSpPr>
        <p:grpSp>
          <p:nvGrpSpPr>
            <p:cNvPr id="22552" name="Group 157"/>
            <p:cNvGrpSpPr>
              <a:grpSpLocks/>
            </p:cNvGrpSpPr>
            <p:nvPr/>
          </p:nvGrpSpPr>
          <p:grpSpPr bwMode="auto">
            <a:xfrm>
              <a:off x="4512" y="2808"/>
              <a:ext cx="1104" cy="403"/>
              <a:chOff x="168" y="2820"/>
              <a:chExt cx="1104" cy="403"/>
            </a:xfrm>
          </p:grpSpPr>
          <p:sp>
            <p:nvSpPr>
              <p:cNvPr id="22573" name="Line 154"/>
              <p:cNvSpPr>
                <a:spLocks noChangeShapeType="1"/>
              </p:cNvSpPr>
              <p:nvPr/>
            </p:nvSpPr>
            <p:spPr bwMode="auto">
              <a:xfrm flipH="1">
                <a:off x="168" y="2832"/>
                <a:ext cx="300" cy="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4" name="Line 155"/>
              <p:cNvSpPr>
                <a:spLocks noChangeShapeType="1"/>
              </p:cNvSpPr>
              <p:nvPr/>
            </p:nvSpPr>
            <p:spPr bwMode="auto">
              <a:xfrm>
                <a:off x="924" y="2820"/>
                <a:ext cx="348" cy="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5" name="Text Box 156"/>
              <p:cNvSpPr txBox="1">
                <a:spLocks noChangeArrowheads="1"/>
              </p:cNvSpPr>
              <p:nvPr/>
            </p:nvSpPr>
            <p:spPr bwMode="auto">
              <a:xfrm>
                <a:off x="506" y="2973"/>
                <a:ext cx="5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FontTx/>
                  <a:buNone/>
                </a:pPr>
                <a:r>
                  <a:rPr lang="en-US" altLang="zh-CN" sz="2000">
                    <a:latin typeface="Times New Roman" panose="02020603050405020304" pitchFamily="18" charset="0"/>
                  </a:rPr>
                  <a:t>……..</a:t>
                </a:r>
              </a:p>
            </p:txBody>
          </p:sp>
        </p:grpSp>
        <p:grpSp>
          <p:nvGrpSpPr>
            <p:cNvPr id="22553" name="Group 158"/>
            <p:cNvGrpSpPr>
              <a:grpSpLocks/>
            </p:cNvGrpSpPr>
            <p:nvPr/>
          </p:nvGrpSpPr>
          <p:grpSpPr bwMode="auto">
            <a:xfrm>
              <a:off x="252" y="2820"/>
              <a:ext cx="1104" cy="403"/>
              <a:chOff x="168" y="2820"/>
              <a:chExt cx="1104" cy="403"/>
            </a:xfrm>
          </p:grpSpPr>
          <p:sp>
            <p:nvSpPr>
              <p:cNvPr id="22570" name="Line 159"/>
              <p:cNvSpPr>
                <a:spLocks noChangeShapeType="1"/>
              </p:cNvSpPr>
              <p:nvPr/>
            </p:nvSpPr>
            <p:spPr bwMode="auto">
              <a:xfrm flipH="1">
                <a:off x="168" y="2832"/>
                <a:ext cx="300" cy="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1" name="Line 160"/>
              <p:cNvSpPr>
                <a:spLocks noChangeShapeType="1"/>
              </p:cNvSpPr>
              <p:nvPr/>
            </p:nvSpPr>
            <p:spPr bwMode="auto">
              <a:xfrm>
                <a:off x="924" y="2820"/>
                <a:ext cx="348" cy="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2" name="Text Box 161"/>
              <p:cNvSpPr txBox="1">
                <a:spLocks noChangeArrowheads="1"/>
              </p:cNvSpPr>
              <p:nvPr/>
            </p:nvSpPr>
            <p:spPr bwMode="auto">
              <a:xfrm>
                <a:off x="506" y="2973"/>
                <a:ext cx="5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FontTx/>
                  <a:buNone/>
                </a:pPr>
                <a:r>
                  <a:rPr lang="en-US" altLang="zh-CN" sz="2000">
                    <a:latin typeface="Times New Roman" panose="02020603050405020304" pitchFamily="18" charset="0"/>
                  </a:rPr>
                  <a:t>……..</a:t>
                </a:r>
              </a:p>
            </p:txBody>
          </p:sp>
        </p:grpSp>
        <p:grpSp>
          <p:nvGrpSpPr>
            <p:cNvPr id="22554" name="Group 165"/>
            <p:cNvGrpSpPr>
              <a:grpSpLocks/>
            </p:cNvGrpSpPr>
            <p:nvPr/>
          </p:nvGrpSpPr>
          <p:grpSpPr bwMode="auto">
            <a:xfrm>
              <a:off x="1080" y="4070"/>
              <a:ext cx="672" cy="250"/>
              <a:chOff x="1080" y="4070"/>
              <a:chExt cx="672" cy="250"/>
            </a:xfrm>
          </p:grpSpPr>
          <p:sp>
            <p:nvSpPr>
              <p:cNvPr id="22567" name="Line 162"/>
              <p:cNvSpPr>
                <a:spLocks noChangeShapeType="1"/>
              </p:cNvSpPr>
              <p:nvPr/>
            </p:nvSpPr>
            <p:spPr bwMode="auto">
              <a:xfrm flipH="1">
                <a:off x="1080" y="4140"/>
                <a:ext cx="108" cy="1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8" name="Line 163"/>
              <p:cNvSpPr>
                <a:spLocks noChangeShapeType="1"/>
              </p:cNvSpPr>
              <p:nvPr/>
            </p:nvSpPr>
            <p:spPr bwMode="auto">
              <a:xfrm>
                <a:off x="1608" y="4128"/>
                <a:ext cx="144"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9" name="Text Box 164"/>
              <p:cNvSpPr txBox="1">
                <a:spLocks noChangeArrowheads="1"/>
              </p:cNvSpPr>
              <p:nvPr/>
            </p:nvSpPr>
            <p:spPr bwMode="auto">
              <a:xfrm>
                <a:off x="1202" y="4070"/>
                <a:ext cx="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FontTx/>
                  <a:buNone/>
                </a:pPr>
                <a:r>
                  <a:rPr lang="en-US" altLang="zh-CN" sz="2000">
                    <a:latin typeface="Times New Roman" panose="02020603050405020304" pitchFamily="18" charset="0"/>
                  </a:rPr>
                  <a:t>…...</a:t>
                </a:r>
              </a:p>
            </p:txBody>
          </p:sp>
        </p:grpSp>
        <p:grpSp>
          <p:nvGrpSpPr>
            <p:cNvPr id="22555" name="Group 166"/>
            <p:cNvGrpSpPr>
              <a:grpSpLocks/>
            </p:cNvGrpSpPr>
            <p:nvPr/>
          </p:nvGrpSpPr>
          <p:grpSpPr bwMode="auto">
            <a:xfrm>
              <a:off x="2148" y="4070"/>
              <a:ext cx="672" cy="250"/>
              <a:chOff x="1080" y="4070"/>
              <a:chExt cx="672" cy="250"/>
            </a:xfrm>
          </p:grpSpPr>
          <p:sp>
            <p:nvSpPr>
              <p:cNvPr id="22564" name="Line 167"/>
              <p:cNvSpPr>
                <a:spLocks noChangeShapeType="1"/>
              </p:cNvSpPr>
              <p:nvPr/>
            </p:nvSpPr>
            <p:spPr bwMode="auto">
              <a:xfrm flipH="1">
                <a:off x="1080" y="4140"/>
                <a:ext cx="108" cy="1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5" name="Line 168"/>
              <p:cNvSpPr>
                <a:spLocks noChangeShapeType="1"/>
              </p:cNvSpPr>
              <p:nvPr/>
            </p:nvSpPr>
            <p:spPr bwMode="auto">
              <a:xfrm>
                <a:off x="1608" y="4128"/>
                <a:ext cx="144"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6" name="Text Box 169"/>
              <p:cNvSpPr txBox="1">
                <a:spLocks noChangeArrowheads="1"/>
              </p:cNvSpPr>
              <p:nvPr/>
            </p:nvSpPr>
            <p:spPr bwMode="auto">
              <a:xfrm>
                <a:off x="1202" y="4070"/>
                <a:ext cx="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FontTx/>
                  <a:buNone/>
                </a:pPr>
                <a:r>
                  <a:rPr lang="en-US" altLang="zh-CN" sz="2000">
                    <a:latin typeface="Times New Roman" panose="02020603050405020304" pitchFamily="18" charset="0"/>
                  </a:rPr>
                  <a:t>…...</a:t>
                </a:r>
              </a:p>
            </p:txBody>
          </p:sp>
        </p:grpSp>
        <p:grpSp>
          <p:nvGrpSpPr>
            <p:cNvPr id="22556" name="Group 170"/>
            <p:cNvGrpSpPr>
              <a:grpSpLocks/>
            </p:cNvGrpSpPr>
            <p:nvPr/>
          </p:nvGrpSpPr>
          <p:grpSpPr bwMode="auto">
            <a:xfrm>
              <a:off x="3204" y="4070"/>
              <a:ext cx="672" cy="250"/>
              <a:chOff x="1080" y="4070"/>
              <a:chExt cx="672" cy="250"/>
            </a:xfrm>
          </p:grpSpPr>
          <p:sp>
            <p:nvSpPr>
              <p:cNvPr id="22561" name="Line 171"/>
              <p:cNvSpPr>
                <a:spLocks noChangeShapeType="1"/>
              </p:cNvSpPr>
              <p:nvPr/>
            </p:nvSpPr>
            <p:spPr bwMode="auto">
              <a:xfrm flipH="1">
                <a:off x="1080" y="4140"/>
                <a:ext cx="108" cy="1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2" name="Line 172"/>
              <p:cNvSpPr>
                <a:spLocks noChangeShapeType="1"/>
              </p:cNvSpPr>
              <p:nvPr/>
            </p:nvSpPr>
            <p:spPr bwMode="auto">
              <a:xfrm>
                <a:off x="1608" y="4128"/>
                <a:ext cx="144"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3" name="Text Box 173"/>
              <p:cNvSpPr txBox="1">
                <a:spLocks noChangeArrowheads="1"/>
              </p:cNvSpPr>
              <p:nvPr/>
            </p:nvSpPr>
            <p:spPr bwMode="auto">
              <a:xfrm>
                <a:off x="1202" y="4070"/>
                <a:ext cx="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FontTx/>
                  <a:buNone/>
                </a:pPr>
                <a:r>
                  <a:rPr lang="en-US" altLang="zh-CN" sz="2000">
                    <a:latin typeface="Times New Roman" panose="02020603050405020304" pitchFamily="18" charset="0"/>
                  </a:rPr>
                  <a:t>…...</a:t>
                </a:r>
              </a:p>
            </p:txBody>
          </p:sp>
        </p:grpSp>
        <p:grpSp>
          <p:nvGrpSpPr>
            <p:cNvPr id="22557" name="Group 174"/>
            <p:cNvGrpSpPr>
              <a:grpSpLocks/>
            </p:cNvGrpSpPr>
            <p:nvPr/>
          </p:nvGrpSpPr>
          <p:grpSpPr bwMode="auto">
            <a:xfrm>
              <a:off x="4284" y="4070"/>
              <a:ext cx="672" cy="250"/>
              <a:chOff x="1080" y="4070"/>
              <a:chExt cx="672" cy="250"/>
            </a:xfrm>
          </p:grpSpPr>
          <p:sp>
            <p:nvSpPr>
              <p:cNvPr id="22558" name="Line 175"/>
              <p:cNvSpPr>
                <a:spLocks noChangeShapeType="1"/>
              </p:cNvSpPr>
              <p:nvPr/>
            </p:nvSpPr>
            <p:spPr bwMode="auto">
              <a:xfrm flipH="1">
                <a:off x="1080" y="4140"/>
                <a:ext cx="108" cy="1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9" name="Line 176"/>
              <p:cNvSpPr>
                <a:spLocks noChangeShapeType="1"/>
              </p:cNvSpPr>
              <p:nvPr/>
            </p:nvSpPr>
            <p:spPr bwMode="auto">
              <a:xfrm>
                <a:off x="1608" y="4128"/>
                <a:ext cx="144"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0" name="Text Box 177"/>
              <p:cNvSpPr txBox="1">
                <a:spLocks noChangeArrowheads="1"/>
              </p:cNvSpPr>
              <p:nvPr/>
            </p:nvSpPr>
            <p:spPr bwMode="auto">
              <a:xfrm>
                <a:off x="1202" y="4070"/>
                <a:ext cx="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FontTx/>
                  <a:buNone/>
                </a:pPr>
                <a:r>
                  <a:rPr lang="en-US" altLang="zh-CN" sz="2000">
                    <a:latin typeface="Times New Roman" panose="02020603050405020304" pitchFamily="18" charset="0"/>
                  </a:rPr>
                  <a:t>…...</a:t>
                </a:r>
              </a:p>
            </p:txBody>
          </p:sp>
        </p:grpSp>
      </p:grpSp>
      <p:sp>
        <p:nvSpPr>
          <p:cNvPr id="154" name="Rectangle 2"/>
          <p:cNvSpPr>
            <a:spLocks noGrp="1" noChangeArrowheads="1"/>
          </p:cNvSpPr>
          <p:nvPr>
            <p:ph type="title" idx="4294967295"/>
          </p:nvPr>
        </p:nvSpPr>
        <p:spPr>
          <a:xfrm>
            <a:off x="914400" y="533400"/>
            <a:ext cx="10439400" cy="685800"/>
          </a:xfrm>
        </p:spPr>
        <p:txBody>
          <a:bodyPr/>
          <a:lstStyle/>
          <a:p>
            <a:pPr algn="r" eaLnBrk="1" hangingPunct="1"/>
            <a:r>
              <a:rPr lang="zh-CN" altLang="en-US" dirty="0"/>
              <a:t>人机对奕问题</a:t>
            </a:r>
          </a:p>
        </p:txBody>
      </p:sp>
    </p:spTree>
    <p:extLst>
      <p:ext uri="{BB962C8B-B14F-4D97-AF65-F5344CB8AC3E}">
        <p14:creationId xmlns:p14="http://schemas.microsoft.com/office/powerpoint/2010/main" val="1554161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par>
                          <p:cTn id="13" fill="hold" nodeType="afterGroup">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13325"/>
                                        </p:tgtEl>
                                        <p:attrNameLst>
                                          <p:attrName>style.visibility</p:attrName>
                                        </p:attrNameLst>
                                      </p:cBhvr>
                                      <p:to>
                                        <p:strVal val="visible"/>
                                      </p:to>
                                    </p:set>
                                    <p:anim calcmode="lin" valueType="num">
                                      <p:cBhvr additive="base">
                                        <p:cTn id="16" dur="500" fill="hold"/>
                                        <p:tgtEl>
                                          <p:spTgt spid="13325"/>
                                        </p:tgtEl>
                                        <p:attrNameLst>
                                          <p:attrName>ppt_x</p:attrName>
                                        </p:attrNameLst>
                                      </p:cBhvr>
                                      <p:tavLst>
                                        <p:tav tm="0">
                                          <p:val>
                                            <p:strVal val="0-#ppt_w/2"/>
                                          </p:val>
                                        </p:tav>
                                        <p:tav tm="100000">
                                          <p:val>
                                            <p:strVal val="#ppt_x"/>
                                          </p:val>
                                        </p:tav>
                                      </p:tavLst>
                                    </p:anim>
                                    <p:anim calcmode="lin" valueType="num">
                                      <p:cBhvr additive="base">
                                        <p:cTn id="17" dur="500" fill="hold"/>
                                        <p:tgtEl>
                                          <p:spTgt spid="13325"/>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out)">
                                      <p:cBhvr>
                                        <p:cTn id="22" dur="500"/>
                                        <p:tgtEl>
                                          <p:spTgt spid="4"/>
                                        </p:tgtEl>
                                      </p:cBhvr>
                                    </p:animEffect>
                                  </p:childTnLst>
                                </p:cTn>
                              </p:par>
                            </p:childTnLst>
                          </p:cTn>
                        </p:par>
                        <p:par>
                          <p:cTn id="23" fill="hold" nodeType="afterGroup">
                            <p:stCondLst>
                              <p:cond delay="500"/>
                            </p:stCondLst>
                            <p:childTnLst>
                              <p:par>
                                <p:cTn id="24" presetID="2" presetClass="entr" presetSubtype="1" fill="hold" grpId="0" nodeType="afterEffect">
                                  <p:stCondLst>
                                    <p:cond delay="0"/>
                                  </p:stCondLst>
                                  <p:childTnLst>
                                    <p:set>
                                      <p:cBhvr>
                                        <p:cTn id="25" dur="1" fill="hold">
                                          <p:stCondLst>
                                            <p:cond delay="0"/>
                                          </p:stCondLst>
                                        </p:cTn>
                                        <p:tgtEl>
                                          <p:spTgt spid="13326"/>
                                        </p:tgtEl>
                                        <p:attrNameLst>
                                          <p:attrName>style.visibility</p:attrName>
                                        </p:attrNameLst>
                                      </p:cBhvr>
                                      <p:to>
                                        <p:strVal val="visible"/>
                                      </p:to>
                                    </p:set>
                                    <p:anim calcmode="lin" valueType="num">
                                      <p:cBhvr additive="base">
                                        <p:cTn id="26" dur="500" fill="hold"/>
                                        <p:tgtEl>
                                          <p:spTgt spid="13326"/>
                                        </p:tgtEl>
                                        <p:attrNameLst>
                                          <p:attrName>ppt_x</p:attrName>
                                        </p:attrNameLst>
                                      </p:cBhvr>
                                      <p:tavLst>
                                        <p:tav tm="0">
                                          <p:val>
                                            <p:strVal val="#ppt_x"/>
                                          </p:val>
                                        </p:tav>
                                        <p:tav tm="100000">
                                          <p:val>
                                            <p:strVal val="#ppt_x"/>
                                          </p:val>
                                        </p:tav>
                                      </p:tavLst>
                                    </p:anim>
                                    <p:anim calcmode="lin" valueType="num">
                                      <p:cBhvr additive="base">
                                        <p:cTn id="27" dur="500" fill="hold"/>
                                        <p:tgtEl>
                                          <p:spTgt spid="13326"/>
                                        </p:tgtEl>
                                        <p:attrNameLst>
                                          <p:attrName>ppt_y</p:attrName>
                                        </p:attrNameLst>
                                      </p:cBhvr>
                                      <p:tavLst>
                                        <p:tav tm="0">
                                          <p:val>
                                            <p:strVal val="0-#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ox(out)">
                                      <p:cBhvr>
                                        <p:cTn id="32" dur="500"/>
                                        <p:tgtEl>
                                          <p:spTgt spid="5"/>
                                        </p:tgtEl>
                                      </p:cBhvr>
                                    </p:animEffect>
                                  </p:childTnLst>
                                </p:cTn>
                              </p:par>
                            </p:childTnLst>
                          </p:cTn>
                        </p:par>
                        <p:par>
                          <p:cTn id="33" fill="hold" nodeType="afterGroup">
                            <p:stCondLst>
                              <p:cond delay="500"/>
                            </p:stCondLst>
                            <p:childTnLst>
                              <p:par>
                                <p:cTn id="34" presetID="2" presetClass="entr" presetSubtype="9" fill="hold" grpId="0" nodeType="afterEffect">
                                  <p:stCondLst>
                                    <p:cond delay="0"/>
                                  </p:stCondLst>
                                  <p:childTnLst>
                                    <p:set>
                                      <p:cBhvr>
                                        <p:cTn id="35" dur="1" fill="hold">
                                          <p:stCondLst>
                                            <p:cond delay="0"/>
                                          </p:stCondLst>
                                        </p:cTn>
                                        <p:tgtEl>
                                          <p:spTgt spid="13327"/>
                                        </p:tgtEl>
                                        <p:attrNameLst>
                                          <p:attrName>style.visibility</p:attrName>
                                        </p:attrNameLst>
                                      </p:cBhvr>
                                      <p:to>
                                        <p:strVal val="visible"/>
                                      </p:to>
                                    </p:set>
                                    <p:anim calcmode="lin" valueType="num">
                                      <p:cBhvr additive="base">
                                        <p:cTn id="36" dur="500" fill="hold"/>
                                        <p:tgtEl>
                                          <p:spTgt spid="13327"/>
                                        </p:tgtEl>
                                        <p:attrNameLst>
                                          <p:attrName>ppt_x</p:attrName>
                                        </p:attrNameLst>
                                      </p:cBhvr>
                                      <p:tavLst>
                                        <p:tav tm="0">
                                          <p:val>
                                            <p:strVal val="0-#ppt_w/2"/>
                                          </p:val>
                                        </p:tav>
                                        <p:tav tm="100000">
                                          <p:val>
                                            <p:strVal val="#ppt_x"/>
                                          </p:val>
                                        </p:tav>
                                      </p:tavLst>
                                    </p:anim>
                                    <p:anim calcmode="lin" valueType="num">
                                      <p:cBhvr additive="base">
                                        <p:cTn id="37" dur="500" fill="hold"/>
                                        <p:tgtEl>
                                          <p:spTgt spid="13327"/>
                                        </p:tgtEl>
                                        <p:attrNameLst>
                                          <p:attrName>ppt_y</p:attrName>
                                        </p:attrNameLst>
                                      </p:cBhvr>
                                      <p:tavLst>
                                        <p:tav tm="0">
                                          <p:val>
                                            <p:strVal val="0-#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ox(out)">
                                      <p:cBhvr>
                                        <p:cTn id="42" dur="500"/>
                                        <p:tgtEl>
                                          <p:spTgt spid="6"/>
                                        </p:tgtEl>
                                      </p:cBhvr>
                                    </p:animEffect>
                                  </p:childTnLst>
                                </p:cTn>
                              </p:par>
                            </p:childTnLst>
                          </p:cTn>
                        </p:par>
                        <p:par>
                          <p:cTn id="43" fill="hold" nodeType="afterGroup">
                            <p:stCondLst>
                              <p:cond delay="500"/>
                            </p:stCondLst>
                            <p:childTnLst>
                              <p:par>
                                <p:cTn id="44" presetID="2" presetClass="entr" presetSubtype="3" fill="hold" grpId="0" nodeType="afterEffect">
                                  <p:stCondLst>
                                    <p:cond delay="0"/>
                                  </p:stCondLst>
                                  <p:childTnLst>
                                    <p:set>
                                      <p:cBhvr>
                                        <p:cTn id="45" dur="1" fill="hold">
                                          <p:stCondLst>
                                            <p:cond delay="0"/>
                                          </p:stCondLst>
                                        </p:cTn>
                                        <p:tgtEl>
                                          <p:spTgt spid="13328"/>
                                        </p:tgtEl>
                                        <p:attrNameLst>
                                          <p:attrName>style.visibility</p:attrName>
                                        </p:attrNameLst>
                                      </p:cBhvr>
                                      <p:to>
                                        <p:strVal val="visible"/>
                                      </p:to>
                                    </p:set>
                                    <p:anim calcmode="lin" valueType="num">
                                      <p:cBhvr additive="base">
                                        <p:cTn id="46" dur="500" fill="hold"/>
                                        <p:tgtEl>
                                          <p:spTgt spid="13328"/>
                                        </p:tgtEl>
                                        <p:attrNameLst>
                                          <p:attrName>ppt_x</p:attrName>
                                        </p:attrNameLst>
                                      </p:cBhvr>
                                      <p:tavLst>
                                        <p:tav tm="0">
                                          <p:val>
                                            <p:strVal val="1+#ppt_w/2"/>
                                          </p:val>
                                        </p:tav>
                                        <p:tav tm="100000">
                                          <p:val>
                                            <p:strVal val="#ppt_x"/>
                                          </p:val>
                                        </p:tav>
                                      </p:tavLst>
                                    </p:anim>
                                    <p:anim calcmode="lin" valueType="num">
                                      <p:cBhvr additive="base">
                                        <p:cTn id="47" dur="500" fill="hold"/>
                                        <p:tgtEl>
                                          <p:spTgt spid="13328"/>
                                        </p:tgtEl>
                                        <p:attrNameLst>
                                          <p:attrName>ppt_y</p:attrName>
                                        </p:attrNameLst>
                                      </p:cBhvr>
                                      <p:tavLst>
                                        <p:tav tm="0">
                                          <p:val>
                                            <p:strVal val="0-#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box(out)">
                                      <p:cBhvr>
                                        <p:cTn id="52" dur="500"/>
                                        <p:tgtEl>
                                          <p:spTgt spid="7"/>
                                        </p:tgtEl>
                                      </p:cBhvr>
                                    </p:animEffect>
                                  </p:childTnLst>
                                </p:cTn>
                              </p:par>
                            </p:childTnLst>
                          </p:cTn>
                        </p:par>
                        <p:par>
                          <p:cTn id="53" fill="hold" nodeType="afterGroup">
                            <p:stCondLst>
                              <p:cond delay="500"/>
                            </p:stCondLst>
                            <p:childTnLst>
                              <p:par>
                                <p:cTn id="54" presetID="2" presetClass="entr" presetSubtype="2" fill="hold" grpId="0" nodeType="afterEffect">
                                  <p:stCondLst>
                                    <p:cond delay="0"/>
                                  </p:stCondLst>
                                  <p:childTnLst>
                                    <p:set>
                                      <p:cBhvr>
                                        <p:cTn id="55" dur="1" fill="hold">
                                          <p:stCondLst>
                                            <p:cond delay="0"/>
                                          </p:stCondLst>
                                        </p:cTn>
                                        <p:tgtEl>
                                          <p:spTgt spid="13329"/>
                                        </p:tgtEl>
                                        <p:attrNameLst>
                                          <p:attrName>style.visibility</p:attrName>
                                        </p:attrNameLst>
                                      </p:cBhvr>
                                      <p:to>
                                        <p:strVal val="visible"/>
                                      </p:to>
                                    </p:set>
                                    <p:anim calcmode="lin" valueType="num">
                                      <p:cBhvr additive="base">
                                        <p:cTn id="56" dur="500" fill="hold"/>
                                        <p:tgtEl>
                                          <p:spTgt spid="13329"/>
                                        </p:tgtEl>
                                        <p:attrNameLst>
                                          <p:attrName>ppt_x</p:attrName>
                                        </p:attrNameLst>
                                      </p:cBhvr>
                                      <p:tavLst>
                                        <p:tav tm="0">
                                          <p:val>
                                            <p:strVal val="1+#ppt_w/2"/>
                                          </p:val>
                                        </p:tav>
                                        <p:tav tm="100000">
                                          <p:val>
                                            <p:strVal val="#ppt_x"/>
                                          </p:val>
                                        </p:tav>
                                      </p:tavLst>
                                    </p:anim>
                                    <p:anim calcmode="lin" valueType="num">
                                      <p:cBhvr additive="base">
                                        <p:cTn id="57" dur="500" fill="hold"/>
                                        <p:tgtEl>
                                          <p:spTgt spid="13329"/>
                                        </p:tgtEl>
                                        <p:attrNameLst>
                                          <p:attrName>ppt_y</p:attrName>
                                        </p:attrNameLst>
                                      </p:cBhvr>
                                      <p:tavLst>
                                        <p:tav tm="0">
                                          <p:val>
                                            <p:strVal val="#ppt_y"/>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box(out)">
                                      <p:cBhvr>
                                        <p:cTn id="62" dur="500"/>
                                        <p:tgtEl>
                                          <p:spTgt spid="8"/>
                                        </p:tgtEl>
                                      </p:cBhvr>
                                    </p:animEffect>
                                  </p:childTnLst>
                                </p:cTn>
                              </p:par>
                            </p:childTnLst>
                          </p:cTn>
                        </p:par>
                        <p:par>
                          <p:cTn id="63" fill="hold" nodeType="afterGroup">
                            <p:stCondLst>
                              <p:cond delay="500"/>
                            </p:stCondLst>
                            <p:childTnLst>
                              <p:par>
                                <p:cTn id="64" presetID="2" presetClass="entr" presetSubtype="8" fill="hold" grpId="0" nodeType="afterEffect">
                                  <p:stCondLst>
                                    <p:cond delay="0"/>
                                  </p:stCondLst>
                                  <p:childTnLst>
                                    <p:set>
                                      <p:cBhvr>
                                        <p:cTn id="65" dur="1" fill="hold">
                                          <p:stCondLst>
                                            <p:cond delay="0"/>
                                          </p:stCondLst>
                                        </p:cTn>
                                        <p:tgtEl>
                                          <p:spTgt spid="13450"/>
                                        </p:tgtEl>
                                        <p:attrNameLst>
                                          <p:attrName>style.visibility</p:attrName>
                                        </p:attrNameLst>
                                      </p:cBhvr>
                                      <p:to>
                                        <p:strVal val="visible"/>
                                      </p:to>
                                    </p:set>
                                    <p:anim calcmode="lin" valueType="num">
                                      <p:cBhvr additive="base">
                                        <p:cTn id="66" dur="500" fill="hold"/>
                                        <p:tgtEl>
                                          <p:spTgt spid="13450"/>
                                        </p:tgtEl>
                                        <p:attrNameLst>
                                          <p:attrName>ppt_x</p:attrName>
                                        </p:attrNameLst>
                                      </p:cBhvr>
                                      <p:tavLst>
                                        <p:tav tm="0">
                                          <p:val>
                                            <p:strVal val="0-#ppt_w/2"/>
                                          </p:val>
                                        </p:tav>
                                        <p:tav tm="100000">
                                          <p:val>
                                            <p:strVal val="#ppt_x"/>
                                          </p:val>
                                        </p:tav>
                                      </p:tavLst>
                                    </p:anim>
                                    <p:anim calcmode="lin" valueType="num">
                                      <p:cBhvr additive="base">
                                        <p:cTn id="67" dur="500" fill="hold"/>
                                        <p:tgtEl>
                                          <p:spTgt spid="13450"/>
                                        </p:tgtEl>
                                        <p:attrNameLst>
                                          <p:attrName>ppt_y</p:attrName>
                                        </p:attrNameLst>
                                      </p:cBhvr>
                                      <p:tavLst>
                                        <p:tav tm="0">
                                          <p:val>
                                            <p:strVal val="#ppt_y"/>
                                          </p:val>
                                        </p:tav>
                                        <p:tav tm="100000">
                                          <p:val>
                                            <p:strVal val="#ppt_y"/>
                                          </p:val>
                                        </p:tav>
                                      </p:tavLst>
                                    </p:anim>
                                  </p:childTnLst>
                                </p:cTn>
                              </p:par>
                            </p:childTnLst>
                          </p:cTn>
                        </p:par>
                        <p:par>
                          <p:cTn id="68" fill="hold" nodeType="afterGroup">
                            <p:stCondLst>
                              <p:cond delay="1000"/>
                            </p:stCondLst>
                            <p:childTnLst>
                              <p:par>
                                <p:cTn id="69" presetID="4" presetClass="entr" presetSubtype="32" fill="hold" nodeType="after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box(out)">
                                      <p:cBhvr>
                                        <p:cTn id="71" dur="500"/>
                                        <p:tgtEl>
                                          <p:spTgt spid="9"/>
                                        </p:tgtEl>
                                      </p:cBhvr>
                                    </p:animEffect>
                                  </p:childTnLst>
                                </p:cTn>
                              </p:par>
                            </p:childTnLst>
                          </p:cTn>
                        </p:par>
                        <p:par>
                          <p:cTn id="72" fill="hold" nodeType="afterGroup">
                            <p:stCondLst>
                              <p:cond delay="1500"/>
                            </p:stCondLst>
                            <p:childTnLst>
                              <p:par>
                                <p:cTn id="73" presetID="2" presetClass="entr" presetSubtype="1" fill="hold" grpId="0" nodeType="afterEffect">
                                  <p:stCondLst>
                                    <p:cond delay="0"/>
                                  </p:stCondLst>
                                  <p:childTnLst>
                                    <p:set>
                                      <p:cBhvr>
                                        <p:cTn id="74" dur="1" fill="hold">
                                          <p:stCondLst>
                                            <p:cond delay="0"/>
                                          </p:stCondLst>
                                        </p:cTn>
                                        <p:tgtEl>
                                          <p:spTgt spid="13413"/>
                                        </p:tgtEl>
                                        <p:attrNameLst>
                                          <p:attrName>style.visibility</p:attrName>
                                        </p:attrNameLst>
                                      </p:cBhvr>
                                      <p:to>
                                        <p:strVal val="visible"/>
                                      </p:to>
                                    </p:set>
                                    <p:anim calcmode="lin" valueType="num">
                                      <p:cBhvr additive="base">
                                        <p:cTn id="75" dur="500" fill="hold"/>
                                        <p:tgtEl>
                                          <p:spTgt spid="13413"/>
                                        </p:tgtEl>
                                        <p:attrNameLst>
                                          <p:attrName>ppt_x</p:attrName>
                                        </p:attrNameLst>
                                      </p:cBhvr>
                                      <p:tavLst>
                                        <p:tav tm="0">
                                          <p:val>
                                            <p:strVal val="#ppt_x"/>
                                          </p:val>
                                        </p:tav>
                                        <p:tav tm="100000">
                                          <p:val>
                                            <p:strVal val="#ppt_x"/>
                                          </p:val>
                                        </p:tav>
                                      </p:tavLst>
                                    </p:anim>
                                    <p:anim calcmode="lin" valueType="num">
                                      <p:cBhvr additive="base">
                                        <p:cTn id="76" dur="500" fill="hold"/>
                                        <p:tgtEl>
                                          <p:spTgt spid="13413"/>
                                        </p:tgtEl>
                                        <p:attrNameLst>
                                          <p:attrName>ppt_y</p:attrName>
                                        </p:attrNameLst>
                                      </p:cBhvr>
                                      <p:tavLst>
                                        <p:tav tm="0">
                                          <p:val>
                                            <p:strVal val="0-#ppt_h/2"/>
                                          </p:val>
                                        </p:tav>
                                        <p:tav tm="100000">
                                          <p:val>
                                            <p:strVal val="#ppt_y"/>
                                          </p:val>
                                        </p:tav>
                                      </p:tavLst>
                                    </p:anim>
                                  </p:childTnLst>
                                </p:cTn>
                              </p:par>
                            </p:childTnLst>
                          </p:cTn>
                        </p:par>
                        <p:par>
                          <p:cTn id="77" fill="hold" nodeType="afterGroup">
                            <p:stCondLst>
                              <p:cond delay="2000"/>
                            </p:stCondLst>
                            <p:childTnLst>
                              <p:par>
                                <p:cTn id="78" presetID="4" presetClass="entr" presetSubtype="32" fill="hold" nodeType="after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box(out)">
                                      <p:cBhvr>
                                        <p:cTn id="80" dur="500"/>
                                        <p:tgtEl>
                                          <p:spTgt spid="10"/>
                                        </p:tgtEl>
                                      </p:cBhvr>
                                    </p:animEffect>
                                  </p:childTnLst>
                                </p:cTn>
                              </p:par>
                            </p:childTnLst>
                          </p:cTn>
                        </p:par>
                        <p:par>
                          <p:cTn id="81" fill="hold" nodeType="afterGroup">
                            <p:stCondLst>
                              <p:cond delay="2500"/>
                            </p:stCondLst>
                            <p:childTnLst>
                              <p:par>
                                <p:cTn id="82" presetID="2" presetClass="entr" presetSubtype="4" fill="hold" grpId="0" nodeType="afterEffect">
                                  <p:stCondLst>
                                    <p:cond delay="0"/>
                                  </p:stCondLst>
                                  <p:childTnLst>
                                    <p:set>
                                      <p:cBhvr>
                                        <p:cTn id="83" dur="1" fill="hold">
                                          <p:stCondLst>
                                            <p:cond delay="0"/>
                                          </p:stCondLst>
                                        </p:cTn>
                                        <p:tgtEl>
                                          <p:spTgt spid="13426"/>
                                        </p:tgtEl>
                                        <p:attrNameLst>
                                          <p:attrName>style.visibility</p:attrName>
                                        </p:attrNameLst>
                                      </p:cBhvr>
                                      <p:to>
                                        <p:strVal val="visible"/>
                                      </p:to>
                                    </p:set>
                                    <p:anim calcmode="lin" valueType="num">
                                      <p:cBhvr additive="base">
                                        <p:cTn id="84" dur="500" fill="hold"/>
                                        <p:tgtEl>
                                          <p:spTgt spid="13426"/>
                                        </p:tgtEl>
                                        <p:attrNameLst>
                                          <p:attrName>ppt_x</p:attrName>
                                        </p:attrNameLst>
                                      </p:cBhvr>
                                      <p:tavLst>
                                        <p:tav tm="0">
                                          <p:val>
                                            <p:strVal val="#ppt_x"/>
                                          </p:val>
                                        </p:tav>
                                        <p:tav tm="100000">
                                          <p:val>
                                            <p:strVal val="#ppt_x"/>
                                          </p:val>
                                        </p:tav>
                                      </p:tavLst>
                                    </p:anim>
                                    <p:anim calcmode="lin" valueType="num">
                                      <p:cBhvr additive="base">
                                        <p:cTn id="85" dur="500" fill="hold"/>
                                        <p:tgtEl>
                                          <p:spTgt spid="13426"/>
                                        </p:tgtEl>
                                        <p:attrNameLst>
                                          <p:attrName>ppt_y</p:attrName>
                                        </p:attrNameLst>
                                      </p:cBhvr>
                                      <p:tavLst>
                                        <p:tav tm="0">
                                          <p:val>
                                            <p:strVal val="1+#ppt_h/2"/>
                                          </p:val>
                                        </p:tav>
                                        <p:tav tm="100000">
                                          <p:val>
                                            <p:strVal val="#ppt_y"/>
                                          </p:val>
                                        </p:tav>
                                      </p:tavLst>
                                    </p:anim>
                                  </p:childTnLst>
                                </p:cTn>
                              </p:par>
                            </p:childTnLst>
                          </p:cTn>
                        </p:par>
                        <p:par>
                          <p:cTn id="86" fill="hold" nodeType="afterGroup">
                            <p:stCondLst>
                              <p:cond delay="3000"/>
                            </p:stCondLst>
                            <p:childTnLst>
                              <p:par>
                                <p:cTn id="87" presetID="4" presetClass="entr" presetSubtype="32" fill="hold" nodeType="afterEffect">
                                  <p:stCondLst>
                                    <p:cond delay="0"/>
                                  </p:stCondLst>
                                  <p:childTnLst>
                                    <p:set>
                                      <p:cBhvr>
                                        <p:cTn id="88" dur="1" fill="hold">
                                          <p:stCondLst>
                                            <p:cond delay="0"/>
                                          </p:stCondLst>
                                        </p:cTn>
                                        <p:tgtEl>
                                          <p:spTgt spid="11"/>
                                        </p:tgtEl>
                                        <p:attrNameLst>
                                          <p:attrName>style.visibility</p:attrName>
                                        </p:attrNameLst>
                                      </p:cBhvr>
                                      <p:to>
                                        <p:strVal val="visible"/>
                                      </p:to>
                                    </p:set>
                                    <p:animEffect transition="in" filter="box(out)">
                                      <p:cBhvr>
                                        <p:cTn id="89" dur="500"/>
                                        <p:tgtEl>
                                          <p:spTgt spid="11"/>
                                        </p:tgtEl>
                                      </p:cBhvr>
                                    </p:animEffect>
                                  </p:childTnLst>
                                </p:cTn>
                              </p:par>
                            </p:childTnLst>
                          </p:cTn>
                        </p:par>
                        <p:par>
                          <p:cTn id="90" fill="hold" nodeType="afterGroup">
                            <p:stCondLst>
                              <p:cond delay="3500"/>
                            </p:stCondLst>
                            <p:childTnLst>
                              <p:par>
                                <p:cTn id="91" presetID="2" presetClass="entr" presetSubtype="2" fill="hold" grpId="0" nodeType="afterEffect">
                                  <p:stCondLst>
                                    <p:cond delay="0"/>
                                  </p:stCondLst>
                                  <p:childTnLst>
                                    <p:set>
                                      <p:cBhvr>
                                        <p:cTn id="92" dur="1" fill="hold">
                                          <p:stCondLst>
                                            <p:cond delay="0"/>
                                          </p:stCondLst>
                                        </p:cTn>
                                        <p:tgtEl>
                                          <p:spTgt spid="13438"/>
                                        </p:tgtEl>
                                        <p:attrNameLst>
                                          <p:attrName>style.visibility</p:attrName>
                                        </p:attrNameLst>
                                      </p:cBhvr>
                                      <p:to>
                                        <p:strVal val="visible"/>
                                      </p:to>
                                    </p:set>
                                    <p:anim calcmode="lin" valueType="num">
                                      <p:cBhvr additive="base">
                                        <p:cTn id="93" dur="500" fill="hold"/>
                                        <p:tgtEl>
                                          <p:spTgt spid="13438"/>
                                        </p:tgtEl>
                                        <p:attrNameLst>
                                          <p:attrName>ppt_x</p:attrName>
                                        </p:attrNameLst>
                                      </p:cBhvr>
                                      <p:tavLst>
                                        <p:tav tm="0">
                                          <p:val>
                                            <p:strVal val="1+#ppt_w/2"/>
                                          </p:val>
                                        </p:tav>
                                        <p:tav tm="100000">
                                          <p:val>
                                            <p:strVal val="#ppt_x"/>
                                          </p:val>
                                        </p:tav>
                                      </p:tavLst>
                                    </p:anim>
                                    <p:anim calcmode="lin" valueType="num">
                                      <p:cBhvr additive="base">
                                        <p:cTn id="94" dur="500" fill="hold"/>
                                        <p:tgtEl>
                                          <p:spTgt spid="13438"/>
                                        </p:tgtEl>
                                        <p:attrNameLst>
                                          <p:attrName>ppt_y</p:attrName>
                                        </p:attrNameLst>
                                      </p:cBhvr>
                                      <p:tavLst>
                                        <p:tav tm="0">
                                          <p:val>
                                            <p:strVal val="#ppt_y"/>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4" presetClass="entr" presetSubtype="32" fill="hold" nodeType="clickEffect">
                                  <p:stCondLst>
                                    <p:cond delay="0"/>
                                  </p:stCondLst>
                                  <p:childTnLst>
                                    <p:set>
                                      <p:cBhvr>
                                        <p:cTn id="98" dur="1" fill="hold">
                                          <p:stCondLst>
                                            <p:cond delay="0"/>
                                          </p:stCondLst>
                                        </p:cTn>
                                        <p:tgtEl>
                                          <p:spTgt spid="13"/>
                                        </p:tgtEl>
                                        <p:attrNameLst>
                                          <p:attrName>style.visibility</p:attrName>
                                        </p:attrNameLst>
                                      </p:cBhvr>
                                      <p:to>
                                        <p:strVal val="visible"/>
                                      </p:to>
                                    </p:set>
                                    <p:animEffect transition="in" filter="box(out)">
                                      <p:cBhvr>
                                        <p:cTn id="9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5" grpId="0" animBg="1"/>
      <p:bldP spid="13326" grpId="0" animBg="1"/>
      <p:bldP spid="13327" grpId="0" animBg="1"/>
      <p:bldP spid="13328" grpId="0" animBg="1"/>
      <p:bldP spid="13329" grpId="0" animBg="1"/>
      <p:bldP spid="13450" grpId="0" animBg="1"/>
      <p:bldP spid="13413" grpId="0" animBg="1"/>
      <p:bldP spid="13426" grpId="0" animBg="1"/>
      <p:bldP spid="13438"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4580" name="Group 155"/>
          <p:cNvGrpSpPr>
            <a:grpSpLocks noChangeAspect="1"/>
          </p:cNvGrpSpPr>
          <p:nvPr/>
        </p:nvGrpSpPr>
        <p:grpSpPr bwMode="auto">
          <a:xfrm>
            <a:off x="304800" y="2514600"/>
            <a:ext cx="7471501" cy="3578963"/>
            <a:chOff x="567" y="1417"/>
            <a:chExt cx="2870" cy="1502"/>
          </a:xfrm>
        </p:grpSpPr>
        <p:grpSp>
          <p:nvGrpSpPr>
            <p:cNvPr id="24593" name="Group 100"/>
            <p:cNvGrpSpPr>
              <a:grpSpLocks/>
            </p:cNvGrpSpPr>
            <p:nvPr/>
          </p:nvGrpSpPr>
          <p:grpSpPr bwMode="auto">
            <a:xfrm>
              <a:off x="567" y="1581"/>
              <a:ext cx="2870" cy="1247"/>
              <a:chOff x="567" y="1581"/>
              <a:chExt cx="2870" cy="1247"/>
            </a:xfrm>
          </p:grpSpPr>
          <p:sp>
            <p:nvSpPr>
              <p:cNvPr id="24640" name="Freeform 96"/>
              <p:cNvSpPr>
                <a:spLocks/>
              </p:cNvSpPr>
              <p:nvPr/>
            </p:nvSpPr>
            <p:spPr bwMode="auto">
              <a:xfrm>
                <a:off x="567" y="1581"/>
                <a:ext cx="2851" cy="330"/>
              </a:xfrm>
              <a:custGeom>
                <a:avLst/>
                <a:gdLst>
                  <a:gd name="T0" fmla="*/ 0 w 2851"/>
                  <a:gd name="T1" fmla="*/ 91 h 330"/>
                  <a:gd name="T2" fmla="*/ 358 w 2851"/>
                  <a:gd name="T3" fmla="*/ 24 h 330"/>
                  <a:gd name="T4" fmla="*/ 566 w 2851"/>
                  <a:gd name="T5" fmla="*/ 34 h 330"/>
                  <a:gd name="T6" fmla="*/ 670 w 2851"/>
                  <a:gd name="T7" fmla="*/ 53 h 330"/>
                  <a:gd name="T8" fmla="*/ 887 w 2851"/>
                  <a:gd name="T9" fmla="*/ 128 h 330"/>
                  <a:gd name="T10" fmla="*/ 982 w 2851"/>
                  <a:gd name="T11" fmla="*/ 176 h 330"/>
                  <a:gd name="T12" fmla="*/ 1189 w 2851"/>
                  <a:gd name="T13" fmla="*/ 194 h 330"/>
                  <a:gd name="T14" fmla="*/ 1265 w 2851"/>
                  <a:gd name="T15" fmla="*/ 176 h 330"/>
                  <a:gd name="T16" fmla="*/ 1397 w 2851"/>
                  <a:gd name="T17" fmla="*/ 138 h 330"/>
                  <a:gd name="T18" fmla="*/ 1548 w 2851"/>
                  <a:gd name="T19" fmla="*/ 72 h 330"/>
                  <a:gd name="T20" fmla="*/ 1699 w 2851"/>
                  <a:gd name="T21" fmla="*/ 34 h 330"/>
                  <a:gd name="T22" fmla="*/ 1813 w 2851"/>
                  <a:gd name="T23" fmla="*/ 6 h 330"/>
                  <a:gd name="T24" fmla="*/ 1992 w 2851"/>
                  <a:gd name="T25" fmla="*/ 72 h 330"/>
                  <a:gd name="T26" fmla="*/ 2134 w 2851"/>
                  <a:gd name="T27" fmla="*/ 138 h 330"/>
                  <a:gd name="T28" fmla="*/ 2200 w 2851"/>
                  <a:gd name="T29" fmla="*/ 185 h 330"/>
                  <a:gd name="T30" fmla="*/ 2379 w 2851"/>
                  <a:gd name="T31" fmla="*/ 261 h 330"/>
                  <a:gd name="T32" fmla="*/ 2511 w 2851"/>
                  <a:gd name="T33" fmla="*/ 308 h 330"/>
                  <a:gd name="T34" fmla="*/ 2700 w 2851"/>
                  <a:gd name="T35" fmla="*/ 327 h 330"/>
                  <a:gd name="T36" fmla="*/ 2851 w 2851"/>
                  <a:gd name="T37" fmla="*/ 327 h 3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51"/>
                  <a:gd name="T58" fmla="*/ 0 h 330"/>
                  <a:gd name="T59" fmla="*/ 2851 w 2851"/>
                  <a:gd name="T60" fmla="*/ 330 h 3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51" h="330">
                    <a:moveTo>
                      <a:pt x="0" y="91"/>
                    </a:moveTo>
                    <a:cubicBezTo>
                      <a:pt x="132" y="62"/>
                      <a:pt x="264" y="34"/>
                      <a:pt x="358" y="24"/>
                    </a:cubicBezTo>
                    <a:cubicBezTo>
                      <a:pt x="452" y="14"/>
                      <a:pt x="514" y="29"/>
                      <a:pt x="566" y="34"/>
                    </a:cubicBezTo>
                    <a:cubicBezTo>
                      <a:pt x="618" y="39"/>
                      <a:pt x="617" y="37"/>
                      <a:pt x="670" y="53"/>
                    </a:cubicBezTo>
                    <a:cubicBezTo>
                      <a:pt x="723" y="69"/>
                      <a:pt x="835" y="108"/>
                      <a:pt x="887" y="128"/>
                    </a:cubicBezTo>
                    <a:cubicBezTo>
                      <a:pt x="939" y="148"/>
                      <a:pt x="932" y="165"/>
                      <a:pt x="982" y="176"/>
                    </a:cubicBezTo>
                    <a:cubicBezTo>
                      <a:pt x="1032" y="187"/>
                      <a:pt x="1142" y="194"/>
                      <a:pt x="1189" y="194"/>
                    </a:cubicBezTo>
                    <a:cubicBezTo>
                      <a:pt x="1236" y="194"/>
                      <a:pt x="1230" y="185"/>
                      <a:pt x="1265" y="176"/>
                    </a:cubicBezTo>
                    <a:cubicBezTo>
                      <a:pt x="1300" y="167"/>
                      <a:pt x="1350" y="155"/>
                      <a:pt x="1397" y="138"/>
                    </a:cubicBezTo>
                    <a:cubicBezTo>
                      <a:pt x="1444" y="121"/>
                      <a:pt x="1498" y="89"/>
                      <a:pt x="1548" y="72"/>
                    </a:cubicBezTo>
                    <a:cubicBezTo>
                      <a:pt x="1598" y="55"/>
                      <a:pt x="1655" y="45"/>
                      <a:pt x="1699" y="34"/>
                    </a:cubicBezTo>
                    <a:cubicBezTo>
                      <a:pt x="1743" y="23"/>
                      <a:pt x="1764" y="0"/>
                      <a:pt x="1813" y="6"/>
                    </a:cubicBezTo>
                    <a:cubicBezTo>
                      <a:pt x="1862" y="12"/>
                      <a:pt x="1939" y="50"/>
                      <a:pt x="1992" y="72"/>
                    </a:cubicBezTo>
                    <a:cubicBezTo>
                      <a:pt x="2045" y="94"/>
                      <a:pt x="2099" y="119"/>
                      <a:pt x="2134" y="138"/>
                    </a:cubicBezTo>
                    <a:cubicBezTo>
                      <a:pt x="2169" y="157"/>
                      <a:pt x="2159" y="165"/>
                      <a:pt x="2200" y="185"/>
                    </a:cubicBezTo>
                    <a:cubicBezTo>
                      <a:pt x="2241" y="205"/>
                      <a:pt x="2327" y="240"/>
                      <a:pt x="2379" y="261"/>
                    </a:cubicBezTo>
                    <a:cubicBezTo>
                      <a:pt x="2431" y="282"/>
                      <a:pt x="2458" y="297"/>
                      <a:pt x="2511" y="308"/>
                    </a:cubicBezTo>
                    <a:cubicBezTo>
                      <a:pt x="2564" y="319"/>
                      <a:pt x="2643" y="324"/>
                      <a:pt x="2700" y="327"/>
                    </a:cubicBezTo>
                    <a:cubicBezTo>
                      <a:pt x="2757" y="330"/>
                      <a:pt x="2826" y="327"/>
                      <a:pt x="2851" y="327"/>
                    </a:cubicBezTo>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41" name="Freeform 97"/>
              <p:cNvSpPr>
                <a:spLocks/>
              </p:cNvSpPr>
              <p:nvPr/>
            </p:nvSpPr>
            <p:spPr bwMode="auto">
              <a:xfrm>
                <a:off x="567" y="1869"/>
                <a:ext cx="1100" cy="672"/>
              </a:xfrm>
              <a:custGeom>
                <a:avLst/>
                <a:gdLst>
                  <a:gd name="T0" fmla="*/ 0 w 1091"/>
                  <a:gd name="T1" fmla="*/ 57 h 672"/>
                  <a:gd name="T2" fmla="*/ 170 w 1091"/>
                  <a:gd name="T3" fmla="*/ 20 h 672"/>
                  <a:gd name="T4" fmla="*/ 406 w 1091"/>
                  <a:gd name="T5" fmla="*/ 1 h 672"/>
                  <a:gd name="T6" fmla="*/ 633 w 1091"/>
                  <a:gd name="T7" fmla="*/ 29 h 672"/>
                  <a:gd name="T8" fmla="*/ 784 w 1091"/>
                  <a:gd name="T9" fmla="*/ 38 h 672"/>
                  <a:gd name="T10" fmla="*/ 954 w 1091"/>
                  <a:gd name="T11" fmla="*/ 105 h 672"/>
                  <a:gd name="T12" fmla="*/ 1058 w 1091"/>
                  <a:gd name="T13" fmla="*/ 171 h 672"/>
                  <a:gd name="T14" fmla="*/ 1086 w 1091"/>
                  <a:gd name="T15" fmla="*/ 237 h 672"/>
                  <a:gd name="T16" fmla="*/ 1086 w 1091"/>
                  <a:gd name="T17" fmla="*/ 293 h 672"/>
                  <a:gd name="T18" fmla="*/ 1076 w 1091"/>
                  <a:gd name="T19" fmla="*/ 369 h 672"/>
                  <a:gd name="T20" fmla="*/ 1076 w 1091"/>
                  <a:gd name="T21" fmla="*/ 444 h 672"/>
                  <a:gd name="T22" fmla="*/ 1067 w 1091"/>
                  <a:gd name="T23" fmla="*/ 511 h 672"/>
                  <a:gd name="T24" fmla="*/ 982 w 1091"/>
                  <a:gd name="T25" fmla="*/ 577 h 672"/>
                  <a:gd name="T26" fmla="*/ 925 w 1091"/>
                  <a:gd name="T27" fmla="*/ 596 h 672"/>
                  <a:gd name="T28" fmla="*/ 831 w 1091"/>
                  <a:gd name="T29" fmla="*/ 596 h 672"/>
                  <a:gd name="T30" fmla="*/ 567 w 1091"/>
                  <a:gd name="T31" fmla="*/ 596 h 672"/>
                  <a:gd name="T32" fmla="*/ 444 w 1091"/>
                  <a:gd name="T33" fmla="*/ 643 h 672"/>
                  <a:gd name="T34" fmla="*/ 255 w 1091"/>
                  <a:gd name="T35" fmla="*/ 662 h 672"/>
                  <a:gd name="T36" fmla="*/ 161 w 1091"/>
                  <a:gd name="T37" fmla="*/ 671 h 672"/>
                  <a:gd name="T38" fmla="*/ 66 w 1091"/>
                  <a:gd name="T39" fmla="*/ 671 h 6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91"/>
                  <a:gd name="T61" fmla="*/ 0 h 672"/>
                  <a:gd name="T62" fmla="*/ 1091 w 1091"/>
                  <a:gd name="T63" fmla="*/ 672 h 6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91" h="672">
                    <a:moveTo>
                      <a:pt x="0" y="57"/>
                    </a:moveTo>
                    <a:cubicBezTo>
                      <a:pt x="51" y="43"/>
                      <a:pt x="102" y="29"/>
                      <a:pt x="170" y="20"/>
                    </a:cubicBezTo>
                    <a:cubicBezTo>
                      <a:pt x="238" y="11"/>
                      <a:pt x="329" y="0"/>
                      <a:pt x="406" y="1"/>
                    </a:cubicBezTo>
                    <a:cubicBezTo>
                      <a:pt x="483" y="2"/>
                      <a:pt x="570" y="23"/>
                      <a:pt x="633" y="29"/>
                    </a:cubicBezTo>
                    <a:cubicBezTo>
                      <a:pt x="696" y="35"/>
                      <a:pt x="731" y="25"/>
                      <a:pt x="784" y="38"/>
                    </a:cubicBezTo>
                    <a:cubicBezTo>
                      <a:pt x="837" y="51"/>
                      <a:pt x="908" y="83"/>
                      <a:pt x="954" y="105"/>
                    </a:cubicBezTo>
                    <a:cubicBezTo>
                      <a:pt x="1000" y="127"/>
                      <a:pt x="1036" y="149"/>
                      <a:pt x="1058" y="171"/>
                    </a:cubicBezTo>
                    <a:cubicBezTo>
                      <a:pt x="1080" y="193"/>
                      <a:pt x="1081" y="217"/>
                      <a:pt x="1086" y="237"/>
                    </a:cubicBezTo>
                    <a:cubicBezTo>
                      <a:pt x="1091" y="257"/>
                      <a:pt x="1088" y="271"/>
                      <a:pt x="1086" y="293"/>
                    </a:cubicBezTo>
                    <a:cubicBezTo>
                      <a:pt x="1084" y="315"/>
                      <a:pt x="1078" y="344"/>
                      <a:pt x="1076" y="369"/>
                    </a:cubicBezTo>
                    <a:cubicBezTo>
                      <a:pt x="1074" y="394"/>
                      <a:pt x="1078" y="420"/>
                      <a:pt x="1076" y="444"/>
                    </a:cubicBezTo>
                    <a:cubicBezTo>
                      <a:pt x="1074" y="468"/>
                      <a:pt x="1083" y="489"/>
                      <a:pt x="1067" y="511"/>
                    </a:cubicBezTo>
                    <a:cubicBezTo>
                      <a:pt x="1051" y="533"/>
                      <a:pt x="1006" y="563"/>
                      <a:pt x="982" y="577"/>
                    </a:cubicBezTo>
                    <a:cubicBezTo>
                      <a:pt x="958" y="591"/>
                      <a:pt x="950" y="593"/>
                      <a:pt x="925" y="596"/>
                    </a:cubicBezTo>
                    <a:cubicBezTo>
                      <a:pt x="900" y="599"/>
                      <a:pt x="891" y="596"/>
                      <a:pt x="831" y="596"/>
                    </a:cubicBezTo>
                    <a:cubicBezTo>
                      <a:pt x="771" y="596"/>
                      <a:pt x="632" y="588"/>
                      <a:pt x="567" y="596"/>
                    </a:cubicBezTo>
                    <a:cubicBezTo>
                      <a:pt x="502" y="604"/>
                      <a:pt x="496" y="632"/>
                      <a:pt x="444" y="643"/>
                    </a:cubicBezTo>
                    <a:cubicBezTo>
                      <a:pt x="392" y="654"/>
                      <a:pt x="302" y="657"/>
                      <a:pt x="255" y="662"/>
                    </a:cubicBezTo>
                    <a:cubicBezTo>
                      <a:pt x="208" y="667"/>
                      <a:pt x="192" y="670"/>
                      <a:pt x="161" y="671"/>
                    </a:cubicBezTo>
                    <a:cubicBezTo>
                      <a:pt x="130" y="672"/>
                      <a:pt x="82" y="671"/>
                      <a:pt x="66" y="671"/>
                    </a:cubicBezTo>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42" name="Freeform 98"/>
              <p:cNvSpPr>
                <a:spLocks/>
              </p:cNvSpPr>
              <p:nvPr/>
            </p:nvSpPr>
            <p:spPr bwMode="auto">
              <a:xfrm>
                <a:off x="633" y="2321"/>
                <a:ext cx="2804" cy="507"/>
              </a:xfrm>
              <a:custGeom>
                <a:avLst/>
                <a:gdLst>
                  <a:gd name="T0" fmla="*/ 0 w 2804"/>
                  <a:gd name="T1" fmla="*/ 493 h 507"/>
                  <a:gd name="T2" fmla="*/ 122 w 2804"/>
                  <a:gd name="T3" fmla="*/ 502 h 507"/>
                  <a:gd name="T4" fmla="*/ 245 w 2804"/>
                  <a:gd name="T5" fmla="*/ 502 h 507"/>
                  <a:gd name="T6" fmla="*/ 330 w 2804"/>
                  <a:gd name="T7" fmla="*/ 474 h 507"/>
                  <a:gd name="T8" fmla="*/ 557 w 2804"/>
                  <a:gd name="T9" fmla="*/ 446 h 507"/>
                  <a:gd name="T10" fmla="*/ 670 w 2804"/>
                  <a:gd name="T11" fmla="*/ 446 h 507"/>
                  <a:gd name="T12" fmla="*/ 840 w 2804"/>
                  <a:gd name="T13" fmla="*/ 408 h 507"/>
                  <a:gd name="T14" fmla="*/ 934 w 2804"/>
                  <a:gd name="T15" fmla="*/ 380 h 507"/>
                  <a:gd name="T16" fmla="*/ 1029 w 2804"/>
                  <a:gd name="T17" fmla="*/ 351 h 507"/>
                  <a:gd name="T18" fmla="*/ 1123 w 2804"/>
                  <a:gd name="T19" fmla="*/ 295 h 507"/>
                  <a:gd name="T20" fmla="*/ 1246 w 2804"/>
                  <a:gd name="T21" fmla="*/ 200 h 507"/>
                  <a:gd name="T22" fmla="*/ 1284 w 2804"/>
                  <a:gd name="T23" fmla="*/ 134 h 507"/>
                  <a:gd name="T24" fmla="*/ 1397 w 2804"/>
                  <a:gd name="T25" fmla="*/ 134 h 507"/>
                  <a:gd name="T26" fmla="*/ 1501 w 2804"/>
                  <a:gd name="T27" fmla="*/ 181 h 507"/>
                  <a:gd name="T28" fmla="*/ 1558 w 2804"/>
                  <a:gd name="T29" fmla="*/ 219 h 507"/>
                  <a:gd name="T30" fmla="*/ 1595 w 2804"/>
                  <a:gd name="T31" fmla="*/ 266 h 507"/>
                  <a:gd name="T32" fmla="*/ 1765 w 2804"/>
                  <a:gd name="T33" fmla="*/ 332 h 507"/>
                  <a:gd name="T34" fmla="*/ 1822 w 2804"/>
                  <a:gd name="T35" fmla="*/ 342 h 507"/>
                  <a:gd name="T36" fmla="*/ 1992 w 2804"/>
                  <a:gd name="T37" fmla="*/ 370 h 507"/>
                  <a:gd name="T38" fmla="*/ 2068 w 2804"/>
                  <a:gd name="T39" fmla="*/ 380 h 507"/>
                  <a:gd name="T40" fmla="*/ 2190 w 2804"/>
                  <a:gd name="T41" fmla="*/ 389 h 507"/>
                  <a:gd name="T42" fmla="*/ 2294 w 2804"/>
                  <a:gd name="T43" fmla="*/ 370 h 507"/>
                  <a:gd name="T44" fmla="*/ 2341 w 2804"/>
                  <a:gd name="T45" fmla="*/ 332 h 507"/>
                  <a:gd name="T46" fmla="*/ 2474 w 2804"/>
                  <a:gd name="T47" fmla="*/ 181 h 507"/>
                  <a:gd name="T48" fmla="*/ 2577 w 2804"/>
                  <a:gd name="T49" fmla="*/ 68 h 507"/>
                  <a:gd name="T50" fmla="*/ 2710 w 2804"/>
                  <a:gd name="T51" fmla="*/ 11 h 507"/>
                  <a:gd name="T52" fmla="*/ 2804 w 2804"/>
                  <a:gd name="T53" fmla="*/ 2 h 5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804"/>
                  <a:gd name="T82" fmla="*/ 0 h 507"/>
                  <a:gd name="T83" fmla="*/ 2804 w 2804"/>
                  <a:gd name="T84" fmla="*/ 507 h 50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804" h="507">
                    <a:moveTo>
                      <a:pt x="0" y="493"/>
                    </a:moveTo>
                    <a:cubicBezTo>
                      <a:pt x="40" y="497"/>
                      <a:pt x="81" y="501"/>
                      <a:pt x="122" y="502"/>
                    </a:cubicBezTo>
                    <a:cubicBezTo>
                      <a:pt x="163" y="503"/>
                      <a:pt x="210" y="507"/>
                      <a:pt x="245" y="502"/>
                    </a:cubicBezTo>
                    <a:cubicBezTo>
                      <a:pt x="280" y="497"/>
                      <a:pt x="278" y="483"/>
                      <a:pt x="330" y="474"/>
                    </a:cubicBezTo>
                    <a:cubicBezTo>
                      <a:pt x="382" y="465"/>
                      <a:pt x="500" y="451"/>
                      <a:pt x="557" y="446"/>
                    </a:cubicBezTo>
                    <a:cubicBezTo>
                      <a:pt x="614" y="441"/>
                      <a:pt x="623" y="452"/>
                      <a:pt x="670" y="446"/>
                    </a:cubicBezTo>
                    <a:cubicBezTo>
                      <a:pt x="717" y="440"/>
                      <a:pt x="796" y="419"/>
                      <a:pt x="840" y="408"/>
                    </a:cubicBezTo>
                    <a:cubicBezTo>
                      <a:pt x="884" y="397"/>
                      <a:pt x="903" y="389"/>
                      <a:pt x="934" y="380"/>
                    </a:cubicBezTo>
                    <a:cubicBezTo>
                      <a:pt x="965" y="371"/>
                      <a:pt x="998" y="365"/>
                      <a:pt x="1029" y="351"/>
                    </a:cubicBezTo>
                    <a:cubicBezTo>
                      <a:pt x="1060" y="337"/>
                      <a:pt x="1087" y="320"/>
                      <a:pt x="1123" y="295"/>
                    </a:cubicBezTo>
                    <a:cubicBezTo>
                      <a:pt x="1159" y="270"/>
                      <a:pt x="1219" y="227"/>
                      <a:pt x="1246" y="200"/>
                    </a:cubicBezTo>
                    <a:cubicBezTo>
                      <a:pt x="1273" y="173"/>
                      <a:pt x="1259" y="145"/>
                      <a:pt x="1284" y="134"/>
                    </a:cubicBezTo>
                    <a:cubicBezTo>
                      <a:pt x="1309" y="123"/>
                      <a:pt x="1361" y="126"/>
                      <a:pt x="1397" y="134"/>
                    </a:cubicBezTo>
                    <a:cubicBezTo>
                      <a:pt x="1433" y="142"/>
                      <a:pt x="1474" y="167"/>
                      <a:pt x="1501" y="181"/>
                    </a:cubicBezTo>
                    <a:cubicBezTo>
                      <a:pt x="1528" y="195"/>
                      <a:pt x="1542" y="205"/>
                      <a:pt x="1558" y="219"/>
                    </a:cubicBezTo>
                    <a:cubicBezTo>
                      <a:pt x="1574" y="233"/>
                      <a:pt x="1561" y="247"/>
                      <a:pt x="1595" y="266"/>
                    </a:cubicBezTo>
                    <a:cubicBezTo>
                      <a:pt x="1629" y="285"/>
                      <a:pt x="1727" y="319"/>
                      <a:pt x="1765" y="332"/>
                    </a:cubicBezTo>
                    <a:cubicBezTo>
                      <a:pt x="1803" y="345"/>
                      <a:pt x="1784" y="336"/>
                      <a:pt x="1822" y="342"/>
                    </a:cubicBezTo>
                    <a:cubicBezTo>
                      <a:pt x="1860" y="348"/>
                      <a:pt x="1951" y="364"/>
                      <a:pt x="1992" y="370"/>
                    </a:cubicBezTo>
                    <a:cubicBezTo>
                      <a:pt x="2033" y="376"/>
                      <a:pt x="2035" y="377"/>
                      <a:pt x="2068" y="380"/>
                    </a:cubicBezTo>
                    <a:cubicBezTo>
                      <a:pt x="2101" y="383"/>
                      <a:pt x="2152" y="391"/>
                      <a:pt x="2190" y="389"/>
                    </a:cubicBezTo>
                    <a:cubicBezTo>
                      <a:pt x="2228" y="387"/>
                      <a:pt x="2269" y="379"/>
                      <a:pt x="2294" y="370"/>
                    </a:cubicBezTo>
                    <a:cubicBezTo>
                      <a:pt x="2319" y="361"/>
                      <a:pt x="2311" y="363"/>
                      <a:pt x="2341" y="332"/>
                    </a:cubicBezTo>
                    <a:cubicBezTo>
                      <a:pt x="2371" y="301"/>
                      <a:pt x="2435" y="225"/>
                      <a:pt x="2474" y="181"/>
                    </a:cubicBezTo>
                    <a:cubicBezTo>
                      <a:pt x="2513" y="137"/>
                      <a:pt x="2538" y="96"/>
                      <a:pt x="2577" y="68"/>
                    </a:cubicBezTo>
                    <a:cubicBezTo>
                      <a:pt x="2616" y="40"/>
                      <a:pt x="2672" y="22"/>
                      <a:pt x="2710" y="11"/>
                    </a:cubicBezTo>
                    <a:cubicBezTo>
                      <a:pt x="2748" y="0"/>
                      <a:pt x="2784" y="3"/>
                      <a:pt x="2804" y="2"/>
                    </a:cubicBezTo>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43" name="Freeform 99"/>
              <p:cNvSpPr>
                <a:spLocks/>
              </p:cNvSpPr>
              <p:nvPr/>
            </p:nvSpPr>
            <p:spPr bwMode="auto">
              <a:xfrm>
                <a:off x="1963" y="1873"/>
                <a:ext cx="1074" cy="665"/>
              </a:xfrm>
              <a:custGeom>
                <a:avLst/>
                <a:gdLst>
                  <a:gd name="T0" fmla="*/ 20 w 1074"/>
                  <a:gd name="T1" fmla="*/ 318 h 665"/>
                  <a:gd name="T2" fmla="*/ 11 w 1074"/>
                  <a:gd name="T3" fmla="*/ 242 h 665"/>
                  <a:gd name="T4" fmla="*/ 86 w 1074"/>
                  <a:gd name="T5" fmla="*/ 110 h 665"/>
                  <a:gd name="T6" fmla="*/ 247 w 1074"/>
                  <a:gd name="T7" fmla="*/ 16 h 665"/>
                  <a:gd name="T8" fmla="*/ 492 w 1074"/>
                  <a:gd name="T9" fmla="*/ 16 h 665"/>
                  <a:gd name="T10" fmla="*/ 747 w 1074"/>
                  <a:gd name="T11" fmla="*/ 82 h 665"/>
                  <a:gd name="T12" fmla="*/ 945 w 1074"/>
                  <a:gd name="T13" fmla="*/ 176 h 665"/>
                  <a:gd name="T14" fmla="*/ 1040 w 1074"/>
                  <a:gd name="T15" fmla="*/ 289 h 665"/>
                  <a:gd name="T16" fmla="*/ 1068 w 1074"/>
                  <a:gd name="T17" fmla="*/ 431 h 665"/>
                  <a:gd name="T18" fmla="*/ 1002 w 1074"/>
                  <a:gd name="T19" fmla="*/ 554 h 665"/>
                  <a:gd name="T20" fmla="*/ 794 w 1074"/>
                  <a:gd name="T21" fmla="*/ 648 h 665"/>
                  <a:gd name="T22" fmla="*/ 624 w 1074"/>
                  <a:gd name="T23" fmla="*/ 658 h 665"/>
                  <a:gd name="T24" fmla="*/ 549 w 1074"/>
                  <a:gd name="T25" fmla="*/ 620 h 665"/>
                  <a:gd name="T26" fmla="*/ 398 w 1074"/>
                  <a:gd name="T27" fmla="*/ 582 h 665"/>
                  <a:gd name="T28" fmla="*/ 237 w 1074"/>
                  <a:gd name="T29" fmla="*/ 535 h 665"/>
                  <a:gd name="T30" fmla="*/ 77 w 1074"/>
                  <a:gd name="T31" fmla="*/ 450 h 665"/>
                  <a:gd name="T32" fmla="*/ 20 w 1074"/>
                  <a:gd name="T33" fmla="*/ 318 h 6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74"/>
                  <a:gd name="T52" fmla="*/ 0 h 665"/>
                  <a:gd name="T53" fmla="*/ 1074 w 1074"/>
                  <a:gd name="T54" fmla="*/ 665 h 6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74" h="665">
                    <a:moveTo>
                      <a:pt x="20" y="318"/>
                    </a:moveTo>
                    <a:cubicBezTo>
                      <a:pt x="9" y="283"/>
                      <a:pt x="0" y="277"/>
                      <a:pt x="11" y="242"/>
                    </a:cubicBezTo>
                    <a:cubicBezTo>
                      <a:pt x="22" y="207"/>
                      <a:pt x="47" y="148"/>
                      <a:pt x="86" y="110"/>
                    </a:cubicBezTo>
                    <a:cubicBezTo>
                      <a:pt x="125" y="72"/>
                      <a:pt x="180" y="32"/>
                      <a:pt x="247" y="16"/>
                    </a:cubicBezTo>
                    <a:cubicBezTo>
                      <a:pt x="314" y="0"/>
                      <a:pt x="409" y="5"/>
                      <a:pt x="492" y="16"/>
                    </a:cubicBezTo>
                    <a:cubicBezTo>
                      <a:pt x="575" y="27"/>
                      <a:pt x="671" y="55"/>
                      <a:pt x="747" y="82"/>
                    </a:cubicBezTo>
                    <a:cubicBezTo>
                      <a:pt x="823" y="109"/>
                      <a:pt x="896" y="142"/>
                      <a:pt x="945" y="176"/>
                    </a:cubicBezTo>
                    <a:cubicBezTo>
                      <a:pt x="994" y="210"/>
                      <a:pt x="1020" y="247"/>
                      <a:pt x="1040" y="289"/>
                    </a:cubicBezTo>
                    <a:cubicBezTo>
                      <a:pt x="1060" y="331"/>
                      <a:pt x="1074" y="387"/>
                      <a:pt x="1068" y="431"/>
                    </a:cubicBezTo>
                    <a:cubicBezTo>
                      <a:pt x="1062" y="475"/>
                      <a:pt x="1048" y="518"/>
                      <a:pt x="1002" y="554"/>
                    </a:cubicBezTo>
                    <a:cubicBezTo>
                      <a:pt x="956" y="590"/>
                      <a:pt x="857" y="631"/>
                      <a:pt x="794" y="648"/>
                    </a:cubicBezTo>
                    <a:cubicBezTo>
                      <a:pt x="731" y="665"/>
                      <a:pt x="665" y="663"/>
                      <a:pt x="624" y="658"/>
                    </a:cubicBezTo>
                    <a:cubicBezTo>
                      <a:pt x="583" y="653"/>
                      <a:pt x="587" y="633"/>
                      <a:pt x="549" y="620"/>
                    </a:cubicBezTo>
                    <a:cubicBezTo>
                      <a:pt x="511" y="607"/>
                      <a:pt x="450" y="596"/>
                      <a:pt x="398" y="582"/>
                    </a:cubicBezTo>
                    <a:cubicBezTo>
                      <a:pt x="346" y="568"/>
                      <a:pt x="290" y="557"/>
                      <a:pt x="237" y="535"/>
                    </a:cubicBezTo>
                    <a:cubicBezTo>
                      <a:pt x="184" y="513"/>
                      <a:pt x="111" y="486"/>
                      <a:pt x="77" y="450"/>
                    </a:cubicBezTo>
                    <a:cubicBezTo>
                      <a:pt x="43" y="414"/>
                      <a:pt x="31" y="353"/>
                      <a:pt x="20" y="318"/>
                    </a:cubicBezTo>
                    <a:close/>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grpSp>
        <p:grpSp>
          <p:nvGrpSpPr>
            <p:cNvPr id="24594" name="Group 112"/>
            <p:cNvGrpSpPr>
              <a:grpSpLocks/>
            </p:cNvGrpSpPr>
            <p:nvPr/>
          </p:nvGrpSpPr>
          <p:grpSpPr bwMode="auto">
            <a:xfrm>
              <a:off x="979" y="1511"/>
              <a:ext cx="1912" cy="1408"/>
              <a:chOff x="979" y="1511"/>
              <a:chExt cx="1912" cy="1408"/>
            </a:xfrm>
          </p:grpSpPr>
          <p:sp>
            <p:nvSpPr>
              <p:cNvPr id="24633" name="AutoShape 101"/>
              <p:cNvSpPr>
                <a:spLocks noChangeArrowheads="1"/>
              </p:cNvSpPr>
              <p:nvPr/>
            </p:nvSpPr>
            <p:spPr bwMode="auto">
              <a:xfrm>
                <a:off x="979" y="1511"/>
                <a:ext cx="116" cy="482"/>
              </a:xfrm>
              <a:prstGeom prst="leftRightArrow">
                <a:avLst>
                  <a:gd name="adj1" fmla="val 70769"/>
                  <a:gd name="adj2" fmla="val 20000"/>
                </a:avLst>
              </a:prstGeom>
              <a:solidFill>
                <a:schemeClr val="accent1"/>
              </a:solidFill>
              <a:ln w="9525">
                <a:solidFill>
                  <a:srgbClr val="006600"/>
                </a:solidFill>
                <a:miter lim="800000"/>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b="1">
                  <a:latin typeface="微软雅黑" panose="020B0503020204020204" pitchFamily="34" charset="-122"/>
                  <a:ea typeface="微软雅黑" panose="020B0503020204020204" pitchFamily="34" charset="-122"/>
                </a:endParaRPr>
              </a:p>
            </p:txBody>
          </p:sp>
          <p:sp>
            <p:nvSpPr>
              <p:cNvPr id="24634" name="AutoShape 102"/>
              <p:cNvSpPr>
                <a:spLocks noChangeArrowheads="1"/>
              </p:cNvSpPr>
              <p:nvPr/>
            </p:nvSpPr>
            <p:spPr bwMode="auto">
              <a:xfrm>
                <a:off x="1182" y="2330"/>
                <a:ext cx="119" cy="589"/>
              </a:xfrm>
              <a:prstGeom prst="leftRightArrow">
                <a:avLst>
                  <a:gd name="adj1" fmla="val 64803"/>
                  <a:gd name="adj2" fmla="val 20000"/>
                </a:avLst>
              </a:prstGeom>
              <a:solidFill>
                <a:schemeClr val="accent1"/>
              </a:solidFill>
              <a:ln w="9525">
                <a:solidFill>
                  <a:srgbClr val="006600"/>
                </a:solidFill>
                <a:miter lim="800000"/>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b="1">
                  <a:latin typeface="微软雅黑" panose="020B0503020204020204" pitchFamily="34" charset="-122"/>
                  <a:ea typeface="微软雅黑" panose="020B0503020204020204" pitchFamily="34" charset="-122"/>
                </a:endParaRPr>
              </a:p>
            </p:txBody>
          </p:sp>
          <p:sp>
            <p:nvSpPr>
              <p:cNvPr id="24635" name="AutoShape 103"/>
              <p:cNvSpPr>
                <a:spLocks noChangeArrowheads="1"/>
              </p:cNvSpPr>
              <p:nvPr/>
            </p:nvSpPr>
            <p:spPr bwMode="auto">
              <a:xfrm>
                <a:off x="2164" y="1521"/>
                <a:ext cx="141" cy="472"/>
              </a:xfrm>
              <a:prstGeom prst="leftRightArrow">
                <a:avLst>
                  <a:gd name="adj1" fmla="val 76865"/>
                  <a:gd name="adj2" fmla="val 20000"/>
                </a:avLst>
              </a:prstGeom>
              <a:solidFill>
                <a:schemeClr val="accent1"/>
              </a:solidFill>
              <a:ln w="9525">
                <a:solidFill>
                  <a:srgbClr val="006600"/>
                </a:solidFill>
                <a:miter lim="800000"/>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b="1">
                  <a:latin typeface="微软雅黑" panose="020B0503020204020204" pitchFamily="34" charset="-122"/>
                  <a:ea typeface="微软雅黑" panose="020B0503020204020204" pitchFamily="34" charset="-122"/>
                </a:endParaRPr>
              </a:p>
            </p:txBody>
          </p:sp>
          <p:sp>
            <p:nvSpPr>
              <p:cNvPr id="24636" name="AutoShape 104"/>
              <p:cNvSpPr>
                <a:spLocks noChangeArrowheads="1"/>
              </p:cNvSpPr>
              <p:nvPr/>
            </p:nvSpPr>
            <p:spPr bwMode="auto">
              <a:xfrm>
                <a:off x="2683" y="1607"/>
                <a:ext cx="141" cy="482"/>
              </a:xfrm>
              <a:prstGeom prst="leftRightArrow">
                <a:avLst>
                  <a:gd name="adj1" fmla="val 59692"/>
                  <a:gd name="adj2" fmla="val 20000"/>
                </a:avLst>
              </a:prstGeom>
              <a:solidFill>
                <a:schemeClr val="accent1"/>
              </a:solidFill>
              <a:ln w="9525">
                <a:solidFill>
                  <a:srgbClr val="006600"/>
                </a:solidFill>
                <a:miter lim="800000"/>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b="1">
                  <a:latin typeface="微软雅黑" panose="020B0503020204020204" pitchFamily="34" charset="-122"/>
                  <a:ea typeface="微软雅黑" panose="020B0503020204020204" pitchFamily="34" charset="-122"/>
                </a:endParaRPr>
              </a:p>
            </p:txBody>
          </p:sp>
          <p:sp>
            <p:nvSpPr>
              <p:cNvPr id="24637" name="AutoShape 105"/>
              <p:cNvSpPr>
                <a:spLocks noChangeArrowheads="1"/>
              </p:cNvSpPr>
              <p:nvPr/>
            </p:nvSpPr>
            <p:spPr bwMode="auto">
              <a:xfrm>
                <a:off x="2183" y="2256"/>
                <a:ext cx="122" cy="493"/>
              </a:xfrm>
              <a:prstGeom prst="leftRightArrow">
                <a:avLst>
                  <a:gd name="adj1" fmla="val 56769"/>
                  <a:gd name="adj2" fmla="val 20000"/>
                </a:avLst>
              </a:prstGeom>
              <a:solidFill>
                <a:schemeClr val="accent1"/>
              </a:solidFill>
              <a:ln w="9525">
                <a:solidFill>
                  <a:srgbClr val="006600"/>
                </a:solidFill>
                <a:miter lim="800000"/>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b="1">
                  <a:latin typeface="微软雅黑" panose="020B0503020204020204" pitchFamily="34" charset="-122"/>
                  <a:ea typeface="微软雅黑" panose="020B0503020204020204" pitchFamily="34" charset="-122"/>
                </a:endParaRPr>
              </a:p>
            </p:txBody>
          </p:sp>
          <p:sp>
            <p:nvSpPr>
              <p:cNvPr id="24638" name="AutoShape 106"/>
              <p:cNvSpPr>
                <a:spLocks noChangeArrowheads="1"/>
              </p:cNvSpPr>
              <p:nvPr/>
            </p:nvSpPr>
            <p:spPr bwMode="auto">
              <a:xfrm>
                <a:off x="2760" y="2356"/>
                <a:ext cx="131" cy="496"/>
              </a:xfrm>
              <a:prstGeom prst="leftRightArrow">
                <a:avLst>
                  <a:gd name="adj1" fmla="val 67679"/>
                  <a:gd name="adj2" fmla="val 20000"/>
                </a:avLst>
              </a:prstGeom>
              <a:solidFill>
                <a:schemeClr val="accent1"/>
              </a:solidFill>
              <a:ln w="9525">
                <a:solidFill>
                  <a:srgbClr val="006600"/>
                </a:solidFill>
                <a:miter lim="800000"/>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b="1">
                  <a:latin typeface="微软雅黑" panose="020B0503020204020204" pitchFamily="34" charset="-122"/>
                  <a:ea typeface="微软雅黑" panose="020B0503020204020204" pitchFamily="34" charset="-122"/>
                </a:endParaRPr>
              </a:p>
            </p:txBody>
          </p:sp>
          <p:sp>
            <p:nvSpPr>
              <p:cNvPr id="24639" name="AutoShape 111"/>
              <p:cNvSpPr>
                <a:spLocks noChangeArrowheads="1"/>
              </p:cNvSpPr>
              <p:nvPr/>
            </p:nvSpPr>
            <p:spPr bwMode="auto">
              <a:xfrm>
                <a:off x="1531" y="2134"/>
                <a:ext cx="558" cy="122"/>
              </a:xfrm>
              <a:prstGeom prst="upDownArrow">
                <a:avLst>
                  <a:gd name="adj1" fmla="val 71895"/>
                  <a:gd name="adj2" fmla="val 20000"/>
                </a:avLst>
              </a:prstGeom>
              <a:solidFill>
                <a:schemeClr val="accent1"/>
              </a:solidFill>
              <a:ln w="9525">
                <a:solidFill>
                  <a:srgbClr val="006600"/>
                </a:solidFill>
                <a:miter lim="800000"/>
                <a:headEnd/>
                <a:tailEnd/>
              </a:ln>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b="1">
                  <a:latin typeface="微软雅黑" panose="020B0503020204020204" pitchFamily="34" charset="-122"/>
                  <a:ea typeface="微软雅黑" panose="020B0503020204020204" pitchFamily="34" charset="-122"/>
                </a:endParaRPr>
              </a:p>
            </p:txBody>
          </p:sp>
        </p:grpSp>
        <p:sp>
          <p:nvSpPr>
            <p:cNvPr id="24595" name="Text Box 116"/>
            <p:cNvSpPr txBox="1">
              <a:spLocks noChangeArrowheads="1"/>
            </p:cNvSpPr>
            <p:nvPr/>
          </p:nvSpPr>
          <p:spPr bwMode="auto">
            <a:xfrm>
              <a:off x="915" y="2134"/>
              <a:ext cx="388" cy="16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50000"/>
                </a:spcBef>
                <a:buFontTx/>
                <a:buNone/>
              </a:pPr>
              <a:r>
                <a:rPr lang="en-US" altLang="zh-CN" sz="2000" b="1" dirty="0">
                  <a:latin typeface="微软雅黑" panose="020B0503020204020204" pitchFamily="34" charset="-122"/>
                  <a:ea typeface="微软雅黑" panose="020B0503020204020204" pitchFamily="34" charset="-122"/>
                </a:rPr>
                <a:t>A</a:t>
              </a:r>
              <a:r>
                <a:rPr lang="zh-CN" altLang="en-US" sz="2000" b="1" dirty="0">
                  <a:latin typeface="微软雅黑" panose="020B0503020204020204" pitchFamily="34" charset="-122"/>
                  <a:ea typeface="微软雅黑" panose="020B0503020204020204" pitchFamily="34" charset="-122"/>
                </a:rPr>
                <a:t>岛</a:t>
              </a:r>
              <a:endParaRPr lang="en-US" altLang="zh-CN" sz="2000" b="1" dirty="0">
                <a:latin typeface="微软雅黑" panose="020B0503020204020204" pitchFamily="34" charset="-122"/>
                <a:ea typeface="微软雅黑" panose="020B0503020204020204" pitchFamily="34" charset="-122"/>
              </a:endParaRPr>
            </a:p>
          </p:txBody>
        </p:sp>
        <p:sp>
          <p:nvSpPr>
            <p:cNvPr id="24596" name="Text Box 117"/>
            <p:cNvSpPr txBox="1">
              <a:spLocks noChangeArrowheads="1"/>
            </p:cNvSpPr>
            <p:nvPr/>
          </p:nvSpPr>
          <p:spPr bwMode="auto">
            <a:xfrm>
              <a:off x="2361" y="2143"/>
              <a:ext cx="377" cy="16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spcBef>
                  <a:spcPct val="50000"/>
                </a:spcBef>
                <a:buFontTx/>
                <a:buNone/>
                <a:defRPr kumimoji="1" sz="2000" b="1">
                  <a:latin typeface="微软雅黑" panose="020B0503020204020204" pitchFamily="34" charset="-122"/>
                  <a:ea typeface="微软雅黑" panose="020B0503020204020204" pitchFamily="34" charset="-122"/>
                </a:defRPr>
              </a:lvl1pPr>
              <a:lvl2pPr marL="742950" indent="-285750">
                <a:spcBef>
                  <a:spcPct val="20000"/>
                </a:spcBef>
                <a:buClr>
                  <a:srgbClr val="6699FF"/>
                </a:buClr>
                <a:buFont typeface="Wingdings" panose="05000000000000000000" pitchFamily="2" charset="2"/>
                <a:buChar char="«"/>
                <a:defRPr kumimoji="1" sz="2800">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9pPr>
            </a:lstStyle>
            <a:p>
              <a:r>
                <a:rPr lang="en-US" altLang="zh-CN" dirty="0"/>
                <a:t>B</a:t>
              </a:r>
              <a:r>
                <a:rPr lang="zh-CN" altLang="en-US" dirty="0"/>
                <a:t>岛</a:t>
              </a:r>
              <a:endParaRPr lang="en-US" altLang="zh-CN" dirty="0"/>
            </a:p>
          </p:txBody>
        </p:sp>
        <p:sp>
          <p:nvSpPr>
            <p:cNvPr id="24597" name="Text Box 118"/>
            <p:cNvSpPr txBox="1">
              <a:spLocks noChangeArrowheads="1"/>
            </p:cNvSpPr>
            <p:nvPr/>
          </p:nvSpPr>
          <p:spPr bwMode="auto">
            <a:xfrm>
              <a:off x="1841" y="2748"/>
              <a:ext cx="510" cy="16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spcBef>
                  <a:spcPct val="50000"/>
                </a:spcBef>
                <a:buFontTx/>
                <a:buNone/>
                <a:defRPr kumimoji="1" sz="2000" b="1">
                  <a:latin typeface="微软雅黑" panose="020B0503020204020204" pitchFamily="34" charset="-122"/>
                  <a:ea typeface="微软雅黑" panose="020B0503020204020204" pitchFamily="34" charset="-122"/>
                </a:defRPr>
              </a:lvl1pPr>
              <a:lvl2pPr marL="742950" indent="-285750">
                <a:spcBef>
                  <a:spcPct val="20000"/>
                </a:spcBef>
                <a:buClr>
                  <a:srgbClr val="6699FF"/>
                </a:buClr>
                <a:buFont typeface="Wingdings" panose="05000000000000000000" pitchFamily="2" charset="2"/>
                <a:buChar char="«"/>
                <a:defRPr kumimoji="1" sz="2800">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9pPr>
            </a:lstStyle>
            <a:p>
              <a:r>
                <a:rPr lang="en-US" altLang="zh-CN" dirty="0"/>
                <a:t>D</a:t>
              </a:r>
              <a:r>
                <a:rPr lang="zh-CN" altLang="en-US" dirty="0"/>
                <a:t>岸</a:t>
              </a:r>
              <a:endParaRPr lang="en-US" altLang="zh-CN" dirty="0"/>
            </a:p>
          </p:txBody>
        </p:sp>
        <p:sp>
          <p:nvSpPr>
            <p:cNvPr id="24598" name="Text Box 119"/>
            <p:cNvSpPr txBox="1">
              <a:spLocks noChangeArrowheads="1"/>
            </p:cNvSpPr>
            <p:nvPr/>
          </p:nvSpPr>
          <p:spPr bwMode="auto">
            <a:xfrm>
              <a:off x="1615" y="1417"/>
              <a:ext cx="425" cy="16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spcBef>
                  <a:spcPct val="50000"/>
                </a:spcBef>
                <a:buFontTx/>
                <a:buNone/>
                <a:defRPr kumimoji="1" sz="2000" b="1">
                  <a:latin typeface="微软雅黑" panose="020B0503020204020204" pitchFamily="34" charset="-122"/>
                  <a:ea typeface="微软雅黑" panose="020B0503020204020204" pitchFamily="34" charset="-122"/>
                </a:defRPr>
              </a:lvl1pPr>
              <a:lvl2pPr marL="742950" indent="-285750">
                <a:spcBef>
                  <a:spcPct val="20000"/>
                </a:spcBef>
                <a:buClr>
                  <a:srgbClr val="6699FF"/>
                </a:buClr>
                <a:buFont typeface="Wingdings" panose="05000000000000000000" pitchFamily="2" charset="2"/>
                <a:buChar char="«"/>
                <a:defRPr kumimoji="1" sz="2800">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9pPr>
            </a:lstStyle>
            <a:p>
              <a:r>
                <a:rPr lang="en-US" altLang="zh-CN" dirty="0"/>
                <a:t>C</a:t>
              </a:r>
              <a:r>
                <a:rPr lang="zh-CN" altLang="en-US" dirty="0"/>
                <a:t>岸</a:t>
              </a:r>
              <a:endParaRPr lang="en-US" altLang="zh-CN" dirty="0"/>
            </a:p>
          </p:txBody>
        </p:sp>
        <p:sp>
          <p:nvSpPr>
            <p:cNvPr id="24599" name="Line 120"/>
            <p:cNvSpPr>
              <a:spLocks noChangeShapeType="1"/>
            </p:cNvSpPr>
            <p:nvPr/>
          </p:nvSpPr>
          <p:spPr bwMode="auto">
            <a:xfrm flipV="1">
              <a:off x="661" y="1756"/>
              <a:ext cx="85" cy="2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0" name="Line 121"/>
            <p:cNvSpPr>
              <a:spLocks noChangeShapeType="1"/>
            </p:cNvSpPr>
            <p:nvPr/>
          </p:nvSpPr>
          <p:spPr bwMode="auto">
            <a:xfrm flipV="1">
              <a:off x="804" y="1767"/>
              <a:ext cx="75" cy="2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1" name="Line 122"/>
            <p:cNvSpPr>
              <a:spLocks noChangeShapeType="1"/>
            </p:cNvSpPr>
            <p:nvPr/>
          </p:nvSpPr>
          <p:spPr bwMode="auto">
            <a:xfrm flipV="1">
              <a:off x="1144" y="1720"/>
              <a:ext cx="85" cy="2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2" name="Line 123"/>
            <p:cNvSpPr>
              <a:spLocks noChangeShapeType="1"/>
            </p:cNvSpPr>
            <p:nvPr/>
          </p:nvSpPr>
          <p:spPr bwMode="auto">
            <a:xfrm flipV="1">
              <a:off x="673" y="2646"/>
              <a:ext cx="85" cy="2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3" name="Line 124"/>
            <p:cNvSpPr>
              <a:spLocks noChangeShapeType="1"/>
            </p:cNvSpPr>
            <p:nvPr/>
          </p:nvSpPr>
          <p:spPr bwMode="auto">
            <a:xfrm flipV="1">
              <a:off x="930" y="2668"/>
              <a:ext cx="85" cy="2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4" name="Line 125"/>
            <p:cNvSpPr>
              <a:spLocks noChangeShapeType="1"/>
            </p:cNvSpPr>
            <p:nvPr/>
          </p:nvSpPr>
          <p:spPr bwMode="auto">
            <a:xfrm flipV="1">
              <a:off x="790" y="2650"/>
              <a:ext cx="85" cy="2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5" name="Line 126"/>
            <p:cNvSpPr>
              <a:spLocks noChangeShapeType="1"/>
            </p:cNvSpPr>
            <p:nvPr/>
          </p:nvSpPr>
          <p:spPr bwMode="auto">
            <a:xfrm flipV="1">
              <a:off x="1603" y="1877"/>
              <a:ext cx="85" cy="2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6" name="Line 127"/>
            <p:cNvSpPr>
              <a:spLocks noChangeShapeType="1"/>
            </p:cNvSpPr>
            <p:nvPr/>
          </p:nvSpPr>
          <p:spPr bwMode="auto">
            <a:xfrm flipV="1">
              <a:off x="1218" y="1775"/>
              <a:ext cx="85" cy="2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7" name="Line 128"/>
            <p:cNvSpPr>
              <a:spLocks noChangeShapeType="1"/>
            </p:cNvSpPr>
            <p:nvPr/>
          </p:nvSpPr>
          <p:spPr bwMode="auto">
            <a:xfrm flipV="1">
              <a:off x="1370" y="1843"/>
              <a:ext cx="85" cy="2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8" name="Line 129"/>
            <p:cNvSpPr>
              <a:spLocks noChangeShapeType="1"/>
            </p:cNvSpPr>
            <p:nvPr/>
          </p:nvSpPr>
          <p:spPr bwMode="auto">
            <a:xfrm flipV="1">
              <a:off x="1287" y="2617"/>
              <a:ext cx="141" cy="2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9" name="Line 130"/>
            <p:cNvSpPr>
              <a:spLocks noChangeShapeType="1"/>
            </p:cNvSpPr>
            <p:nvPr/>
          </p:nvSpPr>
          <p:spPr bwMode="auto">
            <a:xfrm flipV="1">
              <a:off x="1525" y="2620"/>
              <a:ext cx="85" cy="2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0" name="Line 131"/>
            <p:cNvSpPr>
              <a:spLocks noChangeShapeType="1"/>
            </p:cNvSpPr>
            <p:nvPr/>
          </p:nvSpPr>
          <p:spPr bwMode="auto">
            <a:xfrm flipV="1">
              <a:off x="1676" y="2393"/>
              <a:ext cx="75" cy="38"/>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1" name="Line 132"/>
            <p:cNvSpPr>
              <a:spLocks noChangeShapeType="1"/>
            </p:cNvSpPr>
            <p:nvPr/>
          </p:nvSpPr>
          <p:spPr bwMode="auto">
            <a:xfrm flipV="1">
              <a:off x="1526" y="2536"/>
              <a:ext cx="113" cy="38"/>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2" name="Line 133"/>
            <p:cNvSpPr>
              <a:spLocks noChangeShapeType="1"/>
            </p:cNvSpPr>
            <p:nvPr/>
          </p:nvSpPr>
          <p:spPr bwMode="auto">
            <a:xfrm flipH="1">
              <a:off x="1724" y="2507"/>
              <a:ext cx="58" cy="1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3" name="Line 134"/>
            <p:cNvSpPr>
              <a:spLocks noChangeShapeType="1"/>
            </p:cNvSpPr>
            <p:nvPr/>
          </p:nvSpPr>
          <p:spPr bwMode="auto">
            <a:xfrm flipV="1">
              <a:off x="1699" y="1973"/>
              <a:ext cx="85" cy="2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4" name="Line 135"/>
            <p:cNvSpPr>
              <a:spLocks noChangeShapeType="1"/>
            </p:cNvSpPr>
            <p:nvPr/>
          </p:nvSpPr>
          <p:spPr bwMode="auto">
            <a:xfrm flipV="1">
              <a:off x="1795" y="2069"/>
              <a:ext cx="85" cy="2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5" name="Line 136"/>
            <p:cNvSpPr>
              <a:spLocks noChangeShapeType="1"/>
            </p:cNvSpPr>
            <p:nvPr/>
          </p:nvSpPr>
          <p:spPr bwMode="auto">
            <a:xfrm flipV="1">
              <a:off x="1900" y="1882"/>
              <a:ext cx="85" cy="2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6" name="Line 137"/>
            <p:cNvSpPr>
              <a:spLocks noChangeShapeType="1"/>
            </p:cNvSpPr>
            <p:nvPr/>
          </p:nvSpPr>
          <p:spPr bwMode="auto">
            <a:xfrm flipV="1">
              <a:off x="1863" y="2335"/>
              <a:ext cx="85" cy="2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7" name="Line 138"/>
            <p:cNvSpPr>
              <a:spLocks noChangeShapeType="1"/>
            </p:cNvSpPr>
            <p:nvPr/>
          </p:nvSpPr>
          <p:spPr bwMode="auto">
            <a:xfrm flipV="1">
              <a:off x="2023" y="1730"/>
              <a:ext cx="85" cy="2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8" name="Line 139"/>
            <p:cNvSpPr>
              <a:spLocks noChangeShapeType="1"/>
            </p:cNvSpPr>
            <p:nvPr/>
          </p:nvSpPr>
          <p:spPr bwMode="auto">
            <a:xfrm flipV="1">
              <a:off x="2061" y="2411"/>
              <a:ext cx="85" cy="2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9" name="Line 140"/>
            <p:cNvSpPr>
              <a:spLocks noChangeShapeType="1"/>
            </p:cNvSpPr>
            <p:nvPr/>
          </p:nvSpPr>
          <p:spPr bwMode="auto">
            <a:xfrm>
              <a:off x="2496" y="2609"/>
              <a:ext cx="131" cy="27"/>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0" name="Line 141"/>
            <p:cNvSpPr>
              <a:spLocks noChangeShapeType="1"/>
            </p:cNvSpPr>
            <p:nvPr/>
          </p:nvSpPr>
          <p:spPr bwMode="auto">
            <a:xfrm>
              <a:off x="2412" y="1704"/>
              <a:ext cx="65" cy="8"/>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1" name="Line 142"/>
            <p:cNvSpPr>
              <a:spLocks noChangeShapeType="1"/>
            </p:cNvSpPr>
            <p:nvPr/>
          </p:nvSpPr>
          <p:spPr bwMode="auto">
            <a:xfrm flipV="1">
              <a:off x="2420" y="1806"/>
              <a:ext cx="114" cy="1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2" name="Line 143"/>
            <p:cNvSpPr>
              <a:spLocks noChangeShapeType="1"/>
            </p:cNvSpPr>
            <p:nvPr/>
          </p:nvSpPr>
          <p:spPr bwMode="auto">
            <a:xfrm>
              <a:off x="2883" y="1929"/>
              <a:ext cx="94" cy="1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3" name="Line 144"/>
            <p:cNvSpPr>
              <a:spLocks noChangeShapeType="1"/>
            </p:cNvSpPr>
            <p:nvPr/>
          </p:nvSpPr>
          <p:spPr bwMode="auto">
            <a:xfrm>
              <a:off x="3165" y="2006"/>
              <a:ext cx="132" cy="18"/>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4" name="Line 146"/>
            <p:cNvSpPr>
              <a:spLocks noChangeShapeType="1"/>
            </p:cNvSpPr>
            <p:nvPr/>
          </p:nvSpPr>
          <p:spPr bwMode="auto">
            <a:xfrm>
              <a:off x="2979" y="2025"/>
              <a:ext cx="94" cy="1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5" name="Line 147"/>
            <p:cNvSpPr>
              <a:spLocks noChangeShapeType="1"/>
            </p:cNvSpPr>
            <p:nvPr/>
          </p:nvSpPr>
          <p:spPr bwMode="auto">
            <a:xfrm>
              <a:off x="3075" y="2121"/>
              <a:ext cx="94" cy="1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6" name="Line 148"/>
            <p:cNvSpPr>
              <a:spLocks noChangeShapeType="1"/>
            </p:cNvSpPr>
            <p:nvPr/>
          </p:nvSpPr>
          <p:spPr bwMode="auto">
            <a:xfrm>
              <a:off x="3171" y="2217"/>
              <a:ext cx="94" cy="1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7" name="Line 149"/>
            <p:cNvSpPr>
              <a:spLocks noChangeShapeType="1"/>
            </p:cNvSpPr>
            <p:nvPr/>
          </p:nvSpPr>
          <p:spPr bwMode="auto">
            <a:xfrm>
              <a:off x="3257" y="2134"/>
              <a:ext cx="94" cy="1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8" name="Line 150"/>
            <p:cNvSpPr>
              <a:spLocks noChangeShapeType="1"/>
            </p:cNvSpPr>
            <p:nvPr/>
          </p:nvSpPr>
          <p:spPr bwMode="auto">
            <a:xfrm>
              <a:off x="2974" y="2492"/>
              <a:ext cx="94" cy="1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9" name="Line 151"/>
            <p:cNvSpPr>
              <a:spLocks noChangeShapeType="1"/>
            </p:cNvSpPr>
            <p:nvPr/>
          </p:nvSpPr>
          <p:spPr bwMode="auto">
            <a:xfrm>
              <a:off x="3031" y="2398"/>
              <a:ext cx="94" cy="1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30" name="Line 152"/>
            <p:cNvSpPr>
              <a:spLocks noChangeShapeType="1"/>
            </p:cNvSpPr>
            <p:nvPr/>
          </p:nvSpPr>
          <p:spPr bwMode="auto">
            <a:xfrm>
              <a:off x="3097" y="2332"/>
              <a:ext cx="94" cy="1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31" name="Line 153"/>
            <p:cNvSpPr>
              <a:spLocks noChangeShapeType="1"/>
            </p:cNvSpPr>
            <p:nvPr/>
          </p:nvSpPr>
          <p:spPr bwMode="auto">
            <a:xfrm>
              <a:off x="2870" y="2577"/>
              <a:ext cx="94" cy="1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32" name="Line 154"/>
            <p:cNvSpPr>
              <a:spLocks noChangeShapeType="1"/>
            </p:cNvSpPr>
            <p:nvPr/>
          </p:nvSpPr>
          <p:spPr bwMode="auto">
            <a:xfrm>
              <a:off x="2379" y="2521"/>
              <a:ext cx="94" cy="1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grpSp>
      <p:grpSp>
        <p:nvGrpSpPr>
          <p:cNvPr id="24581" name="Group 169"/>
          <p:cNvGrpSpPr>
            <a:grpSpLocks/>
          </p:cNvGrpSpPr>
          <p:nvPr/>
        </p:nvGrpSpPr>
        <p:grpSpPr bwMode="auto">
          <a:xfrm>
            <a:off x="7867862" y="3838370"/>
            <a:ext cx="3508374" cy="2602143"/>
            <a:chOff x="3834" y="1637"/>
            <a:chExt cx="1449" cy="1018"/>
          </a:xfrm>
        </p:grpSpPr>
        <p:sp>
          <p:nvSpPr>
            <p:cNvPr id="24582" name="Oval 156"/>
            <p:cNvSpPr>
              <a:spLocks noChangeArrowheads="1"/>
            </p:cNvSpPr>
            <p:nvPr/>
          </p:nvSpPr>
          <p:spPr bwMode="auto">
            <a:xfrm>
              <a:off x="3834" y="1993"/>
              <a:ext cx="236" cy="236"/>
            </a:xfrm>
            <a:prstGeom prst="ellipse">
              <a:avLst/>
            </a:prstGeom>
            <a:solidFill>
              <a:schemeClr val="accent1"/>
            </a:solidFill>
            <a:ln w="38100">
              <a:solidFill>
                <a:schemeClr val="accent2"/>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lvl="0" algn="ctr">
                <a:spcBef>
                  <a:spcPct val="0"/>
                </a:spcBef>
                <a:buNone/>
              </a:pPr>
              <a:r>
                <a:rPr kumimoji="0" lang="en-US" altLang="zh-CN" sz="2000">
                  <a:solidFill>
                    <a:srgbClr val="000000"/>
                  </a:solidFill>
                  <a:latin typeface="微软雅黑" panose="020B0503020204020204" pitchFamily="34" charset="-122"/>
                  <a:ea typeface="微软雅黑" panose="020B0503020204020204" pitchFamily="34" charset="-122"/>
                </a:rPr>
                <a:t>A</a:t>
              </a:r>
              <a:endParaRPr kumimoji="0" lang="en-US" altLang="zh-CN" sz="2000" dirty="0">
                <a:solidFill>
                  <a:srgbClr val="000000"/>
                </a:solidFill>
                <a:latin typeface="微软雅黑" panose="020B0503020204020204" pitchFamily="34" charset="-122"/>
                <a:ea typeface="微软雅黑" panose="020B0503020204020204" pitchFamily="34" charset="-122"/>
              </a:endParaRPr>
            </a:p>
          </p:txBody>
        </p:sp>
        <p:sp>
          <p:nvSpPr>
            <p:cNvPr id="24583" name="Oval 157"/>
            <p:cNvSpPr>
              <a:spLocks noChangeArrowheads="1"/>
            </p:cNvSpPr>
            <p:nvPr/>
          </p:nvSpPr>
          <p:spPr bwMode="auto">
            <a:xfrm>
              <a:off x="4497" y="2419"/>
              <a:ext cx="236" cy="236"/>
            </a:xfrm>
            <a:prstGeom prst="ellipse">
              <a:avLst/>
            </a:prstGeom>
            <a:solidFill>
              <a:schemeClr val="accent1"/>
            </a:solidFill>
            <a:ln w="38100">
              <a:solidFill>
                <a:schemeClr val="accent2"/>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lvl="0" algn="ctr">
                <a:spcBef>
                  <a:spcPct val="0"/>
                </a:spcBef>
                <a:buNone/>
              </a:pPr>
              <a:r>
                <a:rPr kumimoji="0" lang="en-US" altLang="zh-CN" sz="2000">
                  <a:solidFill>
                    <a:srgbClr val="000000"/>
                  </a:solidFill>
                  <a:latin typeface="微软雅黑" panose="020B0503020204020204" pitchFamily="34" charset="-122"/>
                  <a:ea typeface="微软雅黑" panose="020B0503020204020204" pitchFamily="34" charset="-122"/>
                </a:rPr>
                <a:t>D</a:t>
              </a:r>
            </a:p>
          </p:txBody>
        </p:sp>
        <p:sp>
          <p:nvSpPr>
            <p:cNvPr id="24584" name="Oval 158"/>
            <p:cNvSpPr>
              <a:spLocks noChangeArrowheads="1"/>
            </p:cNvSpPr>
            <p:nvPr/>
          </p:nvSpPr>
          <p:spPr bwMode="auto">
            <a:xfrm>
              <a:off x="4432" y="1637"/>
              <a:ext cx="236" cy="236"/>
            </a:xfrm>
            <a:prstGeom prst="ellipse">
              <a:avLst/>
            </a:prstGeom>
            <a:solidFill>
              <a:schemeClr val="accent1"/>
            </a:solidFill>
            <a:ln w="38100">
              <a:solidFill>
                <a:schemeClr val="accent2"/>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lvl="0" algn="ctr">
                <a:spcBef>
                  <a:spcPct val="0"/>
                </a:spcBef>
                <a:buNone/>
              </a:pPr>
              <a:r>
                <a:rPr kumimoji="0" lang="en-US" altLang="zh-CN" sz="2000">
                  <a:solidFill>
                    <a:srgbClr val="000000"/>
                  </a:solidFill>
                  <a:latin typeface="微软雅黑" panose="020B0503020204020204" pitchFamily="34" charset="-122"/>
                  <a:ea typeface="微软雅黑" panose="020B0503020204020204" pitchFamily="34" charset="-122"/>
                </a:rPr>
                <a:t>C</a:t>
              </a:r>
            </a:p>
          </p:txBody>
        </p:sp>
        <p:sp>
          <p:nvSpPr>
            <p:cNvPr id="24585" name="Oval 159"/>
            <p:cNvSpPr>
              <a:spLocks noChangeArrowheads="1"/>
            </p:cNvSpPr>
            <p:nvPr/>
          </p:nvSpPr>
          <p:spPr bwMode="auto">
            <a:xfrm>
              <a:off x="5047" y="2007"/>
              <a:ext cx="236" cy="236"/>
            </a:xfrm>
            <a:prstGeom prst="ellipse">
              <a:avLst/>
            </a:prstGeom>
            <a:solidFill>
              <a:schemeClr val="accent1"/>
            </a:solidFill>
            <a:ln w="38100">
              <a:solidFill>
                <a:schemeClr val="accent2"/>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lvl="0" algn="ctr">
                <a:spcBef>
                  <a:spcPct val="0"/>
                </a:spcBef>
                <a:buNone/>
              </a:pPr>
              <a:r>
                <a:rPr kumimoji="0" lang="en-US" altLang="zh-CN" sz="2000">
                  <a:solidFill>
                    <a:srgbClr val="000000"/>
                  </a:solidFill>
                  <a:latin typeface="微软雅黑" panose="020B0503020204020204" pitchFamily="34" charset="-122"/>
                  <a:ea typeface="微软雅黑" panose="020B0503020204020204" pitchFamily="34" charset="-122"/>
                </a:rPr>
                <a:t>B</a:t>
              </a:r>
            </a:p>
          </p:txBody>
        </p:sp>
        <p:sp>
          <p:nvSpPr>
            <p:cNvPr id="24586" name="Line 160"/>
            <p:cNvSpPr>
              <a:spLocks noChangeShapeType="1"/>
            </p:cNvSpPr>
            <p:nvPr/>
          </p:nvSpPr>
          <p:spPr bwMode="auto">
            <a:xfrm flipV="1">
              <a:off x="4051" y="1802"/>
              <a:ext cx="401" cy="23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4587" name="Line 161"/>
            <p:cNvSpPr>
              <a:spLocks noChangeShapeType="1"/>
            </p:cNvSpPr>
            <p:nvPr/>
          </p:nvSpPr>
          <p:spPr bwMode="auto">
            <a:xfrm>
              <a:off x="4041" y="2200"/>
              <a:ext cx="456" cy="31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4588" name="Line 162"/>
            <p:cNvSpPr>
              <a:spLocks noChangeShapeType="1"/>
            </p:cNvSpPr>
            <p:nvPr/>
          </p:nvSpPr>
          <p:spPr bwMode="auto">
            <a:xfrm>
              <a:off x="4070" y="2098"/>
              <a:ext cx="982" cy="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4589" name="Freeform 163"/>
            <p:cNvSpPr>
              <a:spLocks/>
            </p:cNvSpPr>
            <p:nvPr/>
          </p:nvSpPr>
          <p:spPr bwMode="auto">
            <a:xfrm>
              <a:off x="4674" y="1735"/>
              <a:ext cx="503" cy="272"/>
            </a:xfrm>
            <a:custGeom>
              <a:avLst/>
              <a:gdLst>
                <a:gd name="T0" fmla="*/ 0 w 510"/>
                <a:gd name="T1" fmla="*/ 0 h 274"/>
                <a:gd name="T2" fmla="*/ 217 w 510"/>
                <a:gd name="T3" fmla="*/ 19 h 274"/>
                <a:gd name="T4" fmla="*/ 293 w 510"/>
                <a:gd name="T5" fmla="*/ 57 h 274"/>
                <a:gd name="T6" fmla="*/ 368 w 510"/>
                <a:gd name="T7" fmla="*/ 85 h 274"/>
                <a:gd name="T8" fmla="*/ 453 w 510"/>
                <a:gd name="T9" fmla="*/ 179 h 274"/>
                <a:gd name="T10" fmla="*/ 510 w 510"/>
                <a:gd name="T11" fmla="*/ 274 h 274"/>
                <a:gd name="T12" fmla="*/ 0 60000 65536"/>
                <a:gd name="T13" fmla="*/ 0 60000 65536"/>
                <a:gd name="T14" fmla="*/ 0 60000 65536"/>
                <a:gd name="T15" fmla="*/ 0 60000 65536"/>
                <a:gd name="T16" fmla="*/ 0 60000 65536"/>
                <a:gd name="T17" fmla="*/ 0 60000 65536"/>
                <a:gd name="T18" fmla="*/ 0 w 510"/>
                <a:gd name="T19" fmla="*/ 0 h 274"/>
                <a:gd name="T20" fmla="*/ 510 w 510"/>
                <a:gd name="T21" fmla="*/ 274 h 274"/>
              </a:gdLst>
              <a:ahLst/>
              <a:cxnLst>
                <a:cxn ang="T12">
                  <a:pos x="T0" y="T1"/>
                </a:cxn>
                <a:cxn ang="T13">
                  <a:pos x="T2" y="T3"/>
                </a:cxn>
                <a:cxn ang="T14">
                  <a:pos x="T4" y="T5"/>
                </a:cxn>
                <a:cxn ang="T15">
                  <a:pos x="T6" y="T7"/>
                </a:cxn>
                <a:cxn ang="T16">
                  <a:pos x="T8" y="T9"/>
                </a:cxn>
                <a:cxn ang="T17">
                  <a:pos x="T10" y="T11"/>
                </a:cxn>
              </a:cxnLst>
              <a:rect l="T18" t="T19" r="T20" b="T21"/>
              <a:pathLst>
                <a:path w="510" h="274">
                  <a:moveTo>
                    <a:pt x="0" y="0"/>
                  </a:moveTo>
                  <a:cubicBezTo>
                    <a:pt x="84" y="5"/>
                    <a:pt x="168" y="10"/>
                    <a:pt x="217" y="19"/>
                  </a:cubicBezTo>
                  <a:cubicBezTo>
                    <a:pt x="266" y="28"/>
                    <a:pt x="268" y="46"/>
                    <a:pt x="293" y="57"/>
                  </a:cubicBezTo>
                  <a:cubicBezTo>
                    <a:pt x="318" y="68"/>
                    <a:pt x="341" y="65"/>
                    <a:pt x="368" y="85"/>
                  </a:cubicBezTo>
                  <a:cubicBezTo>
                    <a:pt x="395" y="105"/>
                    <a:pt x="429" y="148"/>
                    <a:pt x="453" y="179"/>
                  </a:cubicBezTo>
                  <a:cubicBezTo>
                    <a:pt x="477" y="210"/>
                    <a:pt x="502" y="257"/>
                    <a:pt x="510" y="274"/>
                  </a:cubicBez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4590" name="Freeform 166"/>
            <p:cNvSpPr>
              <a:spLocks/>
            </p:cNvSpPr>
            <p:nvPr/>
          </p:nvSpPr>
          <p:spPr bwMode="auto">
            <a:xfrm>
              <a:off x="4636" y="1832"/>
              <a:ext cx="423" cy="217"/>
            </a:xfrm>
            <a:custGeom>
              <a:avLst/>
              <a:gdLst>
                <a:gd name="T0" fmla="*/ 0 w 435"/>
                <a:gd name="T1" fmla="*/ 0 h 236"/>
                <a:gd name="T2" fmla="*/ 76 w 435"/>
                <a:gd name="T3" fmla="*/ 66 h 236"/>
                <a:gd name="T4" fmla="*/ 123 w 435"/>
                <a:gd name="T5" fmla="*/ 94 h 236"/>
                <a:gd name="T6" fmla="*/ 208 w 435"/>
                <a:gd name="T7" fmla="*/ 151 h 236"/>
                <a:gd name="T8" fmla="*/ 302 w 435"/>
                <a:gd name="T9" fmla="*/ 189 h 236"/>
                <a:gd name="T10" fmla="*/ 387 w 435"/>
                <a:gd name="T11" fmla="*/ 208 h 236"/>
                <a:gd name="T12" fmla="*/ 435 w 435"/>
                <a:gd name="T13" fmla="*/ 236 h 236"/>
                <a:gd name="T14" fmla="*/ 0 60000 65536"/>
                <a:gd name="T15" fmla="*/ 0 60000 65536"/>
                <a:gd name="T16" fmla="*/ 0 60000 65536"/>
                <a:gd name="T17" fmla="*/ 0 60000 65536"/>
                <a:gd name="T18" fmla="*/ 0 60000 65536"/>
                <a:gd name="T19" fmla="*/ 0 60000 65536"/>
                <a:gd name="T20" fmla="*/ 0 60000 65536"/>
                <a:gd name="T21" fmla="*/ 0 w 435"/>
                <a:gd name="T22" fmla="*/ 0 h 236"/>
                <a:gd name="T23" fmla="*/ 435 w 435"/>
                <a:gd name="T24" fmla="*/ 236 h 2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5" h="236">
                  <a:moveTo>
                    <a:pt x="0" y="0"/>
                  </a:moveTo>
                  <a:cubicBezTo>
                    <a:pt x="27" y="25"/>
                    <a:pt x="55" y="50"/>
                    <a:pt x="76" y="66"/>
                  </a:cubicBezTo>
                  <a:cubicBezTo>
                    <a:pt x="97" y="82"/>
                    <a:pt x="101" y="80"/>
                    <a:pt x="123" y="94"/>
                  </a:cubicBezTo>
                  <a:cubicBezTo>
                    <a:pt x="145" y="108"/>
                    <a:pt x="178" y="135"/>
                    <a:pt x="208" y="151"/>
                  </a:cubicBezTo>
                  <a:cubicBezTo>
                    <a:pt x="238" y="167"/>
                    <a:pt x="272" y="180"/>
                    <a:pt x="302" y="189"/>
                  </a:cubicBezTo>
                  <a:cubicBezTo>
                    <a:pt x="332" y="198"/>
                    <a:pt x="365" y="200"/>
                    <a:pt x="387" y="208"/>
                  </a:cubicBezTo>
                  <a:cubicBezTo>
                    <a:pt x="409" y="216"/>
                    <a:pt x="422" y="226"/>
                    <a:pt x="435" y="236"/>
                  </a:cubicBez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4591" name="Freeform 167"/>
            <p:cNvSpPr>
              <a:spLocks/>
            </p:cNvSpPr>
            <p:nvPr/>
          </p:nvSpPr>
          <p:spPr bwMode="auto">
            <a:xfrm>
              <a:off x="4721" y="2235"/>
              <a:ext cx="488" cy="363"/>
            </a:xfrm>
            <a:custGeom>
              <a:avLst/>
              <a:gdLst>
                <a:gd name="T0" fmla="*/ 501 w 501"/>
                <a:gd name="T1" fmla="*/ 0 h 351"/>
                <a:gd name="T2" fmla="*/ 463 w 501"/>
                <a:gd name="T3" fmla="*/ 95 h 351"/>
                <a:gd name="T4" fmla="*/ 435 w 501"/>
                <a:gd name="T5" fmla="*/ 151 h 351"/>
                <a:gd name="T6" fmla="*/ 340 w 501"/>
                <a:gd name="T7" fmla="*/ 227 h 351"/>
                <a:gd name="T8" fmla="*/ 246 w 501"/>
                <a:gd name="T9" fmla="*/ 274 h 351"/>
                <a:gd name="T10" fmla="*/ 85 w 501"/>
                <a:gd name="T11" fmla="*/ 340 h 351"/>
                <a:gd name="T12" fmla="*/ 0 w 501"/>
                <a:gd name="T13" fmla="*/ 340 h 351"/>
                <a:gd name="T14" fmla="*/ 0 60000 65536"/>
                <a:gd name="T15" fmla="*/ 0 60000 65536"/>
                <a:gd name="T16" fmla="*/ 0 60000 65536"/>
                <a:gd name="T17" fmla="*/ 0 60000 65536"/>
                <a:gd name="T18" fmla="*/ 0 60000 65536"/>
                <a:gd name="T19" fmla="*/ 0 60000 65536"/>
                <a:gd name="T20" fmla="*/ 0 60000 65536"/>
                <a:gd name="T21" fmla="*/ 0 w 501"/>
                <a:gd name="T22" fmla="*/ 0 h 351"/>
                <a:gd name="T23" fmla="*/ 501 w 501"/>
                <a:gd name="T24" fmla="*/ 351 h 3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1" h="351">
                  <a:moveTo>
                    <a:pt x="501" y="0"/>
                  </a:moveTo>
                  <a:cubicBezTo>
                    <a:pt x="487" y="35"/>
                    <a:pt x="474" y="70"/>
                    <a:pt x="463" y="95"/>
                  </a:cubicBezTo>
                  <a:cubicBezTo>
                    <a:pt x="452" y="120"/>
                    <a:pt x="455" y="129"/>
                    <a:pt x="435" y="151"/>
                  </a:cubicBezTo>
                  <a:cubicBezTo>
                    <a:pt x="415" y="173"/>
                    <a:pt x="371" y="207"/>
                    <a:pt x="340" y="227"/>
                  </a:cubicBezTo>
                  <a:cubicBezTo>
                    <a:pt x="309" y="247"/>
                    <a:pt x="288" y="255"/>
                    <a:pt x="246" y="274"/>
                  </a:cubicBezTo>
                  <a:cubicBezTo>
                    <a:pt x="204" y="293"/>
                    <a:pt x="126" y="329"/>
                    <a:pt x="85" y="340"/>
                  </a:cubicBezTo>
                  <a:cubicBezTo>
                    <a:pt x="44" y="351"/>
                    <a:pt x="22" y="345"/>
                    <a:pt x="0" y="340"/>
                  </a:cubicBez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4592" name="Freeform 168"/>
            <p:cNvSpPr>
              <a:spLocks/>
            </p:cNvSpPr>
            <p:nvPr/>
          </p:nvSpPr>
          <p:spPr bwMode="auto">
            <a:xfrm>
              <a:off x="4721" y="2186"/>
              <a:ext cx="338" cy="307"/>
            </a:xfrm>
            <a:custGeom>
              <a:avLst/>
              <a:gdLst>
                <a:gd name="T0" fmla="*/ 0 w 321"/>
                <a:gd name="T1" fmla="*/ 321 h 321"/>
                <a:gd name="T2" fmla="*/ 29 w 321"/>
                <a:gd name="T3" fmla="*/ 255 h 321"/>
                <a:gd name="T4" fmla="*/ 76 w 321"/>
                <a:gd name="T5" fmla="*/ 170 h 321"/>
                <a:gd name="T6" fmla="*/ 114 w 321"/>
                <a:gd name="T7" fmla="*/ 113 h 321"/>
                <a:gd name="T8" fmla="*/ 189 w 321"/>
                <a:gd name="T9" fmla="*/ 47 h 321"/>
                <a:gd name="T10" fmla="*/ 321 w 321"/>
                <a:gd name="T11" fmla="*/ 0 h 321"/>
                <a:gd name="T12" fmla="*/ 0 60000 65536"/>
                <a:gd name="T13" fmla="*/ 0 60000 65536"/>
                <a:gd name="T14" fmla="*/ 0 60000 65536"/>
                <a:gd name="T15" fmla="*/ 0 60000 65536"/>
                <a:gd name="T16" fmla="*/ 0 60000 65536"/>
                <a:gd name="T17" fmla="*/ 0 60000 65536"/>
                <a:gd name="T18" fmla="*/ 0 w 321"/>
                <a:gd name="T19" fmla="*/ 0 h 321"/>
                <a:gd name="T20" fmla="*/ 321 w 321"/>
                <a:gd name="T21" fmla="*/ 321 h 321"/>
              </a:gdLst>
              <a:ahLst/>
              <a:cxnLst>
                <a:cxn ang="T12">
                  <a:pos x="T0" y="T1"/>
                </a:cxn>
                <a:cxn ang="T13">
                  <a:pos x="T2" y="T3"/>
                </a:cxn>
                <a:cxn ang="T14">
                  <a:pos x="T4" y="T5"/>
                </a:cxn>
                <a:cxn ang="T15">
                  <a:pos x="T6" y="T7"/>
                </a:cxn>
                <a:cxn ang="T16">
                  <a:pos x="T8" y="T9"/>
                </a:cxn>
                <a:cxn ang="T17">
                  <a:pos x="T10" y="T11"/>
                </a:cxn>
              </a:cxnLst>
              <a:rect l="T18" t="T19" r="T20" b="T21"/>
              <a:pathLst>
                <a:path w="321" h="321">
                  <a:moveTo>
                    <a:pt x="0" y="321"/>
                  </a:moveTo>
                  <a:cubicBezTo>
                    <a:pt x="8" y="300"/>
                    <a:pt x="16" y="280"/>
                    <a:pt x="29" y="255"/>
                  </a:cubicBezTo>
                  <a:cubicBezTo>
                    <a:pt x="42" y="230"/>
                    <a:pt x="62" y="194"/>
                    <a:pt x="76" y="170"/>
                  </a:cubicBezTo>
                  <a:cubicBezTo>
                    <a:pt x="90" y="146"/>
                    <a:pt x="95" y="133"/>
                    <a:pt x="114" y="113"/>
                  </a:cubicBezTo>
                  <a:cubicBezTo>
                    <a:pt x="133" y="93"/>
                    <a:pt x="155" y="66"/>
                    <a:pt x="189" y="47"/>
                  </a:cubicBezTo>
                  <a:cubicBezTo>
                    <a:pt x="223" y="28"/>
                    <a:pt x="272" y="14"/>
                    <a:pt x="321" y="0"/>
                  </a:cubicBez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71" name="Rectangle 2"/>
          <p:cNvSpPr>
            <a:spLocks noGrp="1" noChangeArrowheads="1"/>
          </p:cNvSpPr>
          <p:nvPr>
            <p:ph type="title" idx="4294967295"/>
          </p:nvPr>
        </p:nvSpPr>
        <p:spPr>
          <a:xfrm>
            <a:off x="914400" y="533400"/>
            <a:ext cx="10439400" cy="685800"/>
          </a:xfrm>
        </p:spPr>
        <p:txBody>
          <a:bodyPr/>
          <a:lstStyle/>
          <a:p>
            <a:pPr eaLnBrk="1" hangingPunct="1"/>
            <a:r>
              <a:rPr lang="zh-CN" altLang="en-US" dirty="0"/>
              <a:t>古老的七桥问题</a:t>
            </a:r>
          </a:p>
        </p:txBody>
      </p:sp>
      <p:sp>
        <p:nvSpPr>
          <p:cNvPr id="72" name="AutoShape 4"/>
          <p:cNvSpPr>
            <a:spLocks noChangeArrowheads="1"/>
          </p:cNvSpPr>
          <p:nvPr/>
        </p:nvSpPr>
        <p:spPr bwMode="auto">
          <a:xfrm>
            <a:off x="10321787" y="602517"/>
            <a:ext cx="1605756" cy="1642348"/>
          </a:xfrm>
          <a:prstGeom prst="irregularSeal1">
            <a:avLst/>
          </a:prstGeom>
          <a:solidFill>
            <a:srgbClr val="FFFFCC"/>
          </a:solidFill>
          <a:ln w="9525">
            <a:solidFill>
              <a:schemeClr val="tx1"/>
            </a:solidFill>
            <a:miter lim="800000"/>
            <a:headEnd/>
            <a:tailEnd/>
          </a:ln>
        </p:spPr>
        <p:txBody>
          <a:bodyPr wrap="square" anchor="ctr">
            <a:spAutoFit/>
          </a:bodyPr>
          <a:lstStyle/>
          <a:p>
            <a:pPr lvl="0" algn="ctr" eaLnBrk="1" hangingPunct="1"/>
            <a:r>
              <a:rPr kumimoji="1" lang="zh-CN" altLang="en-US" sz="3200" b="1">
                <a:solidFill>
                  <a:srgbClr val="FF0000"/>
                </a:solidFill>
                <a:ea typeface="隶书" panose="02010509060101010101" pitchFamily="49" charset="-122"/>
              </a:rPr>
              <a:t>图</a:t>
            </a:r>
            <a:endParaRPr kumimoji="1" lang="zh-CN" altLang="en-US" sz="3200" b="1" dirty="0">
              <a:solidFill>
                <a:srgbClr val="FF0000"/>
              </a:solidFill>
              <a:ea typeface="隶书" panose="02010509060101010101" pitchFamily="49" charset="-122"/>
            </a:endParaRPr>
          </a:p>
        </p:txBody>
      </p:sp>
      <p:sp>
        <p:nvSpPr>
          <p:cNvPr id="2" name="矩形 1"/>
          <p:cNvSpPr/>
          <p:nvPr/>
        </p:nvSpPr>
        <p:spPr>
          <a:xfrm>
            <a:off x="204871" y="1226108"/>
            <a:ext cx="5751715" cy="1277273"/>
          </a:xfrm>
          <a:prstGeom prst="rect">
            <a:avLst/>
          </a:prstGeom>
          <a:ln>
            <a:solidFill>
              <a:schemeClr val="accent2"/>
            </a:solidFill>
          </a:ln>
        </p:spPr>
        <p:txBody>
          <a:bodyPr wrap="square">
            <a:spAutoFit/>
          </a:bodyPr>
          <a:lstStyle/>
          <a:p>
            <a:pPr marL="285750" indent="-285750" algn="just">
              <a:spcBef>
                <a:spcPts val="600"/>
              </a:spcBef>
              <a:buFont typeface="Wingdings" panose="05000000000000000000" pitchFamily="2" charset="2"/>
              <a:buChar char="Ø"/>
            </a:pPr>
            <a:r>
              <a:rPr lang="en-US" altLang="zh-CN" sz="1800" dirty="0">
                <a:solidFill>
                  <a:srgbClr val="333333"/>
                </a:solidFill>
                <a:latin typeface="arial" panose="020B0604020202020204" pitchFamily="34" charset="0"/>
              </a:rPr>
              <a:t>18</a:t>
            </a:r>
            <a:r>
              <a:rPr lang="zh-CN" altLang="en-US" sz="1800" dirty="0">
                <a:solidFill>
                  <a:srgbClr val="333333"/>
                </a:solidFill>
                <a:latin typeface="arial" panose="020B0604020202020204" pitchFamily="34" charset="0"/>
              </a:rPr>
              <a:t>世纪初</a:t>
            </a:r>
            <a:r>
              <a:rPr lang="zh-CN" altLang="en-US" sz="1800" dirty="0">
                <a:solidFill>
                  <a:srgbClr val="136EC2"/>
                </a:solidFill>
                <a:latin typeface="arial" panose="020B0604020202020204" pitchFamily="34" charset="0"/>
              </a:rPr>
              <a:t>普鲁士</a:t>
            </a:r>
            <a:r>
              <a:rPr lang="zh-CN" altLang="en-US" sz="1800" dirty="0">
                <a:solidFill>
                  <a:srgbClr val="333333"/>
                </a:solidFill>
                <a:latin typeface="arial" panose="020B0604020202020204" pitchFamily="34" charset="0"/>
              </a:rPr>
              <a:t>的哥尼斯堡，有一条河穿过，河上有两个小岛，有七座桥把两个岛与河岸联系起来。</a:t>
            </a:r>
            <a:endParaRPr lang="en-US" altLang="zh-CN" sz="1800" dirty="0">
              <a:solidFill>
                <a:srgbClr val="333333"/>
              </a:solidFill>
              <a:latin typeface="arial" panose="020B0604020202020204" pitchFamily="34" charset="0"/>
            </a:endParaRPr>
          </a:p>
          <a:p>
            <a:pPr marL="285750" indent="-285750" algn="just">
              <a:spcBef>
                <a:spcPts val="600"/>
              </a:spcBef>
              <a:buFont typeface="Wingdings" panose="05000000000000000000" pitchFamily="2" charset="2"/>
              <a:buChar char="Ø"/>
            </a:pPr>
            <a:r>
              <a:rPr lang="zh-CN" altLang="en-US" sz="1800" dirty="0">
                <a:solidFill>
                  <a:srgbClr val="333333"/>
                </a:solidFill>
                <a:latin typeface="arial" panose="020B0604020202020204" pitchFamily="34" charset="0"/>
              </a:rPr>
              <a:t>有个人提出一个问题：一个步行者怎样才能</a:t>
            </a:r>
            <a:r>
              <a:rPr lang="zh-CN" altLang="en-US" sz="1800" dirty="0">
                <a:solidFill>
                  <a:srgbClr val="00B050"/>
                </a:solidFill>
                <a:latin typeface="arial" panose="020B0604020202020204" pitchFamily="34" charset="0"/>
              </a:rPr>
              <a:t>不重复</a:t>
            </a:r>
            <a:r>
              <a:rPr lang="zh-CN" altLang="en-US" sz="1800" dirty="0">
                <a:solidFill>
                  <a:srgbClr val="333333"/>
                </a:solidFill>
                <a:latin typeface="arial" panose="020B0604020202020204" pitchFamily="34" charset="0"/>
              </a:rPr>
              <a:t>、</a:t>
            </a:r>
            <a:r>
              <a:rPr lang="zh-CN" altLang="en-US" sz="1800" dirty="0">
                <a:solidFill>
                  <a:srgbClr val="00B050"/>
                </a:solidFill>
                <a:latin typeface="arial" panose="020B0604020202020204" pitchFamily="34" charset="0"/>
              </a:rPr>
              <a:t>不遗漏</a:t>
            </a:r>
            <a:r>
              <a:rPr lang="zh-CN" altLang="en-US" sz="1800" dirty="0">
                <a:solidFill>
                  <a:srgbClr val="333333"/>
                </a:solidFill>
                <a:latin typeface="arial" panose="020B0604020202020204" pitchFamily="34" charset="0"/>
              </a:rPr>
              <a:t>地</a:t>
            </a:r>
            <a:r>
              <a:rPr lang="zh-CN" altLang="en-US" sz="1800" dirty="0">
                <a:solidFill>
                  <a:srgbClr val="00B050"/>
                </a:solidFill>
                <a:latin typeface="arial" panose="020B0604020202020204" pitchFamily="34" charset="0"/>
              </a:rPr>
              <a:t>一次</a:t>
            </a:r>
            <a:r>
              <a:rPr lang="zh-CN" altLang="en-US" sz="1800" dirty="0">
                <a:solidFill>
                  <a:srgbClr val="333333"/>
                </a:solidFill>
                <a:latin typeface="arial" panose="020B0604020202020204" pitchFamily="34" charset="0"/>
              </a:rPr>
              <a:t>走完七座桥，最后</a:t>
            </a:r>
            <a:r>
              <a:rPr lang="zh-CN" altLang="en-US" sz="1800" dirty="0">
                <a:solidFill>
                  <a:srgbClr val="00B050"/>
                </a:solidFill>
                <a:latin typeface="arial" panose="020B0604020202020204" pitchFamily="34" charset="0"/>
              </a:rPr>
              <a:t>回到出发点</a:t>
            </a:r>
            <a:r>
              <a:rPr lang="zh-CN" altLang="en-US" sz="1800" dirty="0">
                <a:solidFill>
                  <a:srgbClr val="333333"/>
                </a:solidFill>
                <a:latin typeface="arial" panose="020B0604020202020204" pitchFamily="34" charset="0"/>
              </a:rPr>
              <a:t>？</a:t>
            </a:r>
            <a:endParaRPr lang="zh-CN" altLang="en-US" sz="1800" dirty="0"/>
          </a:p>
        </p:txBody>
      </p:sp>
      <p:sp>
        <p:nvSpPr>
          <p:cNvPr id="3" name="矩形 2"/>
          <p:cNvSpPr/>
          <p:nvPr/>
        </p:nvSpPr>
        <p:spPr>
          <a:xfrm>
            <a:off x="7041628" y="2546411"/>
            <a:ext cx="5079822" cy="723275"/>
          </a:xfrm>
          <a:prstGeom prst="rect">
            <a:avLst/>
          </a:prstGeom>
          <a:ln>
            <a:solidFill>
              <a:schemeClr val="accent2"/>
            </a:solidFill>
          </a:ln>
        </p:spPr>
        <p:txBody>
          <a:bodyPr wrap="square">
            <a:spAutoFit/>
          </a:bodyPr>
          <a:lstStyle/>
          <a:p>
            <a:pPr marL="285750" indent="-285750" algn="just">
              <a:spcBef>
                <a:spcPts val="600"/>
              </a:spcBef>
              <a:buFont typeface="Wingdings" panose="05000000000000000000" pitchFamily="2" charset="2"/>
              <a:buChar char="Ø"/>
            </a:pPr>
            <a:r>
              <a:rPr lang="zh-CN" altLang="en-US" sz="1800" dirty="0">
                <a:solidFill>
                  <a:srgbClr val="333333"/>
                </a:solidFill>
                <a:latin typeface="arial" panose="020B0604020202020204" pitchFamily="34" charset="0"/>
              </a:rPr>
              <a:t>欧拉把它转化成一个</a:t>
            </a:r>
            <a:r>
              <a:rPr lang="zh-CN" altLang="en-US" sz="1800" dirty="0">
                <a:solidFill>
                  <a:srgbClr val="00B050"/>
                </a:solidFill>
                <a:latin typeface="arial" panose="020B0604020202020204" pitchFamily="34" charset="0"/>
              </a:rPr>
              <a:t>几何问题</a:t>
            </a:r>
            <a:r>
              <a:rPr lang="zh-CN" altLang="en-US" sz="1800" dirty="0">
                <a:solidFill>
                  <a:srgbClr val="333333"/>
                </a:solidFill>
                <a:latin typeface="arial" panose="020B0604020202020204" pitchFamily="34" charset="0"/>
              </a:rPr>
              <a:t>：</a:t>
            </a:r>
            <a:r>
              <a:rPr lang="zh-CN" altLang="en-US" sz="1800" dirty="0">
                <a:solidFill>
                  <a:srgbClr val="00B050"/>
                </a:solidFill>
                <a:latin typeface="arial" panose="020B0604020202020204" pitchFamily="34" charset="0"/>
              </a:rPr>
              <a:t>一笔画问题</a:t>
            </a:r>
            <a:r>
              <a:rPr lang="zh-CN" altLang="en-US" sz="1800" dirty="0">
                <a:solidFill>
                  <a:srgbClr val="333333"/>
                </a:solidFill>
                <a:latin typeface="arial" panose="020B0604020202020204" pitchFamily="34" charset="0"/>
              </a:rPr>
              <a:t>。</a:t>
            </a:r>
            <a:endParaRPr lang="en-US" altLang="zh-CN" sz="1800" dirty="0">
              <a:solidFill>
                <a:srgbClr val="333333"/>
              </a:solidFill>
              <a:latin typeface="arial" panose="020B0604020202020204" pitchFamily="34" charset="0"/>
            </a:endParaRPr>
          </a:p>
          <a:p>
            <a:pPr marL="285750" indent="-285750" algn="just">
              <a:spcBef>
                <a:spcPts val="600"/>
              </a:spcBef>
              <a:buFont typeface="Wingdings" panose="05000000000000000000" pitchFamily="2" charset="2"/>
              <a:buChar char="Ø"/>
            </a:pPr>
            <a:r>
              <a:rPr lang="zh-CN" altLang="en-US" sz="1800" dirty="0">
                <a:solidFill>
                  <a:srgbClr val="333333"/>
                </a:solidFill>
                <a:latin typeface="arial" panose="020B0604020202020204" pitchFamily="34" charset="0"/>
              </a:rPr>
              <a:t>开创了数学新分支：</a:t>
            </a:r>
            <a:r>
              <a:rPr lang="zh-CN" altLang="en-US" sz="1800" dirty="0">
                <a:solidFill>
                  <a:srgbClr val="00B050"/>
                </a:solidFill>
                <a:latin typeface="arial" panose="020B0604020202020204" pitchFamily="34" charset="0"/>
              </a:rPr>
              <a:t>图论</a:t>
            </a:r>
            <a:r>
              <a:rPr lang="zh-CN" altLang="en-US" sz="1800" dirty="0">
                <a:solidFill>
                  <a:srgbClr val="333333"/>
                </a:solidFill>
                <a:latin typeface="arial" panose="020B0604020202020204" pitchFamily="34" charset="0"/>
              </a:rPr>
              <a:t>。</a:t>
            </a:r>
          </a:p>
        </p:txBody>
      </p:sp>
    </p:spTree>
    <p:extLst>
      <p:ext uri="{BB962C8B-B14F-4D97-AF65-F5344CB8AC3E}">
        <p14:creationId xmlns:p14="http://schemas.microsoft.com/office/powerpoint/2010/main" val="3859955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4580" name="Group 155"/>
          <p:cNvGrpSpPr>
            <a:grpSpLocks noChangeAspect="1"/>
          </p:cNvGrpSpPr>
          <p:nvPr/>
        </p:nvGrpSpPr>
        <p:grpSpPr bwMode="auto">
          <a:xfrm>
            <a:off x="304800" y="2514600"/>
            <a:ext cx="7471501" cy="3578963"/>
            <a:chOff x="567" y="1417"/>
            <a:chExt cx="2870" cy="1502"/>
          </a:xfrm>
        </p:grpSpPr>
        <p:grpSp>
          <p:nvGrpSpPr>
            <p:cNvPr id="24593" name="Group 100"/>
            <p:cNvGrpSpPr>
              <a:grpSpLocks/>
            </p:cNvGrpSpPr>
            <p:nvPr/>
          </p:nvGrpSpPr>
          <p:grpSpPr bwMode="auto">
            <a:xfrm>
              <a:off x="567" y="1581"/>
              <a:ext cx="2870" cy="1247"/>
              <a:chOff x="567" y="1581"/>
              <a:chExt cx="2870" cy="1247"/>
            </a:xfrm>
          </p:grpSpPr>
          <p:sp>
            <p:nvSpPr>
              <p:cNvPr id="24640" name="Freeform 96"/>
              <p:cNvSpPr>
                <a:spLocks/>
              </p:cNvSpPr>
              <p:nvPr/>
            </p:nvSpPr>
            <p:spPr bwMode="auto">
              <a:xfrm>
                <a:off x="567" y="1581"/>
                <a:ext cx="2851" cy="330"/>
              </a:xfrm>
              <a:custGeom>
                <a:avLst/>
                <a:gdLst>
                  <a:gd name="T0" fmla="*/ 0 w 2851"/>
                  <a:gd name="T1" fmla="*/ 91 h 330"/>
                  <a:gd name="T2" fmla="*/ 358 w 2851"/>
                  <a:gd name="T3" fmla="*/ 24 h 330"/>
                  <a:gd name="T4" fmla="*/ 566 w 2851"/>
                  <a:gd name="T5" fmla="*/ 34 h 330"/>
                  <a:gd name="T6" fmla="*/ 670 w 2851"/>
                  <a:gd name="T7" fmla="*/ 53 h 330"/>
                  <a:gd name="T8" fmla="*/ 887 w 2851"/>
                  <a:gd name="T9" fmla="*/ 128 h 330"/>
                  <a:gd name="T10" fmla="*/ 982 w 2851"/>
                  <a:gd name="T11" fmla="*/ 176 h 330"/>
                  <a:gd name="T12" fmla="*/ 1189 w 2851"/>
                  <a:gd name="T13" fmla="*/ 194 h 330"/>
                  <a:gd name="T14" fmla="*/ 1265 w 2851"/>
                  <a:gd name="T15" fmla="*/ 176 h 330"/>
                  <a:gd name="T16" fmla="*/ 1397 w 2851"/>
                  <a:gd name="T17" fmla="*/ 138 h 330"/>
                  <a:gd name="T18" fmla="*/ 1548 w 2851"/>
                  <a:gd name="T19" fmla="*/ 72 h 330"/>
                  <a:gd name="T20" fmla="*/ 1699 w 2851"/>
                  <a:gd name="T21" fmla="*/ 34 h 330"/>
                  <a:gd name="T22" fmla="*/ 1813 w 2851"/>
                  <a:gd name="T23" fmla="*/ 6 h 330"/>
                  <a:gd name="T24" fmla="*/ 1992 w 2851"/>
                  <a:gd name="T25" fmla="*/ 72 h 330"/>
                  <a:gd name="T26" fmla="*/ 2134 w 2851"/>
                  <a:gd name="T27" fmla="*/ 138 h 330"/>
                  <a:gd name="T28" fmla="*/ 2200 w 2851"/>
                  <a:gd name="T29" fmla="*/ 185 h 330"/>
                  <a:gd name="T30" fmla="*/ 2379 w 2851"/>
                  <a:gd name="T31" fmla="*/ 261 h 330"/>
                  <a:gd name="T32" fmla="*/ 2511 w 2851"/>
                  <a:gd name="T33" fmla="*/ 308 h 330"/>
                  <a:gd name="T34" fmla="*/ 2700 w 2851"/>
                  <a:gd name="T35" fmla="*/ 327 h 330"/>
                  <a:gd name="T36" fmla="*/ 2851 w 2851"/>
                  <a:gd name="T37" fmla="*/ 327 h 3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51"/>
                  <a:gd name="T58" fmla="*/ 0 h 330"/>
                  <a:gd name="T59" fmla="*/ 2851 w 2851"/>
                  <a:gd name="T60" fmla="*/ 330 h 3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51" h="330">
                    <a:moveTo>
                      <a:pt x="0" y="91"/>
                    </a:moveTo>
                    <a:cubicBezTo>
                      <a:pt x="132" y="62"/>
                      <a:pt x="264" y="34"/>
                      <a:pt x="358" y="24"/>
                    </a:cubicBezTo>
                    <a:cubicBezTo>
                      <a:pt x="452" y="14"/>
                      <a:pt x="514" y="29"/>
                      <a:pt x="566" y="34"/>
                    </a:cubicBezTo>
                    <a:cubicBezTo>
                      <a:pt x="618" y="39"/>
                      <a:pt x="617" y="37"/>
                      <a:pt x="670" y="53"/>
                    </a:cubicBezTo>
                    <a:cubicBezTo>
                      <a:pt x="723" y="69"/>
                      <a:pt x="835" y="108"/>
                      <a:pt x="887" y="128"/>
                    </a:cubicBezTo>
                    <a:cubicBezTo>
                      <a:pt x="939" y="148"/>
                      <a:pt x="932" y="165"/>
                      <a:pt x="982" y="176"/>
                    </a:cubicBezTo>
                    <a:cubicBezTo>
                      <a:pt x="1032" y="187"/>
                      <a:pt x="1142" y="194"/>
                      <a:pt x="1189" y="194"/>
                    </a:cubicBezTo>
                    <a:cubicBezTo>
                      <a:pt x="1236" y="194"/>
                      <a:pt x="1230" y="185"/>
                      <a:pt x="1265" y="176"/>
                    </a:cubicBezTo>
                    <a:cubicBezTo>
                      <a:pt x="1300" y="167"/>
                      <a:pt x="1350" y="155"/>
                      <a:pt x="1397" y="138"/>
                    </a:cubicBezTo>
                    <a:cubicBezTo>
                      <a:pt x="1444" y="121"/>
                      <a:pt x="1498" y="89"/>
                      <a:pt x="1548" y="72"/>
                    </a:cubicBezTo>
                    <a:cubicBezTo>
                      <a:pt x="1598" y="55"/>
                      <a:pt x="1655" y="45"/>
                      <a:pt x="1699" y="34"/>
                    </a:cubicBezTo>
                    <a:cubicBezTo>
                      <a:pt x="1743" y="23"/>
                      <a:pt x="1764" y="0"/>
                      <a:pt x="1813" y="6"/>
                    </a:cubicBezTo>
                    <a:cubicBezTo>
                      <a:pt x="1862" y="12"/>
                      <a:pt x="1939" y="50"/>
                      <a:pt x="1992" y="72"/>
                    </a:cubicBezTo>
                    <a:cubicBezTo>
                      <a:pt x="2045" y="94"/>
                      <a:pt x="2099" y="119"/>
                      <a:pt x="2134" y="138"/>
                    </a:cubicBezTo>
                    <a:cubicBezTo>
                      <a:pt x="2169" y="157"/>
                      <a:pt x="2159" y="165"/>
                      <a:pt x="2200" y="185"/>
                    </a:cubicBezTo>
                    <a:cubicBezTo>
                      <a:pt x="2241" y="205"/>
                      <a:pt x="2327" y="240"/>
                      <a:pt x="2379" y="261"/>
                    </a:cubicBezTo>
                    <a:cubicBezTo>
                      <a:pt x="2431" y="282"/>
                      <a:pt x="2458" y="297"/>
                      <a:pt x="2511" y="308"/>
                    </a:cubicBezTo>
                    <a:cubicBezTo>
                      <a:pt x="2564" y="319"/>
                      <a:pt x="2643" y="324"/>
                      <a:pt x="2700" y="327"/>
                    </a:cubicBezTo>
                    <a:cubicBezTo>
                      <a:pt x="2757" y="330"/>
                      <a:pt x="2826" y="327"/>
                      <a:pt x="2851" y="327"/>
                    </a:cubicBezTo>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41" name="Freeform 97"/>
              <p:cNvSpPr>
                <a:spLocks/>
              </p:cNvSpPr>
              <p:nvPr/>
            </p:nvSpPr>
            <p:spPr bwMode="auto">
              <a:xfrm>
                <a:off x="567" y="1869"/>
                <a:ext cx="1100" cy="672"/>
              </a:xfrm>
              <a:custGeom>
                <a:avLst/>
                <a:gdLst>
                  <a:gd name="T0" fmla="*/ 0 w 1091"/>
                  <a:gd name="T1" fmla="*/ 57 h 672"/>
                  <a:gd name="T2" fmla="*/ 170 w 1091"/>
                  <a:gd name="T3" fmla="*/ 20 h 672"/>
                  <a:gd name="T4" fmla="*/ 406 w 1091"/>
                  <a:gd name="T5" fmla="*/ 1 h 672"/>
                  <a:gd name="T6" fmla="*/ 633 w 1091"/>
                  <a:gd name="T7" fmla="*/ 29 h 672"/>
                  <a:gd name="T8" fmla="*/ 784 w 1091"/>
                  <a:gd name="T9" fmla="*/ 38 h 672"/>
                  <a:gd name="T10" fmla="*/ 954 w 1091"/>
                  <a:gd name="T11" fmla="*/ 105 h 672"/>
                  <a:gd name="T12" fmla="*/ 1058 w 1091"/>
                  <a:gd name="T13" fmla="*/ 171 h 672"/>
                  <a:gd name="T14" fmla="*/ 1086 w 1091"/>
                  <a:gd name="T15" fmla="*/ 237 h 672"/>
                  <a:gd name="T16" fmla="*/ 1086 w 1091"/>
                  <a:gd name="T17" fmla="*/ 293 h 672"/>
                  <a:gd name="T18" fmla="*/ 1076 w 1091"/>
                  <a:gd name="T19" fmla="*/ 369 h 672"/>
                  <a:gd name="T20" fmla="*/ 1076 w 1091"/>
                  <a:gd name="T21" fmla="*/ 444 h 672"/>
                  <a:gd name="T22" fmla="*/ 1067 w 1091"/>
                  <a:gd name="T23" fmla="*/ 511 h 672"/>
                  <a:gd name="T24" fmla="*/ 982 w 1091"/>
                  <a:gd name="T25" fmla="*/ 577 h 672"/>
                  <a:gd name="T26" fmla="*/ 925 w 1091"/>
                  <a:gd name="T27" fmla="*/ 596 h 672"/>
                  <a:gd name="T28" fmla="*/ 831 w 1091"/>
                  <a:gd name="T29" fmla="*/ 596 h 672"/>
                  <a:gd name="T30" fmla="*/ 567 w 1091"/>
                  <a:gd name="T31" fmla="*/ 596 h 672"/>
                  <a:gd name="T32" fmla="*/ 444 w 1091"/>
                  <a:gd name="T33" fmla="*/ 643 h 672"/>
                  <a:gd name="T34" fmla="*/ 255 w 1091"/>
                  <a:gd name="T35" fmla="*/ 662 h 672"/>
                  <a:gd name="T36" fmla="*/ 161 w 1091"/>
                  <a:gd name="T37" fmla="*/ 671 h 672"/>
                  <a:gd name="T38" fmla="*/ 66 w 1091"/>
                  <a:gd name="T39" fmla="*/ 671 h 6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91"/>
                  <a:gd name="T61" fmla="*/ 0 h 672"/>
                  <a:gd name="T62" fmla="*/ 1091 w 1091"/>
                  <a:gd name="T63" fmla="*/ 672 h 6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91" h="672">
                    <a:moveTo>
                      <a:pt x="0" y="57"/>
                    </a:moveTo>
                    <a:cubicBezTo>
                      <a:pt x="51" y="43"/>
                      <a:pt x="102" y="29"/>
                      <a:pt x="170" y="20"/>
                    </a:cubicBezTo>
                    <a:cubicBezTo>
                      <a:pt x="238" y="11"/>
                      <a:pt x="329" y="0"/>
                      <a:pt x="406" y="1"/>
                    </a:cubicBezTo>
                    <a:cubicBezTo>
                      <a:pt x="483" y="2"/>
                      <a:pt x="570" y="23"/>
                      <a:pt x="633" y="29"/>
                    </a:cubicBezTo>
                    <a:cubicBezTo>
                      <a:pt x="696" y="35"/>
                      <a:pt x="731" y="25"/>
                      <a:pt x="784" y="38"/>
                    </a:cubicBezTo>
                    <a:cubicBezTo>
                      <a:pt x="837" y="51"/>
                      <a:pt x="908" y="83"/>
                      <a:pt x="954" y="105"/>
                    </a:cubicBezTo>
                    <a:cubicBezTo>
                      <a:pt x="1000" y="127"/>
                      <a:pt x="1036" y="149"/>
                      <a:pt x="1058" y="171"/>
                    </a:cubicBezTo>
                    <a:cubicBezTo>
                      <a:pt x="1080" y="193"/>
                      <a:pt x="1081" y="217"/>
                      <a:pt x="1086" y="237"/>
                    </a:cubicBezTo>
                    <a:cubicBezTo>
                      <a:pt x="1091" y="257"/>
                      <a:pt x="1088" y="271"/>
                      <a:pt x="1086" y="293"/>
                    </a:cubicBezTo>
                    <a:cubicBezTo>
                      <a:pt x="1084" y="315"/>
                      <a:pt x="1078" y="344"/>
                      <a:pt x="1076" y="369"/>
                    </a:cubicBezTo>
                    <a:cubicBezTo>
                      <a:pt x="1074" y="394"/>
                      <a:pt x="1078" y="420"/>
                      <a:pt x="1076" y="444"/>
                    </a:cubicBezTo>
                    <a:cubicBezTo>
                      <a:pt x="1074" y="468"/>
                      <a:pt x="1083" y="489"/>
                      <a:pt x="1067" y="511"/>
                    </a:cubicBezTo>
                    <a:cubicBezTo>
                      <a:pt x="1051" y="533"/>
                      <a:pt x="1006" y="563"/>
                      <a:pt x="982" y="577"/>
                    </a:cubicBezTo>
                    <a:cubicBezTo>
                      <a:pt x="958" y="591"/>
                      <a:pt x="950" y="593"/>
                      <a:pt x="925" y="596"/>
                    </a:cubicBezTo>
                    <a:cubicBezTo>
                      <a:pt x="900" y="599"/>
                      <a:pt x="891" y="596"/>
                      <a:pt x="831" y="596"/>
                    </a:cubicBezTo>
                    <a:cubicBezTo>
                      <a:pt x="771" y="596"/>
                      <a:pt x="632" y="588"/>
                      <a:pt x="567" y="596"/>
                    </a:cubicBezTo>
                    <a:cubicBezTo>
                      <a:pt x="502" y="604"/>
                      <a:pt x="496" y="632"/>
                      <a:pt x="444" y="643"/>
                    </a:cubicBezTo>
                    <a:cubicBezTo>
                      <a:pt x="392" y="654"/>
                      <a:pt x="302" y="657"/>
                      <a:pt x="255" y="662"/>
                    </a:cubicBezTo>
                    <a:cubicBezTo>
                      <a:pt x="208" y="667"/>
                      <a:pt x="192" y="670"/>
                      <a:pt x="161" y="671"/>
                    </a:cubicBezTo>
                    <a:cubicBezTo>
                      <a:pt x="130" y="672"/>
                      <a:pt x="82" y="671"/>
                      <a:pt x="66" y="671"/>
                    </a:cubicBezTo>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42" name="Freeform 98"/>
              <p:cNvSpPr>
                <a:spLocks/>
              </p:cNvSpPr>
              <p:nvPr/>
            </p:nvSpPr>
            <p:spPr bwMode="auto">
              <a:xfrm>
                <a:off x="633" y="2321"/>
                <a:ext cx="2804" cy="507"/>
              </a:xfrm>
              <a:custGeom>
                <a:avLst/>
                <a:gdLst>
                  <a:gd name="T0" fmla="*/ 0 w 2804"/>
                  <a:gd name="T1" fmla="*/ 493 h 507"/>
                  <a:gd name="T2" fmla="*/ 122 w 2804"/>
                  <a:gd name="T3" fmla="*/ 502 h 507"/>
                  <a:gd name="T4" fmla="*/ 245 w 2804"/>
                  <a:gd name="T5" fmla="*/ 502 h 507"/>
                  <a:gd name="T6" fmla="*/ 330 w 2804"/>
                  <a:gd name="T7" fmla="*/ 474 h 507"/>
                  <a:gd name="T8" fmla="*/ 557 w 2804"/>
                  <a:gd name="T9" fmla="*/ 446 h 507"/>
                  <a:gd name="T10" fmla="*/ 670 w 2804"/>
                  <a:gd name="T11" fmla="*/ 446 h 507"/>
                  <a:gd name="T12" fmla="*/ 840 w 2804"/>
                  <a:gd name="T13" fmla="*/ 408 h 507"/>
                  <a:gd name="T14" fmla="*/ 934 w 2804"/>
                  <a:gd name="T15" fmla="*/ 380 h 507"/>
                  <a:gd name="T16" fmla="*/ 1029 w 2804"/>
                  <a:gd name="T17" fmla="*/ 351 h 507"/>
                  <a:gd name="T18" fmla="*/ 1123 w 2804"/>
                  <a:gd name="T19" fmla="*/ 295 h 507"/>
                  <a:gd name="T20" fmla="*/ 1246 w 2804"/>
                  <a:gd name="T21" fmla="*/ 200 h 507"/>
                  <a:gd name="T22" fmla="*/ 1284 w 2804"/>
                  <a:gd name="T23" fmla="*/ 134 h 507"/>
                  <a:gd name="T24" fmla="*/ 1397 w 2804"/>
                  <a:gd name="T25" fmla="*/ 134 h 507"/>
                  <a:gd name="T26" fmla="*/ 1501 w 2804"/>
                  <a:gd name="T27" fmla="*/ 181 h 507"/>
                  <a:gd name="T28" fmla="*/ 1558 w 2804"/>
                  <a:gd name="T29" fmla="*/ 219 h 507"/>
                  <a:gd name="T30" fmla="*/ 1595 w 2804"/>
                  <a:gd name="T31" fmla="*/ 266 h 507"/>
                  <a:gd name="T32" fmla="*/ 1765 w 2804"/>
                  <a:gd name="T33" fmla="*/ 332 h 507"/>
                  <a:gd name="T34" fmla="*/ 1822 w 2804"/>
                  <a:gd name="T35" fmla="*/ 342 h 507"/>
                  <a:gd name="T36" fmla="*/ 1992 w 2804"/>
                  <a:gd name="T37" fmla="*/ 370 h 507"/>
                  <a:gd name="T38" fmla="*/ 2068 w 2804"/>
                  <a:gd name="T39" fmla="*/ 380 h 507"/>
                  <a:gd name="T40" fmla="*/ 2190 w 2804"/>
                  <a:gd name="T41" fmla="*/ 389 h 507"/>
                  <a:gd name="T42" fmla="*/ 2294 w 2804"/>
                  <a:gd name="T43" fmla="*/ 370 h 507"/>
                  <a:gd name="T44" fmla="*/ 2341 w 2804"/>
                  <a:gd name="T45" fmla="*/ 332 h 507"/>
                  <a:gd name="T46" fmla="*/ 2474 w 2804"/>
                  <a:gd name="T47" fmla="*/ 181 h 507"/>
                  <a:gd name="T48" fmla="*/ 2577 w 2804"/>
                  <a:gd name="T49" fmla="*/ 68 h 507"/>
                  <a:gd name="T50" fmla="*/ 2710 w 2804"/>
                  <a:gd name="T51" fmla="*/ 11 h 507"/>
                  <a:gd name="T52" fmla="*/ 2804 w 2804"/>
                  <a:gd name="T53" fmla="*/ 2 h 5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804"/>
                  <a:gd name="T82" fmla="*/ 0 h 507"/>
                  <a:gd name="T83" fmla="*/ 2804 w 2804"/>
                  <a:gd name="T84" fmla="*/ 507 h 50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804" h="507">
                    <a:moveTo>
                      <a:pt x="0" y="493"/>
                    </a:moveTo>
                    <a:cubicBezTo>
                      <a:pt x="40" y="497"/>
                      <a:pt x="81" y="501"/>
                      <a:pt x="122" y="502"/>
                    </a:cubicBezTo>
                    <a:cubicBezTo>
                      <a:pt x="163" y="503"/>
                      <a:pt x="210" y="507"/>
                      <a:pt x="245" y="502"/>
                    </a:cubicBezTo>
                    <a:cubicBezTo>
                      <a:pt x="280" y="497"/>
                      <a:pt x="278" y="483"/>
                      <a:pt x="330" y="474"/>
                    </a:cubicBezTo>
                    <a:cubicBezTo>
                      <a:pt x="382" y="465"/>
                      <a:pt x="500" y="451"/>
                      <a:pt x="557" y="446"/>
                    </a:cubicBezTo>
                    <a:cubicBezTo>
                      <a:pt x="614" y="441"/>
                      <a:pt x="623" y="452"/>
                      <a:pt x="670" y="446"/>
                    </a:cubicBezTo>
                    <a:cubicBezTo>
                      <a:pt x="717" y="440"/>
                      <a:pt x="796" y="419"/>
                      <a:pt x="840" y="408"/>
                    </a:cubicBezTo>
                    <a:cubicBezTo>
                      <a:pt x="884" y="397"/>
                      <a:pt x="903" y="389"/>
                      <a:pt x="934" y="380"/>
                    </a:cubicBezTo>
                    <a:cubicBezTo>
                      <a:pt x="965" y="371"/>
                      <a:pt x="998" y="365"/>
                      <a:pt x="1029" y="351"/>
                    </a:cubicBezTo>
                    <a:cubicBezTo>
                      <a:pt x="1060" y="337"/>
                      <a:pt x="1087" y="320"/>
                      <a:pt x="1123" y="295"/>
                    </a:cubicBezTo>
                    <a:cubicBezTo>
                      <a:pt x="1159" y="270"/>
                      <a:pt x="1219" y="227"/>
                      <a:pt x="1246" y="200"/>
                    </a:cubicBezTo>
                    <a:cubicBezTo>
                      <a:pt x="1273" y="173"/>
                      <a:pt x="1259" y="145"/>
                      <a:pt x="1284" y="134"/>
                    </a:cubicBezTo>
                    <a:cubicBezTo>
                      <a:pt x="1309" y="123"/>
                      <a:pt x="1361" y="126"/>
                      <a:pt x="1397" y="134"/>
                    </a:cubicBezTo>
                    <a:cubicBezTo>
                      <a:pt x="1433" y="142"/>
                      <a:pt x="1474" y="167"/>
                      <a:pt x="1501" y="181"/>
                    </a:cubicBezTo>
                    <a:cubicBezTo>
                      <a:pt x="1528" y="195"/>
                      <a:pt x="1542" y="205"/>
                      <a:pt x="1558" y="219"/>
                    </a:cubicBezTo>
                    <a:cubicBezTo>
                      <a:pt x="1574" y="233"/>
                      <a:pt x="1561" y="247"/>
                      <a:pt x="1595" y="266"/>
                    </a:cubicBezTo>
                    <a:cubicBezTo>
                      <a:pt x="1629" y="285"/>
                      <a:pt x="1727" y="319"/>
                      <a:pt x="1765" y="332"/>
                    </a:cubicBezTo>
                    <a:cubicBezTo>
                      <a:pt x="1803" y="345"/>
                      <a:pt x="1784" y="336"/>
                      <a:pt x="1822" y="342"/>
                    </a:cubicBezTo>
                    <a:cubicBezTo>
                      <a:pt x="1860" y="348"/>
                      <a:pt x="1951" y="364"/>
                      <a:pt x="1992" y="370"/>
                    </a:cubicBezTo>
                    <a:cubicBezTo>
                      <a:pt x="2033" y="376"/>
                      <a:pt x="2035" y="377"/>
                      <a:pt x="2068" y="380"/>
                    </a:cubicBezTo>
                    <a:cubicBezTo>
                      <a:pt x="2101" y="383"/>
                      <a:pt x="2152" y="391"/>
                      <a:pt x="2190" y="389"/>
                    </a:cubicBezTo>
                    <a:cubicBezTo>
                      <a:pt x="2228" y="387"/>
                      <a:pt x="2269" y="379"/>
                      <a:pt x="2294" y="370"/>
                    </a:cubicBezTo>
                    <a:cubicBezTo>
                      <a:pt x="2319" y="361"/>
                      <a:pt x="2311" y="363"/>
                      <a:pt x="2341" y="332"/>
                    </a:cubicBezTo>
                    <a:cubicBezTo>
                      <a:pt x="2371" y="301"/>
                      <a:pt x="2435" y="225"/>
                      <a:pt x="2474" y="181"/>
                    </a:cubicBezTo>
                    <a:cubicBezTo>
                      <a:pt x="2513" y="137"/>
                      <a:pt x="2538" y="96"/>
                      <a:pt x="2577" y="68"/>
                    </a:cubicBezTo>
                    <a:cubicBezTo>
                      <a:pt x="2616" y="40"/>
                      <a:pt x="2672" y="22"/>
                      <a:pt x="2710" y="11"/>
                    </a:cubicBezTo>
                    <a:cubicBezTo>
                      <a:pt x="2748" y="0"/>
                      <a:pt x="2784" y="3"/>
                      <a:pt x="2804" y="2"/>
                    </a:cubicBezTo>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43" name="Freeform 99"/>
              <p:cNvSpPr>
                <a:spLocks/>
              </p:cNvSpPr>
              <p:nvPr/>
            </p:nvSpPr>
            <p:spPr bwMode="auto">
              <a:xfrm>
                <a:off x="1963" y="1873"/>
                <a:ext cx="1074" cy="665"/>
              </a:xfrm>
              <a:custGeom>
                <a:avLst/>
                <a:gdLst>
                  <a:gd name="T0" fmla="*/ 20 w 1074"/>
                  <a:gd name="T1" fmla="*/ 318 h 665"/>
                  <a:gd name="T2" fmla="*/ 11 w 1074"/>
                  <a:gd name="T3" fmla="*/ 242 h 665"/>
                  <a:gd name="T4" fmla="*/ 86 w 1074"/>
                  <a:gd name="T5" fmla="*/ 110 h 665"/>
                  <a:gd name="T6" fmla="*/ 247 w 1074"/>
                  <a:gd name="T7" fmla="*/ 16 h 665"/>
                  <a:gd name="T8" fmla="*/ 492 w 1074"/>
                  <a:gd name="T9" fmla="*/ 16 h 665"/>
                  <a:gd name="T10" fmla="*/ 747 w 1074"/>
                  <a:gd name="T11" fmla="*/ 82 h 665"/>
                  <a:gd name="T12" fmla="*/ 945 w 1074"/>
                  <a:gd name="T13" fmla="*/ 176 h 665"/>
                  <a:gd name="T14" fmla="*/ 1040 w 1074"/>
                  <a:gd name="T15" fmla="*/ 289 h 665"/>
                  <a:gd name="T16" fmla="*/ 1068 w 1074"/>
                  <a:gd name="T17" fmla="*/ 431 h 665"/>
                  <a:gd name="T18" fmla="*/ 1002 w 1074"/>
                  <a:gd name="T19" fmla="*/ 554 h 665"/>
                  <a:gd name="T20" fmla="*/ 794 w 1074"/>
                  <a:gd name="T21" fmla="*/ 648 h 665"/>
                  <a:gd name="T22" fmla="*/ 624 w 1074"/>
                  <a:gd name="T23" fmla="*/ 658 h 665"/>
                  <a:gd name="T24" fmla="*/ 549 w 1074"/>
                  <a:gd name="T25" fmla="*/ 620 h 665"/>
                  <a:gd name="T26" fmla="*/ 398 w 1074"/>
                  <a:gd name="T27" fmla="*/ 582 h 665"/>
                  <a:gd name="T28" fmla="*/ 237 w 1074"/>
                  <a:gd name="T29" fmla="*/ 535 h 665"/>
                  <a:gd name="T30" fmla="*/ 77 w 1074"/>
                  <a:gd name="T31" fmla="*/ 450 h 665"/>
                  <a:gd name="T32" fmla="*/ 20 w 1074"/>
                  <a:gd name="T33" fmla="*/ 318 h 6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74"/>
                  <a:gd name="T52" fmla="*/ 0 h 665"/>
                  <a:gd name="T53" fmla="*/ 1074 w 1074"/>
                  <a:gd name="T54" fmla="*/ 665 h 6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74" h="665">
                    <a:moveTo>
                      <a:pt x="20" y="318"/>
                    </a:moveTo>
                    <a:cubicBezTo>
                      <a:pt x="9" y="283"/>
                      <a:pt x="0" y="277"/>
                      <a:pt x="11" y="242"/>
                    </a:cubicBezTo>
                    <a:cubicBezTo>
                      <a:pt x="22" y="207"/>
                      <a:pt x="47" y="148"/>
                      <a:pt x="86" y="110"/>
                    </a:cubicBezTo>
                    <a:cubicBezTo>
                      <a:pt x="125" y="72"/>
                      <a:pt x="180" y="32"/>
                      <a:pt x="247" y="16"/>
                    </a:cubicBezTo>
                    <a:cubicBezTo>
                      <a:pt x="314" y="0"/>
                      <a:pt x="409" y="5"/>
                      <a:pt x="492" y="16"/>
                    </a:cubicBezTo>
                    <a:cubicBezTo>
                      <a:pt x="575" y="27"/>
                      <a:pt x="671" y="55"/>
                      <a:pt x="747" y="82"/>
                    </a:cubicBezTo>
                    <a:cubicBezTo>
                      <a:pt x="823" y="109"/>
                      <a:pt x="896" y="142"/>
                      <a:pt x="945" y="176"/>
                    </a:cubicBezTo>
                    <a:cubicBezTo>
                      <a:pt x="994" y="210"/>
                      <a:pt x="1020" y="247"/>
                      <a:pt x="1040" y="289"/>
                    </a:cubicBezTo>
                    <a:cubicBezTo>
                      <a:pt x="1060" y="331"/>
                      <a:pt x="1074" y="387"/>
                      <a:pt x="1068" y="431"/>
                    </a:cubicBezTo>
                    <a:cubicBezTo>
                      <a:pt x="1062" y="475"/>
                      <a:pt x="1048" y="518"/>
                      <a:pt x="1002" y="554"/>
                    </a:cubicBezTo>
                    <a:cubicBezTo>
                      <a:pt x="956" y="590"/>
                      <a:pt x="857" y="631"/>
                      <a:pt x="794" y="648"/>
                    </a:cubicBezTo>
                    <a:cubicBezTo>
                      <a:pt x="731" y="665"/>
                      <a:pt x="665" y="663"/>
                      <a:pt x="624" y="658"/>
                    </a:cubicBezTo>
                    <a:cubicBezTo>
                      <a:pt x="583" y="653"/>
                      <a:pt x="587" y="633"/>
                      <a:pt x="549" y="620"/>
                    </a:cubicBezTo>
                    <a:cubicBezTo>
                      <a:pt x="511" y="607"/>
                      <a:pt x="450" y="596"/>
                      <a:pt x="398" y="582"/>
                    </a:cubicBezTo>
                    <a:cubicBezTo>
                      <a:pt x="346" y="568"/>
                      <a:pt x="290" y="557"/>
                      <a:pt x="237" y="535"/>
                    </a:cubicBezTo>
                    <a:cubicBezTo>
                      <a:pt x="184" y="513"/>
                      <a:pt x="111" y="486"/>
                      <a:pt x="77" y="450"/>
                    </a:cubicBezTo>
                    <a:cubicBezTo>
                      <a:pt x="43" y="414"/>
                      <a:pt x="31" y="353"/>
                      <a:pt x="20" y="318"/>
                    </a:cubicBezTo>
                    <a:close/>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grpSp>
        <p:grpSp>
          <p:nvGrpSpPr>
            <p:cNvPr id="24594" name="Group 112"/>
            <p:cNvGrpSpPr>
              <a:grpSpLocks/>
            </p:cNvGrpSpPr>
            <p:nvPr/>
          </p:nvGrpSpPr>
          <p:grpSpPr bwMode="auto">
            <a:xfrm>
              <a:off x="979" y="1511"/>
              <a:ext cx="1912" cy="1408"/>
              <a:chOff x="979" y="1511"/>
              <a:chExt cx="1912" cy="1408"/>
            </a:xfrm>
          </p:grpSpPr>
          <p:sp>
            <p:nvSpPr>
              <p:cNvPr id="24633" name="AutoShape 101"/>
              <p:cNvSpPr>
                <a:spLocks noChangeArrowheads="1"/>
              </p:cNvSpPr>
              <p:nvPr/>
            </p:nvSpPr>
            <p:spPr bwMode="auto">
              <a:xfrm>
                <a:off x="979" y="1511"/>
                <a:ext cx="116" cy="482"/>
              </a:xfrm>
              <a:prstGeom prst="leftRightArrow">
                <a:avLst>
                  <a:gd name="adj1" fmla="val 70769"/>
                  <a:gd name="adj2" fmla="val 20000"/>
                </a:avLst>
              </a:prstGeom>
              <a:solidFill>
                <a:schemeClr val="accent1"/>
              </a:solidFill>
              <a:ln w="9525">
                <a:solidFill>
                  <a:srgbClr val="006600"/>
                </a:solidFill>
                <a:miter lim="800000"/>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b="1">
                  <a:latin typeface="微软雅黑" panose="020B0503020204020204" pitchFamily="34" charset="-122"/>
                  <a:ea typeface="微软雅黑" panose="020B0503020204020204" pitchFamily="34" charset="-122"/>
                </a:endParaRPr>
              </a:p>
            </p:txBody>
          </p:sp>
          <p:sp>
            <p:nvSpPr>
              <p:cNvPr id="24634" name="AutoShape 102"/>
              <p:cNvSpPr>
                <a:spLocks noChangeArrowheads="1"/>
              </p:cNvSpPr>
              <p:nvPr/>
            </p:nvSpPr>
            <p:spPr bwMode="auto">
              <a:xfrm>
                <a:off x="1182" y="2330"/>
                <a:ext cx="119" cy="589"/>
              </a:xfrm>
              <a:prstGeom prst="leftRightArrow">
                <a:avLst>
                  <a:gd name="adj1" fmla="val 64803"/>
                  <a:gd name="adj2" fmla="val 20000"/>
                </a:avLst>
              </a:prstGeom>
              <a:solidFill>
                <a:schemeClr val="accent1"/>
              </a:solidFill>
              <a:ln w="9525">
                <a:solidFill>
                  <a:srgbClr val="006600"/>
                </a:solidFill>
                <a:miter lim="800000"/>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b="1">
                  <a:latin typeface="微软雅黑" panose="020B0503020204020204" pitchFamily="34" charset="-122"/>
                  <a:ea typeface="微软雅黑" panose="020B0503020204020204" pitchFamily="34" charset="-122"/>
                </a:endParaRPr>
              </a:p>
            </p:txBody>
          </p:sp>
          <p:sp>
            <p:nvSpPr>
              <p:cNvPr id="24635" name="AutoShape 103"/>
              <p:cNvSpPr>
                <a:spLocks noChangeArrowheads="1"/>
              </p:cNvSpPr>
              <p:nvPr/>
            </p:nvSpPr>
            <p:spPr bwMode="auto">
              <a:xfrm>
                <a:off x="2164" y="1521"/>
                <a:ext cx="141" cy="472"/>
              </a:xfrm>
              <a:prstGeom prst="leftRightArrow">
                <a:avLst>
                  <a:gd name="adj1" fmla="val 76865"/>
                  <a:gd name="adj2" fmla="val 20000"/>
                </a:avLst>
              </a:prstGeom>
              <a:solidFill>
                <a:schemeClr val="accent1"/>
              </a:solidFill>
              <a:ln w="9525">
                <a:solidFill>
                  <a:srgbClr val="006600"/>
                </a:solidFill>
                <a:miter lim="800000"/>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b="1">
                  <a:latin typeface="微软雅黑" panose="020B0503020204020204" pitchFamily="34" charset="-122"/>
                  <a:ea typeface="微软雅黑" panose="020B0503020204020204" pitchFamily="34" charset="-122"/>
                </a:endParaRPr>
              </a:p>
            </p:txBody>
          </p:sp>
          <p:sp>
            <p:nvSpPr>
              <p:cNvPr id="24636" name="AutoShape 104"/>
              <p:cNvSpPr>
                <a:spLocks noChangeArrowheads="1"/>
              </p:cNvSpPr>
              <p:nvPr/>
            </p:nvSpPr>
            <p:spPr bwMode="auto">
              <a:xfrm>
                <a:off x="2683" y="1607"/>
                <a:ext cx="141" cy="482"/>
              </a:xfrm>
              <a:prstGeom prst="leftRightArrow">
                <a:avLst>
                  <a:gd name="adj1" fmla="val 59692"/>
                  <a:gd name="adj2" fmla="val 20000"/>
                </a:avLst>
              </a:prstGeom>
              <a:solidFill>
                <a:schemeClr val="accent1"/>
              </a:solidFill>
              <a:ln w="9525">
                <a:solidFill>
                  <a:srgbClr val="006600"/>
                </a:solidFill>
                <a:miter lim="800000"/>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b="1">
                  <a:latin typeface="微软雅黑" panose="020B0503020204020204" pitchFamily="34" charset="-122"/>
                  <a:ea typeface="微软雅黑" panose="020B0503020204020204" pitchFamily="34" charset="-122"/>
                </a:endParaRPr>
              </a:p>
            </p:txBody>
          </p:sp>
          <p:sp>
            <p:nvSpPr>
              <p:cNvPr id="24637" name="AutoShape 105"/>
              <p:cNvSpPr>
                <a:spLocks noChangeArrowheads="1"/>
              </p:cNvSpPr>
              <p:nvPr/>
            </p:nvSpPr>
            <p:spPr bwMode="auto">
              <a:xfrm>
                <a:off x="2183" y="2256"/>
                <a:ext cx="122" cy="493"/>
              </a:xfrm>
              <a:prstGeom prst="leftRightArrow">
                <a:avLst>
                  <a:gd name="adj1" fmla="val 56769"/>
                  <a:gd name="adj2" fmla="val 20000"/>
                </a:avLst>
              </a:prstGeom>
              <a:solidFill>
                <a:schemeClr val="accent1"/>
              </a:solidFill>
              <a:ln w="9525">
                <a:solidFill>
                  <a:srgbClr val="006600"/>
                </a:solidFill>
                <a:miter lim="800000"/>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b="1">
                  <a:latin typeface="微软雅黑" panose="020B0503020204020204" pitchFamily="34" charset="-122"/>
                  <a:ea typeface="微软雅黑" panose="020B0503020204020204" pitchFamily="34" charset="-122"/>
                </a:endParaRPr>
              </a:p>
            </p:txBody>
          </p:sp>
          <p:sp>
            <p:nvSpPr>
              <p:cNvPr id="24638" name="AutoShape 106"/>
              <p:cNvSpPr>
                <a:spLocks noChangeArrowheads="1"/>
              </p:cNvSpPr>
              <p:nvPr/>
            </p:nvSpPr>
            <p:spPr bwMode="auto">
              <a:xfrm>
                <a:off x="2760" y="2356"/>
                <a:ext cx="131" cy="496"/>
              </a:xfrm>
              <a:prstGeom prst="leftRightArrow">
                <a:avLst>
                  <a:gd name="adj1" fmla="val 67679"/>
                  <a:gd name="adj2" fmla="val 20000"/>
                </a:avLst>
              </a:prstGeom>
              <a:solidFill>
                <a:schemeClr val="accent1"/>
              </a:solidFill>
              <a:ln w="9525">
                <a:solidFill>
                  <a:srgbClr val="006600"/>
                </a:solidFill>
                <a:miter lim="800000"/>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b="1">
                  <a:latin typeface="微软雅黑" panose="020B0503020204020204" pitchFamily="34" charset="-122"/>
                  <a:ea typeface="微软雅黑" panose="020B0503020204020204" pitchFamily="34" charset="-122"/>
                </a:endParaRPr>
              </a:p>
            </p:txBody>
          </p:sp>
          <p:sp>
            <p:nvSpPr>
              <p:cNvPr id="24639" name="AutoShape 111"/>
              <p:cNvSpPr>
                <a:spLocks noChangeArrowheads="1"/>
              </p:cNvSpPr>
              <p:nvPr/>
            </p:nvSpPr>
            <p:spPr bwMode="auto">
              <a:xfrm>
                <a:off x="1531" y="2134"/>
                <a:ext cx="558" cy="122"/>
              </a:xfrm>
              <a:prstGeom prst="upDownArrow">
                <a:avLst>
                  <a:gd name="adj1" fmla="val 71895"/>
                  <a:gd name="adj2" fmla="val 20000"/>
                </a:avLst>
              </a:prstGeom>
              <a:solidFill>
                <a:schemeClr val="accent1"/>
              </a:solidFill>
              <a:ln w="9525">
                <a:solidFill>
                  <a:srgbClr val="006600"/>
                </a:solidFill>
                <a:miter lim="800000"/>
                <a:headEnd/>
                <a:tailEnd/>
              </a:ln>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b="1">
                  <a:latin typeface="微软雅黑" panose="020B0503020204020204" pitchFamily="34" charset="-122"/>
                  <a:ea typeface="微软雅黑" panose="020B0503020204020204" pitchFamily="34" charset="-122"/>
                </a:endParaRPr>
              </a:p>
            </p:txBody>
          </p:sp>
        </p:grpSp>
        <p:sp>
          <p:nvSpPr>
            <p:cNvPr id="24595" name="Text Box 116"/>
            <p:cNvSpPr txBox="1">
              <a:spLocks noChangeArrowheads="1"/>
            </p:cNvSpPr>
            <p:nvPr/>
          </p:nvSpPr>
          <p:spPr bwMode="auto">
            <a:xfrm>
              <a:off x="915" y="2134"/>
              <a:ext cx="388" cy="16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50000"/>
                </a:spcBef>
                <a:buFontTx/>
                <a:buNone/>
              </a:pPr>
              <a:r>
                <a:rPr lang="en-US" altLang="zh-CN" sz="2000" b="1" dirty="0">
                  <a:latin typeface="微软雅黑" panose="020B0503020204020204" pitchFamily="34" charset="-122"/>
                  <a:ea typeface="微软雅黑" panose="020B0503020204020204" pitchFamily="34" charset="-122"/>
                </a:rPr>
                <a:t>A</a:t>
              </a:r>
              <a:r>
                <a:rPr lang="zh-CN" altLang="en-US" sz="2000" b="1" dirty="0">
                  <a:latin typeface="微软雅黑" panose="020B0503020204020204" pitchFamily="34" charset="-122"/>
                  <a:ea typeface="微软雅黑" panose="020B0503020204020204" pitchFamily="34" charset="-122"/>
                </a:rPr>
                <a:t>岛</a:t>
              </a:r>
              <a:endParaRPr lang="en-US" altLang="zh-CN" sz="2000" b="1" dirty="0">
                <a:latin typeface="微软雅黑" panose="020B0503020204020204" pitchFamily="34" charset="-122"/>
                <a:ea typeface="微软雅黑" panose="020B0503020204020204" pitchFamily="34" charset="-122"/>
              </a:endParaRPr>
            </a:p>
          </p:txBody>
        </p:sp>
        <p:sp>
          <p:nvSpPr>
            <p:cNvPr id="24596" name="Text Box 117"/>
            <p:cNvSpPr txBox="1">
              <a:spLocks noChangeArrowheads="1"/>
            </p:cNvSpPr>
            <p:nvPr/>
          </p:nvSpPr>
          <p:spPr bwMode="auto">
            <a:xfrm>
              <a:off x="2361" y="2143"/>
              <a:ext cx="377" cy="16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spcBef>
                  <a:spcPct val="50000"/>
                </a:spcBef>
                <a:buFontTx/>
                <a:buNone/>
                <a:defRPr kumimoji="1" sz="2000" b="1">
                  <a:latin typeface="微软雅黑" panose="020B0503020204020204" pitchFamily="34" charset="-122"/>
                  <a:ea typeface="微软雅黑" panose="020B0503020204020204" pitchFamily="34" charset="-122"/>
                </a:defRPr>
              </a:lvl1pPr>
              <a:lvl2pPr marL="742950" indent="-285750">
                <a:spcBef>
                  <a:spcPct val="20000"/>
                </a:spcBef>
                <a:buClr>
                  <a:srgbClr val="6699FF"/>
                </a:buClr>
                <a:buFont typeface="Wingdings" panose="05000000000000000000" pitchFamily="2" charset="2"/>
                <a:buChar char="«"/>
                <a:defRPr kumimoji="1" sz="2800">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9pPr>
            </a:lstStyle>
            <a:p>
              <a:r>
                <a:rPr lang="en-US" altLang="zh-CN" dirty="0"/>
                <a:t>B</a:t>
              </a:r>
              <a:r>
                <a:rPr lang="zh-CN" altLang="en-US" dirty="0"/>
                <a:t>岛</a:t>
              </a:r>
              <a:endParaRPr lang="en-US" altLang="zh-CN" dirty="0"/>
            </a:p>
          </p:txBody>
        </p:sp>
        <p:sp>
          <p:nvSpPr>
            <p:cNvPr id="24597" name="Text Box 118"/>
            <p:cNvSpPr txBox="1">
              <a:spLocks noChangeArrowheads="1"/>
            </p:cNvSpPr>
            <p:nvPr/>
          </p:nvSpPr>
          <p:spPr bwMode="auto">
            <a:xfrm>
              <a:off x="1841" y="2748"/>
              <a:ext cx="510" cy="16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spcBef>
                  <a:spcPct val="50000"/>
                </a:spcBef>
                <a:buFontTx/>
                <a:buNone/>
                <a:defRPr kumimoji="1" sz="2000" b="1">
                  <a:latin typeface="微软雅黑" panose="020B0503020204020204" pitchFamily="34" charset="-122"/>
                  <a:ea typeface="微软雅黑" panose="020B0503020204020204" pitchFamily="34" charset="-122"/>
                </a:defRPr>
              </a:lvl1pPr>
              <a:lvl2pPr marL="742950" indent="-285750">
                <a:spcBef>
                  <a:spcPct val="20000"/>
                </a:spcBef>
                <a:buClr>
                  <a:srgbClr val="6699FF"/>
                </a:buClr>
                <a:buFont typeface="Wingdings" panose="05000000000000000000" pitchFamily="2" charset="2"/>
                <a:buChar char="«"/>
                <a:defRPr kumimoji="1" sz="2800">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9pPr>
            </a:lstStyle>
            <a:p>
              <a:r>
                <a:rPr lang="en-US" altLang="zh-CN" dirty="0"/>
                <a:t>D</a:t>
              </a:r>
              <a:r>
                <a:rPr lang="zh-CN" altLang="en-US" dirty="0"/>
                <a:t>岸</a:t>
              </a:r>
              <a:endParaRPr lang="en-US" altLang="zh-CN" dirty="0"/>
            </a:p>
          </p:txBody>
        </p:sp>
        <p:sp>
          <p:nvSpPr>
            <p:cNvPr id="24598" name="Text Box 119"/>
            <p:cNvSpPr txBox="1">
              <a:spLocks noChangeArrowheads="1"/>
            </p:cNvSpPr>
            <p:nvPr/>
          </p:nvSpPr>
          <p:spPr bwMode="auto">
            <a:xfrm>
              <a:off x="1615" y="1417"/>
              <a:ext cx="425" cy="16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spcBef>
                  <a:spcPct val="50000"/>
                </a:spcBef>
                <a:buFontTx/>
                <a:buNone/>
                <a:defRPr kumimoji="1" sz="2000" b="1">
                  <a:latin typeface="微软雅黑" panose="020B0503020204020204" pitchFamily="34" charset="-122"/>
                  <a:ea typeface="微软雅黑" panose="020B0503020204020204" pitchFamily="34" charset="-122"/>
                </a:defRPr>
              </a:lvl1pPr>
              <a:lvl2pPr marL="742950" indent="-285750">
                <a:spcBef>
                  <a:spcPct val="20000"/>
                </a:spcBef>
                <a:buClr>
                  <a:srgbClr val="6699FF"/>
                </a:buClr>
                <a:buFont typeface="Wingdings" panose="05000000000000000000" pitchFamily="2" charset="2"/>
                <a:buChar char="«"/>
                <a:defRPr kumimoji="1" sz="2800">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9pPr>
            </a:lstStyle>
            <a:p>
              <a:r>
                <a:rPr lang="en-US" altLang="zh-CN" dirty="0"/>
                <a:t>C</a:t>
              </a:r>
              <a:r>
                <a:rPr lang="zh-CN" altLang="en-US" dirty="0"/>
                <a:t>岸</a:t>
              </a:r>
              <a:endParaRPr lang="en-US" altLang="zh-CN" dirty="0"/>
            </a:p>
          </p:txBody>
        </p:sp>
        <p:sp>
          <p:nvSpPr>
            <p:cNvPr id="24599" name="Line 120"/>
            <p:cNvSpPr>
              <a:spLocks noChangeShapeType="1"/>
            </p:cNvSpPr>
            <p:nvPr/>
          </p:nvSpPr>
          <p:spPr bwMode="auto">
            <a:xfrm flipV="1">
              <a:off x="661" y="1756"/>
              <a:ext cx="85" cy="2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0" name="Line 121"/>
            <p:cNvSpPr>
              <a:spLocks noChangeShapeType="1"/>
            </p:cNvSpPr>
            <p:nvPr/>
          </p:nvSpPr>
          <p:spPr bwMode="auto">
            <a:xfrm flipV="1">
              <a:off x="804" y="1767"/>
              <a:ext cx="75" cy="2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1" name="Line 122"/>
            <p:cNvSpPr>
              <a:spLocks noChangeShapeType="1"/>
            </p:cNvSpPr>
            <p:nvPr/>
          </p:nvSpPr>
          <p:spPr bwMode="auto">
            <a:xfrm flipV="1">
              <a:off x="1144" y="1720"/>
              <a:ext cx="85" cy="2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2" name="Line 123"/>
            <p:cNvSpPr>
              <a:spLocks noChangeShapeType="1"/>
            </p:cNvSpPr>
            <p:nvPr/>
          </p:nvSpPr>
          <p:spPr bwMode="auto">
            <a:xfrm flipV="1">
              <a:off x="673" y="2646"/>
              <a:ext cx="85" cy="2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3" name="Line 124"/>
            <p:cNvSpPr>
              <a:spLocks noChangeShapeType="1"/>
            </p:cNvSpPr>
            <p:nvPr/>
          </p:nvSpPr>
          <p:spPr bwMode="auto">
            <a:xfrm flipV="1">
              <a:off x="930" y="2668"/>
              <a:ext cx="85" cy="2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4" name="Line 125"/>
            <p:cNvSpPr>
              <a:spLocks noChangeShapeType="1"/>
            </p:cNvSpPr>
            <p:nvPr/>
          </p:nvSpPr>
          <p:spPr bwMode="auto">
            <a:xfrm flipV="1">
              <a:off x="790" y="2650"/>
              <a:ext cx="85" cy="2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5" name="Line 126"/>
            <p:cNvSpPr>
              <a:spLocks noChangeShapeType="1"/>
            </p:cNvSpPr>
            <p:nvPr/>
          </p:nvSpPr>
          <p:spPr bwMode="auto">
            <a:xfrm flipV="1">
              <a:off x="1603" y="1877"/>
              <a:ext cx="85" cy="2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6" name="Line 127"/>
            <p:cNvSpPr>
              <a:spLocks noChangeShapeType="1"/>
            </p:cNvSpPr>
            <p:nvPr/>
          </p:nvSpPr>
          <p:spPr bwMode="auto">
            <a:xfrm flipV="1">
              <a:off x="1218" y="1775"/>
              <a:ext cx="85" cy="2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7" name="Line 128"/>
            <p:cNvSpPr>
              <a:spLocks noChangeShapeType="1"/>
            </p:cNvSpPr>
            <p:nvPr/>
          </p:nvSpPr>
          <p:spPr bwMode="auto">
            <a:xfrm flipV="1">
              <a:off x="1370" y="1843"/>
              <a:ext cx="85" cy="2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8" name="Line 129"/>
            <p:cNvSpPr>
              <a:spLocks noChangeShapeType="1"/>
            </p:cNvSpPr>
            <p:nvPr/>
          </p:nvSpPr>
          <p:spPr bwMode="auto">
            <a:xfrm flipV="1">
              <a:off x="1287" y="2617"/>
              <a:ext cx="141" cy="2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9" name="Line 130"/>
            <p:cNvSpPr>
              <a:spLocks noChangeShapeType="1"/>
            </p:cNvSpPr>
            <p:nvPr/>
          </p:nvSpPr>
          <p:spPr bwMode="auto">
            <a:xfrm flipV="1">
              <a:off x="1525" y="2620"/>
              <a:ext cx="85" cy="2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0" name="Line 131"/>
            <p:cNvSpPr>
              <a:spLocks noChangeShapeType="1"/>
            </p:cNvSpPr>
            <p:nvPr/>
          </p:nvSpPr>
          <p:spPr bwMode="auto">
            <a:xfrm flipV="1">
              <a:off x="1676" y="2393"/>
              <a:ext cx="75" cy="38"/>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1" name="Line 132"/>
            <p:cNvSpPr>
              <a:spLocks noChangeShapeType="1"/>
            </p:cNvSpPr>
            <p:nvPr/>
          </p:nvSpPr>
          <p:spPr bwMode="auto">
            <a:xfrm flipV="1">
              <a:off x="1526" y="2536"/>
              <a:ext cx="113" cy="38"/>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2" name="Line 133"/>
            <p:cNvSpPr>
              <a:spLocks noChangeShapeType="1"/>
            </p:cNvSpPr>
            <p:nvPr/>
          </p:nvSpPr>
          <p:spPr bwMode="auto">
            <a:xfrm flipH="1">
              <a:off x="1724" y="2507"/>
              <a:ext cx="58" cy="1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3" name="Line 134"/>
            <p:cNvSpPr>
              <a:spLocks noChangeShapeType="1"/>
            </p:cNvSpPr>
            <p:nvPr/>
          </p:nvSpPr>
          <p:spPr bwMode="auto">
            <a:xfrm flipV="1">
              <a:off x="1699" y="1973"/>
              <a:ext cx="85" cy="2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4" name="Line 135"/>
            <p:cNvSpPr>
              <a:spLocks noChangeShapeType="1"/>
            </p:cNvSpPr>
            <p:nvPr/>
          </p:nvSpPr>
          <p:spPr bwMode="auto">
            <a:xfrm flipV="1">
              <a:off x="1795" y="2069"/>
              <a:ext cx="85" cy="2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5" name="Line 136"/>
            <p:cNvSpPr>
              <a:spLocks noChangeShapeType="1"/>
            </p:cNvSpPr>
            <p:nvPr/>
          </p:nvSpPr>
          <p:spPr bwMode="auto">
            <a:xfrm flipV="1">
              <a:off x="1900" y="1882"/>
              <a:ext cx="85" cy="2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6" name="Line 137"/>
            <p:cNvSpPr>
              <a:spLocks noChangeShapeType="1"/>
            </p:cNvSpPr>
            <p:nvPr/>
          </p:nvSpPr>
          <p:spPr bwMode="auto">
            <a:xfrm flipV="1">
              <a:off x="1863" y="2335"/>
              <a:ext cx="85" cy="2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7" name="Line 138"/>
            <p:cNvSpPr>
              <a:spLocks noChangeShapeType="1"/>
            </p:cNvSpPr>
            <p:nvPr/>
          </p:nvSpPr>
          <p:spPr bwMode="auto">
            <a:xfrm flipV="1">
              <a:off x="2023" y="1730"/>
              <a:ext cx="85" cy="2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8" name="Line 139"/>
            <p:cNvSpPr>
              <a:spLocks noChangeShapeType="1"/>
            </p:cNvSpPr>
            <p:nvPr/>
          </p:nvSpPr>
          <p:spPr bwMode="auto">
            <a:xfrm flipV="1">
              <a:off x="2061" y="2411"/>
              <a:ext cx="85" cy="2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9" name="Line 140"/>
            <p:cNvSpPr>
              <a:spLocks noChangeShapeType="1"/>
            </p:cNvSpPr>
            <p:nvPr/>
          </p:nvSpPr>
          <p:spPr bwMode="auto">
            <a:xfrm>
              <a:off x="2496" y="2609"/>
              <a:ext cx="131" cy="27"/>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0" name="Line 141"/>
            <p:cNvSpPr>
              <a:spLocks noChangeShapeType="1"/>
            </p:cNvSpPr>
            <p:nvPr/>
          </p:nvSpPr>
          <p:spPr bwMode="auto">
            <a:xfrm>
              <a:off x="2412" y="1704"/>
              <a:ext cx="65" cy="8"/>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1" name="Line 142"/>
            <p:cNvSpPr>
              <a:spLocks noChangeShapeType="1"/>
            </p:cNvSpPr>
            <p:nvPr/>
          </p:nvSpPr>
          <p:spPr bwMode="auto">
            <a:xfrm flipV="1">
              <a:off x="2420" y="1806"/>
              <a:ext cx="114" cy="1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2" name="Line 143"/>
            <p:cNvSpPr>
              <a:spLocks noChangeShapeType="1"/>
            </p:cNvSpPr>
            <p:nvPr/>
          </p:nvSpPr>
          <p:spPr bwMode="auto">
            <a:xfrm>
              <a:off x="2883" y="1929"/>
              <a:ext cx="94" cy="1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3" name="Line 144"/>
            <p:cNvSpPr>
              <a:spLocks noChangeShapeType="1"/>
            </p:cNvSpPr>
            <p:nvPr/>
          </p:nvSpPr>
          <p:spPr bwMode="auto">
            <a:xfrm>
              <a:off x="3165" y="2006"/>
              <a:ext cx="132" cy="18"/>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4" name="Line 146"/>
            <p:cNvSpPr>
              <a:spLocks noChangeShapeType="1"/>
            </p:cNvSpPr>
            <p:nvPr/>
          </p:nvSpPr>
          <p:spPr bwMode="auto">
            <a:xfrm>
              <a:off x="2979" y="2025"/>
              <a:ext cx="94" cy="1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5" name="Line 147"/>
            <p:cNvSpPr>
              <a:spLocks noChangeShapeType="1"/>
            </p:cNvSpPr>
            <p:nvPr/>
          </p:nvSpPr>
          <p:spPr bwMode="auto">
            <a:xfrm>
              <a:off x="3075" y="2121"/>
              <a:ext cx="94" cy="1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6" name="Line 148"/>
            <p:cNvSpPr>
              <a:spLocks noChangeShapeType="1"/>
            </p:cNvSpPr>
            <p:nvPr/>
          </p:nvSpPr>
          <p:spPr bwMode="auto">
            <a:xfrm>
              <a:off x="3171" y="2217"/>
              <a:ext cx="94" cy="1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7" name="Line 149"/>
            <p:cNvSpPr>
              <a:spLocks noChangeShapeType="1"/>
            </p:cNvSpPr>
            <p:nvPr/>
          </p:nvSpPr>
          <p:spPr bwMode="auto">
            <a:xfrm>
              <a:off x="3257" y="2134"/>
              <a:ext cx="94" cy="1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8" name="Line 150"/>
            <p:cNvSpPr>
              <a:spLocks noChangeShapeType="1"/>
            </p:cNvSpPr>
            <p:nvPr/>
          </p:nvSpPr>
          <p:spPr bwMode="auto">
            <a:xfrm>
              <a:off x="2974" y="2492"/>
              <a:ext cx="94" cy="1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9" name="Line 151"/>
            <p:cNvSpPr>
              <a:spLocks noChangeShapeType="1"/>
            </p:cNvSpPr>
            <p:nvPr/>
          </p:nvSpPr>
          <p:spPr bwMode="auto">
            <a:xfrm>
              <a:off x="3031" y="2398"/>
              <a:ext cx="94" cy="1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30" name="Line 152"/>
            <p:cNvSpPr>
              <a:spLocks noChangeShapeType="1"/>
            </p:cNvSpPr>
            <p:nvPr/>
          </p:nvSpPr>
          <p:spPr bwMode="auto">
            <a:xfrm>
              <a:off x="3097" y="2332"/>
              <a:ext cx="94" cy="1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31" name="Line 153"/>
            <p:cNvSpPr>
              <a:spLocks noChangeShapeType="1"/>
            </p:cNvSpPr>
            <p:nvPr/>
          </p:nvSpPr>
          <p:spPr bwMode="auto">
            <a:xfrm>
              <a:off x="2870" y="2577"/>
              <a:ext cx="94" cy="1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32" name="Line 154"/>
            <p:cNvSpPr>
              <a:spLocks noChangeShapeType="1"/>
            </p:cNvSpPr>
            <p:nvPr/>
          </p:nvSpPr>
          <p:spPr bwMode="auto">
            <a:xfrm>
              <a:off x="2379" y="2521"/>
              <a:ext cx="94" cy="19"/>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grpSp>
      <p:grpSp>
        <p:nvGrpSpPr>
          <p:cNvPr id="24581" name="Group 169"/>
          <p:cNvGrpSpPr>
            <a:grpSpLocks/>
          </p:cNvGrpSpPr>
          <p:nvPr/>
        </p:nvGrpSpPr>
        <p:grpSpPr bwMode="auto">
          <a:xfrm>
            <a:off x="7867862" y="3838370"/>
            <a:ext cx="3508374" cy="2602143"/>
            <a:chOff x="3834" y="1637"/>
            <a:chExt cx="1449" cy="1018"/>
          </a:xfrm>
        </p:grpSpPr>
        <p:sp>
          <p:nvSpPr>
            <p:cNvPr id="24582" name="Oval 156"/>
            <p:cNvSpPr>
              <a:spLocks noChangeArrowheads="1"/>
            </p:cNvSpPr>
            <p:nvPr/>
          </p:nvSpPr>
          <p:spPr bwMode="auto">
            <a:xfrm>
              <a:off x="3834" y="1993"/>
              <a:ext cx="236" cy="236"/>
            </a:xfrm>
            <a:prstGeom prst="ellipse">
              <a:avLst/>
            </a:prstGeom>
            <a:solidFill>
              <a:schemeClr val="accent1"/>
            </a:solidFill>
            <a:ln w="38100">
              <a:solidFill>
                <a:schemeClr val="accent2"/>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lvl="0" algn="ctr">
                <a:spcBef>
                  <a:spcPct val="0"/>
                </a:spcBef>
                <a:buNone/>
              </a:pPr>
              <a:r>
                <a:rPr kumimoji="0" lang="en-US" altLang="zh-CN" sz="2000">
                  <a:solidFill>
                    <a:srgbClr val="000000"/>
                  </a:solidFill>
                  <a:latin typeface="微软雅黑" panose="020B0503020204020204" pitchFamily="34" charset="-122"/>
                  <a:ea typeface="微软雅黑" panose="020B0503020204020204" pitchFamily="34" charset="-122"/>
                </a:rPr>
                <a:t>A</a:t>
              </a:r>
              <a:endParaRPr kumimoji="0" lang="en-US" altLang="zh-CN" sz="2000" dirty="0">
                <a:solidFill>
                  <a:srgbClr val="000000"/>
                </a:solidFill>
                <a:latin typeface="微软雅黑" panose="020B0503020204020204" pitchFamily="34" charset="-122"/>
                <a:ea typeface="微软雅黑" panose="020B0503020204020204" pitchFamily="34" charset="-122"/>
              </a:endParaRPr>
            </a:p>
          </p:txBody>
        </p:sp>
        <p:sp>
          <p:nvSpPr>
            <p:cNvPr id="24583" name="Oval 157"/>
            <p:cNvSpPr>
              <a:spLocks noChangeArrowheads="1"/>
            </p:cNvSpPr>
            <p:nvPr/>
          </p:nvSpPr>
          <p:spPr bwMode="auto">
            <a:xfrm>
              <a:off x="4497" y="2419"/>
              <a:ext cx="236" cy="236"/>
            </a:xfrm>
            <a:prstGeom prst="ellipse">
              <a:avLst/>
            </a:prstGeom>
            <a:solidFill>
              <a:schemeClr val="accent1"/>
            </a:solidFill>
            <a:ln w="38100">
              <a:solidFill>
                <a:schemeClr val="accent2"/>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lvl="0" algn="ctr">
                <a:spcBef>
                  <a:spcPct val="0"/>
                </a:spcBef>
                <a:buNone/>
              </a:pPr>
              <a:r>
                <a:rPr kumimoji="0" lang="en-US" altLang="zh-CN" sz="2000">
                  <a:solidFill>
                    <a:srgbClr val="000000"/>
                  </a:solidFill>
                  <a:latin typeface="微软雅黑" panose="020B0503020204020204" pitchFamily="34" charset="-122"/>
                  <a:ea typeface="微软雅黑" panose="020B0503020204020204" pitchFamily="34" charset="-122"/>
                </a:rPr>
                <a:t>D</a:t>
              </a:r>
            </a:p>
          </p:txBody>
        </p:sp>
        <p:sp>
          <p:nvSpPr>
            <p:cNvPr id="24584" name="Oval 158"/>
            <p:cNvSpPr>
              <a:spLocks noChangeArrowheads="1"/>
            </p:cNvSpPr>
            <p:nvPr/>
          </p:nvSpPr>
          <p:spPr bwMode="auto">
            <a:xfrm>
              <a:off x="4432" y="1637"/>
              <a:ext cx="236" cy="236"/>
            </a:xfrm>
            <a:prstGeom prst="ellipse">
              <a:avLst/>
            </a:prstGeom>
            <a:solidFill>
              <a:schemeClr val="accent1"/>
            </a:solidFill>
            <a:ln w="38100">
              <a:solidFill>
                <a:schemeClr val="accent2"/>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lvl="0" algn="ctr">
                <a:spcBef>
                  <a:spcPct val="0"/>
                </a:spcBef>
                <a:buNone/>
              </a:pPr>
              <a:r>
                <a:rPr kumimoji="0" lang="en-US" altLang="zh-CN" sz="2000">
                  <a:solidFill>
                    <a:srgbClr val="000000"/>
                  </a:solidFill>
                  <a:latin typeface="微软雅黑" panose="020B0503020204020204" pitchFamily="34" charset="-122"/>
                  <a:ea typeface="微软雅黑" panose="020B0503020204020204" pitchFamily="34" charset="-122"/>
                </a:rPr>
                <a:t>C</a:t>
              </a:r>
            </a:p>
          </p:txBody>
        </p:sp>
        <p:sp>
          <p:nvSpPr>
            <p:cNvPr id="24585" name="Oval 159"/>
            <p:cNvSpPr>
              <a:spLocks noChangeArrowheads="1"/>
            </p:cNvSpPr>
            <p:nvPr/>
          </p:nvSpPr>
          <p:spPr bwMode="auto">
            <a:xfrm>
              <a:off x="5047" y="2007"/>
              <a:ext cx="236" cy="236"/>
            </a:xfrm>
            <a:prstGeom prst="ellipse">
              <a:avLst/>
            </a:prstGeom>
            <a:solidFill>
              <a:schemeClr val="accent1"/>
            </a:solidFill>
            <a:ln w="38100">
              <a:solidFill>
                <a:schemeClr val="accent2"/>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lvl="0" algn="ctr">
                <a:spcBef>
                  <a:spcPct val="0"/>
                </a:spcBef>
                <a:buNone/>
              </a:pPr>
              <a:r>
                <a:rPr kumimoji="0" lang="en-US" altLang="zh-CN" sz="2000">
                  <a:solidFill>
                    <a:srgbClr val="000000"/>
                  </a:solidFill>
                  <a:latin typeface="微软雅黑" panose="020B0503020204020204" pitchFamily="34" charset="-122"/>
                  <a:ea typeface="微软雅黑" panose="020B0503020204020204" pitchFamily="34" charset="-122"/>
                </a:rPr>
                <a:t>B</a:t>
              </a:r>
            </a:p>
          </p:txBody>
        </p:sp>
        <p:sp>
          <p:nvSpPr>
            <p:cNvPr id="24586" name="Line 160"/>
            <p:cNvSpPr>
              <a:spLocks noChangeShapeType="1"/>
            </p:cNvSpPr>
            <p:nvPr/>
          </p:nvSpPr>
          <p:spPr bwMode="auto">
            <a:xfrm flipV="1">
              <a:off x="4051" y="1802"/>
              <a:ext cx="401" cy="23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4587" name="Line 161"/>
            <p:cNvSpPr>
              <a:spLocks noChangeShapeType="1"/>
            </p:cNvSpPr>
            <p:nvPr/>
          </p:nvSpPr>
          <p:spPr bwMode="auto">
            <a:xfrm>
              <a:off x="4041" y="2200"/>
              <a:ext cx="456" cy="31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4588" name="Line 162"/>
            <p:cNvSpPr>
              <a:spLocks noChangeShapeType="1"/>
            </p:cNvSpPr>
            <p:nvPr/>
          </p:nvSpPr>
          <p:spPr bwMode="auto">
            <a:xfrm>
              <a:off x="4070" y="2098"/>
              <a:ext cx="982" cy="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4589" name="Freeform 163"/>
            <p:cNvSpPr>
              <a:spLocks/>
            </p:cNvSpPr>
            <p:nvPr/>
          </p:nvSpPr>
          <p:spPr bwMode="auto">
            <a:xfrm>
              <a:off x="4674" y="1735"/>
              <a:ext cx="503" cy="272"/>
            </a:xfrm>
            <a:custGeom>
              <a:avLst/>
              <a:gdLst>
                <a:gd name="T0" fmla="*/ 0 w 510"/>
                <a:gd name="T1" fmla="*/ 0 h 274"/>
                <a:gd name="T2" fmla="*/ 217 w 510"/>
                <a:gd name="T3" fmla="*/ 19 h 274"/>
                <a:gd name="T4" fmla="*/ 293 w 510"/>
                <a:gd name="T5" fmla="*/ 57 h 274"/>
                <a:gd name="T6" fmla="*/ 368 w 510"/>
                <a:gd name="T7" fmla="*/ 85 h 274"/>
                <a:gd name="T8" fmla="*/ 453 w 510"/>
                <a:gd name="T9" fmla="*/ 179 h 274"/>
                <a:gd name="T10" fmla="*/ 510 w 510"/>
                <a:gd name="T11" fmla="*/ 274 h 274"/>
                <a:gd name="T12" fmla="*/ 0 60000 65536"/>
                <a:gd name="T13" fmla="*/ 0 60000 65536"/>
                <a:gd name="T14" fmla="*/ 0 60000 65536"/>
                <a:gd name="T15" fmla="*/ 0 60000 65536"/>
                <a:gd name="T16" fmla="*/ 0 60000 65536"/>
                <a:gd name="T17" fmla="*/ 0 60000 65536"/>
                <a:gd name="T18" fmla="*/ 0 w 510"/>
                <a:gd name="T19" fmla="*/ 0 h 274"/>
                <a:gd name="T20" fmla="*/ 510 w 510"/>
                <a:gd name="T21" fmla="*/ 274 h 274"/>
              </a:gdLst>
              <a:ahLst/>
              <a:cxnLst>
                <a:cxn ang="T12">
                  <a:pos x="T0" y="T1"/>
                </a:cxn>
                <a:cxn ang="T13">
                  <a:pos x="T2" y="T3"/>
                </a:cxn>
                <a:cxn ang="T14">
                  <a:pos x="T4" y="T5"/>
                </a:cxn>
                <a:cxn ang="T15">
                  <a:pos x="T6" y="T7"/>
                </a:cxn>
                <a:cxn ang="T16">
                  <a:pos x="T8" y="T9"/>
                </a:cxn>
                <a:cxn ang="T17">
                  <a:pos x="T10" y="T11"/>
                </a:cxn>
              </a:cxnLst>
              <a:rect l="T18" t="T19" r="T20" b="T21"/>
              <a:pathLst>
                <a:path w="510" h="274">
                  <a:moveTo>
                    <a:pt x="0" y="0"/>
                  </a:moveTo>
                  <a:cubicBezTo>
                    <a:pt x="84" y="5"/>
                    <a:pt x="168" y="10"/>
                    <a:pt x="217" y="19"/>
                  </a:cubicBezTo>
                  <a:cubicBezTo>
                    <a:pt x="266" y="28"/>
                    <a:pt x="268" y="46"/>
                    <a:pt x="293" y="57"/>
                  </a:cubicBezTo>
                  <a:cubicBezTo>
                    <a:pt x="318" y="68"/>
                    <a:pt x="341" y="65"/>
                    <a:pt x="368" y="85"/>
                  </a:cubicBezTo>
                  <a:cubicBezTo>
                    <a:pt x="395" y="105"/>
                    <a:pt x="429" y="148"/>
                    <a:pt x="453" y="179"/>
                  </a:cubicBezTo>
                  <a:cubicBezTo>
                    <a:pt x="477" y="210"/>
                    <a:pt x="502" y="257"/>
                    <a:pt x="510" y="274"/>
                  </a:cubicBez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4590" name="Freeform 166"/>
            <p:cNvSpPr>
              <a:spLocks/>
            </p:cNvSpPr>
            <p:nvPr/>
          </p:nvSpPr>
          <p:spPr bwMode="auto">
            <a:xfrm>
              <a:off x="4638" y="1832"/>
              <a:ext cx="421" cy="255"/>
            </a:xfrm>
            <a:custGeom>
              <a:avLst/>
              <a:gdLst>
                <a:gd name="T0" fmla="*/ 0 w 435"/>
                <a:gd name="T1" fmla="*/ 0 h 236"/>
                <a:gd name="T2" fmla="*/ 76 w 435"/>
                <a:gd name="T3" fmla="*/ 66 h 236"/>
                <a:gd name="T4" fmla="*/ 123 w 435"/>
                <a:gd name="T5" fmla="*/ 94 h 236"/>
                <a:gd name="T6" fmla="*/ 208 w 435"/>
                <a:gd name="T7" fmla="*/ 151 h 236"/>
                <a:gd name="T8" fmla="*/ 302 w 435"/>
                <a:gd name="T9" fmla="*/ 189 h 236"/>
                <a:gd name="T10" fmla="*/ 387 w 435"/>
                <a:gd name="T11" fmla="*/ 208 h 236"/>
                <a:gd name="T12" fmla="*/ 435 w 435"/>
                <a:gd name="T13" fmla="*/ 236 h 236"/>
                <a:gd name="T14" fmla="*/ 0 60000 65536"/>
                <a:gd name="T15" fmla="*/ 0 60000 65536"/>
                <a:gd name="T16" fmla="*/ 0 60000 65536"/>
                <a:gd name="T17" fmla="*/ 0 60000 65536"/>
                <a:gd name="T18" fmla="*/ 0 60000 65536"/>
                <a:gd name="T19" fmla="*/ 0 60000 65536"/>
                <a:gd name="T20" fmla="*/ 0 60000 65536"/>
                <a:gd name="T21" fmla="*/ 0 w 435"/>
                <a:gd name="T22" fmla="*/ 0 h 236"/>
                <a:gd name="T23" fmla="*/ 435 w 435"/>
                <a:gd name="T24" fmla="*/ 236 h 2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5" h="236">
                  <a:moveTo>
                    <a:pt x="0" y="0"/>
                  </a:moveTo>
                  <a:cubicBezTo>
                    <a:pt x="27" y="25"/>
                    <a:pt x="55" y="50"/>
                    <a:pt x="76" y="66"/>
                  </a:cubicBezTo>
                  <a:cubicBezTo>
                    <a:pt x="97" y="82"/>
                    <a:pt x="101" y="80"/>
                    <a:pt x="123" y="94"/>
                  </a:cubicBezTo>
                  <a:cubicBezTo>
                    <a:pt x="145" y="108"/>
                    <a:pt x="178" y="135"/>
                    <a:pt x="208" y="151"/>
                  </a:cubicBezTo>
                  <a:cubicBezTo>
                    <a:pt x="238" y="167"/>
                    <a:pt x="272" y="180"/>
                    <a:pt x="302" y="189"/>
                  </a:cubicBezTo>
                  <a:cubicBezTo>
                    <a:pt x="332" y="198"/>
                    <a:pt x="365" y="200"/>
                    <a:pt x="387" y="208"/>
                  </a:cubicBezTo>
                  <a:cubicBezTo>
                    <a:pt x="409" y="216"/>
                    <a:pt x="422" y="226"/>
                    <a:pt x="435" y="236"/>
                  </a:cubicBez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4591" name="Freeform 167"/>
            <p:cNvSpPr>
              <a:spLocks/>
            </p:cNvSpPr>
            <p:nvPr/>
          </p:nvSpPr>
          <p:spPr bwMode="auto">
            <a:xfrm>
              <a:off x="4721" y="2235"/>
              <a:ext cx="488" cy="363"/>
            </a:xfrm>
            <a:custGeom>
              <a:avLst/>
              <a:gdLst>
                <a:gd name="T0" fmla="*/ 501 w 501"/>
                <a:gd name="T1" fmla="*/ 0 h 351"/>
                <a:gd name="T2" fmla="*/ 463 w 501"/>
                <a:gd name="T3" fmla="*/ 95 h 351"/>
                <a:gd name="T4" fmla="*/ 435 w 501"/>
                <a:gd name="T5" fmla="*/ 151 h 351"/>
                <a:gd name="T6" fmla="*/ 340 w 501"/>
                <a:gd name="T7" fmla="*/ 227 h 351"/>
                <a:gd name="T8" fmla="*/ 246 w 501"/>
                <a:gd name="T9" fmla="*/ 274 h 351"/>
                <a:gd name="T10" fmla="*/ 85 w 501"/>
                <a:gd name="T11" fmla="*/ 340 h 351"/>
                <a:gd name="T12" fmla="*/ 0 w 501"/>
                <a:gd name="T13" fmla="*/ 340 h 351"/>
                <a:gd name="T14" fmla="*/ 0 60000 65536"/>
                <a:gd name="T15" fmla="*/ 0 60000 65536"/>
                <a:gd name="T16" fmla="*/ 0 60000 65536"/>
                <a:gd name="T17" fmla="*/ 0 60000 65536"/>
                <a:gd name="T18" fmla="*/ 0 60000 65536"/>
                <a:gd name="T19" fmla="*/ 0 60000 65536"/>
                <a:gd name="T20" fmla="*/ 0 60000 65536"/>
                <a:gd name="T21" fmla="*/ 0 w 501"/>
                <a:gd name="T22" fmla="*/ 0 h 351"/>
                <a:gd name="T23" fmla="*/ 501 w 501"/>
                <a:gd name="T24" fmla="*/ 351 h 3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1" h="351">
                  <a:moveTo>
                    <a:pt x="501" y="0"/>
                  </a:moveTo>
                  <a:cubicBezTo>
                    <a:pt x="487" y="35"/>
                    <a:pt x="474" y="70"/>
                    <a:pt x="463" y="95"/>
                  </a:cubicBezTo>
                  <a:cubicBezTo>
                    <a:pt x="452" y="120"/>
                    <a:pt x="455" y="129"/>
                    <a:pt x="435" y="151"/>
                  </a:cubicBezTo>
                  <a:cubicBezTo>
                    <a:pt x="415" y="173"/>
                    <a:pt x="371" y="207"/>
                    <a:pt x="340" y="227"/>
                  </a:cubicBezTo>
                  <a:cubicBezTo>
                    <a:pt x="309" y="247"/>
                    <a:pt x="288" y="255"/>
                    <a:pt x="246" y="274"/>
                  </a:cubicBezTo>
                  <a:cubicBezTo>
                    <a:pt x="204" y="293"/>
                    <a:pt x="126" y="329"/>
                    <a:pt x="85" y="340"/>
                  </a:cubicBezTo>
                  <a:cubicBezTo>
                    <a:pt x="44" y="351"/>
                    <a:pt x="22" y="345"/>
                    <a:pt x="0" y="340"/>
                  </a:cubicBez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4592" name="Freeform 168"/>
            <p:cNvSpPr>
              <a:spLocks/>
            </p:cNvSpPr>
            <p:nvPr/>
          </p:nvSpPr>
          <p:spPr bwMode="auto">
            <a:xfrm>
              <a:off x="4721" y="2186"/>
              <a:ext cx="338" cy="307"/>
            </a:xfrm>
            <a:custGeom>
              <a:avLst/>
              <a:gdLst>
                <a:gd name="T0" fmla="*/ 0 w 321"/>
                <a:gd name="T1" fmla="*/ 321 h 321"/>
                <a:gd name="T2" fmla="*/ 29 w 321"/>
                <a:gd name="T3" fmla="*/ 255 h 321"/>
                <a:gd name="T4" fmla="*/ 76 w 321"/>
                <a:gd name="T5" fmla="*/ 170 h 321"/>
                <a:gd name="T6" fmla="*/ 114 w 321"/>
                <a:gd name="T7" fmla="*/ 113 h 321"/>
                <a:gd name="T8" fmla="*/ 189 w 321"/>
                <a:gd name="T9" fmla="*/ 47 h 321"/>
                <a:gd name="T10" fmla="*/ 321 w 321"/>
                <a:gd name="T11" fmla="*/ 0 h 321"/>
                <a:gd name="T12" fmla="*/ 0 60000 65536"/>
                <a:gd name="T13" fmla="*/ 0 60000 65536"/>
                <a:gd name="T14" fmla="*/ 0 60000 65536"/>
                <a:gd name="T15" fmla="*/ 0 60000 65536"/>
                <a:gd name="T16" fmla="*/ 0 60000 65536"/>
                <a:gd name="T17" fmla="*/ 0 60000 65536"/>
                <a:gd name="T18" fmla="*/ 0 w 321"/>
                <a:gd name="T19" fmla="*/ 0 h 321"/>
                <a:gd name="T20" fmla="*/ 321 w 321"/>
                <a:gd name="T21" fmla="*/ 321 h 321"/>
              </a:gdLst>
              <a:ahLst/>
              <a:cxnLst>
                <a:cxn ang="T12">
                  <a:pos x="T0" y="T1"/>
                </a:cxn>
                <a:cxn ang="T13">
                  <a:pos x="T2" y="T3"/>
                </a:cxn>
                <a:cxn ang="T14">
                  <a:pos x="T4" y="T5"/>
                </a:cxn>
                <a:cxn ang="T15">
                  <a:pos x="T6" y="T7"/>
                </a:cxn>
                <a:cxn ang="T16">
                  <a:pos x="T8" y="T9"/>
                </a:cxn>
                <a:cxn ang="T17">
                  <a:pos x="T10" y="T11"/>
                </a:cxn>
              </a:cxnLst>
              <a:rect l="T18" t="T19" r="T20" b="T21"/>
              <a:pathLst>
                <a:path w="321" h="321">
                  <a:moveTo>
                    <a:pt x="0" y="321"/>
                  </a:moveTo>
                  <a:cubicBezTo>
                    <a:pt x="8" y="300"/>
                    <a:pt x="16" y="280"/>
                    <a:pt x="29" y="255"/>
                  </a:cubicBezTo>
                  <a:cubicBezTo>
                    <a:pt x="42" y="230"/>
                    <a:pt x="62" y="194"/>
                    <a:pt x="76" y="170"/>
                  </a:cubicBezTo>
                  <a:cubicBezTo>
                    <a:pt x="90" y="146"/>
                    <a:pt x="95" y="133"/>
                    <a:pt x="114" y="113"/>
                  </a:cubicBezTo>
                  <a:cubicBezTo>
                    <a:pt x="133" y="93"/>
                    <a:pt x="155" y="66"/>
                    <a:pt x="189" y="47"/>
                  </a:cubicBezTo>
                  <a:cubicBezTo>
                    <a:pt x="223" y="28"/>
                    <a:pt x="272" y="14"/>
                    <a:pt x="321" y="0"/>
                  </a:cubicBez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71" name="Rectangle 2"/>
          <p:cNvSpPr>
            <a:spLocks noGrp="1" noChangeArrowheads="1"/>
          </p:cNvSpPr>
          <p:nvPr>
            <p:ph type="title" idx="4294967295"/>
          </p:nvPr>
        </p:nvSpPr>
        <p:spPr>
          <a:xfrm>
            <a:off x="914400" y="533400"/>
            <a:ext cx="10439400" cy="685800"/>
          </a:xfrm>
        </p:spPr>
        <p:txBody>
          <a:bodyPr/>
          <a:lstStyle/>
          <a:p>
            <a:pPr eaLnBrk="1" hangingPunct="1"/>
            <a:r>
              <a:rPr lang="zh-CN" altLang="en-US" dirty="0"/>
              <a:t>古老的七桥问题</a:t>
            </a:r>
          </a:p>
        </p:txBody>
      </p:sp>
      <p:sp>
        <p:nvSpPr>
          <p:cNvPr id="72" name="AutoShape 4"/>
          <p:cNvSpPr>
            <a:spLocks noChangeArrowheads="1"/>
          </p:cNvSpPr>
          <p:nvPr/>
        </p:nvSpPr>
        <p:spPr bwMode="auto">
          <a:xfrm>
            <a:off x="10321787" y="602517"/>
            <a:ext cx="1605756" cy="1642348"/>
          </a:xfrm>
          <a:prstGeom prst="irregularSeal1">
            <a:avLst/>
          </a:prstGeom>
          <a:solidFill>
            <a:srgbClr val="FFFFCC"/>
          </a:solidFill>
          <a:ln w="9525">
            <a:solidFill>
              <a:schemeClr val="tx1"/>
            </a:solidFill>
            <a:miter lim="800000"/>
            <a:headEnd/>
            <a:tailEnd/>
          </a:ln>
        </p:spPr>
        <p:txBody>
          <a:bodyPr wrap="square" anchor="ctr">
            <a:spAutoFit/>
          </a:bodyPr>
          <a:lstStyle/>
          <a:p>
            <a:pPr lvl="0" algn="ctr" eaLnBrk="1" hangingPunct="1"/>
            <a:r>
              <a:rPr kumimoji="1" lang="zh-CN" altLang="en-US" sz="3200" b="1">
                <a:solidFill>
                  <a:srgbClr val="FF0000"/>
                </a:solidFill>
                <a:ea typeface="隶书" panose="02010509060101010101" pitchFamily="49" charset="-122"/>
              </a:rPr>
              <a:t>图</a:t>
            </a:r>
            <a:endParaRPr kumimoji="1" lang="zh-CN" altLang="en-US" sz="3200" b="1" dirty="0">
              <a:solidFill>
                <a:srgbClr val="FF0000"/>
              </a:solidFill>
              <a:ea typeface="隶书" panose="02010509060101010101" pitchFamily="49" charset="-122"/>
            </a:endParaRPr>
          </a:p>
        </p:txBody>
      </p:sp>
      <p:sp>
        <p:nvSpPr>
          <p:cNvPr id="2" name="矩形 1"/>
          <p:cNvSpPr/>
          <p:nvPr/>
        </p:nvSpPr>
        <p:spPr>
          <a:xfrm>
            <a:off x="413637" y="1354403"/>
            <a:ext cx="7587363" cy="961097"/>
          </a:xfrm>
          <a:prstGeom prst="rect">
            <a:avLst/>
          </a:prstGeom>
          <a:ln>
            <a:solidFill>
              <a:schemeClr val="accent2"/>
            </a:solidFill>
          </a:ln>
        </p:spPr>
        <p:txBody>
          <a:bodyPr wrap="square">
            <a:spAutoFit/>
          </a:bodyPr>
          <a:lstStyle/>
          <a:p>
            <a:pPr marL="285750" indent="-285750" algn="just">
              <a:lnSpc>
                <a:spcPct val="150000"/>
              </a:lnSpc>
              <a:spcBef>
                <a:spcPts val="600"/>
              </a:spcBef>
              <a:buFont typeface="Wingdings" panose="05000000000000000000" pitchFamily="2" charset="2"/>
              <a:buChar char="Ø"/>
            </a:pPr>
            <a:r>
              <a:rPr lang="zh-CN" altLang="en-US" sz="2000" dirty="0">
                <a:solidFill>
                  <a:schemeClr val="accent6"/>
                </a:solidFill>
                <a:latin typeface="arial" panose="020B0604020202020204" pitchFamily="34" charset="0"/>
              </a:rPr>
              <a:t>根据一笔画的原则，只存在 “ </a:t>
            </a:r>
            <a:r>
              <a:rPr lang="zh-CN" altLang="en-US" sz="2000" b="1" dirty="0">
                <a:solidFill>
                  <a:srgbClr val="FF0000"/>
                </a:solidFill>
                <a:latin typeface="arial" panose="020B0604020202020204" pitchFamily="34" charset="0"/>
              </a:rPr>
              <a:t>没有奇数点 </a:t>
            </a:r>
            <a:r>
              <a:rPr lang="zh-CN" altLang="en-US" sz="2000" dirty="0">
                <a:solidFill>
                  <a:schemeClr val="accent6"/>
                </a:solidFill>
                <a:latin typeface="arial" panose="020B0604020202020204" pitchFamily="34" charset="0"/>
              </a:rPr>
              <a:t>” 或 “ </a:t>
            </a:r>
            <a:r>
              <a:rPr lang="zh-CN" altLang="en-US" sz="2000" b="1" dirty="0">
                <a:solidFill>
                  <a:srgbClr val="FF0000"/>
                </a:solidFill>
                <a:latin typeface="arial" panose="020B0604020202020204" pitchFamily="34" charset="0"/>
              </a:rPr>
              <a:t>恰好</a:t>
            </a:r>
            <a:r>
              <a:rPr lang="en-US" altLang="zh-CN" sz="2000" b="1" dirty="0">
                <a:solidFill>
                  <a:srgbClr val="FF0000"/>
                </a:solidFill>
                <a:latin typeface="arial" panose="020B0604020202020204" pitchFamily="34" charset="0"/>
              </a:rPr>
              <a:t>2</a:t>
            </a:r>
            <a:r>
              <a:rPr lang="zh-CN" altLang="en-US" sz="2000" b="1" dirty="0">
                <a:solidFill>
                  <a:srgbClr val="FF0000"/>
                </a:solidFill>
                <a:latin typeface="arial" panose="020B0604020202020204" pitchFamily="34" charset="0"/>
              </a:rPr>
              <a:t>个奇数点</a:t>
            </a:r>
            <a:r>
              <a:rPr lang="zh-CN" altLang="en-US" sz="2000" dirty="0">
                <a:solidFill>
                  <a:schemeClr val="accent6"/>
                </a:solidFill>
                <a:latin typeface="arial" panose="020B0604020202020204" pitchFamily="34" charset="0"/>
              </a:rPr>
              <a:t> ”  这两种情况的图形可以一笔画。</a:t>
            </a:r>
            <a:endParaRPr lang="zh-CN" altLang="en-US" sz="2000" dirty="0">
              <a:solidFill>
                <a:schemeClr val="accent6"/>
              </a:solidFill>
            </a:endParaRPr>
          </a:p>
        </p:txBody>
      </p:sp>
      <p:sp>
        <p:nvSpPr>
          <p:cNvPr id="3" name="矩形 2"/>
          <p:cNvSpPr/>
          <p:nvPr/>
        </p:nvSpPr>
        <p:spPr>
          <a:xfrm>
            <a:off x="7662516" y="2562295"/>
            <a:ext cx="3931172" cy="960776"/>
          </a:xfrm>
          <a:prstGeom prst="rect">
            <a:avLst/>
          </a:prstGeom>
          <a:ln>
            <a:solidFill>
              <a:schemeClr val="accent2"/>
            </a:solidFill>
          </a:ln>
        </p:spPr>
        <p:txBody>
          <a:bodyPr wrap="square">
            <a:spAutoFit/>
          </a:bodyPr>
          <a:lstStyle/>
          <a:p>
            <a:pPr marL="285750" indent="-285750" algn="just">
              <a:lnSpc>
                <a:spcPct val="150000"/>
              </a:lnSpc>
              <a:spcBef>
                <a:spcPts val="600"/>
              </a:spcBef>
              <a:buFont typeface="Wingdings" panose="05000000000000000000" pitchFamily="2" charset="2"/>
              <a:buChar char="Ø"/>
            </a:pPr>
            <a:r>
              <a:rPr lang="zh-CN" altLang="en-US" sz="2000" dirty="0">
                <a:solidFill>
                  <a:schemeClr val="accent2"/>
                </a:solidFill>
                <a:latin typeface="arial" panose="020B0604020202020204" pitchFamily="34" charset="0"/>
              </a:rPr>
              <a:t>奇数点有</a:t>
            </a:r>
            <a:r>
              <a:rPr lang="en-US" altLang="zh-CN" sz="2000" dirty="0">
                <a:solidFill>
                  <a:schemeClr val="accent2"/>
                </a:solidFill>
                <a:latin typeface="arial" panose="020B0604020202020204" pitchFamily="34" charset="0"/>
              </a:rPr>
              <a:t>4</a:t>
            </a:r>
            <a:r>
              <a:rPr lang="zh-CN" altLang="en-US" sz="2000" dirty="0">
                <a:solidFill>
                  <a:schemeClr val="accent2"/>
                </a:solidFill>
                <a:latin typeface="arial" panose="020B0604020202020204" pitchFamily="34" charset="0"/>
              </a:rPr>
              <a:t>个，</a:t>
            </a:r>
            <a:r>
              <a:rPr lang="zh-CN" altLang="en-US" sz="2000" dirty="0">
                <a:solidFill>
                  <a:srgbClr val="00B050"/>
                </a:solidFill>
                <a:latin typeface="arial" panose="020B0604020202020204" pitchFamily="34" charset="0"/>
              </a:rPr>
              <a:t>不可能</a:t>
            </a:r>
            <a:r>
              <a:rPr lang="zh-CN" altLang="en-US" sz="2000" dirty="0">
                <a:solidFill>
                  <a:schemeClr val="accent2"/>
                </a:solidFill>
                <a:latin typeface="arial" panose="020B0604020202020204" pitchFamily="34" charset="0"/>
              </a:rPr>
              <a:t>一笔画，也就</a:t>
            </a:r>
            <a:r>
              <a:rPr lang="zh-CN" altLang="en-US" sz="2000" dirty="0">
                <a:solidFill>
                  <a:srgbClr val="00B050"/>
                </a:solidFill>
                <a:latin typeface="arial" panose="020B0604020202020204" pitchFamily="34" charset="0"/>
              </a:rPr>
              <a:t>不可能一次走完</a:t>
            </a:r>
          </a:p>
        </p:txBody>
      </p:sp>
      <p:sp>
        <p:nvSpPr>
          <p:cNvPr id="74" name="Freeform 166">
            <a:extLst>
              <a:ext uri="{FF2B5EF4-FFF2-40B4-BE49-F238E27FC236}">
                <a16:creationId xmlns:a16="http://schemas.microsoft.com/office/drawing/2014/main" id="{0FBEF43C-7BB4-442C-B080-B67BD19338D1}"/>
              </a:ext>
            </a:extLst>
          </p:cNvPr>
          <p:cNvSpPr>
            <a:spLocks/>
          </p:cNvSpPr>
          <p:nvPr/>
        </p:nvSpPr>
        <p:spPr bwMode="auto">
          <a:xfrm>
            <a:off x="8032209" y="5323919"/>
            <a:ext cx="1511150" cy="1033516"/>
          </a:xfrm>
          <a:custGeom>
            <a:avLst/>
            <a:gdLst>
              <a:gd name="T0" fmla="*/ 0 w 435"/>
              <a:gd name="T1" fmla="*/ 0 h 236"/>
              <a:gd name="T2" fmla="*/ 76 w 435"/>
              <a:gd name="T3" fmla="*/ 66 h 236"/>
              <a:gd name="T4" fmla="*/ 123 w 435"/>
              <a:gd name="T5" fmla="*/ 94 h 236"/>
              <a:gd name="T6" fmla="*/ 208 w 435"/>
              <a:gd name="T7" fmla="*/ 151 h 236"/>
              <a:gd name="T8" fmla="*/ 302 w 435"/>
              <a:gd name="T9" fmla="*/ 189 h 236"/>
              <a:gd name="T10" fmla="*/ 387 w 435"/>
              <a:gd name="T11" fmla="*/ 208 h 236"/>
              <a:gd name="T12" fmla="*/ 435 w 435"/>
              <a:gd name="T13" fmla="*/ 236 h 236"/>
              <a:gd name="T14" fmla="*/ 0 60000 65536"/>
              <a:gd name="T15" fmla="*/ 0 60000 65536"/>
              <a:gd name="T16" fmla="*/ 0 60000 65536"/>
              <a:gd name="T17" fmla="*/ 0 60000 65536"/>
              <a:gd name="T18" fmla="*/ 0 60000 65536"/>
              <a:gd name="T19" fmla="*/ 0 60000 65536"/>
              <a:gd name="T20" fmla="*/ 0 60000 65536"/>
              <a:gd name="T21" fmla="*/ 0 w 435"/>
              <a:gd name="T22" fmla="*/ 0 h 236"/>
              <a:gd name="T23" fmla="*/ 435 w 435"/>
              <a:gd name="T24" fmla="*/ 236 h 2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5" h="236">
                <a:moveTo>
                  <a:pt x="0" y="0"/>
                </a:moveTo>
                <a:cubicBezTo>
                  <a:pt x="27" y="25"/>
                  <a:pt x="55" y="50"/>
                  <a:pt x="76" y="66"/>
                </a:cubicBezTo>
                <a:cubicBezTo>
                  <a:pt x="97" y="82"/>
                  <a:pt x="101" y="80"/>
                  <a:pt x="123" y="94"/>
                </a:cubicBezTo>
                <a:cubicBezTo>
                  <a:pt x="145" y="108"/>
                  <a:pt x="178" y="135"/>
                  <a:pt x="208" y="151"/>
                </a:cubicBezTo>
                <a:cubicBezTo>
                  <a:pt x="238" y="167"/>
                  <a:pt x="272" y="180"/>
                  <a:pt x="302" y="189"/>
                </a:cubicBezTo>
                <a:cubicBezTo>
                  <a:pt x="332" y="198"/>
                  <a:pt x="365" y="200"/>
                  <a:pt x="387" y="208"/>
                </a:cubicBezTo>
                <a:cubicBezTo>
                  <a:pt x="409" y="216"/>
                  <a:pt x="422" y="226"/>
                  <a:pt x="435" y="236"/>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144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533400"/>
            <a:ext cx="8915400" cy="685800"/>
          </a:xfrm>
        </p:spPr>
        <p:txBody>
          <a:bodyPr/>
          <a:lstStyle/>
          <a:p>
            <a:r>
              <a:rPr lang="zh-CN" altLang="en-US" dirty="0"/>
              <a:t>社交好友关系图</a:t>
            </a:r>
          </a:p>
        </p:txBody>
      </p:sp>
      <p:pic>
        <p:nvPicPr>
          <p:cNvPr id="4106" name="Picture 10" descr="http://image.woshipm.com/wp-files/2015/10/a42fdfb6a1cb61a1eb0b2f00e429960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236" y="2328150"/>
            <a:ext cx="5855970" cy="3442907"/>
          </a:xfrm>
          <a:prstGeom prst="rect">
            <a:avLst/>
          </a:prstGeom>
          <a:noFill/>
          <a:extLst>
            <a:ext uri="{909E8E84-426E-40DD-AFC4-6F175D3DCCD1}">
              <a14:hiddenFill xmlns:a14="http://schemas.microsoft.com/office/drawing/2010/main">
                <a:solidFill>
                  <a:srgbClr val="FFFFFF"/>
                </a:solidFill>
              </a14:hiddenFill>
            </a:ext>
          </a:extLst>
        </p:spPr>
      </p:pic>
      <p:sp>
        <p:nvSpPr>
          <p:cNvPr id="13" name="AutoShape 4"/>
          <p:cNvSpPr>
            <a:spLocks noChangeArrowheads="1"/>
          </p:cNvSpPr>
          <p:nvPr/>
        </p:nvSpPr>
        <p:spPr bwMode="auto">
          <a:xfrm>
            <a:off x="1066800" y="533400"/>
            <a:ext cx="1605756" cy="1642348"/>
          </a:xfrm>
          <a:prstGeom prst="irregularSeal1">
            <a:avLst/>
          </a:prstGeom>
          <a:solidFill>
            <a:srgbClr val="FFFFCC"/>
          </a:solidFill>
          <a:ln w="9525">
            <a:solidFill>
              <a:schemeClr val="tx1"/>
            </a:solidFill>
            <a:miter lim="800000"/>
            <a:headEnd/>
            <a:tailEnd/>
          </a:ln>
        </p:spPr>
        <p:txBody>
          <a:bodyPr wrap="square" anchor="ctr">
            <a:spAutoFit/>
          </a:bodyPr>
          <a:lstStyle/>
          <a:p>
            <a:pPr lvl="0" algn="ctr" eaLnBrk="1" hangingPunct="1"/>
            <a:r>
              <a:rPr kumimoji="1" lang="zh-CN" altLang="en-US" sz="3200" b="1">
                <a:solidFill>
                  <a:srgbClr val="FF0000"/>
                </a:solidFill>
                <a:ea typeface="隶书" panose="02010509060101010101" pitchFamily="49" charset="-122"/>
              </a:rPr>
              <a:t>图</a:t>
            </a:r>
            <a:endParaRPr kumimoji="1" lang="zh-CN" altLang="en-US" sz="3200" b="1" dirty="0">
              <a:solidFill>
                <a:srgbClr val="FF0000"/>
              </a:solidFill>
              <a:ea typeface="隶书" panose="02010509060101010101" pitchFamily="49" charset="-122"/>
            </a:endParaRPr>
          </a:p>
        </p:txBody>
      </p:sp>
      <p:pic>
        <p:nvPicPr>
          <p:cNvPr id="10" name="图片 9"/>
          <p:cNvPicPr>
            <a:picLocks noChangeAspect="1"/>
          </p:cNvPicPr>
          <p:nvPr/>
        </p:nvPicPr>
        <p:blipFill>
          <a:blip r:embed="rId3"/>
          <a:stretch>
            <a:fillRect/>
          </a:stretch>
        </p:blipFill>
        <p:spPr>
          <a:xfrm>
            <a:off x="6248400" y="1219200"/>
            <a:ext cx="5844921" cy="5292471"/>
          </a:xfrm>
          <a:prstGeom prst="rect">
            <a:avLst/>
          </a:prstGeom>
        </p:spPr>
      </p:pic>
    </p:spTree>
    <p:extLst>
      <p:ext uri="{BB962C8B-B14F-4D97-AF65-F5344CB8AC3E}">
        <p14:creationId xmlns:p14="http://schemas.microsoft.com/office/powerpoint/2010/main" val="337105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s://timgsa.baidu.com/timg?image&amp;quality=80&amp;size=b9999_10000&amp;sec=1581138743918&amp;di=1cc249095f5aa8826271585b29a9ea00&amp;imgtype=0&amp;src=http%3A%2F%2Fwww.hmlfg.com%2Fupload%2Fmyfiles%2Fsjtq%2F%25E5%25BE%2590%25E4%25BC%259A%25E6%25B0%2591%2FXHMZ0035%2Fcp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19200"/>
            <a:ext cx="10160000" cy="5334000"/>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p:cNvSpPr>
            <a:spLocks noGrp="1"/>
          </p:cNvSpPr>
          <p:nvPr>
            <p:ph type="title"/>
          </p:nvPr>
        </p:nvSpPr>
        <p:spPr>
          <a:xfrm>
            <a:off x="914400" y="457200"/>
            <a:ext cx="10363200" cy="762000"/>
          </a:xfrm>
        </p:spPr>
        <p:txBody>
          <a:bodyPr/>
          <a:lstStyle/>
          <a:p>
            <a:r>
              <a:rPr lang="zh-CN" altLang="en-US" sz="4000" dirty="0"/>
              <a:t>周易</a:t>
            </a:r>
          </a:p>
        </p:txBody>
      </p:sp>
    </p:spTree>
    <p:extLst>
      <p:ext uri="{BB962C8B-B14F-4D97-AF65-F5344CB8AC3E}">
        <p14:creationId xmlns:p14="http://schemas.microsoft.com/office/powerpoint/2010/main" val="4100048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946900" y="457200"/>
            <a:ext cx="5105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lgn="ctr"/>
            <a:r>
              <a:rPr lang="zh-CN" altLang="en-US" sz="3600" b="1" dirty="0">
                <a:solidFill>
                  <a:srgbClr val="990033"/>
                </a:solidFill>
                <a:latin typeface="微软雅黑" panose="020B0503020204020204" pitchFamily="34" charset="-122"/>
                <a:ea typeface="微软雅黑" panose="020B0503020204020204" pitchFamily="34" charset="-122"/>
                <a:cs typeface="+mj-cs"/>
              </a:rPr>
              <a:t>数据的逻辑结构分类</a:t>
            </a:r>
          </a:p>
        </p:txBody>
      </p:sp>
      <p:sp>
        <p:nvSpPr>
          <p:cNvPr id="34" name="Rectangle 29"/>
          <p:cNvSpPr>
            <a:spLocks noChangeArrowheads="1"/>
          </p:cNvSpPr>
          <p:nvPr/>
        </p:nvSpPr>
        <p:spPr bwMode="auto">
          <a:xfrm>
            <a:off x="855805" y="863600"/>
            <a:ext cx="8228735"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lang="zh-CN" altLang="en-US" dirty="0">
                <a:solidFill>
                  <a:srgbClr val="7030A0"/>
                </a:solidFill>
                <a:latin typeface="微软雅黑" panose="020B0503020204020204" pitchFamily="34" charset="-122"/>
                <a:ea typeface="微软雅黑" panose="020B0503020204020204" pitchFamily="34" charset="-122"/>
              </a:rPr>
              <a:t>线性结构：例如表，</a:t>
            </a:r>
            <a:r>
              <a:rPr lang="zh-CN" altLang="en-US" dirty="0">
                <a:solidFill>
                  <a:srgbClr val="FF0000"/>
                </a:solidFill>
                <a:latin typeface="微软雅黑" panose="020B0503020204020204" pitchFamily="34" charset="-122"/>
                <a:ea typeface="微软雅黑" panose="020B0503020204020204" pitchFamily="34" charset="-122"/>
              </a:rPr>
              <a:t>一对一</a:t>
            </a:r>
            <a:r>
              <a:rPr lang="zh-CN" altLang="en-US" dirty="0">
                <a:solidFill>
                  <a:srgbClr val="7030A0"/>
                </a:solidFill>
                <a:latin typeface="微软雅黑" panose="020B0503020204020204" pitchFamily="34" charset="-122"/>
                <a:ea typeface="微软雅黑" panose="020B0503020204020204" pitchFamily="34" charset="-122"/>
              </a:rPr>
              <a:t>的先后次序关系</a:t>
            </a:r>
          </a:p>
        </p:txBody>
      </p:sp>
      <p:sp>
        <p:nvSpPr>
          <p:cNvPr id="35" name="Rectangle 30"/>
          <p:cNvSpPr>
            <a:spLocks noChangeArrowheads="1"/>
          </p:cNvSpPr>
          <p:nvPr/>
        </p:nvSpPr>
        <p:spPr bwMode="auto">
          <a:xfrm>
            <a:off x="847002" y="2726346"/>
            <a:ext cx="6578169" cy="54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zh-CN" altLang="en-US" sz="2800" b="1" dirty="0">
                <a:solidFill>
                  <a:srgbClr val="7030A0"/>
                </a:solidFill>
                <a:latin typeface="微软雅黑" panose="020B0503020204020204" pitchFamily="34" charset="-122"/>
                <a:ea typeface="微软雅黑" panose="020B0503020204020204" pitchFamily="34" charset="-122"/>
              </a:rPr>
              <a:t>树形结构：</a:t>
            </a:r>
            <a:r>
              <a:rPr lang="zh-CN" altLang="en-US" sz="2800" b="1" dirty="0">
                <a:solidFill>
                  <a:srgbClr val="FF0000"/>
                </a:solidFill>
                <a:latin typeface="微软雅黑" panose="020B0503020204020204" pitchFamily="34" charset="-122"/>
                <a:ea typeface="微软雅黑" panose="020B0503020204020204" pitchFamily="34" charset="-122"/>
              </a:rPr>
              <a:t>一对多</a:t>
            </a:r>
            <a:r>
              <a:rPr lang="zh-CN" altLang="en-US" sz="2800" b="1" dirty="0">
                <a:solidFill>
                  <a:srgbClr val="7030A0"/>
                </a:solidFill>
                <a:latin typeface="微软雅黑" panose="020B0503020204020204" pitchFamily="34" charset="-122"/>
                <a:ea typeface="微软雅黑" panose="020B0503020204020204" pitchFamily="34" charset="-122"/>
              </a:rPr>
              <a:t>的层次关系</a:t>
            </a:r>
          </a:p>
        </p:txBody>
      </p:sp>
      <p:sp>
        <p:nvSpPr>
          <p:cNvPr id="36" name="Text Box 31"/>
          <p:cNvSpPr txBox="1">
            <a:spLocks noChangeArrowheads="1"/>
          </p:cNvSpPr>
          <p:nvPr/>
        </p:nvSpPr>
        <p:spPr bwMode="auto">
          <a:xfrm>
            <a:off x="2743200" y="3429000"/>
            <a:ext cx="9017000" cy="483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lvl1pPr defTabSz="1128713"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defTabSz="1128713"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defTabSz="1128713"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defTabSz="1128713"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defTabSz="1128713"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defTabSz="1128713"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defTabSz="1128713"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defTabSz="1128713"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defTabSz="1128713"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zh-CN" altLang="en-US" sz="2400" dirty="0">
                <a:solidFill>
                  <a:srgbClr val="0070C0"/>
                </a:solidFill>
                <a:latin typeface="仿宋_GB2312" pitchFamily="49" charset="-122"/>
              </a:rPr>
              <a:t>树                     二叉树              二叉搜索树</a:t>
            </a:r>
            <a:endParaRPr kumimoji="1" lang="zh-CN" altLang="en-US" sz="2400" b="0" dirty="0">
              <a:solidFill>
                <a:srgbClr val="0070C0"/>
              </a:solidFill>
              <a:latin typeface="Times New Roman" panose="02020603050405020304" pitchFamily="18" charset="0"/>
              <a:ea typeface="SimSun" panose="02010600030101010101" pitchFamily="2" charset="-122"/>
            </a:endParaRPr>
          </a:p>
        </p:txBody>
      </p:sp>
      <p:grpSp>
        <p:nvGrpSpPr>
          <p:cNvPr id="4" name="组合 3"/>
          <p:cNvGrpSpPr/>
          <p:nvPr/>
        </p:nvGrpSpPr>
        <p:grpSpPr>
          <a:xfrm>
            <a:off x="8601941" y="3886200"/>
            <a:ext cx="2897189" cy="2641600"/>
            <a:chOff x="8075611" y="3740150"/>
            <a:chExt cx="2897189" cy="2641600"/>
          </a:xfrm>
        </p:grpSpPr>
        <p:sp>
          <p:nvSpPr>
            <p:cNvPr id="8" name="Line 3"/>
            <p:cNvSpPr>
              <a:spLocks noChangeShapeType="1"/>
            </p:cNvSpPr>
            <p:nvPr/>
          </p:nvSpPr>
          <p:spPr bwMode="auto">
            <a:xfrm>
              <a:off x="9028111" y="4819650"/>
              <a:ext cx="38100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4"/>
            <p:cNvSpPr>
              <a:spLocks noChangeShapeType="1"/>
            </p:cNvSpPr>
            <p:nvPr/>
          </p:nvSpPr>
          <p:spPr bwMode="auto">
            <a:xfrm flipH="1">
              <a:off x="10310811" y="4756150"/>
              <a:ext cx="38100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5"/>
            <p:cNvSpPr>
              <a:spLocks noChangeShapeType="1"/>
            </p:cNvSpPr>
            <p:nvPr/>
          </p:nvSpPr>
          <p:spPr bwMode="auto">
            <a:xfrm flipH="1">
              <a:off x="8507411" y="4781550"/>
              <a:ext cx="38100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6"/>
            <p:cNvSpPr>
              <a:spLocks noChangeShapeType="1"/>
            </p:cNvSpPr>
            <p:nvPr/>
          </p:nvSpPr>
          <p:spPr bwMode="auto">
            <a:xfrm>
              <a:off x="10323511" y="5645150"/>
              <a:ext cx="152400" cy="3810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7"/>
            <p:cNvSpPr>
              <a:spLocks noChangeShapeType="1"/>
            </p:cNvSpPr>
            <p:nvPr/>
          </p:nvSpPr>
          <p:spPr bwMode="auto">
            <a:xfrm>
              <a:off x="8558211" y="5594350"/>
              <a:ext cx="152400" cy="3810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8"/>
            <p:cNvSpPr>
              <a:spLocks noChangeShapeType="1"/>
            </p:cNvSpPr>
            <p:nvPr/>
          </p:nvSpPr>
          <p:spPr bwMode="auto">
            <a:xfrm flipH="1">
              <a:off x="9143999" y="5530850"/>
              <a:ext cx="214312" cy="5334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9"/>
            <p:cNvSpPr>
              <a:spLocks noChangeShapeType="1"/>
            </p:cNvSpPr>
            <p:nvPr/>
          </p:nvSpPr>
          <p:spPr bwMode="auto">
            <a:xfrm flipH="1">
              <a:off x="8242299" y="5556250"/>
              <a:ext cx="214312" cy="5334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0"/>
            <p:cNvSpPr>
              <a:spLocks noChangeShapeType="1"/>
            </p:cNvSpPr>
            <p:nvPr/>
          </p:nvSpPr>
          <p:spPr bwMode="auto">
            <a:xfrm>
              <a:off x="10006011" y="4095750"/>
              <a:ext cx="685800" cy="4572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1"/>
            <p:cNvSpPr>
              <a:spLocks noChangeShapeType="1"/>
            </p:cNvSpPr>
            <p:nvPr/>
          </p:nvSpPr>
          <p:spPr bwMode="auto">
            <a:xfrm flipH="1">
              <a:off x="9002711" y="4083050"/>
              <a:ext cx="762000" cy="5334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Oval 69"/>
            <p:cNvSpPr>
              <a:spLocks noChangeArrowheads="1"/>
            </p:cNvSpPr>
            <p:nvPr/>
          </p:nvSpPr>
          <p:spPr bwMode="auto">
            <a:xfrm>
              <a:off x="8075611" y="594995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75" name="Oval 70"/>
            <p:cNvSpPr>
              <a:spLocks noChangeArrowheads="1"/>
            </p:cNvSpPr>
            <p:nvPr/>
          </p:nvSpPr>
          <p:spPr bwMode="auto">
            <a:xfrm>
              <a:off x="8532811" y="594995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77" name="Oval 72"/>
            <p:cNvSpPr>
              <a:spLocks noChangeArrowheads="1"/>
            </p:cNvSpPr>
            <p:nvPr/>
          </p:nvSpPr>
          <p:spPr bwMode="auto">
            <a:xfrm>
              <a:off x="8977311" y="594995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78" name="Oval 73"/>
            <p:cNvSpPr>
              <a:spLocks noChangeArrowheads="1"/>
            </p:cNvSpPr>
            <p:nvPr/>
          </p:nvSpPr>
          <p:spPr bwMode="auto">
            <a:xfrm>
              <a:off x="8748711" y="448945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79" name="Oval 74"/>
            <p:cNvSpPr>
              <a:spLocks noChangeArrowheads="1"/>
            </p:cNvSpPr>
            <p:nvPr/>
          </p:nvSpPr>
          <p:spPr bwMode="auto">
            <a:xfrm>
              <a:off x="10564811" y="447675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80" name="Oval 75"/>
            <p:cNvSpPr>
              <a:spLocks noChangeArrowheads="1"/>
            </p:cNvSpPr>
            <p:nvPr/>
          </p:nvSpPr>
          <p:spPr bwMode="auto">
            <a:xfrm>
              <a:off x="10285411" y="594995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81" name="Oval 76"/>
            <p:cNvSpPr>
              <a:spLocks noChangeArrowheads="1"/>
            </p:cNvSpPr>
            <p:nvPr/>
          </p:nvSpPr>
          <p:spPr bwMode="auto">
            <a:xfrm>
              <a:off x="9688511" y="377825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83" name="Oval 78"/>
            <p:cNvSpPr>
              <a:spLocks noChangeArrowheads="1"/>
            </p:cNvSpPr>
            <p:nvPr/>
          </p:nvSpPr>
          <p:spPr bwMode="auto">
            <a:xfrm>
              <a:off x="8304211" y="526415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84" name="Oval 79"/>
            <p:cNvSpPr>
              <a:spLocks noChangeArrowheads="1"/>
            </p:cNvSpPr>
            <p:nvPr/>
          </p:nvSpPr>
          <p:spPr bwMode="auto">
            <a:xfrm>
              <a:off x="9180511" y="526415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85" name="Oval 80"/>
            <p:cNvSpPr>
              <a:spLocks noChangeArrowheads="1"/>
            </p:cNvSpPr>
            <p:nvPr/>
          </p:nvSpPr>
          <p:spPr bwMode="auto">
            <a:xfrm>
              <a:off x="10069511" y="526415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86" name="Text Box 81"/>
            <p:cNvSpPr txBox="1">
              <a:spLocks noChangeArrowheads="1"/>
            </p:cNvSpPr>
            <p:nvPr/>
          </p:nvSpPr>
          <p:spPr bwMode="auto">
            <a:xfrm>
              <a:off x="8331199" y="522605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3</a:t>
              </a:r>
              <a:endParaRPr kumimoji="1" lang="en-US" altLang="zh-CN" sz="2400" b="0">
                <a:solidFill>
                  <a:srgbClr val="000099"/>
                </a:solidFill>
                <a:latin typeface="Times New Roman" panose="02020603050405020304" pitchFamily="18" charset="0"/>
                <a:ea typeface="SimSun" panose="02010600030101010101" pitchFamily="2" charset="-122"/>
              </a:endParaRPr>
            </a:p>
          </p:txBody>
        </p:sp>
        <p:sp>
          <p:nvSpPr>
            <p:cNvPr id="87" name="Text Box 82"/>
            <p:cNvSpPr txBox="1">
              <a:spLocks noChangeArrowheads="1"/>
            </p:cNvSpPr>
            <p:nvPr/>
          </p:nvSpPr>
          <p:spPr bwMode="auto">
            <a:xfrm>
              <a:off x="8101011" y="5937251"/>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000">
                  <a:solidFill>
                    <a:srgbClr val="000099"/>
                  </a:solidFill>
                  <a:ea typeface="SimSun" panose="02010600030101010101" pitchFamily="2" charset="-122"/>
                </a:rPr>
                <a:t>1</a:t>
              </a:r>
              <a:endParaRPr kumimoji="1" lang="en-US" altLang="zh-CN" sz="3200" b="0">
                <a:solidFill>
                  <a:srgbClr val="000099"/>
                </a:solidFill>
                <a:latin typeface="Times New Roman" panose="02020603050405020304" pitchFamily="18" charset="0"/>
                <a:ea typeface="SimSun" panose="02010600030101010101" pitchFamily="2" charset="-122"/>
              </a:endParaRPr>
            </a:p>
          </p:txBody>
        </p:sp>
        <p:sp>
          <p:nvSpPr>
            <p:cNvPr id="88" name="Text Box 83"/>
            <p:cNvSpPr txBox="1">
              <a:spLocks noChangeArrowheads="1"/>
            </p:cNvSpPr>
            <p:nvPr/>
          </p:nvSpPr>
          <p:spPr bwMode="auto">
            <a:xfrm>
              <a:off x="8558212" y="591185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5</a:t>
              </a:r>
            </a:p>
          </p:txBody>
        </p:sp>
        <p:sp>
          <p:nvSpPr>
            <p:cNvPr id="89" name="Text Box 84"/>
            <p:cNvSpPr txBox="1">
              <a:spLocks noChangeArrowheads="1"/>
            </p:cNvSpPr>
            <p:nvPr/>
          </p:nvSpPr>
          <p:spPr bwMode="auto">
            <a:xfrm>
              <a:off x="9194799" y="521335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8</a:t>
              </a:r>
            </a:p>
          </p:txBody>
        </p:sp>
        <p:sp>
          <p:nvSpPr>
            <p:cNvPr id="90" name="Text Box 85"/>
            <p:cNvSpPr txBox="1">
              <a:spLocks noChangeArrowheads="1"/>
            </p:cNvSpPr>
            <p:nvPr/>
          </p:nvSpPr>
          <p:spPr bwMode="auto">
            <a:xfrm>
              <a:off x="8991599" y="592455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7</a:t>
              </a:r>
            </a:p>
          </p:txBody>
        </p:sp>
        <p:sp>
          <p:nvSpPr>
            <p:cNvPr id="91" name="Text Box 86"/>
            <p:cNvSpPr txBox="1">
              <a:spLocks noChangeArrowheads="1"/>
            </p:cNvSpPr>
            <p:nvPr/>
          </p:nvSpPr>
          <p:spPr bwMode="auto">
            <a:xfrm>
              <a:off x="10031411" y="5251451"/>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000">
                  <a:solidFill>
                    <a:srgbClr val="000099"/>
                  </a:solidFill>
                  <a:ea typeface="SimSun" panose="02010600030101010101" pitchFamily="2" charset="-122"/>
                </a:rPr>
                <a:t>10</a:t>
              </a:r>
              <a:endParaRPr kumimoji="1" lang="en-US" altLang="zh-CN" sz="2400">
                <a:solidFill>
                  <a:srgbClr val="000099"/>
                </a:solidFill>
                <a:ea typeface="SimSun" panose="02010600030101010101" pitchFamily="2" charset="-122"/>
              </a:endParaRPr>
            </a:p>
          </p:txBody>
        </p:sp>
        <p:sp>
          <p:nvSpPr>
            <p:cNvPr id="92" name="Text Box 87"/>
            <p:cNvSpPr txBox="1">
              <a:spLocks noChangeArrowheads="1"/>
            </p:cNvSpPr>
            <p:nvPr/>
          </p:nvSpPr>
          <p:spPr bwMode="auto">
            <a:xfrm>
              <a:off x="10247312" y="5949951"/>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000">
                  <a:solidFill>
                    <a:srgbClr val="000099"/>
                  </a:solidFill>
                  <a:ea typeface="SimSun" panose="02010600030101010101" pitchFamily="2" charset="-122"/>
                </a:rPr>
                <a:t>11</a:t>
              </a:r>
              <a:endParaRPr kumimoji="1" lang="en-US" altLang="zh-CN" sz="3200" b="0">
                <a:solidFill>
                  <a:srgbClr val="000099"/>
                </a:solidFill>
                <a:latin typeface="Times New Roman" panose="02020603050405020304" pitchFamily="18" charset="0"/>
                <a:ea typeface="SimSun" panose="02010600030101010101" pitchFamily="2" charset="-122"/>
              </a:endParaRPr>
            </a:p>
          </p:txBody>
        </p:sp>
        <p:sp>
          <p:nvSpPr>
            <p:cNvPr id="93" name="Text Box 88"/>
            <p:cNvSpPr txBox="1">
              <a:spLocks noChangeArrowheads="1"/>
            </p:cNvSpPr>
            <p:nvPr/>
          </p:nvSpPr>
          <p:spPr bwMode="auto">
            <a:xfrm>
              <a:off x="9702799" y="374015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9</a:t>
              </a:r>
            </a:p>
          </p:txBody>
        </p:sp>
        <p:sp>
          <p:nvSpPr>
            <p:cNvPr id="100" name="Text Box 95"/>
            <p:cNvSpPr txBox="1">
              <a:spLocks noChangeArrowheads="1"/>
            </p:cNvSpPr>
            <p:nvPr/>
          </p:nvSpPr>
          <p:spPr bwMode="auto">
            <a:xfrm>
              <a:off x="8750299" y="443865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6</a:t>
              </a:r>
            </a:p>
          </p:txBody>
        </p:sp>
        <p:sp>
          <p:nvSpPr>
            <p:cNvPr id="103" name="Text Box 98"/>
            <p:cNvSpPr txBox="1">
              <a:spLocks noChangeArrowheads="1"/>
            </p:cNvSpPr>
            <p:nvPr/>
          </p:nvSpPr>
          <p:spPr bwMode="auto">
            <a:xfrm>
              <a:off x="10506075" y="4476751"/>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000">
                  <a:solidFill>
                    <a:srgbClr val="000099"/>
                  </a:solidFill>
                  <a:ea typeface="SimSun" panose="02010600030101010101" pitchFamily="2" charset="-122"/>
                </a:rPr>
                <a:t>13</a:t>
              </a:r>
              <a:endParaRPr kumimoji="1" lang="en-US" altLang="zh-CN" sz="2400" b="0">
                <a:solidFill>
                  <a:srgbClr val="000099"/>
                </a:solidFill>
                <a:latin typeface="Times New Roman" panose="02020603050405020304" pitchFamily="18" charset="0"/>
                <a:ea typeface="SimSun" panose="02010600030101010101" pitchFamily="2" charset="-122"/>
              </a:endParaRPr>
            </a:p>
          </p:txBody>
        </p:sp>
      </p:grpSp>
      <p:grpSp>
        <p:nvGrpSpPr>
          <p:cNvPr id="5" name="组合 4"/>
          <p:cNvGrpSpPr/>
          <p:nvPr/>
        </p:nvGrpSpPr>
        <p:grpSpPr>
          <a:xfrm>
            <a:off x="5139171" y="3930650"/>
            <a:ext cx="2895600" cy="2552700"/>
            <a:chOff x="4572000" y="3816350"/>
            <a:chExt cx="2895600" cy="2552700"/>
          </a:xfrm>
        </p:grpSpPr>
        <p:sp>
          <p:nvSpPr>
            <p:cNvPr id="17" name="Line 12"/>
            <p:cNvSpPr>
              <a:spLocks noChangeShapeType="1"/>
            </p:cNvSpPr>
            <p:nvPr/>
          </p:nvSpPr>
          <p:spPr bwMode="auto">
            <a:xfrm>
              <a:off x="6477000" y="4121150"/>
              <a:ext cx="685800" cy="4572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3"/>
            <p:cNvSpPr>
              <a:spLocks noChangeShapeType="1"/>
            </p:cNvSpPr>
            <p:nvPr/>
          </p:nvSpPr>
          <p:spPr bwMode="auto">
            <a:xfrm flipH="1">
              <a:off x="5486400" y="4121150"/>
              <a:ext cx="762000" cy="5334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4"/>
            <p:cNvSpPr>
              <a:spLocks noChangeShapeType="1"/>
            </p:cNvSpPr>
            <p:nvPr/>
          </p:nvSpPr>
          <p:spPr bwMode="auto">
            <a:xfrm>
              <a:off x="5486400" y="4730750"/>
              <a:ext cx="38100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5"/>
            <p:cNvSpPr>
              <a:spLocks noChangeShapeType="1"/>
            </p:cNvSpPr>
            <p:nvPr/>
          </p:nvSpPr>
          <p:spPr bwMode="auto">
            <a:xfrm flipH="1">
              <a:off x="6858000" y="4730750"/>
              <a:ext cx="38100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6"/>
            <p:cNvSpPr>
              <a:spLocks noChangeShapeType="1"/>
            </p:cNvSpPr>
            <p:nvPr/>
          </p:nvSpPr>
          <p:spPr bwMode="auto">
            <a:xfrm flipH="1">
              <a:off x="5029200" y="4730750"/>
              <a:ext cx="38100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7"/>
            <p:cNvSpPr>
              <a:spLocks noChangeShapeType="1"/>
            </p:cNvSpPr>
            <p:nvPr/>
          </p:nvSpPr>
          <p:spPr bwMode="auto">
            <a:xfrm>
              <a:off x="5943600" y="5568950"/>
              <a:ext cx="152400" cy="3810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8"/>
            <p:cNvSpPr>
              <a:spLocks noChangeShapeType="1"/>
            </p:cNvSpPr>
            <p:nvPr/>
          </p:nvSpPr>
          <p:spPr bwMode="auto">
            <a:xfrm>
              <a:off x="5029200" y="5568950"/>
              <a:ext cx="152400" cy="3810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9"/>
            <p:cNvSpPr>
              <a:spLocks noChangeShapeType="1"/>
            </p:cNvSpPr>
            <p:nvPr/>
          </p:nvSpPr>
          <p:spPr bwMode="auto">
            <a:xfrm flipH="1">
              <a:off x="4713288" y="5568950"/>
              <a:ext cx="214312" cy="5334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Oval 62"/>
            <p:cNvSpPr>
              <a:spLocks noChangeArrowheads="1"/>
            </p:cNvSpPr>
            <p:nvPr/>
          </p:nvSpPr>
          <p:spPr bwMode="auto">
            <a:xfrm>
              <a:off x="4572000" y="594995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68" name="Oval 63"/>
            <p:cNvSpPr>
              <a:spLocks noChangeArrowheads="1"/>
            </p:cNvSpPr>
            <p:nvPr/>
          </p:nvSpPr>
          <p:spPr bwMode="auto">
            <a:xfrm>
              <a:off x="5029200" y="594995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69" name="Oval 64"/>
            <p:cNvSpPr>
              <a:spLocks noChangeArrowheads="1"/>
            </p:cNvSpPr>
            <p:nvPr/>
          </p:nvSpPr>
          <p:spPr bwMode="auto">
            <a:xfrm>
              <a:off x="5257800" y="450215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70" name="Oval 65"/>
            <p:cNvSpPr>
              <a:spLocks noChangeArrowheads="1"/>
            </p:cNvSpPr>
            <p:nvPr/>
          </p:nvSpPr>
          <p:spPr bwMode="auto">
            <a:xfrm>
              <a:off x="4800600" y="526415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71" name="Oval 66"/>
            <p:cNvSpPr>
              <a:spLocks noChangeArrowheads="1"/>
            </p:cNvSpPr>
            <p:nvPr/>
          </p:nvSpPr>
          <p:spPr bwMode="auto">
            <a:xfrm>
              <a:off x="5943600" y="594995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72" name="Oval 67"/>
            <p:cNvSpPr>
              <a:spLocks noChangeArrowheads="1"/>
            </p:cNvSpPr>
            <p:nvPr/>
          </p:nvSpPr>
          <p:spPr bwMode="auto">
            <a:xfrm>
              <a:off x="5715000" y="526415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73" name="Oval 68"/>
            <p:cNvSpPr>
              <a:spLocks noChangeArrowheads="1"/>
            </p:cNvSpPr>
            <p:nvPr/>
          </p:nvSpPr>
          <p:spPr bwMode="auto">
            <a:xfrm>
              <a:off x="6172200" y="381635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76" name="Oval 71"/>
            <p:cNvSpPr>
              <a:spLocks noChangeArrowheads="1"/>
            </p:cNvSpPr>
            <p:nvPr/>
          </p:nvSpPr>
          <p:spPr bwMode="auto">
            <a:xfrm>
              <a:off x="7086600" y="450215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82" name="Oval 77"/>
            <p:cNvSpPr>
              <a:spLocks noChangeArrowheads="1"/>
            </p:cNvSpPr>
            <p:nvPr/>
          </p:nvSpPr>
          <p:spPr bwMode="auto">
            <a:xfrm>
              <a:off x="6629400" y="526415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94" name="Text Box 89"/>
            <p:cNvSpPr txBox="1">
              <a:spLocks noChangeArrowheads="1"/>
            </p:cNvSpPr>
            <p:nvPr/>
          </p:nvSpPr>
          <p:spPr bwMode="auto">
            <a:xfrm>
              <a:off x="5970588" y="591185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9</a:t>
              </a:r>
            </a:p>
          </p:txBody>
        </p:sp>
        <p:sp>
          <p:nvSpPr>
            <p:cNvPr id="95" name="Text Box 90"/>
            <p:cNvSpPr txBox="1">
              <a:spLocks noChangeArrowheads="1"/>
            </p:cNvSpPr>
            <p:nvPr/>
          </p:nvSpPr>
          <p:spPr bwMode="auto">
            <a:xfrm>
              <a:off x="5056188" y="589915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8</a:t>
              </a:r>
            </a:p>
          </p:txBody>
        </p:sp>
        <p:sp>
          <p:nvSpPr>
            <p:cNvPr id="96" name="Text Box 91"/>
            <p:cNvSpPr txBox="1">
              <a:spLocks noChangeArrowheads="1"/>
            </p:cNvSpPr>
            <p:nvPr/>
          </p:nvSpPr>
          <p:spPr bwMode="auto">
            <a:xfrm>
              <a:off x="4598988" y="591185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7</a:t>
              </a:r>
            </a:p>
          </p:txBody>
        </p:sp>
        <p:sp>
          <p:nvSpPr>
            <p:cNvPr id="97" name="Text Box 92"/>
            <p:cNvSpPr txBox="1">
              <a:spLocks noChangeArrowheads="1"/>
            </p:cNvSpPr>
            <p:nvPr/>
          </p:nvSpPr>
          <p:spPr bwMode="auto">
            <a:xfrm>
              <a:off x="4826000" y="523875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4</a:t>
              </a:r>
              <a:endParaRPr kumimoji="1" lang="en-US" altLang="zh-CN" sz="2400" b="0">
                <a:solidFill>
                  <a:srgbClr val="000099"/>
                </a:solidFill>
                <a:latin typeface="Times New Roman" panose="02020603050405020304" pitchFamily="18" charset="0"/>
                <a:ea typeface="SimSun" panose="02010600030101010101" pitchFamily="2" charset="-122"/>
              </a:endParaRPr>
            </a:p>
          </p:txBody>
        </p:sp>
        <p:sp>
          <p:nvSpPr>
            <p:cNvPr id="98" name="Text Box 93"/>
            <p:cNvSpPr txBox="1">
              <a:spLocks noChangeArrowheads="1"/>
            </p:cNvSpPr>
            <p:nvPr/>
          </p:nvSpPr>
          <p:spPr bwMode="auto">
            <a:xfrm>
              <a:off x="5740401" y="522605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5</a:t>
              </a:r>
            </a:p>
          </p:txBody>
        </p:sp>
        <p:sp>
          <p:nvSpPr>
            <p:cNvPr id="99" name="Text Box 94"/>
            <p:cNvSpPr txBox="1">
              <a:spLocks noChangeArrowheads="1"/>
            </p:cNvSpPr>
            <p:nvPr/>
          </p:nvSpPr>
          <p:spPr bwMode="auto">
            <a:xfrm>
              <a:off x="6643688" y="521335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6</a:t>
              </a:r>
            </a:p>
          </p:txBody>
        </p:sp>
        <p:sp>
          <p:nvSpPr>
            <p:cNvPr id="101" name="Text Box 96"/>
            <p:cNvSpPr txBox="1">
              <a:spLocks noChangeArrowheads="1"/>
            </p:cNvSpPr>
            <p:nvPr/>
          </p:nvSpPr>
          <p:spPr bwMode="auto">
            <a:xfrm>
              <a:off x="5295900" y="4486276"/>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000">
                  <a:solidFill>
                    <a:srgbClr val="000099"/>
                  </a:solidFill>
                  <a:ea typeface="SimSun" panose="02010600030101010101" pitchFamily="2" charset="-122"/>
                </a:rPr>
                <a:t>2</a:t>
              </a:r>
              <a:endParaRPr kumimoji="1" lang="en-US" altLang="zh-CN" sz="3200" b="0">
                <a:solidFill>
                  <a:srgbClr val="000099"/>
                </a:solidFill>
                <a:latin typeface="Times New Roman" panose="02020603050405020304" pitchFamily="18" charset="0"/>
                <a:ea typeface="SimSun" panose="02010600030101010101" pitchFamily="2" charset="-122"/>
              </a:endParaRPr>
            </a:p>
          </p:txBody>
        </p:sp>
        <p:sp>
          <p:nvSpPr>
            <p:cNvPr id="102" name="Text Box 97"/>
            <p:cNvSpPr txBox="1">
              <a:spLocks noChangeArrowheads="1"/>
            </p:cNvSpPr>
            <p:nvPr/>
          </p:nvSpPr>
          <p:spPr bwMode="auto">
            <a:xfrm>
              <a:off x="7104063" y="4454525"/>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3</a:t>
              </a:r>
              <a:endParaRPr kumimoji="1" lang="en-US" altLang="zh-CN" sz="2400" b="0">
                <a:solidFill>
                  <a:srgbClr val="000099"/>
                </a:solidFill>
                <a:latin typeface="Times New Roman" panose="02020603050405020304" pitchFamily="18" charset="0"/>
                <a:ea typeface="SimSun" panose="02010600030101010101" pitchFamily="2" charset="-122"/>
              </a:endParaRPr>
            </a:p>
          </p:txBody>
        </p:sp>
        <p:sp>
          <p:nvSpPr>
            <p:cNvPr id="104" name="Text Box 99"/>
            <p:cNvSpPr txBox="1">
              <a:spLocks noChangeArrowheads="1"/>
            </p:cNvSpPr>
            <p:nvPr/>
          </p:nvSpPr>
          <p:spPr bwMode="auto">
            <a:xfrm>
              <a:off x="6210300" y="3816351"/>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000">
                  <a:solidFill>
                    <a:srgbClr val="000099"/>
                  </a:solidFill>
                  <a:ea typeface="SimSun" panose="02010600030101010101" pitchFamily="2" charset="-122"/>
                </a:rPr>
                <a:t>1</a:t>
              </a:r>
              <a:endParaRPr kumimoji="1" lang="en-US" altLang="zh-CN" sz="3200" b="0">
                <a:solidFill>
                  <a:srgbClr val="000099"/>
                </a:solidFill>
                <a:latin typeface="Times New Roman" panose="02020603050405020304" pitchFamily="18" charset="0"/>
                <a:ea typeface="SimSun" panose="02010600030101010101" pitchFamily="2" charset="-122"/>
              </a:endParaRPr>
            </a:p>
          </p:txBody>
        </p:sp>
      </p:grpSp>
      <p:grpSp>
        <p:nvGrpSpPr>
          <p:cNvPr id="2" name="组合 1"/>
          <p:cNvGrpSpPr/>
          <p:nvPr/>
        </p:nvGrpSpPr>
        <p:grpSpPr>
          <a:xfrm>
            <a:off x="1066800" y="1843089"/>
            <a:ext cx="6578600" cy="595311"/>
            <a:chOff x="2197100" y="1646239"/>
            <a:chExt cx="6578600" cy="595311"/>
          </a:xfrm>
        </p:grpSpPr>
        <p:sp>
          <p:nvSpPr>
            <p:cNvPr id="105" name="Oval 100"/>
            <p:cNvSpPr>
              <a:spLocks noChangeArrowheads="1"/>
            </p:cNvSpPr>
            <p:nvPr/>
          </p:nvSpPr>
          <p:spPr bwMode="auto">
            <a:xfrm>
              <a:off x="2197100" y="1695450"/>
              <a:ext cx="736600" cy="546100"/>
            </a:xfrm>
            <a:prstGeom prst="ellipse">
              <a:avLst/>
            </a:prstGeom>
            <a:solidFill>
              <a:schemeClr val="accent1"/>
            </a:solid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106" name="Oval 101"/>
            <p:cNvSpPr>
              <a:spLocks noChangeArrowheads="1"/>
            </p:cNvSpPr>
            <p:nvPr/>
          </p:nvSpPr>
          <p:spPr bwMode="auto">
            <a:xfrm>
              <a:off x="3644900" y="1682750"/>
              <a:ext cx="736600" cy="546100"/>
            </a:xfrm>
            <a:prstGeom prst="ellipse">
              <a:avLst/>
            </a:prstGeom>
            <a:solidFill>
              <a:schemeClr val="accent1"/>
            </a:solid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107" name="Line 102"/>
            <p:cNvSpPr>
              <a:spLocks noChangeShapeType="1"/>
            </p:cNvSpPr>
            <p:nvPr/>
          </p:nvSpPr>
          <p:spPr bwMode="auto">
            <a:xfrm>
              <a:off x="2921000" y="1962150"/>
              <a:ext cx="723900" cy="0"/>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 name="Line 103"/>
            <p:cNvSpPr>
              <a:spLocks noChangeShapeType="1"/>
            </p:cNvSpPr>
            <p:nvPr/>
          </p:nvSpPr>
          <p:spPr bwMode="auto">
            <a:xfrm>
              <a:off x="4381500" y="1962150"/>
              <a:ext cx="723900" cy="0"/>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 name="Oval 104"/>
            <p:cNvSpPr>
              <a:spLocks noChangeArrowheads="1"/>
            </p:cNvSpPr>
            <p:nvPr/>
          </p:nvSpPr>
          <p:spPr bwMode="auto">
            <a:xfrm>
              <a:off x="5105400" y="1682750"/>
              <a:ext cx="736600" cy="546100"/>
            </a:xfrm>
            <a:prstGeom prst="ellipse">
              <a:avLst/>
            </a:prstGeom>
            <a:solidFill>
              <a:schemeClr val="accent1"/>
            </a:solid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110" name="Line 105"/>
            <p:cNvSpPr>
              <a:spLocks noChangeShapeType="1"/>
            </p:cNvSpPr>
            <p:nvPr/>
          </p:nvSpPr>
          <p:spPr bwMode="auto">
            <a:xfrm>
              <a:off x="5842000" y="1962150"/>
              <a:ext cx="723900" cy="0"/>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 name="Oval 106"/>
            <p:cNvSpPr>
              <a:spLocks noChangeArrowheads="1"/>
            </p:cNvSpPr>
            <p:nvPr/>
          </p:nvSpPr>
          <p:spPr bwMode="auto">
            <a:xfrm>
              <a:off x="6578600" y="1682750"/>
              <a:ext cx="736600" cy="546100"/>
            </a:xfrm>
            <a:prstGeom prst="ellipse">
              <a:avLst/>
            </a:prstGeom>
            <a:solidFill>
              <a:schemeClr val="accent1"/>
            </a:solid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112" name="Line 107"/>
            <p:cNvSpPr>
              <a:spLocks noChangeShapeType="1"/>
            </p:cNvSpPr>
            <p:nvPr/>
          </p:nvSpPr>
          <p:spPr bwMode="auto">
            <a:xfrm>
              <a:off x="7315200" y="1949450"/>
              <a:ext cx="723900" cy="0"/>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 name="Oval 108"/>
            <p:cNvSpPr>
              <a:spLocks noChangeArrowheads="1"/>
            </p:cNvSpPr>
            <p:nvPr/>
          </p:nvSpPr>
          <p:spPr bwMode="auto">
            <a:xfrm>
              <a:off x="8039100" y="1657350"/>
              <a:ext cx="736600" cy="546100"/>
            </a:xfrm>
            <a:prstGeom prst="ellipse">
              <a:avLst/>
            </a:prstGeom>
            <a:solidFill>
              <a:schemeClr val="accent1"/>
            </a:solid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114" name="Text Box 109"/>
            <p:cNvSpPr txBox="1">
              <a:spLocks noChangeArrowheads="1"/>
            </p:cNvSpPr>
            <p:nvPr/>
          </p:nvSpPr>
          <p:spPr bwMode="auto">
            <a:xfrm>
              <a:off x="2332039" y="1685925"/>
              <a:ext cx="3651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a:solidFill>
                    <a:srgbClr val="CC0000"/>
                  </a:solidFill>
                  <a:latin typeface="Times New Roman" panose="02020603050405020304" pitchFamily="18" charset="0"/>
                  <a:ea typeface="SimSun" panose="02010600030101010101" pitchFamily="2" charset="-122"/>
                </a:rPr>
                <a:t>2</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15" name="Text Box 110"/>
            <p:cNvSpPr txBox="1">
              <a:spLocks noChangeArrowheads="1"/>
            </p:cNvSpPr>
            <p:nvPr/>
          </p:nvSpPr>
          <p:spPr bwMode="auto">
            <a:xfrm>
              <a:off x="3810000" y="1673225"/>
              <a:ext cx="363538"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a:solidFill>
                    <a:srgbClr val="CC0000"/>
                  </a:solidFill>
                  <a:latin typeface="Times New Roman" panose="02020603050405020304" pitchFamily="18" charset="0"/>
                  <a:ea typeface="SimSun" panose="02010600030101010101" pitchFamily="2" charset="-122"/>
                </a:rPr>
                <a:t>4</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16" name="Text Box 111"/>
            <p:cNvSpPr txBox="1">
              <a:spLocks noChangeArrowheads="1"/>
            </p:cNvSpPr>
            <p:nvPr/>
          </p:nvSpPr>
          <p:spPr bwMode="auto">
            <a:xfrm>
              <a:off x="5299076" y="1681164"/>
              <a:ext cx="3651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a:solidFill>
                    <a:srgbClr val="CC0000"/>
                  </a:solidFill>
                  <a:latin typeface="Times New Roman" panose="02020603050405020304" pitchFamily="18" charset="0"/>
                  <a:ea typeface="SimSun" panose="02010600030101010101" pitchFamily="2" charset="-122"/>
                </a:rPr>
                <a:t>8</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17" name="Text Box 112"/>
            <p:cNvSpPr txBox="1">
              <a:spLocks noChangeArrowheads="1"/>
            </p:cNvSpPr>
            <p:nvPr/>
          </p:nvSpPr>
          <p:spPr bwMode="auto">
            <a:xfrm>
              <a:off x="6651626" y="1685925"/>
              <a:ext cx="544513"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a:solidFill>
                    <a:srgbClr val="CC0000"/>
                  </a:solidFill>
                  <a:latin typeface="Times New Roman" panose="02020603050405020304" pitchFamily="18" charset="0"/>
                  <a:ea typeface="SimSun" panose="02010600030101010101" pitchFamily="2" charset="-122"/>
                </a:rPr>
                <a:t>16</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18" name="Text Box 113"/>
            <p:cNvSpPr txBox="1">
              <a:spLocks noChangeArrowheads="1"/>
            </p:cNvSpPr>
            <p:nvPr/>
          </p:nvSpPr>
          <p:spPr bwMode="auto">
            <a:xfrm>
              <a:off x="8148639" y="1646239"/>
              <a:ext cx="542925"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a:solidFill>
                    <a:srgbClr val="CC0000"/>
                  </a:solidFill>
                  <a:latin typeface="Times New Roman" panose="02020603050405020304" pitchFamily="18" charset="0"/>
                  <a:ea typeface="SimSun" panose="02010600030101010101" pitchFamily="2" charset="-122"/>
                </a:rPr>
                <a:t>32</a:t>
              </a:r>
              <a:endParaRPr kumimoji="1" lang="en-US" altLang="zh-CN" sz="3200" b="0">
                <a:solidFill>
                  <a:schemeClr val="tx1"/>
                </a:solidFill>
                <a:latin typeface="Times New Roman" panose="02020603050405020304" pitchFamily="18" charset="0"/>
                <a:ea typeface="SimSun" panose="02010600030101010101" pitchFamily="2" charset="-122"/>
              </a:endParaRPr>
            </a:p>
          </p:txBody>
        </p:sp>
      </p:grpSp>
      <p:grpSp>
        <p:nvGrpSpPr>
          <p:cNvPr id="3" name="组合 2"/>
          <p:cNvGrpSpPr/>
          <p:nvPr/>
        </p:nvGrpSpPr>
        <p:grpSpPr>
          <a:xfrm>
            <a:off x="1727200" y="3901282"/>
            <a:ext cx="2844800" cy="2611437"/>
            <a:chOff x="990600" y="3735389"/>
            <a:chExt cx="2844800" cy="2611437"/>
          </a:xfrm>
        </p:grpSpPr>
        <p:sp>
          <p:nvSpPr>
            <p:cNvPr id="7" name="Line 2"/>
            <p:cNvSpPr>
              <a:spLocks noChangeShapeType="1"/>
            </p:cNvSpPr>
            <p:nvPr/>
          </p:nvSpPr>
          <p:spPr bwMode="auto">
            <a:xfrm flipH="1">
              <a:off x="2133600" y="4102100"/>
              <a:ext cx="95250" cy="43815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0"/>
            <p:cNvSpPr>
              <a:spLocks noChangeShapeType="1"/>
            </p:cNvSpPr>
            <p:nvPr/>
          </p:nvSpPr>
          <p:spPr bwMode="auto">
            <a:xfrm>
              <a:off x="2133600" y="5492750"/>
              <a:ext cx="60960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1"/>
            <p:cNvSpPr>
              <a:spLocks noChangeShapeType="1"/>
            </p:cNvSpPr>
            <p:nvPr/>
          </p:nvSpPr>
          <p:spPr bwMode="auto">
            <a:xfrm flipH="1">
              <a:off x="1474788" y="5492750"/>
              <a:ext cx="608012"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2"/>
            <p:cNvSpPr>
              <a:spLocks noChangeShapeType="1"/>
            </p:cNvSpPr>
            <p:nvPr/>
          </p:nvSpPr>
          <p:spPr bwMode="auto">
            <a:xfrm>
              <a:off x="3006726" y="4654550"/>
              <a:ext cx="422275"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3"/>
            <p:cNvSpPr>
              <a:spLocks noChangeShapeType="1"/>
            </p:cNvSpPr>
            <p:nvPr/>
          </p:nvSpPr>
          <p:spPr bwMode="auto">
            <a:xfrm flipH="1">
              <a:off x="2590800" y="4654550"/>
              <a:ext cx="38100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4"/>
            <p:cNvSpPr>
              <a:spLocks noChangeShapeType="1"/>
            </p:cNvSpPr>
            <p:nvPr/>
          </p:nvSpPr>
          <p:spPr bwMode="auto">
            <a:xfrm>
              <a:off x="2095500" y="4883150"/>
              <a:ext cx="0" cy="3810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5"/>
            <p:cNvSpPr>
              <a:spLocks noChangeShapeType="1"/>
            </p:cNvSpPr>
            <p:nvPr/>
          </p:nvSpPr>
          <p:spPr bwMode="auto">
            <a:xfrm>
              <a:off x="1447800" y="4883150"/>
              <a:ext cx="134938" cy="3810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6"/>
            <p:cNvSpPr>
              <a:spLocks noChangeShapeType="1"/>
            </p:cNvSpPr>
            <p:nvPr/>
          </p:nvSpPr>
          <p:spPr bwMode="auto">
            <a:xfrm flipH="1">
              <a:off x="1257301" y="4883150"/>
              <a:ext cx="112713" cy="3810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27"/>
            <p:cNvSpPr>
              <a:spLocks noChangeShapeType="1"/>
            </p:cNvSpPr>
            <p:nvPr/>
          </p:nvSpPr>
          <p:spPr bwMode="auto">
            <a:xfrm>
              <a:off x="2362200" y="4070350"/>
              <a:ext cx="609600" cy="5842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28"/>
            <p:cNvSpPr>
              <a:spLocks noChangeShapeType="1"/>
            </p:cNvSpPr>
            <p:nvPr/>
          </p:nvSpPr>
          <p:spPr bwMode="auto">
            <a:xfrm flipH="1">
              <a:off x="1474788" y="4070350"/>
              <a:ext cx="658812" cy="5842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Oval 32"/>
            <p:cNvSpPr>
              <a:spLocks noChangeArrowheads="1"/>
            </p:cNvSpPr>
            <p:nvPr/>
          </p:nvSpPr>
          <p:spPr bwMode="auto">
            <a:xfrm>
              <a:off x="990600" y="526415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38" name="Oval 33"/>
            <p:cNvSpPr>
              <a:spLocks noChangeArrowheads="1"/>
            </p:cNvSpPr>
            <p:nvPr/>
          </p:nvSpPr>
          <p:spPr bwMode="auto">
            <a:xfrm>
              <a:off x="1447800" y="526415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39" name="Oval 34"/>
            <p:cNvSpPr>
              <a:spLocks noChangeArrowheads="1"/>
            </p:cNvSpPr>
            <p:nvPr/>
          </p:nvSpPr>
          <p:spPr bwMode="auto">
            <a:xfrm>
              <a:off x="1905000" y="526415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40" name="Oval 35"/>
            <p:cNvSpPr>
              <a:spLocks noChangeArrowheads="1"/>
            </p:cNvSpPr>
            <p:nvPr/>
          </p:nvSpPr>
          <p:spPr bwMode="auto">
            <a:xfrm>
              <a:off x="2362200" y="526415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41" name="Oval 36"/>
            <p:cNvSpPr>
              <a:spLocks noChangeArrowheads="1"/>
            </p:cNvSpPr>
            <p:nvPr/>
          </p:nvSpPr>
          <p:spPr bwMode="auto">
            <a:xfrm>
              <a:off x="2819400" y="526415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42" name="Oval 37"/>
            <p:cNvSpPr>
              <a:spLocks noChangeArrowheads="1"/>
            </p:cNvSpPr>
            <p:nvPr/>
          </p:nvSpPr>
          <p:spPr bwMode="auto">
            <a:xfrm>
              <a:off x="3276600" y="526415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43" name="Oval 38"/>
            <p:cNvSpPr>
              <a:spLocks noChangeArrowheads="1"/>
            </p:cNvSpPr>
            <p:nvPr/>
          </p:nvSpPr>
          <p:spPr bwMode="auto">
            <a:xfrm>
              <a:off x="1676400" y="594995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44" name="Oval 39"/>
            <p:cNvSpPr>
              <a:spLocks noChangeArrowheads="1"/>
            </p:cNvSpPr>
            <p:nvPr/>
          </p:nvSpPr>
          <p:spPr bwMode="auto">
            <a:xfrm>
              <a:off x="2133600" y="594995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45" name="Oval 40"/>
            <p:cNvSpPr>
              <a:spLocks noChangeArrowheads="1"/>
            </p:cNvSpPr>
            <p:nvPr/>
          </p:nvSpPr>
          <p:spPr bwMode="auto">
            <a:xfrm>
              <a:off x="2590800" y="594995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46" name="Oval 41"/>
            <p:cNvSpPr>
              <a:spLocks noChangeArrowheads="1"/>
            </p:cNvSpPr>
            <p:nvPr/>
          </p:nvSpPr>
          <p:spPr bwMode="auto">
            <a:xfrm>
              <a:off x="1219200" y="594995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47" name="Oval 42"/>
            <p:cNvSpPr>
              <a:spLocks noChangeArrowheads="1"/>
            </p:cNvSpPr>
            <p:nvPr/>
          </p:nvSpPr>
          <p:spPr bwMode="auto">
            <a:xfrm>
              <a:off x="1219200" y="450215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48" name="Oval 43"/>
            <p:cNvSpPr>
              <a:spLocks noChangeArrowheads="1"/>
            </p:cNvSpPr>
            <p:nvPr/>
          </p:nvSpPr>
          <p:spPr bwMode="auto">
            <a:xfrm>
              <a:off x="1905000" y="450215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49" name="Oval 44"/>
            <p:cNvSpPr>
              <a:spLocks noChangeArrowheads="1"/>
            </p:cNvSpPr>
            <p:nvPr/>
          </p:nvSpPr>
          <p:spPr bwMode="auto">
            <a:xfrm>
              <a:off x="2819400" y="450215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50" name="Oval 45"/>
            <p:cNvSpPr>
              <a:spLocks noChangeArrowheads="1"/>
            </p:cNvSpPr>
            <p:nvPr/>
          </p:nvSpPr>
          <p:spPr bwMode="auto">
            <a:xfrm>
              <a:off x="2057400" y="3740150"/>
              <a:ext cx="381000" cy="381000"/>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51" name="Text Box 46"/>
            <p:cNvSpPr txBox="1">
              <a:spLocks noChangeArrowheads="1"/>
            </p:cNvSpPr>
            <p:nvPr/>
          </p:nvSpPr>
          <p:spPr bwMode="auto">
            <a:xfrm>
              <a:off x="2540001" y="5949951"/>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000">
                  <a:solidFill>
                    <a:srgbClr val="000099"/>
                  </a:solidFill>
                  <a:ea typeface="SimSun" panose="02010600030101010101" pitchFamily="2" charset="-122"/>
                </a:rPr>
                <a:t>14</a:t>
              </a:r>
              <a:endParaRPr kumimoji="1" lang="en-US" altLang="zh-CN" sz="3200" b="0">
                <a:solidFill>
                  <a:srgbClr val="000099"/>
                </a:solidFill>
                <a:latin typeface="Times New Roman" panose="02020603050405020304" pitchFamily="18" charset="0"/>
                <a:ea typeface="SimSun" panose="02010600030101010101" pitchFamily="2" charset="-122"/>
              </a:endParaRPr>
            </a:p>
          </p:txBody>
        </p:sp>
        <p:sp>
          <p:nvSpPr>
            <p:cNvPr id="52" name="Text Box 47"/>
            <p:cNvSpPr txBox="1">
              <a:spLocks noChangeArrowheads="1"/>
            </p:cNvSpPr>
            <p:nvPr/>
          </p:nvSpPr>
          <p:spPr bwMode="auto">
            <a:xfrm>
              <a:off x="2082801" y="5949951"/>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000">
                  <a:solidFill>
                    <a:srgbClr val="000099"/>
                  </a:solidFill>
                  <a:ea typeface="SimSun" panose="02010600030101010101" pitchFamily="2" charset="-122"/>
                </a:rPr>
                <a:t>13</a:t>
              </a:r>
              <a:endParaRPr kumimoji="1" lang="en-US" altLang="zh-CN" sz="3200" b="0">
                <a:solidFill>
                  <a:srgbClr val="000099"/>
                </a:solidFill>
                <a:latin typeface="Times New Roman" panose="02020603050405020304" pitchFamily="18" charset="0"/>
                <a:ea typeface="SimSun" panose="02010600030101010101" pitchFamily="2" charset="-122"/>
              </a:endParaRPr>
            </a:p>
          </p:txBody>
        </p:sp>
        <p:sp>
          <p:nvSpPr>
            <p:cNvPr id="53" name="Text Box 48"/>
            <p:cNvSpPr txBox="1">
              <a:spLocks noChangeArrowheads="1"/>
            </p:cNvSpPr>
            <p:nvPr/>
          </p:nvSpPr>
          <p:spPr bwMode="auto">
            <a:xfrm>
              <a:off x="1625601" y="5949951"/>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000">
                  <a:solidFill>
                    <a:srgbClr val="000099"/>
                  </a:solidFill>
                  <a:ea typeface="SimSun" panose="02010600030101010101" pitchFamily="2" charset="-122"/>
                </a:rPr>
                <a:t>12</a:t>
              </a:r>
              <a:endParaRPr kumimoji="1" lang="en-US" altLang="zh-CN" sz="3200" b="0">
                <a:solidFill>
                  <a:srgbClr val="000099"/>
                </a:solidFill>
                <a:latin typeface="Times New Roman" panose="02020603050405020304" pitchFamily="18" charset="0"/>
                <a:ea typeface="SimSun" panose="02010600030101010101" pitchFamily="2" charset="-122"/>
              </a:endParaRPr>
            </a:p>
          </p:txBody>
        </p:sp>
        <p:sp>
          <p:nvSpPr>
            <p:cNvPr id="54" name="Text Box 49"/>
            <p:cNvSpPr txBox="1">
              <a:spLocks noChangeArrowheads="1"/>
            </p:cNvSpPr>
            <p:nvPr/>
          </p:nvSpPr>
          <p:spPr bwMode="auto">
            <a:xfrm>
              <a:off x="1181101" y="5949951"/>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000">
                  <a:solidFill>
                    <a:srgbClr val="000099"/>
                  </a:solidFill>
                  <a:ea typeface="SimSun" panose="02010600030101010101" pitchFamily="2" charset="-122"/>
                </a:rPr>
                <a:t>11</a:t>
              </a:r>
              <a:endParaRPr kumimoji="1" lang="en-US" altLang="zh-CN" sz="3200" b="0">
                <a:solidFill>
                  <a:srgbClr val="000099"/>
                </a:solidFill>
                <a:latin typeface="Times New Roman" panose="02020603050405020304" pitchFamily="18" charset="0"/>
                <a:ea typeface="SimSun" panose="02010600030101010101" pitchFamily="2" charset="-122"/>
              </a:endParaRPr>
            </a:p>
          </p:txBody>
        </p:sp>
        <p:sp>
          <p:nvSpPr>
            <p:cNvPr id="55" name="Text Box 50"/>
            <p:cNvSpPr txBox="1">
              <a:spLocks noChangeArrowheads="1"/>
            </p:cNvSpPr>
            <p:nvPr/>
          </p:nvSpPr>
          <p:spPr bwMode="auto">
            <a:xfrm>
              <a:off x="1257300" y="4486276"/>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000">
                  <a:solidFill>
                    <a:srgbClr val="000099"/>
                  </a:solidFill>
                  <a:ea typeface="SimSun" panose="02010600030101010101" pitchFamily="2" charset="-122"/>
                </a:rPr>
                <a:t>2</a:t>
              </a:r>
              <a:endParaRPr kumimoji="1" lang="en-US" altLang="zh-CN" sz="3200" b="0">
                <a:solidFill>
                  <a:srgbClr val="000099"/>
                </a:solidFill>
                <a:latin typeface="Times New Roman" panose="02020603050405020304" pitchFamily="18" charset="0"/>
                <a:ea typeface="SimSun" panose="02010600030101010101" pitchFamily="2" charset="-122"/>
              </a:endParaRPr>
            </a:p>
          </p:txBody>
        </p:sp>
        <p:sp>
          <p:nvSpPr>
            <p:cNvPr id="56" name="Text Box 51"/>
            <p:cNvSpPr txBox="1">
              <a:spLocks noChangeArrowheads="1"/>
            </p:cNvSpPr>
            <p:nvPr/>
          </p:nvSpPr>
          <p:spPr bwMode="auto">
            <a:xfrm>
              <a:off x="1922463" y="4454525"/>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3</a:t>
              </a:r>
              <a:endParaRPr kumimoji="1" lang="en-US" altLang="zh-CN" sz="2400" b="0">
                <a:solidFill>
                  <a:srgbClr val="000099"/>
                </a:solidFill>
                <a:latin typeface="Times New Roman" panose="02020603050405020304" pitchFamily="18" charset="0"/>
                <a:ea typeface="SimSun" panose="02010600030101010101" pitchFamily="2" charset="-122"/>
              </a:endParaRPr>
            </a:p>
          </p:txBody>
        </p:sp>
        <p:sp>
          <p:nvSpPr>
            <p:cNvPr id="57" name="Text Box 52"/>
            <p:cNvSpPr txBox="1">
              <a:spLocks noChangeArrowheads="1"/>
            </p:cNvSpPr>
            <p:nvPr/>
          </p:nvSpPr>
          <p:spPr bwMode="auto">
            <a:xfrm>
              <a:off x="2832100" y="445135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4</a:t>
              </a:r>
              <a:endParaRPr kumimoji="1" lang="en-US" altLang="zh-CN" sz="2400" b="0">
                <a:solidFill>
                  <a:srgbClr val="000099"/>
                </a:solidFill>
                <a:latin typeface="Times New Roman" panose="02020603050405020304" pitchFamily="18" charset="0"/>
                <a:ea typeface="SimSun" panose="02010600030101010101" pitchFamily="2" charset="-122"/>
              </a:endParaRPr>
            </a:p>
          </p:txBody>
        </p:sp>
        <p:sp>
          <p:nvSpPr>
            <p:cNvPr id="58" name="Text Box 53"/>
            <p:cNvSpPr txBox="1">
              <a:spLocks noChangeArrowheads="1"/>
            </p:cNvSpPr>
            <p:nvPr/>
          </p:nvSpPr>
          <p:spPr bwMode="auto">
            <a:xfrm>
              <a:off x="1016001" y="521335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5</a:t>
              </a:r>
            </a:p>
          </p:txBody>
        </p:sp>
        <p:sp>
          <p:nvSpPr>
            <p:cNvPr id="59" name="Text Box 54"/>
            <p:cNvSpPr txBox="1">
              <a:spLocks noChangeArrowheads="1"/>
            </p:cNvSpPr>
            <p:nvPr/>
          </p:nvSpPr>
          <p:spPr bwMode="auto">
            <a:xfrm>
              <a:off x="1474788" y="521335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6</a:t>
              </a:r>
            </a:p>
          </p:txBody>
        </p:sp>
        <p:sp>
          <p:nvSpPr>
            <p:cNvPr id="60" name="Text Box 55"/>
            <p:cNvSpPr txBox="1">
              <a:spLocks noChangeArrowheads="1"/>
            </p:cNvSpPr>
            <p:nvPr/>
          </p:nvSpPr>
          <p:spPr bwMode="auto">
            <a:xfrm>
              <a:off x="1931988" y="522605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7</a:t>
              </a:r>
            </a:p>
          </p:txBody>
        </p:sp>
        <p:sp>
          <p:nvSpPr>
            <p:cNvPr id="61" name="Text Box 56"/>
            <p:cNvSpPr txBox="1">
              <a:spLocks noChangeArrowheads="1"/>
            </p:cNvSpPr>
            <p:nvPr/>
          </p:nvSpPr>
          <p:spPr bwMode="auto">
            <a:xfrm>
              <a:off x="2376488" y="522605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8</a:t>
              </a:r>
            </a:p>
          </p:txBody>
        </p:sp>
        <p:sp>
          <p:nvSpPr>
            <p:cNvPr id="62" name="Text Box 57"/>
            <p:cNvSpPr txBox="1">
              <a:spLocks noChangeArrowheads="1"/>
            </p:cNvSpPr>
            <p:nvPr/>
          </p:nvSpPr>
          <p:spPr bwMode="auto">
            <a:xfrm>
              <a:off x="2846388" y="522605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9</a:t>
              </a:r>
            </a:p>
          </p:txBody>
        </p:sp>
        <p:sp>
          <p:nvSpPr>
            <p:cNvPr id="63" name="Text Box 58"/>
            <p:cNvSpPr txBox="1">
              <a:spLocks noChangeArrowheads="1"/>
            </p:cNvSpPr>
            <p:nvPr/>
          </p:nvSpPr>
          <p:spPr bwMode="auto">
            <a:xfrm>
              <a:off x="3225800" y="5264151"/>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000">
                  <a:solidFill>
                    <a:srgbClr val="000099"/>
                  </a:solidFill>
                  <a:ea typeface="SimSun" panose="02010600030101010101" pitchFamily="2" charset="-122"/>
                </a:rPr>
                <a:t>10</a:t>
              </a:r>
              <a:endParaRPr kumimoji="1" lang="en-US" altLang="zh-CN" sz="2400">
                <a:solidFill>
                  <a:srgbClr val="000099"/>
                </a:solidFill>
                <a:ea typeface="SimSun" panose="02010600030101010101" pitchFamily="2" charset="-122"/>
              </a:endParaRPr>
            </a:p>
          </p:txBody>
        </p:sp>
        <p:sp>
          <p:nvSpPr>
            <p:cNvPr id="64" name="Line 59"/>
            <p:cNvSpPr>
              <a:spLocks noChangeShapeType="1"/>
            </p:cNvSpPr>
            <p:nvPr/>
          </p:nvSpPr>
          <p:spPr bwMode="auto">
            <a:xfrm>
              <a:off x="3006725" y="4883150"/>
              <a:ext cx="0" cy="3810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60"/>
            <p:cNvSpPr>
              <a:spLocks noChangeShapeType="1"/>
            </p:cNvSpPr>
            <p:nvPr/>
          </p:nvSpPr>
          <p:spPr bwMode="auto">
            <a:xfrm flipH="1">
              <a:off x="1931988" y="5645150"/>
              <a:ext cx="125412" cy="304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Line 61"/>
            <p:cNvSpPr>
              <a:spLocks noChangeShapeType="1"/>
            </p:cNvSpPr>
            <p:nvPr/>
          </p:nvSpPr>
          <p:spPr bwMode="auto">
            <a:xfrm>
              <a:off x="2133601" y="5645150"/>
              <a:ext cx="142875" cy="304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 name="Text Box 114"/>
            <p:cNvSpPr txBox="1">
              <a:spLocks noChangeArrowheads="1"/>
            </p:cNvSpPr>
            <p:nvPr/>
          </p:nvSpPr>
          <p:spPr bwMode="auto">
            <a:xfrm>
              <a:off x="2089150" y="3735389"/>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000">
                  <a:solidFill>
                    <a:srgbClr val="000099"/>
                  </a:solidFill>
                  <a:ea typeface="SimSun" panose="02010600030101010101" pitchFamily="2" charset="-122"/>
                </a:rPr>
                <a:t>1</a:t>
              </a:r>
              <a:endParaRPr kumimoji="1" lang="en-US" altLang="zh-CN" sz="3200" b="0">
                <a:solidFill>
                  <a:srgbClr val="000099"/>
                </a:solidFill>
                <a:latin typeface="Times New Roman" panose="02020603050405020304" pitchFamily="18" charset="0"/>
                <a:ea typeface="SimSun" panose="02010600030101010101" pitchFamily="2" charset="-122"/>
              </a:endParaRPr>
            </a:p>
          </p:txBody>
        </p:sp>
      </p:grpSp>
      <p:sp>
        <p:nvSpPr>
          <p:cNvPr id="120" name="矩形 119"/>
          <p:cNvSpPr>
            <a:spLocks noChangeArrowheads="1"/>
          </p:cNvSpPr>
          <p:nvPr/>
        </p:nvSpPr>
        <p:spPr bwMode="auto">
          <a:xfrm>
            <a:off x="8600353" y="2097881"/>
            <a:ext cx="2974976" cy="528638"/>
          </a:xfrm>
          <a:prstGeom prst="rect">
            <a:avLst/>
          </a:prstGeom>
          <a:solidFill>
            <a:srgbClr val="FFFF00"/>
          </a:solidFill>
          <a:ln w="9525">
            <a:solidFill>
              <a:srgbClr val="FF0000"/>
            </a:solidFill>
            <a:miter lim="800000"/>
            <a:headEnd/>
            <a:tailEnd/>
          </a:ln>
        </p:spPr>
        <p:txBody>
          <a:bodyPr wrap="square">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lgn="ctr" eaLnBrk="1" hangingPunct="1">
              <a:buFont typeface="Wingdings" panose="05000000000000000000" pitchFamily="2" charset="2"/>
              <a:buNone/>
            </a:pPr>
            <a:r>
              <a:rPr lang="zh-CN" altLang="en-US" sz="2800" dirty="0">
                <a:latin typeface="Times New Roman" panose="02020603050405020304" pitchFamily="18" charset="0"/>
              </a:rPr>
              <a:t>表是树的特例</a:t>
            </a:r>
            <a:endParaRPr lang="en-US" altLang="zh-CN" sz="2800" dirty="0">
              <a:latin typeface="Times New Roman" panose="02020603050405020304" pitchFamily="18" charset="0"/>
            </a:endParaRPr>
          </a:p>
        </p:txBody>
      </p:sp>
    </p:spTree>
    <p:extLst>
      <p:ext uri="{BB962C8B-B14F-4D97-AF65-F5344CB8AC3E}">
        <p14:creationId xmlns:p14="http://schemas.microsoft.com/office/powerpoint/2010/main" val="19213787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par>
                                <p:cTn id="20" presetID="22" presetClass="entr" presetSubtype="4"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par>
                                <p:cTn id="23" presetID="22" presetClass="entr" presetSubtype="4"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20"/>
                                        </p:tgtEl>
                                        <p:attrNameLst>
                                          <p:attrName>style.visibility</p:attrName>
                                        </p:attrNameLst>
                                      </p:cBhvr>
                                      <p:to>
                                        <p:strVal val="visible"/>
                                      </p:to>
                                    </p:set>
                                    <p:animEffect transition="in" filter="wipe(down)">
                                      <p:cBhvr>
                                        <p:cTn id="30"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1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2"/>
          <p:cNvSpPr>
            <a:spLocks noChangeArrowheads="1"/>
          </p:cNvSpPr>
          <p:nvPr/>
        </p:nvSpPr>
        <p:spPr bwMode="auto">
          <a:xfrm>
            <a:off x="228600" y="552042"/>
            <a:ext cx="118237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lgn="ctr"/>
            <a:r>
              <a:rPr lang="zh-CN" altLang="en-US" sz="3600" b="1" dirty="0">
                <a:solidFill>
                  <a:srgbClr val="990033"/>
                </a:solidFill>
                <a:latin typeface="微软雅黑" panose="020B0503020204020204" pitchFamily="34" charset="-122"/>
                <a:ea typeface="微软雅黑" panose="020B0503020204020204" pitchFamily="34" charset="-122"/>
                <a:cs typeface="+mj-cs"/>
              </a:rPr>
              <a:t>数据的逻辑结构分类</a:t>
            </a:r>
          </a:p>
        </p:txBody>
      </p:sp>
      <p:grpSp>
        <p:nvGrpSpPr>
          <p:cNvPr id="10" name="组合 9"/>
          <p:cNvGrpSpPr/>
          <p:nvPr/>
        </p:nvGrpSpPr>
        <p:grpSpPr>
          <a:xfrm>
            <a:off x="197057" y="1298531"/>
            <a:ext cx="7526816" cy="4492669"/>
            <a:chOff x="197057" y="1158496"/>
            <a:chExt cx="7526816" cy="4492669"/>
          </a:xfrm>
        </p:grpSpPr>
        <p:sp>
          <p:nvSpPr>
            <p:cNvPr id="87" name="矩形 86"/>
            <p:cNvSpPr/>
            <p:nvPr/>
          </p:nvSpPr>
          <p:spPr bwMode="auto">
            <a:xfrm>
              <a:off x="197057" y="1158496"/>
              <a:ext cx="7526816" cy="4492669"/>
            </a:xfrm>
            <a:prstGeom prst="rect">
              <a:avLst/>
            </a:prstGeom>
            <a:solidFill>
              <a:schemeClr val="bg1"/>
            </a:soli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nvGrpSpPr>
            <p:cNvPr id="6" name="组合 5"/>
            <p:cNvGrpSpPr>
              <a:grpSpLocks/>
            </p:cNvGrpSpPr>
            <p:nvPr/>
          </p:nvGrpSpPr>
          <p:grpSpPr bwMode="auto">
            <a:xfrm>
              <a:off x="381000" y="2172379"/>
              <a:ext cx="2845388" cy="3388634"/>
              <a:chOff x="719572" y="2672916"/>
              <a:chExt cx="3048630" cy="3621568"/>
            </a:xfrm>
          </p:grpSpPr>
          <p:sp>
            <p:nvSpPr>
              <p:cNvPr id="13354" name="Line 2"/>
              <p:cNvSpPr>
                <a:spLocks noChangeShapeType="1"/>
              </p:cNvSpPr>
              <p:nvPr/>
            </p:nvSpPr>
            <p:spPr bwMode="auto">
              <a:xfrm flipH="1">
                <a:off x="1938772" y="3055503"/>
                <a:ext cx="533400" cy="76200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5" name="Line 3"/>
              <p:cNvSpPr>
                <a:spLocks noChangeShapeType="1"/>
              </p:cNvSpPr>
              <p:nvPr/>
            </p:nvSpPr>
            <p:spPr bwMode="auto">
              <a:xfrm flipH="1">
                <a:off x="2776972" y="4198503"/>
                <a:ext cx="685800" cy="91440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6" name="Line 4"/>
              <p:cNvSpPr>
                <a:spLocks noChangeShapeType="1"/>
              </p:cNvSpPr>
              <p:nvPr/>
            </p:nvSpPr>
            <p:spPr bwMode="auto">
              <a:xfrm flipH="1">
                <a:off x="1100572" y="4122303"/>
                <a:ext cx="609600" cy="99060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7" name="Line 5"/>
              <p:cNvSpPr>
                <a:spLocks noChangeShapeType="1"/>
              </p:cNvSpPr>
              <p:nvPr/>
            </p:nvSpPr>
            <p:spPr bwMode="auto">
              <a:xfrm>
                <a:off x="1862572" y="4122303"/>
                <a:ext cx="685800" cy="99060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8" name="Text Box 6"/>
              <p:cNvSpPr txBox="1">
                <a:spLocks noChangeArrowheads="1"/>
              </p:cNvSpPr>
              <p:nvPr/>
            </p:nvSpPr>
            <p:spPr bwMode="auto">
              <a:xfrm>
                <a:off x="1076157" y="5646303"/>
                <a:ext cx="1777015" cy="648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en-US"/>
                </a:defPPr>
                <a:lvl1pPr algn="ctr" eaLnBrk="1" hangingPunct="1">
                  <a:lnSpc>
                    <a:spcPct val="100000"/>
                  </a:lnSpc>
                  <a:buClrTx/>
                  <a:buSzTx/>
                  <a:buFontTx/>
                  <a:buNone/>
                  <a:defRPr sz="3200" b="1">
                    <a:solidFill>
                      <a:srgbClr val="7030A0"/>
                    </a:solidFill>
                    <a:latin typeface="微软雅黑" panose="020B0503020204020204" pitchFamily="34" charset="-122"/>
                    <a:ea typeface="微软雅黑" panose="020B0503020204020204" pitchFamily="34"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latin typeface="Arial" panose="020B0604020202020204" pitchFamily="34" charset="0"/>
                    <a:ea typeface="SimSun" panose="02010600030101010101" pitchFamily="2" charset="-122"/>
                  </a:defRPr>
                </a:lvl4pPr>
                <a:lvl5pPr marL="2057400" indent="-228600">
                  <a:spcBef>
                    <a:spcPct val="20000"/>
                  </a:spcBef>
                  <a:buClr>
                    <a:schemeClr val="bg2"/>
                  </a:buClr>
                  <a:buFont typeface="Wingdings" panose="05000000000000000000" pitchFamily="2" charset="2"/>
                  <a:buChar char="§"/>
                  <a:defRPr sz="2000">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SimSun" panose="02010600030101010101" pitchFamily="2" charset="-122"/>
                  </a:defRPr>
                </a:lvl9pPr>
              </a:lstStyle>
              <a:p>
                <a:r>
                  <a:rPr kumimoji="1" lang="zh-CN" altLang="en-US" sz="2400" dirty="0">
                    <a:solidFill>
                      <a:srgbClr val="0070C0"/>
                    </a:solidFill>
                    <a:latin typeface="仿宋_GB2312" pitchFamily="49" charset="-122"/>
                    <a:ea typeface="仿宋_GB2312" pitchFamily="49" charset="-122"/>
                  </a:rPr>
                  <a:t>图结构 </a:t>
                </a:r>
              </a:p>
            </p:txBody>
          </p:sp>
          <p:sp>
            <p:nvSpPr>
              <p:cNvPr id="13359" name="Oval 7"/>
              <p:cNvSpPr>
                <a:spLocks noChangeArrowheads="1"/>
              </p:cNvSpPr>
              <p:nvPr/>
            </p:nvSpPr>
            <p:spPr bwMode="auto">
              <a:xfrm>
                <a:off x="719572" y="2674503"/>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13360" name="Text Box 8"/>
              <p:cNvSpPr txBox="1">
                <a:spLocks noChangeArrowheads="1"/>
              </p:cNvSpPr>
              <p:nvPr/>
            </p:nvSpPr>
            <p:spPr bwMode="auto">
              <a:xfrm>
                <a:off x="795772" y="2672916"/>
                <a:ext cx="381630" cy="49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FF99"/>
                    </a:solidFill>
                    <a:ea typeface="SimSun" panose="02010600030101010101" pitchFamily="2" charset="-122"/>
                  </a:rPr>
                  <a:t>1</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61" name="Oval 9"/>
              <p:cNvSpPr>
                <a:spLocks noChangeArrowheads="1"/>
              </p:cNvSpPr>
              <p:nvPr/>
            </p:nvSpPr>
            <p:spPr bwMode="auto">
              <a:xfrm>
                <a:off x="2395972" y="2674503"/>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13362" name="Oval 10"/>
              <p:cNvSpPr>
                <a:spLocks noChangeArrowheads="1"/>
              </p:cNvSpPr>
              <p:nvPr/>
            </p:nvSpPr>
            <p:spPr bwMode="auto">
              <a:xfrm>
                <a:off x="719572" y="5036703"/>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13363" name="Oval 11"/>
              <p:cNvSpPr>
                <a:spLocks noChangeArrowheads="1"/>
              </p:cNvSpPr>
              <p:nvPr/>
            </p:nvSpPr>
            <p:spPr bwMode="auto">
              <a:xfrm>
                <a:off x="2395972" y="5036703"/>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13364" name="Line 12"/>
              <p:cNvSpPr>
                <a:spLocks noChangeShapeType="1"/>
              </p:cNvSpPr>
              <p:nvPr/>
            </p:nvSpPr>
            <p:spPr bwMode="auto">
              <a:xfrm>
                <a:off x="948172" y="3131703"/>
                <a:ext cx="0" cy="1905000"/>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5" name="Line 13"/>
              <p:cNvSpPr>
                <a:spLocks noChangeShapeType="1"/>
              </p:cNvSpPr>
              <p:nvPr/>
            </p:nvSpPr>
            <p:spPr bwMode="auto">
              <a:xfrm>
                <a:off x="1176772" y="5265303"/>
                <a:ext cx="1219200" cy="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6" name="Line 14"/>
              <p:cNvSpPr>
                <a:spLocks noChangeShapeType="1"/>
              </p:cNvSpPr>
              <p:nvPr/>
            </p:nvSpPr>
            <p:spPr bwMode="auto">
              <a:xfrm>
                <a:off x="1176772" y="2903103"/>
                <a:ext cx="1219200" cy="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7" name="Oval 15"/>
              <p:cNvSpPr>
                <a:spLocks noChangeArrowheads="1"/>
              </p:cNvSpPr>
              <p:nvPr/>
            </p:nvSpPr>
            <p:spPr bwMode="auto">
              <a:xfrm>
                <a:off x="1557772" y="3741303"/>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13368" name="Oval 16"/>
              <p:cNvSpPr>
                <a:spLocks noChangeArrowheads="1"/>
              </p:cNvSpPr>
              <p:nvPr/>
            </p:nvSpPr>
            <p:spPr bwMode="auto">
              <a:xfrm>
                <a:off x="3310372" y="3817503"/>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13369" name="Line 17"/>
              <p:cNvSpPr>
                <a:spLocks noChangeShapeType="1"/>
              </p:cNvSpPr>
              <p:nvPr/>
            </p:nvSpPr>
            <p:spPr bwMode="auto">
              <a:xfrm>
                <a:off x="2776972" y="3055503"/>
                <a:ext cx="609600" cy="83820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70" name="Line 18"/>
              <p:cNvSpPr>
                <a:spLocks noChangeShapeType="1"/>
              </p:cNvSpPr>
              <p:nvPr/>
            </p:nvSpPr>
            <p:spPr bwMode="auto">
              <a:xfrm>
                <a:off x="1100572" y="3055503"/>
                <a:ext cx="533400" cy="76200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71" name="Line 19"/>
              <p:cNvSpPr>
                <a:spLocks noChangeShapeType="1"/>
              </p:cNvSpPr>
              <p:nvPr/>
            </p:nvSpPr>
            <p:spPr bwMode="auto">
              <a:xfrm>
                <a:off x="2624572" y="3131703"/>
                <a:ext cx="0" cy="1905000"/>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72" name="Text Box 20"/>
              <p:cNvSpPr txBox="1">
                <a:spLocks noChangeArrowheads="1"/>
              </p:cNvSpPr>
              <p:nvPr/>
            </p:nvSpPr>
            <p:spPr bwMode="auto">
              <a:xfrm>
                <a:off x="2472172" y="2672916"/>
                <a:ext cx="381630" cy="49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FF99"/>
                    </a:solidFill>
                    <a:ea typeface="SimSun" panose="02010600030101010101" pitchFamily="2" charset="-122"/>
                  </a:rPr>
                  <a:t>2</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73" name="Text Box 21"/>
              <p:cNvSpPr txBox="1">
                <a:spLocks noChangeArrowheads="1"/>
              </p:cNvSpPr>
              <p:nvPr/>
            </p:nvSpPr>
            <p:spPr bwMode="auto">
              <a:xfrm>
                <a:off x="795772" y="5036703"/>
                <a:ext cx="381630" cy="49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FF99"/>
                    </a:solidFill>
                    <a:ea typeface="SimSun" panose="02010600030101010101" pitchFamily="2" charset="-122"/>
                  </a:rPr>
                  <a:t>5</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74" name="Text Box 22"/>
              <p:cNvSpPr txBox="1">
                <a:spLocks noChangeArrowheads="1"/>
              </p:cNvSpPr>
              <p:nvPr/>
            </p:nvSpPr>
            <p:spPr bwMode="auto">
              <a:xfrm>
                <a:off x="1633972" y="3741303"/>
                <a:ext cx="381630" cy="49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FF99"/>
                    </a:solidFill>
                    <a:ea typeface="SimSun" panose="02010600030101010101" pitchFamily="2" charset="-122"/>
                  </a:rPr>
                  <a:t>6</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75" name="Text Box 23"/>
              <p:cNvSpPr txBox="1">
                <a:spLocks noChangeArrowheads="1"/>
              </p:cNvSpPr>
              <p:nvPr/>
            </p:nvSpPr>
            <p:spPr bwMode="auto">
              <a:xfrm>
                <a:off x="2472172" y="5036703"/>
                <a:ext cx="381630" cy="49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FF99"/>
                    </a:solidFill>
                    <a:ea typeface="SimSun" panose="02010600030101010101" pitchFamily="2" charset="-122"/>
                  </a:rPr>
                  <a:t>4</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76" name="Text Box 24"/>
              <p:cNvSpPr txBox="1">
                <a:spLocks noChangeArrowheads="1"/>
              </p:cNvSpPr>
              <p:nvPr/>
            </p:nvSpPr>
            <p:spPr bwMode="auto">
              <a:xfrm>
                <a:off x="3386572" y="3817503"/>
                <a:ext cx="381630" cy="49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FF99"/>
                    </a:solidFill>
                    <a:ea typeface="SimSun" panose="02010600030101010101" pitchFamily="2" charset="-122"/>
                  </a:rPr>
                  <a:t>3</a:t>
                </a:r>
                <a:endParaRPr kumimoji="1" lang="en-US" altLang="zh-CN" sz="3200" b="0">
                  <a:solidFill>
                    <a:schemeClr val="tx1"/>
                  </a:solidFill>
                  <a:latin typeface="Times New Roman" panose="02020603050405020304" pitchFamily="18" charset="0"/>
                  <a:ea typeface="SimSun" panose="02010600030101010101" pitchFamily="2" charset="-122"/>
                </a:endParaRPr>
              </a:p>
            </p:txBody>
          </p:sp>
        </p:grpSp>
        <p:grpSp>
          <p:nvGrpSpPr>
            <p:cNvPr id="7" name="组合 6"/>
            <p:cNvGrpSpPr>
              <a:grpSpLocks/>
            </p:cNvGrpSpPr>
            <p:nvPr/>
          </p:nvGrpSpPr>
          <p:grpSpPr bwMode="auto">
            <a:xfrm>
              <a:off x="4264702" y="1828800"/>
              <a:ext cx="3115914" cy="3732213"/>
              <a:chOff x="4616845" y="2564904"/>
              <a:chExt cx="3344605" cy="3964544"/>
            </a:xfrm>
          </p:grpSpPr>
          <p:sp>
            <p:nvSpPr>
              <p:cNvPr id="13321" name="Line 25"/>
              <p:cNvSpPr>
                <a:spLocks noChangeShapeType="1"/>
              </p:cNvSpPr>
              <p:nvPr/>
            </p:nvSpPr>
            <p:spPr bwMode="auto">
              <a:xfrm flipH="1">
                <a:off x="6131320" y="3176092"/>
                <a:ext cx="533400" cy="76200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2" name="Line 26"/>
              <p:cNvSpPr>
                <a:spLocks noChangeShapeType="1"/>
              </p:cNvSpPr>
              <p:nvPr/>
            </p:nvSpPr>
            <p:spPr bwMode="auto">
              <a:xfrm flipH="1">
                <a:off x="6969520" y="4319092"/>
                <a:ext cx="685800" cy="91440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3" name="Line 27"/>
              <p:cNvSpPr>
                <a:spLocks noChangeShapeType="1"/>
              </p:cNvSpPr>
              <p:nvPr/>
            </p:nvSpPr>
            <p:spPr bwMode="auto">
              <a:xfrm flipH="1">
                <a:off x="5293120" y="4242892"/>
                <a:ext cx="609600" cy="99060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4" name="Line 28"/>
              <p:cNvSpPr>
                <a:spLocks noChangeShapeType="1"/>
              </p:cNvSpPr>
              <p:nvPr/>
            </p:nvSpPr>
            <p:spPr bwMode="auto">
              <a:xfrm>
                <a:off x="6055120" y="4242892"/>
                <a:ext cx="685800" cy="99060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5" name="Oval 29"/>
              <p:cNvSpPr>
                <a:spLocks noChangeArrowheads="1"/>
              </p:cNvSpPr>
              <p:nvPr/>
            </p:nvSpPr>
            <p:spPr bwMode="auto">
              <a:xfrm>
                <a:off x="4912120" y="2795092"/>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13326" name="Text Box 30"/>
              <p:cNvSpPr txBox="1">
                <a:spLocks noChangeArrowheads="1"/>
              </p:cNvSpPr>
              <p:nvPr/>
            </p:nvSpPr>
            <p:spPr bwMode="auto">
              <a:xfrm>
                <a:off x="4988320" y="2793504"/>
                <a:ext cx="382330" cy="490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FF99"/>
                    </a:solidFill>
                    <a:ea typeface="SimSun" panose="02010600030101010101" pitchFamily="2" charset="-122"/>
                  </a:rPr>
                  <a:t>1</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27" name="Oval 31"/>
              <p:cNvSpPr>
                <a:spLocks noChangeArrowheads="1"/>
              </p:cNvSpPr>
              <p:nvPr/>
            </p:nvSpPr>
            <p:spPr bwMode="auto">
              <a:xfrm>
                <a:off x="6588520" y="2795092"/>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13328" name="Oval 32"/>
              <p:cNvSpPr>
                <a:spLocks noChangeArrowheads="1"/>
              </p:cNvSpPr>
              <p:nvPr/>
            </p:nvSpPr>
            <p:spPr bwMode="auto">
              <a:xfrm>
                <a:off x="4912120" y="5157292"/>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13329" name="Oval 33"/>
              <p:cNvSpPr>
                <a:spLocks noChangeArrowheads="1"/>
              </p:cNvSpPr>
              <p:nvPr/>
            </p:nvSpPr>
            <p:spPr bwMode="auto">
              <a:xfrm>
                <a:off x="6588520" y="5157292"/>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13330" name="Line 34"/>
              <p:cNvSpPr>
                <a:spLocks noChangeShapeType="1"/>
              </p:cNvSpPr>
              <p:nvPr/>
            </p:nvSpPr>
            <p:spPr bwMode="auto">
              <a:xfrm>
                <a:off x="5140720" y="3252292"/>
                <a:ext cx="0" cy="1905000"/>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1" name="Line 35"/>
              <p:cNvSpPr>
                <a:spLocks noChangeShapeType="1"/>
              </p:cNvSpPr>
              <p:nvPr/>
            </p:nvSpPr>
            <p:spPr bwMode="auto">
              <a:xfrm>
                <a:off x="5369320" y="5385892"/>
                <a:ext cx="1219200" cy="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2" name="Line 36"/>
              <p:cNvSpPr>
                <a:spLocks noChangeShapeType="1"/>
              </p:cNvSpPr>
              <p:nvPr/>
            </p:nvSpPr>
            <p:spPr bwMode="auto">
              <a:xfrm>
                <a:off x="5369320" y="3023692"/>
                <a:ext cx="1219200" cy="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3" name="Oval 37"/>
              <p:cNvSpPr>
                <a:spLocks noChangeArrowheads="1"/>
              </p:cNvSpPr>
              <p:nvPr/>
            </p:nvSpPr>
            <p:spPr bwMode="auto">
              <a:xfrm>
                <a:off x="7502920" y="3938092"/>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13334" name="Line 38"/>
              <p:cNvSpPr>
                <a:spLocks noChangeShapeType="1"/>
              </p:cNvSpPr>
              <p:nvPr/>
            </p:nvSpPr>
            <p:spPr bwMode="auto">
              <a:xfrm>
                <a:off x="6969520" y="3176092"/>
                <a:ext cx="609600" cy="83820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5" name="Line 39"/>
              <p:cNvSpPr>
                <a:spLocks noChangeShapeType="1"/>
              </p:cNvSpPr>
              <p:nvPr/>
            </p:nvSpPr>
            <p:spPr bwMode="auto">
              <a:xfrm>
                <a:off x="5293120" y="3176092"/>
                <a:ext cx="533400" cy="76200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6" name="Line 40"/>
              <p:cNvSpPr>
                <a:spLocks noChangeShapeType="1"/>
              </p:cNvSpPr>
              <p:nvPr/>
            </p:nvSpPr>
            <p:spPr bwMode="auto">
              <a:xfrm>
                <a:off x="6817120" y="3252292"/>
                <a:ext cx="0" cy="1905000"/>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7" name="Text Box 41"/>
              <p:cNvSpPr txBox="1">
                <a:spLocks noChangeArrowheads="1"/>
              </p:cNvSpPr>
              <p:nvPr/>
            </p:nvSpPr>
            <p:spPr bwMode="auto">
              <a:xfrm>
                <a:off x="6664720" y="2793504"/>
                <a:ext cx="382330" cy="490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FF99"/>
                    </a:solidFill>
                    <a:ea typeface="SimSun" panose="02010600030101010101" pitchFamily="2" charset="-122"/>
                  </a:rPr>
                  <a:t>2</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38" name="Text Box 42"/>
              <p:cNvSpPr txBox="1">
                <a:spLocks noChangeArrowheads="1"/>
              </p:cNvSpPr>
              <p:nvPr/>
            </p:nvSpPr>
            <p:spPr bwMode="auto">
              <a:xfrm>
                <a:off x="4988320" y="5157292"/>
                <a:ext cx="382330" cy="490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FF99"/>
                    </a:solidFill>
                    <a:ea typeface="SimSun" panose="02010600030101010101" pitchFamily="2" charset="-122"/>
                  </a:rPr>
                  <a:t>5</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39" name="Text Box 43"/>
              <p:cNvSpPr txBox="1">
                <a:spLocks noChangeArrowheads="1"/>
              </p:cNvSpPr>
              <p:nvPr/>
            </p:nvSpPr>
            <p:spPr bwMode="auto">
              <a:xfrm>
                <a:off x="6664720" y="5157292"/>
                <a:ext cx="382330" cy="490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FF99"/>
                    </a:solidFill>
                    <a:ea typeface="SimSun" panose="02010600030101010101" pitchFamily="2" charset="-122"/>
                  </a:rPr>
                  <a:t>4</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40" name="Text Box 44"/>
              <p:cNvSpPr txBox="1">
                <a:spLocks noChangeArrowheads="1"/>
              </p:cNvSpPr>
              <p:nvPr/>
            </p:nvSpPr>
            <p:spPr bwMode="auto">
              <a:xfrm>
                <a:off x="7579120" y="3938092"/>
                <a:ext cx="382330" cy="490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FF99"/>
                    </a:solidFill>
                    <a:ea typeface="SimSun" panose="02010600030101010101" pitchFamily="2" charset="-122"/>
                  </a:rPr>
                  <a:t>3</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41" name="Oval 45"/>
              <p:cNvSpPr>
                <a:spLocks noChangeArrowheads="1"/>
              </p:cNvSpPr>
              <p:nvPr/>
            </p:nvSpPr>
            <p:spPr bwMode="auto">
              <a:xfrm>
                <a:off x="5750320" y="3860304"/>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13342" name="Text Box 46"/>
              <p:cNvSpPr txBox="1">
                <a:spLocks noChangeArrowheads="1"/>
              </p:cNvSpPr>
              <p:nvPr/>
            </p:nvSpPr>
            <p:spPr bwMode="auto">
              <a:xfrm>
                <a:off x="5826520" y="3861892"/>
                <a:ext cx="382330" cy="490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FF99"/>
                    </a:solidFill>
                    <a:ea typeface="SimSun" panose="02010600030101010101" pitchFamily="2" charset="-122"/>
                  </a:rPr>
                  <a:t>6</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43" name="Text Box 47"/>
              <p:cNvSpPr txBox="1">
                <a:spLocks noChangeArrowheads="1"/>
              </p:cNvSpPr>
              <p:nvPr/>
            </p:nvSpPr>
            <p:spPr bwMode="auto">
              <a:xfrm>
                <a:off x="4616845" y="3936504"/>
                <a:ext cx="548201" cy="490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0000"/>
                    </a:solidFill>
                    <a:ea typeface="SimSun" panose="02010600030101010101" pitchFamily="2" charset="-122"/>
                  </a:rPr>
                  <a:t>11</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44" name="Text Box 48"/>
              <p:cNvSpPr txBox="1">
                <a:spLocks noChangeArrowheads="1"/>
              </p:cNvSpPr>
              <p:nvPr/>
            </p:nvSpPr>
            <p:spPr bwMode="auto">
              <a:xfrm>
                <a:off x="5226445" y="4317504"/>
                <a:ext cx="566440" cy="490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0000"/>
                    </a:solidFill>
                    <a:ea typeface="SimSun" panose="02010600030101010101" pitchFamily="2" charset="-122"/>
                  </a:rPr>
                  <a:t>33</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45" name="Text Box 49"/>
              <p:cNvSpPr txBox="1">
                <a:spLocks noChangeArrowheads="1"/>
              </p:cNvSpPr>
              <p:nvPr/>
            </p:nvSpPr>
            <p:spPr bwMode="auto">
              <a:xfrm>
                <a:off x="5683645" y="5384304"/>
                <a:ext cx="566440" cy="490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0000"/>
                    </a:solidFill>
                    <a:ea typeface="SimSun" panose="02010600030101010101" pitchFamily="2" charset="-122"/>
                  </a:rPr>
                  <a:t>18</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46" name="Text Box 50"/>
              <p:cNvSpPr txBox="1">
                <a:spLocks noChangeArrowheads="1"/>
              </p:cNvSpPr>
              <p:nvPr/>
            </p:nvSpPr>
            <p:spPr bwMode="auto">
              <a:xfrm>
                <a:off x="6293245" y="4317504"/>
                <a:ext cx="566440" cy="490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0000"/>
                    </a:solidFill>
                    <a:ea typeface="SimSun" panose="02010600030101010101" pitchFamily="2" charset="-122"/>
                  </a:rPr>
                  <a:t>14</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47" name="Text Box 51"/>
              <p:cNvSpPr txBox="1">
                <a:spLocks noChangeArrowheads="1"/>
              </p:cNvSpPr>
              <p:nvPr/>
            </p:nvSpPr>
            <p:spPr bwMode="auto">
              <a:xfrm>
                <a:off x="6826646" y="3936504"/>
                <a:ext cx="382330" cy="490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0000"/>
                    </a:solidFill>
                    <a:ea typeface="SimSun" panose="02010600030101010101" pitchFamily="2" charset="-122"/>
                  </a:rPr>
                  <a:t>6</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48" name="Text Box 52"/>
              <p:cNvSpPr txBox="1">
                <a:spLocks noChangeArrowheads="1"/>
              </p:cNvSpPr>
              <p:nvPr/>
            </p:nvSpPr>
            <p:spPr bwMode="auto">
              <a:xfrm>
                <a:off x="7274320" y="4698504"/>
                <a:ext cx="382330" cy="490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0000"/>
                    </a:solidFill>
                    <a:ea typeface="SimSun" panose="02010600030101010101" pitchFamily="2" charset="-122"/>
                  </a:rPr>
                  <a:t>6</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49" name="Text Box 53"/>
              <p:cNvSpPr txBox="1">
                <a:spLocks noChangeArrowheads="1"/>
              </p:cNvSpPr>
              <p:nvPr/>
            </p:nvSpPr>
            <p:spPr bwMode="auto">
              <a:xfrm>
                <a:off x="7274320" y="3250704"/>
                <a:ext cx="382330" cy="490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0000"/>
                    </a:solidFill>
                    <a:ea typeface="SimSun" panose="02010600030101010101" pitchFamily="2" charset="-122"/>
                  </a:rPr>
                  <a:t>5</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50" name="Text Box 54"/>
              <p:cNvSpPr txBox="1">
                <a:spLocks noChangeArrowheads="1"/>
              </p:cNvSpPr>
              <p:nvPr/>
            </p:nvSpPr>
            <p:spPr bwMode="auto">
              <a:xfrm>
                <a:off x="5683645" y="2564904"/>
                <a:ext cx="566440" cy="490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0000"/>
                    </a:solidFill>
                    <a:ea typeface="SimSun" panose="02010600030101010101" pitchFamily="2" charset="-122"/>
                  </a:rPr>
                  <a:t>16</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51" name="Text Box 55"/>
              <p:cNvSpPr txBox="1">
                <a:spLocks noChangeArrowheads="1"/>
              </p:cNvSpPr>
              <p:nvPr/>
            </p:nvSpPr>
            <p:spPr bwMode="auto">
              <a:xfrm>
                <a:off x="5140719" y="3479304"/>
                <a:ext cx="566440" cy="490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0000"/>
                    </a:solidFill>
                    <a:ea typeface="SimSun" panose="02010600030101010101" pitchFamily="2" charset="-122"/>
                  </a:rPr>
                  <a:t>19</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52" name="Text Box 56"/>
              <p:cNvSpPr txBox="1">
                <a:spLocks noChangeArrowheads="1"/>
              </p:cNvSpPr>
              <p:nvPr/>
            </p:nvSpPr>
            <p:spPr bwMode="auto">
              <a:xfrm>
                <a:off x="5988445" y="3174504"/>
                <a:ext cx="566440" cy="490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0000"/>
                    </a:solidFill>
                    <a:ea typeface="SimSun" panose="02010600030101010101" pitchFamily="2" charset="-122"/>
                  </a:rPr>
                  <a:t>21</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53" name="Text Box 6"/>
              <p:cNvSpPr txBox="1">
                <a:spLocks noChangeArrowheads="1"/>
              </p:cNvSpPr>
              <p:nvPr/>
            </p:nvSpPr>
            <p:spPr bwMode="auto">
              <a:xfrm>
                <a:off x="4793207" y="5885191"/>
                <a:ext cx="2962919" cy="644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en-US"/>
                </a:defPPr>
                <a:lvl1pPr algn="ctr" eaLnBrk="1" hangingPunct="1">
                  <a:lnSpc>
                    <a:spcPct val="100000"/>
                  </a:lnSpc>
                  <a:buClrTx/>
                  <a:buSzTx/>
                  <a:buFontTx/>
                  <a:buNone/>
                  <a:defRPr sz="3200" b="1">
                    <a:solidFill>
                      <a:srgbClr val="7030A0"/>
                    </a:solidFill>
                    <a:latin typeface="微软雅黑" panose="020B0503020204020204" pitchFamily="34" charset="-122"/>
                    <a:ea typeface="微软雅黑" panose="020B0503020204020204" pitchFamily="34"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latin typeface="Arial" panose="020B0604020202020204" pitchFamily="34" charset="0"/>
                    <a:ea typeface="SimSun" panose="02010600030101010101" pitchFamily="2" charset="-122"/>
                  </a:defRPr>
                </a:lvl4pPr>
                <a:lvl5pPr marL="2057400" indent="-228600">
                  <a:spcBef>
                    <a:spcPct val="20000"/>
                  </a:spcBef>
                  <a:buClr>
                    <a:schemeClr val="bg2"/>
                  </a:buClr>
                  <a:buFont typeface="Wingdings" panose="05000000000000000000" pitchFamily="2" charset="2"/>
                  <a:buChar char="§"/>
                  <a:defRPr sz="2000">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SimSun" panose="02010600030101010101" pitchFamily="2" charset="-122"/>
                  </a:defRPr>
                </a:lvl9pPr>
              </a:lstStyle>
              <a:p>
                <a:r>
                  <a:rPr kumimoji="1" lang="zh-CN" altLang="en-US" sz="2400" dirty="0">
                    <a:solidFill>
                      <a:srgbClr val="0070C0"/>
                    </a:solidFill>
                    <a:latin typeface="仿宋_GB2312" pitchFamily="49" charset="-122"/>
                    <a:ea typeface="仿宋_GB2312" pitchFamily="49" charset="-122"/>
                  </a:rPr>
                  <a:t>带权的图结构</a:t>
                </a:r>
              </a:p>
            </p:txBody>
          </p:sp>
        </p:grpSp>
        <p:sp>
          <p:nvSpPr>
            <p:cNvPr id="84" name="Rectangle 30"/>
            <p:cNvSpPr>
              <a:spLocks noChangeArrowheads="1"/>
            </p:cNvSpPr>
            <p:nvPr/>
          </p:nvSpPr>
          <p:spPr bwMode="auto">
            <a:xfrm>
              <a:off x="1945640" y="1253826"/>
              <a:ext cx="5078788" cy="54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zh-CN" altLang="en-US" sz="2800" b="1" dirty="0">
                  <a:solidFill>
                    <a:srgbClr val="7030A0"/>
                  </a:solidFill>
                  <a:latin typeface="微软雅黑" panose="020B0503020204020204" pitchFamily="34" charset="-122"/>
                  <a:ea typeface="微软雅黑" panose="020B0503020204020204" pitchFamily="34" charset="-122"/>
                </a:rPr>
                <a:t>图结构：</a:t>
              </a:r>
              <a:r>
                <a:rPr lang="zh-CN" altLang="en-US" sz="2800" b="1" dirty="0">
                  <a:solidFill>
                    <a:srgbClr val="FF0000"/>
                  </a:solidFill>
                  <a:latin typeface="微软雅黑" panose="020B0503020204020204" pitchFamily="34" charset="-122"/>
                  <a:ea typeface="微软雅黑" panose="020B0503020204020204" pitchFamily="34" charset="-122"/>
                </a:rPr>
                <a:t>多对多</a:t>
              </a:r>
              <a:r>
                <a:rPr lang="zh-CN" altLang="en-US" sz="2800" b="1" dirty="0">
                  <a:solidFill>
                    <a:srgbClr val="7030A0"/>
                  </a:solidFill>
                  <a:latin typeface="微软雅黑" panose="020B0503020204020204" pitchFamily="34" charset="-122"/>
                  <a:ea typeface="微软雅黑" panose="020B0503020204020204" pitchFamily="34" charset="-122"/>
                </a:rPr>
                <a:t>的关系</a:t>
              </a:r>
            </a:p>
          </p:txBody>
        </p:sp>
      </p:grpSp>
      <p:grpSp>
        <p:nvGrpSpPr>
          <p:cNvPr id="12" name="组合 11"/>
          <p:cNvGrpSpPr/>
          <p:nvPr/>
        </p:nvGrpSpPr>
        <p:grpSpPr>
          <a:xfrm>
            <a:off x="7899229" y="1317661"/>
            <a:ext cx="3865342" cy="4473539"/>
            <a:chOff x="7899229" y="1317661"/>
            <a:chExt cx="3865342" cy="4473539"/>
          </a:xfrm>
        </p:grpSpPr>
        <p:sp>
          <p:nvSpPr>
            <p:cNvPr id="9" name="矩形 8"/>
            <p:cNvSpPr/>
            <p:nvPr/>
          </p:nvSpPr>
          <p:spPr bwMode="auto">
            <a:xfrm>
              <a:off x="7899229" y="1317661"/>
              <a:ext cx="3835571" cy="4473539"/>
            </a:xfrm>
            <a:prstGeom prst="rect">
              <a:avLst/>
            </a:prstGeom>
            <a:solidFill>
              <a:schemeClr val="bg1"/>
            </a:soli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423949" name="Rectangle 13"/>
            <p:cNvSpPr>
              <a:spLocks noChangeArrowheads="1"/>
            </p:cNvSpPr>
            <p:nvPr/>
          </p:nvSpPr>
          <p:spPr bwMode="auto">
            <a:xfrm>
              <a:off x="8627464" y="5084677"/>
              <a:ext cx="2527300" cy="56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algn="ctr" eaLnBrk="1" hangingPunct="1">
                <a:lnSpc>
                  <a:spcPct val="100000"/>
                </a:lnSpc>
                <a:spcBef>
                  <a:spcPct val="0"/>
                </a:spcBef>
                <a:buClrTx/>
                <a:buSzTx/>
                <a:buNone/>
              </a:pPr>
              <a:r>
                <a:rPr kumimoji="1" lang="zh-CN" altLang="en-US" sz="2400" dirty="0">
                  <a:solidFill>
                    <a:srgbClr val="0070C0"/>
                  </a:solidFill>
                  <a:latin typeface="仿宋_GB2312" pitchFamily="49" charset="-122"/>
                </a:rPr>
                <a:t>集合类结构</a:t>
              </a:r>
            </a:p>
          </p:txBody>
        </p:sp>
        <p:grpSp>
          <p:nvGrpSpPr>
            <p:cNvPr id="3" name="组合 2"/>
            <p:cNvGrpSpPr>
              <a:grpSpLocks/>
            </p:cNvGrpSpPr>
            <p:nvPr/>
          </p:nvGrpSpPr>
          <p:grpSpPr bwMode="auto">
            <a:xfrm>
              <a:off x="8481414" y="2667000"/>
              <a:ext cx="2819400" cy="2332037"/>
              <a:chOff x="3180164" y="1982552"/>
              <a:chExt cx="3003550" cy="2685218"/>
            </a:xfrm>
          </p:grpSpPr>
          <p:sp>
            <p:nvSpPr>
              <p:cNvPr id="423951" name="Oval 15"/>
              <p:cNvSpPr>
                <a:spLocks noChangeArrowheads="1"/>
              </p:cNvSpPr>
              <p:nvPr/>
            </p:nvSpPr>
            <p:spPr bwMode="auto">
              <a:xfrm>
                <a:off x="4243931" y="2036659"/>
                <a:ext cx="458311" cy="456981"/>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13378" name="Text Box 16"/>
              <p:cNvSpPr txBox="1">
                <a:spLocks noChangeArrowheads="1"/>
              </p:cNvSpPr>
              <p:nvPr/>
            </p:nvSpPr>
            <p:spPr bwMode="auto">
              <a:xfrm>
                <a:off x="4206652" y="2036725"/>
                <a:ext cx="469960" cy="531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dirty="0">
                    <a:solidFill>
                      <a:schemeClr val="bg1"/>
                    </a:solidFill>
                    <a:ea typeface="SimSun" panose="02010600030101010101" pitchFamily="2" charset="-122"/>
                  </a:rPr>
                  <a:t> 7</a:t>
                </a:r>
                <a:endParaRPr kumimoji="1" lang="en-US" altLang="zh-CN" sz="3200" b="0" dirty="0">
                  <a:solidFill>
                    <a:schemeClr val="bg1"/>
                  </a:solidFill>
                  <a:latin typeface="Times New Roman" panose="02020603050405020304" pitchFamily="18" charset="0"/>
                  <a:ea typeface="SimSun" panose="02010600030101010101" pitchFamily="2" charset="-122"/>
                </a:endParaRPr>
              </a:p>
            </p:txBody>
          </p:sp>
          <p:sp>
            <p:nvSpPr>
              <p:cNvPr id="423957" name="Oval 21"/>
              <p:cNvSpPr>
                <a:spLocks noChangeArrowheads="1"/>
              </p:cNvSpPr>
              <p:nvPr/>
            </p:nvSpPr>
            <p:spPr bwMode="auto">
              <a:xfrm>
                <a:off x="4637978" y="2674605"/>
                <a:ext cx="458312" cy="456981"/>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423962" name="Oval 26"/>
              <p:cNvSpPr>
                <a:spLocks noChangeArrowheads="1"/>
              </p:cNvSpPr>
              <p:nvPr/>
            </p:nvSpPr>
            <p:spPr bwMode="auto">
              <a:xfrm>
                <a:off x="5072614" y="3263196"/>
                <a:ext cx="456621" cy="45880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423963" name="Oval 27"/>
              <p:cNvSpPr>
                <a:spLocks noChangeArrowheads="1"/>
              </p:cNvSpPr>
              <p:nvPr/>
            </p:nvSpPr>
            <p:spPr bwMode="auto">
              <a:xfrm>
                <a:off x="3721354" y="2722131"/>
                <a:ext cx="458312" cy="456981"/>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423964" name="Oval 28"/>
              <p:cNvSpPr>
                <a:spLocks noChangeArrowheads="1"/>
              </p:cNvSpPr>
              <p:nvPr/>
            </p:nvSpPr>
            <p:spPr bwMode="auto">
              <a:xfrm>
                <a:off x="3589441" y="3477063"/>
                <a:ext cx="456621" cy="456981"/>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13383" name="Text Box 29"/>
              <p:cNvSpPr txBox="1">
                <a:spLocks noChangeArrowheads="1"/>
              </p:cNvSpPr>
              <p:nvPr/>
            </p:nvSpPr>
            <p:spPr bwMode="auto">
              <a:xfrm>
                <a:off x="5148830" y="3264063"/>
                <a:ext cx="379453" cy="531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dirty="0">
                    <a:solidFill>
                      <a:schemeClr val="bg1"/>
                    </a:solidFill>
                    <a:ea typeface="SimSun" panose="02010600030101010101" pitchFamily="2" charset="-122"/>
                  </a:rPr>
                  <a:t>3</a:t>
                </a:r>
                <a:endParaRPr kumimoji="1" lang="en-US" altLang="zh-CN" sz="3200" b="0" dirty="0">
                  <a:solidFill>
                    <a:schemeClr val="bg1"/>
                  </a:solidFill>
                  <a:latin typeface="Times New Roman" panose="02020603050405020304" pitchFamily="18" charset="0"/>
                  <a:ea typeface="SimSun" panose="02010600030101010101" pitchFamily="2" charset="-122"/>
                </a:endParaRPr>
              </a:p>
            </p:txBody>
          </p:sp>
          <p:sp>
            <p:nvSpPr>
              <p:cNvPr id="13384" name="Text Box 30"/>
              <p:cNvSpPr txBox="1">
                <a:spLocks noChangeArrowheads="1"/>
              </p:cNvSpPr>
              <p:nvPr/>
            </p:nvSpPr>
            <p:spPr bwMode="auto">
              <a:xfrm>
                <a:off x="3696240" y="2722525"/>
                <a:ext cx="469960" cy="531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dirty="0">
                    <a:solidFill>
                      <a:schemeClr val="bg1"/>
                    </a:solidFill>
                    <a:ea typeface="SimSun" panose="02010600030101010101" pitchFamily="2" charset="-122"/>
                  </a:rPr>
                  <a:t> 6</a:t>
                </a:r>
                <a:endParaRPr kumimoji="1" lang="en-US" altLang="zh-CN" sz="3200" b="0" dirty="0">
                  <a:solidFill>
                    <a:schemeClr val="bg1"/>
                  </a:solidFill>
                  <a:latin typeface="Times New Roman" panose="02020603050405020304" pitchFamily="18" charset="0"/>
                  <a:ea typeface="SimSun" panose="02010600030101010101" pitchFamily="2" charset="-122"/>
                </a:endParaRPr>
              </a:p>
            </p:txBody>
          </p:sp>
          <p:sp>
            <p:nvSpPr>
              <p:cNvPr id="13385" name="Text Box 31"/>
              <p:cNvSpPr txBox="1">
                <a:spLocks noChangeArrowheads="1"/>
              </p:cNvSpPr>
              <p:nvPr/>
            </p:nvSpPr>
            <p:spPr bwMode="auto">
              <a:xfrm>
                <a:off x="3563888" y="3476860"/>
                <a:ext cx="469960" cy="531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chemeClr val="bg1"/>
                    </a:solidFill>
                    <a:ea typeface="SimSun" panose="02010600030101010101" pitchFamily="2" charset="-122"/>
                  </a:rPr>
                  <a:t> 5</a:t>
                </a:r>
                <a:endParaRPr kumimoji="1" lang="en-US" altLang="zh-CN" sz="3200" b="0">
                  <a:solidFill>
                    <a:schemeClr val="bg1"/>
                  </a:solidFill>
                  <a:latin typeface="Times New Roman" panose="02020603050405020304" pitchFamily="18" charset="0"/>
                  <a:ea typeface="SimSun" panose="02010600030101010101" pitchFamily="2" charset="-122"/>
                </a:endParaRPr>
              </a:p>
            </p:txBody>
          </p:sp>
          <p:sp>
            <p:nvSpPr>
              <p:cNvPr id="13386" name="Text Box 32"/>
              <p:cNvSpPr txBox="1">
                <a:spLocks noChangeArrowheads="1"/>
              </p:cNvSpPr>
              <p:nvPr/>
            </p:nvSpPr>
            <p:spPr bwMode="auto">
              <a:xfrm>
                <a:off x="4701952" y="2673972"/>
                <a:ext cx="379453" cy="531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chemeClr val="bg1"/>
                    </a:solidFill>
                    <a:ea typeface="SimSun" panose="02010600030101010101" pitchFamily="2" charset="-122"/>
                  </a:rPr>
                  <a:t>2</a:t>
                </a:r>
                <a:endParaRPr kumimoji="1" lang="en-US" altLang="zh-CN" sz="3200" b="0">
                  <a:solidFill>
                    <a:schemeClr val="bg1"/>
                  </a:solidFill>
                  <a:latin typeface="Times New Roman" panose="02020603050405020304" pitchFamily="18" charset="0"/>
                  <a:ea typeface="SimSun" panose="02010600030101010101" pitchFamily="2" charset="-122"/>
                </a:endParaRPr>
              </a:p>
            </p:txBody>
          </p:sp>
          <p:sp>
            <p:nvSpPr>
              <p:cNvPr id="423969" name="Oval 33"/>
              <p:cNvSpPr>
                <a:spLocks noChangeArrowheads="1"/>
              </p:cNvSpPr>
              <p:nvPr/>
            </p:nvSpPr>
            <p:spPr bwMode="auto">
              <a:xfrm>
                <a:off x="4778347" y="3866411"/>
                <a:ext cx="456621" cy="456981"/>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423970" name="Oval 34"/>
              <p:cNvSpPr>
                <a:spLocks noChangeArrowheads="1"/>
              </p:cNvSpPr>
              <p:nvPr/>
            </p:nvSpPr>
            <p:spPr bwMode="auto">
              <a:xfrm>
                <a:off x="5326292" y="2696540"/>
                <a:ext cx="456621" cy="456981"/>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423971" name="Oval 35"/>
              <p:cNvSpPr>
                <a:spLocks noChangeArrowheads="1"/>
              </p:cNvSpPr>
              <p:nvPr/>
            </p:nvSpPr>
            <p:spPr bwMode="auto">
              <a:xfrm>
                <a:off x="4294667" y="3345452"/>
                <a:ext cx="456621" cy="456981"/>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13390" name="Text Box 36"/>
              <p:cNvSpPr txBox="1">
                <a:spLocks noChangeArrowheads="1"/>
              </p:cNvSpPr>
              <p:nvPr/>
            </p:nvSpPr>
            <p:spPr bwMode="auto">
              <a:xfrm>
                <a:off x="5402039" y="2696275"/>
                <a:ext cx="379453" cy="531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chemeClr val="bg1"/>
                    </a:solidFill>
                    <a:ea typeface="SimSun" panose="02010600030101010101" pitchFamily="2" charset="-122"/>
                  </a:rPr>
                  <a:t>8</a:t>
                </a:r>
                <a:endParaRPr kumimoji="1" lang="en-US" altLang="zh-CN" sz="3200" b="0">
                  <a:solidFill>
                    <a:schemeClr val="bg1"/>
                  </a:solidFill>
                  <a:latin typeface="Times New Roman" panose="02020603050405020304" pitchFamily="18" charset="0"/>
                  <a:ea typeface="SimSun" panose="02010600030101010101" pitchFamily="2" charset="-122"/>
                </a:endParaRPr>
              </a:p>
            </p:txBody>
          </p:sp>
          <p:sp>
            <p:nvSpPr>
              <p:cNvPr id="423973" name="Text Box 37"/>
              <p:cNvSpPr txBox="1">
                <a:spLocks noChangeArrowheads="1"/>
              </p:cNvSpPr>
              <p:nvPr/>
            </p:nvSpPr>
            <p:spPr bwMode="auto">
              <a:xfrm>
                <a:off x="4358932" y="3345453"/>
                <a:ext cx="379453" cy="531583"/>
              </a:xfrm>
              <a:prstGeom prst="rect">
                <a:avLst/>
              </a:prstGeom>
              <a:noFill/>
              <a:ln>
                <a:noFill/>
              </a:ln>
              <a:effectLst/>
              <a:extLst>
                <a:ext uri="{909E8E84-426E-40DD-AFC4-6F175D3DCCD1}">
                  <a14:hiddenFill xmlns:a14="http://schemas.microsoft.com/office/drawing/2010/main">
                    <a:gradFill rotWithShape="0">
                      <a:gsLst>
                        <a:gs pos="0">
                          <a:schemeClr val="accent1"/>
                        </a:gs>
                        <a:gs pos="50000">
                          <a:schemeClr val="accent1">
                            <a:gamma/>
                            <a:shade val="46275"/>
                            <a:invGamma/>
                          </a:schemeClr>
                        </a:gs>
                        <a:gs pos="100000">
                          <a:schemeClr val="accent1"/>
                        </a:gs>
                      </a:gsLst>
                      <a:lin ang="27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kumimoji="1" lang="en-US" altLang="zh-CN" b="1">
                    <a:solidFill>
                      <a:schemeClr val="bg1"/>
                    </a:solidFill>
                  </a:rPr>
                  <a:t>1</a:t>
                </a:r>
                <a:endParaRPr kumimoji="1" lang="en-US" altLang="zh-CN" sz="3200">
                  <a:solidFill>
                    <a:schemeClr val="bg1"/>
                  </a:solidFill>
                  <a:latin typeface="Times New Roman" panose="02020603050405020304" pitchFamily="18" charset="0"/>
                </a:endParaRPr>
              </a:p>
            </p:txBody>
          </p:sp>
          <p:sp>
            <p:nvSpPr>
              <p:cNvPr id="13392" name="Text Box 38"/>
              <p:cNvSpPr txBox="1">
                <a:spLocks noChangeArrowheads="1"/>
              </p:cNvSpPr>
              <p:nvPr/>
            </p:nvSpPr>
            <p:spPr bwMode="auto">
              <a:xfrm>
                <a:off x="4841652" y="3865525"/>
                <a:ext cx="379453" cy="531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chemeClr val="bg1"/>
                    </a:solidFill>
                    <a:ea typeface="SimSun" panose="02010600030101010101" pitchFamily="2" charset="-122"/>
                  </a:rPr>
                  <a:t>4</a:t>
                </a:r>
                <a:endParaRPr kumimoji="1" lang="en-US" altLang="zh-CN" sz="3200" b="0">
                  <a:solidFill>
                    <a:schemeClr val="bg1"/>
                  </a:solidFill>
                  <a:latin typeface="Times New Roman" panose="02020603050405020304" pitchFamily="18" charset="0"/>
                  <a:ea typeface="SimSun" panose="02010600030101010101" pitchFamily="2" charset="-122"/>
                </a:endParaRPr>
              </a:p>
            </p:txBody>
          </p:sp>
          <p:sp>
            <p:nvSpPr>
              <p:cNvPr id="2" name="椭圆 1"/>
              <p:cNvSpPr/>
              <p:nvPr/>
            </p:nvSpPr>
            <p:spPr>
              <a:xfrm>
                <a:off x="3180164" y="1982552"/>
                <a:ext cx="3003550" cy="2685218"/>
              </a:xfrm>
              <a:prstGeom prst="ellipse">
                <a:avLst/>
              </a:prstGeom>
              <a:no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85" name="Rectangle 30"/>
            <p:cNvSpPr>
              <a:spLocks noChangeArrowheads="1"/>
            </p:cNvSpPr>
            <p:nvPr/>
          </p:nvSpPr>
          <p:spPr bwMode="auto">
            <a:xfrm>
              <a:off x="7924800" y="1371600"/>
              <a:ext cx="3839771" cy="1055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zh-CN" altLang="en-US" sz="2800" b="1" dirty="0">
                  <a:solidFill>
                    <a:srgbClr val="7030A0"/>
                  </a:solidFill>
                  <a:latin typeface="微软雅黑" panose="020B0503020204020204" pitchFamily="34" charset="-122"/>
                  <a:ea typeface="微软雅黑" panose="020B0503020204020204" pitchFamily="34" charset="-122"/>
                </a:rPr>
                <a:t>散结构：特例，散列表</a:t>
              </a:r>
              <a:endParaRPr lang="en-US" altLang="zh-CN" sz="2800" b="1" dirty="0">
                <a:solidFill>
                  <a:srgbClr val="7030A0"/>
                </a:solidFill>
                <a:latin typeface="微软雅黑" panose="020B0503020204020204" pitchFamily="34" charset="-122"/>
                <a:ea typeface="微软雅黑" panose="020B0503020204020204" pitchFamily="34" charset="-122"/>
              </a:endParaRPr>
            </a:p>
            <a:p>
              <a:pPr eaLnBrk="1" hangingPunct="1"/>
              <a:r>
                <a:rPr lang="zh-CN" altLang="en-US" sz="2000" b="1" dirty="0">
                  <a:solidFill>
                    <a:srgbClr val="CC00CC"/>
                  </a:solidFill>
                  <a:latin typeface="微软雅黑" panose="020B0503020204020204" pitchFamily="34" charset="-122"/>
                  <a:ea typeface="微软雅黑" panose="020B0503020204020204" pitchFamily="34" charset="-122"/>
                </a:rPr>
                <a:t>（通过对</a:t>
              </a:r>
              <a:r>
                <a:rPr lang="zh-CN" altLang="en-US" sz="2000" b="1" dirty="0">
                  <a:solidFill>
                    <a:srgbClr val="FF0000"/>
                  </a:solidFill>
                  <a:latin typeface="微软雅黑" panose="020B0503020204020204" pitchFamily="34" charset="-122"/>
                  <a:ea typeface="微软雅黑" panose="020B0503020204020204" pitchFamily="34" charset="-122"/>
                </a:rPr>
                <a:t>关键字</a:t>
              </a:r>
              <a:r>
                <a:rPr lang="zh-CN" altLang="en-US" sz="2000" b="1" dirty="0">
                  <a:solidFill>
                    <a:srgbClr val="CC00CC"/>
                  </a:solidFill>
                  <a:latin typeface="微软雅黑" panose="020B0503020204020204" pitchFamily="34" charset="-122"/>
                  <a:ea typeface="微软雅黑" panose="020B0503020204020204" pitchFamily="34" charset="-122"/>
                </a:rPr>
                <a:t>直接计算得到数据元素的位置）</a:t>
              </a:r>
            </a:p>
          </p:txBody>
        </p:sp>
      </p:grpSp>
      <p:sp>
        <p:nvSpPr>
          <p:cNvPr id="86" name="矩形 85"/>
          <p:cNvSpPr>
            <a:spLocks noChangeArrowheads="1"/>
          </p:cNvSpPr>
          <p:nvPr/>
        </p:nvSpPr>
        <p:spPr bwMode="auto">
          <a:xfrm>
            <a:off x="3886201" y="5867400"/>
            <a:ext cx="4876800" cy="528638"/>
          </a:xfrm>
          <a:prstGeom prst="rect">
            <a:avLst/>
          </a:prstGeom>
          <a:solidFill>
            <a:srgbClr val="FFFF00"/>
          </a:solidFill>
          <a:ln w="9525">
            <a:solidFill>
              <a:srgbClr val="FF0000"/>
            </a:solidFill>
            <a:miter lim="800000"/>
            <a:headEnd/>
            <a:tailEnd/>
          </a:ln>
        </p:spPr>
        <p:txBody>
          <a:bodyPr wrap="square">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lgn="ctr" eaLnBrk="1" hangingPunct="1">
              <a:buFont typeface="Wingdings" panose="05000000000000000000" pitchFamily="2" charset="2"/>
              <a:buNone/>
            </a:pPr>
            <a:r>
              <a:rPr lang="zh-CN" altLang="en-US" sz="2800" dirty="0">
                <a:latin typeface="Times New Roman" panose="02020603050405020304" pitchFamily="18" charset="0"/>
              </a:rPr>
              <a:t>  树、散是图的特例</a:t>
            </a:r>
            <a:endParaRPr lang="en-US" altLang="zh-CN" sz="2800" dirty="0">
              <a:latin typeface="Times New Roman" panose="02020603050405020304" pitchFamily="18" charset="0"/>
            </a:endParaRPr>
          </a:p>
        </p:txBody>
      </p:sp>
    </p:spTree>
    <p:extLst>
      <p:ext uri="{BB962C8B-B14F-4D97-AF65-F5344CB8AC3E}">
        <p14:creationId xmlns:p14="http://schemas.microsoft.com/office/powerpoint/2010/main" val="1704700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6"/>
                                        </p:tgtEl>
                                        <p:attrNameLst>
                                          <p:attrName>style.visibility</p:attrName>
                                        </p:attrNameLst>
                                      </p:cBhvr>
                                      <p:to>
                                        <p:strVal val="visible"/>
                                      </p:to>
                                    </p:set>
                                    <p:animEffect transition="in" filter="wipe(down)">
                                      <p:cBhvr>
                                        <p:cTn id="15"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数据的存储结构</a:t>
            </a:r>
          </a:p>
        </p:txBody>
      </p:sp>
      <p:sp>
        <p:nvSpPr>
          <p:cNvPr id="3" name="内容占位符 2"/>
          <p:cNvSpPr>
            <a:spLocks noGrp="1"/>
          </p:cNvSpPr>
          <p:nvPr>
            <p:ph idx="1"/>
          </p:nvPr>
        </p:nvSpPr>
        <p:spPr/>
        <p:txBody>
          <a:bodyPr/>
          <a:lstStyle/>
          <a:p>
            <a:r>
              <a:rPr lang="zh-CN" altLang="en-US" dirty="0"/>
              <a:t>数据的逻辑结构与存储结构密切相关</a:t>
            </a:r>
          </a:p>
          <a:p>
            <a:pPr lvl="1"/>
            <a:r>
              <a:rPr lang="zh-CN" altLang="en-US" dirty="0"/>
              <a:t>	算法设计 → 逻辑结构</a:t>
            </a:r>
          </a:p>
          <a:p>
            <a:pPr lvl="1"/>
            <a:r>
              <a:rPr lang="zh-CN" altLang="en-US" dirty="0"/>
              <a:t>	算法实现 → 存储结构	</a:t>
            </a:r>
            <a:endParaRPr lang="en-US" altLang="zh-CN" dirty="0"/>
          </a:p>
          <a:p>
            <a:r>
              <a:rPr lang="zh-CN" altLang="en-US" dirty="0"/>
              <a:t>存储结构分为：</a:t>
            </a:r>
          </a:p>
          <a:p>
            <a:pPr lvl="1"/>
            <a:r>
              <a:rPr lang="zh-CN" altLang="en-US" dirty="0"/>
              <a:t>顺序存储结构：借助元素在存储器中的</a:t>
            </a:r>
            <a:r>
              <a:rPr lang="zh-CN" altLang="en-US" dirty="0">
                <a:solidFill>
                  <a:srgbClr val="FF0000"/>
                </a:solidFill>
              </a:rPr>
              <a:t>相对位置</a:t>
            </a:r>
            <a:r>
              <a:rPr lang="zh-CN" altLang="en-US" dirty="0"/>
              <a:t>来表示数据元素间的逻辑关系</a:t>
            </a:r>
          </a:p>
          <a:p>
            <a:pPr lvl="1"/>
            <a:r>
              <a:rPr lang="zh-CN" altLang="en-US" dirty="0"/>
              <a:t>链式存储结构：借助指示元素存储地址的</a:t>
            </a:r>
            <a:r>
              <a:rPr lang="zh-CN" altLang="en-US" dirty="0">
                <a:solidFill>
                  <a:srgbClr val="FF0000"/>
                </a:solidFill>
              </a:rPr>
              <a:t>指针</a:t>
            </a:r>
            <a:r>
              <a:rPr lang="zh-CN" altLang="en-US" dirty="0"/>
              <a:t>表示数据元素间的逻辑关系</a:t>
            </a:r>
          </a:p>
          <a:p>
            <a:pPr lvl="1"/>
            <a:r>
              <a:rPr lang="zh-CN" altLang="en-US" dirty="0"/>
              <a:t>散列存储结构：通过对</a:t>
            </a:r>
            <a:r>
              <a:rPr lang="zh-CN" altLang="en-US" dirty="0">
                <a:solidFill>
                  <a:srgbClr val="FF0000"/>
                </a:solidFill>
              </a:rPr>
              <a:t>关键字</a:t>
            </a:r>
            <a:r>
              <a:rPr lang="zh-CN" altLang="en-US" dirty="0"/>
              <a:t>直接计算得到数据元素的存储位置 </a:t>
            </a:r>
          </a:p>
          <a:p>
            <a:endParaRPr lang="zh-CN" altLang="en-US" dirty="0"/>
          </a:p>
          <a:p>
            <a:endParaRPr lang="zh-CN" altLang="en-US" dirty="0"/>
          </a:p>
        </p:txBody>
      </p:sp>
    </p:spTree>
    <p:extLst>
      <p:ext uri="{BB962C8B-B14F-4D97-AF65-F5344CB8AC3E}">
        <p14:creationId xmlns:p14="http://schemas.microsoft.com/office/powerpoint/2010/main" val="398007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30"/>
          <p:cNvGrpSpPr>
            <a:grpSpLocks/>
          </p:cNvGrpSpPr>
          <p:nvPr/>
        </p:nvGrpSpPr>
        <p:grpSpPr bwMode="auto">
          <a:xfrm>
            <a:off x="5638800" y="762000"/>
            <a:ext cx="4191000" cy="5486400"/>
            <a:chOff x="1248" y="336"/>
            <a:chExt cx="2640" cy="3456"/>
          </a:xfrm>
        </p:grpSpPr>
        <p:sp>
          <p:nvSpPr>
            <p:cNvPr id="31748" name="Rectangle 2"/>
            <p:cNvSpPr>
              <a:spLocks noChangeArrowheads="1"/>
            </p:cNvSpPr>
            <p:nvPr/>
          </p:nvSpPr>
          <p:spPr bwMode="auto">
            <a:xfrm>
              <a:off x="2952" y="2757"/>
              <a:ext cx="816" cy="427"/>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buFontTx/>
                <a:buNone/>
              </a:pPr>
              <a:r>
                <a:rPr lang="zh-CN" altLang="en-US" sz="2400" b="1">
                  <a:latin typeface="楷体_GB2312" pitchFamily="49" charset="-122"/>
                  <a:ea typeface="楷体_GB2312" pitchFamily="49" charset="-122"/>
                </a:rPr>
                <a:t>元素</a:t>
              </a:r>
              <a:r>
                <a:rPr lang="en-US" altLang="zh-CN" sz="2400" b="1">
                  <a:latin typeface="楷体_GB2312" pitchFamily="49" charset="-122"/>
                  <a:ea typeface="楷体_GB2312" pitchFamily="49" charset="-122"/>
                </a:rPr>
                <a:t>n</a:t>
              </a:r>
            </a:p>
          </p:txBody>
        </p:sp>
        <p:sp>
          <p:nvSpPr>
            <p:cNvPr id="31749" name="Rectangle 3"/>
            <p:cNvSpPr>
              <a:spLocks noChangeArrowheads="1"/>
            </p:cNvSpPr>
            <p:nvPr/>
          </p:nvSpPr>
          <p:spPr bwMode="auto">
            <a:xfrm>
              <a:off x="2952" y="2331"/>
              <a:ext cx="816" cy="426"/>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buFontTx/>
                <a:buNone/>
              </a:pPr>
              <a:r>
                <a:rPr lang="en-US" altLang="zh-CN" sz="2400" b="1"/>
                <a:t>……..</a:t>
              </a:r>
            </a:p>
          </p:txBody>
        </p:sp>
        <p:sp>
          <p:nvSpPr>
            <p:cNvPr id="31750" name="Rectangle 4"/>
            <p:cNvSpPr>
              <a:spLocks noChangeArrowheads="1"/>
            </p:cNvSpPr>
            <p:nvPr/>
          </p:nvSpPr>
          <p:spPr bwMode="auto">
            <a:xfrm>
              <a:off x="2952" y="1904"/>
              <a:ext cx="816" cy="427"/>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buFontTx/>
                <a:buNone/>
              </a:pPr>
              <a:r>
                <a:rPr lang="zh-CN" altLang="en-US" sz="2400" b="1">
                  <a:latin typeface="楷体_GB2312" pitchFamily="49" charset="-122"/>
                  <a:ea typeface="楷体_GB2312" pitchFamily="49" charset="-122"/>
                </a:rPr>
                <a:t>元素</a:t>
              </a:r>
              <a:r>
                <a:rPr lang="en-US" altLang="zh-CN" sz="2400" b="1">
                  <a:latin typeface="楷体_GB2312" pitchFamily="49" charset="-122"/>
                  <a:ea typeface="楷体_GB2312" pitchFamily="49" charset="-122"/>
                </a:rPr>
                <a:t>i</a:t>
              </a:r>
            </a:p>
          </p:txBody>
        </p:sp>
        <p:sp>
          <p:nvSpPr>
            <p:cNvPr id="31751" name="Rectangle 5"/>
            <p:cNvSpPr>
              <a:spLocks noChangeArrowheads="1"/>
            </p:cNvSpPr>
            <p:nvPr/>
          </p:nvSpPr>
          <p:spPr bwMode="auto">
            <a:xfrm>
              <a:off x="2952" y="1477"/>
              <a:ext cx="816" cy="427"/>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buFontTx/>
                <a:buNone/>
              </a:pPr>
              <a:r>
                <a:rPr lang="en-US" altLang="zh-CN" sz="2400" b="1"/>
                <a:t>……..</a:t>
              </a:r>
            </a:p>
          </p:txBody>
        </p:sp>
        <p:sp>
          <p:nvSpPr>
            <p:cNvPr id="31752" name="Rectangle 6"/>
            <p:cNvSpPr>
              <a:spLocks noChangeArrowheads="1"/>
            </p:cNvSpPr>
            <p:nvPr/>
          </p:nvSpPr>
          <p:spPr bwMode="auto">
            <a:xfrm>
              <a:off x="2952" y="1051"/>
              <a:ext cx="816" cy="426"/>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buFontTx/>
                <a:buNone/>
              </a:pPr>
              <a:r>
                <a:rPr lang="zh-CN" altLang="en-US" sz="2400" b="1">
                  <a:latin typeface="楷体_GB2312" pitchFamily="49" charset="-122"/>
                  <a:ea typeface="楷体_GB2312" pitchFamily="49" charset="-122"/>
                </a:rPr>
                <a:t>元素</a:t>
              </a:r>
              <a:r>
                <a:rPr lang="en-US" altLang="zh-CN" sz="2400" b="1">
                  <a:latin typeface="楷体_GB2312" pitchFamily="49" charset="-122"/>
                  <a:ea typeface="楷体_GB2312" pitchFamily="49" charset="-122"/>
                </a:rPr>
                <a:t>2</a:t>
              </a:r>
            </a:p>
          </p:txBody>
        </p:sp>
        <p:sp>
          <p:nvSpPr>
            <p:cNvPr id="31753" name="Rectangle 7"/>
            <p:cNvSpPr>
              <a:spLocks noChangeArrowheads="1"/>
            </p:cNvSpPr>
            <p:nvPr/>
          </p:nvSpPr>
          <p:spPr bwMode="auto">
            <a:xfrm>
              <a:off x="2952" y="624"/>
              <a:ext cx="816" cy="427"/>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buFontTx/>
                <a:buNone/>
              </a:pPr>
              <a:r>
                <a:rPr lang="zh-CN" altLang="en-US" sz="2400" b="1">
                  <a:latin typeface="楷体_GB2312" pitchFamily="49" charset="-122"/>
                  <a:ea typeface="楷体_GB2312" pitchFamily="49" charset="-122"/>
                </a:rPr>
                <a:t>元素</a:t>
              </a:r>
              <a:r>
                <a:rPr lang="en-US" altLang="zh-CN" sz="2400" b="1">
                  <a:latin typeface="楷体_GB2312" pitchFamily="49" charset="-122"/>
                  <a:ea typeface="楷体_GB2312" pitchFamily="49" charset="-122"/>
                </a:rPr>
                <a:t>1</a:t>
              </a:r>
            </a:p>
          </p:txBody>
        </p:sp>
        <p:sp>
          <p:nvSpPr>
            <p:cNvPr id="31754" name="Line 8"/>
            <p:cNvSpPr>
              <a:spLocks noChangeShapeType="1"/>
            </p:cNvSpPr>
            <p:nvPr/>
          </p:nvSpPr>
          <p:spPr bwMode="auto">
            <a:xfrm>
              <a:off x="2952" y="624"/>
              <a:ext cx="81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5" name="Line 9"/>
            <p:cNvSpPr>
              <a:spLocks noChangeShapeType="1"/>
            </p:cNvSpPr>
            <p:nvPr/>
          </p:nvSpPr>
          <p:spPr bwMode="auto">
            <a:xfrm>
              <a:off x="2952" y="1051"/>
              <a:ext cx="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6" name="Line 10"/>
            <p:cNvSpPr>
              <a:spLocks noChangeShapeType="1"/>
            </p:cNvSpPr>
            <p:nvPr/>
          </p:nvSpPr>
          <p:spPr bwMode="auto">
            <a:xfrm>
              <a:off x="2952" y="1477"/>
              <a:ext cx="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7" name="Line 11"/>
            <p:cNvSpPr>
              <a:spLocks noChangeShapeType="1"/>
            </p:cNvSpPr>
            <p:nvPr/>
          </p:nvSpPr>
          <p:spPr bwMode="auto">
            <a:xfrm>
              <a:off x="2952" y="1904"/>
              <a:ext cx="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8" name="Line 12"/>
            <p:cNvSpPr>
              <a:spLocks noChangeShapeType="1"/>
            </p:cNvSpPr>
            <p:nvPr/>
          </p:nvSpPr>
          <p:spPr bwMode="auto">
            <a:xfrm>
              <a:off x="2952" y="2331"/>
              <a:ext cx="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9" name="Line 13"/>
            <p:cNvSpPr>
              <a:spLocks noChangeShapeType="1"/>
            </p:cNvSpPr>
            <p:nvPr/>
          </p:nvSpPr>
          <p:spPr bwMode="auto">
            <a:xfrm>
              <a:off x="2952" y="2757"/>
              <a:ext cx="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0" name="Line 14"/>
            <p:cNvSpPr>
              <a:spLocks noChangeShapeType="1"/>
            </p:cNvSpPr>
            <p:nvPr/>
          </p:nvSpPr>
          <p:spPr bwMode="auto">
            <a:xfrm>
              <a:off x="2952" y="3184"/>
              <a:ext cx="81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1" name="Line 15"/>
            <p:cNvSpPr>
              <a:spLocks noChangeShapeType="1"/>
            </p:cNvSpPr>
            <p:nvPr/>
          </p:nvSpPr>
          <p:spPr bwMode="auto">
            <a:xfrm>
              <a:off x="2952" y="624"/>
              <a:ext cx="0" cy="256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2" name="Line 16"/>
            <p:cNvSpPr>
              <a:spLocks noChangeShapeType="1"/>
            </p:cNvSpPr>
            <p:nvPr/>
          </p:nvSpPr>
          <p:spPr bwMode="auto">
            <a:xfrm>
              <a:off x="3768" y="624"/>
              <a:ext cx="0" cy="256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3" name="Text Box 17"/>
            <p:cNvSpPr txBox="1">
              <a:spLocks noChangeArrowheads="1"/>
            </p:cNvSpPr>
            <p:nvPr/>
          </p:nvSpPr>
          <p:spPr bwMode="auto">
            <a:xfrm>
              <a:off x="2424" y="72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FontTx/>
                <a:buNone/>
              </a:pPr>
              <a:r>
                <a:rPr lang="en-US" altLang="zh-CN" sz="2400" b="1">
                  <a:latin typeface="Times New Roman" panose="02020603050405020304" pitchFamily="18" charset="0"/>
                  <a:ea typeface="SimSun" panose="02010600030101010101" pitchFamily="2" charset="-122"/>
                </a:rPr>
                <a:t>L</a:t>
              </a:r>
              <a:r>
                <a:rPr lang="en-US" altLang="zh-CN" sz="2400" b="1" baseline="-25000">
                  <a:latin typeface="Times New Roman" panose="02020603050405020304" pitchFamily="18" charset="0"/>
                  <a:ea typeface="SimSun" panose="02010600030101010101" pitchFamily="2" charset="-122"/>
                </a:rPr>
                <a:t>o</a:t>
              </a:r>
              <a:endParaRPr lang="en-US" altLang="zh-CN" sz="2400" b="1">
                <a:latin typeface="Times New Roman" panose="02020603050405020304" pitchFamily="18" charset="0"/>
                <a:ea typeface="SimSun" panose="02010600030101010101" pitchFamily="2" charset="-122"/>
              </a:endParaRPr>
            </a:p>
          </p:txBody>
        </p:sp>
        <p:sp>
          <p:nvSpPr>
            <p:cNvPr id="31764" name="Text Box 18"/>
            <p:cNvSpPr txBox="1">
              <a:spLocks noChangeArrowheads="1"/>
            </p:cNvSpPr>
            <p:nvPr/>
          </p:nvSpPr>
          <p:spPr bwMode="auto">
            <a:xfrm>
              <a:off x="2232" y="1152"/>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FontTx/>
                <a:buNone/>
              </a:pPr>
              <a:r>
                <a:rPr lang="en-US" altLang="zh-CN" sz="2400" b="1">
                  <a:latin typeface="Times New Roman" panose="02020603050405020304" pitchFamily="18" charset="0"/>
                  <a:ea typeface="SimSun" panose="02010600030101010101" pitchFamily="2" charset="-122"/>
                </a:rPr>
                <a:t>L</a:t>
              </a:r>
              <a:r>
                <a:rPr lang="en-US" altLang="zh-CN" sz="1600" b="1">
                  <a:latin typeface="Times New Roman" panose="02020603050405020304" pitchFamily="18" charset="0"/>
                  <a:ea typeface="SimSun" panose="02010600030101010101" pitchFamily="2" charset="-122"/>
                </a:rPr>
                <a:t>o</a:t>
              </a:r>
              <a:r>
                <a:rPr lang="en-US" altLang="zh-CN" sz="2400" b="1">
                  <a:latin typeface="Times New Roman" panose="02020603050405020304" pitchFamily="18" charset="0"/>
                  <a:ea typeface="SimSun" panose="02010600030101010101" pitchFamily="2" charset="-122"/>
                </a:rPr>
                <a:t>+m</a:t>
              </a:r>
            </a:p>
          </p:txBody>
        </p:sp>
        <p:sp>
          <p:nvSpPr>
            <p:cNvPr id="31765" name="Text Box 19"/>
            <p:cNvSpPr txBox="1">
              <a:spLocks noChangeArrowheads="1"/>
            </p:cNvSpPr>
            <p:nvPr/>
          </p:nvSpPr>
          <p:spPr bwMode="auto">
            <a:xfrm>
              <a:off x="1872" y="2016"/>
              <a:ext cx="1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FontTx/>
                <a:buNone/>
              </a:pPr>
              <a:r>
                <a:rPr lang="en-US" altLang="zh-CN" sz="2400" b="1">
                  <a:latin typeface="Times New Roman" panose="02020603050405020304" pitchFamily="18" charset="0"/>
                  <a:ea typeface="SimSun" panose="02010600030101010101" pitchFamily="2" charset="-122"/>
                </a:rPr>
                <a:t>L</a:t>
              </a:r>
              <a:r>
                <a:rPr lang="en-US" altLang="zh-CN" sz="1600" b="1">
                  <a:latin typeface="Times New Roman" panose="02020603050405020304" pitchFamily="18" charset="0"/>
                  <a:ea typeface="SimSun" panose="02010600030101010101" pitchFamily="2" charset="-122"/>
                </a:rPr>
                <a:t>o</a:t>
              </a:r>
              <a:r>
                <a:rPr lang="en-US" altLang="zh-CN" sz="2400" b="1">
                  <a:latin typeface="Times New Roman" panose="02020603050405020304" pitchFamily="18" charset="0"/>
                  <a:ea typeface="SimSun" panose="02010600030101010101" pitchFamily="2" charset="-122"/>
                </a:rPr>
                <a:t>+(i-1)*m</a:t>
              </a:r>
            </a:p>
          </p:txBody>
        </p:sp>
        <p:sp>
          <p:nvSpPr>
            <p:cNvPr id="31766" name="Text Box 20"/>
            <p:cNvSpPr txBox="1">
              <a:spLocks noChangeArrowheads="1"/>
            </p:cNvSpPr>
            <p:nvPr/>
          </p:nvSpPr>
          <p:spPr bwMode="auto">
            <a:xfrm>
              <a:off x="1776" y="2880"/>
              <a:ext cx="1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FontTx/>
                <a:buNone/>
              </a:pPr>
              <a:r>
                <a:rPr lang="en-US" altLang="zh-CN" sz="2400" b="1">
                  <a:latin typeface="Times New Roman" panose="02020603050405020304" pitchFamily="18" charset="0"/>
                  <a:ea typeface="SimSun" panose="02010600030101010101" pitchFamily="2" charset="-122"/>
                </a:rPr>
                <a:t>L</a:t>
              </a:r>
              <a:r>
                <a:rPr lang="en-US" altLang="zh-CN" sz="1600" b="1">
                  <a:latin typeface="Times New Roman" panose="02020603050405020304" pitchFamily="18" charset="0"/>
                  <a:ea typeface="SimSun" panose="02010600030101010101" pitchFamily="2" charset="-122"/>
                </a:rPr>
                <a:t>o</a:t>
              </a:r>
              <a:r>
                <a:rPr lang="en-US" altLang="zh-CN" sz="2400" b="1">
                  <a:latin typeface="Times New Roman" panose="02020603050405020304" pitchFamily="18" charset="0"/>
                  <a:ea typeface="SimSun" panose="02010600030101010101" pitchFamily="2" charset="-122"/>
                </a:rPr>
                <a:t>+</a:t>
              </a:r>
              <a:r>
                <a:rPr lang="zh-CN" altLang="en-US" sz="2400" b="1">
                  <a:latin typeface="Times New Roman" panose="02020603050405020304" pitchFamily="18" charset="0"/>
                  <a:ea typeface="SimSun" panose="02010600030101010101" pitchFamily="2" charset="-122"/>
                </a:rPr>
                <a:t>（</a:t>
              </a:r>
              <a:r>
                <a:rPr lang="en-US" altLang="zh-CN" sz="2400" b="1">
                  <a:latin typeface="Times New Roman" panose="02020603050405020304" pitchFamily="18" charset="0"/>
                  <a:ea typeface="SimSun" panose="02010600030101010101" pitchFamily="2" charset="-122"/>
                </a:rPr>
                <a:t>n-1)*m</a:t>
              </a:r>
            </a:p>
          </p:txBody>
        </p:sp>
        <p:sp>
          <p:nvSpPr>
            <p:cNvPr id="31767" name="Text Box 21"/>
            <p:cNvSpPr txBox="1">
              <a:spLocks noChangeArrowheads="1"/>
            </p:cNvSpPr>
            <p:nvPr/>
          </p:nvSpPr>
          <p:spPr bwMode="auto">
            <a:xfrm>
              <a:off x="1920" y="336"/>
              <a:ext cx="9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FontTx/>
                <a:buNone/>
              </a:pPr>
              <a:r>
                <a:rPr lang="zh-CN" altLang="en-US" sz="2400" b="1">
                  <a:latin typeface="Times New Roman" panose="02020603050405020304" pitchFamily="18" charset="0"/>
                  <a:ea typeface="SimSun" panose="02010600030101010101" pitchFamily="2" charset="-122"/>
                </a:rPr>
                <a:t>存储地址</a:t>
              </a:r>
            </a:p>
          </p:txBody>
        </p:sp>
        <p:sp>
          <p:nvSpPr>
            <p:cNvPr id="31768" name="Text Box 22"/>
            <p:cNvSpPr txBox="1">
              <a:spLocks noChangeArrowheads="1"/>
            </p:cNvSpPr>
            <p:nvPr/>
          </p:nvSpPr>
          <p:spPr bwMode="auto">
            <a:xfrm>
              <a:off x="2880" y="336"/>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FontTx/>
                <a:buNone/>
              </a:pPr>
              <a:r>
                <a:rPr lang="zh-CN" altLang="en-US" sz="2400" b="1">
                  <a:latin typeface="Times New Roman" panose="02020603050405020304" pitchFamily="18" charset="0"/>
                  <a:ea typeface="SimSun" panose="02010600030101010101" pitchFamily="2" charset="-122"/>
                </a:rPr>
                <a:t>存储内容</a:t>
              </a:r>
            </a:p>
          </p:txBody>
        </p:sp>
        <p:sp>
          <p:nvSpPr>
            <p:cNvPr id="31769" name="Line 23"/>
            <p:cNvSpPr>
              <a:spLocks noChangeShapeType="1"/>
            </p:cNvSpPr>
            <p:nvPr/>
          </p:nvSpPr>
          <p:spPr bwMode="auto">
            <a:xfrm flipH="1">
              <a:off x="1896" y="1056"/>
              <a:ext cx="1056" cy="0"/>
            </a:xfrm>
            <a:prstGeom prst="line">
              <a:avLst/>
            </a:prstGeom>
            <a:noFill/>
            <a:ln w="9525">
              <a:solidFill>
                <a:srgbClr val="D60093"/>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0" name="Line 24"/>
            <p:cNvSpPr>
              <a:spLocks noChangeShapeType="1"/>
            </p:cNvSpPr>
            <p:nvPr/>
          </p:nvSpPr>
          <p:spPr bwMode="auto">
            <a:xfrm flipH="1">
              <a:off x="1896" y="1488"/>
              <a:ext cx="1056" cy="0"/>
            </a:xfrm>
            <a:prstGeom prst="line">
              <a:avLst/>
            </a:prstGeom>
            <a:noFill/>
            <a:ln w="9525">
              <a:solidFill>
                <a:srgbClr val="D60093"/>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1" name="Line 25"/>
            <p:cNvSpPr>
              <a:spLocks noChangeShapeType="1"/>
            </p:cNvSpPr>
            <p:nvPr/>
          </p:nvSpPr>
          <p:spPr bwMode="auto">
            <a:xfrm flipH="1">
              <a:off x="1896" y="2352"/>
              <a:ext cx="1056" cy="0"/>
            </a:xfrm>
            <a:prstGeom prst="line">
              <a:avLst/>
            </a:prstGeom>
            <a:noFill/>
            <a:ln w="9525">
              <a:solidFill>
                <a:srgbClr val="D60093"/>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2" name="Line 26"/>
            <p:cNvSpPr>
              <a:spLocks noChangeShapeType="1"/>
            </p:cNvSpPr>
            <p:nvPr/>
          </p:nvSpPr>
          <p:spPr bwMode="auto">
            <a:xfrm flipH="1">
              <a:off x="1896" y="3168"/>
              <a:ext cx="1056" cy="0"/>
            </a:xfrm>
            <a:prstGeom prst="line">
              <a:avLst/>
            </a:prstGeom>
            <a:noFill/>
            <a:ln w="9525">
              <a:solidFill>
                <a:srgbClr val="D60093"/>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3" name="Text Box 27"/>
            <p:cNvSpPr txBox="1">
              <a:spLocks noChangeArrowheads="1"/>
            </p:cNvSpPr>
            <p:nvPr/>
          </p:nvSpPr>
          <p:spPr bwMode="auto">
            <a:xfrm>
              <a:off x="1248" y="3504"/>
              <a:ext cx="2640" cy="288"/>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FontTx/>
                <a:buNone/>
              </a:pPr>
              <a:r>
                <a:rPr lang="en-US" altLang="zh-CN" sz="2400" b="1">
                  <a:latin typeface="Times New Roman" panose="02020603050405020304" pitchFamily="18" charset="0"/>
                  <a:ea typeface="SimSun" panose="02010600030101010101" pitchFamily="2" charset="-122"/>
                </a:rPr>
                <a:t>Loc(</a:t>
              </a:r>
              <a:r>
                <a:rPr lang="zh-CN" altLang="zh-CN" sz="2400" b="1">
                  <a:latin typeface="Times New Roman" panose="02020603050405020304" pitchFamily="18" charset="0"/>
                  <a:ea typeface="SimSun" panose="02010600030101010101" pitchFamily="2" charset="-122"/>
                </a:rPr>
                <a:t>元素</a:t>
              </a:r>
              <a:r>
                <a:rPr lang="en-US" altLang="zh-CN" sz="2400" b="1">
                  <a:latin typeface="Times New Roman" panose="02020603050405020304" pitchFamily="18" charset="0"/>
                  <a:ea typeface="SimSun" panose="02010600030101010101" pitchFamily="2" charset="-122"/>
                </a:rPr>
                <a:t>i)=Lo+</a:t>
              </a:r>
              <a:r>
                <a:rPr lang="zh-CN" altLang="en-US" sz="2400" b="1">
                  <a:latin typeface="Times New Roman" panose="02020603050405020304" pitchFamily="18" charset="0"/>
                  <a:ea typeface="SimSun" panose="02010600030101010101" pitchFamily="2" charset="-122"/>
                </a:rPr>
                <a:t>（</a:t>
              </a:r>
              <a:r>
                <a:rPr lang="en-US" altLang="zh-CN" sz="2400" b="1">
                  <a:latin typeface="Times New Roman" panose="02020603050405020304" pitchFamily="18" charset="0"/>
                  <a:ea typeface="SimSun" panose="02010600030101010101" pitchFamily="2" charset="-122"/>
                </a:rPr>
                <a:t>i-1)*m</a:t>
              </a:r>
            </a:p>
          </p:txBody>
        </p:sp>
      </p:grpSp>
      <p:sp>
        <p:nvSpPr>
          <p:cNvPr id="2" name="矩形 1"/>
          <p:cNvSpPr/>
          <p:nvPr/>
        </p:nvSpPr>
        <p:spPr>
          <a:xfrm>
            <a:off x="728133" y="1266961"/>
            <a:ext cx="4267200" cy="1936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marL="0" lvl="1" algn="just">
              <a:lnSpc>
                <a:spcPct val="150000"/>
              </a:lnSpc>
              <a:spcBef>
                <a:spcPts val="600"/>
              </a:spcBef>
              <a:spcAft>
                <a:spcPts val="0"/>
              </a:spcAft>
              <a:buClr>
                <a:srgbClr val="FF0000"/>
              </a:buClr>
              <a:buSzPct val="80000"/>
            </a:pPr>
            <a:r>
              <a:rPr lang="zh-CN" altLang="en-US" sz="2800" b="1" dirty="0">
                <a:solidFill>
                  <a:srgbClr val="B82F25"/>
                </a:solidFill>
                <a:latin typeface="微软雅黑" panose="020B0503020204020204" pitchFamily="34" charset="-122"/>
                <a:ea typeface="微软雅黑" panose="020B0503020204020204" pitchFamily="34" charset="-122"/>
              </a:rPr>
              <a:t>顺序存储结构：</a:t>
            </a:r>
            <a:endParaRPr lang="en-US" altLang="zh-CN" sz="2800" b="1" dirty="0">
              <a:solidFill>
                <a:srgbClr val="B82F25"/>
              </a:solidFill>
              <a:latin typeface="微软雅黑" panose="020B0503020204020204" pitchFamily="34" charset="-122"/>
              <a:ea typeface="微软雅黑" panose="020B0503020204020204" pitchFamily="34" charset="-122"/>
            </a:endParaRPr>
          </a:p>
          <a:p>
            <a:pPr marL="0" lvl="1" algn="just">
              <a:lnSpc>
                <a:spcPct val="150000"/>
              </a:lnSpc>
              <a:spcBef>
                <a:spcPts val="600"/>
              </a:spcBef>
              <a:spcAft>
                <a:spcPts val="0"/>
              </a:spcAft>
              <a:buClr>
                <a:srgbClr val="FF0000"/>
              </a:buClr>
              <a:buSzPct val="80000"/>
            </a:pPr>
            <a:r>
              <a:rPr lang="zh-CN" altLang="en-US" b="1" dirty="0">
                <a:solidFill>
                  <a:srgbClr val="000066"/>
                </a:solidFill>
                <a:latin typeface="微软雅黑" panose="020B0503020204020204" pitchFamily="34" charset="-122"/>
                <a:ea typeface="微软雅黑" panose="020B0503020204020204" pitchFamily="34" charset="-122"/>
              </a:rPr>
              <a:t>借助元素在存储器中的</a:t>
            </a:r>
            <a:r>
              <a:rPr lang="zh-CN" altLang="en-US" b="1" dirty="0">
                <a:solidFill>
                  <a:srgbClr val="FF0000"/>
                </a:solidFill>
                <a:latin typeface="微软雅黑" panose="020B0503020204020204" pitchFamily="34" charset="-122"/>
                <a:ea typeface="微软雅黑" panose="020B0503020204020204" pitchFamily="34" charset="-122"/>
              </a:rPr>
              <a:t>相对位置</a:t>
            </a:r>
            <a:r>
              <a:rPr lang="zh-CN" altLang="en-US" b="1" dirty="0">
                <a:solidFill>
                  <a:srgbClr val="000066"/>
                </a:solidFill>
                <a:latin typeface="微软雅黑" panose="020B0503020204020204" pitchFamily="34" charset="-122"/>
                <a:ea typeface="微软雅黑" panose="020B0503020204020204" pitchFamily="34" charset="-122"/>
              </a:rPr>
              <a:t>来表示数据元素间的逻辑关系</a:t>
            </a:r>
          </a:p>
        </p:txBody>
      </p:sp>
    </p:spTree>
    <p:extLst>
      <p:ext uri="{BB962C8B-B14F-4D97-AF65-F5344CB8AC3E}">
        <p14:creationId xmlns:p14="http://schemas.microsoft.com/office/powerpoint/2010/main" val="2529937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5181600" y="2133601"/>
            <a:ext cx="838200" cy="455613"/>
          </a:xfrm>
          <a:prstGeom prst="rect">
            <a:avLst/>
          </a:prstGeom>
          <a:solidFill>
            <a:srgbClr val="00CC99"/>
          </a:solidFill>
          <a:ln w="9525">
            <a:solidFill>
              <a:schemeClr val="tx1"/>
            </a:solidFill>
            <a:miter lim="800000"/>
            <a:headEnd/>
            <a:tailEnd/>
          </a:ln>
        </p:spPr>
        <p:txBody>
          <a:bodyPr wrap="none"/>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buFontTx/>
              <a:buNone/>
            </a:pPr>
            <a:r>
              <a:rPr lang="en-US" altLang="zh-CN" sz="2400" b="1"/>
              <a:t>1536</a:t>
            </a:r>
          </a:p>
        </p:txBody>
      </p:sp>
      <p:sp>
        <p:nvSpPr>
          <p:cNvPr id="32771" name="Rectangle 3"/>
          <p:cNvSpPr>
            <a:spLocks noChangeArrowheads="1"/>
          </p:cNvSpPr>
          <p:nvPr/>
        </p:nvSpPr>
        <p:spPr bwMode="auto">
          <a:xfrm>
            <a:off x="4191000" y="2133601"/>
            <a:ext cx="990600" cy="455613"/>
          </a:xfrm>
          <a:prstGeom prst="rect">
            <a:avLst/>
          </a:prstGeom>
          <a:solidFill>
            <a:srgbClr val="00CC99"/>
          </a:solidFill>
          <a:ln w="9525">
            <a:solidFill>
              <a:schemeClr val="tx1"/>
            </a:solidFill>
            <a:miter lim="800000"/>
            <a:headEnd/>
            <a:tailEnd/>
          </a:ln>
        </p:spPr>
        <p:txBody>
          <a:bodyPr wrap="none"/>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buFontTx/>
              <a:buNone/>
            </a:pPr>
            <a:r>
              <a:rPr lang="zh-CN" altLang="en-US" sz="2400" b="1">
                <a:latin typeface="楷体_GB2312" pitchFamily="49" charset="-122"/>
                <a:ea typeface="楷体_GB2312" pitchFamily="49" charset="-122"/>
              </a:rPr>
              <a:t>元素</a:t>
            </a:r>
            <a:r>
              <a:rPr lang="en-US" altLang="zh-CN" sz="2400" b="1">
                <a:latin typeface="楷体_GB2312" pitchFamily="49" charset="-122"/>
                <a:ea typeface="楷体_GB2312" pitchFamily="49" charset="-122"/>
              </a:rPr>
              <a:t>2</a:t>
            </a:r>
          </a:p>
        </p:txBody>
      </p:sp>
      <p:sp>
        <p:nvSpPr>
          <p:cNvPr id="32772" name="Line 4"/>
          <p:cNvSpPr>
            <a:spLocks noChangeShapeType="1"/>
          </p:cNvSpPr>
          <p:nvPr/>
        </p:nvSpPr>
        <p:spPr bwMode="auto">
          <a:xfrm>
            <a:off x="4191000" y="2133600"/>
            <a:ext cx="18288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773" name="Line 5"/>
          <p:cNvSpPr>
            <a:spLocks noChangeShapeType="1"/>
          </p:cNvSpPr>
          <p:nvPr/>
        </p:nvSpPr>
        <p:spPr bwMode="auto">
          <a:xfrm>
            <a:off x="4191000" y="2589213"/>
            <a:ext cx="18288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774" name="Line 6"/>
          <p:cNvSpPr>
            <a:spLocks noChangeShapeType="1"/>
          </p:cNvSpPr>
          <p:nvPr/>
        </p:nvSpPr>
        <p:spPr bwMode="auto">
          <a:xfrm>
            <a:off x="4191000" y="2133601"/>
            <a:ext cx="0" cy="45561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775" name="Line 7"/>
          <p:cNvSpPr>
            <a:spLocks noChangeShapeType="1"/>
          </p:cNvSpPr>
          <p:nvPr/>
        </p:nvSpPr>
        <p:spPr bwMode="auto">
          <a:xfrm>
            <a:off x="5181600" y="2133601"/>
            <a:ext cx="0" cy="455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776" name="Line 8"/>
          <p:cNvSpPr>
            <a:spLocks noChangeShapeType="1"/>
          </p:cNvSpPr>
          <p:nvPr/>
        </p:nvSpPr>
        <p:spPr bwMode="auto">
          <a:xfrm>
            <a:off x="6019800" y="2133601"/>
            <a:ext cx="0" cy="45561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777" name="Rectangle 9"/>
          <p:cNvSpPr>
            <a:spLocks noChangeArrowheads="1"/>
          </p:cNvSpPr>
          <p:nvPr/>
        </p:nvSpPr>
        <p:spPr bwMode="auto">
          <a:xfrm>
            <a:off x="2895600" y="2135188"/>
            <a:ext cx="838200" cy="455612"/>
          </a:xfrm>
          <a:prstGeom prst="rect">
            <a:avLst/>
          </a:prstGeom>
          <a:solidFill>
            <a:srgbClr val="00CC99"/>
          </a:solidFill>
          <a:ln w="9525">
            <a:solidFill>
              <a:schemeClr val="tx1"/>
            </a:solidFill>
            <a:miter lim="800000"/>
            <a:headEnd/>
            <a:tailEnd/>
          </a:ln>
        </p:spPr>
        <p:txBody>
          <a:bodyPr wrap="none"/>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buFontTx/>
              <a:buNone/>
            </a:pPr>
            <a:r>
              <a:rPr lang="en-US" altLang="zh-CN" sz="2400" b="1"/>
              <a:t>1400</a:t>
            </a:r>
          </a:p>
        </p:txBody>
      </p:sp>
      <p:sp>
        <p:nvSpPr>
          <p:cNvPr id="32778" name="Rectangle 10"/>
          <p:cNvSpPr>
            <a:spLocks noChangeArrowheads="1"/>
          </p:cNvSpPr>
          <p:nvPr/>
        </p:nvSpPr>
        <p:spPr bwMode="auto">
          <a:xfrm>
            <a:off x="1905000" y="2135188"/>
            <a:ext cx="990600" cy="455612"/>
          </a:xfrm>
          <a:prstGeom prst="rect">
            <a:avLst/>
          </a:prstGeom>
          <a:solidFill>
            <a:srgbClr val="00CC99"/>
          </a:solidFill>
          <a:ln w="9525">
            <a:solidFill>
              <a:schemeClr val="tx1"/>
            </a:solidFill>
            <a:miter lim="800000"/>
            <a:headEnd/>
            <a:tailEnd/>
          </a:ln>
        </p:spPr>
        <p:txBody>
          <a:bodyPr wrap="none"/>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buFontTx/>
              <a:buNone/>
            </a:pPr>
            <a:r>
              <a:rPr lang="zh-CN" altLang="en-US" sz="2400" b="1" dirty="0">
                <a:latin typeface="楷体_GB2312" pitchFamily="49" charset="-122"/>
                <a:ea typeface="楷体_GB2312" pitchFamily="49" charset="-122"/>
              </a:rPr>
              <a:t>元素</a:t>
            </a:r>
            <a:r>
              <a:rPr lang="en-US" altLang="zh-CN" sz="2400" b="1" dirty="0">
                <a:latin typeface="楷体_GB2312" pitchFamily="49" charset="-122"/>
                <a:ea typeface="楷体_GB2312" pitchFamily="49" charset="-122"/>
              </a:rPr>
              <a:t>1</a:t>
            </a:r>
          </a:p>
        </p:txBody>
      </p:sp>
      <p:sp>
        <p:nvSpPr>
          <p:cNvPr id="32779" name="Line 11"/>
          <p:cNvSpPr>
            <a:spLocks noChangeShapeType="1"/>
          </p:cNvSpPr>
          <p:nvPr/>
        </p:nvSpPr>
        <p:spPr bwMode="auto">
          <a:xfrm>
            <a:off x="1905000" y="2135188"/>
            <a:ext cx="18288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780" name="Line 12"/>
          <p:cNvSpPr>
            <a:spLocks noChangeShapeType="1"/>
          </p:cNvSpPr>
          <p:nvPr/>
        </p:nvSpPr>
        <p:spPr bwMode="auto">
          <a:xfrm>
            <a:off x="1905000" y="2590800"/>
            <a:ext cx="18288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781" name="Line 13"/>
          <p:cNvSpPr>
            <a:spLocks noChangeShapeType="1"/>
          </p:cNvSpPr>
          <p:nvPr/>
        </p:nvSpPr>
        <p:spPr bwMode="auto">
          <a:xfrm>
            <a:off x="1905000" y="2135188"/>
            <a:ext cx="0" cy="45561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782" name="Line 14"/>
          <p:cNvSpPr>
            <a:spLocks noChangeShapeType="1"/>
          </p:cNvSpPr>
          <p:nvPr/>
        </p:nvSpPr>
        <p:spPr bwMode="auto">
          <a:xfrm>
            <a:off x="2895600" y="2135188"/>
            <a:ext cx="0" cy="4556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783" name="Line 15"/>
          <p:cNvSpPr>
            <a:spLocks noChangeShapeType="1"/>
          </p:cNvSpPr>
          <p:nvPr/>
        </p:nvSpPr>
        <p:spPr bwMode="auto">
          <a:xfrm>
            <a:off x="3733800" y="2135188"/>
            <a:ext cx="0" cy="45561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784" name="Rectangle 16"/>
          <p:cNvSpPr>
            <a:spLocks noChangeArrowheads="1"/>
          </p:cNvSpPr>
          <p:nvPr/>
        </p:nvSpPr>
        <p:spPr bwMode="auto">
          <a:xfrm>
            <a:off x="7391400" y="2133600"/>
            <a:ext cx="838200" cy="457200"/>
          </a:xfrm>
          <a:prstGeom prst="rect">
            <a:avLst/>
          </a:prstGeom>
          <a:solidFill>
            <a:srgbClr val="00CC99"/>
          </a:solidFill>
          <a:ln w="9525">
            <a:solidFill>
              <a:schemeClr val="tx1"/>
            </a:solidFill>
            <a:miter lim="800000"/>
            <a:headEnd/>
            <a:tailEnd/>
          </a:ln>
        </p:spPr>
        <p:txBody>
          <a:bodyPr wrap="none"/>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buFontTx/>
              <a:buNone/>
            </a:pPr>
            <a:r>
              <a:rPr lang="en-US" altLang="zh-CN" sz="2400" b="1"/>
              <a:t>1346</a:t>
            </a:r>
          </a:p>
        </p:txBody>
      </p:sp>
      <p:sp>
        <p:nvSpPr>
          <p:cNvPr id="32785" name="Rectangle 17"/>
          <p:cNvSpPr>
            <a:spLocks noChangeArrowheads="1"/>
          </p:cNvSpPr>
          <p:nvPr/>
        </p:nvSpPr>
        <p:spPr bwMode="auto">
          <a:xfrm>
            <a:off x="6400800" y="2133600"/>
            <a:ext cx="990600" cy="457200"/>
          </a:xfrm>
          <a:prstGeom prst="rect">
            <a:avLst/>
          </a:prstGeom>
          <a:solidFill>
            <a:srgbClr val="00CC99"/>
          </a:solidFill>
          <a:ln w="9525">
            <a:solidFill>
              <a:schemeClr val="tx1"/>
            </a:solidFill>
            <a:miter lim="800000"/>
            <a:headEnd/>
            <a:tailEnd/>
          </a:ln>
        </p:spPr>
        <p:txBody>
          <a:bodyPr wrap="none"/>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buFontTx/>
              <a:buNone/>
            </a:pPr>
            <a:r>
              <a:rPr lang="zh-CN" altLang="en-US" sz="2400" b="1">
                <a:latin typeface="楷体_GB2312" pitchFamily="49" charset="-122"/>
                <a:ea typeface="楷体_GB2312" pitchFamily="49" charset="-122"/>
              </a:rPr>
              <a:t>元素</a:t>
            </a:r>
            <a:r>
              <a:rPr lang="en-US" altLang="zh-CN" sz="2400" b="1">
                <a:latin typeface="楷体_GB2312" pitchFamily="49" charset="-122"/>
                <a:ea typeface="楷体_GB2312" pitchFamily="49" charset="-122"/>
              </a:rPr>
              <a:t>3</a:t>
            </a:r>
          </a:p>
        </p:txBody>
      </p:sp>
      <p:sp>
        <p:nvSpPr>
          <p:cNvPr id="32786" name="Line 18"/>
          <p:cNvSpPr>
            <a:spLocks noChangeShapeType="1"/>
          </p:cNvSpPr>
          <p:nvPr/>
        </p:nvSpPr>
        <p:spPr bwMode="auto">
          <a:xfrm>
            <a:off x="6400800" y="2133600"/>
            <a:ext cx="18288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787" name="Line 19"/>
          <p:cNvSpPr>
            <a:spLocks noChangeShapeType="1"/>
          </p:cNvSpPr>
          <p:nvPr/>
        </p:nvSpPr>
        <p:spPr bwMode="auto">
          <a:xfrm>
            <a:off x="6400800" y="2590800"/>
            <a:ext cx="18288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788" name="Line 20"/>
          <p:cNvSpPr>
            <a:spLocks noChangeShapeType="1"/>
          </p:cNvSpPr>
          <p:nvPr/>
        </p:nvSpPr>
        <p:spPr bwMode="auto">
          <a:xfrm>
            <a:off x="6400800" y="2133600"/>
            <a:ext cx="0" cy="4572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789" name="Line 21"/>
          <p:cNvSpPr>
            <a:spLocks noChangeShapeType="1"/>
          </p:cNvSpPr>
          <p:nvPr/>
        </p:nvSpPr>
        <p:spPr bwMode="auto">
          <a:xfrm>
            <a:off x="7391400" y="21336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790" name="Line 22"/>
          <p:cNvSpPr>
            <a:spLocks noChangeShapeType="1"/>
          </p:cNvSpPr>
          <p:nvPr/>
        </p:nvSpPr>
        <p:spPr bwMode="auto">
          <a:xfrm>
            <a:off x="8229600" y="2133600"/>
            <a:ext cx="0" cy="4572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791" name="Rectangle 23"/>
          <p:cNvSpPr>
            <a:spLocks noChangeArrowheads="1"/>
          </p:cNvSpPr>
          <p:nvPr/>
        </p:nvSpPr>
        <p:spPr bwMode="auto">
          <a:xfrm>
            <a:off x="9601200" y="2133601"/>
            <a:ext cx="838200" cy="455613"/>
          </a:xfrm>
          <a:prstGeom prst="rect">
            <a:avLst/>
          </a:prstGeom>
          <a:solidFill>
            <a:srgbClr val="00CC99"/>
          </a:solidFill>
          <a:ln w="9525">
            <a:solidFill>
              <a:schemeClr val="tx1"/>
            </a:solidFill>
            <a:miter lim="800000"/>
            <a:headEnd/>
            <a:tailEnd/>
          </a:ln>
        </p:spPr>
        <p:txBody>
          <a:bodyPr wrap="none"/>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buFontTx/>
              <a:buNone/>
            </a:pPr>
            <a:r>
              <a:rPr lang="en-US" altLang="zh-CN" sz="2800" b="1"/>
              <a:t> ∧</a:t>
            </a:r>
          </a:p>
        </p:txBody>
      </p:sp>
      <p:sp>
        <p:nvSpPr>
          <p:cNvPr id="32792" name="Rectangle 24"/>
          <p:cNvSpPr>
            <a:spLocks noChangeArrowheads="1"/>
          </p:cNvSpPr>
          <p:nvPr/>
        </p:nvSpPr>
        <p:spPr bwMode="auto">
          <a:xfrm>
            <a:off x="8610600" y="2133601"/>
            <a:ext cx="990600" cy="455613"/>
          </a:xfrm>
          <a:prstGeom prst="rect">
            <a:avLst/>
          </a:prstGeom>
          <a:solidFill>
            <a:srgbClr val="00CC99"/>
          </a:solidFill>
          <a:ln w="9525">
            <a:solidFill>
              <a:schemeClr val="tx1"/>
            </a:solidFill>
            <a:miter lim="800000"/>
            <a:headEnd/>
            <a:tailEnd/>
          </a:ln>
        </p:spPr>
        <p:txBody>
          <a:bodyPr wrap="none"/>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buFontTx/>
              <a:buNone/>
            </a:pPr>
            <a:r>
              <a:rPr lang="zh-CN" altLang="en-US" sz="2400" b="1">
                <a:latin typeface="楷体_GB2312" pitchFamily="49" charset="-122"/>
                <a:ea typeface="楷体_GB2312" pitchFamily="49" charset="-122"/>
              </a:rPr>
              <a:t>元素</a:t>
            </a:r>
            <a:r>
              <a:rPr lang="en-US" altLang="zh-CN" sz="2400" b="1">
                <a:latin typeface="楷体_GB2312" pitchFamily="49" charset="-122"/>
                <a:ea typeface="楷体_GB2312" pitchFamily="49" charset="-122"/>
              </a:rPr>
              <a:t>4</a:t>
            </a:r>
          </a:p>
        </p:txBody>
      </p:sp>
      <p:sp>
        <p:nvSpPr>
          <p:cNvPr id="32793" name="Line 25"/>
          <p:cNvSpPr>
            <a:spLocks noChangeShapeType="1"/>
          </p:cNvSpPr>
          <p:nvPr/>
        </p:nvSpPr>
        <p:spPr bwMode="auto">
          <a:xfrm>
            <a:off x="8610600" y="2133600"/>
            <a:ext cx="18288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794" name="Line 26"/>
          <p:cNvSpPr>
            <a:spLocks noChangeShapeType="1"/>
          </p:cNvSpPr>
          <p:nvPr/>
        </p:nvSpPr>
        <p:spPr bwMode="auto">
          <a:xfrm>
            <a:off x="8610600" y="2589213"/>
            <a:ext cx="18288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795" name="Line 27"/>
          <p:cNvSpPr>
            <a:spLocks noChangeShapeType="1"/>
          </p:cNvSpPr>
          <p:nvPr/>
        </p:nvSpPr>
        <p:spPr bwMode="auto">
          <a:xfrm>
            <a:off x="8610600" y="2133601"/>
            <a:ext cx="0" cy="45561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796" name="Line 28"/>
          <p:cNvSpPr>
            <a:spLocks noChangeShapeType="1"/>
          </p:cNvSpPr>
          <p:nvPr/>
        </p:nvSpPr>
        <p:spPr bwMode="auto">
          <a:xfrm>
            <a:off x="9601200" y="2133601"/>
            <a:ext cx="0" cy="455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797" name="Line 29"/>
          <p:cNvSpPr>
            <a:spLocks noChangeShapeType="1"/>
          </p:cNvSpPr>
          <p:nvPr/>
        </p:nvSpPr>
        <p:spPr bwMode="auto">
          <a:xfrm>
            <a:off x="10439400" y="2133601"/>
            <a:ext cx="0" cy="45561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798" name="Rectangle 30"/>
          <p:cNvSpPr>
            <a:spLocks noChangeArrowheads="1"/>
          </p:cNvSpPr>
          <p:nvPr/>
        </p:nvSpPr>
        <p:spPr bwMode="auto">
          <a:xfrm>
            <a:off x="381000" y="2058987"/>
            <a:ext cx="990600" cy="455613"/>
          </a:xfrm>
          <a:prstGeom prst="rect">
            <a:avLst/>
          </a:prstGeom>
          <a:solidFill>
            <a:srgbClr val="00CC99"/>
          </a:solidFill>
          <a:ln w="9525">
            <a:solidFill>
              <a:schemeClr val="tx1"/>
            </a:solidFill>
            <a:miter lim="800000"/>
            <a:headEnd/>
            <a:tailEnd/>
          </a:ln>
        </p:spPr>
        <p:txBody>
          <a:bodyPr wrap="none"/>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buFontTx/>
              <a:buNone/>
            </a:pPr>
            <a:r>
              <a:rPr lang="en-US" altLang="zh-CN" sz="2400" b="1"/>
              <a:t>1345</a:t>
            </a:r>
          </a:p>
        </p:txBody>
      </p:sp>
      <p:cxnSp>
        <p:nvCxnSpPr>
          <p:cNvPr id="32800" name="AutoShape 32"/>
          <p:cNvCxnSpPr>
            <a:cxnSpLocks noChangeShapeType="1"/>
            <a:stCxn id="32777" idx="3"/>
            <a:endCxn id="32771" idx="1"/>
          </p:cNvCxnSpPr>
          <p:nvPr/>
        </p:nvCxnSpPr>
        <p:spPr bwMode="auto">
          <a:xfrm flipV="1">
            <a:off x="3733800" y="2362200"/>
            <a:ext cx="457200" cy="1588"/>
          </a:xfrm>
          <a:prstGeom prst="straightConnector1">
            <a:avLst/>
          </a:prstGeom>
          <a:noFill/>
          <a:ln w="28575">
            <a:solidFill>
              <a:srgbClr val="CC0066"/>
            </a:solidFill>
            <a:round/>
            <a:headEnd/>
            <a:tailEnd type="triangle" w="med" len="med"/>
          </a:ln>
          <a:extLst>
            <a:ext uri="{909E8E84-426E-40DD-AFC4-6F175D3DCCD1}">
              <a14:hiddenFill xmlns:a14="http://schemas.microsoft.com/office/drawing/2010/main">
                <a:noFill/>
              </a14:hiddenFill>
            </a:ext>
          </a:extLst>
        </p:spPr>
      </p:cxnSp>
      <p:cxnSp>
        <p:nvCxnSpPr>
          <p:cNvPr id="32801" name="AutoShape 33"/>
          <p:cNvCxnSpPr>
            <a:cxnSpLocks noChangeShapeType="1"/>
            <a:stCxn id="32770" idx="3"/>
            <a:endCxn id="32785" idx="1"/>
          </p:cNvCxnSpPr>
          <p:nvPr/>
        </p:nvCxnSpPr>
        <p:spPr bwMode="auto">
          <a:xfrm>
            <a:off x="6019800" y="2362200"/>
            <a:ext cx="381000" cy="0"/>
          </a:xfrm>
          <a:prstGeom prst="straightConnector1">
            <a:avLst/>
          </a:prstGeom>
          <a:noFill/>
          <a:ln w="28575">
            <a:solidFill>
              <a:srgbClr val="CC0066"/>
            </a:solidFill>
            <a:round/>
            <a:headEnd/>
            <a:tailEnd type="triangle" w="med" len="med"/>
          </a:ln>
          <a:extLst>
            <a:ext uri="{909E8E84-426E-40DD-AFC4-6F175D3DCCD1}">
              <a14:hiddenFill xmlns:a14="http://schemas.microsoft.com/office/drawing/2010/main">
                <a:noFill/>
              </a14:hiddenFill>
            </a:ext>
          </a:extLst>
        </p:spPr>
      </p:cxnSp>
      <p:cxnSp>
        <p:nvCxnSpPr>
          <p:cNvPr id="32802" name="AutoShape 34"/>
          <p:cNvCxnSpPr>
            <a:cxnSpLocks noChangeShapeType="1"/>
            <a:stCxn id="32784" idx="3"/>
            <a:endCxn id="32792" idx="1"/>
          </p:cNvCxnSpPr>
          <p:nvPr/>
        </p:nvCxnSpPr>
        <p:spPr bwMode="auto">
          <a:xfrm>
            <a:off x="8229600" y="2362200"/>
            <a:ext cx="381000" cy="0"/>
          </a:xfrm>
          <a:prstGeom prst="straightConnector1">
            <a:avLst/>
          </a:prstGeom>
          <a:noFill/>
          <a:ln w="28575">
            <a:solidFill>
              <a:srgbClr val="CC0066"/>
            </a:solidFill>
            <a:round/>
            <a:headEnd/>
            <a:tailEnd type="triangle" w="med" len="med"/>
          </a:ln>
          <a:extLst>
            <a:ext uri="{909E8E84-426E-40DD-AFC4-6F175D3DCCD1}">
              <a14:hiddenFill xmlns:a14="http://schemas.microsoft.com/office/drawing/2010/main">
                <a:noFill/>
              </a14:hiddenFill>
            </a:ext>
          </a:extLst>
        </p:spPr>
      </p:cxnSp>
      <p:graphicFrame>
        <p:nvGraphicFramePr>
          <p:cNvPr id="26659" name="Group 35"/>
          <p:cNvGraphicFramePr>
            <a:graphicFrameLocks noGrp="1"/>
          </p:cNvGraphicFramePr>
          <p:nvPr>
            <p:extLst>
              <p:ext uri="{D42A27DB-BD31-4B8C-83A1-F6EECF244321}">
                <p14:modId xmlns:p14="http://schemas.microsoft.com/office/powerpoint/2010/main" val="3882335179"/>
              </p:ext>
            </p:extLst>
          </p:nvPr>
        </p:nvGraphicFramePr>
        <p:xfrm>
          <a:off x="3505200" y="2819400"/>
          <a:ext cx="6019800" cy="3627120"/>
        </p:xfrm>
        <a:graphic>
          <a:graphicData uri="http://schemas.openxmlformats.org/drawingml/2006/table">
            <a:tbl>
              <a:tblPr/>
              <a:tblGrid>
                <a:gridCol w="1955800">
                  <a:extLst>
                    <a:ext uri="{9D8B030D-6E8A-4147-A177-3AD203B41FA5}">
                      <a16:colId xmlns:a16="http://schemas.microsoft.com/office/drawing/2014/main" val="20000"/>
                    </a:ext>
                  </a:extLst>
                </a:gridCol>
                <a:gridCol w="23876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493713">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a:ln>
                            <a:noFill/>
                          </a:ln>
                          <a:solidFill>
                            <a:schemeClr val="tx1"/>
                          </a:solidFill>
                          <a:effectLst/>
                          <a:latin typeface="楷体_GB2312" pitchFamily="49" charset="-122"/>
                          <a:ea typeface="楷体_GB2312" pitchFamily="49" charset="-122"/>
                        </a:rPr>
                        <a:t>存储地址</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  </a:t>
                      </a:r>
                      <a:r>
                        <a:rPr kumimoji="1" lang="zh-CN" altLang="en-US" sz="2800" b="1" i="0" u="none" strike="noStrike" cap="none" normalizeH="0" baseline="0">
                          <a:ln>
                            <a:noFill/>
                          </a:ln>
                          <a:solidFill>
                            <a:schemeClr val="tx1"/>
                          </a:solidFill>
                          <a:effectLst/>
                          <a:latin typeface="楷体_GB2312" pitchFamily="49" charset="-122"/>
                          <a:ea typeface="楷体_GB2312" pitchFamily="49" charset="-122"/>
                        </a:rPr>
                        <a:t>存储内容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  </a:t>
                      </a:r>
                      <a:r>
                        <a:rPr kumimoji="1" lang="zh-CN" altLang="en-US" sz="2800" b="1" i="0" u="none" strike="noStrike" cap="none" normalizeH="0" baseline="0">
                          <a:ln>
                            <a:noFill/>
                          </a:ln>
                          <a:solidFill>
                            <a:schemeClr val="tx1"/>
                          </a:solidFill>
                          <a:effectLst/>
                          <a:latin typeface="楷体_GB2312" pitchFamily="49" charset="-122"/>
                          <a:ea typeface="楷体_GB2312" pitchFamily="49" charset="-122"/>
                        </a:rPr>
                        <a:t>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492125">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3300"/>
                          </a:solidFill>
                          <a:effectLst/>
                          <a:latin typeface="楷体_GB2312" pitchFamily="49" charset="-122"/>
                          <a:ea typeface="楷体_GB2312" pitchFamily="49" charset="-122"/>
                        </a:rPr>
                        <a:t>  1345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3300"/>
                          </a:solidFill>
                          <a:effectLst/>
                          <a:latin typeface="楷体_GB2312" pitchFamily="49" charset="-122"/>
                          <a:ea typeface="楷体_GB2312" pitchFamily="49" charset="-122"/>
                        </a:rPr>
                        <a:t>   </a:t>
                      </a:r>
                      <a:r>
                        <a:rPr kumimoji="1" lang="zh-CN" altLang="en-US" sz="2800" b="1" i="0" u="none" strike="noStrike" cap="none" normalizeH="0" baseline="0">
                          <a:ln>
                            <a:noFill/>
                          </a:ln>
                          <a:solidFill>
                            <a:srgbClr val="FF3300"/>
                          </a:solidFill>
                          <a:effectLst/>
                          <a:latin typeface="楷体_GB2312" pitchFamily="49" charset="-122"/>
                          <a:ea typeface="楷体_GB2312" pitchFamily="49" charset="-122"/>
                        </a:rPr>
                        <a:t>元素</a:t>
                      </a:r>
                      <a:r>
                        <a:rPr kumimoji="1" lang="en-US" altLang="zh-CN" sz="2800" b="1" i="0" u="none" strike="noStrike" cap="none" normalizeH="0" baseline="0">
                          <a:ln>
                            <a:noFill/>
                          </a:ln>
                          <a:solidFill>
                            <a:srgbClr val="FF3300"/>
                          </a:solidFill>
                          <a:effectLst/>
                          <a:latin typeface="楷体_GB2312" pitchFamily="49" charset="-122"/>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  </a:t>
                      </a:r>
                      <a:r>
                        <a:rPr kumimoji="1" lang="en-US" altLang="zh-CN" sz="2800" b="1" i="0" u="none" strike="noStrike" cap="none" normalizeH="0" baseline="0">
                          <a:ln>
                            <a:noFill/>
                          </a:ln>
                          <a:solidFill>
                            <a:srgbClr val="FF3300"/>
                          </a:solidFill>
                          <a:effectLst/>
                          <a:latin typeface="楷体_GB2312" pitchFamily="49" charset="-122"/>
                          <a:ea typeface="楷体_GB2312" pitchFamily="49" charset="-122"/>
                        </a:rPr>
                        <a:t>1400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493713">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  1346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   </a:t>
                      </a:r>
                      <a:r>
                        <a:rPr kumimoji="1" lang="zh-CN" altLang="en-US" sz="2800" b="1" i="0" u="none" strike="noStrike" cap="none" normalizeH="0" baseline="0">
                          <a:ln>
                            <a:noFill/>
                          </a:ln>
                          <a:solidFill>
                            <a:schemeClr val="tx1"/>
                          </a:solidFill>
                          <a:effectLst/>
                          <a:latin typeface="楷体_GB2312" pitchFamily="49" charset="-122"/>
                          <a:ea typeface="楷体_GB2312" pitchFamily="49" charset="-122"/>
                        </a:rPr>
                        <a:t>元素</a:t>
                      </a: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495300">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  </a:t>
                      </a: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a:t>
                      </a: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     </a:t>
                      </a: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a:t>
                      </a: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  </a:t>
                      </a: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a:t>
                      </a: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493713">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  </a:t>
                      </a:r>
                      <a:r>
                        <a:rPr kumimoji="1" lang="en-US" altLang="zh-CN" sz="2800" b="1" i="0" u="none" strike="noStrike" cap="none" normalizeH="0" baseline="0">
                          <a:ln>
                            <a:noFill/>
                          </a:ln>
                          <a:solidFill>
                            <a:srgbClr val="FF3300"/>
                          </a:solidFill>
                          <a:effectLst/>
                          <a:latin typeface="楷体_GB2312" pitchFamily="49" charset="-122"/>
                          <a:ea typeface="楷体_GB2312" pitchFamily="49" charset="-122"/>
                        </a:rPr>
                        <a:t>1400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   </a:t>
                      </a:r>
                      <a:r>
                        <a:rPr kumimoji="1" lang="zh-CN" altLang="en-US" sz="2800" b="1" i="0" u="none" strike="noStrike" cap="none" normalizeH="0" baseline="0">
                          <a:ln>
                            <a:noFill/>
                          </a:ln>
                          <a:solidFill>
                            <a:srgbClr val="FF3300"/>
                          </a:solidFill>
                          <a:effectLst/>
                          <a:latin typeface="楷体_GB2312" pitchFamily="49" charset="-122"/>
                          <a:ea typeface="楷体_GB2312" pitchFamily="49" charset="-122"/>
                        </a:rPr>
                        <a:t>元素</a:t>
                      </a:r>
                      <a:r>
                        <a:rPr kumimoji="1" lang="en-US" altLang="zh-CN" sz="2800" b="1" i="0" u="none" strike="noStrike" cap="none" normalizeH="0" baseline="0">
                          <a:ln>
                            <a:noFill/>
                          </a:ln>
                          <a:solidFill>
                            <a:srgbClr val="FF3300"/>
                          </a:solidFill>
                          <a:effectLst/>
                          <a:latin typeface="楷体_GB2312" pitchFamily="49" charset="-122"/>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3300"/>
                          </a:solidFill>
                          <a:effectLst/>
                          <a:latin typeface="楷体_GB2312" pitchFamily="49" charset="-122"/>
                          <a:ea typeface="楷体_GB2312" pitchFamily="49" charset="-122"/>
                        </a:rPr>
                        <a:t>  1536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r h="492125">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  </a:t>
                      </a: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a:t>
                      </a: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     </a:t>
                      </a: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a:t>
                      </a: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  </a:t>
                      </a: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a:t>
                      </a: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5"/>
                  </a:ext>
                </a:extLst>
              </a:tr>
              <a:tr h="493713">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  1536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   </a:t>
                      </a:r>
                      <a:r>
                        <a:rPr kumimoji="1" lang="zh-CN" altLang="en-US" sz="2800" b="1" i="0" u="none" strike="noStrike" cap="none" normalizeH="0" baseline="0">
                          <a:ln>
                            <a:noFill/>
                          </a:ln>
                          <a:solidFill>
                            <a:schemeClr val="tx1"/>
                          </a:solidFill>
                          <a:effectLst/>
                          <a:latin typeface="楷体_GB2312" pitchFamily="49" charset="-122"/>
                          <a:ea typeface="楷体_GB2312" pitchFamily="49" charset="-122"/>
                        </a:rPr>
                        <a:t>元素</a:t>
                      </a: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楷体_GB2312" pitchFamily="49" charset="-122"/>
                          <a:ea typeface="楷体_GB2312" pitchFamily="49" charset="-122"/>
                        </a:rPr>
                        <a:t>  1346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6"/>
                  </a:ext>
                </a:extLst>
              </a:tr>
            </a:tbl>
          </a:graphicData>
        </a:graphic>
      </p:graphicFrame>
      <p:sp>
        <p:nvSpPr>
          <p:cNvPr id="32838" name="Line 71"/>
          <p:cNvSpPr>
            <a:spLocks noChangeShapeType="1"/>
          </p:cNvSpPr>
          <p:nvPr/>
        </p:nvSpPr>
        <p:spPr bwMode="auto">
          <a:xfrm>
            <a:off x="1143000" y="1752600"/>
            <a:ext cx="762000" cy="6096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39" name="Text Box 72" descr="蓝色砂纸"/>
          <p:cNvSpPr txBox="1">
            <a:spLocks noChangeArrowheads="1"/>
          </p:cNvSpPr>
          <p:nvPr/>
        </p:nvSpPr>
        <p:spPr bwMode="auto">
          <a:xfrm>
            <a:off x="762000" y="1462087"/>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FontTx/>
              <a:buNone/>
            </a:pPr>
            <a:r>
              <a:rPr lang="en-US" altLang="zh-CN" sz="2800" b="1" dirty="0">
                <a:solidFill>
                  <a:srgbClr val="C00000"/>
                </a:solidFill>
                <a:latin typeface="Times New Roman" panose="02020603050405020304" pitchFamily="18" charset="0"/>
                <a:ea typeface="SimSun" panose="02010600030101010101" pitchFamily="2" charset="-122"/>
              </a:rPr>
              <a:t>h</a:t>
            </a:r>
          </a:p>
        </p:txBody>
      </p:sp>
      <p:sp>
        <p:nvSpPr>
          <p:cNvPr id="40" name="矩形 39"/>
          <p:cNvSpPr/>
          <p:nvPr/>
        </p:nvSpPr>
        <p:spPr>
          <a:xfrm>
            <a:off x="3369828" y="509720"/>
            <a:ext cx="7890743" cy="115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marL="0" lvl="1" algn="just">
              <a:lnSpc>
                <a:spcPct val="150000"/>
              </a:lnSpc>
              <a:spcBef>
                <a:spcPts val="0"/>
              </a:spcBef>
              <a:spcAft>
                <a:spcPts val="0"/>
              </a:spcAft>
              <a:buClr>
                <a:srgbClr val="FF0000"/>
              </a:buClr>
              <a:buSzPct val="80000"/>
            </a:pPr>
            <a:r>
              <a:rPr lang="zh-CN" altLang="en-US" sz="2800" b="1" dirty="0">
                <a:solidFill>
                  <a:srgbClr val="B82F25"/>
                </a:solidFill>
                <a:latin typeface="微软雅黑" panose="020B0503020204020204" pitchFamily="34" charset="-122"/>
                <a:ea typeface="微软雅黑" panose="020B0503020204020204" pitchFamily="34" charset="-122"/>
              </a:rPr>
              <a:t>链式存储结构：</a:t>
            </a:r>
            <a:endParaRPr lang="en-US" altLang="zh-CN" sz="2800" b="1" dirty="0">
              <a:solidFill>
                <a:srgbClr val="B82F25"/>
              </a:solidFill>
              <a:latin typeface="微软雅黑" panose="020B0503020204020204" pitchFamily="34" charset="-122"/>
              <a:ea typeface="微软雅黑" panose="020B0503020204020204" pitchFamily="34" charset="-122"/>
            </a:endParaRPr>
          </a:p>
          <a:p>
            <a:pPr marL="0" lvl="1" algn="just">
              <a:lnSpc>
                <a:spcPct val="150000"/>
              </a:lnSpc>
              <a:spcBef>
                <a:spcPts val="0"/>
              </a:spcBef>
              <a:spcAft>
                <a:spcPts val="0"/>
              </a:spcAft>
              <a:buClr>
                <a:srgbClr val="FF0000"/>
              </a:buClr>
              <a:buSzPct val="80000"/>
            </a:pPr>
            <a:r>
              <a:rPr lang="zh-CN" altLang="en-US" b="1" dirty="0">
                <a:solidFill>
                  <a:srgbClr val="000066"/>
                </a:solidFill>
                <a:latin typeface="微软雅黑" panose="020B0503020204020204" pitchFamily="34" charset="-122"/>
                <a:ea typeface="微软雅黑" panose="020B0503020204020204" pitchFamily="34" charset="-122"/>
              </a:rPr>
              <a:t>借助指示元素存储地址的</a:t>
            </a:r>
            <a:r>
              <a:rPr lang="zh-CN" altLang="en-US" b="1" dirty="0">
                <a:solidFill>
                  <a:srgbClr val="FF0000"/>
                </a:solidFill>
                <a:latin typeface="微软雅黑" panose="020B0503020204020204" pitchFamily="34" charset="-122"/>
                <a:ea typeface="微软雅黑" panose="020B0503020204020204" pitchFamily="34" charset="-122"/>
              </a:rPr>
              <a:t>指针</a:t>
            </a:r>
            <a:r>
              <a:rPr lang="zh-CN" altLang="en-US" b="1" dirty="0">
                <a:solidFill>
                  <a:srgbClr val="000066"/>
                </a:solidFill>
                <a:latin typeface="微软雅黑" panose="020B0503020204020204" pitchFamily="34" charset="-122"/>
                <a:ea typeface="微软雅黑" panose="020B0503020204020204" pitchFamily="34" charset="-122"/>
              </a:rPr>
              <a:t>表示数据元素间的逻辑关系</a:t>
            </a:r>
          </a:p>
        </p:txBody>
      </p:sp>
    </p:spTree>
    <p:extLst>
      <p:ext uri="{BB962C8B-B14F-4D97-AF65-F5344CB8AC3E}">
        <p14:creationId xmlns:p14="http://schemas.microsoft.com/office/powerpoint/2010/main" val="3675036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 Box 3"/>
          <p:cNvSpPr txBox="1">
            <a:spLocks noChangeArrowheads="1"/>
          </p:cNvSpPr>
          <p:nvPr/>
        </p:nvSpPr>
        <p:spPr bwMode="auto">
          <a:xfrm>
            <a:off x="1752600" y="3468687"/>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FontTx/>
              <a:buNone/>
            </a:pPr>
            <a:endParaRPr lang="zh-CN" altLang="zh-CN" sz="2400" b="1">
              <a:solidFill>
                <a:srgbClr val="000000"/>
              </a:solidFill>
              <a:latin typeface="Times New Roman" panose="02020603050405020304" pitchFamily="18" charset="0"/>
              <a:ea typeface="SimSun" panose="02010600030101010101" pitchFamily="2" charset="-122"/>
            </a:endParaRPr>
          </a:p>
        </p:txBody>
      </p:sp>
      <p:sp>
        <p:nvSpPr>
          <p:cNvPr id="34821" name="AutoShape 4"/>
          <p:cNvSpPr>
            <a:spLocks/>
          </p:cNvSpPr>
          <p:nvPr/>
        </p:nvSpPr>
        <p:spPr bwMode="auto">
          <a:xfrm>
            <a:off x="1828800" y="2881312"/>
            <a:ext cx="533400" cy="3443288"/>
          </a:xfrm>
          <a:prstGeom prst="leftBrace">
            <a:avLst>
              <a:gd name="adj1" fmla="val 5379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zh-CN" sz="2000">
              <a:solidFill>
                <a:srgbClr val="000000"/>
              </a:solidFill>
              <a:latin typeface="Times New Roman" panose="02020603050405020304" pitchFamily="18" charset="0"/>
            </a:endParaRPr>
          </a:p>
        </p:txBody>
      </p:sp>
      <p:sp>
        <p:nvSpPr>
          <p:cNvPr id="34822" name="Text Box 5" descr="花岗岩"/>
          <p:cNvSpPr txBox="1">
            <a:spLocks noChangeArrowheads="1"/>
          </p:cNvSpPr>
          <p:nvPr/>
        </p:nvSpPr>
        <p:spPr bwMode="auto">
          <a:xfrm>
            <a:off x="2225675" y="2844799"/>
            <a:ext cx="2862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eaLnBrk="1" hangingPunct="1">
              <a:spcBef>
                <a:spcPct val="50000"/>
              </a:spcBef>
              <a:buFontTx/>
              <a:buNone/>
            </a:pPr>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数据的逻辑结构 </a:t>
            </a:r>
          </a:p>
        </p:txBody>
      </p:sp>
      <p:sp>
        <p:nvSpPr>
          <p:cNvPr id="34823" name="Text Box 6" descr="花岗岩"/>
          <p:cNvSpPr txBox="1">
            <a:spLocks noChangeArrowheads="1"/>
          </p:cNvSpPr>
          <p:nvPr/>
        </p:nvSpPr>
        <p:spPr bwMode="auto">
          <a:xfrm>
            <a:off x="2225675" y="4610100"/>
            <a:ext cx="2862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eaLnBrk="1" hangingPunct="1">
              <a:spcBef>
                <a:spcPct val="50000"/>
              </a:spcBef>
              <a:buFontTx/>
              <a:buNone/>
            </a:pPr>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数据的存储结构 </a:t>
            </a:r>
          </a:p>
        </p:txBody>
      </p:sp>
      <p:sp>
        <p:nvSpPr>
          <p:cNvPr id="34824" name="Text Box 7" descr="花岗岩"/>
          <p:cNvSpPr txBox="1">
            <a:spLocks noChangeArrowheads="1"/>
          </p:cNvSpPr>
          <p:nvPr/>
        </p:nvSpPr>
        <p:spPr bwMode="auto">
          <a:xfrm>
            <a:off x="2284413" y="5729287"/>
            <a:ext cx="7773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eaLnBrk="1" hangingPunct="1">
              <a:spcBef>
                <a:spcPct val="50000"/>
              </a:spcBef>
              <a:buFontTx/>
              <a:buNone/>
            </a:pPr>
            <a:r>
              <a:rPr lang="zh-CN" altLang="en-US" sz="2800" b="1" dirty="0">
                <a:solidFill>
                  <a:srgbClr val="000000"/>
                </a:solidFill>
                <a:latin typeface="Times New Roman" panose="02020603050405020304" pitchFamily="18" charset="0"/>
              </a:rPr>
              <a:t>数据的</a:t>
            </a:r>
            <a:r>
              <a:rPr lang="zh-CN" altLang="en-US" sz="2800" b="1" dirty="0">
                <a:solidFill>
                  <a:srgbClr val="00B050"/>
                </a:solidFill>
                <a:latin typeface="Times New Roman" panose="02020603050405020304" pitchFamily="18" charset="0"/>
              </a:rPr>
              <a:t>运算</a:t>
            </a:r>
            <a:r>
              <a:rPr lang="zh-CN" altLang="en-US" sz="2800" b="1" dirty="0">
                <a:solidFill>
                  <a:srgbClr val="000000"/>
                </a:solidFill>
                <a:latin typeface="Times New Roman" panose="02020603050405020304" pitchFamily="18" charset="0"/>
              </a:rPr>
              <a:t>：检索、排序、插入、删除、修改等 </a:t>
            </a:r>
          </a:p>
        </p:txBody>
      </p:sp>
      <p:sp>
        <p:nvSpPr>
          <p:cNvPr id="34825" name="AutoShape 8"/>
          <p:cNvSpPr>
            <a:spLocks/>
          </p:cNvSpPr>
          <p:nvPr/>
        </p:nvSpPr>
        <p:spPr bwMode="auto">
          <a:xfrm>
            <a:off x="5119688" y="4187825"/>
            <a:ext cx="374650" cy="1374775"/>
          </a:xfrm>
          <a:prstGeom prst="leftBrace">
            <a:avLst>
              <a:gd name="adj1" fmla="val 68866"/>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34826" name="AutoShape 9"/>
          <p:cNvSpPr>
            <a:spLocks/>
          </p:cNvSpPr>
          <p:nvPr/>
        </p:nvSpPr>
        <p:spPr bwMode="auto">
          <a:xfrm>
            <a:off x="5029200" y="2209799"/>
            <a:ext cx="457200" cy="1774825"/>
          </a:xfrm>
          <a:prstGeom prst="leftBrace">
            <a:avLst>
              <a:gd name="adj1" fmla="val 20326"/>
              <a:gd name="adj2" fmla="val 49282"/>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34827" name="AutoShape 10"/>
          <p:cNvSpPr>
            <a:spLocks/>
          </p:cNvSpPr>
          <p:nvPr/>
        </p:nvSpPr>
        <p:spPr bwMode="auto">
          <a:xfrm>
            <a:off x="7326313" y="685799"/>
            <a:ext cx="428625" cy="2286000"/>
          </a:xfrm>
          <a:prstGeom prst="leftBrace">
            <a:avLst>
              <a:gd name="adj1" fmla="val 74392"/>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34828" name="AutoShape 11"/>
          <p:cNvSpPr>
            <a:spLocks/>
          </p:cNvSpPr>
          <p:nvPr/>
        </p:nvSpPr>
        <p:spPr bwMode="auto">
          <a:xfrm>
            <a:off x="7480301" y="3246437"/>
            <a:ext cx="331788" cy="944563"/>
          </a:xfrm>
          <a:prstGeom prst="leftBrace">
            <a:avLst>
              <a:gd name="adj1" fmla="val 68866"/>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34829" name="Text Box 12" descr="花岗岩"/>
          <p:cNvSpPr txBox="1">
            <a:spLocks noChangeArrowheads="1"/>
          </p:cNvSpPr>
          <p:nvPr/>
        </p:nvSpPr>
        <p:spPr bwMode="auto">
          <a:xfrm>
            <a:off x="5429250" y="2119312"/>
            <a:ext cx="1790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eaLnBrk="1" hangingPunct="1">
              <a:spcBef>
                <a:spcPct val="50000"/>
              </a:spcBef>
              <a:buFontTx/>
              <a:buNone/>
            </a:pPr>
            <a:r>
              <a:rPr lang="en-US" altLang="zh-CN" sz="2800" b="1">
                <a:solidFill>
                  <a:srgbClr val="000000"/>
                </a:solidFill>
                <a:latin typeface="Times New Roman" panose="02020603050405020304" pitchFamily="18" charset="0"/>
              </a:rPr>
              <a:t> </a:t>
            </a:r>
            <a:r>
              <a:rPr lang="zh-CN" altLang="en-US" sz="2800" b="1">
                <a:solidFill>
                  <a:srgbClr val="000000"/>
                </a:solidFill>
                <a:latin typeface="Times New Roman" panose="02020603050405020304" pitchFamily="18" charset="0"/>
              </a:rPr>
              <a:t>线性结构 </a:t>
            </a:r>
          </a:p>
        </p:txBody>
      </p:sp>
      <p:sp>
        <p:nvSpPr>
          <p:cNvPr id="34830" name="Text Box 13" descr="花岗岩"/>
          <p:cNvSpPr txBox="1">
            <a:spLocks noChangeArrowheads="1"/>
          </p:cNvSpPr>
          <p:nvPr/>
        </p:nvSpPr>
        <p:spPr bwMode="auto">
          <a:xfrm>
            <a:off x="5429250" y="3428999"/>
            <a:ext cx="2058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eaLnBrk="1" hangingPunct="1">
              <a:spcBef>
                <a:spcPct val="50000"/>
              </a:spcBef>
              <a:buFontTx/>
              <a:buNone/>
            </a:pPr>
            <a:r>
              <a:rPr lang="en-US" altLang="zh-CN" sz="2800" b="1">
                <a:solidFill>
                  <a:srgbClr val="000000"/>
                </a:solidFill>
                <a:latin typeface="Times New Roman" panose="02020603050405020304" pitchFamily="18" charset="0"/>
              </a:rPr>
              <a:t> </a:t>
            </a:r>
            <a:r>
              <a:rPr lang="zh-CN" altLang="en-US" sz="2800" b="1">
                <a:solidFill>
                  <a:srgbClr val="000000"/>
                </a:solidFill>
                <a:latin typeface="Times New Roman" panose="02020603050405020304" pitchFamily="18" charset="0"/>
              </a:rPr>
              <a:t>非线性结构</a:t>
            </a:r>
          </a:p>
        </p:txBody>
      </p:sp>
      <p:sp>
        <p:nvSpPr>
          <p:cNvPr id="34831" name="Text Box 14" descr="花岗岩"/>
          <p:cNvSpPr txBox="1">
            <a:spLocks noChangeArrowheads="1"/>
          </p:cNvSpPr>
          <p:nvPr/>
        </p:nvSpPr>
        <p:spPr bwMode="auto">
          <a:xfrm>
            <a:off x="5359400" y="4130675"/>
            <a:ext cx="170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eaLnBrk="1" hangingPunct="1">
              <a:spcBef>
                <a:spcPct val="50000"/>
              </a:spcBef>
              <a:buFontTx/>
              <a:buNone/>
            </a:pPr>
            <a:r>
              <a:rPr lang="en-US" altLang="zh-CN" sz="2800" b="1">
                <a:solidFill>
                  <a:srgbClr val="000000"/>
                </a:solidFill>
                <a:latin typeface="Times New Roman" panose="02020603050405020304" pitchFamily="18" charset="0"/>
              </a:rPr>
              <a:t> </a:t>
            </a:r>
            <a:r>
              <a:rPr lang="zh-CN" altLang="en-US" sz="2800" b="1">
                <a:solidFill>
                  <a:srgbClr val="000000"/>
                </a:solidFill>
                <a:latin typeface="Times New Roman" panose="02020603050405020304" pitchFamily="18" charset="0"/>
              </a:rPr>
              <a:t>顺序存储</a:t>
            </a:r>
          </a:p>
        </p:txBody>
      </p:sp>
      <p:sp>
        <p:nvSpPr>
          <p:cNvPr id="34832" name="Text Box 15" descr="花岗岩"/>
          <p:cNvSpPr txBox="1">
            <a:spLocks noChangeArrowheads="1"/>
          </p:cNvSpPr>
          <p:nvPr/>
        </p:nvSpPr>
        <p:spPr bwMode="auto">
          <a:xfrm>
            <a:off x="5284788" y="5195887"/>
            <a:ext cx="187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eaLnBrk="1" hangingPunct="1">
              <a:spcBef>
                <a:spcPct val="50000"/>
              </a:spcBef>
              <a:buFontTx/>
              <a:buNone/>
            </a:pPr>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链式存储 </a:t>
            </a:r>
          </a:p>
        </p:txBody>
      </p:sp>
      <p:sp>
        <p:nvSpPr>
          <p:cNvPr id="34833" name="Text Box 16" descr="花岗岩"/>
          <p:cNvSpPr txBox="1">
            <a:spLocks noChangeArrowheads="1"/>
          </p:cNvSpPr>
          <p:nvPr/>
        </p:nvSpPr>
        <p:spPr bwMode="auto">
          <a:xfrm>
            <a:off x="7800975" y="2600325"/>
            <a:ext cx="1266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eaLnBrk="1" hangingPunct="1">
              <a:spcBef>
                <a:spcPct val="50000"/>
              </a:spcBef>
              <a:buFontTx/>
              <a:buNone/>
            </a:pPr>
            <a:r>
              <a:rPr lang="zh-CN" altLang="en-US" sz="2800" b="1" dirty="0">
                <a:solidFill>
                  <a:srgbClr val="000000"/>
                </a:solidFill>
                <a:latin typeface="Times New Roman" panose="02020603050405020304" pitchFamily="18" charset="0"/>
              </a:rPr>
              <a:t>广义表</a:t>
            </a:r>
          </a:p>
        </p:txBody>
      </p:sp>
      <p:sp>
        <p:nvSpPr>
          <p:cNvPr id="34834" name="Text Box 17" descr="花岗岩"/>
          <p:cNvSpPr txBox="1">
            <a:spLocks noChangeArrowheads="1"/>
          </p:cNvSpPr>
          <p:nvPr/>
        </p:nvSpPr>
        <p:spPr bwMode="auto">
          <a:xfrm>
            <a:off x="7800975" y="1751493"/>
            <a:ext cx="546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eaLnBrk="1" hangingPunct="1">
              <a:spcBef>
                <a:spcPct val="50000"/>
              </a:spcBef>
              <a:buFontTx/>
              <a:buNone/>
            </a:pPr>
            <a:r>
              <a:rPr lang="zh-CN" altLang="en-US" sz="2800" b="1" dirty="0">
                <a:solidFill>
                  <a:srgbClr val="000000"/>
                </a:solidFill>
                <a:latin typeface="Times New Roman" panose="02020603050405020304" pitchFamily="18" charset="0"/>
              </a:rPr>
              <a:t>串</a:t>
            </a:r>
          </a:p>
        </p:txBody>
      </p:sp>
      <p:sp>
        <p:nvSpPr>
          <p:cNvPr id="34836" name="Text Box 19" descr="花岗岩"/>
          <p:cNvSpPr txBox="1">
            <a:spLocks noChangeArrowheads="1"/>
          </p:cNvSpPr>
          <p:nvPr/>
        </p:nvSpPr>
        <p:spPr bwMode="auto">
          <a:xfrm>
            <a:off x="7835901" y="3200399"/>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eaLnBrk="1" hangingPunct="1">
              <a:spcBef>
                <a:spcPct val="50000"/>
              </a:spcBef>
              <a:buFontTx/>
              <a:buNone/>
            </a:pPr>
            <a:r>
              <a:rPr lang="zh-CN" altLang="en-US" sz="2800" b="1" dirty="0">
                <a:solidFill>
                  <a:srgbClr val="000000"/>
                </a:solidFill>
                <a:latin typeface="Times New Roman" panose="02020603050405020304" pitchFamily="18" charset="0"/>
              </a:rPr>
              <a:t>树形结构</a:t>
            </a:r>
          </a:p>
        </p:txBody>
      </p:sp>
      <p:sp>
        <p:nvSpPr>
          <p:cNvPr id="34837" name="Text Box 20" descr="花岗岩"/>
          <p:cNvSpPr txBox="1">
            <a:spLocks noChangeArrowheads="1"/>
          </p:cNvSpPr>
          <p:nvPr/>
        </p:nvSpPr>
        <p:spPr bwMode="auto">
          <a:xfrm>
            <a:off x="7835901" y="3733800"/>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eaLnBrk="1" hangingPunct="1">
              <a:spcBef>
                <a:spcPct val="50000"/>
              </a:spcBef>
              <a:buFontTx/>
              <a:buNone/>
            </a:pPr>
            <a:r>
              <a:rPr lang="zh-CN" altLang="en-US" sz="2800" b="1" dirty="0">
                <a:solidFill>
                  <a:srgbClr val="000000"/>
                </a:solidFill>
                <a:latin typeface="Times New Roman" panose="02020603050405020304" pitchFamily="18" charset="0"/>
              </a:rPr>
              <a:t>图形结构</a:t>
            </a:r>
          </a:p>
        </p:txBody>
      </p:sp>
      <p:sp>
        <p:nvSpPr>
          <p:cNvPr id="34819" name="Text Box 15" descr="花岗岩"/>
          <p:cNvSpPr txBox="1">
            <a:spLocks noChangeArrowheads="1"/>
          </p:cNvSpPr>
          <p:nvPr/>
        </p:nvSpPr>
        <p:spPr bwMode="auto">
          <a:xfrm>
            <a:off x="5257800" y="4659313"/>
            <a:ext cx="18970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eaLnBrk="1" hangingPunct="1">
              <a:spcBef>
                <a:spcPct val="50000"/>
              </a:spcBef>
              <a:buFontTx/>
              <a:buNone/>
            </a:pPr>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散列存储 </a:t>
            </a:r>
          </a:p>
        </p:txBody>
      </p:sp>
      <p:sp>
        <p:nvSpPr>
          <p:cNvPr id="24" name="Text Box 24" descr="花岗岩"/>
          <p:cNvSpPr txBox="1">
            <a:spLocks noChangeArrowheads="1"/>
          </p:cNvSpPr>
          <p:nvPr/>
        </p:nvSpPr>
        <p:spPr bwMode="auto">
          <a:xfrm>
            <a:off x="304800" y="552450"/>
            <a:ext cx="11430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lvl1pPr algn="ctr">
              <a:defRPr sz="3600" b="1">
                <a:solidFill>
                  <a:srgbClr val="990033"/>
                </a:solidFill>
                <a:latin typeface="微软雅黑" panose="020B0503020204020204" pitchFamily="34" charset="-122"/>
                <a:ea typeface="微软雅黑" panose="020B0503020204020204" pitchFamily="34" charset="-122"/>
                <a:cs typeface="+mj-cs"/>
              </a:defRPr>
            </a:lvl1pPr>
            <a:lvl2pPr algn="ctr">
              <a:defRPr sz="3200">
                <a:solidFill>
                  <a:srgbClr val="B82F25"/>
                </a:solidFill>
                <a:latin typeface="Arial" charset="0"/>
              </a:defRPr>
            </a:lvl2pPr>
            <a:lvl3pPr algn="ctr">
              <a:defRPr sz="3200">
                <a:solidFill>
                  <a:srgbClr val="B82F25"/>
                </a:solidFill>
                <a:latin typeface="Arial" charset="0"/>
              </a:defRPr>
            </a:lvl3pPr>
            <a:lvl4pPr algn="ctr">
              <a:defRPr sz="3200">
                <a:solidFill>
                  <a:srgbClr val="B82F25"/>
                </a:solidFill>
                <a:latin typeface="Arial" charset="0"/>
              </a:defRPr>
            </a:lvl4pPr>
            <a:lvl5pPr algn="ctr">
              <a:defRPr sz="3200">
                <a:solidFill>
                  <a:srgbClr val="B82F25"/>
                </a:solidFill>
                <a:latin typeface="Arial" charset="0"/>
              </a:defRPr>
            </a:lvl5pPr>
            <a:lvl6pPr marL="457200" algn="ctr" eaLnBrk="0" fontAlgn="base" hangingPunct="0">
              <a:spcBef>
                <a:spcPct val="0"/>
              </a:spcBef>
              <a:spcAft>
                <a:spcPct val="0"/>
              </a:spcAft>
              <a:defRPr sz="3200">
                <a:solidFill>
                  <a:srgbClr val="FF7706"/>
                </a:solidFill>
                <a:latin typeface="Arial" charset="0"/>
              </a:defRPr>
            </a:lvl6pPr>
            <a:lvl7pPr marL="914400" algn="ctr" eaLnBrk="0" fontAlgn="base" hangingPunct="0">
              <a:spcBef>
                <a:spcPct val="0"/>
              </a:spcBef>
              <a:spcAft>
                <a:spcPct val="0"/>
              </a:spcAft>
              <a:defRPr sz="3200">
                <a:solidFill>
                  <a:srgbClr val="FF7706"/>
                </a:solidFill>
                <a:latin typeface="Arial" charset="0"/>
              </a:defRPr>
            </a:lvl7pPr>
            <a:lvl8pPr marL="1371600" algn="ctr" eaLnBrk="0" fontAlgn="base" hangingPunct="0">
              <a:spcBef>
                <a:spcPct val="0"/>
              </a:spcBef>
              <a:spcAft>
                <a:spcPct val="0"/>
              </a:spcAft>
              <a:defRPr sz="3200">
                <a:solidFill>
                  <a:srgbClr val="FF7706"/>
                </a:solidFill>
                <a:latin typeface="Arial" charset="0"/>
              </a:defRPr>
            </a:lvl8pPr>
            <a:lvl9pPr marL="1828800" algn="ctr" eaLnBrk="0" fontAlgn="base" hangingPunct="0">
              <a:spcBef>
                <a:spcPct val="0"/>
              </a:spcBef>
              <a:spcAft>
                <a:spcPct val="0"/>
              </a:spcAft>
              <a:defRPr sz="3200">
                <a:solidFill>
                  <a:srgbClr val="FF7706"/>
                </a:solidFill>
                <a:latin typeface="Arial" charset="0"/>
              </a:defRPr>
            </a:lvl9pPr>
          </a:lstStyle>
          <a:p>
            <a:pPr algn="l"/>
            <a:r>
              <a:rPr lang="zh-CN" altLang="en-US" dirty="0"/>
              <a:t>数据结构的三个方面</a:t>
            </a:r>
          </a:p>
        </p:txBody>
      </p:sp>
      <p:sp>
        <p:nvSpPr>
          <p:cNvPr id="2" name="矩形 1"/>
          <p:cNvSpPr/>
          <p:nvPr/>
        </p:nvSpPr>
        <p:spPr>
          <a:xfrm>
            <a:off x="2967898" y="2518601"/>
            <a:ext cx="1800493" cy="400110"/>
          </a:xfrm>
          <a:prstGeom prst="rect">
            <a:avLst/>
          </a:prstGeom>
        </p:spPr>
        <p:txBody>
          <a:bodyPr wrap="non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（算法设计 ）</a:t>
            </a:r>
          </a:p>
        </p:txBody>
      </p:sp>
      <p:sp>
        <p:nvSpPr>
          <p:cNvPr id="26" name="矩形 25"/>
          <p:cNvSpPr/>
          <p:nvPr/>
        </p:nvSpPr>
        <p:spPr>
          <a:xfrm>
            <a:off x="2967898" y="4333845"/>
            <a:ext cx="1800493" cy="400110"/>
          </a:xfrm>
          <a:prstGeom prst="rect">
            <a:avLst/>
          </a:prstGeom>
        </p:spPr>
        <p:txBody>
          <a:bodyPr wrap="non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（算法实现） </a:t>
            </a:r>
          </a:p>
        </p:txBody>
      </p:sp>
      <p:sp>
        <p:nvSpPr>
          <p:cNvPr id="27" name="Text Box 16" descr="花岗岩"/>
          <p:cNvSpPr txBox="1">
            <a:spLocks noChangeArrowheads="1"/>
          </p:cNvSpPr>
          <p:nvPr/>
        </p:nvSpPr>
        <p:spPr bwMode="auto">
          <a:xfrm>
            <a:off x="7800975" y="491547"/>
            <a:ext cx="1255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eaLnBrk="1" hangingPunct="1">
              <a:spcBef>
                <a:spcPct val="50000"/>
              </a:spcBef>
              <a:buFontTx/>
              <a:buNone/>
            </a:pPr>
            <a:r>
              <a:rPr lang="zh-CN" altLang="en-US" sz="2800" b="1" dirty="0">
                <a:solidFill>
                  <a:srgbClr val="000000"/>
                </a:solidFill>
                <a:latin typeface="Times New Roman" panose="02020603050405020304" pitchFamily="18" charset="0"/>
              </a:rPr>
              <a:t>线性表</a:t>
            </a:r>
          </a:p>
        </p:txBody>
      </p:sp>
      <p:sp>
        <p:nvSpPr>
          <p:cNvPr id="28" name="Text Box 17" descr="花岗岩"/>
          <p:cNvSpPr txBox="1">
            <a:spLocks noChangeArrowheads="1"/>
          </p:cNvSpPr>
          <p:nvPr/>
        </p:nvSpPr>
        <p:spPr bwMode="auto">
          <a:xfrm>
            <a:off x="7800975" y="911529"/>
            <a:ext cx="541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eaLnBrk="1" hangingPunct="1">
              <a:spcBef>
                <a:spcPct val="50000"/>
              </a:spcBef>
              <a:buFontTx/>
              <a:buNone/>
            </a:pPr>
            <a:r>
              <a:rPr lang="zh-CN" altLang="en-US" sz="2800" b="1" dirty="0">
                <a:solidFill>
                  <a:srgbClr val="000000"/>
                </a:solidFill>
                <a:latin typeface="Times New Roman" panose="02020603050405020304" pitchFamily="18" charset="0"/>
              </a:rPr>
              <a:t>栈</a:t>
            </a:r>
          </a:p>
        </p:txBody>
      </p:sp>
      <p:sp>
        <p:nvSpPr>
          <p:cNvPr id="29" name="Text Box 18" descr="花岗岩"/>
          <p:cNvSpPr txBox="1">
            <a:spLocks noChangeArrowheads="1"/>
          </p:cNvSpPr>
          <p:nvPr/>
        </p:nvSpPr>
        <p:spPr bwMode="auto">
          <a:xfrm>
            <a:off x="7800975" y="1331511"/>
            <a:ext cx="541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eaLnBrk="1" hangingPunct="1">
              <a:spcBef>
                <a:spcPct val="50000"/>
              </a:spcBef>
              <a:buFontTx/>
              <a:buNone/>
            </a:pPr>
            <a:r>
              <a:rPr lang="zh-CN" altLang="en-US" sz="2800" b="1" dirty="0">
                <a:solidFill>
                  <a:srgbClr val="000000"/>
                </a:solidFill>
                <a:latin typeface="Times New Roman" panose="02020603050405020304" pitchFamily="18" charset="0"/>
              </a:rPr>
              <a:t>队</a:t>
            </a:r>
          </a:p>
        </p:txBody>
      </p:sp>
      <p:sp>
        <p:nvSpPr>
          <p:cNvPr id="30" name="Text Box 17" descr="花岗岩"/>
          <p:cNvSpPr txBox="1">
            <a:spLocks noChangeArrowheads="1"/>
          </p:cNvSpPr>
          <p:nvPr/>
        </p:nvSpPr>
        <p:spPr bwMode="auto">
          <a:xfrm>
            <a:off x="7800975" y="2176237"/>
            <a:ext cx="9060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eaLnBrk="1" hangingPunct="1">
              <a:spcBef>
                <a:spcPct val="50000"/>
              </a:spcBef>
              <a:buFontTx/>
              <a:buNone/>
            </a:pPr>
            <a:r>
              <a:rPr lang="zh-CN" altLang="en-US" sz="2800" b="1" dirty="0">
                <a:solidFill>
                  <a:srgbClr val="000000"/>
                </a:solidFill>
                <a:latin typeface="Times New Roman" panose="02020603050405020304" pitchFamily="18" charset="0"/>
              </a:rPr>
              <a:t>数组</a:t>
            </a:r>
          </a:p>
        </p:txBody>
      </p:sp>
    </p:spTree>
    <p:extLst>
      <p:ext uri="{BB962C8B-B14F-4D97-AF65-F5344CB8AC3E}">
        <p14:creationId xmlns:p14="http://schemas.microsoft.com/office/powerpoint/2010/main" val="3624534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2">
            <a:extLst>
              <a:ext uri="{FF2B5EF4-FFF2-40B4-BE49-F238E27FC236}">
                <a16:creationId xmlns:a16="http://schemas.microsoft.com/office/drawing/2014/main" id="{309A4544-E2FC-48ED-B426-B418503137F1}"/>
              </a:ext>
            </a:extLst>
          </p:cNvPr>
          <p:cNvGrpSpPr>
            <a:grpSpLocks/>
          </p:cNvGrpSpPr>
          <p:nvPr/>
        </p:nvGrpSpPr>
        <p:grpSpPr bwMode="auto">
          <a:xfrm>
            <a:off x="470538" y="1550096"/>
            <a:ext cx="2540332" cy="802455"/>
            <a:chOff x="2026" y="4857"/>
            <a:chExt cx="2860" cy="1027"/>
          </a:xfrm>
        </p:grpSpPr>
        <p:sp>
          <p:nvSpPr>
            <p:cNvPr id="45" name="Text Box 13">
              <a:extLst>
                <a:ext uri="{FF2B5EF4-FFF2-40B4-BE49-F238E27FC236}">
                  <a16:creationId xmlns:a16="http://schemas.microsoft.com/office/drawing/2014/main" id="{540A71EB-C3D9-43A2-9770-86906E741FC6}"/>
                </a:ext>
              </a:extLst>
            </p:cNvPr>
            <p:cNvSpPr txBox="1">
              <a:spLocks noChangeArrowheads="1"/>
            </p:cNvSpPr>
            <p:nvPr/>
          </p:nvSpPr>
          <p:spPr bwMode="auto">
            <a:xfrm>
              <a:off x="2026" y="4857"/>
              <a:ext cx="2860" cy="1027"/>
            </a:xfrm>
            <a:prstGeom prst="rect">
              <a:avLst/>
            </a:prstGeom>
            <a:solidFill>
              <a:srgbClr val="FFFFFF"/>
            </a:solidFill>
            <a:ln w="19050">
              <a:solidFill>
                <a:schemeClr val="accent1">
                  <a:lumMod val="75000"/>
                </a:schemeClr>
              </a:solidFill>
              <a:miter lim="800000"/>
              <a:headEnd/>
              <a:tailEnd/>
            </a:ln>
          </p:spPr>
          <p:txBody>
            <a:bodyPr lIns="73152" tIns="36576" rIns="73152" bIns="36576"/>
            <a:lstStyle/>
            <a:p>
              <a:pPr algn="ctr"/>
              <a:r>
                <a:rPr lang="zh-CN" altLang="en-US" sz="2000" b="1" dirty="0">
                  <a:solidFill>
                    <a:srgbClr val="CC0066"/>
                  </a:solidFill>
                  <a:latin typeface="微软雅黑" panose="020B0503020204020204" pitchFamily="34" charset="-122"/>
                  <a:ea typeface="微软雅黑" panose="020B0503020204020204" pitchFamily="34" charset="-122"/>
                </a:rPr>
                <a:t>串</a:t>
              </a:r>
            </a:p>
            <a:p>
              <a:pPr algn="ctr"/>
              <a:endParaRPr lang="zh-CN" altLang="en-US" sz="900" b="1" dirty="0">
                <a:solidFill>
                  <a:srgbClr val="333333"/>
                </a:solidFill>
                <a:latin typeface="微软雅黑" panose="020B0503020204020204" pitchFamily="34" charset="-122"/>
                <a:ea typeface="微软雅黑" panose="020B0503020204020204" pitchFamily="34" charset="-122"/>
              </a:endParaRPr>
            </a:p>
            <a:p>
              <a:pPr algn="ctr"/>
              <a:r>
                <a:rPr lang="en-US" altLang="zh-CN" sz="2000" b="1" dirty="0">
                  <a:solidFill>
                    <a:srgbClr val="333333"/>
                  </a:solidFill>
                  <a:latin typeface="微软雅黑" panose="020B0503020204020204" pitchFamily="34" charset="-122"/>
                  <a:ea typeface="微软雅黑" panose="020B0503020204020204" pitchFamily="34" charset="-122"/>
                </a:rPr>
                <a:t>n</a:t>
              </a:r>
              <a:r>
                <a:rPr lang="zh-CN" altLang="en-US" sz="2000" b="1" dirty="0">
                  <a:solidFill>
                    <a:srgbClr val="333333"/>
                  </a:solidFill>
                  <a:latin typeface="微软雅黑" panose="020B0503020204020204" pitchFamily="34" charset="-122"/>
                  <a:ea typeface="微软雅黑" panose="020B0503020204020204" pitchFamily="34" charset="-122"/>
                </a:rPr>
                <a:t>个字符的有限序列</a:t>
              </a:r>
              <a:endParaRPr lang="zh-CN" altLang="en-US" sz="2000" b="1" dirty="0">
                <a:latin typeface="微软雅黑" panose="020B0503020204020204" pitchFamily="34" charset="-122"/>
                <a:ea typeface="微软雅黑" panose="020B0503020204020204" pitchFamily="34" charset="-122"/>
              </a:endParaRPr>
            </a:p>
          </p:txBody>
        </p:sp>
        <p:sp>
          <p:nvSpPr>
            <p:cNvPr id="46" name="Line 14">
              <a:extLst>
                <a:ext uri="{FF2B5EF4-FFF2-40B4-BE49-F238E27FC236}">
                  <a16:creationId xmlns:a16="http://schemas.microsoft.com/office/drawing/2014/main" id="{D192DC0A-50A1-4A08-B5A4-FFB61DDE2306}"/>
                </a:ext>
              </a:extLst>
            </p:cNvPr>
            <p:cNvSpPr>
              <a:spLocks noChangeShapeType="1"/>
            </p:cNvSpPr>
            <p:nvPr/>
          </p:nvSpPr>
          <p:spPr bwMode="auto">
            <a:xfrm flipV="1">
              <a:off x="2026" y="5346"/>
              <a:ext cx="2860" cy="24"/>
            </a:xfrm>
            <a:prstGeom prst="line">
              <a:avLst/>
            </a:prstGeom>
            <a:noFill/>
            <a:ln w="19050">
              <a:solidFill>
                <a:schemeClr val="accent1">
                  <a:lumMod val="75000"/>
                </a:schemeClr>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grpSp>
      <p:sp>
        <p:nvSpPr>
          <p:cNvPr id="44" name="Text Box 19">
            <a:extLst>
              <a:ext uri="{FF2B5EF4-FFF2-40B4-BE49-F238E27FC236}">
                <a16:creationId xmlns:a16="http://schemas.microsoft.com/office/drawing/2014/main" id="{B944D740-861E-4D25-8EF5-AACC45F80B78}"/>
              </a:ext>
            </a:extLst>
          </p:cNvPr>
          <p:cNvSpPr txBox="1">
            <a:spLocks noChangeArrowheads="1"/>
          </p:cNvSpPr>
          <p:nvPr/>
        </p:nvSpPr>
        <p:spPr bwMode="auto">
          <a:xfrm>
            <a:off x="5174888" y="2543974"/>
            <a:ext cx="1763945" cy="30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52" tIns="36576" rIns="73152" bIns="36576"/>
          <a:lstStyle>
            <a:defPPr>
              <a:defRPr lang="en-US"/>
            </a:defPPr>
            <a:lvl1pPr algn="ctr">
              <a:defRPr sz="1800" b="1">
                <a:solidFill>
                  <a:schemeClr val="accent6"/>
                </a:solidFill>
                <a:latin typeface="微软雅黑" panose="020B0503020204020204" pitchFamily="34" charset="-122"/>
                <a:ea typeface="微软雅黑" panose="020B0503020204020204" pitchFamily="34" charset="-122"/>
              </a:defRPr>
            </a:lvl1pPr>
          </a:lstStyle>
          <a:p>
            <a:r>
              <a:rPr lang="zh-CN" altLang="en-US" sz="2000" dirty="0"/>
              <a:t>前驱后继数</a:t>
            </a:r>
          </a:p>
        </p:txBody>
      </p:sp>
      <p:sp>
        <p:nvSpPr>
          <p:cNvPr id="41" name="Text Box 21">
            <a:extLst>
              <a:ext uri="{FF2B5EF4-FFF2-40B4-BE49-F238E27FC236}">
                <a16:creationId xmlns:a16="http://schemas.microsoft.com/office/drawing/2014/main" id="{67BCCBD4-715B-4739-BC90-A529F9A8AF8A}"/>
              </a:ext>
            </a:extLst>
          </p:cNvPr>
          <p:cNvSpPr txBox="1">
            <a:spLocks noChangeArrowheads="1"/>
          </p:cNvSpPr>
          <p:nvPr/>
        </p:nvSpPr>
        <p:spPr bwMode="auto">
          <a:xfrm>
            <a:off x="896382" y="2681679"/>
            <a:ext cx="1655084" cy="481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52" tIns="36576" rIns="73152" bIns="36576"/>
          <a:lstStyle>
            <a:defPPr>
              <a:defRPr lang="en-US"/>
            </a:defPPr>
            <a:lvl1pPr algn="ctr">
              <a:defRPr sz="1800" b="1">
                <a:solidFill>
                  <a:schemeClr val="accent6"/>
                </a:solidFill>
                <a:latin typeface="微软雅黑" panose="020B0503020204020204" pitchFamily="34" charset="-122"/>
                <a:ea typeface="微软雅黑" panose="020B0503020204020204" pitchFamily="34" charset="-122"/>
              </a:defRPr>
            </a:lvl1pPr>
          </a:lstStyle>
          <a:p>
            <a:r>
              <a:rPr lang="zh-CN" altLang="en-US" dirty="0"/>
              <a:t>数据元素限制</a:t>
            </a:r>
          </a:p>
        </p:txBody>
      </p:sp>
      <p:sp>
        <p:nvSpPr>
          <p:cNvPr id="42" name="Line 22">
            <a:extLst>
              <a:ext uri="{FF2B5EF4-FFF2-40B4-BE49-F238E27FC236}">
                <a16:creationId xmlns:a16="http://schemas.microsoft.com/office/drawing/2014/main" id="{EF05E45C-63C4-49DA-83B4-FA98C3F910B7}"/>
              </a:ext>
            </a:extLst>
          </p:cNvPr>
          <p:cNvSpPr>
            <a:spLocks noChangeShapeType="1"/>
          </p:cNvSpPr>
          <p:nvPr/>
        </p:nvSpPr>
        <p:spPr bwMode="auto">
          <a:xfrm flipH="1" flipV="1">
            <a:off x="1968543" y="2406014"/>
            <a:ext cx="1259529" cy="641986"/>
          </a:xfrm>
          <a:prstGeom prst="line">
            <a:avLst/>
          </a:prstGeom>
          <a:solidFill>
            <a:schemeClr val="accent1"/>
          </a:solidFill>
          <a:ln w="38100" cap="flat" cmpd="sng" algn="ctr">
            <a:solidFill>
              <a:schemeClr val="accent2">
                <a:lumMod val="75000"/>
              </a:schemeClr>
            </a:solidFill>
            <a:prstDash val="solid"/>
            <a:round/>
            <a:headEnd type="none" w="sm" len="sm"/>
            <a:tailEnd type="triangle"/>
          </a:ln>
          <a:effec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12" name="Group 23">
            <a:extLst>
              <a:ext uri="{FF2B5EF4-FFF2-40B4-BE49-F238E27FC236}">
                <a16:creationId xmlns:a16="http://schemas.microsoft.com/office/drawing/2014/main" id="{E92EE2BA-4C4B-4B59-A126-45F72329184B}"/>
              </a:ext>
            </a:extLst>
          </p:cNvPr>
          <p:cNvGrpSpPr>
            <a:grpSpLocks/>
          </p:cNvGrpSpPr>
          <p:nvPr/>
        </p:nvGrpSpPr>
        <p:grpSpPr bwMode="auto">
          <a:xfrm>
            <a:off x="7849917" y="1087160"/>
            <a:ext cx="3526177" cy="802455"/>
            <a:chOff x="4320" y="3624"/>
            <a:chExt cx="2700" cy="780"/>
          </a:xfrm>
        </p:grpSpPr>
        <p:sp>
          <p:nvSpPr>
            <p:cNvPr id="39" name="Text Box 24">
              <a:extLst>
                <a:ext uri="{FF2B5EF4-FFF2-40B4-BE49-F238E27FC236}">
                  <a16:creationId xmlns:a16="http://schemas.microsoft.com/office/drawing/2014/main" id="{8BD76463-6A25-403C-B68C-3FDADE1AB267}"/>
                </a:ext>
              </a:extLst>
            </p:cNvPr>
            <p:cNvSpPr txBox="1">
              <a:spLocks noChangeArrowheads="1"/>
            </p:cNvSpPr>
            <p:nvPr/>
          </p:nvSpPr>
          <p:spPr bwMode="auto">
            <a:xfrm>
              <a:off x="4320" y="3624"/>
              <a:ext cx="2700" cy="780"/>
            </a:xfrm>
            <a:prstGeom prst="rect">
              <a:avLst/>
            </a:prstGeom>
            <a:solidFill>
              <a:srgbClr val="FFFFFF"/>
            </a:solidFill>
            <a:ln w="19050">
              <a:solidFill>
                <a:schemeClr val="accent1">
                  <a:lumMod val="75000"/>
                </a:schemeClr>
              </a:solidFill>
              <a:miter lim="800000"/>
              <a:headEnd/>
              <a:tailEnd/>
            </a:ln>
          </p:spPr>
          <p:txBody>
            <a:bodyPr lIns="73152" tIns="36576" rIns="73152" bIns="36576"/>
            <a:lstStyle/>
            <a:p>
              <a:pPr algn="ctr"/>
              <a:r>
                <a:rPr lang="zh-CN" altLang="en-US" sz="2000" b="1" dirty="0">
                  <a:solidFill>
                    <a:srgbClr val="CC0066"/>
                  </a:solidFill>
                  <a:latin typeface="微软雅黑" panose="020B0503020204020204" pitchFamily="34" charset="-122"/>
                  <a:ea typeface="微软雅黑" panose="020B0503020204020204" pitchFamily="34" charset="-122"/>
                </a:rPr>
                <a:t>线性表的变型</a:t>
              </a:r>
            </a:p>
            <a:p>
              <a:pPr algn="ctr"/>
              <a:endParaRPr lang="en-US" altLang="zh-CN" sz="700" b="1" dirty="0">
                <a:solidFill>
                  <a:srgbClr val="333333"/>
                </a:solidFill>
                <a:latin typeface="微软雅黑" panose="020B0503020204020204" pitchFamily="34" charset="-122"/>
                <a:ea typeface="微软雅黑" panose="020B0503020204020204" pitchFamily="34" charset="-122"/>
              </a:endParaRPr>
            </a:p>
            <a:p>
              <a:pPr algn="ctr"/>
              <a:r>
                <a:rPr lang="zh-CN" altLang="en-US" sz="2000" b="1" dirty="0">
                  <a:solidFill>
                    <a:srgbClr val="333333"/>
                  </a:solidFill>
                  <a:latin typeface="微软雅黑" panose="020B0503020204020204" pitchFamily="34" charset="-122"/>
                  <a:ea typeface="微软雅黑" panose="020B0503020204020204" pitchFamily="34" charset="-122"/>
                </a:rPr>
                <a:t>带头结点、循环、双向</a:t>
              </a:r>
              <a:endParaRPr lang="zh-CN" altLang="en-US" sz="2000" b="1" dirty="0">
                <a:latin typeface="微软雅黑" panose="020B0503020204020204" pitchFamily="34" charset="-122"/>
                <a:ea typeface="微软雅黑" panose="020B0503020204020204" pitchFamily="34" charset="-122"/>
              </a:endParaRPr>
            </a:p>
          </p:txBody>
        </p:sp>
        <p:sp>
          <p:nvSpPr>
            <p:cNvPr id="40" name="Line 25">
              <a:extLst>
                <a:ext uri="{FF2B5EF4-FFF2-40B4-BE49-F238E27FC236}">
                  <a16:creationId xmlns:a16="http://schemas.microsoft.com/office/drawing/2014/main" id="{1F28C830-2E58-406D-A707-466B870869F7}"/>
                </a:ext>
              </a:extLst>
            </p:cNvPr>
            <p:cNvSpPr>
              <a:spLocks noChangeShapeType="1"/>
            </p:cNvSpPr>
            <p:nvPr/>
          </p:nvSpPr>
          <p:spPr bwMode="auto">
            <a:xfrm>
              <a:off x="4320" y="3996"/>
              <a:ext cx="2700" cy="0"/>
            </a:xfrm>
            <a:prstGeom prst="line">
              <a:avLst/>
            </a:prstGeom>
            <a:noFill/>
            <a:ln w="19050">
              <a:solidFill>
                <a:schemeClr val="accent1">
                  <a:lumMod val="75000"/>
                </a:schemeClr>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grpSp>
      <p:sp>
        <p:nvSpPr>
          <p:cNvPr id="37" name="Text Box 27">
            <a:extLst>
              <a:ext uri="{FF2B5EF4-FFF2-40B4-BE49-F238E27FC236}">
                <a16:creationId xmlns:a16="http://schemas.microsoft.com/office/drawing/2014/main" id="{4DBDEA6D-B835-4CD0-810C-1ED86FEDC4A9}"/>
              </a:ext>
            </a:extLst>
          </p:cNvPr>
          <p:cNvSpPr txBox="1">
            <a:spLocks noChangeArrowheads="1"/>
          </p:cNvSpPr>
          <p:nvPr/>
        </p:nvSpPr>
        <p:spPr bwMode="auto">
          <a:xfrm>
            <a:off x="8015896" y="2530193"/>
            <a:ext cx="1763166" cy="302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52" tIns="36576" rIns="73152" bIns="36576"/>
          <a:lstStyle>
            <a:defPPr>
              <a:defRPr lang="en-US"/>
            </a:defPPr>
            <a:lvl1pPr algn="ctr">
              <a:defRPr sz="1800" b="1">
                <a:solidFill>
                  <a:schemeClr val="accent6"/>
                </a:solidFill>
                <a:latin typeface="微软雅黑" panose="020B0503020204020204" pitchFamily="34" charset="-122"/>
                <a:ea typeface="微软雅黑" panose="020B0503020204020204" pitchFamily="34" charset="-122"/>
              </a:defRPr>
            </a:lvl1pPr>
          </a:lstStyle>
          <a:p>
            <a:r>
              <a:rPr lang="zh-CN" altLang="en-US"/>
              <a:t>结点变化</a:t>
            </a:r>
          </a:p>
        </p:txBody>
      </p:sp>
      <p:sp>
        <p:nvSpPr>
          <p:cNvPr id="38" name="Line 28">
            <a:extLst>
              <a:ext uri="{FF2B5EF4-FFF2-40B4-BE49-F238E27FC236}">
                <a16:creationId xmlns:a16="http://schemas.microsoft.com/office/drawing/2014/main" id="{C50BE67F-0C66-4B73-BE97-FAECB160AE2A}"/>
              </a:ext>
            </a:extLst>
          </p:cNvPr>
          <p:cNvSpPr>
            <a:spLocks noChangeShapeType="1"/>
          </p:cNvSpPr>
          <p:nvPr/>
        </p:nvSpPr>
        <p:spPr bwMode="auto">
          <a:xfrm flipV="1">
            <a:off x="7086696" y="1941894"/>
            <a:ext cx="2265782" cy="1080025"/>
          </a:xfrm>
          <a:prstGeom prst="line">
            <a:avLst/>
          </a:prstGeom>
          <a:solidFill>
            <a:schemeClr val="accent1"/>
          </a:solidFill>
          <a:ln w="38100" cap="flat" cmpd="sng" algn="ctr">
            <a:solidFill>
              <a:schemeClr val="accent2">
                <a:lumMod val="75000"/>
              </a:schemeClr>
            </a:solidFill>
            <a:prstDash val="solid"/>
            <a:round/>
            <a:headEnd type="none" w="sm" len="sm"/>
            <a:tailEnd type="triangle"/>
          </a:ln>
          <a:effec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14" name="Group 29">
            <a:extLst>
              <a:ext uri="{FF2B5EF4-FFF2-40B4-BE49-F238E27FC236}">
                <a16:creationId xmlns:a16="http://schemas.microsoft.com/office/drawing/2014/main" id="{CA95FD3A-6930-498A-A2DD-CE05749EF5C7}"/>
              </a:ext>
            </a:extLst>
          </p:cNvPr>
          <p:cNvGrpSpPr>
            <a:grpSpLocks/>
          </p:cNvGrpSpPr>
          <p:nvPr/>
        </p:nvGrpSpPr>
        <p:grpSpPr bwMode="auto">
          <a:xfrm>
            <a:off x="7026770" y="4502406"/>
            <a:ext cx="4860429" cy="1518982"/>
            <a:chOff x="7560" y="4872"/>
            <a:chExt cx="2880" cy="1716"/>
          </a:xfrm>
        </p:grpSpPr>
        <p:sp>
          <p:nvSpPr>
            <p:cNvPr id="34" name="Text Box 30">
              <a:extLst>
                <a:ext uri="{FF2B5EF4-FFF2-40B4-BE49-F238E27FC236}">
                  <a16:creationId xmlns:a16="http://schemas.microsoft.com/office/drawing/2014/main" id="{5AEA96F8-32E2-407E-B8D1-9A8A4CEE7A57}"/>
                </a:ext>
              </a:extLst>
            </p:cNvPr>
            <p:cNvSpPr txBox="1">
              <a:spLocks noChangeArrowheads="1"/>
            </p:cNvSpPr>
            <p:nvPr/>
          </p:nvSpPr>
          <p:spPr bwMode="auto">
            <a:xfrm>
              <a:off x="7560" y="4872"/>
              <a:ext cx="1260" cy="1716"/>
            </a:xfrm>
            <a:prstGeom prst="rect">
              <a:avLst/>
            </a:prstGeom>
            <a:solidFill>
              <a:srgbClr val="FFFFFF"/>
            </a:solidFill>
            <a:ln w="19050">
              <a:solidFill>
                <a:schemeClr val="accent1">
                  <a:lumMod val="75000"/>
                </a:schemeClr>
              </a:solidFill>
              <a:miter lim="800000"/>
              <a:headEnd/>
              <a:tailEnd/>
            </a:ln>
          </p:spPr>
          <p:txBody>
            <a:bodyPr lIns="108000" tIns="0" rIns="108000" bIns="0"/>
            <a:lstStyle/>
            <a:p>
              <a:pPr algn="ctr"/>
              <a:r>
                <a:rPr lang="zh-CN" altLang="en-US" sz="2000" b="1" dirty="0">
                  <a:solidFill>
                    <a:srgbClr val="CC0066"/>
                  </a:solidFill>
                  <a:latin typeface="微软雅黑" panose="020B0503020204020204" pitchFamily="34" charset="-122"/>
                  <a:ea typeface="微软雅黑" panose="020B0503020204020204" pitchFamily="34" charset="-122"/>
                </a:rPr>
                <a:t>栈</a:t>
              </a:r>
              <a:r>
                <a:rPr lang="zh-CN" altLang="en-US" sz="2000" b="1" dirty="0">
                  <a:solidFill>
                    <a:srgbClr val="C00000"/>
                  </a:solidFill>
                  <a:latin typeface="微软雅黑" panose="020B0503020204020204" pitchFamily="34" charset="-122"/>
                  <a:ea typeface="微软雅黑" panose="020B0503020204020204" pitchFamily="34" charset="-122"/>
                </a:rPr>
                <a:t> </a:t>
              </a:r>
            </a:p>
            <a:p>
              <a:pPr algn="just"/>
              <a:endParaRPr lang="zh-CN" altLang="en-US" sz="1400" b="1" dirty="0">
                <a:solidFill>
                  <a:srgbClr val="333333"/>
                </a:solidFill>
                <a:latin typeface="微软雅黑" panose="020B0503020204020204" pitchFamily="34" charset="-122"/>
                <a:ea typeface="微软雅黑" panose="020B0503020204020204" pitchFamily="34" charset="-122"/>
              </a:endParaRPr>
            </a:p>
            <a:p>
              <a:pPr algn="just">
                <a:spcAft>
                  <a:spcPts val="600"/>
                </a:spcAft>
              </a:pPr>
              <a:r>
                <a:rPr lang="zh-CN" altLang="en-US" sz="2000" b="1" dirty="0">
                  <a:latin typeface="微软雅黑" panose="020B0503020204020204" pitchFamily="34" charset="-122"/>
                  <a:ea typeface="微软雅黑" panose="020B0503020204020204" pitchFamily="34" charset="-122"/>
                </a:rPr>
                <a:t>插入、删除限定在一端进行的线性表</a:t>
              </a:r>
            </a:p>
          </p:txBody>
        </p:sp>
        <p:sp>
          <p:nvSpPr>
            <p:cNvPr id="35" name="Text Box 31">
              <a:extLst>
                <a:ext uri="{FF2B5EF4-FFF2-40B4-BE49-F238E27FC236}">
                  <a16:creationId xmlns:a16="http://schemas.microsoft.com/office/drawing/2014/main" id="{2C682D1C-9CFE-44A2-8294-61BA0A731886}"/>
                </a:ext>
              </a:extLst>
            </p:cNvPr>
            <p:cNvSpPr txBox="1">
              <a:spLocks noChangeArrowheads="1"/>
            </p:cNvSpPr>
            <p:nvPr/>
          </p:nvSpPr>
          <p:spPr bwMode="auto">
            <a:xfrm>
              <a:off x="8820" y="4872"/>
              <a:ext cx="1620" cy="1716"/>
            </a:xfrm>
            <a:prstGeom prst="rect">
              <a:avLst/>
            </a:prstGeom>
            <a:solidFill>
              <a:srgbClr val="FFFFFF"/>
            </a:solidFill>
            <a:ln w="19050">
              <a:solidFill>
                <a:schemeClr val="accent1">
                  <a:lumMod val="75000"/>
                </a:schemeClr>
              </a:solidFill>
              <a:miter lim="800000"/>
              <a:headEnd/>
              <a:tailEnd/>
            </a:ln>
          </p:spPr>
          <p:txBody>
            <a:bodyPr lIns="108000" tIns="0" rIns="108000" bIns="0"/>
            <a:lstStyle/>
            <a:p>
              <a:pPr algn="ctr"/>
              <a:r>
                <a:rPr lang="zh-CN" altLang="en-US" sz="2000" b="1" dirty="0">
                  <a:solidFill>
                    <a:srgbClr val="CC0066"/>
                  </a:solidFill>
                  <a:latin typeface="微软雅黑" panose="020B0503020204020204" pitchFamily="34" charset="-122"/>
                  <a:ea typeface="微软雅黑" panose="020B0503020204020204" pitchFamily="34" charset="-122"/>
                </a:rPr>
                <a:t>队列</a:t>
              </a:r>
            </a:p>
            <a:p>
              <a:pPr algn="just"/>
              <a:endParaRPr lang="zh-CN" altLang="en-US" sz="1200" b="1" dirty="0">
                <a:solidFill>
                  <a:srgbClr val="3333CC"/>
                </a:solidFill>
                <a:latin typeface="微软雅黑" panose="020B0503020204020204" pitchFamily="34" charset="-122"/>
                <a:ea typeface="微软雅黑" panose="020B0503020204020204" pitchFamily="34" charset="-122"/>
              </a:endParaRPr>
            </a:p>
            <a:p>
              <a:pPr algn="just">
                <a:spcAft>
                  <a:spcPts val="600"/>
                </a:spcAft>
              </a:pPr>
              <a:r>
                <a:rPr lang="zh-CN" altLang="en-US" sz="2000" b="1" dirty="0">
                  <a:latin typeface="微软雅黑" panose="020B0503020204020204" pitchFamily="34" charset="-122"/>
                  <a:ea typeface="微软雅黑" panose="020B0503020204020204" pitchFamily="34" charset="-122"/>
                </a:rPr>
                <a:t>插入限定在一端，删除在另一端进行的线性表</a:t>
              </a:r>
            </a:p>
          </p:txBody>
        </p:sp>
        <p:sp>
          <p:nvSpPr>
            <p:cNvPr id="36" name="Line 32">
              <a:extLst>
                <a:ext uri="{FF2B5EF4-FFF2-40B4-BE49-F238E27FC236}">
                  <a16:creationId xmlns:a16="http://schemas.microsoft.com/office/drawing/2014/main" id="{62DD992A-E285-45B8-91E0-060137C6C5FA}"/>
                </a:ext>
              </a:extLst>
            </p:cNvPr>
            <p:cNvSpPr>
              <a:spLocks noChangeShapeType="1"/>
            </p:cNvSpPr>
            <p:nvPr/>
          </p:nvSpPr>
          <p:spPr bwMode="auto">
            <a:xfrm>
              <a:off x="7560" y="5244"/>
              <a:ext cx="2880" cy="0"/>
            </a:xfrm>
            <a:prstGeom prst="line">
              <a:avLst/>
            </a:prstGeom>
            <a:noFill/>
            <a:ln w="19050">
              <a:solidFill>
                <a:schemeClr val="accent1">
                  <a:lumMod val="75000"/>
                </a:schemeClr>
              </a:solidFill>
              <a:round/>
              <a:headEnd/>
              <a:tailEnd/>
            </a:ln>
            <a:extLst>
              <a:ext uri="{909E8E84-426E-40DD-AFC4-6F175D3DCCD1}">
                <a14:hiddenFill xmlns:a14="http://schemas.microsoft.com/office/drawing/2010/main">
                  <a:noFill/>
                </a14:hiddenFill>
              </a:ext>
            </a:extLst>
          </p:spPr>
          <p:txBody>
            <a:bodyPr lIns="108000" tIns="0" rIns="108000"/>
            <a:lstStyle/>
            <a:p>
              <a:endParaRPr lang="zh-CN" altLang="en-US" sz="2000">
                <a:latin typeface="微软雅黑" panose="020B0503020204020204" pitchFamily="34" charset="-122"/>
                <a:ea typeface="微软雅黑" panose="020B0503020204020204" pitchFamily="34" charset="-122"/>
              </a:endParaRPr>
            </a:p>
          </p:txBody>
        </p:sp>
      </p:grpSp>
      <p:sp>
        <p:nvSpPr>
          <p:cNvPr id="32" name="Text Box 34">
            <a:extLst>
              <a:ext uri="{FF2B5EF4-FFF2-40B4-BE49-F238E27FC236}">
                <a16:creationId xmlns:a16="http://schemas.microsoft.com/office/drawing/2014/main" id="{219BEC9F-A1F0-49E5-9AE5-6D284B1A629E}"/>
              </a:ext>
            </a:extLst>
          </p:cNvPr>
          <p:cNvSpPr txBox="1">
            <a:spLocks noChangeArrowheads="1"/>
          </p:cNvSpPr>
          <p:nvPr/>
        </p:nvSpPr>
        <p:spPr bwMode="auto">
          <a:xfrm>
            <a:off x="8426076" y="3759545"/>
            <a:ext cx="1763120" cy="385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52" tIns="36576" rIns="73152" bIns="36576"/>
          <a:lstStyle/>
          <a:p>
            <a:pPr algn="just"/>
            <a:r>
              <a:rPr lang="zh-CN" altLang="en-US" sz="1800" b="1" dirty="0">
                <a:solidFill>
                  <a:schemeClr val="accent6"/>
                </a:solidFill>
                <a:latin typeface="微软雅黑" panose="020B0503020204020204" pitchFamily="34" charset="-122"/>
                <a:ea typeface="微软雅黑" panose="020B0503020204020204" pitchFamily="34" charset="-122"/>
              </a:rPr>
              <a:t>操作限制</a:t>
            </a:r>
          </a:p>
        </p:txBody>
      </p:sp>
      <p:sp>
        <p:nvSpPr>
          <p:cNvPr id="33" name="Line 35">
            <a:extLst>
              <a:ext uri="{FF2B5EF4-FFF2-40B4-BE49-F238E27FC236}">
                <a16:creationId xmlns:a16="http://schemas.microsoft.com/office/drawing/2014/main" id="{5317DEEE-979A-45BB-8C66-C7F01EB90C6C}"/>
              </a:ext>
            </a:extLst>
          </p:cNvPr>
          <p:cNvSpPr>
            <a:spLocks noChangeShapeType="1"/>
          </p:cNvSpPr>
          <p:nvPr/>
        </p:nvSpPr>
        <p:spPr bwMode="auto">
          <a:xfrm>
            <a:off x="7078532" y="3754625"/>
            <a:ext cx="2018343" cy="691058"/>
          </a:xfrm>
          <a:prstGeom prst="line">
            <a:avLst/>
          </a:prstGeom>
          <a:solidFill>
            <a:schemeClr val="accent1"/>
          </a:solidFill>
          <a:ln w="38100" cap="flat" cmpd="sng" algn="ctr">
            <a:solidFill>
              <a:schemeClr val="accent2">
                <a:lumMod val="75000"/>
              </a:schemeClr>
            </a:solidFill>
            <a:prstDash val="solid"/>
            <a:round/>
            <a:headEnd type="none" w="sm" len="sm"/>
            <a:tailEnd type="triangle"/>
          </a:ln>
          <a:effec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 name="Text Box 37">
            <a:extLst>
              <a:ext uri="{FF2B5EF4-FFF2-40B4-BE49-F238E27FC236}">
                <a16:creationId xmlns:a16="http://schemas.microsoft.com/office/drawing/2014/main" id="{1B4665A9-F918-4E0E-9FE7-486BB49C842C}"/>
              </a:ext>
            </a:extLst>
          </p:cNvPr>
          <p:cNvSpPr txBox="1">
            <a:spLocks noChangeArrowheads="1"/>
          </p:cNvSpPr>
          <p:nvPr/>
        </p:nvSpPr>
        <p:spPr bwMode="auto">
          <a:xfrm>
            <a:off x="803029" y="3734599"/>
            <a:ext cx="1760967" cy="365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52" tIns="36576" rIns="73152" bIns="36576"/>
          <a:lstStyle/>
          <a:p>
            <a:pPr algn="ctr"/>
            <a:r>
              <a:rPr lang="zh-CN" altLang="en-US" sz="1800" b="1" dirty="0">
                <a:solidFill>
                  <a:schemeClr val="accent6"/>
                </a:solidFill>
                <a:latin typeface="微软雅黑" panose="020B0503020204020204" pitchFamily="34" charset="-122"/>
                <a:ea typeface="微软雅黑" panose="020B0503020204020204" pitchFamily="34" charset="-122"/>
              </a:rPr>
              <a:t>数据元素扩展</a:t>
            </a:r>
          </a:p>
        </p:txBody>
      </p:sp>
      <p:sp>
        <p:nvSpPr>
          <p:cNvPr id="31" name="Line 38">
            <a:extLst>
              <a:ext uri="{FF2B5EF4-FFF2-40B4-BE49-F238E27FC236}">
                <a16:creationId xmlns:a16="http://schemas.microsoft.com/office/drawing/2014/main" id="{C32E7D46-FEE9-4E07-B4A7-6BE407E4050E}"/>
              </a:ext>
            </a:extLst>
          </p:cNvPr>
          <p:cNvSpPr>
            <a:spLocks noChangeShapeType="1"/>
          </p:cNvSpPr>
          <p:nvPr/>
        </p:nvSpPr>
        <p:spPr bwMode="auto">
          <a:xfrm flipH="1">
            <a:off x="1322563" y="3733800"/>
            <a:ext cx="1954037" cy="802456"/>
          </a:xfrm>
          <a:prstGeom prst="line">
            <a:avLst/>
          </a:prstGeom>
          <a:solidFill>
            <a:schemeClr val="accent1"/>
          </a:solidFill>
          <a:ln w="38100" cap="flat" cmpd="sng" algn="ctr">
            <a:solidFill>
              <a:schemeClr val="accent2">
                <a:lumMod val="75000"/>
              </a:schemeClr>
            </a:solidFill>
            <a:prstDash val="solid"/>
            <a:round/>
            <a:headEnd type="none" w="sm" len="sm"/>
            <a:tailEnd type="triangle"/>
          </a:ln>
          <a:effec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17" name="Group 39">
            <a:extLst>
              <a:ext uri="{FF2B5EF4-FFF2-40B4-BE49-F238E27FC236}">
                <a16:creationId xmlns:a16="http://schemas.microsoft.com/office/drawing/2014/main" id="{8C247B47-EF68-4C01-B54F-DFCBF304DE59}"/>
              </a:ext>
            </a:extLst>
          </p:cNvPr>
          <p:cNvGrpSpPr>
            <a:grpSpLocks/>
          </p:cNvGrpSpPr>
          <p:nvPr/>
        </p:nvGrpSpPr>
        <p:grpSpPr bwMode="auto">
          <a:xfrm>
            <a:off x="3735145" y="4648632"/>
            <a:ext cx="3124372" cy="1446922"/>
            <a:chOff x="4680" y="5147"/>
            <a:chExt cx="2235" cy="1404"/>
          </a:xfrm>
        </p:grpSpPr>
        <p:sp>
          <p:nvSpPr>
            <p:cNvPr id="28" name="Text Box 40">
              <a:extLst>
                <a:ext uri="{FF2B5EF4-FFF2-40B4-BE49-F238E27FC236}">
                  <a16:creationId xmlns:a16="http://schemas.microsoft.com/office/drawing/2014/main" id="{5159F826-4193-4833-A7C0-EC552E1B874A}"/>
                </a:ext>
              </a:extLst>
            </p:cNvPr>
            <p:cNvSpPr txBox="1">
              <a:spLocks noChangeArrowheads="1"/>
            </p:cNvSpPr>
            <p:nvPr/>
          </p:nvSpPr>
          <p:spPr bwMode="auto">
            <a:xfrm>
              <a:off x="4680" y="5147"/>
              <a:ext cx="2235" cy="1404"/>
            </a:xfrm>
            <a:prstGeom prst="rect">
              <a:avLst/>
            </a:prstGeom>
            <a:solidFill>
              <a:srgbClr val="FFFFFF"/>
            </a:solidFill>
            <a:ln w="19050">
              <a:solidFill>
                <a:schemeClr val="accent1">
                  <a:lumMod val="75000"/>
                </a:schemeClr>
              </a:solidFill>
              <a:miter lim="800000"/>
              <a:headEnd/>
              <a:tailEnd/>
            </a:ln>
          </p:spPr>
          <p:txBody>
            <a:bodyPr lIns="180000" tIns="0" rIns="180000" bIns="36000"/>
            <a:lstStyle/>
            <a:p>
              <a:pPr algn="ctr"/>
              <a:r>
                <a:rPr lang="zh-CN" altLang="en-US" sz="2000" b="1" dirty="0">
                  <a:solidFill>
                    <a:srgbClr val="CC0066"/>
                  </a:solidFill>
                  <a:latin typeface="微软雅黑" panose="020B0503020204020204" pitchFamily="34" charset="-122"/>
                  <a:ea typeface="微软雅黑" panose="020B0503020204020204" pitchFamily="34" charset="-122"/>
                </a:rPr>
                <a:t>数组</a:t>
              </a:r>
            </a:p>
            <a:p>
              <a:pPr algn="just"/>
              <a:endParaRPr lang="zh-CN" altLang="en-US" sz="1400" b="1" dirty="0">
                <a:solidFill>
                  <a:srgbClr val="333333"/>
                </a:solidFill>
                <a:latin typeface="微软雅黑" panose="020B0503020204020204" pitchFamily="34" charset="-122"/>
                <a:ea typeface="微软雅黑" panose="020B0503020204020204" pitchFamily="34" charset="-122"/>
              </a:endParaRPr>
            </a:p>
            <a:p>
              <a:pPr algn="just">
                <a:spcAft>
                  <a:spcPts val="600"/>
                </a:spcAft>
              </a:pPr>
              <a:r>
                <a:rPr lang="zh-CN" altLang="en-US" sz="2000" b="1" dirty="0">
                  <a:latin typeface="微软雅黑" panose="020B0503020204020204" pitchFamily="34" charset="-122"/>
                  <a:ea typeface="微软雅黑" panose="020B0503020204020204" pitchFamily="34" charset="-122"/>
                </a:rPr>
                <a:t>数据元素之间的关系在</a:t>
              </a:r>
              <a:r>
                <a:rPr lang="zh-CN" altLang="en-US" sz="2000" b="1" dirty="0">
                  <a:solidFill>
                    <a:srgbClr val="C00000"/>
                  </a:solidFill>
                  <a:latin typeface="微软雅黑" panose="020B0503020204020204" pitchFamily="34" charset="-122"/>
                  <a:ea typeface="微软雅黑" panose="020B0503020204020204" pitchFamily="34" charset="-122"/>
                </a:rPr>
                <a:t>维数</a:t>
              </a:r>
              <a:r>
                <a:rPr lang="zh-CN" altLang="en-US" sz="2000" b="1" dirty="0">
                  <a:latin typeface="微软雅黑" panose="020B0503020204020204" pitchFamily="34" charset="-122"/>
                  <a:ea typeface="微软雅黑" panose="020B0503020204020204" pitchFamily="34" charset="-122"/>
                </a:rPr>
                <a:t>上扩充的线性表</a:t>
              </a:r>
            </a:p>
          </p:txBody>
        </p:sp>
        <p:sp>
          <p:nvSpPr>
            <p:cNvPr id="29" name="Line 41">
              <a:extLst>
                <a:ext uri="{FF2B5EF4-FFF2-40B4-BE49-F238E27FC236}">
                  <a16:creationId xmlns:a16="http://schemas.microsoft.com/office/drawing/2014/main" id="{EC94065D-D10B-4A4E-A618-A9314167360C}"/>
                </a:ext>
              </a:extLst>
            </p:cNvPr>
            <p:cNvSpPr>
              <a:spLocks noChangeShapeType="1"/>
            </p:cNvSpPr>
            <p:nvPr/>
          </p:nvSpPr>
          <p:spPr bwMode="auto">
            <a:xfrm flipV="1">
              <a:off x="4680" y="5474"/>
              <a:ext cx="2235" cy="0"/>
            </a:xfrm>
            <a:prstGeom prst="line">
              <a:avLst/>
            </a:prstGeom>
            <a:noFill/>
            <a:ln w="19050">
              <a:solidFill>
                <a:schemeClr val="accent1">
                  <a:lumMod val="75000"/>
                </a:schemeClr>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26" name="Text Box 43">
            <a:extLst>
              <a:ext uri="{FF2B5EF4-FFF2-40B4-BE49-F238E27FC236}">
                <a16:creationId xmlns:a16="http://schemas.microsoft.com/office/drawing/2014/main" id="{FF2A9928-9C01-4206-BAF7-8CF25E7EDED4}"/>
              </a:ext>
            </a:extLst>
          </p:cNvPr>
          <p:cNvSpPr txBox="1">
            <a:spLocks noChangeArrowheads="1"/>
          </p:cNvSpPr>
          <p:nvPr/>
        </p:nvSpPr>
        <p:spPr bwMode="auto">
          <a:xfrm>
            <a:off x="5030182" y="3947075"/>
            <a:ext cx="1594647" cy="36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52" tIns="36576" rIns="73152" bIns="36576"/>
          <a:lstStyle>
            <a:defPPr>
              <a:defRPr lang="en-US"/>
            </a:defPPr>
            <a:lvl1pPr algn="ctr">
              <a:defRPr sz="1800" b="1">
                <a:solidFill>
                  <a:schemeClr val="accent6"/>
                </a:solidFill>
                <a:latin typeface="微软雅黑" panose="020B0503020204020204" pitchFamily="34" charset="-122"/>
                <a:ea typeface="微软雅黑" panose="020B0503020204020204" pitchFamily="34" charset="-122"/>
              </a:defRPr>
            </a:lvl1pPr>
          </a:lstStyle>
          <a:p>
            <a:r>
              <a:rPr lang="zh-CN" altLang="en-US" dirty="0"/>
              <a:t>维数扩展</a:t>
            </a:r>
          </a:p>
        </p:txBody>
      </p:sp>
      <p:sp>
        <p:nvSpPr>
          <p:cNvPr id="27" name="Line 44">
            <a:extLst>
              <a:ext uri="{FF2B5EF4-FFF2-40B4-BE49-F238E27FC236}">
                <a16:creationId xmlns:a16="http://schemas.microsoft.com/office/drawing/2014/main" id="{AC312C32-2832-47E0-A877-5436F6A63B8A}"/>
              </a:ext>
            </a:extLst>
          </p:cNvPr>
          <p:cNvSpPr>
            <a:spLocks noChangeShapeType="1"/>
          </p:cNvSpPr>
          <p:nvPr/>
        </p:nvSpPr>
        <p:spPr bwMode="auto">
          <a:xfrm>
            <a:off x="4991161" y="3845745"/>
            <a:ext cx="0" cy="802455"/>
          </a:xfrm>
          <a:prstGeom prst="line">
            <a:avLst/>
          </a:prstGeom>
          <a:solidFill>
            <a:schemeClr val="accent1"/>
          </a:solidFill>
          <a:ln w="38100" cap="flat" cmpd="sng" algn="ctr">
            <a:solidFill>
              <a:schemeClr val="accent2">
                <a:lumMod val="75000"/>
              </a:schemeClr>
            </a:solidFill>
            <a:prstDash val="solid"/>
            <a:round/>
            <a:headEnd type="none" w="sm" len="sm"/>
            <a:tailEnd type="triangle"/>
          </a:ln>
          <a:effec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19" name="Group 45">
            <a:extLst>
              <a:ext uri="{FF2B5EF4-FFF2-40B4-BE49-F238E27FC236}">
                <a16:creationId xmlns:a16="http://schemas.microsoft.com/office/drawing/2014/main" id="{558E59DB-A62C-41FF-840D-3CFBAB8B7DCF}"/>
              </a:ext>
            </a:extLst>
          </p:cNvPr>
          <p:cNvGrpSpPr>
            <a:grpSpLocks/>
          </p:cNvGrpSpPr>
          <p:nvPr/>
        </p:nvGrpSpPr>
        <p:grpSpPr bwMode="auto">
          <a:xfrm>
            <a:off x="381000" y="4589719"/>
            <a:ext cx="3124199" cy="1122606"/>
            <a:chOff x="2160" y="5028"/>
            <a:chExt cx="1620" cy="1092"/>
          </a:xfrm>
        </p:grpSpPr>
        <p:sp>
          <p:nvSpPr>
            <p:cNvPr id="24" name="Text Box 46">
              <a:extLst>
                <a:ext uri="{FF2B5EF4-FFF2-40B4-BE49-F238E27FC236}">
                  <a16:creationId xmlns:a16="http://schemas.microsoft.com/office/drawing/2014/main" id="{60350617-6C52-4388-9B67-EDC489AFD498}"/>
                </a:ext>
              </a:extLst>
            </p:cNvPr>
            <p:cNvSpPr txBox="1">
              <a:spLocks noChangeArrowheads="1"/>
            </p:cNvSpPr>
            <p:nvPr/>
          </p:nvSpPr>
          <p:spPr bwMode="auto">
            <a:xfrm>
              <a:off x="2160" y="5028"/>
              <a:ext cx="1620" cy="1092"/>
            </a:xfrm>
            <a:prstGeom prst="rect">
              <a:avLst/>
            </a:prstGeom>
            <a:solidFill>
              <a:srgbClr val="FFFFFF"/>
            </a:solidFill>
            <a:ln w="19050">
              <a:solidFill>
                <a:schemeClr val="accent1">
                  <a:lumMod val="75000"/>
                </a:schemeClr>
              </a:solidFill>
              <a:miter lim="800000"/>
              <a:headEnd/>
              <a:tailEnd/>
            </a:ln>
          </p:spPr>
          <p:txBody>
            <a:bodyPr lIns="0" tIns="36000" rIns="0" bIns="0"/>
            <a:lstStyle/>
            <a:p>
              <a:pPr algn="ctr"/>
              <a:r>
                <a:rPr lang="zh-CN" altLang="en-US" sz="2000" b="1" dirty="0">
                  <a:solidFill>
                    <a:srgbClr val="CC0066"/>
                  </a:solidFill>
                  <a:latin typeface="微软雅黑" panose="020B0503020204020204" pitchFamily="34" charset="-122"/>
                  <a:ea typeface="微软雅黑" panose="020B0503020204020204" pitchFamily="34" charset="-122"/>
                </a:rPr>
                <a:t>广义表</a:t>
              </a:r>
            </a:p>
            <a:p>
              <a:pPr algn="ctr">
                <a:spcAft>
                  <a:spcPts val="600"/>
                </a:spcAft>
              </a:pPr>
              <a:endParaRPr lang="zh-CN" altLang="en-US" sz="1050" b="1" dirty="0">
                <a:solidFill>
                  <a:srgbClr val="333333"/>
                </a:solidFill>
                <a:latin typeface="微软雅黑" panose="020B0503020204020204" pitchFamily="34" charset="-122"/>
                <a:ea typeface="微软雅黑" panose="020B0503020204020204" pitchFamily="34" charset="-122"/>
              </a:endParaRPr>
            </a:p>
            <a:p>
              <a:pPr algn="ctr">
                <a:spcAft>
                  <a:spcPts val="600"/>
                </a:spcAft>
              </a:pPr>
              <a:r>
                <a:rPr lang="zh-CN" altLang="en-US" sz="2000" b="1" dirty="0">
                  <a:latin typeface="微软雅黑" panose="020B0503020204020204" pitchFamily="34" charset="-122"/>
                  <a:ea typeface="微软雅黑" panose="020B0503020204020204" pitchFamily="34" charset="-122"/>
                </a:rPr>
                <a:t>数据元素可以是表的线性表</a:t>
              </a:r>
            </a:p>
          </p:txBody>
        </p:sp>
        <p:sp>
          <p:nvSpPr>
            <p:cNvPr id="25" name="Line 47">
              <a:extLst>
                <a:ext uri="{FF2B5EF4-FFF2-40B4-BE49-F238E27FC236}">
                  <a16:creationId xmlns:a16="http://schemas.microsoft.com/office/drawing/2014/main" id="{66F78254-7C5E-4C46-9284-432C7F597488}"/>
                </a:ext>
              </a:extLst>
            </p:cNvPr>
            <p:cNvSpPr>
              <a:spLocks noChangeShapeType="1"/>
            </p:cNvSpPr>
            <p:nvPr/>
          </p:nvSpPr>
          <p:spPr bwMode="auto">
            <a:xfrm>
              <a:off x="2160" y="5416"/>
              <a:ext cx="1620" cy="0"/>
            </a:xfrm>
            <a:prstGeom prst="line">
              <a:avLst/>
            </a:prstGeom>
            <a:noFill/>
            <a:ln w="19050">
              <a:solidFill>
                <a:schemeClr val="accent1">
                  <a:lumMod val="75000"/>
                </a:schemeClr>
              </a:solidFill>
              <a:round/>
              <a:headEnd/>
              <a:tailEnd/>
            </a:ln>
            <a:extLst>
              <a:ext uri="{909E8E84-426E-40DD-AFC4-6F175D3DCCD1}">
                <a14:hiddenFill xmlns:a14="http://schemas.microsoft.com/office/drawing/2010/main">
                  <a:noFill/>
                </a14:hiddenFill>
              </a:ext>
            </a:extLst>
          </p:spPr>
          <p:txBody>
            <a:bodyPr/>
            <a:lstStyle/>
            <a:p>
              <a:pPr algn="ctr"/>
              <a:endParaRPr lang="zh-CN" altLang="en-US" sz="2000">
                <a:latin typeface="微软雅黑" panose="020B0503020204020204" pitchFamily="34" charset="-122"/>
                <a:ea typeface="微软雅黑" panose="020B0503020204020204" pitchFamily="34" charset="-122"/>
              </a:endParaRPr>
            </a:p>
          </p:txBody>
        </p:sp>
      </p:grpSp>
      <p:sp>
        <p:nvSpPr>
          <p:cNvPr id="21" name="Text Box 49">
            <a:extLst>
              <a:ext uri="{FF2B5EF4-FFF2-40B4-BE49-F238E27FC236}">
                <a16:creationId xmlns:a16="http://schemas.microsoft.com/office/drawing/2014/main" id="{4EE81585-4700-43A5-8024-5B1A594C67D2}"/>
              </a:ext>
            </a:extLst>
          </p:cNvPr>
          <p:cNvSpPr txBox="1">
            <a:spLocks noChangeArrowheads="1"/>
          </p:cNvSpPr>
          <p:nvPr/>
        </p:nvSpPr>
        <p:spPr bwMode="auto">
          <a:xfrm>
            <a:off x="3385798" y="586440"/>
            <a:ext cx="1899526" cy="1520368"/>
          </a:xfrm>
          <a:prstGeom prst="rect">
            <a:avLst/>
          </a:prstGeom>
          <a:solidFill>
            <a:srgbClr val="FFFFFF"/>
          </a:solidFill>
          <a:ln w="19050">
            <a:solidFill>
              <a:schemeClr val="accent1">
                <a:lumMod val="75000"/>
              </a:schemeClr>
            </a:solidFill>
            <a:miter lim="800000"/>
            <a:headEnd/>
            <a:tailEnd/>
          </a:ln>
        </p:spPr>
        <p:txBody>
          <a:bodyPr lIns="108000" tIns="36000" rIns="108000" bIns="0"/>
          <a:lstStyle/>
          <a:p>
            <a:pPr algn="ctr">
              <a:spcBef>
                <a:spcPts val="0"/>
              </a:spcBef>
            </a:pPr>
            <a:r>
              <a:rPr lang="zh-CN" altLang="en-US" sz="2000" b="1" dirty="0">
                <a:solidFill>
                  <a:srgbClr val="006600"/>
                </a:solidFill>
                <a:latin typeface="微软雅黑" panose="020B0503020204020204" pitchFamily="34" charset="-122"/>
                <a:ea typeface="微软雅黑" panose="020B0503020204020204" pitchFamily="34" charset="-122"/>
              </a:rPr>
              <a:t>树</a:t>
            </a:r>
            <a:endParaRPr lang="en-US" altLang="zh-CN" sz="2000" b="1" dirty="0">
              <a:solidFill>
                <a:srgbClr val="006600"/>
              </a:solidFill>
              <a:latin typeface="微软雅黑" panose="020B0503020204020204" pitchFamily="34" charset="-122"/>
              <a:ea typeface="微软雅黑" panose="020B0503020204020204" pitchFamily="34" charset="-122"/>
            </a:endParaRPr>
          </a:p>
          <a:p>
            <a:pPr algn="just">
              <a:spcBef>
                <a:spcPts val="0"/>
              </a:spcBef>
            </a:pPr>
            <a:endParaRPr lang="en-US" altLang="zh-CN" sz="1400" b="1" dirty="0">
              <a:solidFill>
                <a:srgbClr val="00CC99"/>
              </a:solidFill>
              <a:latin typeface="微软雅黑" panose="020B0503020204020204" pitchFamily="34" charset="-122"/>
              <a:ea typeface="微软雅黑" panose="020B0503020204020204" pitchFamily="34" charset="-122"/>
            </a:endParaRPr>
          </a:p>
          <a:p>
            <a:pPr algn="just">
              <a:spcBef>
                <a:spcPts val="0"/>
              </a:spcBef>
            </a:pPr>
            <a:r>
              <a:rPr lang="zh-CN" altLang="en-US" sz="2000" b="1" dirty="0">
                <a:solidFill>
                  <a:srgbClr val="333333"/>
                </a:solidFill>
                <a:latin typeface="微软雅黑" panose="020B0503020204020204" pitchFamily="34" charset="-122"/>
                <a:ea typeface="微软雅黑" panose="020B0503020204020204" pitchFamily="34" charset="-122"/>
              </a:rPr>
              <a:t>每个结点可以有</a:t>
            </a:r>
            <a:r>
              <a:rPr lang="zh-CN" altLang="en-US" sz="2000" b="1" dirty="0">
                <a:solidFill>
                  <a:srgbClr val="C00000"/>
                </a:solidFill>
                <a:latin typeface="微软雅黑" panose="020B0503020204020204" pitchFamily="34" charset="-122"/>
                <a:ea typeface="微软雅黑" panose="020B0503020204020204" pitchFamily="34" charset="-122"/>
              </a:rPr>
              <a:t>多个后继</a:t>
            </a:r>
            <a:r>
              <a:rPr lang="en-US" altLang="zh-CN" sz="2000" b="1" dirty="0">
                <a:solidFill>
                  <a:srgbClr val="333333"/>
                </a:solidFill>
                <a:latin typeface="微软雅黑" panose="020B0503020204020204" pitchFamily="34" charset="-122"/>
                <a:ea typeface="微软雅黑" panose="020B0503020204020204" pitchFamily="34" charset="-122"/>
              </a:rPr>
              <a:t>,</a:t>
            </a:r>
            <a:r>
              <a:rPr lang="zh-CN" altLang="en-US" sz="2000" b="1" dirty="0">
                <a:solidFill>
                  <a:srgbClr val="333333"/>
                </a:solidFill>
                <a:latin typeface="微软雅黑" panose="020B0503020204020204" pitchFamily="34" charset="-122"/>
                <a:ea typeface="微软雅黑" panose="020B0503020204020204" pitchFamily="34" charset="-122"/>
              </a:rPr>
              <a:t>但至多</a:t>
            </a:r>
            <a:r>
              <a:rPr lang="zh-CN" altLang="en-US" sz="2000" b="1" dirty="0">
                <a:solidFill>
                  <a:srgbClr val="C00000"/>
                </a:solidFill>
                <a:latin typeface="微软雅黑" panose="020B0503020204020204" pitchFamily="34" charset="-122"/>
                <a:ea typeface="微软雅黑" panose="020B0503020204020204" pitchFamily="34" charset="-122"/>
              </a:rPr>
              <a:t>一个前驱</a:t>
            </a:r>
          </a:p>
        </p:txBody>
      </p:sp>
      <p:sp>
        <p:nvSpPr>
          <p:cNvPr id="22" name="Text Box 50">
            <a:extLst>
              <a:ext uri="{FF2B5EF4-FFF2-40B4-BE49-F238E27FC236}">
                <a16:creationId xmlns:a16="http://schemas.microsoft.com/office/drawing/2014/main" id="{BCFFD8A7-FE55-4B06-9D4D-347FEAC0D2E6}"/>
              </a:ext>
            </a:extLst>
          </p:cNvPr>
          <p:cNvSpPr txBox="1">
            <a:spLocks noChangeArrowheads="1"/>
          </p:cNvSpPr>
          <p:nvPr/>
        </p:nvSpPr>
        <p:spPr bwMode="auto">
          <a:xfrm>
            <a:off x="5408010" y="586440"/>
            <a:ext cx="1983390" cy="1520368"/>
          </a:xfrm>
          <a:prstGeom prst="rect">
            <a:avLst/>
          </a:prstGeom>
          <a:solidFill>
            <a:srgbClr val="FFFFFF"/>
          </a:solidFill>
          <a:ln w="19050">
            <a:solidFill>
              <a:schemeClr val="accent1">
                <a:lumMod val="75000"/>
              </a:schemeClr>
            </a:solidFill>
            <a:miter lim="800000"/>
            <a:headEnd/>
            <a:tailEnd/>
          </a:ln>
        </p:spPr>
        <p:txBody>
          <a:bodyPr lIns="108000" tIns="0" rIns="108000" bIns="0" anchor="ctr"/>
          <a:lstStyle/>
          <a:p>
            <a:pPr algn="ctr"/>
            <a:r>
              <a:rPr lang="zh-CN" altLang="en-US" sz="2000" b="1" dirty="0">
                <a:solidFill>
                  <a:srgbClr val="006600"/>
                </a:solidFill>
                <a:latin typeface="微软雅黑" panose="020B0503020204020204" pitchFamily="34" charset="-122"/>
                <a:ea typeface="微软雅黑" panose="020B0503020204020204" pitchFamily="34" charset="-122"/>
              </a:rPr>
              <a:t>图</a:t>
            </a:r>
            <a:endParaRPr lang="en-US" altLang="zh-CN" sz="2000" b="1" dirty="0">
              <a:solidFill>
                <a:srgbClr val="006600"/>
              </a:solidFill>
              <a:latin typeface="微软雅黑" panose="020B0503020204020204" pitchFamily="34" charset="-122"/>
              <a:ea typeface="微软雅黑" panose="020B0503020204020204" pitchFamily="34" charset="-122"/>
            </a:endParaRPr>
          </a:p>
          <a:p>
            <a:pPr algn="just"/>
            <a:endParaRPr lang="en-US" altLang="zh-CN" sz="1400" b="1" dirty="0">
              <a:solidFill>
                <a:srgbClr val="333333"/>
              </a:solidFill>
              <a:latin typeface="微软雅黑" panose="020B0503020204020204" pitchFamily="34" charset="-122"/>
              <a:ea typeface="微软雅黑" panose="020B0503020204020204" pitchFamily="34" charset="-122"/>
            </a:endParaRPr>
          </a:p>
          <a:p>
            <a:pPr algn="just"/>
            <a:r>
              <a:rPr lang="zh-CN" altLang="en-US" sz="2000" b="1" dirty="0">
                <a:solidFill>
                  <a:srgbClr val="333333"/>
                </a:solidFill>
                <a:latin typeface="微软雅黑" panose="020B0503020204020204" pitchFamily="34" charset="-122"/>
                <a:ea typeface="微软雅黑" panose="020B0503020204020204" pitchFamily="34" charset="-122"/>
              </a:rPr>
              <a:t>每个结点可以有</a:t>
            </a:r>
            <a:r>
              <a:rPr lang="zh-CN" altLang="en-US" sz="2000" b="1" dirty="0">
                <a:solidFill>
                  <a:srgbClr val="C00000"/>
                </a:solidFill>
                <a:latin typeface="微软雅黑" panose="020B0503020204020204" pitchFamily="34" charset="-122"/>
                <a:ea typeface="微软雅黑" panose="020B0503020204020204" pitchFamily="34" charset="-122"/>
              </a:rPr>
              <a:t>多个后继</a:t>
            </a:r>
            <a:r>
              <a:rPr lang="zh-CN" altLang="en-US" sz="2000" b="1" dirty="0">
                <a:solidFill>
                  <a:srgbClr val="333333"/>
                </a:solidFill>
                <a:latin typeface="微软雅黑" panose="020B0503020204020204" pitchFamily="34" charset="-122"/>
                <a:ea typeface="微软雅黑" panose="020B0503020204020204" pitchFamily="34" charset="-122"/>
              </a:rPr>
              <a:t>和</a:t>
            </a:r>
            <a:r>
              <a:rPr lang="zh-CN" altLang="en-US" sz="2000" b="1" dirty="0">
                <a:solidFill>
                  <a:srgbClr val="C00000"/>
                </a:solidFill>
                <a:latin typeface="微软雅黑" panose="020B0503020204020204" pitchFamily="34" charset="-122"/>
                <a:ea typeface="微软雅黑" panose="020B0503020204020204" pitchFamily="34" charset="-122"/>
              </a:rPr>
              <a:t>多个前驱</a:t>
            </a:r>
            <a:endParaRPr lang="zh-CN" altLang="en-US" sz="1800" b="1" dirty="0">
              <a:solidFill>
                <a:srgbClr val="C00000"/>
              </a:solidFill>
              <a:latin typeface="微软雅黑" panose="020B0503020204020204" pitchFamily="34" charset="-122"/>
              <a:ea typeface="微软雅黑" panose="020B0503020204020204" pitchFamily="34" charset="-122"/>
            </a:endParaRPr>
          </a:p>
        </p:txBody>
      </p:sp>
      <p:sp>
        <p:nvSpPr>
          <p:cNvPr id="23" name="Line 51">
            <a:extLst>
              <a:ext uri="{FF2B5EF4-FFF2-40B4-BE49-F238E27FC236}">
                <a16:creationId xmlns:a16="http://schemas.microsoft.com/office/drawing/2014/main" id="{B1E16D3A-F812-4021-9FA3-347211F51580}"/>
              </a:ext>
            </a:extLst>
          </p:cNvPr>
          <p:cNvSpPr>
            <a:spLocks noChangeShapeType="1"/>
          </p:cNvSpPr>
          <p:nvPr/>
        </p:nvSpPr>
        <p:spPr bwMode="auto">
          <a:xfrm>
            <a:off x="3385798" y="991189"/>
            <a:ext cx="4005602" cy="16433"/>
          </a:xfrm>
          <a:prstGeom prst="line">
            <a:avLst/>
          </a:prstGeom>
          <a:noFill/>
          <a:ln w="19050">
            <a:solidFill>
              <a:schemeClr val="accent1">
                <a:lumMod val="75000"/>
              </a:schemeClr>
            </a:solidFill>
            <a:round/>
            <a:headEnd/>
            <a:tailEnd/>
          </a:ln>
          <a:extLst>
            <a:ext uri="{909E8E84-426E-40DD-AFC4-6F175D3DCCD1}">
              <a14:hiddenFill xmlns:a14="http://schemas.microsoft.com/office/drawing/2010/main">
                <a:noFill/>
              </a14:hiddenFill>
            </a:ext>
          </a:extLst>
        </p:spPr>
        <p:txBody>
          <a:bodyPr lIns="36000" tIns="0" rIns="36000" bIns="0" anchor="ctr" anchorCtr="0"/>
          <a:lstStyle/>
          <a:p>
            <a:pPr algn="ctr"/>
            <a:endParaRPr lang="zh-CN" altLang="en-US" sz="1800">
              <a:latin typeface="微软雅黑" panose="020B0503020204020204" pitchFamily="34" charset="-122"/>
              <a:ea typeface="微软雅黑" panose="020B0503020204020204" pitchFamily="34" charset="-122"/>
            </a:endParaRPr>
          </a:p>
        </p:txBody>
      </p:sp>
      <p:grpSp>
        <p:nvGrpSpPr>
          <p:cNvPr id="7" name="Group 52">
            <a:extLst>
              <a:ext uri="{FF2B5EF4-FFF2-40B4-BE49-F238E27FC236}">
                <a16:creationId xmlns:a16="http://schemas.microsoft.com/office/drawing/2014/main" id="{D64FF789-043A-44D3-9DB6-BC618401EAB7}"/>
              </a:ext>
            </a:extLst>
          </p:cNvPr>
          <p:cNvGrpSpPr>
            <a:grpSpLocks/>
          </p:cNvGrpSpPr>
          <p:nvPr/>
        </p:nvGrpSpPr>
        <p:grpSpPr bwMode="auto">
          <a:xfrm>
            <a:off x="3276870" y="2980095"/>
            <a:ext cx="3778653" cy="832118"/>
            <a:chOff x="4762" y="6700"/>
            <a:chExt cx="3154" cy="1066"/>
          </a:xfrm>
        </p:grpSpPr>
        <p:sp>
          <p:nvSpPr>
            <p:cNvPr id="8" name="Text Box 53">
              <a:extLst>
                <a:ext uri="{FF2B5EF4-FFF2-40B4-BE49-F238E27FC236}">
                  <a16:creationId xmlns:a16="http://schemas.microsoft.com/office/drawing/2014/main" id="{BB590B5A-8C68-4A4B-B591-B521E59E4220}"/>
                </a:ext>
              </a:extLst>
            </p:cNvPr>
            <p:cNvSpPr txBox="1">
              <a:spLocks noChangeArrowheads="1"/>
            </p:cNvSpPr>
            <p:nvPr/>
          </p:nvSpPr>
          <p:spPr bwMode="auto">
            <a:xfrm>
              <a:off x="4762" y="6700"/>
              <a:ext cx="3154" cy="1066"/>
            </a:xfrm>
            <a:prstGeom prst="rect">
              <a:avLst/>
            </a:prstGeom>
            <a:solidFill>
              <a:srgbClr val="FFFFFF"/>
            </a:solidFill>
            <a:ln w="19050">
              <a:solidFill>
                <a:schemeClr val="accent1">
                  <a:lumMod val="75000"/>
                </a:schemeClr>
              </a:solidFill>
              <a:miter lim="800000"/>
              <a:headEnd/>
              <a:tailEnd/>
            </a:ln>
          </p:spPr>
          <p:txBody>
            <a:bodyPr lIns="73152" tIns="36576" rIns="73152" bIns="36576"/>
            <a:lstStyle/>
            <a:p>
              <a:pPr algn="ctr"/>
              <a:r>
                <a:rPr lang="zh-CN" altLang="en-US" sz="2000" b="1" dirty="0">
                  <a:solidFill>
                    <a:srgbClr val="FF0066"/>
                  </a:solidFill>
                  <a:latin typeface="微软雅黑" panose="020B0503020204020204" pitchFamily="34" charset="-122"/>
                  <a:ea typeface="微软雅黑" panose="020B0503020204020204" pitchFamily="34" charset="-122"/>
                </a:rPr>
                <a:t>线性表</a:t>
              </a:r>
            </a:p>
            <a:p>
              <a:pPr algn="just"/>
              <a:endParaRPr lang="zh-CN" altLang="en-US" sz="1000" b="1" dirty="0">
                <a:solidFill>
                  <a:srgbClr val="333333"/>
                </a:solidFill>
                <a:latin typeface="微软雅黑" panose="020B0503020204020204" pitchFamily="34" charset="-122"/>
                <a:ea typeface="微软雅黑" panose="020B0503020204020204" pitchFamily="34" charset="-122"/>
              </a:endParaRPr>
            </a:p>
            <a:p>
              <a:pPr algn="just"/>
              <a:r>
                <a:rPr lang="zh-CN" altLang="en-US" sz="2000" b="1" dirty="0">
                  <a:solidFill>
                    <a:srgbClr val="333333"/>
                  </a:solidFill>
                  <a:latin typeface="微软雅黑" panose="020B0503020204020204" pitchFamily="34" charset="-122"/>
                  <a:ea typeface="微软雅黑" panose="020B0503020204020204" pitchFamily="34" charset="-122"/>
                </a:rPr>
                <a:t>    </a:t>
              </a:r>
              <a:r>
                <a:rPr lang="en-US" altLang="zh-CN" sz="2000" b="1" dirty="0">
                  <a:solidFill>
                    <a:srgbClr val="333333"/>
                  </a:solidFill>
                  <a:latin typeface="微软雅黑" panose="020B0503020204020204" pitchFamily="34" charset="-122"/>
                  <a:ea typeface="微软雅黑" panose="020B0503020204020204" pitchFamily="34" charset="-122"/>
                </a:rPr>
                <a:t>n</a:t>
              </a:r>
              <a:r>
                <a:rPr lang="zh-CN" altLang="en-US" sz="2000" b="1" dirty="0">
                  <a:solidFill>
                    <a:srgbClr val="333333"/>
                  </a:solidFill>
                  <a:latin typeface="微软雅黑" panose="020B0503020204020204" pitchFamily="34" charset="-122"/>
                  <a:ea typeface="微软雅黑" panose="020B0503020204020204" pitchFamily="34" charset="-122"/>
                </a:rPr>
                <a:t>个数据元素的有限序列</a:t>
              </a:r>
              <a:endParaRPr lang="zh-CN" altLang="en-US" sz="2000" b="1" dirty="0">
                <a:latin typeface="微软雅黑" panose="020B0503020204020204" pitchFamily="34" charset="-122"/>
                <a:ea typeface="微软雅黑" panose="020B0503020204020204" pitchFamily="34" charset="-122"/>
              </a:endParaRPr>
            </a:p>
          </p:txBody>
        </p:sp>
        <p:sp>
          <p:nvSpPr>
            <p:cNvPr id="9" name="Line 54">
              <a:extLst>
                <a:ext uri="{FF2B5EF4-FFF2-40B4-BE49-F238E27FC236}">
                  <a16:creationId xmlns:a16="http://schemas.microsoft.com/office/drawing/2014/main" id="{77068904-2518-4126-87B4-E26386DD081E}"/>
                </a:ext>
              </a:extLst>
            </p:cNvPr>
            <p:cNvSpPr>
              <a:spLocks noChangeShapeType="1"/>
            </p:cNvSpPr>
            <p:nvPr/>
          </p:nvSpPr>
          <p:spPr bwMode="auto">
            <a:xfrm>
              <a:off x="4762" y="7174"/>
              <a:ext cx="3130" cy="0"/>
            </a:xfrm>
            <a:prstGeom prst="line">
              <a:avLst/>
            </a:prstGeom>
            <a:noFill/>
            <a:ln w="19050">
              <a:solidFill>
                <a:schemeClr val="accent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78963"/>
                    </a:outerShdw>
                  </a:effectLst>
                </a14:hiddenEffects>
              </a:ext>
            </a:extLst>
          </p:spPr>
          <p:txBody>
            <a:bodyPr anchor="ctr"/>
            <a:lstStyle/>
            <a:p>
              <a:endParaRPr lang="zh-CN" altLang="en-US" sz="2000">
                <a:latin typeface="微软雅黑" panose="020B0503020204020204" pitchFamily="34" charset="-122"/>
                <a:ea typeface="微软雅黑" panose="020B0503020204020204" pitchFamily="34" charset="-122"/>
              </a:endParaRPr>
            </a:p>
          </p:txBody>
        </p:sp>
      </p:grpSp>
      <p:cxnSp>
        <p:nvCxnSpPr>
          <p:cNvPr id="48" name="直接箭头连接符 47">
            <a:extLst>
              <a:ext uri="{FF2B5EF4-FFF2-40B4-BE49-F238E27FC236}">
                <a16:creationId xmlns:a16="http://schemas.microsoft.com/office/drawing/2014/main" id="{5A4238ED-7D63-44E5-A683-E771D3F39030}"/>
              </a:ext>
            </a:extLst>
          </p:cNvPr>
          <p:cNvCxnSpPr/>
          <p:nvPr/>
        </p:nvCxnSpPr>
        <p:spPr bwMode="auto">
          <a:xfrm flipV="1">
            <a:off x="5334000" y="2106808"/>
            <a:ext cx="0" cy="878001"/>
          </a:xfrm>
          <a:prstGeom prst="straightConnector1">
            <a:avLst/>
          </a:prstGeom>
          <a:solidFill>
            <a:schemeClr val="accent1"/>
          </a:solidFill>
          <a:ln w="38100" cap="flat" cmpd="sng" algn="ctr">
            <a:solidFill>
              <a:schemeClr val="accent2">
                <a:lumMod val="75000"/>
              </a:schemeClr>
            </a:solidFill>
            <a:prstDash val="solid"/>
            <a:round/>
            <a:headEnd type="none" w="sm" len="sm"/>
            <a:tailEnd type="triangle"/>
          </a:ln>
          <a:effectLst/>
        </p:spPr>
      </p:cxnSp>
    </p:spTree>
    <p:extLst>
      <p:ext uri="{BB962C8B-B14F-4D97-AF65-F5344CB8AC3E}">
        <p14:creationId xmlns:p14="http://schemas.microsoft.com/office/powerpoint/2010/main" val="547292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609600" y="533400"/>
            <a:ext cx="10972800" cy="795338"/>
          </a:xfrm>
          <a:solidFill>
            <a:srgbClr val="FFFFCC"/>
          </a:solidFill>
          <a:ln>
            <a:solidFill>
              <a:srgbClr val="FFFFCC"/>
            </a:solidFill>
          </a:ln>
        </p:spPr>
        <p:txBody>
          <a:bodyPr/>
          <a:lstStyle/>
          <a:p>
            <a:pPr marL="0" lvl="1" indent="0" algn="ctr" eaLnBrk="1" hangingPunct="1">
              <a:buNone/>
            </a:pPr>
            <a:r>
              <a:rPr lang="zh-CN" altLang="en-US" sz="2800" dirty="0">
                <a:solidFill>
                  <a:srgbClr val="FF0000"/>
                </a:solidFill>
              </a:rPr>
              <a:t>数据类型：</a:t>
            </a:r>
            <a:r>
              <a:rPr lang="zh-CN" altLang="en-US" sz="2600" dirty="0">
                <a:solidFill>
                  <a:srgbClr val="000000"/>
                </a:solidFill>
              </a:rPr>
              <a:t>高级语言中指数据的</a:t>
            </a:r>
            <a:r>
              <a:rPr lang="zh-CN" altLang="en-US" sz="2600" dirty="0">
                <a:solidFill>
                  <a:srgbClr val="0000CC"/>
                </a:solidFill>
              </a:rPr>
              <a:t>取值范围</a:t>
            </a:r>
            <a:r>
              <a:rPr lang="zh-CN" altLang="en-US" sz="2600" dirty="0">
                <a:solidFill>
                  <a:srgbClr val="000000"/>
                </a:solidFill>
              </a:rPr>
              <a:t>及其上可进行的</a:t>
            </a:r>
            <a:r>
              <a:rPr lang="zh-CN" altLang="en-US" sz="2600" dirty="0">
                <a:solidFill>
                  <a:schemeClr val="accent6"/>
                </a:solidFill>
              </a:rPr>
              <a:t>操作</a:t>
            </a:r>
            <a:r>
              <a:rPr lang="zh-CN" altLang="en-US" sz="2600" dirty="0">
                <a:solidFill>
                  <a:srgbClr val="000000"/>
                </a:solidFill>
              </a:rPr>
              <a:t>的总称</a:t>
            </a:r>
          </a:p>
        </p:txBody>
      </p:sp>
      <p:sp>
        <p:nvSpPr>
          <p:cNvPr id="3" name="矩形 2"/>
          <p:cNvSpPr/>
          <p:nvPr/>
        </p:nvSpPr>
        <p:spPr>
          <a:xfrm>
            <a:off x="304800" y="1328738"/>
            <a:ext cx="10591800" cy="3105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marL="342900" indent="-342900">
              <a:lnSpc>
                <a:spcPct val="150000"/>
              </a:lnSpc>
              <a:spcBef>
                <a:spcPts val="0"/>
              </a:spcBef>
              <a:spcAft>
                <a:spcPts val="0"/>
              </a:spcAft>
              <a:buClr>
                <a:srgbClr val="FF0000"/>
              </a:buClr>
              <a:buSzPct val="80000"/>
              <a:buFont typeface="Times New Roman" panose="02020603050405020304" pitchFamily="18" charset="0"/>
              <a:buChar char="☺"/>
            </a:pPr>
            <a:r>
              <a:rPr lang="en-US" altLang="zh-CN" sz="2600" b="1" dirty="0">
                <a:solidFill>
                  <a:srgbClr val="000066"/>
                </a:solidFill>
                <a:latin typeface="微软雅黑" panose="020B0503020204020204" pitchFamily="34" charset="-122"/>
                <a:ea typeface="微软雅黑" panose="020B0503020204020204" pitchFamily="34" charset="-122"/>
              </a:rPr>
              <a:t>C</a:t>
            </a:r>
            <a:r>
              <a:rPr lang="zh-CN" altLang="zh-CN" sz="2600" b="1" dirty="0">
                <a:solidFill>
                  <a:srgbClr val="000066"/>
                </a:solidFill>
                <a:latin typeface="微软雅黑" panose="020B0503020204020204" pitchFamily="34" charset="-122"/>
                <a:ea typeface="微软雅黑" panose="020B0503020204020204" pitchFamily="34" charset="-122"/>
              </a:rPr>
              <a:t>语言中提供</a:t>
            </a:r>
            <a:r>
              <a:rPr lang="zh-CN" altLang="en-US" sz="2600" b="1" dirty="0">
                <a:solidFill>
                  <a:srgbClr val="000066"/>
                </a:solidFill>
                <a:latin typeface="微软雅黑" panose="020B0503020204020204" pitchFamily="34" charset="-122"/>
                <a:ea typeface="微软雅黑" panose="020B0503020204020204" pitchFamily="34" charset="-122"/>
              </a:rPr>
              <a:t>：</a:t>
            </a:r>
            <a:endParaRPr lang="en-US" altLang="zh-CN" sz="2600" b="1" dirty="0">
              <a:solidFill>
                <a:srgbClr val="000066"/>
              </a:solidFill>
              <a:latin typeface="微软雅黑" panose="020B0503020204020204" pitchFamily="34" charset="-122"/>
              <a:ea typeface="微软雅黑" panose="020B0503020204020204" pitchFamily="34" charset="-122"/>
            </a:endParaRPr>
          </a:p>
          <a:p>
            <a:pPr marL="914400" lvl="1" indent="-457200">
              <a:lnSpc>
                <a:spcPct val="150000"/>
              </a:lnSpc>
              <a:spcBef>
                <a:spcPts val="0"/>
              </a:spcBef>
              <a:spcAft>
                <a:spcPts val="0"/>
              </a:spcAft>
              <a:buClr>
                <a:srgbClr val="FF0000"/>
              </a:buClr>
              <a:buSzPct val="80000"/>
              <a:buFont typeface="Wingdings" panose="05000000000000000000" pitchFamily="2" charset="2"/>
              <a:buChar char="Ø"/>
            </a:pPr>
            <a:r>
              <a:rPr lang="en-US" altLang="zh-CN" sz="2600" b="1" dirty="0" err="1">
                <a:solidFill>
                  <a:srgbClr val="000066"/>
                </a:solidFill>
                <a:latin typeface="微软雅黑" panose="020B0503020204020204" pitchFamily="34" charset="-122"/>
                <a:ea typeface="微软雅黑" panose="020B0503020204020204" pitchFamily="34" charset="-122"/>
              </a:rPr>
              <a:t>int</a:t>
            </a:r>
            <a:r>
              <a:rPr lang="en-US" altLang="zh-CN" sz="2600" b="1" dirty="0">
                <a:solidFill>
                  <a:srgbClr val="000066"/>
                </a:solidFill>
                <a:latin typeface="微软雅黑" panose="020B0503020204020204" pitchFamily="34" charset="-122"/>
                <a:ea typeface="微软雅黑" panose="020B0503020204020204" pitchFamily="34" charset="-122"/>
              </a:rPr>
              <a:t>,  char, float, double</a:t>
            </a:r>
            <a:r>
              <a:rPr lang="zh-CN" altLang="zh-CN" sz="2600" b="1" dirty="0">
                <a:solidFill>
                  <a:srgbClr val="000066"/>
                </a:solidFill>
                <a:latin typeface="微软雅黑" panose="020B0503020204020204" pitchFamily="34" charset="-122"/>
                <a:ea typeface="微软雅黑" panose="020B0503020204020204" pitchFamily="34" charset="-122"/>
              </a:rPr>
              <a:t>等基本数据类型</a:t>
            </a:r>
            <a:endParaRPr lang="en-US" altLang="zh-CN" sz="2600" b="1" dirty="0">
              <a:solidFill>
                <a:srgbClr val="000066"/>
              </a:solidFill>
              <a:latin typeface="微软雅黑" panose="020B0503020204020204" pitchFamily="34" charset="-122"/>
              <a:ea typeface="微软雅黑" panose="020B0503020204020204" pitchFamily="34" charset="-122"/>
            </a:endParaRPr>
          </a:p>
          <a:p>
            <a:pPr marL="914400" lvl="1" indent="-457200">
              <a:lnSpc>
                <a:spcPct val="150000"/>
              </a:lnSpc>
              <a:spcBef>
                <a:spcPts val="0"/>
              </a:spcBef>
              <a:spcAft>
                <a:spcPts val="0"/>
              </a:spcAft>
              <a:buClr>
                <a:srgbClr val="FF0000"/>
              </a:buClr>
              <a:buSzPct val="80000"/>
              <a:buFont typeface="Wingdings" panose="05000000000000000000" pitchFamily="2" charset="2"/>
              <a:buChar char="Ø"/>
            </a:pPr>
            <a:r>
              <a:rPr lang="zh-CN" altLang="zh-CN" sz="2600" b="1" dirty="0">
                <a:solidFill>
                  <a:srgbClr val="000066"/>
                </a:solidFill>
                <a:latin typeface="微软雅黑" panose="020B0503020204020204" pitchFamily="34" charset="-122"/>
                <a:ea typeface="微软雅黑" panose="020B0503020204020204" pitchFamily="34" charset="-122"/>
              </a:rPr>
              <a:t>数组、结构体、</a:t>
            </a:r>
            <a:r>
              <a:rPr lang="zh-CN" altLang="en-US" sz="2600" b="1" dirty="0">
                <a:solidFill>
                  <a:srgbClr val="000066"/>
                </a:solidFill>
                <a:latin typeface="微软雅黑" panose="020B0503020204020204" pitchFamily="34" charset="-122"/>
                <a:ea typeface="微软雅黑" panose="020B0503020204020204" pitchFamily="34" charset="-122"/>
              </a:rPr>
              <a:t>联合</a:t>
            </a:r>
            <a:r>
              <a:rPr lang="zh-CN" altLang="zh-CN" sz="2600" b="1" dirty="0">
                <a:solidFill>
                  <a:srgbClr val="000066"/>
                </a:solidFill>
                <a:latin typeface="微软雅黑" panose="020B0503020204020204" pitchFamily="34" charset="-122"/>
                <a:ea typeface="微软雅黑" panose="020B0503020204020204" pitchFamily="34" charset="-122"/>
              </a:rPr>
              <a:t>、枚举等</a:t>
            </a:r>
            <a:r>
              <a:rPr lang="zh-CN" altLang="zh-CN" sz="2600" b="1" dirty="0">
                <a:solidFill>
                  <a:srgbClr val="FF0000"/>
                </a:solidFill>
                <a:latin typeface="微软雅黑" panose="020B0503020204020204" pitchFamily="34" charset="-122"/>
                <a:ea typeface="微软雅黑" panose="020B0503020204020204" pitchFamily="34" charset="-122"/>
              </a:rPr>
              <a:t>构造</a:t>
            </a:r>
            <a:r>
              <a:rPr lang="en-US" altLang="zh-CN" sz="2600" b="1" dirty="0">
                <a:solidFill>
                  <a:srgbClr val="FF0000"/>
                </a:solidFill>
                <a:latin typeface="微软雅黑" panose="020B0503020204020204" pitchFamily="34" charset="-122"/>
                <a:ea typeface="微软雅黑" panose="020B0503020204020204" pitchFamily="34" charset="-122"/>
              </a:rPr>
              <a:t>(</a:t>
            </a:r>
            <a:r>
              <a:rPr lang="zh-CN" altLang="en-US" sz="2600" b="1" dirty="0">
                <a:solidFill>
                  <a:srgbClr val="FF0000"/>
                </a:solidFill>
                <a:latin typeface="微软雅黑" panose="020B0503020204020204" pitchFamily="34" charset="-122"/>
                <a:ea typeface="微软雅黑" panose="020B0503020204020204" pitchFamily="34" charset="-122"/>
              </a:rPr>
              <a:t>聚合</a:t>
            </a:r>
            <a:r>
              <a:rPr lang="en-US" altLang="zh-CN" sz="2600" b="1" dirty="0">
                <a:solidFill>
                  <a:srgbClr val="FF0000"/>
                </a:solidFill>
                <a:latin typeface="微软雅黑" panose="020B0503020204020204" pitchFamily="34" charset="-122"/>
                <a:ea typeface="微软雅黑" panose="020B0503020204020204" pitchFamily="34" charset="-122"/>
              </a:rPr>
              <a:t>)</a:t>
            </a:r>
            <a:r>
              <a:rPr lang="zh-CN" altLang="zh-CN" sz="2600" b="1" dirty="0">
                <a:solidFill>
                  <a:srgbClr val="000066"/>
                </a:solidFill>
                <a:latin typeface="微软雅黑" panose="020B0503020204020204" pitchFamily="34" charset="-122"/>
                <a:ea typeface="微软雅黑" panose="020B0503020204020204" pitchFamily="34" charset="-122"/>
              </a:rPr>
              <a:t>数据类型</a:t>
            </a:r>
            <a:endParaRPr lang="en-US" altLang="zh-CN" sz="2600" b="1" dirty="0">
              <a:solidFill>
                <a:srgbClr val="000066"/>
              </a:solidFill>
              <a:latin typeface="微软雅黑" panose="020B0503020204020204" pitchFamily="34" charset="-122"/>
              <a:ea typeface="微软雅黑" panose="020B0503020204020204" pitchFamily="34" charset="-122"/>
            </a:endParaRPr>
          </a:p>
          <a:p>
            <a:pPr marL="914400" lvl="1" indent="-457200">
              <a:lnSpc>
                <a:spcPct val="150000"/>
              </a:lnSpc>
              <a:spcBef>
                <a:spcPts val="0"/>
              </a:spcBef>
              <a:spcAft>
                <a:spcPts val="0"/>
              </a:spcAft>
              <a:buClr>
                <a:srgbClr val="FF0000"/>
              </a:buClr>
              <a:buSzPct val="80000"/>
              <a:buFont typeface="Wingdings" panose="05000000000000000000" pitchFamily="2" charset="2"/>
              <a:buChar char="Ø"/>
            </a:pPr>
            <a:r>
              <a:rPr lang="zh-CN" altLang="zh-CN" sz="2600" b="1" dirty="0">
                <a:solidFill>
                  <a:srgbClr val="000066"/>
                </a:solidFill>
                <a:latin typeface="微软雅黑" panose="020B0503020204020204" pitchFamily="34" charset="-122"/>
                <a:ea typeface="微软雅黑" panose="020B0503020204020204" pitchFamily="34" charset="-122"/>
              </a:rPr>
              <a:t>还有指针、空(</a:t>
            </a:r>
            <a:r>
              <a:rPr lang="en-US" altLang="zh-CN" sz="2600" b="1" dirty="0">
                <a:solidFill>
                  <a:srgbClr val="000066"/>
                </a:solidFill>
                <a:latin typeface="微软雅黑" panose="020B0503020204020204" pitchFamily="34" charset="-122"/>
                <a:ea typeface="微软雅黑" panose="020B0503020204020204" pitchFamily="34" charset="-122"/>
              </a:rPr>
              <a:t>void)</a:t>
            </a:r>
            <a:r>
              <a:rPr lang="zh-CN" altLang="zh-CN" sz="2600" b="1" dirty="0">
                <a:solidFill>
                  <a:srgbClr val="000066"/>
                </a:solidFill>
                <a:latin typeface="微软雅黑" panose="020B0503020204020204" pitchFamily="34" charset="-122"/>
                <a:ea typeface="微软雅黑" panose="020B0503020204020204" pitchFamily="34" charset="-122"/>
              </a:rPr>
              <a:t>类型等</a:t>
            </a:r>
            <a:endParaRPr lang="en-US" altLang="zh-CN" sz="2600" b="1" dirty="0">
              <a:solidFill>
                <a:srgbClr val="000066"/>
              </a:solidFill>
              <a:latin typeface="微软雅黑" panose="020B0503020204020204" pitchFamily="34" charset="-122"/>
              <a:ea typeface="微软雅黑" panose="020B0503020204020204" pitchFamily="34" charset="-122"/>
            </a:endParaRPr>
          </a:p>
          <a:p>
            <a:pPr marL="914400" lvl="1" indent="-457200">
              <a:lnSpc>
                <a:spcPct val="150000"/>
              </a:lnSpc>
              <a:spcBef>
                <a:spcPts val="0"/>
              </a:spcBef>
              <a:spcAft>
                <a:spcPts val="0"/>
              </a:spcAft>
              <a:buClr>
                <a:srgbClr val="FF0000"/>
              </a:buClr>
              <a:buSzPct val="80000"/>
              <a:buFont typeface="Wingdings" panose="05000000000000000000" pitchFamily="2" charset="2"/>
              <a:buChar char="Ø"/>
            </a:pPr>
            <a:r>
              <a:rPr lang="zh-CN" altLang="zh-CN" sz="2600" b="1" dirty="0">
                <a:solidFill>
                  <a:srgbClr val="000066"/>
                </a:solidFill>
                <a:latin typeface="微软雅黑" panose="020B0503020204020204" pitchFamily="34" charset="-122"/>
                <a:ea typeface="微软雅黑" panose="020B0503020204020204" pitchFamily="34" charset="-122"/>
              </a:rPr>
              <a:t>用户也可用</a:t>
            </a:r>
            <a:r>
              <a:rPr lang="en-US" altLang="zh-CN" sz="2600" b="1" dirty="0" err="1">
                <a:solidFill>
                  <a:srgbClr val="000066"/>
                </a:solidFill>
                <a:latin typeface="微软雅黑" panose="020B0503020204020204" pitchFamily="34" charset="-122"/>
                <a:ea typeface="微软雅黑" panose="020B0503020204020204" pitchFamily="34" charset="-122"/>
              </a:rPr>
              <a:t>typedef</a:t>
            </a:r>
            <a:r>
              <a:rPr lang="en-US" altLang="zh-CN" sz="2600" b="1" dirty="0">
                <a:solidFill>
                  <a:srgbClr val="000066"/>
                </a:solidFill>
                <a:latin typeface="微软雅黑" panose="020B0503020204020204" pitchFamily="34" charset="-122"/>
                <a:ea typeface="微软雅黑" panose="020B0503020204020204" pitchFamily="34" charset="-122"/>
              </a:rPr>
              <a:t> </a:t>
            </a:r>
            <a:r>
              <a:rPr lang="zh-CN" altLang="zh-CN" sz="2600" b="1" dirty="0">
                <a:solidFill>
                  <a:srgbClr val="000066"/>
                </a:solidFill>
                <a:latin typeface="微软雅黑" panose="020B0503020204020204" pitchFamily="34" charset="-122"/>
                <a:ea typeface="微软雅黑" panose="020B0503020204020204" pitchFamily="34" charset="-122"/>
              </a:rPr>
              <a:t>自定义数据类型</a:t>
            </a:r>
            <a:endParaRPr lang="zh-CN" altLang="en-US" sz="2600" b="1" dirty="0">
              <a:solidFill>
                <a:srgbClr val="000066"/>
              </a:solidFill>
              <a:latin typeface="微软雅黑" panose="020B0503020204020204" pitchFamily="34" charset="-122"/>
              <a:ea typeface="微软雅黑" panose="020B0503020204020204" pitchFamily="34" charset="-122"/>
            </a:endParaRPr>
          </a:p>
        </p:txBody>
      </p:sp>
      <p:sp>
        <p:nvSpPr>
          <p:cNvPr id="18444" name="Text Box 12"/>
          <p:cNvSpPr txBox="1">
            <a:spLocks noChangeArrowheads="1"/>
          </p:cNvSpPr>
          <p:nvPr/>
        </p:nvSpPr>
        <p:spPr bwMode="auto">
          <a:xfrm>
            <a:off x="7086600" y="3352800"/>
            <a:ext cx="4648200" cy="3062377"/>
          </a:xfrm>
          <a:prstGeom prst="rect">
            <a:avLst/>
          </a:prstGeom>
          <a:solidFill>
            <a:srgbClr val="FFFFCC"/>
          </a:solidFill>
          <a:ln>
            <a:noFill/>
          </a:ln>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spcBef>
                <a:spcPts val="600"/>
              </a:spcBef>
              <a:buFontTx/>
              <a:buNone/>
            </a:pPr>
            <a:r>
              <a:rPr lang="en-US" altLang="zh-CN" sz="2800" b="1" dirty="0" err="1">
                <a:solidFill>
                  <a:srgbClr val="0000FF"/>
                </a:solidFill>
                <a:latin typeface="Times New Roman" panose="02020603050405020304" pitchFamily="18" charset="0"/>
              </a:rPr>
              <a:t>typedef</a:t>
            </a:r>
            <a:r>
              <a:rPr lang="en-US" altLang="zh-CN" sz="2800" b="1" dirty="0">
                <a:solidFill>
                  <a:srgbClr val="0000FF"/>
                </a:solidFill>
                <a:latin typeface="Times New Roman" panose="02020603050405020304" pitchFamily="18" charset="0"/>
              </a:rPr>
              <a:t>   </a:t>
            </a:r>
            <a:r>
              <a:rPr lang="en-US" altLang="zh-CN" sz="2800" b="1" dirty="0" err="1">
                <a:solidFill>
                  <a:srgbClr val="0000FF"/>
                </a:solidFill>
                <a:latin typeface="Times New Roman" panose="02020603050405020304" pitchFamily="18" charset="0"/>
              </a:rPr>
              <a:t>struct</a:t>
            </a:r>
            <a:r>
              <a:rPr lang="en-US" altLang="zh-CN" sz="2800" b="1" dirty="0">
                <a:solidFill>
                  <a:srgbClr val="000000"/>
                </a:solidFill>
                <a:latin typeface="Times New Roman" panose="02020603050405020304" pitchFamily="18" charset="0"/>
              </a:rPr>
              <a:t>  </a:t>
            </a:r>
          </a:p>
          <a:p>
            <a:pPr eaLnBrk="1" hangingPunct="1">
              <a:spcBef>
                <a:spcPts val="600"/>
              </a:spcBef>
              <a:buFontTx/>
              <a:buNone/>
            </a:pPr>
            <a:r>
              <a:rPr lang="en-US" altLang="zh-CN" sz="2800" b="1" dirty="0">
                <a:solidFill>
                  <a:srgbClr val="000000"/>
                </a:solidFill>
                <a:latin typeface="Times New Roman" panose="02020603050405020304" pitchFamily="18" charset="0"/>
              </a:rPr>
              <a:t>{     </a:t>
            </a:r>
            <a:r>
              <a:rPr lang="en-US" altLang="zh-CN" sz="2800" b="1" dirty="0" err="1">
                <a:solidFill>
                  <a:srgbClr val="0000FF"/>
                </a:solidFill>
                <a:latin typeface="Times New Roman" panose="02020603050405020304" pitchFamily="18" charset="0"/>
              </a:rPr>
              <a:t>int</a:t>
            </a:r>
            <a:r>
              <a:rPr lang="en-US" altLang="zh-CN" sz="2800" b="1" dirty="0">
                <a:solidFill>
                  <a:srgbClr val="000000"/>
                </a:solidFill>
                <a:latin typeface="Times New Roman" panose="02020603050405020304" pitchFamily="18" charset="0"/>
              </a:rPr>
              <a:t>     </a:t>
            </a:r>
            <a:r>
              <a:rPr lang="en-US" altLang="zh-CN" sz="2800" b="1" dirty="0" err="1">
                <a:solidFill>
                  <a:srgbClr val="000000"/>
                </a:solidFill>
                <a:latin typeface="Times New Roman" panose="02020603050405020304" pitchFamily="18" charset="0"/>
              </a:rPr>
              <a:t>num</a:t>
            </a:r>
            <a:r>
              <a:rPr lang="en-US" altLang="zh-CN" sz="2800" b="1" dirty="0">
                <a:solidFill>
                  <a:srgbClr val="000000"/>
                </a:solidFill>
                <a:latin typeface="Times New Roman" panose="02020603050405020304" pitchFamily="18" charset="0"/>
              </a:rPr>
              <a:t>;</a:t>
            </a:r>
          </a:p>
          <a:p>
            <a:pPr eaLnBrk="1" hangingPunct="1">
              <a:spcBef>
                <a:spcPts val="600"/>
              </a:spcBef>
              <a:buFontTx/>
              <a:buNone/>
            </a:pPr>
            <a:r>
              <a:rPr lang="en-US" altLang="zh-CN" sz="2800" b="1" dirty="0">
                <a:solidFill>
                  <a:srgbClr val="000000"/>
                </a:solidFill>
                <a:latin typeface="Times New Roman" panose="02020603050405020304" pitchFamily="18" charset="0"/>
              </a:rPr>
              <a:t>      </a:t>
            </a:r>
            <a:r>
              <a:rPr lang="en-US" altLang="zh-CN" sz="2800" b="1" dirty="0">
                <a:solidFill>
                  <a:srgbClr val="0000FF"/>
                </a:solidFill>
                <a:latin typeface="Times New Roman" panose="02020603050405020304" pitchFamily="18" charset="0"/>
              </a:rPr>
              <a:t>char</a:t>
            </a:r>
            <a:r>
              <a:rPr lang="en-US" altLang="zh-CN" sz="2800" b="1" dirty="0">
                <a:solidFill>
                  <a:srgbClr val="000000"/>
                </a:solidFill>
                <a:latin typeface="Times New Roman" panose="02020603050405020304" pitchFamily="18" charset="0"/>
              </a:rPr>
              <a:t>  name[20];</a:t>
            </a:r>
          </a:p>
          <a:p>
            <a:pPr eaLnBrk="1" hangingPunct="1">
              <a:spcBef>
                <a:spcPts val="600"/>
              </a:spcBef>
              <a:buFontTx/>
              <a:buNone/>
            </a:pPr>
            <a:r>
              <a:rPr lang="en-US" altLang="zh-CN" sz="2800" b="1" dirty="0">
                <a:solidFill>
                  <a:srgbClr val="000000"/>
                </a:solidFill>
                <a:latin typeface="Times New Roman" panose="02020603050405020304" pitchFamily="18" charset="0"/>
              </a:rPr>
              <a:t>       </a:t>
            </a:r>
            <a:r>
              <a:rPr lang="en-US" altLang="zh-CN" sz="2800" b="1" dirty="0">
                <a:solidFill>
                  <a:srgbClr val="0000FF"/>
                </a:solidFill>
                <a:latin typeface="Times New Roman" panose="02020603050405020304" pitchFamily="18" charset="0"/>
              </a:rPr>
              <a:t>float</a:t>
            </a:r>
            <a:r>
              <a:rPr lang="en-US" altLang="zh-CN" sz="2800" b="1" dirty="0">
                <a:solidFill>
                  <a:srgbClr val="000000"/>
                </a:solidFill>
                <a:latin typeface="Times New Roman" panose="02020603050405020304" pitchFamily="18" charset="0"/>
              </a:rPr>
              <a:t>  score;</a:t>
            </a:r>
          </a:p>
          <a:p>
            <a:pPr eaLnBrk="1" hangingPunct="1">
              <a:spcBef>
                <a:spcPts val="600"/>
              </a:spcBef>
              <a:buFontTx/>
              <a:buNone/>
            </a:pPr>
            <a:r>
              <a:rPr lang="en-US" altLang="zh-CN" sz="2800" b="1" dirty="0">
                <a:solidFill>
                  <a:srgbClr val="000000"/>
                </a:solidFill>
                <a:latin typeface="Times New Roman" panose="02020603050405020304" pitchFamily="18" charset="0"/>
              </a:rPr>
              <a:t>}STUDENT;</a:t>
            </a:r>
          </a:p>
          <a:p>
            <a:pPr eaLnBrk="1" hangingPunct="1">
              <a:spcBef>
                <a:spcPts val="600"/>
              </a:spcBef>
              <a:buFontTx/>
              <a:buNone/>
            </a:pPr>
            <a:r>
              <a:rPr lang="en-US" altLang="zh-CN" sz="2800" b="1" dirty="0">
                <a:solidFill>
                  <a:srgbClr val="000000"/>
                </a:solidFill>
                <a:latin typeface="Times New Roman" panose="02020603050405020304" pitchFamily="18" charset="0"/>
              </a:rPr>
              <a:t>STUDENT    stu1,stu2, *p;</a:t>
            </a:r>
          </a:p>
        </p:txBody>
      </p:sp>
    </p:spTree>
    <p:extLst>
      <p:ext uri="{BB962C8B-B14F-4D97-AF65-F5344CB8AC3E}">
        <p14:creationId xmlns:p14="http://schemas.microsoft.com/office/powerpoint/2010/main" val="56860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8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animBg="1"/>
      <p:bldP spid="3" grpId="0"/>
      <p:bldP spid="1844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抽象数据类型（</a:t>
            </a:r>
            <a:r>
              <a:rPr lang="en-US" altLang="zh-CN" dirty="0"/>
              <a:t>abstract data type-ADT</a:t>
            </a:r>
            <a:r>
              <a:rPr lang="zh-CN" altLang="en-US" dirty="0"/>
              <a:t>）</a:t>
            </a:r>
          </a:p>
        </p:txBody>
      </p:sp>
      <p:sp>
        <p:nvSpPr>
          <p:cNvPr id="3" name="内容占位符 2"/>
          <p:cNvSpPr>
            <a:spLocks noGrp="1"/>
          </p:cNvSpPr>
          <p:nvPr>
            <p:ph idx="1"/>
          </p:nvPr>
        </p:nvSpPr>
        <p:spPr>
          <a:xfrm>
            <a:off x="304800" y="1371600"/>
            <a:ext cx="11480800" cy="1600200"/>
          </a:xfrm>
        </p:spPr>
        <p:txBody>
          <a:bodyPr/>
          <a:lstStyle/>
          <a:p>
            <a:r>
              <a:rPr lang="zh-CN" altLang="en-US" dirty="0"/>
              <a:t>抽象数据类型由用户定义，用以表示应用问题的数据模型。</a:t>
            </a:r>
          </a:p>
          <a:p>
            <a:r>
              <a:rPr lang="zh-CN" altLang="en-US" dirty="0"/>
              <a:t>抽象数据类型由 </a:t>
            </a:r>
            <a:r>
              <a:rPr lang="zh-CN" altLang="en-US" sz="2800" dirty="0">
                <a:solidFill>
                  <a:srgbClr val="FF0000"/>
                </a:solidFill>
              </a:rPr>
              <a:t>三元组（</a:t>
            </a:r>
            <a:r>
              <a:rPr lang="en-US" altLang="zh-CN" sz="2800" dirty="0">
                <a:solidFill>
                  <a:srgbClr val="FF0000"/>
                </a:solidFill>
              </a:rPr>
              <a:t>D, R, O)</a:t>
            </a:r>
            <a:r>
              <a:rPr lang="zh-CN" altLang="en-US" dirty="0"/>
              <a:t> 描述：</a:t>
            </a:r>
          </a:p>
        </p:txBody>
      </p:sp>
      <p:sp>
        <p:nvSpPr>
          <p:cNvPr id="4" name="Rectangle 6"/>
          <p:cNvSpPr>
            <a:spLocks noChangeArrowheads="1"/>
          </p:cNvSpPr>
          <p:nvPr/>
        </p:nvSpPr>
        <p:spPr bwMode="auto">
          <a:xfrm>
            <a:off x="7315200" y="2590800"/>
            <a:ext cx="3429000" cy="3581400"/>
          </a:xfrm>
          <a:prstGeom prst="rect">
            <a:avLst/>
          </a:prstGeom>
          <a:solidFill>
            <a:srgbClr val="FFFFCC"/>
          </a:solidFill>
          <a:ln>
            <a:noFill/>
          </a:ln>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lvl="1" eaLnBrk="1" hangingPunct="1">
              <a:lnSpc>
                <a:spcPct val="150000"/>
              </a:lnSpc>
              <a:spcBef>
                <a:spcPts val="600"/>
              </a:spcBef>
              <a:spcAft>
                <a:spcPts val="600"/>
              </a:spcAft>
              <a:buNone/>
            </a:pPr>
            <a:r>
              <a:rPr lang="en-US" altLang="zh-CN" sz="2400" b="1" dirty="0">
                <a:solidFill>
                  <a:srgbClr val="0000FF"/>
                </a:solidFill>
                <a:latin typeface="微软雅黑" panose="020B0503020204020204" pitchFamily="34" charset="-122"/>
                <a:ea typeface="微软雅黑" panose="020B0503020204020204" pitchFamily="34" charset="-122"/>
              </a:rPr>
              <a:t>ADT  &lt; ADT</a:t>
            </a:r>
            <a:r>
              <a:rPr lang="zh-CN" altLang="en-US" sz="2400" b="1" dirty="0">
                <a:solidFill>
                  <a:srgbClr val="0000FF"/>
                </a:solidFill>
                <a:latin typeface="微软雅黑" panose="020B0503020204020204" pitchFamily="34" charset="-122"/>
                <a:ea typeface="微软雅黑" panose="020B0503020204020204" pitchFamily="34" charset="-122"/>
              </a:rPr>
              <a:t>名</a:t>
            </a:r>
            <a:r>
              <a:rPr lang="en-US" altLang="zh-CN" sz="2400" b="1" dirty="0">
                <a:solidFill>
                  <a:srgbClr val="0000FF"/>
                </a:solidFill>
                <a:latin typeface="微软雅黑" panose="020B0503020204020204" pitchFamily="34" charset="-122"/>
                <a:ea typeface="微软雅黑" panose="020B0503020204020204" pitchFamily="34" charset="-122"/>
              </a:rPr>
              <a:t>&gt; {</a:t>
            </a:r>
          </a:p>
          <a:p>
            <a:pPr marL="0" lvl="2" eaLnBrk="1" hangingPunct="1">
              <a:lnSpc>
                <a:spcPct val="150000"/>
              </a:lnSpc>
              <a:spcBef>
                <a:spcPts val="600"/>
              </a:spcBef>
              <a:spcAft>
                <a:spcPts val="600"/>
              </a:spcAft>
              <a:buFont typeface="Wingdings" panose="05000000000000000000" pitchFamily="2" charset="2"/>
              <a:buNone/>
            </a:pPr>
            <a:r>
              <a:rPr lang="zh-CN" altLang="en-US" b="1" dirty="0">
                <a:solidFill>
                  <a:srgbClr val="000000"/>
                </a:solidFill>
                <a:latin typeface="微软雅黑" panose="020B0503020204020204" pitchFamily="34" charset="-122"/>
                <a:ea typeface="微软雅黑" panose="020B0503020204020204" pitchFamily="34" charset="-122"/>
              </a:rPr>
              <a:t>     数据对象</a:t>
            </a:r>
          </a:p>
          <a:p>
            <a:pPr marL="0" lvl="2" eaLnBrk="1" hangingPunct="1">
              <a:lnSpc>
                <a:spcPct val="150000"/>
              </a:lnSpc>
              <a:spcBef>
                <a:spcPts val="600"/>
              </a:spcBef>
              <a:spcAft>
                <a:spcPts val="600"/>
              </a:spcAft>
              <a:buFont typeface="Wingdings" panose="05000000000000000000" pitchFamily="2" charset="2"/>
              <a:buNone/>
            </a:pPr>
            <a:r>
              <a:rPr lang="zh-CN" altLang="en-US" b="1" dirty="0">
                <a:solidFill>
                  <a:srgbClr val="000000"/>
                </a:solidFill>
                <a:latin typeface="微软雅黑" panose="020B0503020204020204" pitchFamily="34" charset="-122"/>
                <a:ea typeface="微软雅黑" panose="020B0503020204020204" pitchFamily="34" charset="-122"/>
              </a:rPr>
              <a:t>     结构关系</a:t>
            </a:r>
          </a:p>
          <a:p>
            <a:pPr marL="0" lvl="2" eaLnBrk="1" hangingPunct="1">
              <a:lnSpc>
                <a:spcPct val="150000"/>
              </a:lnSpc>
              <a:spcBef>
                <a:spcPts val="600"/>
              </a:spcBef>
              <a:spcAft>
                <a:spcPts val="600"/>
              </a:spcAft>
              <a:buFont typeface="Wingdings" panose="05000000000000000000" pitchFamily="2" charset="2"/>
              <a:buNone/>
            </a:pPr>
            <a:r>
              <a:rPr lang="zh-CN" altLang="en-US" b="1" dirty="0">
                <a:solidFill>
                  <a:srgbClr val="000000"/>
                </a:solidFill>
                <a:latin typeface="微软雅黑" panose="020B0503020204020204" pitchFamily="34" charset="-122"/>
                <a:ea typeface="微软雅黑" panose="020B0503020204020204" pitchFamily="34" charset="-122"/>
              </a:rPr>
              <a:t>     基本操作</a:t>
            </a:r>
          </a:p>
          <a:p>
            <a:pPr marL="0" lvl="1" eaLnBrk="1" hangingPunct="1">
              <a:lnSpc>
                <a:spcPct val="150000"/>
              </a:lnSpc>
              <a:spcBef>
                <a:spcPts val="600"/>
              </a:spcBef>
              <a:spcAft>
                <a:spcPts val="600"/>
              </a:spcAft>
              <a:buNone/>
            </a:pPr>
            <a:r>
              <a:rPr lang="en-US" altLang="zh-CN" sz="2400" b="1" dirty="0">
                <a:solidFill>
                  <a:srgbClr val="0000FF"/>
                </a:solidFill>
                <a:latin typeface="微软雅黑" panose="020B0503020204020204" pitchFamily="34" charset="-122"/>
                <a:ea typeface="微软雅黑" panose="020B0503020204020204" pitchFamily="34" charset="-122"/>
              </a:rPr>
              <a:t>} ADT  &lt; ADT</a:t>
            </a:r>
            <a:r>
              <a:rPr lang="zh-CN" altLang="en-US" sz="2400" b="1" dirty="0">
                <a:solidFill>
                  <a:srgbClr val="0000FF"/>
                </a:solidFill>
                <a:latin typeface="微软雅黑" panose="020B0503020204020204" pitchFamily="34" charset="-122"/>
                <a:ea typeface="微软雅黑" panose="020B0503020204020204" pitchFamily="34" charset="-122"/>
              </a:rPr>
              <a:t>名</a:t>
            </a:r>
            <a:r>
              <a:rPr lang="en-US" altLang="zh-CN" sz="2400" b="1" dirty="0">
                <a:solidFill>
                  <a:srgbClr val="0000FF"/>
                </a:solidFill>
                <a:latin typeface="微软雅黑" panose="020B0503020204020204" pitchFamily="34" charset="-122"/>
                <a:ea typeface="微软雅黑" panose="020B0503020204020204" pitchFamily="34" charset="-122"/>
              </a:rPr>
              <a:t>&gt;</a:t>
            </a:r>
          </a:p>
        </p:txBody>
      </p:sp>
    </p:spTree>
    <p:extLst>
      <p:ext uri="{BB962C8B-B14F-4D97-AF65-F5344CB8AC3E}">
        <p14:creationId xmlns:p14="http://schemas.microsoft.com/office/powerpoint/2010/main" val="135804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抽象数据类型（</a:t>
            </a:r>
            <a:r>
              <a:rPr lang="en-US" altLang="zh-CN" dirty="0"/>
              <a:t>abstract data type-ADT</a:t>
            </a:r>
            <a:r>
              <a:rPr lang="zh-CN" altLang="en-US" dirty="0"/>
              <a:t>）</a:t>
            </a:r>
          </a:p>
        </p:txBody>
      </p:sp>
      <p:sp>
        <p:nvSpPr>
          <p:cNvPr id="3" name="内容占位符 2"/>
          <p:cNvSpPr>
            <a:spLocks noGrp="1"/>
          </p:cNvSpPr>
          <p:nvPr>
            <p:ph idx="1"/>
          </p:nvPr>
        </p:nvSpPr>
        <p:spPr/>
        <p:txBody>
          <a:bodyPr/>
          <a:lstStyle/>
          <a:p>
            <a:r>
              <a:rPr lang="zh-CN" altLang="en-US" dirty="0"/>
              <a:t>抽象性：强调数据类型的数学特性，与其在计算机内部如何表示和实现无关</a:t>
            </a:r>
          </a:p>
          <a:p>
            <a:r>
              <a:rPr lang="zh-CN" altLang="en-US" dirty="0"/>
              <a:t>可扩展性：由已有的数据类型可扩展出尚未实现的数据类型</a:t>
            </a:r>
          </a:p>
          <a:p>
            <a:r>
              <a:rPr lang="zh-CN" altLang="en-US" dirty="0"/>
              <a:t>三大特征：</a:t>
            </a:r>
          </a:p>
          <a:p>
            <a:pPr lvl="1"/>
            <a:r>
              <a:rPr lang="zh-CN" altLang="en-US" dirty="0"/>
              <a:t>信息隐蔽</a:t>
            </a:r>
          </a:p>
          <a:p>
            <a:pPr lvl="1"/>
            <a:r>
              <a:rPr lang="zh-CN" altLang="en-US" dirty="0"/>
              <a:t>数据封装</a:t>
            </a:r>
          </a:p>
          <a:p>
            <a:pPr lvl="1"/>
            <a:r>
              <a:rPr lang="zh-CN" altLang="en-US" dirty="0"/>
              <a:t>使用与实现相分离。</a:t>
            </a:r>
          </a:p>
          <a:p>
            <a:endParaRPr lang="zh-CN" altLang="en-US" dirty="0"/>
          </a:p>
        </p:txBody>
      </p:sp>
    </p:spTree>
    <p:extLst>
      <p:ext uri="{BB962C8B-B14F-4D97-AF65-F5344CB8AC3E}">
        <p14:creationId xmlns:p14="http://schemas.microsoft.com/office/powerpoint/2010/main" val="2763331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86F019E-3996-45FB-8330-6BE4A047077D}"/>
              </a:ext>
            </a:extLst>
          </p:cNvPr>
          <p:cNvPicPr>
            <a:picLocks noChangeAspect="1"/>
          </p:cNvPicPr>
          <p:nvPr/>
        </p:nvPicPr>
        <p:blipFill>
          <a:blip r:embed="rId2"/>
          <a:stretch>
            <a:fillRect/>
          </a:stretch>
        </p:blipFill>
        <p:spPr>
          <a:xfrm>
            <a:off x="5004920" y="3011036"/>
            <a:ext cx="7110880" cy="3555440"/>
          </a:xfrm>
          <a:prstGeom prst="rect">
            <a:avLst/>
          </a:prstGeom>
        </p:spPr>
      </p:pic>
      <p:sp>
        <p:nvSpPr>
          <p:cNvPr id="5" name="矩形 4"/>
          <p:cNvSpPr/>
          <p:nvPr/>
        </p:nvSpPr>
        <p:spPr>
          <a:xfrm>
            <a:off x="533400" y="838200"/>
            <a:ext cx="4634602" cy="646331"/>
          </a:xfrm>
          <a:prstGeom prst="rect">
            <a:avLst/>
          </a:prstGeom>
        </p:spPr>
        <p:txBody>
          <a:bodyPr wrap="none">
            <a:spAutoFit/>
          </a:bodyPr>
          <a:lstStyle/>
          <a:p>
            <a:r>
              <a:rPr lang="zh-CN" altLang="en-US" sz="2800" b="1" dirty="0">
                <a:solidFill>
                  <a:srgbClr val="0000CC"/>
                </a:solidFill>
                <a:latin typeface="arial" panose="020B0604020202020204" pitchFamily="34" charset="0"/>
              </a:rPr>
              <a:t>第一卦 乾卦 乾为天  </a:t>
            </a:r>
            <a:r>
              <a:rPr lang="zh-CN" altLang="en-US" sz="3600" b="1" dirty="0">
                <a:solidFill>
                  <a:srgbClr val="FF0000"/>
                </a:solidFill>
                <a:latin typeface="arial" panose="020B0604020202020204" pitchFamily="34" charset="0"/>
              </a:rPr>
              <a:t>阳：</a:t>
            </a:r>
            <a:r>
              <a:rPr lang="en-US" altLang="zh-CN" sz="3600" b="1" dirty="0">
                <a:solidFill>
                  <a:srgbClr val="FF0000"/>
                </a:solidFill>
                <a:latin typeface="arial" panose="020B0604020202020204" pitchFamily="34" charset="0"/>
              </a:rPr>
              <a:t>1</a:t>
            </a:r>
            <a:endParaRPr lang="zh-CN" altLang="en-US" sz="3600" b="1" dirty="0">
              <a:solidFill>
                <a:srgbClr val="FF0000"/>
              </a:solidFill>
              <a:latin typeface="arial" panose="020B0604020202020204" pitchFamily="34" charset="0"/>
            </a:endParaRPr>
          </a:p>
        </p:txBody>
      </p:sp>
      <p:sp>
        <p:nvSpPr>
          <p:cNvPr id="6" name="矩形 5"/>
          <p:cNvSpPr/>
          <p:nvPr/>
        </p:nvSpPr>
        <p:spPr>
          <a:xfrm>
            <a:off x="533400" y="3011036"/>
            <a:ext cx="4634602" cy="646331"/>
          </a:xfrm>
          <a:prstGeom prst="rect">
            <a:avLst/>
          </a:prstGeom>
        </p:spPr>
        <p:txBody>
          <a:bodyPr wrap="none">
            <a:spAutoFit/>
          </a:bodyPr>
          <a:lstStyle/>
          <a:p>
            <a:r>
              <a:rPr lang="zh-CN" altLang="en-US" sz="2800" b="1" dirty="0">
                <a:solidFill>
                  <a:srgbClr val="800000"/>
                </a:solidFill>
                <a:latin typeface="arial" panose="020B0604020202020204" pitchFamily="34" charset="0"/>
              </a:rPr>
              <a:t>第二卦 坤卦 坤为地</a:t>
            </a:r>
            <a:r>
              <a:rPr lang="en-US" altLang="zh-CN" sz="2800" b="1" dirty="0">
                <a:solidFill>
                  <a:srgbClr val="800000"/>
                </a:solidFill>
                <a:latin typeface="arial" panose="020B0604020202020204" pitchFamily="34" charset="0"/>
              </a:rPr>
              <a:t>  </a:t>
            </a:r>
            <a:r>
              <a:rPr lang="zh-CN" altLang="en-US" sz="3600" b="1" dirty="0">
                <a:solidFill>
                  <a:srgbClr val="FF0000"/>
                </a:solidFill>
                <a:latin typeface="arial" panose="020B0604020202020204" pitchFamily="34" charset="0"/>
              </a:rPr>
              <a:t>阴：</a:t>
            </a:r>
            <a:r>
              <a:rPr lang="en-US" altLang="zh-CN" sz="3600" b="1" dirty="0">
                <a:solidFill>
                  <a:srgbClr val="FF0000"/>
                </a:solidFill>
                <a:latin typeface="arial" panose="020B0604020202020204" pitchFamily="34" charset="0"/>
              </a:rPr>
              <a:t>0</a:t>
            </a:r>
            <a:endParaRPr lang="zh-CN" altLang="en-US" sz="2800" b="1" dirty="0">
              <a:solidFill>
                <a:srgbClr val="FF0000"/>
              </a:solidFill>
              <a:latin typeface="arial" panose="020B0604020202020204" pitchFamily="34" charset="0"/>
            </a:endParaRPr>
          </a:p>
        </p:txBody>
      </p:sp>
      <p:sp>
        <p:nvSpPr>
          <p:cNvPr id="7" name="矩形 6"/>
          <p:cNvSpPr/>
          <p:nvPr/>
        </p:nvSpPr>
        <p:spPr>
          <a:xfrm>
            <a:off x="762000" y="1618797"/>
            <a:ext cx="9144000" cy="1134862"/>
          </a:xfrm>
          <a:prstGeom prst="rect">
            <a:avLst/>
          </a:prstGeom>
        </p:spPr>
        <p:txBody>
          <a:bodyPr wrap="square">
            <a:spAutoFit/>
          </a:bodyPr>
          <a:lstStyle/>
          <a:p>
            <a:pPr>
              <a:lnSpc>
                <a:spcPct val="150000"/>
              </a:lnSpc>
            </a:pPr>
            <a:r>
              <a:rPr lang="zh-CN" altLang="en-US" dirty="0">
                <a:solidFill>
                  <a:srgbClr val="333333"/>
                </a:solidFill>
                <a:latin typeface="arial" panose="020B0604020202020204" pitchFamily="34" charset="0"/>
              </a:rPr>
              <a:t>天（即自然），它的运行刚强劲健，君子应该效仿天而</a:t>
            </a:r>
            <a:r>
              <a:rPr lang="zh-CN" altLang="en-US" dirty="0">
                <a:solidFill>
                  <a:srgbClr val="00B050"/>
                </a:solidFill>
                <a:latin typeface="arial" panose="020B0604020202020204" pitchFamily="34" charset="0"/>
              </a:rPr>
              <a:t>自强不息</a:t>
            </a:r>
            <a:r>
              <a:rPr lang="zh-CN" altLang="en-US" dirty="0">
                <a:solidFill>
                  <a:srgbClr val="333333"/>
                </a:solidFill>
                <a:latin typeface="arial" panose="020B0604020202020204" pitchFamily="34" charset="0"/>
              </a:rPr>
              <a:t>，力求进步，刚毅坚卓，发奋图强！</a:t>
            </a:r>
            <a:endParaRPr lang="zh-CN" altLang="en-US" dirty="0"/>
          </a:p>
        </p:txBody>
      </p:sp>
      <p:sp>
        <p:nvSpPr>
          <p:cNvPr id="8" name="矩形 7"/>
          <p:cNvSpPr/>
          <p:nvPr/>
        </p:nvSpPr>
        <p:spPr>
          <a:xfrm>
            <a:off x="762000" y="3791634"/>
            <a:ext cx="4419600" cy="1754326"/>
          </a:xfrm>
          <a:prstGeom prst="rect">
            <a:avLst/>
          </a:prstGeom>
        </p:spPr>
        <p:txBody>
          <a:bodyPr wrap="square">
            <a:spAutoFit/>
          </a:bodyPr>
          <a:lstStyle/>
          <a:p>
            <a:pPr>
              <a:lnSpc>
                <a:spcPct val="150000"/>
              </a:lnSpc>
            </a:pPr>
            <a:r>
              <a:rPr lang="zh-CN" altLang="en-US" dirty="0">
                <a:solidFill>
                  <a:srgbClr val="333333"/>
                </a:solidFill>
                <a:latin typeface="arial" panose="020B0604020202020204" pitchFamily="34" charset="0"/>
              </a:rPr>
              <a:t>大地吸收阳光滋润万物，气势厚实和顺，君子应</a:t>
            </a:r>
            <a:r>
              <a:rPr lang="zh-CN" altLang="en-US" dirty="0">
                <a:solidFill>
                  <a:srgbClr val="00B050"/>
                </a:solidFill>
                <a:latin typeface="arial" panose="020B0604020202020204" pitchFamily="34" charset="0"/>
              </a:rPr>
              <a:t>增厚美德</a:t>
            </a:r>
            <a:r>
              <a:rPr lang="zh-CN" altLang="en-US" dirty="0">
                <a:solidFill>
                  <a:srgbClr val="333333"/>
                </a:solidFill>
                <a:latin typeface="arial" panose="020B0604020202020204" pitchFamily="34" charset="0"/>
              </a:rPr>
              <a:t>，</a:t>
            </a:r>
            <a:r>
              <a:rPr lang="zh-CN" altLang="en-US" dirty="0">
                <a:solidFill>
                  <a:srgbClr val="00B050"/>
                </a:solidFill>
                <a:latin typeface="arial" panose="020B0604020202020204" pitchFamily="34" charset="0"/>
              </a:rPr>
              <a:t>容载万物</a:t>
            </a:r>
            <a:r>
              <a:rPr lang="zh-CN" altLang="en-US" dirty="0">
                <a:solidFill>
                  <a:srgbClr val="333333"/>
                </a:solidFill>
                <a:latin typeface="arial" panose="020B0604020202020204" pitchFamily="34" charset="0"/>
              </a:rPr>
              <a:t>！</a:t>
            </a:r>
          </a:p>
        </p:txBody>
      </p:sp>
    </p:spTree>
    <p:extLst>
      <p:ext uri="{BB962C8B-B14F-4D97-AF65-F5344CB8AC3E}">
        <p14:creationId xmlns:p14="http://schemas.microsoft.com/office/powerpoint/2010/main" val="1636338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抽象数据类型（</a:t>
            </a:r>
            <a:r>
              <a:rPr lang="en-US" altLang="zh-CN" dirty="0"/>
              <a:t>abstract data type-ADT</a:t>
            </a:r>
            <a:r>
              <a:rPr lang="zh-CN" altLang="en-US" dirty="0"/>
              <a:t>）</a:t>
            </a:r>
          </a:p>
        </p:txBody>
      </p:sp>
      <p:sp>
        <p:nvSpPr>
          <p:cNvPr id="6" name="内容占位符 2"/>
          <p:cNvSpPr>
            <a:spLocks noGrp="1"/>
          </p:cNvSpPr>
          <p:nvPr>
            <p:ph idx="1"/>
          </p:nvPr>
        </p:nvSpPr>
        <p:spPr>
          <a:xfrm>
            <a:off x="228600" y="1447800"/>
            <a:ext cx="11658600" cy="5040313"/>
          </a:xfrm>
        </p:spPr>
        <p:txBody>
          <a:bodyPr/>
          <a:lstStyle/>
          <a:p>
            <a:pPr marL="0" indent="0">
              <a:spcAft>
                <a:spcPts val="0"/>
              </a:spcAft>
              <a:buNone/>
            </a:pPr>
            <a:r>
              <a:rPr lang="en-US" altLang="zh-CN" sz="2400" dirty="0">
                <a:solidFill>
                  <a:srgbClr val="800080"/>
                </a:solidFill>
                <a:cs typeface="Times New Roman" panose="02020603050405020304" pitchFamily="18" charset="0"/>
              </a:rPr>
              <a:t>ADT  list  {</a:t>
            </a:r>
            <a:r>
              <a:rPr lang="en-US" altLang="zh-CN" sz="2400" dirty="0">
                <a:solidFill>
                  <a:srgbClr val="080808"/>
                </a:solidFill>
                <a:cs typeface="Times New Roman" panose="02020603050405020304" pitchFamily="18" charset="0"/>
              </a:rPr>
              <a:t>	</a:t>
            </a:r>
          </a:p>
          <a:p>
            <a:pPr marL="0" indent="0">
              <a:spcAft>
                <a:spcPts val="0"/>
              </a:spcAft>
              <a:buNone/>
            </a:pPr>
            <a:r>
              <a:rPr lang="en-US" altLang="zh-CN" sz="2400" dirty="0">
                <a:solidFill>
                  <a:srgbClr val="080808"/>
                </a:solidFill>
                <a:cs typeface="Times New Roman" panose="02020603050405020304" pitchFamily="18" charset="0"/>
              </a:rPr>
              <a:t>      </a:t>
            </a:r>
            <a:r>
              <a:rPr lang="zh-CN" altLang="en-US" sz="2400" dirty="0">
                <a:solidFill>
                  <a:schemeClr val="accent2">
                    <a:lumMod val="50000"/>
                  </a:schemeClr>
                </a:solidFill>
                <a:cs typeface="Times New Roman" panose="02020603050405020304" pitchFamily="18" charset="0"/>
              </a:rPr>
              <a:t>数据对象：任意数据元素的集合</a:t>
            </a:r>
          </a:p>
          <a:p>
            <a:pPr marL="0" indent="0">
              <a:spcAft>
                <a:spcPts val="0"/>
              </a:spcAft>
              <a:buNone/>
            </a:pPr>
            <a:r>
              <a:rPr lang="zh-CN" altLang="en-US" sz="2400" dirty="0">
                <a:solidFill>
                  <a:schemeClr val="accent2">
                    <a:lumMod val="50000"/>
                  </a:schemeClr>
                </a:solidFill>
                <a:cs typeface="Times New Roman" panose="02020603050405020304" pitchFamily="18" charset="0"/>
              </a:rPr>
              <a:t>      结构关系：除第一个和最后一个，每个元素有唯一的</a:t>
            </a:r>
            <a:r>
              <a:rPr lang="zh-CN" altLang="en-US" sz="2400" dirty="0">
                <a:solidFill>
                  <a:srgbClr val="00B050"/>
                </a:solidFill>
                <a:cs typeface="Times New Roman" panose="02020603050405020304" pitchFamily="18" charset="0"/>
              </a:rPr>
              <a:t>直接前驱</a:t>
            </a:r>
            <a:r>
              <a:rPr lang="zh-CN" altLang="en-US" sz="2400" dirty="0">
                <a:solidFill>
                  <a:schemeClr val="accent2">
                    <a:lumMod val="50000"/>
                  </a:schemeClr>
                </a:solidFill>
                <a:cs typeface="Times New Roman" panose="02020603050405020304" pitchFamily="18" charset="0"/>
              </a:rPr>
              <a:t>和唯一的</a:t>
            </a:r>
            <a:r>
              <a:rPr lang="zh-CN" altLang="en-US" sz="2400" dirty="0">
                <a:solidFill>
                  <a:srgbClr val="00B050"/>
                </a:solidFill>
                <a:cs typeface="Times New Roman" panose="02020603050405020304" pitchFamily="18" charset="0"/>
              </a:rPr>
              <a:t>直接后继</a:t>
            </a:r>
            <a:endParaRPr lang="en-US" altLang="zh-CN" sz="2400" dirty="0">
              <a:solidFill>
                <a:srgbClr val="00B050"/>
              </a:solidFill>
              <a:cs typeface="Times New Roman" panose="02020603050405020304" pitchFamily="18" charset="0"/>
            </a:endParaRPr>
          </a:p>
          <a:p>
            <a:pPr marL="0" indent="0">
              <a:spcAft>
                <a:spcPts val="0"/>
              </a:spcAft>
              <a:buNone/>
            </a:pPr>
            <a:r>
              <a:rPr lang="en-US" altLang="zh-CN" sz="2400" dirty="0">
                <a:solidFill>
                  <a:schemeClr val="accent2">
                    <a:lumMod val="50000"/>
                  </a:schemeClr>
                </a:solidFill>
                <a:cs typeface="Times New Roman" panose="02020603050405020304" pitchFamily="18" charset="0"/>
              </a:rPr>
              <a:t>      </a:t>
            </a:r>
            <a:r>
              <a:rPr lang="zh-CN" altLang="en-US" sz="2400" dirty="0">
                <a:solidFill>
                  <a:schemeClr val="accent2">
                    <a:lumMod val="50000"/>
                  </a:schemeClr>
                </a:solidFill>
                <a:cs typeface="Times New Roman" panose="02020603050405020304" pitchFamily="18" charset="0"/>
              </a:rPr>
              <a:t>基本操作：</a:t>
            </a:r>
          </a:p>
          <a:p>
            <a:pPr marL="0" indent="0">
              <a:spcAft>
                <a:spcPts val="0"/>
              </a:spcAft>
              <a:buNone/>
            </a:pPr>
            <a:r>
              <a:rPr lang="zh-CN" altLang="en-US" sz="2400" dirty="0">
                <a:solidFill>
                  <a:srgbClr val="0070C0"/>
                </a:solidFill>
                <a:cs typeface="Times New Roman" panose="02020603050405020304" pitchFamily="18" charset="0"/>
              </a:rPr>
              <a:t>		</a:t>
            </a:r>
            <a:r>
              <a:rPr lang="en-US" altLang="zh-CN" sz="2400" dirty="0" err="1">
                <a:solidFill>
                  <a:srgbClr val="FF0000"/>
                </a:solidFill>
                <a:cs typeface="Times New Roman" panose="02020603050405020304" pitchFamily="18" charset="0"/>
              </a:rPr>
              <a:t>ListInsert</a:t>
            </a:r>
            <a:r>
              <a:rPr lang="en-US" altLang="zh-CN" sz="2400" dirty="0">
                <a:solidFill>
                  <a:srgbClr val="FF0000"/>
                </a:solidFill>
                <a:cs typeface="Times New Roman" panose="02020603050405020304" pitchFamily="18" charset="0"/>
              </a:rPr>
              <a:t>(&amp;</a:t>
            </a:r>
            <a:r>
              <a:rPr lang="en-US" altLang="zh-CN" sz="2400" dirty="0" err="1">
                <a:solidFill>
                  <a:srgbClr val="FF0000"/>
                </a:solidFill>
                <a:cs typeface="Times New Roman" panose="02020603050405020304" pitchFamily="18" charset="0"/>
              </a:rPr>
              <a:t>L,i,e</a:t>
            </a:r>
            <a:r>
              <a:rPr lang="en-US" altLang="zh-CN" sz="2400" dirty="0">
                <a:solidFill>
                  <a:srgbClr val="FF0000"/>
                </a:solidFill>
                <a:cs typeface="Times New Roman" panose="02020603050405020304" pitchFamily="18" charset="0"/>
              </a:rPr>
              <a:t>);       </a:t>
            </a:r>
            <a:r>
              <a:rPr lang="en-US" altLang="zh-CN" sz="2400" dirty="0">
                <a:solidFill>
                  <a:srgbClr val="0070C0"/>
                </a:solidFill>
                <a:cs typeface="Times New Roman" panose="02020603050405020304" pitchFamily="18" charset="0"/>
              </a:rPr>
              <a:t>	</a:t>
            </a:r>
            <a:r>
              <a:rPr lang="en-US" altLang="zh-CN" sz="2400" dirty="0">
                <a:solidFill>
                  <a:schemeClr val="accent2">
                    <a:lumMod val="50000"/>
                  </a:schemeClr>
                </a:solidFill>
                <a:cs typeface="Times New Roman" panose="02020603050405020304" pitchFamily="18" charset="0"/>
              </a:rPr>
              <a:t>//</a:t>
            </a:r>
            <a:r>
              <a:rPr lang="zh-CN" altLang="en-US" sz="2400" dirty="0">
                <a:solidFill>
                  <a:schemeClr val="accent2">
                    <a:lumMod val="50000"/>
                  </a:schemeClr>
                </a:solidFill>
                <a:cs typeface="Times New Roman" panose="02020603050405020304" pitchFamily="18" charset="0"/>
              </a:rPr>
              <a:t>元素的插入</a:t>
            </a:r>
          </a:p>
          <a:p>
            <a:pPr marL="0" indent="0">
              <a:spcAft>
                <a:spcPts val="0"/>
              </a:spcAft>
              <a:buNone/>
            </a:pPr>
            <a:r>
              <a:rPr lang="zh-CN" altLang="en-US" sz="2400" dirty="0">
                <a:solidFill>
                  <a:srgbClr val="0070C0"/>
                </a:solidFill>
                <a:cs typeface="Times New Roman" panose="02020603050405020304" pitchFamily="18" charset="0"/>
              </a:rPr>
              <a:t>		</a:t>
            </a:r>
            <a:r>
              <a:rPr lang="en-US" altLang="zh-CN" sz="2400" dirty="0" err="1">
                <a:solidFill>
                  <a:srgbClr val="FF0000"/>
                </a:solidFill>
                <a:cs typeface="Times New Roman" panose="02020603050405020304" pitchFamily="18" charset="0"/>
              </a:rPr>
              <a:t>ListDelete</a:t>
            </a:r>
            <a:r>
              <a:rPr lang="en-US" altLang="zh-CN" sz="2400" dirty="0">
                <a:solidFill>
                  <a:srgbClr val="FF0000"/>
                </a:solidFill>
                <a:cs typeface="Times New Roman" panose="02020603050405020304" pitchFamily="18" charset="0"/>
              </a:rPr>
              <a:t>(&amp;</a:t>
            </a:r>
            <a:r>
              <a:rPr lang="en-US" altLang="zh-CN" sz="2400" dirty="0" err="1">
                <a:solidFill>
                  <a:srgbClr val="FF0000"/>
                </a:solidFill>
                <a:cs typeface="Times New Roman" panose="02020603050405020304" pitchFamily="18" charset="0"/>
              </a:rPr>
              <a:t>L,i,e</a:t>
            </a:r>
            <a:r>
              <a:rPr lang="en-US" altLang="zh-CN" sz="2400" dirty="0">
                <a:solidFill>
                  <a:srgbClr val="FF0000"/>
                </a:solidFill>
                <a:cs typeface="Times New Roman" panose="02020603050405020304" pitchFamily="18" charset="0"/>
              </a:rPr>
              <a:t>);        </a:t>
            </a:r>
            <a:r>
              <a:rPr lang="en-US" altLang="zh-CN" sz="2400" dirty="0">
                <a:solidFill>
                  <a:srgbClr val="0070C0"/>
                </a:solidFill>
                <a:cs typeface="Times New Roman" panose="02020603050405020304" pitchFamily="18" charset="0"/>
              </a:rPr>
              <a:t>	</a:t>
            </a:r>
            <a:r>
              <a:rPr lang="en-US" altLang="zh-CN" sz="2400" dirty="0">
                <a:solidFill>
                  <a:schemeClr val="accent2">
                    <a:lumMod val="50000"/>
                  </a:schemeClr>
                </a:solidFill>
                <a:cs typeface="Times New Roman" panose="02020603050405020304" pitchFamily="18" charset="0"/>
              </a:rPr>
              <a:t>//</a:t>
            </a:r>
            <a:r>
              <a:rPr lang="zh-CN" altLang="en-US" sz="2400" dirty="0">
                <a:solidFill>
                  <a:schemeClr val="accent2">
                    <a:lumMod val="50000"/>
                  </a:schemeClr>
                </a:solidFill>
                <a:cs typeface="Times New Roman" panose="02020603050405020304" pitchFamily="18" charset="0"/>
              </a:rPr>
              <a:t>元素的删除</a:t>
            </a:r>
          </a:p>
          <a:p>
            <a:pPr marL="0" indent="0">
              <a:spcAft>
                <a:spcPts val="0"/>
              </a:spcAft>
              <a:buNone/>
            </a:pPr>
            <a:r>
              <a:rPr lang="zh-CN" altLang="en-US" sz="2400" dirty="0">
                <a:solidFill>
                  <a:srgbClr val="0070C0"/>
                </a:solidFill>
                <a:cs typeface="Times New Roman" panose="02020603050405020304" pitchFamily="18" charset="0"/>
              </a:rPr>
              <a:t>		</a:t>
            </a:r>
            <a:r>
              <a:rPr lang="en-US" altLang="zh-CN" sz="2400" dirty="0">
                <a:solidFill>
                  <a:schemeClr val="accent2">
                    <a:lumMod val="50000"/>
                  </a:schemeClr>
                </a:solidFill>
                <a:cs typeface="Times New Roman" panose="02020603050405020304" pitchFamily="18" charset="0"/>
              </a:rPr>
              <a:t>…</a:t>
            </a:r>
          </a:p>
          <a:p>
            <a:pPr marL="0" indent="0">
              <a:spcAft>
                <a:spcPts val="0"/>
              </a:spcAft>
              <a:buNone/>
            </a:pPr>
            <a:r>
              <a:rPr lang="en-US" altLang="zh-CN" sz="2400" dirty="0">
                <a:solidFill>
                  <a:srgbClr val="800080"/>
                </a:solidFill>
                <a:cs typeface="Times New Roman" panose="02020603050405020304" pitchFamily="18" charset="0"/>
              </a:rPr>
              <a:t>}ADT list</a:t>
            </a:r>
          </a:p>
        </p:txBody>
      </p:sp>
    </p:spTree>
    <p:extLst>
      <p:ext uri="{BB962C8B-B14F-4D97-AF65-F5344CB8AC3E}">
        <p14:creationId xmlns:p14="http://schemas.microsoft.com/office/powerpoint/2010/main" val="2000059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7ABBE026-9D75-4818-BD61-6A2358D647E1}"/>
              </a:ext>
            </a:extLst>
          </p:cNvPr>
          <p:cNvSpPr>
            <a:spLocks noChangeArrowheads="1"/>
          </p:cNvSpPr>
          <p:nvPr/>
        </p:nvSpPr>
        <p:spPr bwMode="auto">
          <a:xfrm>
            <a:off x="3124200" y="2286000"/>
            <a:ext cx="5715000" cy="2819400"/>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chemeClr val="accent6">
                    <a:lumMod val="50000"/>
                  </a:schemeClr>
                </a:solidFill>
                <a:effectLst>
                  <a:outerShdw blurRad="38100" dist="38100" dir="2700000" algn="tl">
                    <a:srgbClr val="C0C0C0"/>
                  </a:outerShdw>
                </a:effectLst>
                <a:latin typeface="方正姚体" pitchFamily="2" charset="-122"/>
                <a:ea typeface="微软雅黑" pitchFamily="34" charset="-122"/>
              </a:rPr>
              <a:t>数据结构</a:t>
            </a: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CC0099"/>
                </a:solidFill>
                <a:effectLst>
                  <a:outerShdw blurRad="38100" dist="38100" dir="2700000" algn="tl">
                    <a:srgbClr val="C0C0C0"/>
                  </a:outerShdw>
                </a:effectLst>
                <a:latin typeface="Arial" charset="0"/>
                <a:ea typeface="微软雅黑" pitchFamily="34" charset="-122"/>
              </a:rPr>
              <a:t>算法</a:t>
            </a:r>
            <a:endParaRPr kumimoji="1" lang="en-US" altLang="zh-CN" sz="3200" b="1" dirty="0">
              <a:solidFill>
                <a:srgbClr val="CC0099"/>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000066"/>
                </a:solidFill>
                <a:effectLst>
                  <a:outerShdw blurRad="38100" dist="38100" dir="2700000" algn="tl">
                    <a:srgbClr val="C0C0C0"/>
                  </a:outerShdw>
                </a:effectLst>
                <a:latin typeface="Arial" charset="0"/>
                <a:ea typeface="微软雅黑" pitchFamily="34" charset="-122"/>
              </a:rPr>
              <a:t>算法的评价</a:t>
            </a: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zh-CN" altLang="en-US" sz="3200" b="1" dirty="0">
              <a:solidFill>
                <a:srgbClr val="000066"/>
              </a:solidFill>
              <a:effectLst>
                <a:outerShdw blurRad="38100" dist="38100" dir="2700000" algn="tl">
                  <a:srgbClr val="C0C0C0"/>
                </a:outerShdw>
              </a:effectLst>
              <a:latin typeface="Arial" charset="0"/>
              <a:ea typeface="微软雅黑" pitchFamily="34" charset="-122"/>
            </a:endParaRPr>
          </a:p>
        </p:txBody>
      </p:sp>
    </p:spTree>
    <p:extLst>
      <p:ext uri="{BB962C8B-B14F-4D97-AF65-F5344CB8AC3E}">
        <p14:creationId xmlns:p14="http://schemas.microsoft.com/office/powerpoint/2010/main" val="3292839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算法 </a:t>
            </a:r>
          </a:p>
        </p:txBody>
      </p:sp>
      <p:sp>
        <p:nvSpPr>
          <p:cNvPr id="3" name="内容占位符 2"/>
          <p:cNvSpPr>
            <a:spLocks noGrp="1"/>
          </p:cNvSpPr>
          <p:nvPr>
            <p:ph idx="1"/>
          </p:nvPr>
        </p:nvSpPr>
        <p:spPr>
          <a:xfrm>
            <a:off x="304800" y="1371600"/>
            <a:ext cx="11480800" cy="2590800"/>
          </a:xfrm>
        </p:spPr>
        <p:txBody>
          <a:bodyPr/>
          <a:lstStyle/>
          <a:p>
            <a:r>
              <a:rPr lang="zh-CN" altLang="en-US" dirty="0"/>
              <a:t>计算机科学家</a:t>
            </a:r>
            <a:r>
              <a:rPr lang="en-US" altLang="zh-CN" dirty="0" err="1"/>
              <a:t>D.E.Knuth</a:t>
            </a:r>
            <a:r>
              <a:rPr lang="zh-CN" altLang="en-US" dirty="0"/>
              <a:t>（克努特）在其经典巨著</a:t>
            </a:r>
            <a:r>
              <a:rPr lang="en-US" altLang="zh-CN" dirty="0"/>
              <a:t>《</a:t>
            </a:r>
            <a:r>
              <a:rPr lang="zh-CN" altLang="en-US" dirty="0"/>
              <a:t>计算机程序设计艺术</a:t>
            </a:r>
            <a:r>
              <a:rPr lang="en-US" altLang="zh-CN" dirty="0"/>
              <a:t>》(The Art of Computer Programming)</a:t>
            </a:r>
            <a:r>
              <a:rPr lang="zh-CN" altLang="en-US" dirty="0"/>
              <a:t>第一卷中对算法的定义 </a:t>
            </a:r>
            <a:r>
              <a:rPr lang="en-US" altLang="zh-CN" dirty="0"/>
              <a:t>:</a:t>
            </a:r>
            <a:r>
              <a:rPr lang="zh-CN" altLang="en-US" dirty="0"/>
              <a:t>  </a:t>
            </a:r>
            <a:endParaRPr lang="en-US" altLang="zh-CN" dirty="0"/>
          </a:p>
          <a:p>
            <a:r>
              <a:rPr lang="zh-CN" altLang="en-US" dirty="0"/>
              <a:t>算法，就是有穷</a:t>
            </a:r>
            <a:r>
              <a:rPr lang="zh-CN" altLang="en-US" dirty="0">
                <a:solidFill>
                  <a:srgbClr val="00B050"/>
                </a:solidFill>
              </a:rPr>
              <a:t>规则</a:t>
            </a:r>
            <a:r>
              <a:rPr lang="zh-CN" altLang="en-US" dirty="0"/>
              <a:t>的集合，其中的规则规定了解决某特定类型问题的</a:t>
            </a:r>
            <a:r>
              <a:rPr lang="zh-CN" altLang="en-US" dirty="0">
                <a:solidFill>
                  <a:srgbClr val="00B050"/>
                </a:solidFill>
              </a:rPr>
              <a:t>运算序列</a:t>
            </a:r>
          </a:p>
        </p:txBody>
      </p:sp>
      <p:sp>
        <p:nvSpPr>
          <p:cNvPr id="4" name="矩形 3"/>
          <p:cNvSpPr>
            <a:spLocks noChangeArrowheads="1"/>
          </p:cNvSpPr>
          <p:nvPr/>
        </p:nvSpPr>
        <p:spPr bwMode="auto">
          <a:xfrm>
            <a:off x="2667000" y="4648200"/>
            <a:ext cx="6878637" cy="528638"/>
          </a:xfrm>
          <a:prstGeom prst="rect">
            <a:avLst/>
          </a:prstGeom>
          <a:solidFill>
            <a:srgbClr val="FFFF00"/>
          </a:solidFill>
          <a:ln w="9525">
            <a:solidFill>
              <a:srgbClr val="FF0000"/>
            </a:solidFill>
            <a:miter lim="800000"/>
            <a:headEnd/>
            <a:tailEnd/>
          </a:ln>
        </p:spPr>
        <p:txBody>
          <a:bodyPr>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lgn="just" eaLnBrk="1" hangingPunct="1">
              <a:buFont typeface="Wingdings" panose="05000000000000000000" pitchFamily="2" charset="2"/>
              <a:buNone/>
            </a:pPr>
            <a:r>
              <a:rPr lang="zh-CN" altLang="en-US" sz="2800" dirty="0"/>
              <a:t>有穷性、确定性、可行性、输入、输出</a:t>
            </a:r>
            <a:endParaRPr lang="en-US" altLang="zh-CN" sz="2800" dirty="0"/>
          </a:p>
        </p:txBody>
      </p:sp>
    </p:spTree>
    <p:extLst>
      <p:ext uri="{BB962C8B-B14F-4D97-AF65-F5344CB8AC3E}">
        <p14:creationId xmlns:p14="http://schemas.microsoft.com/office/powerpoint/2010/main" val="253034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算法 </a:t>
            </a:r>
          </a:p>
        </p:txBody>
      </p:sp>
      <p:sp>
        <p:nvSpPr>
          <p:cNvPr id="5" name="内容占位符 4"/>
          <p:cNvSpPr>
            <a:spLocks noGrp="1"/>
          </p:cNvSpPr>
          <p:nvPr>
            <p:ph idx="1"/>
          </p:nvPr>
        </p:nvSpPr>
        <p:spPr/>
        <p:txBody>
          <a:bodyPr/>
          <a:lstStyle/>
          <a:p>
            <a:r>
              <a:rPr lang="zh-CN" altLang="en-US" dirty="0"/>
              <a:t>有穷性：一个算法在执行</a:t>
            </a:r>
            <a:r>
              <a:rPr lang="zh-CN" altLang="en-US" dirty="0">
                <a:solidFill>
                  <a:srgbClr val="00B050"/>
                </a:solidFill>
              </a:rPr>
              <a:t>有限步</a:t>
            </a:r>
            <a:r>
              <a:rPr lang="zh-CN" altLang="en-US" dirty="0"/>
              <a:t>之后必须结束</a:t>
            </a:r>
          </a:p>
          <a:p>
            <a:r>
              <a:rPr lang="zh-CN" altLang="en-US" dirty="0"/>
              <a:t>确定性：算法的</a:t>
            </a:r>
            <a:r>
              <a:rPr lang="zh-CN" altLang="en-US" dirty="0">
                <a:solidFill>
                  <a:srgbClr val="00B050"/>
                </a:solidFill>
              </a:rPr>
              <a:t>每一步骤</a:t>
            </a:r>
            <a:r>
              <a:rPr lang="zh-CN" altLang="en-US" dirty="0"/>
              <a:t>必须</a:t>
            </a:r>
            <a:r>
              <a:rPr lang="zh-CN" altLang="en-US" dirty="0">
                <a:solidFill>
                  <a:srgbClr val="00B050"/>
                </a:solidFill>
              </a:rPr>
              <a:t>确切定义</a:t>
            </a:r>
            <a:r>
              <a:rPr lang="zh-CN" altLang="en-US" dirty="0"/>
              <a:t>。执行者可根据该算法的每一步要求进行操作，并最终得出</a:t>
            </a:r>
            <a:r>
              <a:rPr lang="zh-CN" altLang="en-US" dirty="0">
                <a:solidFill>
                  <a:srgbClr val="00B050"/>
                </a:solidFill>
              </a:rPr>
              <a:t>正确的结果</a:t>
            </a:r>
            <a:r>
              <a:rPr lang="zh-CN" altLang="en-US" dirty="0"/>
              <a:t>（即无歧义）</a:t>
            </a:r>
          </a:p>
          <a:p>
            <a:r>
              <a:rPr lang="zh-CN" altLang="en-US" dirty="0"/>
              <a:t>可行性：算法中所有的运算都可以精确地</a:t>
            </a:r>
            <a:r>
              <a:rPr lang="zh-CN" altLang="en-US" dirty="0">
                <a:solidFill>
                  <a:srgbClr val="00B050"/>
                </a:solidFill>
              </a:rPr>
              <a:t>实现</a:t>
            </a:r>
          </a:p>
          <a:p>
            <a:r>
              <a:rPr lang="zh-CN" altLang="en-US" dirty="0"/>
              <a:t>输入：算法有</a:t>
            </a:r>
            <a:r>
              <a:rPr lang="zh-CN" altLang="en-US" dirty="0">
                <a:solidFill>
                  <a:srgbClr val="00B050"/>
                </a:solidFill>
              </a:rPr>
              <a:t>零个</a:t>
            </a:r>
            <a:r>
              <a:rPr lang="zh-CN" altLang="en-US" dirty="0"/>
              <a:t>或</a:t>
            </a:r>
            <a:r>
              <a:rPr lang="zh-CN" altLang="en-US" dirty="0">
                <a:solidFill>
                  <a:srgbClr val="00B050"/>
                </a:solidFill>
              </a:rPr>
              <a:t>多个</a:t>
            </a:r>
            <a:r>
              <a:rPr lang="zh-CN" altLang="en-US" dirty="0"/>
              <a:t>输入，即在算法开始之前，对算法给定的</a:t>
            </a:r>
            <a:r>
              <a:rPr lang="zh-CN" altLang="en-US" dirty="0">
                <a:solidFill>
                  <a:srgbClr val="00B050"/>
                </a:solidFill>
              </a:rPr>
              <a:t>初始量</a:t>
            </a:r>
          </a:p>
          <a:p>
            <a:r>
              <a:rPr lang="zh-CN" altLang="en-US" dirty="0"/>
              <a:t>输出：算法有</a:t>
            </a:r>
            <a:r>
              <a:rPr lang="zh-CN" altLang="en-US" dirty="0">
                <a:solidFill>
                  <a:srgbClr val="00B050"/>
                </a:solidFill>
              </a:rPr>
              <a:t>一个</a:t>
            </a:r>
            <a:r>
              <a:rPr lang="zh-CN" altLang="en-US" dirty="0"/>
              <a:t>或</a:t>
            </a:r>
            <a:r>
              <a:rPr lang="zh-CN" altLang="en-US" dirty="0">
                <a:solidFill>
                  <a:srgbClr val="00B050"/>
                </a:solidFill>
              </a:rPr>
              <a:t>多个</a:t>
            </a:r>
            <a:r>
              <a:rPr lang="zh-CN" altLang="en-US" dirty="0"/>
              <a:t>输出，即与输入有某个特定关系的量，简单地说就是算法的</a:t>
            </a:r>
            <a:r>
              <a:rPr lang="zh-CN" altLang="en-US" dirty="0">
                <a:solidFill>
                  <a:srgbClr val="00B050"/>
                </a:solidFill>
              </a:rPr>
              <a:t>最终结果</a:t>
            </a:r>
          </a:p>
        </p:txBody>
      </p:sp>
    </p:spTree>
    <p:extLst>
      <p:ext uri="{BB962C8B-B14F-4D97-AF65-F5344CB8AC3E}">
        <p14:creationId xmlns:p14="http://schemas.microsoft.com/office/powerpoint/2010/main" val="3767182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3"/>
          <p:cNvSpPr txBox="1">
            <a:spLocks noGrp="1" noChangeArrowheads="1"/>
          </p:cNvSpPr>
          <p:nvPr/>
        </p:nvSpPr>
        <p:spPr bwMode="auto">
          <a:xfrm>
            <a:off x="8705850" y="63960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lgn="r" eaLnBrk="1" hangingPunct="1"/>
            <a:fld id="{7F7DD2E6-BB36-4137-A984-9877AE5244AC}" type="slidenum">
              <a:rPr kumimoji="0" lang="en-US" altLang="zh-CN" sz="1400">
                <a:solidFill>
                  <a:srgbClr val="CCFFFF"/>
                </a:solidFill>
                <a:ea typeface="宋体" panose="02010600030101010101" pitchFamily="2" charset="-122"/>
              </a:rPr>
              <a:pPr algn="r" eaLnBrk="1" hangingPunct="1"/>
              <a:t>34</a:t>
            </a:fld>
            <a:endParaRPr kumimoji="0" lang="en-US" altLang="zh-CN" sz="1400">
              <a:solidFill>
                <a:srgbClr val="CCFFFF"/>
              </a:solidFill>
              <a:ea typeface="宋体" panose="02010600030101010101" pitchFamily="2" charset="-122"/>
            </a:endParaRPr>
          </a:p>
        </p:txBody>
      </p:sp>
      <p:sp>
        <p:nvSpPr>
          <p:cNvPr id="18435" name="Rectangle 2"/>
          <p:cNvSpPr>
            <a:spLocks noGrp="1" noChangeArrowheads="1"/>
          </p:cNvSpPr>
          <p:nvPr>
            <p:ph type="title" idx="4294967295"/>
          </p:nvPr>
        </p:nvSpPr>
        <p:spPr/>
        <p:txBody>
          <a:bodyPr/>
          <a:lstStyle/>
          <a:p>
            <a:pPr eaLnBrk="1" hangingPunct="1"/>
            <a:r>
              <a:rPr lang="zh-CN" altLang="en-US" dirty="0"/>
              <a:t>算法、数据结构与程序的关系 </a:t>
            </a:r>
          </a:p>
        </p:txBody>
      </p:sp>
      <p:sp>
        <p:nvSpPr>
          <p:cNvPr id="18437" name="灯片编号占位符 3"/>
          <p:cNvSpPr txBox="1">
            <a:spLocks noGrp="1"/>
          </p:cNvSpPr>
          <p:nvPr/>
        </p:nvSpPr>
        <p:spPr bwMode="auto">
          <a:xfrm>
            <a:off x="8705850" y="63960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lgn="r" eaLnBrk="1" hangingPunct="1"/>
            <a:fld id="{5E91EADD-BECA-49DC-A26D-C81AD5FD6AC9}" type="slidenum">
              <a:rPr kumimoji="0" lang="en-US" altLang="zh-CN" sz="1400">
                <a:solidFill>
                  <a:srgbClr val="CCFFFF"/>
                </a:solidFill>
                <a:ea typeface="宋体" panose="02010600030101010101" pitchFamily="2" charset="-122"/>
              </a:rPr>
              <a:pPr algn="r" eaLnBrk="1" hangingPunct="1"/>
              <a:t>34</a:t>
            </a:fld>
            <a:endParaRPr kumimoji="0" lang="en-US" altLang="zh-CN" sz="1400">
              <a:solidFill>
                <a:srgbClr val="CCFFFF"/>
              </a:solidFill>
              <a:ea typeface="宋体" panose="02010600030101010101" pitchFamily="2" charset="-122"/>
            </a:endParaRPr>
          </a:p>
        </p:txBody>
      </p:sp>
      <p:sp>
        <p:nvSpPr>
          <p:cNvPr id="551939" name="Rectangle 3"/>
          <p:cNvSpPr>
            <a:spLocks noChangeArrowheads="1"/>
          </p:cNvSpPr>
          <p:nvPr/>
        </p:nvSpPr>
        <p:spPr bwMode="auto">
          <a:xfrm>
            <a:off x="1868489" y="2051050"/>
            <a:ext cx="8270875"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lgn="just">
              <a:lnSpc>
                <a:spcPct val="90000"/>
              </a:lnSpc>
              <a:spcBef>
                <a:spcPct val="20000"/>
              </a:spcBef>
              <a:buClr>
                <a:schemeClr val="folHlink"/>
              </a:buClr>
              <a:buSzPct val="60000"/>
              <a:buFont typeface="Wingdings" panose="05000000000000000000" pitchFamily="2" charset="2"/>
              <a:buNone/>
            </a:pPr>
            <a:endParaRPr lang="zh-CN" altLang="en-US" sz="2800">
              <a:solidFill>
                <a:schemeClr val="folHlink"/>
              </a:solidFill>
              <a:latin typeface="微软雅黑" panose="020B0503020204020204" pitchFamily="34" charset="-122"/>
              <a:ea typeface="微软雅黑" panose="020B0503020204020204" pitchFamily="34" charset="-122"/>
            </a:endParaRPr>
          </a:p>
          <a:p>
            <a:pPr>
              <a:lnSpc>
                <a:spcPct val="90000"/>
              </a:lnSpc>
              <a:spcBef>
                <a:spcPct val="20000"/>
              </a:spcBef>
              <a:buClr>
                <a:schemeClr val="folHlink"/>
              </a:buClr>
              <a:buSzPct val="60000"/>
              <a:buFont typeface="Wingdings" panose="05000000000000000000" pitchFamily="2" charset="2"/>
              <a:buNone/>
            </a:pPr>
            <a:endParaRPr lang="zh-CN" altLang="en-US" sz="2800">
              <a:solidFill>
                <a:schemeClr val="folHlink"/>
              </a:solidFill>
              <a:latin typeface="微软雅黑" panose="020B0503020204020204" pitchFamily="34" charset="-122"/>
              <a:ea typeface="微软雅黑" panose="020B0503020204020204" pitchFamily="34" charset="-122"/>
            </a:endParaRPr>
          </a:p>
          <a:p>
            <a:pPr>
              <a:lnSpc>
                <a:spcPct val="90000"/>
              </a:lnSpc>
              <a:spcBef>
                <a:spcPct val="20000"/>
              </a:spcBef>
              <a:buClr>
                <a:schemeClr val="folHlink"/>
              </a:buClr>
              <a:buSzPct val="60000"/>
              <a:buFont typeface="Wingdings" panose="05000000000000000000" pitchFamily="2" charset="2"/>
              <a:buNone/>
            </a:pPr>
            <a:endParaRPr lang="zh-CN" altLang="en-US" sz="3200">
              <a:latin typeface="微软雅黑" panose="020B0503020204020204" pitchFamily="34" charset="-122"/>
              <a:ea typeface="微软雅黑" panose="020B0503020204020204" pitchFamily="34" charset="-122"/>
            </a:endParaRPr>
          </a:p>
        </p:txBody>
      </p:sp>
      <p:sp>
        <p:nvSpPr>
          <p:cNvPr id="18439" name="Rectangle 13"/>
          <p:cNvSpPr txBox="1">
            <a:spLocks noGrp="1" noChangeArrowheads="1"/>
          </p:cNvSpPr>
          <p:nvPr/>
        </p:nvSpPr>
        <p:spPr bwMode="auto">
          <a:xfrm>
            <a:off x="8705850" y="63960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lgn="r" eaLnBrk="1" hangingPunct="1"/>
            <a:fld id="{FA574A34-27AC-46CE-93A9-462BA23DAC05}" type="slidenum">
              <a:rPr kumimoji="0" lang="en-US" altLang="zh-CN" sz="1400">
                <a:solidFill>
                  <a:srgbClr val="CCFFFF"/>
                </a:solidFill>
                <a:ea typeface="宋体" panose="02010600030101010101" pitchFamily="2" charset="-122"/>
              </a:rPr>
              <a:pPr algn="r" eaLnBrk="1" hangingPunct="1"/>
              <a:t>34</a:t>
            </a:fld>
            <a:endParaRPr kumimoji="0" lang="en-US" altLang="zh-CN" sz="1400">
              <a:solidFill>
                <a:srgbClr val="CCFFFF"/>
              </a:solidFill>
              <a:ea typeface="宋体" panose="02010600030101010101" pitchFamily="2" charset="-122"/>
            </a:endParaRPr>
          </a:p>
        </p:txBody>
      </p:sp>
      <p:sp>
        <p:nvSpPr>
          <p:cNvPr id="18440" name="Rectangle 13"/>
          <p:cNvSpPr>
            <a:spLocks noChangeArrowheads="1"/>
          </p:cNvSpPr>
          <p:nvPr/>
        </p:nvSpPr>
        <p:spPr bwMode="auto">
          <a:xfrm>
            <a:off x="2012951" y="2497138"/>
            <a:ext cx="1393825" cy="514350"/>
          </a:xfrm>
          <a:prstGeom prst="rect">
            <a:avLst/>
          </a:prstGeom>
          <a:noFill/>
          <a:ln w="14288">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8441" name="Rectangle 14"/>
          <p:cNvSpPr>
            <a:spLocks noChangeArrowheads="1"/>
          </p:cNvSpPr>
          <p:nvPr/>
        </p:nvSpPr>
        <p:spPr bwMode="auto">
          <a:xfrm>
            <a:off x="2160589" y="2636838"/>
            <a:ext cx="109537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zh-CN" altLang="en-US" sz="1700" dirty="0">
                <a:solidFill>
                  <a:srgbClr val="000000"/>
                </a:solidFill>
                <a:latin typeface="微软雅黑" panose="020B0503020204020204" pitchFamily="34" charset="-122"/>
                <a:ea typeface="微软雅黑" panose="020B0503020204020204" pitchFamily="34" charset="-122"/>
              </a:rPr>
              <a:t>给定问题</a:t>
            </a:r>
            <a:endParaRPr lang="zh-CN" altLang="en-US" dirty="0">
              <a:latin typeface="微软雅黑" panose="020B0503020204020204" pitchFamily="34" charset="-122"/>
              <a:ea typeface="微软雅黑" panose="020B0503020204020204" pitchFamily="34" charset="-122"/>
            </a:endParaRPr>
          </a:p>
        </p:txBody>
      </p:sp>
      <p:grpSp>
        <p:nvGrpSpPr>
          <p:cNvPr id="2" name="Group 97"/>
          <p:cNvGrpSpPr>
            <a:grpSpLocks/>
          </p:cNvGrpSpPr>
          <p:nvPr/>
        </p:nvGrpSpPr>
        <p:grpSpPr bwMode="auto">
          <a:xfrm>
            <a:off x="3392489" y="2513014"/>
            <a:ext cx="2981325" cy="498475"/>
            <a:chOff x="1177" y="1583"/>
            <a:chExt cx="1878" cy="314"/>
          </a:xfrm>
        </p:grpSpPr>
        <p:grpSp>
          <p:nvGrpSpPr>
            <p:cNvPr id="18533" name="Group 95"/>
            <p:cNvGrpSpPr>
              <a:grpSpLocks/>
            </p:cNvGrpSpPr>
            <p:nvPr/>
          </p:nvGrpSpPr>
          <p:grpSpPr bwMode="auto">
            <a:xfrm>
              <a:off x="1177" y="1583"/>
              <a:ext cx="1878" cy="314"/>
              <a:chOff x="1177" y="1583"/>
              <a:chExt cx="1878" cy="314"/>
            </a:xfrm>
          </p:grpSpPr>
          <p:grpSp>
            <p:nvGrpSpPr>
              <p:cNvPr id="18535" name="Group 16"/>
              <p:cNvGrpSpPr>
                <a:grpSpLocks/>
              </p:cNvGrpSpPr>
              <p:nvPr/>
            </p:nvGrpSpPr>
            <p:grpSpPr bwMode="auto">
              <a:xfrm>
                <a:off x="1177" y="1721"/>
                <a:ext cx="374" cy="68"/>
                <a:chOff x="1044" y="1204"/>
                <a:chExt cx="380" cy="66"/>
              </a:xfrm>
            </p:grpSpPr>
            <p:sp>
              <p:nvSpPr>
                <p:cNvPr id="18537" name="Line 17"/>
                <p:cNvSpPr>
                  <a:spLocks noChangeShapeType="1"/>
                </p:cNvSpPr>
                <p:nvPr/>
              </p:nvSpPr>
              <p:spPr bwMode="auto">
                <a:xfrm>
                  <a:off x="1044" y="1232"/>
                  <a:ext cx="342"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538" name="Freeform 18"/>
                <p:cNvSpPr>
                  <a:spLocks/>
                </p:cNvSpPr>
                <p:nvPr/>
              </p:nvSpPr>
              <p:spPr bwMode="auto">
                <a:xfrm>
                  <a:off x="1367" y="1204"/>
                  <a:ext cx="57" cy="66"/>
                </a:xfrm>
                <a:custGeom>
                  <a:avLst/>
                  <a:gdLst>
                    <a:gd name="T0" fmla="*/ 0 w 57"/>
                    <a:gd name="T1" fmla="*/ 66 h 66"/>
                    <a:gd name="T2" fmla="*/ 57 w 57"/>
                    <a:gd name="T3" fmla="*/ 38 h 66"/>
                    <a:gd name="T4" fmla="*/ 0 w 57"/>
                    <a:gd name="T5" fmla="*/ 0 h 66"/>
                    <a:gd name="T6" fmla="*/ 0 w 57"/>
                    <a:gd name="T7" fmla="*/ 66 h 66"/>
                    <a:gd name="T8" fmla="*/ 0 60000 65536"/>
                    <a:gd name="T9" fmla="*/ 0 60000 65536"/>
                    <a:gd name="T10" fmla="*/ 0 60000 65536"/>
                    <a:gd name="T11" fmla="*/ 0 60000 65536"/>
                    <a:gd name="T12" fmla="*/ 0 w 57"/>
                    <a:gd name="T13" fmla="*/ 0 h 66"/>
                    <a:gd name="T14" fmla="*/ 57 w 57"/>
                    <a:gd name="T15" fmla="*/ 66 h 66"/>
                  </a:gdLst>
                  <a:ahLst/>
                  <a:cxnLst>
                    <a:cxn ang="T8">
                      <a:pos x="T0" y="T1"/>
                    </a:cxn>
                    <a:cxn ang="T9">
                      <a:pos x="T2" y="T3"/>
                    </a:cxn>
                    <a:cxn ang="T10">
                      <a:pos x="T4" y="T5"/>
                    </a:cxn>
                    <a:cxn ang="T11">
                      <a:pos x="T6" y="T7"/>
                    </a:cxn>
                  </a:cxnLst>
                  <a:rect l="T12" t="T13" r="T14" b="T15"/>
                  <a:pathLst>
                    <a:path w="57" h="66">
                      <a:moveTo>
                        <a:pt x="0" y="66"/>
                      </a:moveTo>
                      <a:lnTo>
                        <a:pt x="57" y="38"/>
                      </a:lnTo>
                      <a:lnTo>
                        <a:pt x="0" y="0"/>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sp>
            <p:nvSpPr>
              <p:cNvPr id="18536" name="Rectangle 19"/>
              <p:cNvSpPr>
                <a:spLocks noChangeArrowheads="1"/>
              </p:cNvSpPr>
              <p:nvPr/>
            </p:nvSpPr>
            <p:spPr bwMode="auto">
              <a:xfrm>
                <a:off x="1542" y="1583"/>
                <a:ext cx="1513" cy="314"/>
              </a:xfrm>
              <a:prstGeom prst="rect">
                <a:avLst/>
              </a:prstGeom>
              <a:noFill/>
              <a:ln w="14288">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sp>
          <p:nvSpPr>
            <p:cNvPr id="18534" name="Rectangle 20"/>
            <p:cNvSpPr>
              <a:spLocks noChangeArrowheads="1"/>
            </p:cNvSpPr>
            <p:nvPr/>
          </p:nvSpPr>
          <p:spPr bwMode="auto">
            <a:xfrm>
              <a:off x="1635" y="1671"/>
              <a:ext cx="124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zh-CN" altLang="en-US" sz="1700" dirty="0">
                  <a:solidFill>
                    <a:srgbClr val="000000"/>
                  </a:solidFill>
                  <a:latin typeface="微软雅黑" panose="020B0503020204020204" pitchFamily="34" charset="-122"/>
                  <a:ea typeface="微软雅黑" panose="020B0503020204020204" pitchFamily="34" charset="-122"/>
                </a:rPr>
                <a:t>设计求解问题的算法</a:t>
              </a:r>
            </a:p>
          </p:txBody>
        </p:sp>
      </p:grpSp>
      <p:sp>
        <p:nvSpPr>
          <p:cNvPr id="18443" name="Rectangle 21"/>
          <p:cNvSpPr>
            <a:spLocks noChangeArrowheads="1"/>
          </p:cNvSpPr>
          <p:nvPr/>
        </p:nvSpPr>
        <p:spPr bwMode="auto">
          <a:xfrm>
            <a:off x="5989638" y="2636838"/>
            <a:ext cx="6412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en-US" altLang="zh-CN" sz="1700" b="0">
                <a:solidFill>
                  <a:srgbClr val="000000"/>
                </a:solidFill>
                <a:latin typeface="微软雅黑" panose="020B0503020204020204" pitchFamily="34" charset="-122"/>
                <a:ea typeface="微软雅黑" panose="020B0503020204020204" pitchFamily="34" charset="-122"/>
              </a:rPr>
              <a:t> </a:t>
            </a:r>
            <a:endParaRPr lang="en-US" altLang="zh-CN" b="0">
              <a:latin typeface="微软雅黑" panose="020B0503020204020204" pitchFamily="34" charset="-122"/>
              <a:ea typeface="微软雅黑" panose="020B0503020204020204" pitchFamily="34" charset="-122"/>
            </a:endParaRPr>
          </a:p>
        </p:txBody>
      </p:sp>
      <p:grpSp>
        <p:nvGrpSpPr>
          <p:cNvPr id="5" name="Group 96"/>
          <p:cNvGrpSpPr>
            <a:grpSpLocks/>
          </p:cNvGrpSpPr>
          <p:nvPr/>
        </p:nvGrpSpPr>
        <p:grpSpPr bwMode="auto">
          <a:xfrm>
            <a:off x="6373815" y="2513014"/>
            <a:ext cx="3502026" cy="498475"/>
            <a:chOff x="3055" y="1583"/>
            <a:chExt cx="2206" cy="314"/>
          </a:xfrm>
        </p:grpSpPr>
        <p:grpSp>
          <p:nvGrpSpPr>
            <p:cNvPr id="18528" name="Group 22"/>
            <p:cNvGrpSpPr>
              <a:grpSpLocks/>
            </p:cNvGrpSpPr>
            <p:nvPr/>
          </p:nvGrpSpPr>
          <p:grpSpPr bwMode="auto">
            <a:xfrm>
              <a:off x="3055" y="1721"/>
              <a:ext cx="384" cy="68"/>
              <a:chOff x="2951" y="1204"/>
              <a:chExt cx="390" cy="66"/>
            </a:xfrm>
          </p:grpSpPr>
          <p:sp>
            <p:nvSpPr>
              <p:cNvPr id="18531" name="Line 23"/>
              <p:cNvSpPr>
                <a:spLocks noChangeShapeType="1"/>
              </p:cNvSpPr>
              <p:nvPr/>
            </p:nvSpPr>
            <p:spPr bwMode="auto">
              <a:xfrm>
                <a:off x="2951" y="1232"/>
                <a:ext cx="342"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532" name="Freeform 24"/>
              <p:cNvSpPr>
                <a:spLocks/>
              </p:cNvSpPr>
              <p:nvPr/>
            </p:nvSpPr>
            <p:spPr bwMode="auto">
              <a:xfrm>
                <a:off x="3274" y="1204"/>
                <a:ext cx="67" cy="66"/>
              </a:xfrm>
              <a:custGeom>
                <a:avLst/>
                <a:gdLst>
                  <a:gd name="T0" fmla="*/ 0 w 67"/>
                  <a:gd name="T1" fmla="*/ 66 h 66"/>
                  <a:gd name="T2" fmla="*/ 67 w 67"/>
                  <a:gd name="T3" fmla="*/ 38 h 66"/>
                  <a:gd name="T4" fmla="*/ 0 w 67"/>
                  <a:gd name="T5" fmla="*/ 0 h 66"/>
                  <a:gd name="T6" fmla="*/ 0 w 67"/>
                  <a:gd name="T7" fmla="*/ 66 h 66"/>
                  <a:gd name="T8" fmla="*/ 0 60000 65536"/>
                  <a:gd name="T9" fmla="*/ 0 60000 65536"/>
                  <a:gd name="T10" fmla="*/ 0 60000 65536"/>
                  <a:gd name="T11" fmla="*/ 0 60000 65536"/>
                  <a:gd name="T12" fmla="*/ 0 w 67"/>
                  <a:gd name="T13" fmla="*/ 0 h 66"/>
                  <a:gd name="T14" fmla="*/ 67 w 67"/>
                  <a:gd name="T15" fmla="*/ 66 h 66"/>
                </a:gdLst>
                <a:ahLst/>
                <a:cxnLst>
                  <a:cxn ang="T8">
                    <a:pos x="T0" y="T1"/>
                  </a:cxn>
                  <a:cxn ang="T9">
                    <a:pos x="T2" y="T3"/>
                  </a:cxn>
                  <a:cxn ang="T10">
                    <a:pos x="T4" y="T5"/>
                  </a:cxn>
                  <a:cxn ang="T11">
                    <a:pos x="T6" y="T7"/>
                  </a:cxn>
                </a:cxnLst>
                <a:rect l="T12" t="T13" r="T14" b="T15"/>
                <a:pathLst>
                  <a:path w="67" h="66">
                    <a:moveTo>
                      <a:pt x="0" y="66"/>
                    </a:moveTo>
                    <a:lnTo>
                      <a:pt x="67" y="38"/>
                    </a:lnTo>
                    <a:lnTo>
                      <a:pt x="0" y="0"/>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sp>
          <p:nvSpPr>
            <p:cNvPr id="18529" name="Rectangle 25"/>
            <p:cNvSpPr>
              <a:spLocks noChangeArrowheads="1"/>
            </p:cNvSpPr>
            <p:nvPr/>
          </p:nvSpPr>
          <p:spPr bwMode="auto">
            <a:xfrm>
              <a:off x="3429" y="1583"/>
              <a:ext cx="1832" cy="314"/>
            </a:xfrm>
            <a:prstGeom prst="rect">
              <a:avLst/>
            </a:prstGeom>
            <a:noFill/>
            <a:ln w="14288">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8530" name="Rectangle 26"/>
            <p:cNvSpPr>
              <a:spLocks noChangeArrowheads="1"/>
            </p:cNvSpPr>
            <p:nvPr/>
          </p:nvSpPr>
          <p:spPr bwMode="auto">
            <a:xfrm>
              <a:off x="3456" y="1671"/>
              <a:ext cx="17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zh-CN" altLang="en-US" sz="1800" dirty="0">
                  <a:solidFill>
                    <a:srgbClr val="000000"/>
                  </a:solidFill>
                  <a:latin typeface="微软雅黑" panose="020B0503020204020204" pitchFamily="34" charset="-122"/>
                  <a:ea typeface="微软雅黑" panose="020B0503020204020204" pitchFamily="34" charset="-122"/>
                </a:rPr>
                <a:t>抽象出数据，建立数据结构</a:t>
              </a:r>
            </a:p>
          </p:txBody>
        </p:sp>
      </p:grpSp>
      <p:sp>
        <p:nvSpPr>
          <p:cNvPr id="18445" name="Rectangle 27"/>
          <p:cNvSpPr>
            <a:spLocks noChangeArrowheads="1"/>
          </p:cNvSpPr>
          <p:nvPr/>
        </p:nvSpPr>
        <p:spPr bwMode="auto">
          <a:xfrm>
            <a:off x="9578975" y="2636838"/>
            <a:ext cx="6412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en-US" altLang="zh-CN" sz="1700" b="0" dirty="0">
                <a:solidFill>
                  <a:srgbClr val="000000"/>
                </a:solidFill>
                <a:latin typeface="微软雅黑" panose="020B0503020204020204" pitchFamily="34" charset="-122"/>
                <a:ea typeface="微软雅黑" panose="020B0503020204020204" pitchFamily="34" charset="-122"/>
              </a:rPr>
              <a:t> </a:t>
            </a:r>
            <a:endParaRPr lang="en-US" altLang="zh-CN" b="0" dirty="0">
              <a:latin typeface="微软雅黑" panose="020B0503020204020204" pitchFamily="34" charset="-122"/>
              <a:ea typeface="微软雅黑" panose="020B0503020204020204" pitchFamily="34" charset="-122"/>
            </a:endParaRPr>
          </a:p>
        </p:txBody>
      </p:sp>
      <p:grpSp>
        <p:nvGrpSpPr>
          <p:cNvPr id="7" name="Group 104"/>
          <p:cNvGrpSpPr>
            <a:grpSpLocks/>
          </p:cNvGrpSpPr>
          <p:nvPr/>
        </p:nvGrpSpPr>
        <p:grpSpPr bwMode="auto">
          <a:xfrm>
            <a:off x="8302626" y="3917951"/>
            <a:ext cx="2062163" cy="593725"/>
            <a:chOff x="4270" y="2468"/>
            <a:chExt cx="1299" cy="374"/>
          </a:xfrm>
        </p:grpSpPr>
        <p:grpSp>
          <p:nvGrpSpPr>
            <p:cNvPr id="18521" name="Group 102"/>
            <p:cNvGrpSpPr>
              <a:grpSpLocks/>
            </p:cNvGrpSpPr>
            <p:nvPr/>
          </p:nvGrpSpPr>
          <p:grpSpPr bwMode="auto">
            <a:xfrm>
              <a:off x="4270" y="2468"/>
              <a:ext cx="1299" cy="374"/>
              <a:chOff x="4270" y="2468"/>
              <a:chExt cx="1299" cy="374"/>
            </a:xfrm>
          </p:grpSpPr>
          <p:sp>
            <p:nvSpPr>
              <p:cNvPr id="18523" name="Freeform 31"/>
              <p:cNvSpPr>
                <a:spLocks/>
              </p:cNvSpPr>
              <p:nvPr/>
            </p:nvSpPr>
            <p:spPr bwMode="auto">
              <a:xfrm>
                <a:off x="4644" y="2468"/>
                <a:ext cx="925" cy="374"/>
              </a:xfrm>
              <a:custGeom>
                <a:avLst/>
                <a:gdLst>
                  <a:gd name="T0" fmla="*/ 388 w 939"/>
                  <a:gd name="T1" fmla="*/ 0 h 359"/>
                  <a:gd name="T2" fmla="*/ 0 w 939"/>
                  <a:gd name="T3" fmla="*/ 292 h 359"/>
                  <a:gd name="T4" fmla="*/ 388 w 939"/>
                  <a:gd name="T5" fmla="*/ 588 h 359"/>
                  <a:gd name="T6" fmla="*/ 784 w 939"/>
                  <a:gd name="T7" fmla="*/ 292 h 359"/>
                  <a:gd name="T8" fmla="*/ 388 w 939"/>
                  <a:gd name="T9" fmla="*/ 0 h 359"/>
                  <a:gd name="T10" fmla="*/ 0 60000 65536"/>
                  <a:gd name="T11" fmla="*/ 0 60000 65536"/>
                  <a:gd name="T12" fmla="*/ 0 60000 65536"/>
                  <a:gd name="T13" fmla="*/ 0 60000 65536"/>
                  <a:gd name="T14" fmla="*/ 0 60000 65536"/>
                  <a:gd name="T15" fmla="*/ 0 w 939"/>
                  <a:gd name="T16" fmla="*/ 0 h 359"/>
                  <a:gd name="T17" fmla="*/ 939 w 939"/>
                  <a:gd name="T18" fmla="*/ 359 h 359"/>
                </a:gdLst>
                <a:ahLst/>
                <a:cxnLst>
                  <a:cxn ang="T10">
                    <a:pos x="T0" y="T1"/>
                  </a:cxn>
                  <a:cxn ang="T11">
                    <a:pos x="T2" y="T3"/>
                  </a:cxn>
                  <a:cxn ang="T12">
                    <a:pos x="T4" y="T5"/>
                  </a:cxn>
                  <a:cxn ang="T13">
                    <a:pos x="T6" y="T7"/>
                  </a:cxn>
                  <a:cxn ang="T14">
                    <a:pos x="T8" y="T9"/>
                  </a:cxn>
                </a:cxnLst>
                <a:rect l="T15" t="T16" r="T17" b="T18"/>
                <a:pathLst>
                  <a:path w="939" h="359">
                    <a:moveTo>
                      <a:pt x="465" y="0"/>
                    </a:moveTo>
                    <a:lnTo>
                      <a:pt x="0" y="179"/>
                    </a:lnTo>
                    <a:lnTo>
                      <a:pt x="465" y="359"/>
                    </a:lnTo>
                    <a:lnTo>
                      <a:pt x="939" y="179"/>
                    </a:lnTo>
                    <a:lnTo>
                      <a:pt x="465" y="0"/>
                    </a:lnTo>
                    <a:close/>
                  </a:path>
                </a:pathLst>
              </a:custGeom>
              <a:solidFill>
                <a:srgbClr val="CCFFFF"/>
              </a:solidFill>
              <a:ln w="14288">
                <a:solidFill>
                  <a:srgbClr val="000000"/>
                </a:solidFill>
                <a:round/>
                <a:headEnd/>
                <a:tailEnd/>
              </a:ln>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8524" name="Rectangle 32"/>
              <p:cNvSpPr>
                <a:spLocks noChangeArrowheads="1"/>
              </p:cNvSpPr>
              <p:nvPr/>
            </p:nvSpPr>
            <p:spPr bwMode="auto">
              <a:xfrm>
                <a:off x="4869" y="2507"/>
                <a:ext cx="644"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nvGrpSpPr>
              <p:cNvPr id="18525" name="Group 35"/>
              <p:cNvGrpSpPr>
                <a:grpSpLocks/>
              </p:cNvGrpSpPr>
              <p:nvPr/>
            </p:nvGrpSpPr>
            <p:grpSpPr bwMode="auto">
              <a:xfrm>
                <a:off x="4270" y="2625"/>
                <a:ext cx="383" cy="69"/>
                <a:chOff x="4185" y="2074"/>
                <a:chExt cx="389" cy="66"/>
              </a:xfrm>
            </p:grpSpPr>
            <p:sp>
              <p:nvSpPr>
                <p:cNvPr id="18526" name="Line 36"/>
                <p:cNvSpPr>
                  <a:spLocks noChangeShapeType="1"/>
                </p:cNvSpPr>
                <p:nvPr/>
              </p:nvSpPr>
              <p:spPr bwMode="auto">
                <a:xfrm>
                  <a:off x="4185" y="2102"/>
                  <a:ext cx="342"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527" name="Freeform 37"/>
                <p:cNvSpPr>
                  <a:spLocks/>
                </p:cNvSpPr>
                <p:nvPr/>
              </p:nvSpPr>
              <p:spPr bwMode="auto">
                <a:xfrm>
                  <a:off x="4508" y="2074"/>
                  <a:ext cx="66" cy="66"/>
                </a:xfrm>
                <a:custGeom>
                  <a:avLst/>
                  <a:gdLst>
                    <a:gd name="T0" fmla="*/ 0 w 66"/>
                    <a:gd name="T1" fmla="*/ 66 h 66"/>
                    <a:gd name="T2" fmla="*/ 66 w 66"/>
                    <a:gd name="T3" fmla="*/ 38 h 66"/>
                    <a:gd name="T4" fmla="*/ 0 w 66"/>
                    <a:gd name="T5" fmla="*/ 0 h 66"/>
                    <a:gd name="T6" fmla="*/ 0 w 66"/>
                    <a:gd name="T7" fmla="*/ 66 h 66"/>
                    <a:gd name="T8" fmla="*/ 0 60000 65536"/>
                    <a:gd name="T9" fmla="*/ 0 60000 65536"/>
                    <a:gd name="T10" fmla="*/ 0 60000 65536"/>
                    <a:gd name="T11" fmla="*/ 0 60000 65536"/>
                    <a:gd name="T12" fmla="*/ 0 w 66"/>
                    <a:gd name="T13" fmla="*/ 0 h 66"/>
                    <a:gd name="T14" fmla="*/ 66 w 66"/>
                    <a:gd name="T15" fmla="*/ 66 h 66"/>
                  </a:gdLst>
                  <a:ahLst/>
                  <a:cxnLst>
                    <a:cxn ang="T8">
                      <a:pos x="T0" y="T1"/>
                    </a:cxn>
                    <a:cxn ang="T9">
                      <a:pos x="T2" y="T3"/>
                    </a:cxn>
                    <a:cxn ang="T10">
                      <a:pos x="T4" y="T5"/>
                    </a:cxn>
                    <a:cxn ang="T11">
                      <a:pos x="T6" y="T7"/>
                    </a:cxn>
                  </a:cxnLst>
                  <a:rect l="T12" t="T13" r="T14" b="T15"/>
                  <a:pathLst>
                    <a:path w="66" h="66">
                      <a:moveTo>
                        <a:pt x="0" y="66"/>
                      </a:moveTo>
                      <a:lnTo>
                        <a:pt x="66" y="38"/>
                      </a:lnTo>
                      <a:lnTo>
                        <a:pt x="0" y="0"/>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grpSp>
        <p:sp>
          <p:nvSpPr>
            <p:cNvPr id="18522" name="Rectangle 33"/>
            <p:cNvSpPr>
              <a:spLocks noChangeArrowheads="1"/>
            </p:cNvSpPr>
            <p:nvPr/>
          </p:nvSpPr>
          <p:spPr bwMode="auto">
            <a:xfrm>
              <a:off x="4953" y="2585"/>
              <a:ext cx="41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zh-CN" altLang="en-US" sz="1700">
                  <a:solidFill>
                    <a:srgbClr val="000000"/>
                  </a:solidFill>
                  <a:latin typeface="微软雅黑" panose="020B0503020204020204" pitchFamily="34" charset="-122"/>
                  <a:ea typeface="微软雅黑" panose="020B0503020204020204" pitchFamily="34" charset="-122"/>
                </a:rPr>
                <a:t>满意</a:t>
              </a:r>
              <a:r>
                <a:rPr lang="zh-CN" altLang="en-US" sz="1700" b="0">
                  <a:solidFill>
                    <a:srgbClr val="000000"/>
                  </a:solidFill>
                  <a:latin typeface="微软雅黑" panose="020B0503020204020204" pitchFamily="34" charset="-122"/>
                  <a:ea typeface="微软雅黑" panose="020B0503020204020204" pitchFamily="34" charset="-122"/>
                </a:rPr>
                <a:t>？</a:t>
              </a:r>
              <a:endParaRPr lang="zh-CN" altLang="en-US" b="0">
                <a:latin typeface="微软雅黑" panose="020B0503020204020204" pitchFamily="34" charset="-122"/>
                <a:ea typeface="微软雅黑" panose="020B0503020204020204" pitchFamily="34" charset="-122"/>
              </a:endParaRPr>
            </a:p>
          </p:txBody>
        </p:sp>
      </p:grpSp>
      <p:sp>
        <p:nvSpPr>
          <p:cNvPr id="18447" name="Rectangle 34"/>
          <p:cNvSpPr>
            <a:spLocks noChangeArrowheads="1"/>
          </p:cNvSpPr>
          <p:nvPr/>
        </p:nvSpPr>
        <p:spPr bwMode="auto">
          <a:xfrm>
            <a:off x="10009188" y="4089400"/>
            <a:ext cx="6412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en-US" altLang="zh-CN" sz="1700" b="0">
                <a:solidFill>
                  <a:srgbClr val="000000"/>
                </a:solidFill>
                <a:latin typeface="微软雅黑" panose="020B0503020204020204" pitchFamily="34" charset="-122"/>
                <a:ea typeface="微软雅黑" panose="020B0503020204020204" pitchFamily="34" charset="-122"/>
              </a:rPr>
              <a:t> </a:t>
            </a:r>
            <a:endParaRPr lang="en-US" altLang="zh-CN" b="0">
              <a:latin typeface="微软雅黑" panose="020B0503020204020204" pitchFamily="34" charset="-122"/>
              <a:ea typeface="微软雅黑" panose="020B0503020204020204" pitchFamily="34" charset="-122"/>
            </a:endParaRPr>
          </a:p>
        </p:txBody>
      </p:sp>
      <p:sp>
        <p:nvSpPr>
          <p:cNvPr id="18448" name="Rectangle 41"/>
          <p:cNvSpPr>
            <a:spLocks noChangeArrowheads="1"/>
          </p:cNvSpPr>
          <p:nvPr/>
        </p:nvSpPr>
        <p:spPr bwMode="auto">
          <a:xfrm>
            <a:off x="6670675" y="5494338"/>
            <a:ext cx="6412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en-US" altLang="zh-CN" sz="1700" b="0">
                <a:solidFill>
                  <a:srgbClr val="000000"/>
                </a:solidFill>
                <a:latin typeface="微软雅黑" panose="020B0503020204020204" pitchFamily="34" charset="-122"/>
                <a:ea typeface="微软雅黑" panose="020B0503020204020204" pitchFamily="34" charset="-122"/>
              </a:rPr>
              <a:t> </a:t>
            </a:r>
            <a:endParaRPr lang="en-US" altLang="zh-CN" b="0">
              <a:latin typeface="微软雅黑" panose="020B0503020204020204" pitchFamily="34" charset="-122"/>
              <a:ea typeface="微软雅黑" panose="020B0503020204020204" pitchFamily="34" charset="-122"/>
            </a:endParaRPr>
          </a:p>
        </p:txBody>
      </p:sp>
      <p:grpSp>
        <p:nvGrpSpPr>
          <p:cNvPr id="10" name="Group 98"/>
          <p:cNvGrpSpPr>
            <a:grpSpLocks/>
          </p:cNvGrpSpPr>
          <p:nvPr/>
        </p:nvGrpSpPr>
        <p:grpSpPr bwMode="auto">
          <a:xfrm>
            <a:off x="1916111" y="2776537"/>
            <a:ext cx="8545513" cy="1468437"/>
            <a:chOff x="168" y="1749"/>
            <a:chExt cx="5383" cy="925"/>
          </a:xfrm>
        </p:grpSpPr>
        <p:grpSp>
          <p:nvGrpSpPr>
            <p:cNvPr id="18514" name="Group 10"/>
            <p:cNvGrpSpPr>
              <a:grpSpLocks/>
            </p:cNvGrpSpPr>
            <p:nvPr/>
          </p:nvGrpSpPr>
          <p:grpSpPr bwMode="auto">
            <a:xfrm>
              <a:off x="168" y="2606"/>
              <a:ext cx="150" cy="68"/>
              <a:chOff x="19" y="2055"/>
              <a:chExt cx="152" cy="66"/>
            </a:xfrm>
          </p:grpSpPr>
          <p:sp>
            <p:nvSpPr>
              <p:cNvPr id="18519" name="Line 11"/>
              <p:cNvSpPr>
                <a:spLocks noChangeShapeType="1"/>
              </p:cNvSpPr>
              <p:nvPr/>
            </p:nvSpPr>
            <p:spPr bwMode="auto">
              <a:xfrm>
                <a:off x="19" y="2083"/>
                <a:ext cx="114"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520" name="Freeform 12"/>
              <p:cNvSpPr>
                <a:spLocks/>
              </p:cNvSpPr>
              <p:nvPr/>
            </p:nvSpPr>
            <p:spPr bwMode="auto">
              <a:xfrm>
                <a:off x="114" y="2055"/>
                <a:ext cx="57" cy="66"/>
              </a:xfrm>
              <a:custGeom>
                <a:avLst/>
                <a:gdLst>
                  <a:gd name="T0" fmla="*/ 0 w 57"/>
                  <a:gd name="T1" fmla="*/ 66 h 66"/>
                  <a:gd name="T2" fmla="*/ 57 w 57"/>
                  <a:gd name="T3" fmla="*/ 38 h 66"/>
                  <a:gd name="T4" fmla="*/ 0 w 57"/>
                  <a:gd name="T5" fmla="*/ 0 h 66"/>
                  <a:gd name="T6" fmla="*/ 0 w 57"/>
                  <a:gd name="T7" fmla="*/ 66 h 66"/>
                  <a:gd name="T8" fmla="*/ 0 60000 65536"/>
                  <a:gd name="T9" fmla="*/ 0 60000 65536"/>
                  <a:gd name="T10" fmla="*/ 0 60000 65536"/>
                  <a:gd name="T11" fmla="*/ 0 60000 65536"/>
                  <a:gd name="T12" fmla="*/ 0 w 57"/>
                  <a:gd name="T13" fmla="*/ 0 h 66"/>
                  <a:gd name="T14" fmla="*/ 57 w 57"/>
                  <a:gd name="T15" fmla="*/ 66 h 66"/>
                </a:gdLst>
                <a:ahLst/>
                <a:cxnLst>
                  <a:cxn ang="T8">
                    <a:pos x="T0" y="T1"/>
                  </a:cxn>
                  <a:cxn ang="T9">
                    <a:pos x="T2" y="T3"/>
                  </a:cxn>
                  <a:cxn ang="T10">
                    <a:pos x="T4" y="T5"/>
                  </a:cxn>
                  <a:cxn ang="T11">
                    <a:pos x="T6" y="T7"/>
                  </a:cxn>
                </a:cxnLst>
                <a:rect l="T12" t="T13" r="T14" b="T15"/>
                <a:pathLst>
                  <a:path w="57" h="66">
                    <a:moveTo>
                      <a:pt x="0" y="66"/>
                    </a:moveTo>
                    <a:lnTo>
                      <a:pt x="57" y="38"/>
                    </a:lnTo>
                    <a:lnTo>
                      <a:pt x="0" y="0"/>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sp>
          <p:nvSpPr>
            <p:cNvPr id="18515" name="Line 44"/>
            <p:cNvSpPr>
              <a:spLocks noChangeShapeType="1"/>
            </p:cNvSpPr>
            <p:nvPr/>
          </p:nvSpPr>
          <p:spPr bwMode="auto">
            <a:xfrm>
              <a:off x="177" y="2261"/>
              <a:ext cx="537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516" name="Line 45"/>
            <p:cNvSpPr>
              <a:spLocks noChangeShapeType="1"/>
            </p:cNvSpPr>
            <p:nvPr/>
          </p:nvSpPr>
          <p:spPr bwMode="auto">
            <a:xfrm>
              <a:off x="5177" y="1749"/>
              <a:ext cx="373" cy="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517" name="Line 46"/>
            <p:cNvSpPr>
              <a:spLocks noChangeShapeType="1"/>
            </p:cNvSpPr>
            <p:nvPr/>
          </p:nvSpPr>
          <p:spPr bwMode="auto">
            <a:xfrm>
              <a:off x="5550" y="1749"/>
              <a:ext cx="1" cy="51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518" name="Line 47"/>
            <p:cNvSpPr>
              <a:spLocks noChangeShapeType="1"/>
            </p:cNvSpPr>
            <p:nvPr/>
          </p:nvSpPr>
          <p:spPr bwMode="auto">
            <a:xfrm>
              <a:off x="168" y="2261"/>
              <a:ext cx="1" cy="37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12" name="Group 107"/>
          <p:cNvGrpSpPr>
            <a:grpSpLocks/>
          </p:cNvGrpSpPr>
          <p:nvPr/>
        </p:nvGrpSpPr>
        <p:grpSpPr bwMode="auto">
          <a:xfrm>
            <a:off x="4638675" y="5322888"/>
            <a:ext cx="2520950" cy="590550"/>
            <a:chOff x="1962" y="3353"/>
            <a:chExt cx="1588" cy="372"/>
          </a:xfrm>
        </p:grpSpPr>
        <p:sp>
          <p:nvSpPr>
            <p:cNvPr id="18509" name="Freeform 38"/>
            <p:cNvSpPr>
              <a:spLocks/>
            </p:cNvSpPr>
            <p:nvPr/>
          </p:nvSpPr>
          <p:spPr bwMode="auto">
            <a:xfrm>
              <a:off x="2513" y="3353"/>
              <a:ext cx="1037" cy="372"/>
            </a:xfrm>
            <a:custGeom>
              <a:avLst/>
              <a:gdLst>
                <a:gd name="T0" fmla="*/ 434 w 1053"/>
                <a:gd name="T1" fmla="*/ 0 h 359"/>
                <a:gd name="T2" fmla="*/ 0 w 1053"/>
                <a:gd name="T3" fmla="*/ 274 h 359"/>
                <a:gd name="T4" fmla="*/ 434 w 1053"/>
                <a:gd name="T5" fmla="*/ 549 h 359"/>
                <a:gd name="T6" fmla="*/ 875 w 1053"/>
                <a:gd name="T7" fmla="*/ 274 h 359"/>
                <a:gd name="T8" fmla="*/ 434 w 1053"/>
                <a:gd name="T9" fmla="*/ 0 h 359"/>
                <a:gd name="T10" fmla="*/ 0 60000 65536"/>
                <a:gd name="T11" fmla="*/ 0 60000 65536"/>
                <a:gd name="T12" fmla="*/ 0 60000 65536"/>
                <a:gd name="T13" fmla="*/ 0 60000 65536"/>
                <a:gd name="T14" fmla="*/ 0 60000 65536"/>
                <a:gd name="T15" fmla="*/ 0 w 1053"/>
                <a:gd name="T16" fmla="*/ 0 h 359"/>
                <a:gd name="T17" fmla="*/ 1053 w 1053"/>
                <a:gd name="T18" fmla="*/ 359 h 359"/>
              </a:gdLst>
              <a:ahLst/>
              <a:cxnLst>
                <a:cxn ang="T10">
                  <a:pos x="T0" y="T1"/>
                </a:cxn>
                <a:cxn ang="T11">
                  <a:pos x="T2" y="T3"/>
                </a:cxn>
                <a:cxn ang="T12">
                  <a:pos x="T4" y="T5"/>
                </a:cxn>
                <a:cxn ang="T13">
                  <a:pos x="T6" y="T7"/>
                </a:cxn>
                <a:cxn ang="T14">
                  <a:pos x="T8" y="T9"/>
                </a:cxn>
              </a:cxnLst>
              <a:rect l="T15" t="T16" r="T17" b="T18"/>
              <a:pathLst>
                <a:path w="1053" h="359">
                  <a:moveTo>
                    <a:pt x="522" y="0"/>
                  </a:moveTo>
                  <a:lnTo>
                    <a:pt x="0" y="179"/>
                  </a:lnTo>
                  <a:lnTo>
                    <a:pt x="522" y="359"/>
                  </a:lnTo>
                  <a:lnTo>
                    <a:pt x="1053" y="179"/>
                  </a:lnTo>
                  <a:lnTo>
                    <a:pt x="522" y="0"/>
                  </a:lnTo>
                  <a:close/>
                </a:path>
              </a:pathLst>
            </a:custGeom>
            <a:solidFill>
              <a:srgbClr val="CCFFFF"/>
            </a:solidFill>
            <a:ln w="14288">
              <a:solidFill>
                <a:srgbClr val="000000"/>
              </a:solidFill>
              <a:round/>
              <a:headEnd/>
              <a:tailEnd/>
            </a:ln>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8510" name="Rectangle 40"/>
            <p:cNvSpPr>
              <a:spLocks noChangeArrowheads="1"/>
            </p:cNvSpPr>
            <p:nvPr/>
          </p:nvSpPr>
          <p:spPr bwMode="auto">
            <a:xfrm>
              <a:off x="2850" y="3470"/>
              <a:ext cx="41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zh-CN" altLang="en-US" sz="1700">
                  <a:solidFill>
                    <a:srgbClr val="000000"/>
                  </a:solidFill>
                  <a:latin typeface="微软雅黑" panose="020B0503020204020204" pitchFamily="34" charset="-122"/>
                  <a:ea typeface="微软雅黑" panose="020B0503020204020204" pitchFamily="34" charset="-122"/>
                </a:rPr>
                <a:t>正确</a:t>
              </a:r>
              <a:r>
                <a:rPr lang="zh-CN" altLang="en-US" sz="1700" b="0">
                  <a:solidFill>
                    <a:srgbClr val="000000"/>
                  </a:solidFill>
                  <a:latin typeface="微软雅黑" panose="020B0503020204020204" pitchFamily="34" charset="-122"/>
                  <a:ea typeface="微软雅黑" panose="020B0503020204020204" pitchFamily="34" charset="-122"/>
                </a:rPr>
                <a:t>？</a:t>
              </a:r>
              <a:endParaRPr lang="zh-CN" altLang="en-US" b="0">
                <a:latin typeface="微软雅黑" panose="020B0503020204020204" pitchFamily="34" charset="-122"/>
                <a:ea typeface="微软雅黑" panose="020B0503020204020204" pitchFamily="34" charset="-122"/>
              </a:endParaRPr>
            </a:p>
          </p:txBody>
        </p:sp>
        <p:grpSp>
          <p:nvGrpSpPr>
            <p:cNvPr id="18511" name="Group 59"/>
            <p:cNvGrpSpPr>
              <a:grpSpLocks/>
            </p:cNvGrpSpPr>
            <p:nvPr/>
          </p:nvGrpSpPr>
          <p:grpSpPr bwMode="auto">
            <a:xfrm>
              <a:off x="1962" y="3510"/>
              <a:ext cx="543" cy="69"/>
              <a:chOff x="1841" y="2925"/>
              <a:chExt cx="551" cy="66"/>
            </a:xfrm>
          </p:grpSpPr>
          <p:sp>
            <p:nvSpPr>
              <p:cNvPr id="18512" name="Line 60"/>
              <p:cNvSpPr>
                <a:spLocks noChangeShapeType="1"/>
              </p:cNvSpPr>
              <p:nvPr/>
            </p:nvSpPr>
            <p:spPr bwMode="auto">
              <a:xfrm>
                <a:off x="1841" y="2953"/>
                <a:ext cx="51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513" name="Freeform 61"/>
              <p:cNvSpPr>
                <a:spLocks/>
              </p:cNvSpPr>
              <p:nvPr/>
            </p:nvSpPr>
            <p:spPr bwMode="auto">
              <a:xfrm>
                <a:off x="2335" y="2925"/>
                <a:ext cx="57" cy="66"/>
              </a:xfrm>
              <a:custGeom>
                <a:avLst/>
                <a:gdLst>
                  <a:gd name="T0" fmla="*/ 0 w 57"/>
                  <a:gd name="T1" fmla="*/ 66 h 66"/>
                  <a:gd name="T2" fmla="*/ 57 w 57"/>
                  <a:gd name="T3" fmla="*/ 38 h 66"/>
                  <a:gd name="T4" fmla="*/ 0 w 57"/>
                  <a:gd name="T5" fmla="*/ 0 h 66"/>
                  <a:gd name="T6" fmla="*/ 0 w 57"/>
                  <a:gd name="T7" fmla="*/ 66 h 66"/>
                  <a:gd name="T8" fmla="*/ 0 60000 65536"/>
                  <a:gd name="T9" fmla="*/ 0 60000 65536"/>
                  <a:gd name="T10" fmla="*/ 0 60000 65536"/>
                  <a:gd name="T11" fmla="*/ 0 60000 65536"/>
                  <a:gd name="T12" fmla="*/ 0 w 57"/>
                  <a:gd name="T13" fmla="*/ 0 h 66"/>
                  <a:gd name="T14" fmla="*/ 57 w 57"/>
                  <a:gd name="T15" fmla="*/ 66 h 66"/>
                </a:gdLst>
                <a:ahLst/>
                <a:cxnLst>
                  <a:cxn ang="T8">
                    <a:pos x="T0" y="T1"/>
                  </a:cxn>
                  <a:cxn ang="T9">
                    <a:pos x="T2" y="T3"/>
                  </a:cxn>
                  <a:cxn ang="T10">
                    <a:pos x="T4" y="T5"/>
                  </a:cxn>
                  <a:cxn ang="T11">
                    <a:pos x="T6" y="T7"/>
                  </a:cxn>
                </a:cxnLst>
                <a:rect l="T12" t="T13" r="T14" b="T15"/>
                <a:pathLst>
                  <a:path w="57" h="66">
                    <a:moveTo>
                      <a:pt x="0" y="66"/>
                    </a:moveTo>
                    <a:lnTo>
                      <a:pt x="57" y="38"/>
                    </a:lnTo>
                    <a:lnTo>
                      <a:pt x="0" y="0"/>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grpSp>
      <p:grpSp>
        <p:nvGrpSpPr>
          <p:cNvPr id="14" name="Group 108"/>
          <p:cNvGrpSpPr>
            <a:grpSpLocks/>
          </p:cNvGrpSpPr>
          <p:nvPr/>
        </p:nvGrpSpPr>
        <p:grpSpPr bwMode="auto">
          <a:xfrm>
            <a:off x="3170238" y="5851525"/>
            <a:ext cx="3673474" cy="465138"/>
            <a:chOff x="1037" y="3686"/>
            <a:chExt cx="2314" cy="293"/>
          </a:xfrm>
        </p:grpSpPr>
        <p:grpSp>
          <p:nvGrpSpPr>
            <p:cNvPr id="18503" name="Group 65"/>
            <p:cNvGrpSpPr>
              <a:grpSpLocks/>
            </p:cNvGrpSpPr>
            <p:nvPr/>
          </p:nvGrpSpPr>
          <p:grpSpPr bwMode="auto">
            <a:xfrm>
              <a:off x="1037" y="3686"/>
              <a:ext cx="65" cy="285"/>
              <a:chOff x="902" y="3095"/>
              <a:chExt cx="66" cy="274"/>
            </a:xfrm>
          </p:grpSpPr>
          <p:sp>
            <p:nvSpPr>
              <p:cNvPr id="18507" name="Line 66"/>
              <p:cNvSpPr>
                <a:spLocks noChangeShapeType="1"/>
              </p:cNvSpPr>
              <p:nvPr/>
            </p:nvSpPr>
            <p:spPr bwMode="auto">
              <a:xfrm flipV="1">
                <a:off x="930" y="3133"/>
                <a:ext cx="1" cy="23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508" name="Freeform 67"/>
              <p:cNvSpPr>
                <a:spLocks/>
              </p:cNvSpPr>
              <p:nvPr/>
            </p:nvSpPr>
            <p:spPr bwMode="auto">
              <a:xfrm>
                <a:off x="902" y="3095"/>
                <a:ext cx="66" cy="66"/>
              </a:xfrm>
              <a:custGeom>
                <a:avLst/>
                <a:gdLst>
                  <a:gd name="T0" fmla="*/ 66 w 66"/>
                  <a:gd name="T1" fmla="*/ 66 h 66"/>
                  <a:gd name="T2" fmla="*/ 28 w 66"/>
                  <a:gd name="T3" fmla="*/ 0 h 66"/>
                  <a:gd name="T4" fmla="*/ 0 w 66"/>
                  <a:gd name="T5" fmla="*/ 66 h 66"/>
                  <a:gd name="T6" fmla="*/ 66 w 66"/>
                  <a:gd name="T7" fmla="*/ 66 h 66"/>
                  <a:gd name="T8" fmla="*/ 0 60000 65536"/>
                  <a:gd name="T9" fmla="*/ 0 60000 65536"/>
                  <a:gd name="T10" fmla="*/ 0 60000 65536"/>
                  <a:gd name="T11" fmla="*/ 0 60000 65536"/>
                  <a:gd name="T12" fmla="*/ 0 w 66"/>
                  <a:gd name="T13" fmla="*/ 0 h 66"/>
                  <a:gd name="T14" fmla="*/ 66 w 66"/>
                  <a:gd name="T15" fmla="*/ 66 h 66"/>
                </a:gdLst>
                <a:ahLst/>
                <a:cxnLst>
                  <a:cxn ang="T8">
                    <a:pos x="T0" y="T1"/>
                  </a:cxn>
                  <a:cxn ang="T9">
                    <a:pos x="T2" y="T3"/>
                  </a:cxn>
                  <a:cxn ang="T10">
                    <a:pos x="T4" y="T5"/>
                  </a:cxn>
                  <a:cxn ang="T11">
                    <a:pos x="T6" y="T7"/>
                  </a:cxn>
                </a:cxnLst>
                <a:rect l="T12" t="T13" r="T14" b="T15"/>
                <a:pathLst>
                  <a:path w="66" h="66">
                    <a:moveTo>
                      <a:pt x="66" y="66"/>
                    </a:moveTo>
                    <a:lnTo>
                      <a:pt x="28" y="0"/>
                    </a:lnTo>
                    <a:lnTo>
                      <a:pt x="0" y="66"/>
                    </a:lnTo>
                    <a:lnTo>
                      <a:pt x="66"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sp>
          <p:nvSpPr>
            <p:cNvPr id="18504" name="Line 68"/>
            <p:cNvSpPr>
              <a:spLocks noChangeShapeType="1"/>
            </p:cNvSpPr>
            <p:nvPr/>
          </p:nvSpPr>
          <p:spPr bwMode="auto">
            <a:xfrm>
              <a:off x="1065" y="3971"/>
              <a:ext cx="1962"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505" name="Line 69"/>
            <p:cNvSpPr>
              <a:spLocks noChangeShapeType="1"/>
            </p:cNvSpPr>
            <p:nvPr/>
          </p:nvSpPr>
          <p:spPr bwMode="auto">
            <a:xfrm>
              <a:off x="3027" y="3725"/>
              <a:ext cx="1" cy="24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506" name="Rectangle 71"/>
            <p:cNvSpPr>
              <a:spLocks noChangeArrowheads="1"/>
            </p:cNvSpPr>
            <p:nvPr/>
          </p:nvSpPr>
          <p:spPr bwMode="auto">
            <a:xfrm>
              <a:off x="3074" y="3814"/>
              <a:ext cx="27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zh-CN" altLang="en-US" sz="1700">
                  <a:solidFill>
                    <a:srgbClr val="000000"/>
                  </a:solidFill>
                  <a:latin typeface="微软雅黑" panose="020B0503020204020204" pitchFamily="34" charset="-122"/>
                  <a:ea typeface="微软雅黑" panose="020B0503020204020204" pitchFamily="34" charset="-122"/>
                </a:rPr>
                <a:t>有错</a:t>
              </a:r>
            </a:p>
          </p:txBody>
        </p:sp>
      </p:grpSp>
      <p:sp>
        <p:nvSpPr>
          <p:cNvPr id="18452" name="Rectangle 72"/>
          <p:cNvSpPr>
            <a:spLocks noChangeArrowheads="1"/>
          </p:cNvSpPr>
          <p:nvPr/>
        </p:nvSpPr>
        <p:spPr bwMode="auto">
          <a:xfrm>
            <a:off x="6819900" y="6037263"/>
            <a:ext cx="6412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en-US" altLang="zh-CN" sz="1700" b="0">
                <a:solidFill>
                  <a:srgbClr val="000000"/>
                </a:solidFill>
                <a:latin typeface="微软雅黑" panose="020B0503020204020204" pitchFamily="34" charset="-122"/>
                <a:ea typeface="微软雅黑" panose="020B0503020204020204" pitchFamily="34" charset="-122"/>
              </a:rPr>
              <a:t> </a:t>
            </a:r>
            <a:endParaRPr lang="en-US" altLang="zh-CN" b="0">
              <a:latin typeface="微软雅黑" panose="020B0503020204020204" pitchFamily="34" charset="-122"/>
              <a:ea typeface="微软雅黑" panose="020B0503020204020204" pitchFamily="34" charset="-122"/>
            </a:endParaRPr>
          </a:p>
        </p:txBody>
      </p:sp>
      <p:sp>
        <p:nvSpPr>
          <p:cNvPr id="18453" name="Rectangle 73"/>
          <p:cNvSpPr>
            <a:spLocks noChangeArrowheads="1"/>
          </p:cNvSpPr>
          <p:nvPr/>
        </p:nvSpPr>
        <p:spPr bwMode="auto">
          <a:xfrm>
            <a:off x="7042150" y="5211764"/>
            <a:ext cx="801688"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nvGrpSpPr>
          <p:cNvPr id="16" name="Group 109"/>
          <p:cNvGrpSpPr>
            <a:grpSpLocks/>
          </p:cNvGrpSpPr>
          <p:nvPr/>
        </p:nvGrpSpPr>
        <p:grpSpPr bwMode="auto">
          <a:xfrm>
            <a:off x="7175500" y="5337176"/>
            <a:ext cx="2908300" cy="530225"/>
            <a:chOff x="3560" y="3362"/>
            <a:chExt cx="1832" cy="334"/>
          </a:xfrm>
        </p:grpSpPr>
        <p:sp>
          <p:nvSpPr>
            <p:cNvPr id="18497" name="Rectangle 42"/>
            <p:cNvSpPr>
              <a:spLocks noChangeArrowheads="1"/>
            </p:cNvSpPr>
            <p:nvPr/>
          </p:nvSpPr>
          <p:spPr bwMode="auto">
            <a:xfrm>
              <a:off x="4597" y="3382"/>
              <a:ext cx="795" cy="314"/>
            </a:xfrm>
            <a:prstGeom prst="rect">
              <a:avLst/>
            </a:prstGeom>
            <a:solidFill>
              <a:srgbClr val="CCFFFF"/>
            </a:solidFill>
            <a:ln w="14288">
              <a:solidFill>
                <a:srgbClr val="003366"/>
              </a:solidFill>
              <a:miter lim="800000"/>
              <a:headEnd/>
              <a:tailEnd/>
            </a:ln>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8498" name="Rectangle 43"/>
            <p:cNvSpPr>
              <a:spLocks noChangeArrowheads="1"/>
            </p:cNvSpPr>
            <p:nvPr/>
          </p:nvSpPr>
          <p:spPr bwMode="auto">
            <a:xfrm>
              <a:off x="4691" y="3461"/>
              <a:ext cx="55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zh-CN" altLang="en-US" sz="1700">
                  <a:solidFill>
                    <a:srgbClr val="000000"/>
                  </a:solidFill>
                  <a:latin typeface="微软雅黑" panose="020B0503020204020204" pitchFamily="34" charset="-122"/>
                  <a:ea typeface="微软雅黑" panose="020B0503020204020204" pitchFamily="34" charset="-122"/>
                </a:rPr>
                <a:t>交付使用</a:t>
              </a:r>
            </a:p>
          </p:txBody>
        </p:sp>
        <p:grpSp>
          <p:nvGrpSpPr>
            <p:cNvPr id="18499" name="Group 62"/>
            <p:cNvGrpSpPr>
              <a:grpSpLocks/>
            </p:cNvGrpSpPr>
            <p:nvPr/>
          </p:nvGrpSpPr>
          <p:grpSpPr bwMode="auto">
            <a:xfrm>
              <a:off x="3560" y="3510"/>
              <a:ext cx="1037" cy="69"/>
              <a:chOff x="3464" y="2925"/>
              <a:chExt cx="1053" cy="66"/>
            </a:xfrm>
          </p:grpSpPr>
          <p:sp>
            <p:nvSpPr>
              <p:cNvPr id="18501" name="Line 63"/>
              <p:cNvSpPr>
                <a:spLocks noChangeShapeType="1"/>
              </p:cNvSpPr>
              <p:nvPr/>
            </p:nvSpPr>
            <p:spPr bwMode="auto">
              <a:xfrm>
                <a:off x="3464" y="2953"/>
                <a:ext cx="1006"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502" name="Freeform 64"/>
              <p:cNvSpPr>
                <a:spLocks/>
              </p:cNvSpPr>
              <p:nvPr/>
            </p:nvSpPr>
            <p:spPr bwMode="auto">
              <a:xfrm>
                <a:off x="4451" y="2925"/>
                <a:ext cx="66" cy="66"/>
              </a:xfrm>
              <a:custGeom>
                <a:avLst/>
                <a:gdLst>
                  <a:gd name="T0" fmla="*/ 0 w 66"/>
                  <a:gd name="T1" fmla="*/ 66 h 66"/>
                  <a:gd name="T2" fmla="*/ 66 w 66"/>
                  <a:gd name="T3" fmla="*/ 38 h 66"/>
                  <a:gd name="T4" fmla="*/ 0 w 66"/>
                  <a:gd name="T5" fmla="*/ 0 h 66"/>
                  <a:gd name="T6" fmla="*/ 0 w 66"/>
                  <a:gd name="T7" fmla="*/ 66 h 66"/>
                  <a:gd name="T8" fmla="*/ 0 60000 65536"/>
                  <a:gd name="T9" fmla="*/ 0 60000 65536"/>
                  <a:gd name="T10" fmla="*/ 0 60000 65536"/>
                  <a:gd name="T11" fmla="*/ 0 60000 65536"/>
                  <a:gd name="T12" fmla="*/ 0 w 66"/>
                  <a:gd name="T13" fmla="*/ 0 h 66"/>
                  <a:gd name="T14" fmla="*/ 66 w 66"/>
                  <a:gd name="T15" fmla="*/ 66 h 66"/>
                </a:gdLst>
                <a:ahLst/>
                <a:cxnLst>
                  <a:cxn ang="T8">
                    <a:pos x="T0" y="T1"/>
                  </a:cxn>
                  <a:cxn ang="T9">
                    <a:pos x="T2" y="T3"/>
                  </a:cxn>
                  <a:cxn ang="T10">
                    <a:pos x="T4" y="T5"/>
                  </a:cxn>
                  <a:cxn ang="T11">
                    <a:pos x="T6" y="T7"/>
                  </a:cxn>
                </a:cxnLst>
                <a:rect l="T12" t="T13" r="T14" b="T15"/>
                <a:pathLst>
                  <a:path w="66" h="66">
                    <a:moveTo>
                      <a:pt x="0" y="66"/>
                    </a:moveTo>
                    <a:lnTo>
                      <a:pt x="66" y="38"/>
                    </a:lnTo>
                    <a:lnTo>
                      <a:pt x="0" y="0"/>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sp>
          <p:nvSpPr>
            <p:cNvPr id="18500" name="Rectangle 74"/>
            <p:cNvSpPr>
              <a:spLocks noChangeArrowheads="1"/>
            </p:cNvSpPr>
            <p:nvPr/>
          </p:nvSpPr>
          <p:spPr bwMode="auto">
            <a:xfrm>
              <a:off x="3569" y="3362"/>
              <a:ext cx="27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zh-CN" altLang="en-US" sz="1700">
                  <a:solidFill>
                    <a:srgbClr val="000000"/>
                  </a:solidFill>
                  <a:latin typeface="微软雅黑" panose="020B0503020204020204" pitchFamily="34" charset="-122"/>
                  <a:ea typeface="微软雅黑" panose="020B0503020204020204" pitchFamily="34" charset="-122"/>
                </a:rPr>
                <a:t>正确</a:t>
              </a:r>
            </a:p>
          </p:txBody>
        </p:sp>
      </p:grpSp>
      <p:sp>
        <p:nvSpPr>
          <p:cNvPr id="18455" name="Rectangle 75"/>
          <p:cNvSpPr>
            <a:spLocks noChangeArrowheads="1"/>
          </p:cNvSpPr>
          <p:nvPr/>
        </p:nvSpPr>
        <p:spPr bwMode="auto">
          <a:xfrm>
            <a:off x="7605713" y="5322888"/>
            <a:ext cx="6412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en-US" altLang="zh-CN" sz="1700" b="0">
                <a:solidFill>
                  <a:srgbClr val="000000"/>
                </a:solidFill>
                <a:latin typeface="微软雅黑" panose="020B0503020204020204" pitchFamily="34" charset="-122"/>
                <a:ea typeface="微软雅黑" panose="020B0503020204020204" pitchFamily="34" charset="-122"/>
              </a:rPr>
              <a:t> </a:t>
            </a:r>
            <a:endParaRPr lang="en-US" altLang="zh-CN" b="0">
              <a:latin typeface="微软雅黑" panose="020B0503020204020204" pitchFamily="34" charset="-122"/>
              <a:ea typeface="微软雅黑" panose="020B0503020204020204" pitchFamily="34" charset="-122"/>
            </a:endParaRPr>
          </a:p>
        </p:txBody>
      </p:sp>
      <p:sp>
        <p:nvSpPr>
          <p:cNvPr id="18456" name="Rectangle 76"/>
          <p:cNvSpPr>
            <a:spLocks noChangeArrowheads="1"/>
          </p:cNvSpPr>
          <p:nvPr/>
        </p:nvSpPr>
        <p:spPr bwMode="auto">
          <a:xfrm>
            <a:off x="4000501" y="1701800"/>
            <a:ext cx="157321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757837" name="Rectangle 77"/>
          <p:cNvSpPr>
            <a:spLocks noChangeArrowheads="1"/>
          </p:cNvSpPr>
          <p:nvPr/>
        </p:nvSpPr>
        <p:spPr bwMode="auto">
          <a:xfrm>
            <a:off x="4149725" y="1827213"/>
            <a:ext cx="131766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zh-CN" altLang="en-US" sz="1700" dirty="0">
                <a:solidFill>
                  <a:srgbClr val="000000"/>
                </a:solidFill>
                <a:latin typeface="微软雅黑" panose="020B0503020204020204" pitchFamily="34" charset="-122"/>
                <a:ea typeface="微软雅黑" panose="020B0503020204020204" pitchFamily="34" charset="-122"/>
              </a:rPr>
              <a:t>对算法不满意</a:t>
            </a:r>
            <a:endParaRPr lang="zh-CN" altLang="en-US" dirty="0">
              <a:latin typeface="微软雅黑" panose="020B0503020204020204" pitchFamily="34" charset="-122"/>
              <a:ea typeface="微软雅黑" panose="020B0503020204020204" pitchFamily="34" charset="-122"/>
            </a:endParaRPr>
          </a:p>
        </p:txBody>
      </p:sp>
      <p:sp>
        <p:nvSpPr>
          <p:cNvPr id="18458" name="Rectangle 78"/>
          <p:cNvSpPr>
            <a:spLocks noChangeArrowheads="1"/>
          </p:cNvSpPr>
          <p:nvPr/>
        </p:nvSpPr>
        <p:spPr bwMode="auto">
          <a:xfrm>
            <a:off x="7100889" y="1716088"/>
            <a:ext cx="2166937"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757839" name="Rectangle 79"/>
          <p:cNvSpPr>
            <a:spLocks noChangeArrowheads="1"/>
          </p:cNvSpPr>
          <p:nvPr/>
        </p:nvSpPr>
        <p:spPr bwMode="auto">
          <a:xfrm>
            <a:off x="7248526" y="1841500"/>
            <a:ext cx="175689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zh-CN" altLang="en-US" sz="1700">
                <a:solidFill>
                  <a:srgbClr val="000000"/>
                </a:solidFill>
                <a:latin typeface="微软雅黑" panose="020B0503020204020204" pitchFamily="34" charset="-122"/>
                <a:ea typeface="微软雅黑" panose="020B0503020204020204" pitchFamily="34" charset="-122"/>
              </a:rPr>
              <a:t>对数据结构不满意</a:t>
            </a:r>
          </a:p>
        </p:txBody>
      </p:sp>
      <p:grpSp>
        <p:nvGrpSpPr>
          <p:cNvPr id="18" name="Group 103"/>
          <p:cNvGrpSpPr>
            <a:grpSpLocks/>
          </p:cNvGrpSpPr>
          <p:nvPr/>
        </p:nvGrpSpPr>
        <p:grpSpPr bwMode="auto">
          <a:xfrm>
            <a:off x="3660776" y="2122488"/>
            <a:ext cx="6899275" cy="2108200"/>
            <a:chOff x="1346" y="1337"/>
            <a:chExt cx="4346" cy="1328"/>
          </a:xfrm>
        </p:grpSpPr>
        <p:sp>
          <p:nvSpPr>
            <p:cNvPr id="18487" name="Line 48"/>
            <p:cNvSpPr>
              <a:spLocks noChangeShapeType="1"/>
            </p:cNvSpPr>
            <p:nvPr/>
          </p:nvSpPr>
          <p:spPr bwMode="auto">
            <a:xfrm>
              <a:off x="5579" y="2664"/>
              <a:ext cx="112"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488" name="Line 49"/>
            <p:cNvSpPr>
              <a:spLocks noChangeShapeType="1"/>
            </p:cNvSpPr>
            <p:nvPr/>
          </p:nvSpPr>
          <p:spPr bwMode="auto">
            <a:xfrm flipV="1">
              <a:off x="5691" y="1337"/>
              <a:ext cx="1" cy="132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489" name="Line 50"/>
            <p:cNvSpPr>
              <a:spLocks noChangeShapeType="1"/>
            </p:cNvSpPr>
            <p:nvPr/>
          </p:nvSpPr>
          <p:spPr bwMode="auto">
            <a:xfrm flipH="1">
              <a:off x="1383" y="1337"/>
              <a:ext cx="4308"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18490" name="Group 51"/>
            <p:cNvGrpSpPr>
              <a:grpSpLocks/>
            </p:cNvGrpSpPr>
            <p:nvPr/>
          </p:nvGrpSpPr>
          <p:grpSpPr bwMode="auto">
            <a:xfrm>
              <a:off x="1346" y="1337"/>
              <a:ext cx="65" cy="403"/>
              <a:chOff x="1215" y="835"/>
              <a:chExt cx="66" cy="388"/>
            </a:xfrm>
          </p:grpSpPr>
          <p:sp>
            <p:nvSpPr>
              <p:cNvPr id="18495" name="Line 52"/>
              <p:cNvSpPr>
                <a:spLocks noChangeShapeType="1"/>
              </p:cNvSpPr>
              <p:nvPr/>
            </p:nvSpPr>
            <p:spPr bwMode="auto">
              <a:xfrm>
                <a:off x="1243" y="835"/>
                <a:ext cx="1" cy="34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496" name="Freeform 53"/>
              <p:cNvSpPr>
                <a:spLocks/>
              </p:cNvSpPr>
              <p:nvPr/>
            </p:nvSpPr>
            <p:spPr bwMode="auto">
              <a:xfrm>
                <a:off x="1215" y="1157"/>
                <a:ext cx="66" cy="66"/>
              </a:xfrm>
              <a:custGeom>
                <a:avLst/>
                <a:gdLst>
                  <a:gd name="T0" fmla="*/ 0 w 66"/>
                  <a:gd name="T1" fmla="*/ 0 h 66"/>
                  <a:gd name="T2" fmla="*/ 38 w 66"/>
                  <a:gd name="T3" fmla="*/ 66 h 66"/>
                  <a:gd name="T4" fmla="*/ 66 w 66"/>
                  <a:gd name="T5" fmla="*/ 0 h 66"/>
                  <a:gd name="T6" fmla="*/ 0 w 66"/>
                  <a:gd name="T7" fmla="*/ 0 h 66"/>
                  <a:gd name="T8" fmla="*/ 0 60000 65536"/>
                  <a:gd name="T9" fmla="*/ 0 60000 65536"/>
                  <a:gd name="T10" fmla="*/ 0 60000 65536"/>
                  <a:gd name="T11" fmla="*/ 0 60000 65536"/>
                  <a:gd name="T12" fmla="*/ 0 w 66"/>
                  <a:gd name="T13" fmla="*/ 0 h 66"/>
                  <a:gd name="T14" fmla="*/ 66 w 66"/>
                  <a:gd name="T15" fmla="*/ 66 h 66"/>
                </a:gdLst>
                <a:ahLst/>
                <a:cxnLst>
                  <a:cxn ang="T8">
                    <a:pos x="T0" y="T1"/>
                  </a:cxn>
                  <a:cxn ang="T9">
                    <a:pos x="T2" y="T3"/>
                  </a:cxn>
                  <a:cxn ang="T10">
                    <a:pos x="T4" y="T5"/>
                  </a:cxn>
                  <a:cxn ang="T11">
                    <a:pos x="T6" y="T7"/>
                  </a:cxn>
                </a:cxnLst>
                <a:rect l="T12" t="T13" r="T14" b="T15"/>
                <a:pathLst>
                  <a:path w="66" h="66">
                    <a:moveTo>
                      <a:pt x="0" y="0"/>
                    </a:moveTo>
                    <a:lnTo>
                      <a:pt x="38" y="66"/>
                    </a:lnTo>
                    <a:lnTo>
                      <a:pt x="6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grpSp>
          <p:nvGrpSpPr>
            <p:cNvPr id="18491" name="Group 54"/>
            <p:cNvGrpSpPr>
              <a:grpSpLocks/>
            </p:cNvGrpSpPr>
            <p:nvPr/>
          </p:nvGrpSpPr>
          <p:grpSpPr bwMode="auto">
            <a:xfrm>
              <a:off x="3223" y="1347"/>
              <a:ext cx="66" cy="393"/>
              <a:chOff x="3122" y="845"/>
              <a:chExt cx="67" cy="378"/>
            </a:xfrm>
          </p:grpSpPr>
          <p:sp>
            <p:nvSpPr>
              <p:cNvPr id="18493" name="Line 55"/>
              <p:cNvSpPr>
                <a:spLocks noChangeShapeType="1"/>
              </p:cNvSpPr>
              <p:nvPr/>
            </p:nvSpPr>
            <p:spPr bwMode="auto">
              <a:xfrm>
                <a:off x="3151" y="845"/>
                <a:ext cx="1" cy="34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494" name="Freeform 56"/>
              <p:cNvSpPr>
                <a:spLocks/>
              </p:cNvSpPr>
              <p:nvPr/>
            </p:nvSpPr>
            <p:spPr bwMode="auto">
              <a:xfrm>
                <a:off x="3122" y="1166"/>
                <a:ext cx="67" cy="57"/>
              </a:xfrm>
              <a:custGeom>
                <a:avLst/>
                <a:gdLst>
                  <a:gd name="T0" fmla="*/ 0 w 67"/>
                  <a:gd name="T1" fmla="*/ 0 h 57"/>
                  <a:gd name="T2" fmla="*/ 29 w 67"/>
                  <a:gd name="T3" fmla="*/ 57 h 57"/>
                  <a:gd name="T4" fmla="*/ 67 w 67"/>
                  <a:gd name="T5" fmla="*/ 0 h 57"/>
                  <a:gd name="T6" fmla="*/ 0 w 67"/>
                  <a:gd name="T7" fmla="*/ 0 h 57"/>
                  <a:gd name="T8" fmla="*/ 0 60000 65536"/>
                  <a:gd name="T9" fmla="*/ 0 60000 65536"/>
                  <a:gd name="T10" fmla="*/ 0 60000 65536"/>
                  <a:gd name="T11" fmla="*/ 0 60000 65536"/>
                  <a:gd name="T12" fmla="*/ 0 w 67"/>
                  <a:gd name="T13" fmla="*/ 0 h 57"/>
                  <a:gd name="T14" fmla="*/ 67 w 67"/>
                  <a:gd name="T15" fmla="*/ 57 h 57"/>
                </a:gdLst>
                <a:ahLst/>
                <a:cxnLst>
                  <a:cxn ang="T8">
                    <a:pos x="T0" y="T1"/>
                  </a:cxn>
                  <a:cxn ang="T9">
                    <a:pos x="T2" y="T3"/>
                  </a:cxn>
                  <a:cxn ang="T10">
                    <a:pos x="T4" y="T5"/>
                  </a:cxn>
                  <a:cxn ang="T11">
                    <a:pos x="T6" y="T7"/>
                  </a:cxn>
                </a:cxnLst>
                <a:rect l="T12" t="T13" r="T14" b="T15"/>
                <a:pathLst>
                  <a:path w="67" h="57">
                    <a:moveTo>
                      <a:pt x="0" y="0"/>
                    </a:moveTo>
                    <a:lnTo>
                      <a:pt x="29" y="57"/>
                    </a:lnTo>
                    <a:lnTo>
                      <a:pt x="67"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sp>
          <p:nvSpPr>
            <p:cNvPr id="18492" name="Rectangle 81"/>
            <p:cNvSpPr>
              <a:spLocks noChangeArrowheads="1"/>
            </p:cNvSpPr>
            <p:nvPr/>
          </p:nvSpPr>
          <p:spPr bwMode="auto">
            <a:xfrm>
              <a:off x="5232" y="2352"/>
              <a:ext cx="41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zh-CN" altLang="en-US" sz="1700" dirty="0">
                  <a:solidFill>
                    <a:srgbClr val="000000"/>
                  </a:solidFill>
                  <a:latin typeface="微软雅黑" panose="020B0503020204020204" pitchFamily="34" charset="-122"/>
                  <a:ea typeface="微软雅黑" panose="020B0503020204020204" pitchFamily="34" charset="-122"/>
                </a:rPr>
                <a:t>不满意</a:t>
              </a:r>
            </a:p>
          </p:txBody>
        </p:sp>
      </p:grpSp>
      <p:grpSp>
        <p:nvGrpSpPr>
          <p:cNvPr id="21" name="Group 105"/>
          <p:cNvGrpSpPr>
            <a:grpSpLocks/>
          </p:cNvGrpSpPr>
          <p:nvPr/>
        </p:nvGrpSpPr>
        <p:grpSpPr bwMode="auto">
          <a:xfrm>
            <a:off x="1774826" y="4511676"/>
            <a:ext cx="7834313" cy="1184275"/>
            <a:chOff x="158" y="2842"/>
            <a:chExt cx="4935" cy="746"/>
          </a:xfrm>
        </p:grpSpPr>
        <p:sp>
          <p:nvSpPr>
            <p:cNvPr id="18480" name="Line 6"/>
            <p:cNvSpPr>
              <a:spLocks noChangeShapeType="1"/>
            </p:cNvSpPr>
            <p:nvPr/>
          </p:nvSpPr>
          <p:spPr bwMode="auto">
            <a:xfrm>
              <a:off x="158" y="3057"/>
              <a:ext cx="4934"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18481" name="Group 7"/>
            <p:cNvGrpSpPr>
              <a:grpSpLocks/>
            </p:cNvGrpSpPr>
            <p:nvPr/>
          </p:nvGrpSpPr>
          <p:grpSpPr bwMode="auto">
            <a:xfrm>
              <a:off x="168" y="3519"/>
              <a:ext cx="280" cy="69"/>
              <a:chOff x="19" y="2934"/>
              <a:chExt cx="285" cy="66"/>
            </a:xfrm>
          </p:grpSpPr>
          <p:sp>
            <p:nvSpPr>
              <p:cNvPr id="18485" name="Line 8"/>
              <p:cNvSpPr>
                <a:spLocks noChangeShapeType="1"/>
              </p:cNvSpPr>
              <p:nvPr/>
            </p:nvSpPr>
            <p:spPr bwMode="auto">
              <a:xfrm>
                <a:off x="19" y="2963"/>
                <a:ext cx="247"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486" name="Freeform 9"/>
              <p:cNvSpPr>
                <a:spLocks/>
              </p:cNvSpPr>
              <p:nvPr/>
            </p:nvSpPr>
            <p:spPr bwMode="auto">
              <a:xfrm>
                <a:off x="247" y="2934"/>
                <a:ext cx="57" cy="66"/>
              </a:xfrm>
              <a:custGeom>
                <a:avLst/>
                <a:gdLst>
                  <a:gd name="T0" fmla="*/ 0 w 57"/>
                  <a:gd name="T1" fmla="*/ 66 h 66"/>
                  <a:gd name="T2" fmla="*/ 57 w 57"/>
                  <a:gd name="T3" fmla="*/ 29 h 66"/>
                  <a:gd name="T4" fmla="*/ 0 w 57"/>
                  <a:gd name="T5" fmla="*/ 0 h 66"/>
                  <a:gd name="T6" fmla="*/ 0 w 57"/>
                  <a:gd name="T7" fmla="*/ 66 h 66"/>
                  <a:gd name="T8" fmla="*/ 0 60000 65536"/>
                  <a:gd name="T9" fmla="*/ 0 60000 65536"/>
                  <a:gd name="T10" fmla="*/ 0 60000 65536"/>
                  <a:gd name="T11" fmla="*/ 0 60000 65536"/>
                  <a:gd name="T12" fmla="*/ 0 w 57"/>
                  <a:gd name="T13" fmla="*/ 0 h 66"/>
                  <a:gd name="T14" fmla="*/ 57 w 57"/>
                  <a:gd name="T15" fmla="*/ 66 h 66"/>
                </a:gdLst>
                <a:ahLst/>
                <a:cxnLst>
                  <a:cxn ang="T8">
                    <a:pos x="T0" y="T1"/>
                  </a:cxn>
                  <a:cxn ang="T9">
                    <a:pos x="T2" y="T3"/>
                  </a:cxn>
                  <a:cxn ang="T10">
                    <a:pos x="T4" y="T5"/>
                  </a:cxn>
                  <a:cxn ang="T11">
                    <a:pos x="T6" y="T7"/>
                  </a:cxn>
                </a:cxnLst>
                <a:rect l="T12" t="T13" r="T14" b="T15"/>
                <a:pathLst>
                  <a:path w="57" h="66">
                    <a:moveTo>
                      <a:pt x="0" y="66"/>
                    </a:moveTo>
                    <a:lnTo>
                      <a:pt x="57" y="29"/>
                    </a:lnTo>
                    <a:lnTo>
                      <a:pt x="0" y="0"/>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sp>
          <p:nvSpPr>
            <p:cNvPr id="18482" name="Line 57"/>
            <p:cNvSpPr>
              <a:spLocks noChangeShapeType="1"/>
            </p:cNvSpPr>
            <p:nvPr/>
          </p:nvSpPr>
          <p:spPr bwMode="auto">
            <a:xfrm>
              <a:off x="5092" y="2842"/>
              <a:ext cx="1" cy="21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483" name="Line 58"/>
            <p:cNvSpPr>
              <a:spLocks noChangeShapeType="1"/>
            </p:cNvSpPr>
            <p:nvPr/>
          </p:nvSpPr>
          <p:spPr bwMode="auto">
            <a:xfrm>
              <a:off x="158" y="3057"/>
              <a:ext cx="1" cy="49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484" name="Rectangle 83"/>
            <p:cNvSpPr>
              <a:spLocks noChangeArrowheads="1"/>
            </p:cNvSpPr>
            <p:nvPr/>
          </p:nvSpPr>
          <p:spPr bwMode="auto">
            <a:xfrm>
              <a:off x="4700" y="2909"/>
              <a:ext cx="27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zh-CN" altLang="en-US" sz="1700">
                  <a:solidFill>
                    <a:srgbClr val="000000"/>
                  </a:solidFill>
                  <a:latin typeface="微软雅黑" panose="020B0503020204020204" pitchFamily="34" charset="-122"/>
                  <a:ea typeface="微软雅黑" panose="020B0503020204020204" pitchFamily="34" charset="-122"/>
                </a:rPr>
                <a:t>满意</a:t>
              </a:r>
            </a:p>
          </p:txBody>
        </p:sp>
      </p:grpSp>
      <p:sp>
        <p:nvSpPr>
          <p:cNvPr id="18462" name="Rectangle 84"/>
          <p:cNvSpPr>
            <a:spLocks noChangeArrowheads="1"/>
          </p:cNvSpPr>
          <p:nvPr/>
        </p:nvSpPr>
        <p:spPr bwMode="auto">
          <a:xfrm>
            <a:off x="9399588" y="4603750"/>
            <a:ext cx="6412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en-US" altLang="zh-CN" sz="1700" b="0">
                <a:solidFill>
                  <a:srgbClr val="000000"/>
                </a:solidFill>
                <a:latin typeface="微软雅黑" panose="020B0503020204020204" pitchFamily="34" charset="-122"/>
                <a:ea typeface="微软雅黑" panose="020B0503020204020204" pitchFamily="34" charset="-122"/>
              </a:rPr>
              <a:t> </a:t>
            </a:r>
            <a:endParaRPr lang="en-US" altLang="zh-CN" b="0">
              <a:latin typeface="微软雅黑" panose="020B0503020204020204" pitchFamily="34" charset="-122"/>
              <a:ea typeface="微软雅黑" panose="020B0503020204020204" pitchFamily="34" charset="-122"/>
            </a:endParaRPr>
          </a:p>
        </p:txBody>
      </p:sp>
      <p:grpSp>
        <p:nvGrpSpPr>
          <p:cNvPr id="23" name="Group 100"/>
          <p:cNvGrpSpPr>
            <a:grpSpLocks/>
          </p:cNvGrpSpPr>
          <p:nvPr/>
        </p:nvGrpSpPr>
        <p:grpSpPr bwMode="auto">
          <a:xfrm>
            <a:off x="5335589" y="3902076"/>
            <a:ext cx="3013075" cy="500063"/>
            <a:chOff x="2401" y="2458"/>
            <a:chExt cx="1898" cy="315"/>
          </a:xfrm>
        </p:grpSpPr>
        <p:grpSp>
          <p:nvGrpSpPr>
            <p:cNvPr id="18475" name="Group 28"/>
            <p:cNvGrpSpPr>
              <a:grpSpLocks/>
            </p:cNvGrpSpPr>
            <p:nvPr/>
          </p:nvGrpSpPr>
          <p:grpSpPr bwMode="auto">
            <a:xfrm>
              <a:off x="2401" y="2615"/>
              <a:ext cx="383" cy="70"/>
              <a:chOff x="2287" y="2064"/>
              <a:chExt cx="389" cy="67"/>
            </a:xfrm>
          </p:grpSpPr>
          <p:sp>
            <p:nvSpPr>
              <p:cNvPr id="18478" name="Line 29"/>
              <p:cNvSpPr>
                <a:spLocks noChangeShapeType="1"/>
              </p:cNvSpPr>
              <p:nvPr/>
            </p:nvSpPr>
            <p:spPr bwMode="auto">
              <a:xfrm>
                <a:off x="2287" y="2093"/>
                <a:ext cx="342"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479" name="Freeform 30"/>
              <p:cNvSpPr>
                <a:spLocks/>
              </p:cNvSpPr>
              <p:nvPr/>
            </p:nvSpPr>
            <p:spPr bwMode="auto">
              <a:xfrm>
                <a:off x="2610" y="2064"/>
                <a:ext cx="66" cy="67"/>
              </a:xfrm>
              <a:custGeom>
                <a:avLst/>
                <a:gdLst>
                  <a:gd name="T0" fmla="*/ 0 w 66"/>
                  <a:gd name="T1" fmla="*/ 67 h 67"/>
                  <a:gd name="T2" fmla="*/ 66 w 66"/>
                  <a:gd name="T3" fmla="*/ 29 h 67"/>
                  <a:gd name="T4" fmla="*/ 0 w 66"/>
                  <a:gd name="T5" fmla="*/ 0 h 67"/>
                  <a:gd name="T6" fmla="*/ 0 w 66"/>
                  <a:gd name="T7" fmla="*/ 67 h 67"/>
                  <a:gd name="T8" fmla="*/ 0 60000 65536"/>
                  <a:gd name="T9" fmla="*/ 0 60000 65536"/>
                  <a:gd name="T10" fmla="*/ 0 60000 65536"/>
                  <a:gd name="T11" fmla="*/ 0 60000 65536"/>
                  <a:gd name="T12" fmla="*/ 0 w 66"/>
                  <a:gd name="T13" fmla="*/ 0 h 67"/>
                  <a:gd name="T14" fmla="*/ 66 w 66"/>
                  <a:gd name="T15" fmla="*/ 67 h 67"/>
                </a:gdLst>
                <a:ahLst/>
                <a:cxnLst>
                  <a:cxn ang="T8">
                    <a:pos x="T0" y="T1"/>
                  </a:cxn>
                  <a:cxn ang="T9">
                    <a:pos x="T2" y="T3"/>
                  </a:cxn>
                  <a:cxn ang="T10">
                    <a:pos x="T4" y="T5"/>
                  </a:cxn>
                  <a:cxn ang="T11">
                    <a:pos x="T6" y="T7"/>
                  </a:cxn>
                </a:cxnLst>
                <a:rect l="T12" t="T13" r="T14" b="T15"/>
                <a:pathLst>
                  <a:path w="66" h="67">
                    <a:moveTo>
                      <a:pt x="0" y="67"/>
                    </a:moveTo>
                    <a:lnTo>
                      <a:pt x="66" y="29"/>
                    </a:lnTo>
                    <a:lnTo>
                      <a:pt x="0" y="0"/>
                    </a:lnTo>
                    <a:lnTo>
                      <a:pt x="0"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sp>
          <p:nvSpPr>
            <p:cNvPr id="18476" name="Rectangle 85"/>
            <p:cNvSpPr>
              <a:spLocks noChangeArrowheads="1"/>
            </p:cNvSpPr>
            <p:nvPr/>
          </p:nvSpPr>
          <p:spPr bwMode="auto">
            <a:xfrm>
              <a:off x="2784" y="2458"/>
              <a:ext cx="1515" cy="315"/>
            </a:xfrm>
            <a:prstGeom prst="rect">
              <a:avLst/>
            </a:prstGeom>
            <a:solidFill>
              <a:srgbClr val="CCFFFF"/>
            </a:solidFill>
            <a:ln w="14288">
              <a:solidFill>
                <a:srgbClr val="003366"/>
              </a:solidFill>
              <a:miter lim="800000"/>
              <a:headEnd/>
              <a:tailEnd/>
            </a:ln>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8477" name="Rectangle 86"/>
            <p:cNvSpPr>
              <a:spLocks noChangeArrowheads="1"/>
            </p:cNvSpPr>
            <p:nvPr/>
          </p:nvSpPr>
          <p:spPr bwMode="auto">
            <a:xfrm>
              <a:off x="2878" y="2546"/>
              <a:ext cx="138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zh-CN" altLang="en-US" sz="1700">
                  <a:solidFill>
                    <a:srgbClr val="000000"/>
                  </a:solidFill>
                  <a:latin typeface="微软雅黑" panose="020B0503020204020204" pitchFamily="34" charset="-122"/>
                  <a:ea typeface="微软雅黑" panose="020B0503020204020204" pitchFamily="34" charset="-122"/>
                </a:rPr>
                <a:t>对算法的性能进行评价</a:t>
              </a:r>
            </a:p>
          </p:txBody>
        </p:sp>
      </p:grpSp>
      <p:sp>
        <p:nvSpPr>
          <p:cNvPr id="18464" name="Rectangle 87"/>
          <p:cNvSpPr>
            <a:spLocks noChangeArrowheads="1"/>
          </p:cNvSpPr>
          <p:nvPr/>
        </p:nvSpPr>
        <p:spPr bwMode="auto">
          <a:xfrm>
            <a:off x="8169275" y="4027488"/>
            <a:ext cx="6412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en-US" altLang="zh-CN" sz="1700" b="0">
                <a:solidFill>
                  <a:srgbClr val="000000"/>
                </a:solidFill>
                <a:latin typeface="微软雅黑" panose="020B0503020204020204" pitchFamily="34" charset="-122"/>
                <a:ea typeface="微软雅黑" panose="020B0503020204020204" pitchFamily="34" charset="-122"/>
              </a:rPr>
              <a:t> </a:t>
            </a:r>
            <a:endParaRPr lang="en-US" altLang="zh-CN" b="0">
              <a:latin typeface="微软雅黑" panose="020B0503020204020204" pitchFamily="34" charset="-122"/>
              <a:ea typeface="微软雅黑" panose="020B0503020204020204" pitchFamily="34" charset="-122"/>
            </a:endParaRPr>
          </a:p>
        </p:txBody>
      </p:sp>
      <p:grpSp>
        <p:nvGrpSpPr>
          <p:cNvPr id="25" name="Group 99"/>
          <p:cNvGrpSpPr>
            <a:grpSpLocks/>
          </p:cNvGrpSpPr>
          <p:nvPr/>
        </p:nvGrpSpPr>
        <p:grpSpPr bwMode="auto">
          <a:xfrm>
            <a:off x="2041526" y="3932238"/>
            <a:ext cx="3294063" cy="500062"/>
            <a:chOff x="326" y="2477"/>
            <a:chExt cx="2075" cy="315"/>
          </a:xfrm>
        </p:grpSpPr>
        <p:sp>
          <p:nvSpPr>
            <p:cNvPr id="18473" name="Rectangle 88"/>
            <p:cNvSpPr>
              <a:spLocks noChangeArrowheads="1"/>
            </p:cNvSpPr>
            <p:nvPr/>
          </p:nvSpPr>
          <p:spPr bwMode="auto">
            <a:xfrm>
              <a:off x="326" y="2477"/>
              <a:ext cx="2075" cy="315"/>
            </a:xfrm>
            <a:prstGeom prst="rect">
              <a:avLst/>
            </a:prstGeom>
            <a:solidFill>
              <a:srgbClr val="CCFFFF"/>
            </a:solidFill>
            <a:ln w="14288">
              <a:solidFill>
                <a:srgbClr val="003366"/>
              </a:solidFill>
              <a:miter lim="800000"/>
              <a:headEnd/>
              <a:tailEnd/>
            </a:ln>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8474" name="Rectangle 89"/>
            <p:cNvSpPr>
              <a:spLocks noChangeArrowheads="1"/>
            </p:cNvSpPr>
            <p:nvPr/>
          </p:nvSpPr>
          <p:spPr bwMode="auto">
            <a:xfrm>
              <a:off x="420" y="2556"/>
              <a:ext cx="193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zh-CN" altLang="en-US" sz="1700">
                  <a:solidFill>
                    <a:srgbClr val="000000"/>
                  </a:solidFill>
                  <a:latin typeface="微软雅黑" panose="020B0503020204020204" pitchFamily="34" charset="-122"/>
                  <a:ea typeface="微软雅黑" panose="020B0503020204020204" pitchFamily="34" charset="-122"/>
                </a:rPr>
                <a:t>将算法分解成对数据结构的运算</a:t>
              </a:r>
              <a:endParaRPr lang="zh-CN" altLang="en-US">
                <a:latin typeface="微软雅黑" panose="020B0503020204020204" pitchFamily="34" charset="-122"/>
                <a:ea typeface="微软雅黑" panose="020B0503020204020204" pitchFamily="34" charset="-122"/>
              </a:endParaRPr>
            </a:p>
          </p:txBody>
        </p:sp>
      </p:grpSp>
      <p:sp>
        <p:nvSpPr>
          <p:cNvPr id="18466" name="Rectangle 90"/>
          <p:cNvSpPr>
            <a:spLocks noChangeArrowheads="1"/>
          </p:cNvSpPr>
          <p:nvPr/>
        </p:nvSpPr>
        <p:spPr bwMode="auto">
          <a:xfrm>
            <a:off x="5099050" y="4041775"/>
            <a:ext cx="6412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en-US" altLang="zh-CN" sz="1700" b="0">
                <a:solidFill>
                  <a:srgbClr val="000000"/>
                </a:solidFill>
                <a:latin typeface="微软雅黑" panose="020B0503020204020204" pitchFamily="34" charset="-122"/>
                <a:ea typeface="微软雅黑" panose="020B0503020204020204" pitchFamily="34" charset="-122"/>
              </a:rPr>
              <a:t> </a:t>
            </a:r>
            <a:endParaRPr lang="en-US" altLang="zh-CN" b="0">
              <a:latin typeface="微软雅黑" panose="020B0503020204020204" pitchFamily="34" charset="-122"/>
              <a:ea typeface="微软雅黑" panose="020B0503020204020204" pitchFamily="34" charset="-122"/>
            </a:endParaRPr>
          </a:p>
        </p:txBody>
      </p:sp>
      <p:grpSp>
        <p:nvGrpSpPr>
          <p:cNvPr id="26" name="Group 106"/>
          <p:cNvGrpSpPr>
            <a:grpSpLocks/>
          </p:cNvGrpSpPr>
          <p:nvPr/>
        </p:nvGrpSpPr>
        <p:grpSpPr bwMode="auto">
          <a:xfrm>
            <a:off x="2249488" y="5351463"/>
            <a:ext cx="2419350" cy="500062"/>
            <a:chOff x="457" y="3371"/>
            <a:chExt cx="1524" cy="315"/>
          </a:xfrm>
        </p:grpSpPr>
        <p:sp>
          <p:nvSpPr>
            <p:cNvPr id="18471" name="Rectangle 91"/>
            <p:cNvSpPr>
              <a:spLocks noChangeArrowheads="1"/>
            </p:cNvSpPr>
            <p:nvPr/>
          </p:nvSpPr>
          <p:spPr bwMode="auto">
            <a:xfrm>
              <a:off x="457" y="3371"/>
              <a:ext cx="1524" cy="315"/>
            </a:xfrm>
            <a:prstGeom prst="rect">
              <a:avLst/>
            </a:prstGeom>
            <a:solidFill>
              <a:srgbClr val="CCFFFF"/>
            </a:solidFill>
            <a:ln w="14288">
              <a:solidFill>
                <a:srgbClr val="003366"/>
              </a:solidFill>
              <a:miter lim="800000"/>
              <a:headEnd/>
              <a:tailEnd/>
            </a:ln>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8472" name="Rectangle 92"/>
            <p:cNvSpPr>
              <a:spLocks noChangeArrowheads="1"/>
            </p:cNvSpPr>
            <p:nvPr/>
          </p:nvSpPr>
          <p:spPr bwMode="auto">
            <a:xfrm>
              <a:off x="551" y="3461"/>
              <a:ext cx="138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zh-CN" altLang="en-US" sz="1700">
                  <a:solidFill>
                    <a:srgbClr val="000000"/>
                  </a:solidFill>
                  <a:latin typeface="微软雅黑" panose="020B0503020204020204" pitchFamily="34" charset="-122"/>
                  <a:ea typeface="微软雅黑" panose="020B0503020204020204" pitchFamily="34" charset="-122"/>
                </a:rPr>
                <a:t>编程实现，并上机调试</a:t>
              </a:r>
            </a:p>
          </p:txBody>
        </p:sp>
      </p:grpSp>
      <p:sp>
        <p:nvSpPr>
          <p:cNvPr id="18468" name="Rectangle 93"/>
          <p:cNvSpPr>
            <a:spLocks noChangeArrowheads="1"/>
          </p:cNvSpPr>
          <p:nvPr/>
        </p:nvSpPr>
        <p:spPr bwMode="auto">
          <a:xfrm>
            <a:off x="4476750" y="5476875"/>
            <a:ext cx="6412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en-US" altLang="zh-CN" sz="1700" b="0">
                <a:solidFill>
                  <a:srgbClr val="000000"/>
                </a:solidFill>
                <a:latin typeface="微软雅黑" panose="020B0503020204020204" pitchFamily="34" charset="-122"/>
                <a:ea typeface="微软雅黑" panose="020B0503020204020204" pitchFamily="34" charset="-122"/>
              </a:rPr>
              <a:t> </a:t>
            </a:r>
            <a:endParaRPr lang="en-US" altLang="zh-CN" b="0">
              <a:latin typeface="微软雅黑" panose="020B0503020204020204" pitchFamily="34" charset="-122"/>
              <a:ea typeface="微软雅黑" panose="020B0503020204020204" pitchFamily="34" charset="-122"/>
            </a:endParaRPr>
          </a:p>
        </p:txBody>
      </p:sp>
      <p:sp>
        <p:nvSpPr>
          <p:cNvPr id="18469" name="灯片编号占位符 100"/>
          <p:cNvSpPr txBox="1">
            <a:spLocks noGrp="1"/>
          </p:cNvSpPr>
          <p:nvPr/>
        </p:nvSpPr>
        <p:spPr bwMode="auto">
          <a:xfrm>
            <a:off x="8705850" y="63960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lgn="r" eaLnBrk="1" hangingPunct="1"/>
            <a:fld id="{24D329E1-8B5E-48B9-A193-D0694262183F}" type="slidenum">
              <a:rPr kumimoji="0" lang="en-US" altLang="zh-CN" sz="1400">
                <a:solidFill>
                  <a:srgbClr val="CCFFFF"/>
                </a:solidFill>
                <a:ea typeface="宋体" panose="02010600030101010101" pitchFamily="2" charset="-122"/>
              </a:rPr>
              <a:pPr algn="r" eaLnBrk="1" hangingPunct="1"/>
              <a:t>34</a:t>
            </a:fld>
            <a:endParaRPr kumimoji="0" lang="en-US" altLang="zh-CN" sz="1400">
              <a:solidFill>
                <a:srgbClr val="CCFFFF"/>
              </a:solidFill>
              <a:ea typeface="宋体" panose="02010600030101010101" pitchFamily="2" charset="-122"/>
            </a:endParaRPr>
          </a:p>
        </p:txBody>
      </p:sp>
    </p:spTree>
    <p:extLst>
      <p:ext uri="{BB962C8B-B14F-4D97-AF65-F5344CB8AC3E}">
        <p14:creationId xmlns:p14="http://schemas.microsoft.com/office/powerpoint/2010/main" val="2486963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51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500"/>
                                        <p:tgtEl>
                                          <p:spTgt spid="2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down)">
                                      <p:cBhvr>
                                        <p:cTn id="40" dur="500"/>
                                        <p:tgtEl>
                                          <p:spTgt spid="1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757837"/>
                                        </p:tgtEl>
                                        <p:attrNameLst>
                                          <p:attrName>style.visibility</p:attrName>
                                        </p:attrNameLst>
                                      </p:cBhvr>
                                      <p:to>
                                        <p:strVal val="visible"/>
                                      </p:to>
                                    </p:set>
                                    <p:animEffect transition="in" filter="wipe(down)">
                                      <p:cBhvr>
                                        <p:cTn id="43" dur="500"/>
                                        <p:tgtEl>
                                          <p:spTgt spid="757837"/>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757839"/>
                                        </p:tgtEl>
                                        <p:attrNameLst>
                                          <p:attrName>style.visibility</p:attrName>
                                        </p:attrNameLst>
                                      </p:cBhvr>
                                      <p:to>
                                        <p:strVal val="visible"/>
                                      </p:to>
                                    </p:set>
                                    <p:animEffect transition="in" filter="wipe(down)">
                                      <p:cBhvr>
                                        <p:cTn id="46" dur="500"/>
                                        <p:tgtEl>
                                          <p:spTgt spid="75783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up)">
                                      <p:cBhvr>
                                        <p:cTn id="51" dur="500"/>
                                        <p:tgtEl>
                                          <p:spTgt spid="21"/>
                                        </p:tgtEl>
                                      </p:cBhvr>
                                    </p:animEffect>
                                  </p:childTnLst>
                                </p:cTn>
                              </p:par>
                              <p:par>
                                <p:cTn id="52" presetID="22" presetClass="entr" presetSubtype="1" fill="hold"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up)">
                                      <p:cBhvr>
                                        <p:cTn id="54" dur="500"/>
                                        <p:tgtEl>
                                          <p:spTgt spid="2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left)">
                                      <p:cBhvr>
                                        <p:cTn id="59" dur="500"/>
                                        <p:tgtEl>
                                          <p:spTgt spid="1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2" fill="hold" nodeType="click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ipe(right)">
                                      <p:cBhvr>
                                        <p:cTn id="64" dur="500"/>
                                        <p:tgtEl>
                                          <p:spTgt spid="1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wipe(left)">
                                      <p:cBhvr>
                                        <p:cTn id="6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37" grpId="0"/>
      <p:bldP spid="75783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算法设计的要求</a:t>
            </a:r>
          </a:p>
        </p:txBody>
      </p:sp>
      <p:sp>
        <p:nvSpPr>
          <p:cNvPr id="3" name="内容占位符 2"/>
          <p:cNvSpPr>
            <a:spLocks noGrp="1"/>
          </p:cNvSpPr>
          <p:nvPr>
            <p:ph idx="1"/>
          </p:nvPr>
        </p:nvSpPr>
        <p:spPr/>
        <p:txBody>
          <a:bodyPr/>
          <a:lstStyle/>
          <a:p>
            <a:pPr>
              <a:spcAft>
                <a:spcPts val="0"/>
              </a:spcAft>
            </a:pPr>
            <a:r>
              <a:rPr lang="zh-CN" altLang="en-US" dirty="0">
                <a:solidFill>
                  <a:srgbClr val="FF0000"/>
                </a:solidFill>
              </a:rPr>
              <a:t>正确性</a:t>
            </a:r>
            <a:r>
              <a:rPr lang="zh-CN" altLang="en-US" dirty="0"/>
              <a:t>：</a:t>
            </a:r>
            <a:endParaRPr lang="en-US" altLang="zh-CN" dirty="0"/>
          </a:p>
          <a:p>
            <a:pPr lvl="1">
              <a:spcAft>
                <a:spcPts val="0"/>
              </a:spcAft>
            </a:pPr>
            <a:r>
              <a:rPr lang="zh-CN" altLang="en-US" dirty="0"/>
              <a:t>首先，算法应当</a:t>
            </a:r>
            <a:r>
              <a:rPr lang="zh-CN" altLang="en-US" dirty="0">
                <a:solidFill>
                  <a:srgbClr val="00B050"/>
                </a:solidFill>
              </a:rPr>
              <a:t>满足</a:t>
            </a:r>
            <a:r>
              <a:rPr lang="zh-CN" altLang="en-US" dirty="0"/>
              <a:t>以特定的“规格说明”方式给出的</a:t>
            </a:r>
            <a:r>
              <a:rPr lang="zh-CN" altLang="en-US" dirty="0">
                <a:solidFill>
                  <a:srgbClr val="00B050"/>
                </a:solidFill>
              </a:rPr>
              <a:t>需求</a:t>
            </a:r>
            <a:r>
              <a:rPr lang="zh-CN" altLang="en-US" dirty="0"/>
              <a:t>。</a:t>
            </a:r>
          </a:p>
          <a:p>
            <a:pPr lvl="1">
              <a:spcAft>
                <a:spcPts val="0"/>
              </a:spcAft>
            </a:pPr>
            <a:r>
              <a:rPr lang="zh-CN" altLang="en-US" dirty="0"/>
              <a:t>其次，通过</a:t>
            </a:r>
            <a:r>
              <a:rPr lang="zh-CN" altLang="en-US" dirty="0">
                <a:solidFill>
                  <a:srgbClr val="00B050"/>
                </a:solidFill>
              </a:rPr>
              <a:t>测试</a:t>
            </a:r>
            <a:r>
              <a:rPr lang="zh-CN" altLang="en-US" dirty="0"/>
              <a:t>，对算法是否“正确”的理解可以有以下四个层次：</a:t>
            </a:r>
            <a:endParaRPr lang="en-US" altLang="zh-CN" dirty="0"/>
          </a:p>
          <a:p>
            <a:pPr lvl="2">
              <a:spcAft>
                <a:spcPts val="0"/>
              </a:spcAft>
            </a:pPr>
            <a:r>
              <a:rPr lang="zh-CN" altLang="en-US" dirty="0"/>
              <a:t>程序中不含语法错误；</a:t>
            </a:r>
            <a:endParaRPr lang="en-US" altLang="zh-CN" dirty="0"/>
          </a:p>
          <a:p>
            <a:pPr lvl="2">
              <a:spcAft>
                <a:spcPts val="0"/>
              </a:spcAft>
            </a:pPr>
            <a:r>
              <a:rPr lang="zh-CN" altLang="en-US" dirty="0"/>
              <a:t>程序对于</a:t>
            </a:r>
            <a:r>
              <a:rPr lang="zh-CN" altLang="en-US" dirty="0">
                <a:solidFill>
                  <a:srgbClr val="00B050"/>
                </a:solidFill>
              </a:rPr>
              <a:t>几组</a:t>
            </a:r>
            <a:r>
              <a:rPr lang="zh-CN" altLang="en-US" dirty="0"/>
              <a:t>输入数据能够得出满足要求的结果；</a:t>
            </a:r>
          </a:p>
          <a:p>
            <a:pPr lvl="2">
              <a:spcAft>
                <a:spcPts val="0"/>
              </a:spcAft>
            </a:pPr>
            <a:r>
              <a:rPr lang="zh-CN" altLang="en-US" dirty="0"/>
              <a:t>程序对于</a:t>
            </a:r>
            <a:r>
              <a:rPr lang="zh-CN" altLang="en-US" dirty="0">
                <a:solidFill>
                  <a:srgbClr val="00B050"/>
                </a:solidFill>
              </a:rPr>
              <a:t>精心选择的</a:t>
            </a:r>
            <a:r>
              <a:rPr lang="zh-CN" altLang="en-US" dirty="0"/>
              <a:t>、</a:t>
            </a:r>
            <a:r>
              <a:rPr lang="zh-CN" altLang="en-US" dirty="0">
                <a:solidFill>
                  <a:srgbClr val="00B050"/>
                </a:solidFill>
              </a:rPr>
              <a:t>典型</a:t>
            </a:r>
            <a:r>
              <a:rPr lang="zh-CN" altLang="en-US" dirty="0"/>
              <a:t>、</a:t>
            </a:r>
            <a:r>
              <a:rPr lang="zh-CN" altLang="en-US" dirty="0">
                <a:solidFill>
                  <a:srgbClr val="00B050"/>
                </a:solidFill>
              </a:rPr>
              <a:t>苛刻</a:t>
            </a:r>
            <a:r>
              <a:rPr lang="zh-CN" altLang="en-US" dirty="0"/>
              <a:t>且带有</a:t>
            </a:r>
            <a:r>
              <a:rPr lang="zh-CN" altLang="en-US" dirty="0">
                <a:solidFill>
                  <a:srgbClr val="00B050"/>
                </a:solidFill>
              </a:rPr>
              <a:t>刁难性</a:t>
            </a:r>
            <a:r>
              <a:rPr lang="zh-CN" altLang="en-US" dirty="0"/>
              <a:t>的几组输入数据能够得出满足要求的结果；（通常以</a:t>
            </a:r>
            <a:r>
              <a:rPr lang="zh-CN" altLang="en-US" dirty="0">
                <a:solidFill>
                  <a:srgbClr val="FF0000"/>
                </a:solidFill>
              </a:rPr>
              <a:t>这层意义的正确性</a:t>
            </a:r>
            <a:r>
              <a:rPr lang="zh-CN" altLang="en-US" dirty="0"/>
              <a:t>作为衡量一个算法是否合格的标准）</a:t>
            </a:r>
          </a:p>
          <a:p>
            <a:pPr lvl="2">
              <a:spcAft>
                <a:spcPts val="0"/>
              </a:spcAft>
            </a:pPr>
            <a:r>
              <a:rPr lang="zh-CN" altLang="en-US" dirty="0"/>
              <a:t>程序对于</a:t>
            </a:r>
            <a:r>
              <a:rPr lang="zh-CN" altLang="en-US" dirty="0">
                <a:solidFill>
                  <a:srgbClr val="00B050"/>
                </a:solidFill>
              </a:rPr>
              <a:t>一切合法的输入数据</a:t>
            </a:r>
            <a:r>
              <a:rPr lang="zh-CN" altLang="en-US" dirty="0"/>
              <a:t>都能得出满足要求的结果；</a:t>
            </a:r>
            <a:endParaRPr lang="en-US" altLang="zh-CN" dirty="0"/>
          </a:p>
          <a:p>
            <a:pPr lvl="1">
              <a:spcAft>
                <a:spcPts val="0"/>
              </a:spcAft>
            </a:pPr>
            <a:endParaRPr lang="zh-CN" altLang="en-US" dirty="0"/>
          </a:p>
        </p:txBody>
      </p:sp>
    </p:spTree>
    <p:extLst>
      <p:ext uri="{BB962C8B-B14F-4D97-AF65-F5344CB8AC3E}">
        <p14:creationId xmlns:p14="http://schemas.microsoft.com/office/powerpoint/2010/main" val="837544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算法设计的要求</a:t>
            </a:r>
          </a:p>
        </p:txBody>
      </p:sp>
      <p:sp>
        <p:nvSpPr>
          <p:cNvPr id="3" name="内容占位符 2"/>
          <p:cNvSpPr>
            <a:spLocks noGrp="1"/>
          </p:cNvSpPr>
          <p:nvPr>
            <p:ph idx="1"/>
          </p:nvPr>
        </p:nvSpPr>
        <p:spPr>
          <a:xfrm>
            <a:off x="355600" y="1752600"/>
            <a:ext cx="11480800" cy="4572000"/>
          </a:xfrm>
        </p:spPr>
        <p:txBody>
          <a:bodyPr/>
          <a:lstStyle/>
          <a:p>
            <a:r>
              <a:rPr lang="zh-CN" altLang="en-US" dirty="0">
                <a:solidFill>
                  <a:srgbClr val="FF0000"/>
                </a:solidFill>
              </a:rPr>
              <a:t>易读性和易维护性</a:t>
            </a:r>
            <a:r>
              <a:rPr lang="zh-CN" altLang="en-US" dirty="0"/>
              <a:t>：有助于理解、调试和维护</a:t>
            </a:r>
            <a:endParaRPr lang="en-US" altLang="zh-CN" dirty="0"/>
          </a:p>
          <a:p>
            <a:pPr lvl="1"/>
            <a:r>
              <a:rPr lang="zh-CN" altLang="en-US" dirty="0"/>
              <a:t>算法应该易于阅读与交流；</a:t>
            </a:r>
            <a:endParaRPr lang="en-US" altLang="zh-CN" dirty="0"/>
          </a:p>
          <a:p>
            <a:pPr lvl="1"/>
            <a:r>
              <a:rPr lang="zh-CN" altLang="en-US" dirty="0"/>
              <a:t>晦涩难读的程序易于隐藏较多错误而难以调试。</a:t>
            </a:r>
          </a:p>
        </p:txBody>
      </p:sp>
    </p:spTree>
    <p:extLst>
      <p:ext uri="{BB962C8B-B14F-4D97-AF65-F5344CB8AC3E}">
        <p14:creationId xmlns:p14="http://schemas.microsoft.com/office/powerpoint/2010/main" val="2697907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算法设计的要求</a:t>
            </a:r>
          </a:p>
        </p:txBody>
      </p:sp>
      <p:sp>
        <p:nvSpPr>
          <p:cNvPr id="3" name="内容占位符 2"/>
          <p:cNvSpPr>
            <a:spLocks noGrp="1"/>
          </p:cNvSpPr>
          <p:nvPr>
            <p:ph idx="1"/>
          </p:nvPr>
        </p:nvSpPr>
        <p:spPr>
          <a:xfrm>
            <a:off x="304800" y="1524000"/>
            <a:ext cx="11480800" cy="5029200"/>
          </a:xfrm>
        </p:spPr>
        <p:txBody>
          <a:bodyPr/>
          <a:lstStyle/>
          <a:p>
            <a:r>
              <a:rPr lang="zh-CN" altLang="en-US" dirty="0">
                <a:solidFill>
                  <a:srgbClr val="FF0000"/>
                </a:solidFill>
              </a:rPr>
              <a:t>健壮性</a:t>
            </a:r>
            <a:r>
              <a:rPr lang="zh-CN" altLang="en-US" dirty="0"/>
              <a:t>：完备的异常和出错处理</a:t>
            </a:r>
            <a:endParaRPr lang="en-US" altLang="zh-CN" dirty="0"/>
          </a:p>
          <a:p>
            <a:pPr lvl="1"/>
            <a:r>
              <a:rPr lang="zh-CN" altLang="en-US" dirty="0"/>
              <a:t>输入</a:t>
            </a:r>
            <a:r>
              <a:rPr lang="zh-CN" altLang="en-US" dirty="0">
                <a:solidFill>
                  <a:srgbClr val="C00000"/>
                </a:solidFill>
              </a:rPr>
              <a:t>非法数据</a:t>
            </a:r>
            <a:r>
              <a:rPr lang="zh-CN" altLang="en-US" dirty="0"/>
              <a:t>时，算法能恰当地</a:t>
            </a:r>
            <a:r>
              <a:rPr lang="zh-CN" altLang="en-US" dirty="0">
                <a:solidFill>
                  <a:srgbClr val="C00000"/>
                </a:solidFill>
              </a:rPr>
              <a:t>作出反馈</a:t>
            </a:r>
            <a:r>
              <a:rPr lang="zh-CN" altLang="en-US" dirty="0"/>
              <a:t>或进行</a:t>
            </a:r>
            <a:r>
              <a:rPr lang="zh-CN" altLang="en-US" dirty="0">
                <a:solidFill>
                  <a:srgbClr val="C00000"/>
                </a:solidFill>
              </a:rPr>
              <a:t>相应处理</a:t>
            </a:r>
            <a:r>
              <a:rPr lang="zh-CN" altLang="en-US" dirty="0"/>
              <a:t>，而不是产生莫名奇妙的输出结果。</a:t>
            </a:r>
            <a:endParaRPr lang="en-US" altLang="zh-CN" dirty="0"/>
          </a:p>
          <a:p>
            <a:pPr lvl="1"/>
            <a:r>
              <a:rPr lang="zh-CN" altLang="en-US" dirty="0">
                <a:solidFill>
                  <a:srgbClr val="C00000"/>
                </a:solidFill>
              </a:rPr>
              <a:t>处理出错</a:t>
            </a:r>
            <a:r>
              <a:rPr lang="zh-CN" altLang="en-US" dirty="0"/>
              <a:t>的方法不应是中断程序的执行，而应是返回一个表示错误或错误性质的值，以便在更高的抽象层次上进行处理。</a:t>
            </a:r>
          </a:p>
        </p:txBody>
      </p:sp>
    </p:spTree>
    <p:extLst>
      <p:ext uri="{BB962C8B-B14F-4D97-AF65-F5344CB8AC3E}">
        <p14:creationId xmlns:p14="http://schemas.microsoft.com/office/powerpoint/2010/main" val="3312046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算法设计的要求</a:t>
            </a:r>
          </a:p>
        </p:txBody>
      </p:sp>
      <p:sp>
        <p:nvSpPr>
          <p:cNvPr id="3" name="内容占位符 2"/>
          <p:cNvSpPr>
            <a:spLocks noGrp="1"/>
          </p:cNvSpPr>
          <p:nvPr>
            <p:ph idx="1"/>
          </p:nvPr>
        </p:nvSpPr>
        <p:spPr>
          <a:xfrm>
            <a:off x="304800" y="1524000"/>
            <a:ext cx="11480800" cy="5029200"/>
          </a:xfrm>
        </p:spPr>
        <p:txBody>
          <a:bodyPr/>
          <a:lstStyle/>
          <a:p>
            <a:r>
              <a:rPr lang="zh-CN" altLang="en-US" dirty="0">
                <a:solidFill>
                  <a:srgbClr val="00B050"/>
                </a:solidFill>
              </a:rPr>
              <a:t>高</a:t>
            </a:r>
            <a:r>
              <a:rPr lang="zh-CN" altLang="en-US" dirty="0">
                <a:solidFill>
                  <a:srgbClr val="FF0000"/>
                </a:solidFill>
              </a:rPr>
              <a:t>效率</a:t>
            </a:r>
            <a:r>
              <a:rPr lang="zh-CN" altLang="en-US" dirty="0"/>
              <a:t>与</a:t>
            </a:r>
            <a:r>
              <a:rPr lang="zh-CN" altLang="en-US" dirty="0">
                <a:solidFill>
                  <a:srgbClr val="00B050"/>
                </a:solidFill>
              </a:rPr>
              <a:t>低</a:t>
            </a:r>
            <a:r>
              <a:rPr lang="zh-CN" altLang="en-US" dirty="0">
                <a:solidFill>
                  <a:srgbClr val="FF0000"/>
                </a:solidFill>
              </a:rPr>
              <a:t>存储量</a:t>
            </a:r>
            <a:r>
              <a:rPr lang="zh-CN" altLang="en-US" dirty="0"/>
              <a:t>需求：时间、空间的要求</a:t>
            </a:r>
            <a:endParaRPr lang="en-US" altLang="zh-CN" dirty="0"/>
          </a:p>
          <a:p>
            <a:pPr lvl="1"/>
            <a:r>
              <a:rPr lang="zh-CN" altLang="en-US" dirty="0"/>
              <a:t>效率指的是算法执行</a:t>
            </a:r>
            <a:r>
              <a:rPr lang="zh-CN" altLang="en-US" dirty="0">
                <a:solidFill>
                  <a:srgbClr val="C00000"/>
                </a:solidFill>
              </a:rPr>
              <a:t>时间</a:t>
            </a:r>
            <a:r>
              <a:rPr lang="zh-CN" altLang="en-US" dirty="0"/>
              <a:t>；</a:t>
            </a:r>
          </a:p>
          <a:p>
            <a:pPr lvl="1"/>
            <a:r>
              <a:rPr lang="zh-CN" altLang="en-US" dirty="0"/>
              <a:t>存储量指的是算法执行过程中所需的最大存储</a:t>
            </a:r>
            <a:r>
              <a:rPr lang="zh-CN" altLang="en-US" dirty="0">
                <a:solidFill>
                  <a:srgbClr val="C00000"/>
                </a:solidFill>
              </a:rPr>
              <a:t>空间</a:t>
            </a:r>
            <a:r>
              <a:rPr lang="zh-CN" altLang="en-US" dirty="0"/>
              <a:t>；</a:t>
            </a:r>
            <a:endParaRPr lang="en-US" altLang="zh-CN" dirty="0"/>
          </a:p>
          <a:p>
            <a:pPr lvl="1"/>
            <a:r>
              <a:rPr lang="zh-CN" altLang="en-US" dirty="0"/>
              <a:t>两者都与问题的规模有关。</a:t>
            </a:r>
          </a:p>
        </p:txBody>
      </p:sp>
    </p:spTree>
    <p:extLst>
      <p:ext uri="{BB962C8B-B14F-4D97-AF65-F5344CB8AC3E}">
        <p14:creationId xmlns:p14="http://schemas.microsoft.com/office/powerpoint/2010/main" val="18396313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7ABBE026-9D75-4818-BD61-6A2358D647E1}"/>
              </a:ext>
            </a:extLst>
          </p:cNvPr>
          <p:cNvSpPr>
            <a:spLocks noChangeArrowheads="1"/>
          </p:cNvSpPr>
          <p:nvPr/>
        </p:nvSpPr>
        <p:spPr bwMode="auto">
          <a:xfrm>
            <a:off x="3124200" y="2286000"/>
            <a:ext cx="5715000" cy="2819400"/>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chemeClr val="accent6">
                    <a:lumMod val="50000"/>
                  </a:schemeClr>
                </a:solidFill>
                <a:effectLst>
                  <a:outerShdw blurRad="38100" dist="38100" dir="2700000" algn="tl">
                    <a:srgbClr val="C0C0C0"/>
                  </a:outerShdw>
                </a:effectLst>
                <a:latin typeface="方正姚体" pitchFamily="2" charset="-122"/>
                <a:ea typeface="微软雅黑" pitchFamily="34" charset="-122"/>
              </a:rPr>
              <a:t>数据结构</a:t>
            </a: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002060"/>
                </a:solidFill>
                <a:effectLst>
                  <a:outerShdw blurRad="38100" dist="38100" dir="2700000" algn="tl">
                    <a:srgbClr val="C0C0C0"/>
                  </a:outerShdw>
                </a:effectLst>
                <a:latin typeface="Arial" charset="0"/>
                <a:ea typeface="微软雅黑" pitchFamily="34" charset="-122"/>
              </a:rPr>
              <a:t>算法</a:t>
            </a:r>
            <a:endParaRPr kumimoji="1" lang="en-US" altLang="zh-CN" sz="3200" b="1" dirty="0">
              <a:solidFill>
                <a:srgbClr val="002060"/>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D60093"/>
                </a:solidFill>
                <a:effectLst>
                  <a:outerShdw blurRad="38100" dist="38100" dir="2700000" algn="tl">
                    <a:srgbClr val="C0C0C0"/>
                  </a:outerShdw>
                </a:effectLst>
                <a:latin typeface="Arial" charset="0"/>
                <a:ea typeface="微软雅黑" pitchFamily="34" charset="-122"/>
              </a:rPr>
              <a:t>算法的评价</a:t>
            </a:r>
            <a:endParaRPr kumimoji="1" lang="en-US" altLang="zh-CN" sz="3200" b="1" dirty="0">
              <a:solidFill>
                <a:srgbClr val="D60093"/>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zh-CN" altLang="en-US" sz="3200" b="1" dirty="0">
              <a:solidFill>
                <a:srgbClr val="000066"/>
              </a:solidFill>
              <a:effectLst>
                <a:outerShdw blurRad="38100" dist="38100" dir="2700000" algn="tl">
                  <a:srgbClr val="C0C0C0"/>
                </a:outerShdw>
              </a:effectLst>
              <a:latin typeface="Arial" charset="0"/>
              <a:ea typeface="微软雅黑" pitchFamily="34" charset="-122"/>
            </a:endParaRPr>
          </a:p>
        </p:txBody>
      </p:sp>
    </p:spTree>
    <p:extLst>
      <p:ext uri="{BB962C8B-B14F-4D97-AF65-F5344CB8AC3E}">
        <p14:creationId xmlns:p14="http://schemas.microsoft.com/office/powerpoint/2010/main" val="2769877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课程资源</a:t>
            </a:r>
          </a:p>
        </p:txBody>
      </p:sp>
      <p:sp>
        <p:nvSpPr>
          <p:cNvPr id="3" name="内容占位符 2"/>
          <p:cNvSpPr>
            <a:spLocks noGrp="1"/>
          </p:cNvSpPr>
          <p:nvPr>
            <p:ph idx="1"/>
          </p:nvPr>
        </p:nvSpPr>
        <p:spPr>
          <a:xfrm>
            <a:off x="304800" y="1524000"/>
            <a:ext cx="11582400" cy="5029200"/>
          </a:xfrm>
        </p:spPr>
        <p:txBody>
          <a:bodyPr/>
          <a:lstStyle/>
          <a:p>
            <a:pPr>
              <a:lnSpc>
                <a:spcPct val="100000"/>
              </a:lnSpc>
              <a:spcBef>
                <a:spcPts val="1200"/>
              </a:spcBef>
            </a:pPr>
            <a:r>
              <a:rPr lang="zh-CN" altLang="en-US" sz="2400" dirty="0"/>
              <a:t>配套</a:t>
            </a:r>
            <a:r>
              <a:rPr lang="en-US" altLang="zh-CN" sz="2400" dirty="0"/>
              <a:t>SPOC</a:t>
            </a:r>
            <a:r>
              <a:rPr lang="zh-CN" altLang="en-US" sz="2400" dirty="0"/>
              <a:t>：</a:t>
            </a:r>
            <a:endParaRPr lang="en-US" altLang="zh-CN" sz="2400" dirty="0"/>
          </a:p>
          <a:p>
            <a:pPr lvl="1">
              <a:lnSpc>
                <a:spcPct val="100000"/>
              </a:lnSpc>
              <a:spcBef>
                <a:spcPts val="1200"/>
              </a:spcBef>
            </a:pPr>
            <a:r>
              <a:rPr lang="en-US" altLang="zh-CN" sz="2200" dirty="0">
                <a:hlinkClick r:id="rId2"/>
              </a:rPr>
              <a:t>https://www.icourse163.org/spoc/course/UESTC-1462651190</a:t>
            </a:r>
            <a:endParaRPr lang="en-US" altLang="zh-CN" sz="2200" dirty="0"/>
          </a:p>
          <a:p>
            <a:pPr lvl="1">
              <a:lnSpc>
                <a:spcPct val="100000"/>
              </a:lnSpc>
              <a:spcBef>
                <a:spcPts val="1200"/>
              </a:spcBef>
            </a:pPr>
            <a:r>
              <a:rPr lang="zh-CN" altLang="en-US" sz="2200" dirty="0"/>
              <a:t>昵称修改为：学号</a:t>
            </a:r>
            <a:endParaRPr lang="en-US" altLang="zh-CN" sz="2200" dirty="0"/>
          </a:p>
          <a:p>
            <a:pPr>
              <a:lnSpc>
                <a:spcPct val="100000"/>
              </a:lnSpc>
              <a:spcBef>
                <a:spcPts val="1200"/>
              </a:spcBef>
            </a:pPr>
            <a:r>
              <a:rPr lang="zh-CN" altLang="zh-CN" sz="2400" dirty="0"/>
              <a:t>在线测试平台网址：</a:t>
            </a:r>
          </a:p>
          <a:p>
            <a:pPr lvl="1">
              <a:lnSpc>
                <a:spcPct val="100000"/>
              </a:lnSpc>
              <a:spcBef>
                <a:spcPts val="1200"/>
              </a:spcBef>
            </a:pPr>
            <a:r>
              <a:rPr lang="en-US" altLang="zh-CN" dirty="0"/>
              <a:t>https://icoding.run/login</a:t>
            </a:r>
            <a:endParaRPr lang="zh-CN" altLang="zh-CN" dirty="0"/>
          </a:p>
          <a:p>
            <a:pPr lvl="1">
              <a:lnSpc>
                <a:spcPct val="100000"/>
              </a:lnSpc>
              <a:spcBef>
                <a:spcPts val="1200"/>
              </a:spcBef>
            </a:pPr>
            <a:r>
              <a:rPr lang="zh-CN" altLang="zh-CN" dirty="0"/>
              <a:t>默认账号为自己的学号；</a:t>
            </a:r>
          </a:p>
          <a:p>
            <a:pPr lvl="1">
              <a:lnSpc>
                <a:spcPct val="100000"/>
              </a:lnSpc>
              <a:spcBef>
                <a:spcPts val="1200"/>
              </a:spcBef>
            </a:pPr>
            <a:r>
              <a:rPr lang="zh-CN" altLang="zh-CN" dirty="0"/>
              <a:t>密码：</a:t>
            </a:r>
            <a:r>
              <a:rPr lang="zh-CN" altLang="en-US" dirty="0"/>
              <a:t>自己姓名拼音各汉字首个字母</a:t>
            </a:r>
            <a:r>
              <a:rPr lang="en-US" altLang="zh-CN" dirty="0"/>
              <a:t>+uestc123</a:t>
            </a:r>
            <a:r>
              <a:rPr lang="zh-CN" altLang="en-US" dirty="0"/>
              <a:t>；</a:t>
            </a:r>
          </a:p>
          <a:p>
            <a:pPr lvl="1">
              <a:lnSpc>
                <a:spcPct val="100000"/>
              </a:lnSpc>
              <a:spcBef>
                <a:spcPts val="1200"/>
              </a:spcBef>
            </a:pPr>
            <a:r>
              <a:rPr lang="zh-CN" altLang="en-US" dirty="0"/>
              <a:t>密码举例：唐亿  </a:t>
            </a:r>
            <a:r>
              <a:rPr lang="en-US" altLang="zh-CN" dirty="0"/>
              <a:t>tyuestc123</a:t>
            </a:r>
            <a:r>
              <a:rPr lang="zh-CN" altLang="zh-CN" dirty="0"/>
              <a:t>；</a:t>
            </a:r>
            <a:endParaRPr lang="zh-CN" altLang="en-US" dirty="0"/>
          </a:p>
        </p:txBody>
      </p:sp>
    </p:spTree>
    <p:extLst>
      <p:ext uri="{BB962C8B-B14F-4D97-AF65-F5344CB8AC3E}">
        <p14:creationId xmlns:p14="http://schemas.microsoft.com/office/powerpoint/2010/main" val="124174374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算法的评价</a:t>
            </a:r>
          </a:p>
        </p:txBody>
      </p:sp>
      <p:sp>
        <p:nvSpPr>
          <p:cNvPr id="3" name="内容占位符 2"/>
          <p:cNvSpPr>
            <a:spLocks noGrp="1"/>
          </p:cNvSpPr>
          <p:nvPr>
            <p:ph idx="1"/>
          </p:nvPr>
        </p:nvSpPr>
        <p:spPr/>
        <p:txBody>
          <a:bodyPr/>
          <a:lstStyle/>
          <a:p>
            <a:r>
              <a:rPr lang="zh-CN" altLang="en-US" dirty="0"/>
              <a:t>评价一个算法主要看这个算法所占用</a:t>
            </a:r>
            <a:r>
              <a:rPr lang="zh-CN" altLang="en-US" dirty="0">
                <a:solidFill>
                  <a:srgbClr val="00B050"/>
                </a:solidFill>
              </a:rPr>
              <a:t>机器资源</a:t>
            </a:r>
            <a:r>
              <a:rPr lang="zh-CN" altLang="en-US" dirty="0"/>
              <a:t>的多少，而这些资源中</a:t>
            </a:r>
            <a:r>
              <a:rPr lang="zh-CN" altLang="en-US" dirty="0">
                <a:solidFill>
                  <a:srgbClr val="FF0000"/>
                </a:solidFill>
              </a:rPr>
              <a:t>时间代价</a:t>
            </a:r>
            <a:r>
              <a:rPr lang="zh-CN" altLang="en-US" dirty="0"/>
              <a:t>与</a:t>
            </a:r>
            <a:r>
              <a:rPr lang="zh-CN" altLang="en-US" dirty="0">
                <a:solidFill>
                  <a:srgbClr val="FF0000"/>
                </a:solidFill>
              </a:rPr>
              <a:t>空间代价</a:t>
            </a:r>
            <a:r>
              <a:rPr lang="zh-CN" altLang="en-US" dirty="0"/>
              <a:t>是两个主要的方面。</a:t>
            </a:r>
          </a:p>
          <a:p>
            <a:r>
              <a:rPr lang="zh-CN" altLang="en-US" dirty="0"/>
              <a:t>算法的时间复杂性（</a:t>
            </a:r>
            <a:r>
              <a:rPr lang="en-US" altLang="zh-CN" dirty="0"/>
              <a:t>time complexity</a:t>
            </a:r>
            <a:r>
              <a:rPr lang="zh-CN" altLang="en-US" dirty="0"/>
              <a:t>）</a:t>
            </a:r>
          </a:p>
          <a:p>
            <a:pPr lvl="1"/>
            <a:r>
              <a:rPr lang="zh-CN" altLang="en-US" dirty="0"/>
              <a:t>算法对时间的需求</a:t>
            </a:r>
          </a:p>
          <a:p>
            <a:pPr lvl="1"/>
            <a:r>
              <a:rPr lang="zh-CN" altLang="en-US" dirty="0"/>
              <a:t>同一问题，算法执行时间越短，效率越高 </a:t>
            </a:r>
          </a:p>
          <a:p>
            <a:r>
              <a:rPr lang="zh-CN" altLang="en-US" dirty="0"/>
              <a:t>算法的空间复杂性（</a:t>
            </a:r>
            <a:r>
              <a:rPr lang="en-US" altLang="zh-CN" dirty="0"/>
              <a:t>space complexity</a:t>
            </a:r>
            <a:r>
              <a:rPr lang="zh-CN" altLang="en-US" dirty="0"/>
              <a:t>）</a:t>
            </a:r>
          </a:p>
          <a:p>
            <a:pPr lvl="1"/>
            <a:r>
              <a:rPr lang="zh-CN" altLang="en-US" dirty="0"/>
              <a:t>算法对空间的需求（存储空间）</a:t>
            </a:r>
          </a:p>
          <a:p>
            <a:endParaRPr lang="zh-CN" altLang="en-US" dirty="0"/>
          </a:p>
        </p:txBody>
      </p:sp>
    </p:spTree>
    <p:extLst>
      <p:ext uri="{BB962C8B-B14F-4D97-AF65-F5344CB8AC3E}">
        <p14:creationId xmlns:p14="http://schemas.microsoft.com/office/powerpoint/2010/main" val="208147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性能评价</a:t>
            </a:r>
          </a:p>
        </p:txBody>
      </p:sp>
      <p:sp>
        <p:nvSpPr>
          <p:cNvPr id="3" name="内容占位符 2"/>
          <p:cNvSpPr>
            <a:spLocks noGrp="1"/>
          </p:cNvSpPr>
          <p:nvPr>
            <p:ph idx="1"/>
          </p:nvPr>
        </p:nvSpPr>
        <p:spPr/>
        <p:txBody>
          <a:bodyPr/>
          <a:lstStyle/>
          <a:p>
            <a:r>
              <a:rPr lang="zh-CN" altLang="en-US" dirty="0"/>
              <a:t>对</a:t>
            </a:r>
            <a:r>
              <a:rPr lang="zh-CN" altLang="en-US" dirty="0">
                <a:solidFill>
                  <a:srgbClr val="FF0000"/>
                </a:solidFill>
              </a:rPr>
              <a:t>问题规模</a:t>
            </a:r>
            <a:r>
              <a:rPr lang="zh-CN" altLang="en-US" dirty="0"/>
              <a:t>与该算法在运行时所占的</a:t>
            </a:r>
            <a:r>
              <a:rPr lang="zh-CN" altLang="en-US" dirty="0">
                <a:solidFill>
                  <a:srgbClr val="FF0000"/>
                </a:solidFill>
              </a:rPr>
              <a:t>空间</a:t>
            </a:r>
            <a:r>
              <a:rPr lang="en-US" altLang="zh-CN" dirty="0">
                <a:solidFill>
                  <a:srgbClr val="FF0000"/>
                </a:solidFill>
              </a:rPr>
              <a:t>S</a:t>
            </a:r>
            <a:r>
              <a:rPr lang="zh-CN" altLang="en-US" dirty="0"/>
              <a:t>与所耗费的</a:t>
            </a:r>
            <a:r>
              <a:rPr lang="zh-CN" altLang="en-US" dirty="0">
                <a:solidFill>
                  <a:srgbClr val="FF0000"/>
                </a:solidFill>
              </a:rPr>
              <a:t>时间</a:t>
            </a:r>
            <a:r>
              <a:rPr lang="en-US" altLang="zh-CN" dirty="0">
                <a:solidFill>
                  <a:srgbClr val="FF0000"/>
                </a:solidFill>
              </a:rPr>
              <a:t>T</a:t>
            </a:r>
            <a:r>
              <a:rPr lang="zh-CN" altLang="en-US" dirty="0"/>
              <a:t>给出一个数量关系的评价。</a:t>
            </a:r>
          </a:p>
          <a:p>
            <a:r>
              <a:rPr lang="zh-CN" altLang="en-US" dirty="0"/>
              <a:t>问题规模 </a:t>
            </a:r>
            <a:r>
              <a:rPr lang="en-US" altLang="zh-CN" dirty="0">
                <a:solidFill>
                  <a:srgbClr val="FF0000"/>
                </a:solidFill>
              </a:rPr>
              <a:t>N </a:t>
            </a:r>
            <a:r>
              <a:rPr lang="en-US" altLang="zh-CN" dirty="0"/>
              <a:t>— </a:t>
            </a:r>
            <a:r>
              <a:rPr lang="zh-CN" altLang="en-US" dirty="0"/>
              <a:t>对不同的问题其含义不同：</a:t>
            </a:r>
          </a:p>
          <a:p>
            <a:pPr lvl="1"/>
            <a:r>
              <a:rPr lang="zh-CN" altLang="en-US" dirty="0"/>
              <a:t>对矩阵是阶数；</a:t>
            </a:r>
          </a:p>
          <a:p>
            <a:pPr lvl="1"/>
            <a:r>
              <a:rPr lang="zh-CN" altLang="en-US" dirty="0"/>
              <a:t>对多项式运算是多项式项数；</a:t>
            </a:r>
          </a:p>
          <a:p>
            <a:pPr lvl="1"/>
            <a:r>
              <a:rPr lang="zh-CN" altLang="en-US" dirty="0"/>
              <a:t>对图是顶点个数；</a:t>
            </a:r>
          </a:p>
          <a:p>
            <a:pPr lvl="1"/>
            <a:r>
              <a:rPr lang="zh-CN" altLang="en-US" dirty="0"/>
              <a:t>对集合运算是集合中元素个数。</a:t>
            </a:r>
          </a:p>
          <a:p>
            <a:endParaRPr lang="zh-CN" altLang="en-US" dirty="0"/>
          </a:p>
        </p:txBody>
      </p:sp>
    </p:spTree>
    <p:extLst>
      <p:ext uri="{BB962C8B-B14F-4D97-AF65-F5344CB8AC3E}">
        <p14:creationId xmlns:p14="http://schemas.microsoft.com/office/powerpoint/2010/main" val="3383781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时间复杂性</a:t>
            </a:r>
          </a:p>
        </p:txBody>
      </p:sp>
      <p:sp>
        <p:nvSpPr>
          <p:cNvPr id="3" name="内容占位符 2"/>
          <p:cNvSpPr>
            <a:spLocks noGrp="1"/>
          </p:cNvSpPr>
          <p:nvPr>
            <p:ph idx="1"/>
          </p:nvPr>
        </p:nvSpPr>
        <p:spPr/>
        <p:txBody>
          <a:bodyPr/>
          <a:lstStyle/>
          <a:p>
            <a:r>
              <a:rPr lang="zh-CN" altLang="en-US" dirty="0"/>
              <a:t>算法的时间复杂性是输入数据量</a:t>
            </a:r>
            <a:r>
              <a:rPr lang="en-US" altLang="zh-CN" dirty="0">
                <a:solidFill>
                  <a:srgbClr val="C00000"/>
                </a:solidFill>
              </a:rPr>
              <a:t>n</a:t>
            </a:r>
            <a:r>
              <a:rPr lang="zh-CN" altLang="en-US" dirty="0"/>
              <a:t>的函数，记为</a:t>
            </a:r>
            <a:r>
              <a:rPr lang="en-US" altLang="zh-CN" dirty="0">
                <a:solidFill>
                  <a:srgbClr val="C00000"/>
                </a:solidFill>
              </a:rPr>
              <a:t>T(n)</a:t>
            </a:r>
            <a:r>
              <a:rPr lang="zh-CN" altLang="en-US" dirty="0"/>
              <a:t>，描述算法执行过程中所需的</a:t>
            </a:r>
            <a:r>
              <a:rPr lang="zh-CN" altLang="en-US" dirty="0">
                <a:solidFill>
                  <a:srgbClr val="FF00FF"/>
                </a:solidFill>
              </a:rPr>
              <a:t>时间用量</a:t>
            </a:r>
            <a:r>
              <a:rPr lang="zh-CN" altLang="en-US" dirty="0"/>
              <a:t>与</a:t>
            </a:r>
            <a:r>
              <a:rPr lang="zh-CN" altLang="en-US" dirty="0">
                <a:solidFill>
                  <a:srgbClr val="FF00FF"/>
                </a:solidFill>
              </a:rPr>
              <a:t>问题规模</a:t>
            </a:r>
            <a:r>
              <a:rPr lang="en-US" altLang="zh-CN" dirty="0">
                <a:solidFill>
                  <a:srgbClr val="FF00FF"/>
                </a:solidFill>
              </a:rPr>
              <a:t>n</a:t>
            </a:r>
            <a:r>
              <a:rPr lang="zh-CN" altLang="en-US" dirty="0"/>
              <a:t>之间的函数关系</a:t>
            </a:r>
          </a:p>
          <a:p>
            <a:r>
              <a:rPr lang="zh-CN" altLang="en-US" dirty="0"/>
              <a:t>评价算法的时间复杂性，就是设法找出</a:t>
            </a:r>
            <a:r>
              <a:rPr lang="en-US" altLang="zh-CN" dirty="0"/>
              <a:t>T(n)</a:t>
            </a:r>
            <a:r>
              <a:rPr lang="zh-CN" altLang="en-US" dirty="0"/>
              <a:t>和</a:t>
            </a:r>
            <a:r>
              <a:rPr lang="en-US" altLang="zh-CN" dirty="0"/>
              <a:t>n</a:t>
            </a:r>
            <a:r>
              <a:rPr lang="zh-CN" altLang="en-US" dirty="0"/>
              <a:t>的函数关系，即计算出</a:t>
            </a:r>
            <a:r>
              <a:rPr lang="en-US" altLang="zh-CN" dirty="0"/>
              <a:t>T(n)</a:t>
            </a:r>
          </a:p>
          <a:p>
            <a:r>
              <a:rPr lang="en-US" altLang="zh-CN" dirty="0"/>
              <a:t>T(n)</a:t>
            </a:r>
            <a:r>
              <a:rPr lang="zh-CN" altLang="en-US" dirty="0"/>
              <a:t>要计算得“精确”（客观）</a:t>
            </a:r>
            <a:r>
              <a:rPr lang="zh-CN" altLang="en-US" dirty="0">
                <a:solidFill>
                  <a:srgbClr val="00B050"/>
                </a:solidFill>
              </a:rPr>
              <a:t>较困难</a:t>
            </a:r>
            <a:endParaRPr lang="en-US" altLang="zh-CN" dirty="0">
              <a:solidFill>
                <a:srgbClr val="00B050"/>
              </a:solidFill>
            </a:endParaRPr>
          </a:p>
          <a:p>
            <a:r>
              <a:rPr lang="zh-CN" altLang="en-US" dirty="0"/>
              <a:t>每执行一条基本语句耗用一个</a:t>
            </a:r>
            <a:r>
              <a:rPr lang="zh-CN" altLang="en-US" dirty="0">
                <a:solidFill>
                  <a:srgbClr val="C00000"/>
                </a:solidFill>
              </a:rPr>
              <a:t>时间单位</a:t>
            </a:r>
            <a:r>
              <a:rPr lang="zh-CN" altLang="en-US" dirty="0"/>
              <a:t>（粗略的估算）</a:t>
            </a:r>
          </a:p>
          <a:p>
            <a:pPr lvl="1"/>
            <a:r>
              <a:rPr lang="en-US" altLang="zh-CN" dirty="0"/>
              <a:t>T(n) = </a:t>
            </a:r>
            <a:r>
              <a:rPr lang="zh-CN" altLang="en-US" dirty="0"/>
              <a:t>执行基本语句的</a:t>
            </a:r>
            <a:r>
              <a:rPr lang="zh-CN" altLang="en-US" dirty="0">
                <a:solidFill>
                  <a:srgbClr val="00B050"/>
                </a:solidFill>
              </a:rPr>
              <a:t>总条（次）数</a:t>
            </a:r>
          </a:p>
          <a:p>
            <a:endParaRPr lang="zh-CN" altLang="en-US" dirty="0"/>
          </a:p>
          <a:p>
            <a:endParaRPr lang="zh-CN" altLang="en-US" dirty="0"/>
          </a:p>
        </p:txBody>
      </p:sp>
      <p:sp>
        <p:nvSpPr>
          <p:cNvPr id="4" name="Rectangle 4"/>
          <p:cNvSpPr>
            <a:spLocks noChangeArrowheads="1"/>
          </p:cNvSpPr>
          <p:nvPr/>
        </p:nvSpPr>
        <p:spPr bwMode="auto">
          <a:xfrm>
            <a:off x="4572000" y="5715000"/>
            <a:ext cx="6269038" cy="588962"/>
          </a:xfrm>
          <a:prstGeom prst="rect">
            <a:avLst/>
          </a:prstGeom>
          <a:solidFill>
            <a:srgbClr val="FFCC66"/>
          </a:solidFill>
          <a:ln w="9525">
            <a:solidFill>
              <a:schemeClr val="tx1"/>
            </a:solidFill>
            <a:miter lim="800000"/>
            <a:headEnd/>
            <a:tailEnd/>
          </a:ln>
        </p:spPr>
        <p:txBody>
          <a:bodyPr>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lgn="ctr" eaLnBrk="1" hangingPunct="1"/>
            <a:r>
              <a:rPr lang="zh-CN" altLang="en-US" sz="3200" dirty="0"/>
              <a:t>大体上能够说明算法的时间性能</a:t>
            </a:r>
          </a:p>
        </p:txBody>
      </p:sp>
    </p:spTree>
    <p:extLst>
      <p:ext uri="{BB962C8B-B14F-4D97-AF65-F5344CB8AC3E}">
        <p14:creationId xmlns:p14="http://schemas.microsoft.com/office/powerpoint/2010/main" val="83548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BBCC2C3-A93A-4ABD-A5FB-18BF59D15D40}" type="slidenum">
              <a:rPr kumimoji="0" lang="en-US" altLang="zh-CN" sz="2600">
                <a:solidFill>
                  <a:schemeClr val="bg1"/>
                </a:solidFill>
                <a:latin typeface="Arial" panose="020B0604020202020204" pitchFamily="34" charset="0"/>
              </a:rPr>
              <a:pPr eaLnBrk="1" hangingPunct="1"/>
              <a:t>43</a:t>
            </a:fld>
            <a:endParaRPr kumimoji="0" lang="en-US" altLang="zh-CN" sz="2600">
              <a:solidFill>
                <a:schemeClr val="bg1"/>
              </a:solidFill>
              <a:latin typeface="Arial" panose="020B0604020202020204" pitchFamily="34" charset="0"/>
            </a:endParaRPr>
          </a:p>
        </p:txBody>
      </p:sp>
      <p:sp>
        <p:nvSpPr>
          <p:cNvPr id="55300" name="Rectangle 2"/>
          <p:cNvSpPr>
            <a:spLocks noGrp="1" noChangeArrowheads="1"/>
          </p:cNvSpPr>
          <p:nvPr>
            <p:ph type="title"/>
          </p:nvPr>
        </p:nvSpPr>
        <p:spPr/>
        <p:txBody>
          <a:bodyPr/>
          <a:lstStyle/>
          <a:p>
            <a:pPr eaLnBrk="1" hangingPunct="1"/>
            <a:r>
              <a:rPr lang="zh-CN" altLang="en-US" sz="4000" dirty="0">
                <a:latin typeface="宋体" panose="02010600030101010101" pitchFamily="2" charset="-122"/>
              </a:rPr>
              <a:t>语句频度</a:t>
            </a:r>
            <a:r>
              <a:rPr lang="zh-CN" altLang="en-US" sz="4000" dirty="0"/>
              <a:t> </a:t>
            </a:r>
          </a:p>
        </p:txBody>
      </p:sp>
      <p:sp>
        <p:nvSpPr>
          <p:cNvPr id="55301" name="Rectangle 3"/>
          <p:cNvSpPr>
            <a:spLocks noGrp="1" noChangeArrowheads="1"/>
          </p:cNvSpPr>
          <p:nvPr>
            <p:ph type="body" idx="1"/>
          </p:nvPr>
        </p:nvSpPr>
        <p:spPr>
          <a:xfrm>
            <a:off x="471683" y="1371600"/>
            <a:ext cx="9067800" cy="914400"/>
          </a:xfrm>
        </p:spPr>
        <p:txBody>
          <a:bodyPr/>
          <a:lstStyle/>
          <a:p>
            <a:pPr eaLnBrk="1" hangingPunct="1">
              <a:lnSpc>
                <a:spcPct val="90000"/>
              </a:lnSpc>
            </a:pPr>
            <a:r>
              <a:rPr lang="zh-CN" altLang="en-US" dirty="0">
                <a:solidFill>
                  <a:srgbClr val="C00000"/>
                </a:solidFill>
              </a:rPr>
              <a:t>定义：</a:t>
            </a:r>
            <a:r>
              <a:rPr lang="zh-CN" altLang="en-US" dirty="0">
                <a:solidFill>
                  <a:srgbClr val="00B050"/>
                </a:solidFill>
                <a:latin typeface="宋体" panose="02010600030101010101" pitchFamily="2" charset="-122"/>
              </a:rPr>
              <a:t>语句频度</a:t>
            </a:r>
            <a:r>
              <a:rPr lang="zh-CN" altLang="en-US" dirty="0">
                <a:latin typeface="宋体" panose="02010600030101010101" pitchFamily="2" charset="-122"/>
              </a:rPr>
              <a:t>是指该语句在一个算法中重复</a:t>
            </a:r>
            <a:r>
              <a:rPr lang="zh-CN" altLang="en-US" dirty="0">
                <a:solidFill>
                  <a:srgbClr val="00B050"/>
                </a:solidFill>
                <a:latin typeface="宋体" panose="02010600030101010101" pitchFamily="2" charset="-122"/>
              </a:rPr>
              <a:t>执行的次数</a:t>
            </a:r>
            <a:r>
              <a:rPr lang="zh-CN" altLang="en-US" dirty="0">
                <a:latin typeface="宋体" panose="02010600030101010101" pitchFamily="2" charset="-122"/>
              </a:rPr>
              <a:t>。</a:t>
            </a:r>
          </a:p>
        </p:txBody>
      </p:sp>
      <p:sp>
        <p:nvSpPr>
          <p:cNvPr id="76805" name="Text Box 5"/>
          <p:cNvSpPr txBox="1">
            <a:spLocks noChangeArrowheads="1"/>
          </p:cNvSpPr>
          <p:nvPr/>
        </p:nvSpPr>
        <p:spPr bwMode="auto">
          <a:xfrm>
            <a:off x="8110398" y="2129661"/>
            <a:ext cx="3175223" cy="617477"/>
          </a:xfrm>
          <a:prstGeom prst="rect">
            <a:avLst/>
          </a:prstGeom>
          <a:solidFill>
            <a:srgbClr val="FFFFCC"/>
          </a:solidFill>
          <a:ln>
            <a:noFill/>
          </a:ln>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spcBef>
                <a:spcPts val="0"/>
              </a:spcBef>
            </a:pPr>
            <a:r>
              <a:rPr lang="zh-CN" altLang="en-US" sz="2600" b="1" dirty="0">
                <a:solidFill>
                  <a:srgbClr val="000066"/>
                </a:solidFill>
                <a:latin typeface="宋体" panose="02010600030101010101" pitchFamily="2" charset="-122"/>
                <a:ea typeface="微软雅黑" panose="020B0503020204020204" pitchFamily="34" charset="-122"/>
              </a:rPr>
              <a:t>例如：两个矩阵相乘</a:t>
            </a:r>
          </a:p>
        </p:txBody>
      </p:sp>
      <p:sp>
        <p:nvSpPr>
          <p:cNvPr id="76806" name="Text Box 6"/>
          <p:cNvSpPr txBox="1">
            <a:spLocks noChangeArrowheads="1"/>
          </p:cNvSpPr>
          <p:nvPr/>
        </p:nvSpPr>
        <p:spPr bwMode="auto">
          <a:xfrm>
            <a:off x="228600" y="2120446"/>
            <a:ext cx="7543800" cy="4124206"/>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spcAft>
                <a:spcPts val="600"/>
              </a:spcAft>
              <a:buClr>
                <a:schemeClr val="tx1"/>
              </a:buClr>
              <a:buSzPct val="75000"/>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算法语句                                      对应的语句频度 </a:t>
            </a:r>
          </a:p>
          <a:p>
            <a:pPr eaLnBrk="1" hangingPunct="1">
              <a:spcBef>
                <a:spcPts val="600"/>
              </a:spcBef>
              <a:spcAft>
                <a:spcPts val="600"/>
              </a:spcAft>
              <a:buClr>
                <a:schemeClr val="tx1"/>
              </a:buClr>
              <a:buSzPct val="75000"/>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rPr>
              <a:t>for (</a:t>
            </a:r>
            <a:r>
              <a:rPr lang="en-US" altLang="zh-CN" b="1" dirty="0" err="1">
                <a:latin typeface="微软雅黑" panose="020B0503020204020204" pitchFamily="34" charset="-122"/>
                <a:ea typeface="微软雅黑" panose="020B0503020204020204" pitchFamily="34" charset="-122"/>
              </a:rPr>
              <a:t>i</a:t>
            </a:r>
            <a:r>
              <a:rPr lang="en-US" altLang="zh-CN" b="1" dirty="0">
                <a:latin typeface="微软雅黑" panose="020B0503020204020204" pitchFamily="34" charset="-122"/>
                <a:ea typeface="微软雅黑" panose="020B0503020204020204" pitchFamily="34" charset="-122"/>
              </a:rPr>
              <a:t>=0; </a:t>
            </a:r>
            <a:r>
              <a:rPr lang="en-US" altLang="zh-CN" b="1" dirty="0" err="1">
                <a:latin typeface="微软雅黑" panose="020B0503020204020204" pitchFamily="34" charset="-122"/>
                <a:ea typeface="微软雅黑" panose="020B0503020204020204" pitchFamily="34" charset="-122"/>
              </a:rPr>
              <a:t>i</a:t>
            </a:r>
            <a:r>
              <a:rPr lang="en-US" altLang="zh-CN" b="1" dirty="0">
                <a:latin typeface="微软雅黑" panose="020B0503020204020204" pitchFamily="34" charset="-122"/>
                <a:ea typeface="微软雅黑" panose="020B0503020204020204" pitchFamily="34" charset="-122"/>
              </a:rPr>
              <a:t>&lt; n; </a:t>
            </a:r>
            <a:r>
              <a:rPr lang="en-US" altLang="zh-CN" b="1" dirty="0" err="1">
                <a:latin typeface="微软雅黑" panose="020B0503020204020204" pitchFamily="34" charset="-122"/>
                <a:ea typeface="微软雅黑" panose="020B0503020204020204" pitchFamily="34" charset="-122"/>
              </a:rPr>
              <a:t>i</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                                </a:t>
            </a:r>
            <a:r>
              <a:rPr lang="en-US" altLang="zh-CN" b="1" dirty="0">
                <a:solidFill>
                  <a:srgbClr val="006600"/>
                </a:solidFill>
                <a:latin typeface="微软雅黑" panose="020B0503020204020204" pitchFamily="34" charset="-122"/>
                <a:ea typeface="微软雅黑" panose="020B0503020204020204" pitchFamily="34" charset="-122"/>
              </a:rPr>
              <a:t>n+1</a:t>
            </a:r>
          </a:p>
          <a:p>
            <a:pPr eaLnBrk="1" hangingPunct="1">
              <a:spcBef>
                <a:spcPts val="600"/>
              </a:spcBef>
              <a:spcAft>
                <a:spcPts val="600"/>
              </a:spcAft>
              <a:buClr>
                <a:schemeClr val="tx1"/>
              </a:buClr>
              <a:buSzPct val="75000"/>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rPr>
              <a:t>    for (j=0; j&lt;n; </a:t>
            </a:r>
            <a:r>
              <a:rPr lang="en-US" altLang="zh-CN" b="1" dirty="0" err="1">
                <a:latin typeface="微软雅黑" panose="020B0503020204020204" pitchFamily="34" charset="-122"/>
                <a:ea typeface="微软雅黑" panose="020B0503020204020204" pitchFamily="34" charset="-122"/>
              </a:rPr>
              <a:t>j++</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                          </a:t>
            </a:r>
            <a:r>
              <a:rPr lang="en-US" altLang="zh-CN" b="1" dirty="0">
                <a:solidFill>
                  <a:srgbClr val="006600"/>
                </a:solidFill>
                <a:highlight>
                  <a:srgbClr val="FFFF00"/>
                </a:highlight>
                <a:latin typeface="微软雅黑" panose="020B0503020204020204" pitchFamily="34" charset="-122"/>
                <a:ea typeface="微软雅黑" panose="020B0503020204020204" pitchFamily="34" charset="-122"/>
              </a:rPr>
              <a:t>n</a:t>
            </a:r>
            <a:r>
              <a:rPr lang="en-US" altLang="zh-CN" b="1" dirty="0">
                <a:solidFill>
                  <a:srgbClr val="006600"/>
                </a:solidFill>
                <a:latin typeface="微软雅黑" panose="020B0503020204020204" pitchFamily="34" charset="-122"/>
                <a:ea typeface="微软雅黑" panose="020B0503020204020204" pitchFamily="34" charset="-122"/>
              </a:rPr>
              <a:t>(n+1)</a:t>
            </a:r>
          </a:p>
          <a:p>
            <a:pPr eaLnBrk="1" hangingPunct="1">
              <a:spcBef>
                <a:spcPts val="600"/>
              </a:spcBef>
              <a:spcAft>
                <a:spcPts val="600"/>
              </a:spcAft>
              <a:buClr>
                <a:schemeClr val="tx1"/>
              </a:buClr>
              <a:buSzPct val="75000"/>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rPr>
              <a:t>        c[</a:t>
            </a:r>
            <a:r>
              <a:rPr lang="en-US" altLang="zh-CN" b="1" dirty="0" err="1">
                <a:latin typeface="微软雅黑" panose="020B0503020204020204" pitchFamily="34" charset="-122"/>
                <a:ea typeface="微软雅黑" panose="020B0503020204020204" pitchFamily="34" charset="-122"/>
              </a:rPr>
              <a:t>i</a:t>
            </a:r>
            <a:r>
              <a:rPr lang="en-US" altLang="zh-CN" b="1" dirty="0">
                <a:latin typeface="微软雅黑" panose="020B0503020204020204" pitchFamily="34" charset="-122"/>
                <a:ea typeface="微软雅黑" panose="020B0503020204020204" pitchFamily="34" charset="-122"/>
              </a:rPr>
              <a:t>][j]=0;                                        </a:t>
            </a:r>
            <a:r>
              <a:rPr lang="en-US" altLang="zh-CN" b="1" dirty="0">
                <a:solidFill>
                  <a:srgbClr val="006600"/>
                </a:solidFill>
                <a:latin typeface="微软雅黑" panose="020B0503020204020204" pitchFamily="34" charset="-122"/>
                <a:ea typeface="微软雅黑" panose="020B0503020204020204" pitchFamily="34" charset="-122"/>
              </a:rPr>
              <a:t>n</a:t>
            </a:r>
            <a:r>
              <a:rPr lang="en-US" altLang="zh-CN" b="1" baseline="30000" dirty="0">
                <a:solidFill>
                  <a:srgbClr val="006600"/>
                </a:solidFill>
                <a:latin typeface="微软雅黑" panose="020B0503020204020204" pitchFamily="34" charset="-122"/>
                <a:ea typeface="微软雅黑" panose="020B0503020204020204" pitchFamily="34" charset="-122"/>
              </a:rPr>
              <a:t>2</a:t>
            </a:r>
            <a:endParaRPr lang="en-US" altLang="zh-CN" b="1" dirty="0">
              <a:solidFill>
                <a:srgbClr val="0066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
                <a:schemeClr val="tx1"/>
              </a:buClr>
              <a:buSzPct val="75000"/>
            </a:pPr>
            <a:r>
              <a:rPr lang="en-US" altLang="zh-CN" b="1" dirty="0">
                <a:latin typeface="微软雅黑" panose="020B0503020204020204" pitchFamily="34" charset="-122"/>
                <a:ea typeface="微软雅黑" panose="020B0503020204020204" pitchFamily="34" charset="-122"/>
              </a:rPr>
              <a:t>        for (k=0;k&lt; n; k++)                      </a:t>
            </a:r>
            <a:r>
              <a:rPr lang="en-US" altLang="zh-CN" b="1" dirty="0">
                <a:solidFill>
                  <a:srgbClr val="006600"/>
                </a:solidFill>
                <a:latin typeface="微软雅黑" panose="020B0503020204020204" pitchFamily="34" charset="-122"/>
                <a:ea typeface="微软雅黑" panose="020B0503020204020204" pitchFamily="34" charset="-122"/>
              </a:rPr>
              <a:t>n</a:t>
            </a:r>
            <a:r>
              <a:rPr lang="en-US" altLang="zh-CN" b="1" baseline="30000" dirty="0">
                <a:solidFill>
                  <a:srgbClr val="006600"/>
                </a:solidFill>
                <a:latin typeface="微软雅黑" panose="020B0503020204020204" pitchFamily="34" charset="-122"/>
                <a:ea typeface="微软雅黑" panose="020B0503020204020204" pitchFamily="34" charset="-122"/>
              </a:rPr>
              <a:t>2</a:t>
            </a:r>
            <a:r>
              <a:rPr lang="en-US" altLang="zh-CN" b="1" dirty="0">
                <a:solidFill>
                  <a:srgbClr val="006600"/>
                </a:solidFill>
                <a:latin typeface="微软雅黑" panose="020B0503020204020204" pitchFamily="34" charset="-122"/>
                <a:ea typeface="微软雅黑" panose="020B0503020204020204" pitchFamily="34" charset="-122"/>
              </a:rPr>
              <a:t>(n+1)</a:t>
            </a:r>
          </a:p>
          <a:p>
            <a:pPr eaLnBrk="1" hangingPunct="1">
              <a:spcBef>
                <a:spcPts val="600"/>
              </a:spcBef>
              <a:spcAft>
                <a:spcPts val="600"/>
              </a:spcAft>
              <a:buClr>
                <a:schemeClr val="tx1"/>
              </a:buClr>
              <a:buSzPct val="75000"/>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rPr>
              <a:t>            c[</a:t>
            </a:r>
            <a:r>
              <a:rPr lang="en-US" altLang="zh-CN" b="1" dirty="0" err="1">
                <a:latin typeface="微软雅黑" panose="020B0503020204020204" pitchFamily="34" charset="-122"/>
                <a:ea typeface="微软雅黑" panose="020B0503020204020204" pitchFamily="34" charset="-122"/>
              </a:rPr>
              <a:t>i</a:t>
            </a:r>
            <a:r>
              <a:rPr lang="en-US" altLang="zh-CN" b="1" dirty="0">
                <a:latin typeface="微软雅黑" panose="020B0503020204020204" pitchFamily="34" charset="-122"/>
                <a:ea typeface="微软雅黑" panose="020B0503020204020204" pitchFamily="34" charset="-122"/>
              </a:rPr>
              <a:t>][j]=c[</a:t>
            </a:r>
            <a:r>
              <a:rPr lang="en-US" altLang="zh-CN" b="1" dirty="0" err="1">
                <a:latin typeface="微软雅黑" panose="020B0503020204020204" pitchFamily="34" charset="-122"/>
                <a:ea typeface="微软雅黑" panose="020B0503020204020204" pitchFamily="34" charset="-122"/>
              </a:rPr>
              <a:t>i</a:t>
            </a:r>
            <a:r>
              <a:rPr lang="en-US" altLang="zh-CN" b="1" dirty="0">
                <a:latin typeface="微软雅黑" panose="020B0503020204020204" pitchFamily="34" charset="-122"/>
                <a:ea typeface="微软雅黑" panose="020B0503020204020204" pitchFamily="34" charset="-122"/>
              </a:rPr>
              <a:t>][j]+a[</a:t>
            </a:r>
            <a:r>
              <a:rPr lang="en-US" altLang="zh-CN" b="1" dirty="0" err="1">
                <a:latin typeface="微软雅黑" panose="020B0503020204020204" pitchFamily="34" charset="-122"/>
                <a:ea typeface="微软雅黑" panose="020B0503020204020204" pitchFamily="34" charset="-122"/>
              </a:rPr>
              <a:t>i</a:t>
            </a:r>
            <a:r>
              <a:rPr lang="en-US" altLang="zh-CN" b="1" dirty="0">
                <a:latin typeface="微软雅黑" panose="020B0503020204020204" pitchFamily="34" charset="-122"/>
                <a:ea typeface="微软雅黑" panose="020B0503020204020204" pitchFamily="34" charset="-122"/>
              </a:rPr>
              <a:t>][k]*b[k][j];    </a:t>
            </a:r>
            <a:r>
              <a:rPr lang="en-US" altLang="zh-CN" b="1" dirty="0">
                <a:solidFill>
                  <a:srgbClr val="006600"/>
                </a:solidFill>
                <a:latin typeface="微软雅黑" panose="020B0503020204020204" pitchFamily="34" charset="-122"/>
                <a:ea typeface="微软雅黑" panose="020B0503020204020204" pitchFamily="34" charset="-122"/>
              </a:rPr>
              <a:t>n</a:t>
            </a:r>
            <a:r>
              <a:rPr lang="en-US" altLang="zh-CN" b="1" baseline="30000" dirty="0">
                <a:solidFill>
                  <a:srgbClr val="006600"/>
                </a:solidFill>
                <a:latin typeface="微软雅黑" panose="020B0503020204020204" pitchFamily="34" charset="-122"/>
                <a:ea typeface="微软雅黑" panose="020B0503020204020204" pitchFamily="34" charset="-122"/>
              </a:rPr>
              <a:t>3</a:t>
            </a:r>
            <a:r>
              <a:rPr lang="en-US" altLang="zh-CN" b="1" dirty="0">
                <a:latin typeface="微软雅黑" panose="020B0503020204020204" pitchFamily="34" charset="-122"/>
                <a:ea typeface="微软雅黑" panose="020B0503020204020204" pitchFamily="34" charset="-122"/>
              </a:rPr>
              <a:t> </a:t>
            </a:r>
          </a:p>
          <a:p>
            <a:pPr eaLnBrk="1" hangingPunct="1">
              <a:spcBef>
                <a:spcPts val="600"/>
              </a:spcBef>
              <a:spcAft>
                <a:spcPts val="600"/>
              </a:spcAft>
              <a:buClr>
                <a:schemeClr val="tx1"/>
              </a:buClr>
              <a:buSzPct val="75000"/>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rPr>
              <a:t>    } </a:t>
            </a:r>
          </a:p>
          <a:p>
            <a:pPr eaLnBrk="1" hangingPunct="1">
              <a:spcBef>
                <a:spcPts val="600"/>
              </a:spcBef>
              <a:spcAft>
                <a:spcPts val="600"/>
              </a:spcAft>
              <a:buClr>
                <a:schemeClr val="tx1"/>
              </a:buClr>
              <a:buSzPct val="75000"/>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总执行次数：</a:t>
            </a:r>
            <a:r>
              <a:rPr lang="en-US" altLang="zh-CN" b="1" dirty="0">
                <a:solidFill>
                  <a:srgbClr val="008000"/>
                </a:solidFill>
                <a:latin typeface="微软雅黑" panose="020B0503020204020204" pitchFamily="34" charset="-122"/>
                <a:ea typeface="微软雅黑" panose="020B0503020204020204" pitchFamily="34" charset="-122"/>
                <a:cs typeface="Times New Roman" panose="02020603050405020304" pitchFamily="18" charset="0"/>
              </a:rPr>
              <a:t>T</a:t>
            </a:r>
            <a:r>
              <a:rPr lang="en-US" altLang="zh-CN" b="1" baseline="-30000" dirty="0">
                <a:solidFill>
                  <a:srgbClr val="008000"/>
                </a:solidFill>
                <a:latin typeface="微软雅黑" panose="020B0503020204020204" pitchFamily="34" charset="-122"/>
                <a:ea typeface="微软雅黑" panose="020B0503020204020204" pitchFamily="34" charset="-122"/>
                <a:cs typeface="Times New Roman" panose="02020603050405020304" pitchFamily="18" charset="0"/>
              </a:rPr>
              <a:t>n</a:t>
            </a:r>
            <a:r>
              <a:rPr lang="en-US" altLang="zh-CN" b="1" dirty="0">
                <a:solidFill>
                  <a:srgbClr val="008000"/>
                </a:solidFill>
                <a:latin typeface="微软雅黑" panose="020B0503020204020204" pitchFamily="34" charset="-122"/>
                <a:ea typeface="微软雅黑" panose="020B0503020204020204" pitchFamily="34" charset="-122"/>
                <a:cs typeface="Times New Roman" panose="02020603050405020304" pitchFamily="18" charset="0"/>
              </a:rPr>
              <a:t>= 2n</a:t>
            </a:r>
            <a:r>
              <a:rPr lang="en-US" altLang="zh-CN" b="1" baseline="30000" dirty="0">
                <a:solidFill>
                  <a:srgbClr val="008000"/>
                </a:solidFill>
                <a:latin typeface="微软雅黑" panose="020B0503020204020204" pitchFamily="34" charset="-122"/>
                <a:ea typeface="微软雅黑" panose="020B0503020204020204" pitchFamily="34" charset="-122"/>
                <a:cs typeface="Times New Roman" panose="02020603050405020304" pitchFamily="18" charset="0"/>
              </a:rPr>
              <a:t>3</a:t>
            </a:r>
            <a:r>
              <a:rPr lang="en-US" altLang="zh-CN" b="1" dirty="0">
                <a:solidFill>
                  <a:srgbClr val="008000"/>
                </a:solidFill>
                <a:latin typeface="微软雅黑" panose="020B0503020204020204" pitchFamily="34" charset="-122"/>
                <a:ea typeface="微软雅黑" panose="020B0503020204020204" pitchFamily="34" charset="-122"/>
                <a:cs typeface="Times New Roman" panose="02020603050405020304" pitchFamily="18" charset="0"/>
              </a:rPr>
              <a:t>+3n</a:t>
            </a:r>
            <a:r>
              <a:rPr lang="en-US" altLang="zh-CN" b="1" baseline="30000" dirty="0">
                <a:solidFill>
                  <a:srgbClr val="008000"/>
                </a:solidFill>
                <a:latin typeface="微软雅黑" panose="020B0503020204020204" pitchFamily="34" charset="-122"/>
                <a:ea typeface="微软雅黑" panose="020B0503020204020204" pitchFamily="34" charset="-122"/>
                <a:cs typeface="Times New Roman" panose="02020603050405020304" pitchFamily="18" charset="0"/>
              </a:rPr>
              <a:t>2 </a:t>
            </a:r>
            <a:r>
              <a:rPr lang="en-US" altLang="zh-CN" b="1" dirty="0">
                <a:solidFill>
                  <a:srgbClr val="008000"/>
                </a:solidFill>
                <a:latin typeface="微软雅黑" panose="020B0503020204020204" pitchFamily="34" charset="-122"/>
                <a:ea typeface="微软雅黑" panose="020B0503020204020204" pitchFamily="34" charset="-122"/>
                <a:cs typeface="Times New Roman" panose="02020603050405020304" pitchFamily="18" charset="0"/>
              </a:rPr>
              <a:t>+2n+1</a:t>
            </a:r>
          </a:p>
        </p:txBody>
      </p:sp>
      <p:pic>
        <p:nvPicPr>
          <p:cNvPr id="2" name="图片 1">
            <a:extLst>
              <a:ext uri="{FF2B5EF4-FFF2-40B4-BE49-F238E27FC236}">
                <a16:creationId xmlns:a16="http://schemas.microsoft.com/office/drawing/2014/main" id="{AF2B0531-5124-4FBD-AEDD-DBB458CEA98A}"/>
              </a:ext>
            </a:extLst>
          </p:cNvPr>
          <p:cNvPicPr>
            <a:picLocks noChangeAspect="1"/>
          </p:cNvPicPr>
          <p:nvPr/>
        </p:nvPicPr>
        <p:blipFill>
          <a:blip r:embed="rId2"/>
          <a:stretch>
            <a:fillRect/>
          </a:stretch>
        </p:blipFill>
        <p:spPr>
          <a:xfrm>
            <a:off x="7620000" y="3196461"/>
            <a:ext cx="4418429" cy="2928112"/>
          </a:xfrm>
          <a:prstGeom prst="rect">
            <a:avLst/>
          </a:prstGeom>
        </p:spPr>
      </p:pic>
    </p:spTree>
    <p:extLst>
      <p:ext uri="{BB962C8B-B14F-4D97-AF65-F5344CB8AC3E}">
        <p14:creationId xmlns:p14="http://schemas.microsoft.com/office/powerpoint/2010/main" val="17869975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渐进时间复杂性</a:t>
            </a:r>
          </a:p>
        </p:txBody>
      </p:sp>
      <p:sp>
        <p:nvSpPr>
          <p:cNvPr id="3" name="内容占位符 2"/>
          <p:cNvSpPr>
            <a:spLocks noGrp="1"/>
          </p:cNvSpPr>
          <p:nvPr>
            <p:ph idx="1"/>
          </p:nvPr>
        </p:nvSpPr>
        <p:spPr/>
        <p:txBody>
          <a:bodyPr/>
          <a:lstStyle/>
          <a:p>
            <a:r>
              <a:rPr lang="zh-CN" altLang="en-US" dirty="0"/>
              <a:t>只求出</a:t>
            </a:r>
            <a:r>
              <a:rPr lang="en-US" altLang="zh-CN" dirty="0"/>
              <a:t>T(n)</a:t>
            </a:r>
            <a:r>
              <a:rPr lang="zh-CN" altLang="en-US" dirty="0"/>
              <a:t>随输入数据量</a:t>
            </a:r>
            <a:r>
              <a:rPr lang="en-US" altLang="zh-CN" dirty="0"/>
              <a:t>n</a:t>
            </a:r>
            <a:r>
              <a:rPr lang="zh-CN" altLang="en-US" dirty="0"/>
              <a:t>而增长的</a:t>
            </a:r>
            <a:r>
              <a:rPr lang="zh-CN" altLang="en-US" dirty="0">
                <a:solidFill>
                  <a:srgbClr val="00B050"/>
                </a:solidFill>
              </a:rPr>
              <a:t>趋势</a:t>
            </a:r>
            <a:r>
              <a:rPr lang="zh-CN" altLang="en-US" dirty="0"/>
              <a:t>（</a:t>
            </a:r>
            <a:r>
              <a:rPr lang="en-US" altLang="zh-CN" dirty="0"/>
              <a:t>n</a:t>
            </a:r>
            <a:r>
              <a:rPr lang="zh-CN" altLang="en-US" dirty="0"/>
              <a:t>趋于无穷大时的极限情况）</a:t>
            </a:r>
            <a:endParaRPr lang="en-US" altLang="zh-CN" dirty="0"/>
          </a:p>
          <a:p>
            <a:r>
              <a:rPr lang="zh-CN" altLang="en-US" dirty="0"/>
              <a:t>只求出</a:t>
            </a:r>
            <a:r>
              <a:rPr lang="en-US" altLang="zh-CN" dirty="0"/>
              <a:t>T(n)</a:t>
            </a:r>
            <a:r>
              <a:rPr lang="zh-CN" altLang="en-US" dirty="0"/>
              <a:t>的“</a:t>
            </a:r>
            <a:r>
              <a:rPr lang="zh-CN" altLang="en-US" dirty="0">
                <a:solidFill>
                  <a:srgbClr val="C00000"/>
                </a:solidFill>
              </a:rPr>
              <a:t>阶</a:t>
            </a:r>
            <a:r>
              <a:rPr lang="zh-CN" altLang="en-US" dirty="0"/>
              <a:t>”</a:t>
            </a:r>
          </a:p>
          <a:p>
            <a:r>
              <a:rPr lang="en-US" altLang="zh-CN" dirty="0"/>
              <a:t>T(n)</a:t>
            </a:r>
            <a:r>
              <a:rPr lang="zh-CN" altLang="en-US" dirty="0"/>
              <a:t>的上界：</a:t>
            </a:r>
          </a:p>
          <a:p>
            <a:pPr lvl="1"/>
            <a:r>
              <a:rPr lang="zh-CN" altLang="en-US" dirty="0"/>
              <a:t>某算法执行时间</a:t>
            </a:r>
            <a:r>
              <a:rPr lang="en-US" altLang="zh-CN" dirty="0"/>
              <a:t>T(n)</a:t>
            </a:r>
            <a:r>
              <a:rPr lang="zh-CN" altLang="en-US" dirty="0"/>
              <a:t>，如果存在正的常数 </a:t>
            </a:r>
            <a:r>
              <a:rPr lang="en-US" altLang="zh-CN" dirty="0">
                <a:solidFill>
                  <a:srgbClr val="C00000"/>
                </a:solidFill>
              </a:rPr>
              <a:t>c </a:t>
            </a:r>
            <a:r>
              <a:rPr lang="zh-CN" altLang="en-US" dirty="0"/>
              <a:t>和 </a:t>
            </a:r>
            <a:r>
              <a:rPr lang="en-US" altLang="zh-CN" dirty="0">
                <a:solidFill>
                  <a:srgbClr val="C00000"/>
                </a:solidFill>
              </a:rPr>
              <a:t>n</a:t>
            </a:r>
            <a:r>
              <a:rPr lang="en-US" altLang="zh-CN" baseline="-25000" dirty="0">
                <a:solidFill>
                  <a:srgbClr val="C00000"/>
                </a:solidFill>
              </a:rPr>
              <a:t>0</a:t>
            </a:r>
            <a:r>
              <a:rPr lang="zh-CN" altLang="en-US" dirty="0"/>
              <a:t>，使对于一切</a:t>
            </a:r>
            <a:r>
              <a:rPr lang="en-US" altLang="zh-CN" dirty="0"/>
              <a:t>n &gt; </a:t>
            </a:r>
            <a:r>
              <a:rPr lang="en-US" altLang="zh-CN" dirty="0">
                <a:solidFill>
                  <a:srgbClr val="C00000"/>
                </a:solidFill>
              </a:rPr>
              <a:t>n</a:t>
            </a:r>
            <a:r>
              <a:rPr lang="en-US" altLang="zh-CN" baseline="-25000" dirty="0">
                <a:solidFill>
                  <a:srgbClr val="C00000"/>
                </a:solidFill>
              </a:rPr>
              <a:t>0 </a:t>
            </a:r>
            <a:r>
              <a:rPr lang="zh-CN" altLang="en-US" dirty="0"/>
              <a:t>，</a:t>
            </a:r>
            <a:endParaRPr lang="en-US" altLang="zh-CN" dirty="0"/>
          </a:p>
          <a:p>
            <a:pPr marL="457200" lvl="1" indent="0">
              <a:buNone/>
            </a:pPr>
            <a:r>
              <a:rPr lang="en-US" altLang="zh-CN" dirty="0">
                <a:solidFill>
                  <a:srgbClr val="C00000"/>
                </a:solidFill>
              </a:rPr>
              <a:t>	T(n) ≤ </a:t>
            </a:r>
            <a:r>
              <a:rPr lang="en-US" altLang="zh-CN" dirty="0" err="1">
                <a:solidFill>
                  <a:srgbClr val="C00000"/>
                </a:solidFill>
              </a:rPr>
              <a:t>cf</a:t>
            </a:r>
            <a:r>
              <a:rPr lang="en-US" altLang="zh-CN" dirty="0">
                <a:solidFill>
                  <a:srgbClr val="C00000"/>
                </a:solidFill>
              </a:rPr>
              <a:t>(n) </a:t>
            </a:r>
            <a:r>
              <a:rPr lang="zh-CN" altLang="en-US" dirty="0"/>
              <a:t>都成立，如上页</a:t>
            </a:r>
            <a:r>
              <a:rPr lang="en-US" altLang="zh-CN" dirty="0">
                <a:solidFill>
                  <a:srgbClr val="008000"/>
                </a:solidFill>
                <a:cs typeface="Times New Roman" panose="02020603050405020304" pitchFamily="18" charset="0"/>
              </a:rPr>
              <a:t>T</a:t>
            </a:r>
            <a:r>
              <a:rPr lang="en-US" altLang="zh-CN" baseline="-30000" dirty="0">
                <a:solidFill>
                  <a:srgbClr val="008000"/>
                </a:solidFill>
                <a:cs typeface="Times New Roman" panose="02020603050405020304" pitchFamily="18" charset="0"/>
              </a:rPr>
              <a:t>n</a:t>
            </a:r>
            <a:r>
              <a:rPr lang="en-US" altLang="zh-CN" dirty="0">
                <a:solidFill>
                  <a:srgbClr val="008000"/>
                </a:solidFill>
                <a:cs typeface="Times New Roman" panose="02020603050405020304" pitchFamily="18" charset="0"/>
              </a:rPr>
              <a:t>=</a:t>
            </a:r>
            <a:r>
              <a:rPr lang="en-US" altLang="zh-CN" dirty="0">
                <a:solidFill>
                  <a:srgbClr val="00B050"/>
                </a:solidFill>
                <a:cs typeface="Times New Roman" panose="02020603050405020304" pitchFamily="18" charset="0"/>
              </a:rPr>
              <a:t>2n</a:t>
            </a:r>
            <a:r>
              <a:rPr lang="en-US" altLang="zh-CN" baseline="30000" dirty="0">
                <a:solidFill>
                  <a:srgbClr val="00B050"/>
                </a:solidFill>
                <a:cs typeface="Times New Roman" panose="02020603050405020304" pitchFamily="18" charset="0"/>
              </a:rPr>
              <a:t>3</a:t>
            </a:r>
            <a:r>
              <a:rPr lang="en-US" altLang="zh-CN" dirty="0">
                <a:solidFill>
                  <a:srgbClr val="00B050"/>
                </a:solidFill>
                <a:cs typeface="Times New Roman" panose="02020603050405020304" pitchFamily="18" charset="0"/>
              </a:rPr>
              <a:t>+3n</a:t>
            </a:r>
            <a:r>
              <a:rPr lang="en-US" altLang="zh-CN" baseline="30000" dirty="0">
                <a:solidFill>
                  <a:srgbClr val="00B050"/>
                </a:solidFill>
                <a:cs typeface="Times New Roman" panose="02020603050405020304" pitchFamily="18" charset="0"/>
              </a:rPr>
              <a:t>2 </a:t>
            </a:r>
            <a:r>
              <a:rPr lang="en-US" altLang="zh-CN" dirty="0">
                <a:solidFill>
                  <a:srgbClr val="00B050"/>
                </a:solidFill>
                <a:cs typeface="Times New Roman" panose="02020603050405020304" pitchFamily="18" charset="0"/>
              </a:rPr>
              <a:t>+2n+1</a:t>
            </a:r>
            <a:r>
              <a:rPr lang="en-US" altLang="zh-CN" dirty="0">
                <a:solidFill>
                  <a:srgbClr val="00B050"/>
                </a:solidFill>
              </a:rPr>
              <a:t>≤</a:t>
            </a:r>
            <a:r>
              <a:rPr lang="en-US" altLang="zh-CN" dirty="0">
                <a:solidFill>
                  <a:srgbClr val="00B050"/>
                </a:solidFill>
                <a:cs typeface="Times New Roman" panose="02020603050405020304" pitchFamily="18" charset="0"/>
              </a:rPr>
              <a:t>10</a:t>
            </a:r>
            <a:r>
              <a:rPr lang="en-US" altLang="zh-CN" dirty="0">
                <a:solidFill>
                  <a:srgbClr val="00B050"/>
                </a:solidFill>
                <a:highlight>
                  <a:srgbClr val="FFFF00"/>
                </a:highlight>
                <a:cs typeface="Times New Roman" panose="02020603050405020304" pitchFamily="18" charset="0"/>
              </a:rPr>
              <a:t>n</a:t>
            </a:r>
            <a:r>
              <a:rPr lang="en-US" altLang="zh-CN" baseline="30000" dirty="0">
                <a:solidFill>
                  <a:srgbClr val="00B050"/>
                </a:solidFill>
                <a:highlight>
                  <a:srgbClr val="FFFF00"/>
                </a:highlight>
                <a:cs typeface="Times New Roman" panose="02020603050405020304" pitchFamily="18" charset="0"/>
              </a:rPr>
              <a:t>3</a:t>
            </a:r>
            <a:r>
              <a:rPr lang="zh-CN" altLang="en-US" dirty="0">
                <a:solidFill>
                  <a:srgbClr val="00B050"/>
                </a:solidFill>
                <a:cs typeface="Times New Roman" panose="02020603050405020304" pitchFamily="18" charset="0"/>
              </a:rPr>
              <a:t>，其中</a:t>
            </a:r>
            <a:r>
              <a:rPr lang="en-US" altLang="zh-CN" dirty="0">
                <a:solidFill>
                  <a:srgbClr val="00B050"/>
                </a:solidFill>
                <a:cs typeface="Times New Roman" panose="02020603050405020304" pitchFamily="18" charset="0"/>
              </a:rPr>
              <a:t>c=3,</a:t>
            </a:r>
            <a:r>
              <a:rPr lang="en-US" altLang="zh-CN" dirty="0">
                <a:solidFill>
                  <a:srgbClr val="00B050"/>
                </a:solidFill>
              </a:rPr>
              <a:t> n</a:t>
            </a:r>
            <a:r>
              <a:rPr lang="en-US" altLang="zh-CN" baseline="-25000" dirty="0">
                <a:solidFill>
                  <a:srgbClr val="00B050"/>
                </a:solidFill>
              </a:rPr>
              <a:t>0 </a:t>
            </a:r>
            <a:r>
              <a:rPr lang="en-US" altLang="zh-CN" dirty="0">
                <a:solidFill>
                  <a:srgbClr val="00B050"/>
                </a:solidFill>
              </a:rPr>
              <a:t>=1</a:t>
            </a:r>
            <a:endParaRPr lang="zh-CN" altLang="en-US" dirty="0">
              <a:solidFill>
                <a:srgbClr val="00B050"/>
              </a:solidFill>
            </a:endParaRPr>
          </a:p>
          <a:p>
            <a:pPr lvl="1"/>
            <a:r>
              <a:rPr lang="zh-CN" altLang="en-US" dirty="0"/>
              <a:t>那么，就记作</a:t>
            </a:r>
          </a:p>
          <a:p>
            <a:pPr marL="457200" lvl="1" indent="0">
              <a:buNone/>
            </a:pPr>
            <a:r>
              <a:rPr lang="en-US" altLang="zh-CN" dirty="0"/>
              <a:t>   T(n) = </a:t>
            </a:r>
            <a:r>
              <a:rPr lang="en-US" altLang="zh-CN" dirty="0">
                <a:solidFill>
                  <a:srgbClr val="C00000"/>
                </a:solidFill>
              </a:rPr>
              <a:t>O</a:t>
            </a:r>
            <a:r>
              <a:rPr lang="en-US" altLang="zh-CN" dirty="0"/>
              <a:t>(f(n)) , </a:t>
            </a:r>
            <a:r>
              <a:rPr lang="zh-CN" altLang="en-US" dirty="0"/>
              <a:t>如上页</a:t>
            </a:r>
            <a:r>
              <a:rPr lang="en-US" altLang="zh-CN" dirty="0">
                <a:solidFill>
                  <a:srgbClr val="00B050"/>
                </a:solidFill>
              </a:rPr>
              <a:t>O(</a:t>
            </a:r>
            <a:r>
              <a:rPr lang="en-US" altLang="zh-CN" dirty="0">
                <a:solidFill>
                  <a:srgbClr val="00B050"/>
                </a:solidFill>
                <a:cs typeface="Times New Roman" panose="02020603050405020304" pitchFamily="18" charset="0"/>
              </a:rPr>
              <a:t>n</a:t>
            </a:r>
            <a:r>
              <a:rPr lang="en-US" altLang="zh-CN" baseline="30000" dirty="0">
                <a:solidFill>
                  <a:srgbClr val="00B050"/>
                </a:solidFill>
                <a:cs typeface="Times New Roman" panose="02020603050405020304" pitchFamily="18" charset="0"/>
              </a:rPr>
              <a:t>3</a:t>
            </a:r>
            <a:r>
              <a:rPr lang="en-US" altLang="zh-CN" dirty="0">
                <a:solidFill>
                  <a:srgbClr val="00B050"/>
                </a:solidFill>
              </a:rPr>
              <a:t>)</a:t>
            </a:r>
          </a:p>
          <a:p>
            <a:endParaRPr lang="zh-CN" altLang="en-US" dirty="0"/>
          </a:p>
        </p:txBody>
      </p:sp>
      <p:sp>
        <p:nvSpPr>
          <p:cNvPr id="5" name="Rectangle 4"/>
          <p:cNvSpPr>
            <a:spLocks noChangeArrowheads="1"/>
          </p:cNvSpPr>
          <p:nvPr/>
        </p:nvSpPr>
        <p:spPr bwMode="auto">
          <a:xfrm>
            <a:off x="3657600" y="5181600"/>
            <a:ext cx="2789237" cy="461665"/>
          </a:xfrm>
          <a:prstGeom prst="rect">
            <a:avLst/>
          </a:prstGeom>
          <a:solidFill>
            <a:srgbClr val="FFCC66"/>
          </a:solidFill>
          <a:ln w="9525">
            <a:solidFill>
              <a:schemeClr val="tx1"/>
            </a:solidFill>
            <a:miter lim="800000"/>
            <a:headEnd/>
            <a:tailEnd/>
          </a:ln>
        </p:spPr>
        <p:txBody>
          <a:bodyPr wrap="square">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lgn="ctr" eaLnBrk="1" hangingPunct="1"/>
            <a:r>
              <a:rPr lang="zh-CN" altLang="en-US" dirty="0">
                <a:latin typeface="微软雅黑" panose="020B0503020204020204" pitchFamily="34" charset="-122"/>
                <a:ea typeface="微软雅黑" panose="020B0503020204020204" pitchFamily="34" charset="-122"/>
              </a:rPr>
              <a:t>大“</a:t>
            </a:r>
            <a:r>
              <a:rPr lang="en-US" altLang="zh-CN" dirty="0">
                <a:solidFill>
                  <a:srgbClr val="C00000"/>
                </a:solidFill>
                <a:latin typeface="微软雅黑" panose="020B0503020204020204" pitchFamily="34" charset="-122"/>
                <a:ea typeface="微软雅黑" panose="020B0503020204020204" pitchFamily="34" charset="-122"/>
              </a:rPr>
              <a:t>O</a:t>
            </a:r>
            <a:r>
              <a:rPr lang="zh-CN" altLang="en-US" dirty="0">
                <a:latin typeface="微软雅黑" panose="020B0503020204020204" pitchFamily="34" charset="-122"/>
                <a:ea typeface="微软雅黑" panose="020B0503020204020204" pitchFamily="34" charset="-122"/>
              </a:rPr>
              <a:t>”记号 </a:t>
            </a:r>
          </a:p>
        </p:txBody>
      </p:sp>
      <p:cxnSp>
        <p:nvCxnSpPr>
          <p:cNvPr id="14" name="曲线连接符 13"/>
          <p:cNvCxnSpPr>
            <a:cxnSpLocks/>
          </p:cNvCxnSpPr>
          <p:nvPr/>
        </p:nvCxnSpPr>
        <p:spPr bwMode="auto">
          <a:xfrm rot="10800000" flipV="1">
            <a:off x="2209800" y="5668994"/>
            <a:ext cx="2690020" cy="731806"/>
          </a:xfrm>
          <a:prstGeom prst="curvedConnector3">
            <a:avLst>
              <a:gd name="adj1" fmla="val 37198"/>
            </a:avLst>
          </a:prstGeom>
          <a:ln>
            <a:solidFill>
              <a:srgbClr val="C00000"/>
            </a:solidFill>
            <a:headEnd type="none" w="sm" len="sm"/>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932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3"/>
          <p:cNvSpPr txBox="1">
            <a:spLocks noGrp="1" noChangeArrowheads="1"/>
          </p:cNvSpPr>
          <p:nvPr/>
        </p:nvSpPr>
        <p:spPr bwMode="auto">
          <a:xfrm>
            <a:off x="8705850" y="63960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lgn="r" eaLnBrk="1" hangingPunct="1"/>
            <a:fld id="{42F5CA2E-3BE7-4460-91F4-77B901B7E9BE}" type="slidenum">
              <a:rPr kumimoji="0" lang="en-US" altLang="zh-CN" sz="1400">
                <a:solidFill>
                  <a:srgbClr val="CCFFFF"/>
                </a:solidFill>
                <a:ea typeface="宋体" panose="02010600030101010101" pitchFamily="2" charset="-122"/>
              </a:rPr>
              <a:pPr algn="r" eaLnBrk="1" hangingPunct="1"/>
              <a:t>45</a:t>
            </a:fld>
            <a:endParaRPr kumimoji="0" lang="en-US" altLang="zh-CN" sz="1400">
              <a:solidFill>
                <a:srgbClr val="CCFFFF"/>
              </a:solidFill>
              <a:ea typeface="宋体" panose="02010600030101010101" pitchFamily="2" charset="-122"/>
            </a:endParaRPr>
          </a:p>
        </p:txBody>
      </p:sp>
      <p:sp>
        <p:nvSpPr>
          <p:cNvPr id="26629" name="Rectangle 3"/>
          <p:cNvSpPr>
            <a:spLocks noChangeArrowheads="1"/>
          </p:cNvSpPr>
          <p:nvPr/>
        </p:nvSpPr>
        <p:spPr bwMode="auto">
          <a:xfrm>
            <a:off x="2819400" y="1968500"/>
            <a:ext cx="3341689"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buClr>
                <a:schemeClr val="folHlink"/>
              </a:buClr>
              <a:buSzPct val="60000"/>
              <a:buFont typeface="Wingdings" panose="05000000000000000000" pitchFamily="2" charset="2"/>
              <a:buNone/>
            </a:pPr>
            <a:r>
              <a:rPr lang="en-US" altLang="zh-CN" sz="3200" dirty="0">
                <a:latin typeface="微软雅黑" panose="020B0503020204020204" pitchFamily="34" charset="-122"/>
                <a:ea typeface="微软雅黑" panose="020B0503020204020204" pitchFamily="34" charset="-122"/>
              </a:rPr>
              <a:t>T(n) = </a:t>
            </a:r>
            <a:r>
              <a:rPr lang="en-US" altLang="zh-CN" sz="3200" dirty="0">
                <a:solidFill>
                  <a:schemeClr val="hlink"/>
                </a:solidFill>
                <a:latin typeface="微软雅黑" panose="020B0503020204020204" pitchFamily="34" charset="-122"/>
                <a:ea typeface="微软雅黑" panose="020B0503020204020204" pitchFamily="34" charset="-122"/>
              </a:rPr>
              <a:t>O </a:t>
            </a:r>
            <a:r>
              <a:rPr lang="en-US" altLang="zh-CN" sz="3200" dirty="0">
                <a:latin typeface="微软雅黑" panose="020B0503020204020204" pitchFamily="34" charset="-122"/>
                <a:ea typeface="微软雅黑" panose="020B0503020204020204" pitchFamily="34" charset="-122"/>
              </a:rPr>
              <a:t>(f(n))</a:t>
            </a:r>
            <a:r>
              <a:rPr lang="en-US" altLang="zh-CN" sz="2800" dirty="0">
                <a:latin typeface="微软雅黑" panose="020B0503020204020204" pitchFamily="34" charset="-122"/>
                <a:ea typeface="微软雅黑" panose="020B0503020204020204" pitchFamily="34" charset="-122"/>
              </a:rPr>
              <a:t> </a:t>
            </a:r>
          </a:p>
        </p:txBody>
      </p:sp>
      <p:grpSp>
        <p:nvGrpSpPr>
          <p:cNvPr id="2" name="Group 19"/>
          <p:cNvGrpSpPr>
            <a:grpSpLocks/>
          </p:cNvGrpSpPr>
          <p:nvPr/>
        </p:nvGrpSpPr>
        <p:grpSpPr bwMode="auto">
          <a:xfrm>
            <a:off x="1295400" y="2497140"/>
            <a:ext cx="2484438" cy="1935163"/>
            <a:chOff x="125" y="2834"/>
            <a:chExt cx="1565" cy="1219"/>
          </a:xfrm>
        </p:grpSpPr>
        <p:sp>
          <p:nvSpPr>
            <p:cNvPr id="26642" name="Rectangle 6"/>
            <p:cNvSpPr>
              <a:spLocks noChangeArrowheads="1"/>
            </p:cNvSpPr>
            <p:nvPr/>
          </p:nvSpPr>
          <p:spPr bwMode="auto">
            <a:xfrm>
              <a:off x="125" y="3181"/>
              <a:ext cx="1565" cy="872"/>
            </a:xfrm>
            <a:prstGeom prst="rect">
              <a:avLst/>
            </a:prstGeom>
            <a:solidFill>
              <a:srgbClr val="FFCC66"/>
            </a:solidFill>
            <a:ln w="9525">
              <a:solidFill>
                <a:schemeClr val="tx1"/>
              </a:solidFill>
              <a:miter lim="800000"/>
              <a:headEnd/>
              <a:tailEnd/>
            </a:ln>
          </p:spPr>
          <p:txBody>
            <a:bodyPr wrap="square">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lnSpc>
                  <a:spcPct val="150000"/>
                </a:lnSpc>
              </a:pPr>
              <a:r>
                <a:rPr lang="en-US" altLang="zh-CN" sz="2800" dirty="0">
                  <a:latin typeface="微软雅黑" panose="020B0503020204020204" pitchFamily="34" charset="-122"/>
                  <a:ea typeface="微软雅黑" panose="020B0503020204020204" pitchFamily="34" charset="-122"/>
                </a:rPr>
                <a:t>T(n)</a:t>
              </a:r>
              <a:r>
                <a:rPr lang="zh-CN" altLang="en-US" sz="2800" dirty="0">
                  <a:latin typeface="微软雅黑" panose="020B0503020204020204" pitchFamily="34" charset="-122"/>
                  <a:ea typeface="微软雅黑" panose="020B0503020204020204" pitchFamily="34" charset="-122"/>
                </a:rPr>
                <a:t>是</a:t>
              </a:r>
              <a:r>
                <a:rPr lang="en-US" altLang="zh-CN" sz="2800" dirty="0">
                  <a:latin typeface="微软雅黑" panose="020B0503020204020204" pitchFamily="34" charset="-122"/>
                  <a:ea typeface="微软雅黑" panose="020B0503020204020204" pitchFamily="34" charset="-122"/>
                </a:rPr>
                <a:t>f(n)</a:t>
              </a:r>
              <a:r>
                <a:rPr lang="zh-CN" altLang="en-US" sz="2800" dirty="0">
                  <a:latin typeface="微软雅黑" panose="020B0503020204020204" pitchFamily="34" charset="-122"/>
                  <a:ea typeface="微软雅黑" panose="020B0503020204020204" pitchFamily="34" charset="-122"/>
                </a:rPr>
                <a:t>的大</a:t>
              </a:r>
              <a:r>
                <a:rPr lang="en-US" altLang="zh-CN" sz="2800" dirty="0">
                  <a:latin typeface="微软雅黑" panose="020B0503020204020204" pitchFamily="34" charset="-122"/>
                  <a:ea typeface="微软雅黑" panose="020B0503020204020204" pitchFamily="34" charset="-122"/>
                </a:rPr>
                <a:t>O</a:t>
              </a:r>
              <a:r>
                <a:rPr lang="zh-CN" altLang="en-US" sz="2800" dirty="0">
                  <a:latin typeface="微软雅黑" panose="020B0503020204020204" pitchFamily="34" charset="-122"/>
                  <a:ea typeface="微软雅黑" panose="020B0503020204020204" pitchFamily="34" charset="-122"/>
                </a:rPr>
                <a:t>函数</a:t>
              </a:r>
            </a:p>
          </p:txBody>
        </p:sp>
        <p:grpSp>
          <p:nvGrpSpPr>
            <p:cNvPr id="26643" name="Group 18"/>
            <p:cNvGrpSpPr>
              <a:grpSpLocks/>
            </p:cNvGrpSpPr>
            <p:nvPr/>
          </p:nvGrpSpPr>
          <p:grpSpPr bwMode="auto">
            <a:xfrm>
              <a:off x="662" y="2834"/>
              <a:ext cx="930" cy="334"/>
              <a:chOff x="662" y="2834"/>
              <a:chExt cx="930" cy="334"/>
            </a:xfrm>
          </p:grpSpPr>
          <p:sp>
            <p:nvSpPr>
              <p:cNvPr id="26644" name="Line 16"/>
              <p:cNvSpPr>
                <a:spLocks noChangeShapeType="1"/>
              </p:cNvSpPr>
              <p:nvPr/>
            </p:nvSpPr>
            <p:spPr bwMode="auto">
              <a:xfrm>
                <a:off x="1147" y="2834"/>
                <a:ext cx="445" cy="0"/>
              </a:xfrm>
              <a:prstGeom prst="line">
                <a:avLst/>
              </a:prstGeom>
              <a:noFill/>
              <a:ln w="38100" cmpd="dbl">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45" name="Line 17"/>
              <p:cNvSpPr>
                <a:spLocks noChangeShapeType="1"/>
              </p:cNvSpPr>
              <p:nvPr/>
            </p:nvSpPr>
            <p:spPr bwMode="auto">
              <a:xfrm flipH="1">
                <a:off x="662" y="2854"/>
                <a:ext cx="687" cy="314"/>
              </a:xfrm>
              <a:prstGeom prst="line">
                <a:avLst/>
              </a:prstGeom>
              <a:noFill/>
              <a:ln w="9525">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4" name="Group 20"/>
          <p:cNvGrpSpPr>
            <a:grpSpLocks/>
          </p:cNvGrpSpPr>
          <p:nvPr/>
        </p:nvGrpSpPr>
        <p:grpSpPr bwMode="auto">
          <a:xfrm>
            <a:off x="4265613" y="2579688"/>
            <a:ext cx="5030788" cy="1887537"/>
            <a:chOff x="1738" y="2809"/>
            <a:chExt cx="3169" cy="1189"/>
          </a:xfrm>
        </p:grpSpPr>
        <p:sp>
          <p:nvSpPr>
            <p:cNvPr id="26638" name="Rectangle 7"/>
            <p:cNvSpPr>
              <a:spLocks noChangeArrowheads="1"/>
            </p:cNvSpPr>
            <p:nvPr/>
          </p:nvSpPr>
          <p:spPr bwMode="auto">
            <a:xfrm>
              <a:off x="2350" y="3174"/>
              <a:ext cx="2557" cy="824"/>
            </a:xfrm>
            <a:prstGeom prst="rect">
              <a:avLst/>
            </a:prstGeom>
            <a:solidFill>
              <a:srgbClr val="7827FB"/>
            </a:solidFill>
            <a:ln w="9525">
              <a:solidFill>
                <a:schemeClr val="tx1"/>
              </a:solidFill>
              <a:miter lim="800000"/>
              <a:headEnd/>
              <a:tailEnd/>
            </a:ln>
          </p:spPr>
          <p:txBody>
            <a:bodyPr>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lnSpc>
                  <a:spcPct val="150000"/>
                </a:lnSpc>
              </a:pPr>
              <a:r>
                <a:rPr lang="zh-CN" altLang="en-US" sz="2800" dirty="0">
                  <a:solidFill>
                    <a:schemeClr val="bg1"/>
                  </a:solidFill>
                  <a:latin typeface="微软雅黑" panose="020B0503020204020204" pitchFamily="34" charset="-122"/>
                  <a:ea typeface="微软雅黑" panose="020B0503020204020204" pitchFamily="34" charset="-122"/>
                </a:rPr>
                <a:t>只求</a:t>
              </a:r>
              <a:r>
                <a:rPr lang="en-US" altLang="zh-CN" sz="2800" dirty="0">
                  <a:solidFill>
                    <a:schemeClr val="bg1"/>
                  </a:solidFill>
                  <a:latin typeface="微软雅黑" panose="020B0503020204020204" pitchFamily="34" charset="-122"/>
                  <a:ea typeface="微软雅黑" panose="020B0503020204020204" pitchFamily="34" charset="-122"/>
                </a:rPr>
                <a:t>T(n)</a:t>
              </a:r>
              <a:r>
                <a:rPr lang="zh-CN" altLang="en-US" sz="2800" dirty="0">
                  <a:solidFill>
                    <a:schemeClr val="bg1"/>
                  </a:solidFill>
                  <a:latin typeface="微软雅黑" panose="020B0503020204020204" pitchFamily="34" charset="-122"/>
                  <a:ea typeface="微软雅黑" panose="020B0503020204020204" pitchFamily="34" charset="-122"/>
                </a:rPr>
                <a:t>的最高阶</a:t>
              </a:r>
            </a:p>
            <a:p>
              <a:pPr eaLnBrk="1" hangingPunct="1">
                <a:lnSpc>
                  <a:spcPct val="150000"/>
                </a:lnSpc>
              </a:pPr>
              <a:r>
                <a:rPr lang="zh-CN" altLang="en-US" sz="2800" dirty="0">
                  <a:solidFill>
                    <a:schemeClr val="bg1"/>
                  </a:solidFill>
                  <a:latin typeface="微软雅黑" panose="020B0503020204020204" pitchFamily="34" charset="-122"/>
                  <a:ea typeface="微软雅黑" panose="020B0503020204020204" pitchFamily="34" charset="-122"/>
                </a:rPr>
                <a:t>忽略其低阶项和常系数</a:t>
              </a:r>
            </a:p>
          </p:txBody>
        </p:sp>
        <p:grpSp>
          <p:nvGrpSpPr>
            <p:cNvPr id="26639" name="Group 10"/>
            <p:cNvGrpSpPr>
              <a:grpSpLocks/>
            </p:cNvGrpSpPr>
            <p:nvPr/>
          </p:nvGrpSpPr>
          <p:grpSpPr bwMode="auto">
            <a:xfrm>
              <a:off x="1738" y="2809"/>
              <a:ext cx="612" cy="775"/>
              <a:chOff x="1738" y="2809"/>
              <a:chExt cx="612" cy="775"/>
            </a:xfrm>
          </p:grpSpPr>
          <p:sp>
            <p:nvSpPr>
              <p:cNvPr id="26640" name="Line 8"/>
              <p:cNvSpPr>
                <a:spLocks noChangeShapeType="1"/>
              </p:cNvSpPr>
              <p:nvPr/>
            </p:nvSpPr>
            <p:spPr bwMode="auto">
              <a:xfrm>
                <a:off x="1738" y="2809"/>
                <a:ext cx="172" cy="0"/>
              </a:xfrm>
              <a:prstGeom prst="line">
                <a:avLst/>
              </a:prstGeom>
              <a:noFill/>
              <a:ln w="38100" cmpd="dbl">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41" name="Line 9"/>
              <p:cNvSpPr>
                <a:spLocks noChangeShapeType="1"/>
              </p:cNvSpPr>
              <p:nvPr/>
            </p:nvSpPr>
            <p:spPr bwMode="auto">
              <a:xfrm>
                <a:off x="1829" y="2809"/>
                <a:ext cx="521" cy="77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6" name="Group 25"/>
          <p:cNvGrpSpPr>
            <a:grpSpLocks/>
          </p:cNvGrpSpPr>
          <p:nvPr/>
        </p:nvGrpSpPr>
        <p:grpSpPr bwMode="auto">
          <a:xfrm>
            <a:off x="4697115" y="1955800"/>
            <a:ext cx="6847401" cy="635000"/>
            <a:chOff x="2132" y="1448"/>
            <a:chExt cx="2545" cy="400"/>
          </a:xfrm>
        </p:grpSpPr>
        <p:sp>
          <p:nvSpPr>
            <p:cNvPr id="26634" name="Rectangle 5"/>
            <p:cNvSpPr>
              <a:spLocks noChangeArrowheads="1"/>
            </p:cNvSpPr>
            <p:nvPr/>
          </p:nvSpPr>
          <p:spPr bwMode="auto">
            <a:xfrm>
              <a:off x="2892" y="1448"/>
              <a:ext cx="1785" cy="330"/>
            </a:xfrm>
            <a:prstGeom prst="rect">
              <a:avLst/>
            </a:prstGeom>
            <a:solidFill>
              <a:srgbClr val="FFCC66"/>
            </a:solidFill>
            <a:ln w="9525">
              <a:solidFill>
                <a:schemeClr val="tx1"/>
              </a:solidFill>
              <a:miter lim="800000"/>
              <a:headEnd/>
              <a:tailEnd/>
            </a:ln>
          </p:spPr>
          <p:txBody>
            <a:bodyPr wrap="square">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en-US" altLang="zh-CN" sz="2800" dirty="0">
                  <a:latin typeface="微软雅黑" panose="020B0503020204020204" pitchFamily="34" charset="-122"/>
                  <a:ea typeface="微软雅黑" panose="020B0503020204020204" pitchFamily="34" charset="-122"/>
                </a:rPr>
                <a:t>f(n)</a:t>
              </a:r>
              <a:r>
                <a:rPr lang="zh-CN" altLang="en-US" sz="2800" dirty="0">
                  <a:latin typeface="微软雅黑" panose="020B0503020204020204" pitchFamily="34" charset="-122"/>
                  <a:ea typeface="微软雅黑" panose="020B0503020204020204" pitchFamily="34" charset="-122"/>
                </a:rPr>
                <a:t>：运行时间增长率的上界</a:t>
              </a:r>
              <a:endParaRPr lang="en-US" altLang="zh-CN" sz="2800" dirty="0">
                <a:latin typeface="微软雅黑" panose="020B0503020204020204" pitchFamily="34" charset="-122"/>
                <a:ea typeface="微软雅黑" panose="020B0503020204020204" pitchFamily="34" charset="-122"/>
              </a:endParaRPr>
            </a:p>
          </p:txBody>
        </p:sp>
        <p:grpSp>
          <p:nvGrpSpPr>
            <p:cNvPr id="26635" name="Group 14"/>
            <p:cNvGrpSpPr>
              <a:grpSpLocks/>
            </p:cNvGrpSpPr>
            <p:nvPr/>
          </p:nvGrpSpPr>
          <p:grpSpPr bwMode="auto">
            <a:xfrm>
              <a:off x="2132" y="1682"/>
              <a:ext cx="760" cy="166"/>
              <a:chOff x="1761" y="2729"/>
              <a:chExt cx="856" cy="166"/>
            </a:xfrm>
          </p:grpSpPr>
          <p:sp>
            <p:nvSpPr>
              <p:cNvPr id="26636" name="Line 12"/>
              <p:cNvSpPr>
                <a:spLocks noChangeShapeType="1"/>
              </p:cNvSpPr>
              <p:nvPr/>
            </p:nvSpPr>
            <p:spPr bwMode="auto">
              <a:xfrm>
                <a:off x="1761" y="2895"/>
                <a:ext cx="490" cy="0"/>
              </a:xfrm>
              <a:prstGeom prst="line">
                <a:avLst/>
              </a:prstGeom>
              <a:noFill/>
              <a:ln w="38100" cmpd="dbl">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37" name="Line 13"/>
              <p:cNvSpPr>
                <a:spLocks noChangeShapeType="1"/>
              </p:cNvSpPr>
              <p:nvPr/>
            </p:nvSpPr>
            <p:spPr bwMode="auto">
              <a:xfrm flipV="1">
                <a:off x="2107" y="2729"/>
                <a:ext cx="510" cy="155"/>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798742" name="Text Box 22"/>
          <p:cNvSpPr txBox="1">
            <a:spLocks noChangeArrowheads="1"/>
          </p:cNvSpPr>
          <p:nvPr/>
        </p:nvSpPr>
        <p:spPr bwMode="auto">
          <a:xfrm>
            <a:off x="2027239" y="4638675"/>
            <a:ext cx="8335961" cy="1646605"/>
          </a:xfrm>
          <a:prstGeom prst="rect">
            <a:avLst/>
          </a:prstGeom>
          <a:solidFill>
            <a:srgbClr val="BEECEA"/>
          </a:solidFill>
          <a:ln w="9525">
            <a:solidFill>
              <a:schemeClr val="tx2"/>
            </a:solidFill>
            <a:miter lim="800000"/>
            <a:headEnd/>
            <a:tailEnd/>
          </a:ln>
        </p:spPr>
        <p:txBody>
          <a:bodyPr wrap="square">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marL="457200" indent="-457200" eaLnBrk="1" hangingPunct="1">
              <a:lnSpc>
                <a:spcPct val="150000"/>
              </a:lnSpc>
              <a:spcBef>
                <a:spcPts val="600"/>
              </a:spcBef>
              <a:buFont typeface="Wingdings" panose="05000000000000000000" pitchFamily="2" charset="2"/>
              <a:buChar char="Ø"/>
            </a:pPr>
            <a:r>
              <a:rPr lang="zh-CN" altLang="en-US" sz="3200" dirty="0">
                <a:solidFill>
                  <a:schemeClr val="hlink"/>
                </a:solidFill>
                <a:latin typeface="Times New Roman" panose="02020603050405020304" pitchFamily="18" charset="0"/>
              </a:rPr>
              <a:t>简化</a:t>
            </a:r>
            <a:r>
              <a:rPr lang="en-US" altLang="zh-CN" sz="3200" dirty="0">
                <a:solidFill>
                  <a:schemeClr val="hlink"/>
                </a:solidFill>
                <a:latin typeface="Times New Roman" panose="02020603050405020304" pitchFamily="18" charset="0"/>
              </a:rPr>
              <a:t>T(n)</a:t>
            </a:r>
            <a:r>
              <a:rPr lang="zh-CN" altLang="en-US" sz="3200" dirty="0">
                <a:solidFill>
                  <a:schemeClr val="hlink"/>
                </a:solidFill>
                <a:latin typeface="Times New Roman" panose="02020603050405020304" pitchFamily="18" charset="0"/>
              </a:rPr>
              <a:t>的计算；</a:t>
            </a:r>
            <a:endParaRPr lang="en-US" altLang="zh-CN" sz="3200" dirty="0">
              <a:solidFill>
                <a:schemeClr val="hlink"/>
              </a:solidFill>
              <a:latin typeface="Times New Roman" panose="02020603050405020304" pitchFamily="18" charset="0"/>
            </a:endParaRPr>
          </a:p>
          <a:p>
            <a:pPr marL="457200" indent="-457200" eaLnBrk="1" hangingPunct="1">
              <a:lnSpc>
                <a:spcPct val="150000"/>
              </a:lnSpc>
              <a:spcBef>
                <a:spcPts val="600"/>
              </a:spcBef>
              <a:buFont typeface="Wingdings" panose="05000000000000000000" pitchFamily="2" charset="2"/>
              <a:buChar char="Ø"/>
            </a:pPr>
            <a:r>
              <a:rPr lang="zh-CN" altLang="en-US" sz="3200" dirty="0">
                <a:solidFill>
                  <a:schemeClr val="hlink"/>
                </a:solidFill>
                <a:latin typeface="Times New Roman" panose="02020603050405020304" pitchFamily="18" charset="0"/>
              </a:rPr>
              <a:t>较客观地反映当</a:t>
            </a:r>
            <a:r>
              <a:rPr lang="en-US" altLang="zh-CN" sz="3200" dirty="0">
                <a:solidFill>
                  <a:schemeClr val="hlink"/>
                </a:solidFill>
                <a:latin typeface="Times New Roman" panose="02020603050405020304" pitchFamily="18" charset="0"/>
              </a:rPr>
              <a:t>n</a:t>
            </a:r>
            <a:r>
              <a:rPr lang="zh-CN" altLang="en-US" sz="3200" dirty="0">
                <a:solidFill>
                  <a:schemeClr val="hlink"/>
                </a:solidFill>
                <a:latin typeface="Times New Roman" panose="02020603050405020304" pitchFamily="18" charset="0"/>
              </a:rPr>
              <a:t>很大时，算法的时间性能</a:t>
            </a:r>
            <a:r>
              <a:rPr lang="zh-CN" altLang="en-US" dirty="0">
                <a:solidFill>
                  <a:schemeClr val="hlink"/>
                </a:solidFill>
                <a:latin typeface="Times New Roman" panose="02020603050405020304" pitchFamily="18" charset="0"/>
              </a:rPr>
              <a:t> </a:t>
            </a:r>
          </a:p>
        </p:txBody>
      </p:sp>
      <p:sp>
        <p:nvSpPr>
          <p:cNvPr id="22" name="标题 1"/>
          <p:cNvSpPr txBox="1">
            <a:spLocks/>
          </p:cNvSpPr>
          <p:nvPr/>
        </p:nvSpPr>
        <p:spPr>
          <a:xfrm>
            <a:off x="914400" y="533400"/>
            <a:ext cx="10363200" cy="685800"/>
          </a:xfrm>
          <a:prstGeom prst="rect">
            <a:avLst/>
          </a:prstGeom>
        </p:spPr>
        <p:txBody>
          <a:bodyPr/>
          <a:lst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a:lstStyle>
          <a:p>
            <a:r>
              <a:rPr lang="zh-CN" altLang="en-US" kern="0"/>
              <a:t>时间复杂性</a:t>
            </a:r>
            <a:endParaRPr lang="zh-CN" altLang="en-US" kern="0" dirty="0"/>
          </a:p>
        </p:txBody>
      </p:sp>
    </p:spTree>
    <p:extLst>
      <p:ext uri="{BB962C8B-B14F-4D97-AF65-F5344CB8AC3E}">
        <p14:creationId xmlns:p14="http://schemas.microsoft.com/office/powerpoint/2010/main" val="3752403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7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65B8441-6136-48E6-8A01-B0E8719445CF}" type="slidenum">
              <a:rPr kumimoji="0" lang="en-US" altLang="zh-CN" sz="2600">
                <a:solidFill>
                  <a:schemeClr val="bg1"/>
                </a:solidFill>
                <a:latin typeface="Arial" panose="020B0604020202020204" pitchFamily="34" charset="0"/>
              </a:rPr>
              <a:pPr eaLnBrk="1" hangingPunct="1"/>
              <a:t>46</a:t>
            </a:fld>
            <a:endParaRPr kumimoji="0" lang="en-US" altLang="zh-CN" sz="2600">
              <a:solidFill>
                <a:schemeClr val="bg1"/>
              </a:solidFill>
              <a:latin typeface="Arial" panose="020B0604020202020204" pitchFamily="34" charset="0"/>
            </a:endParaRPr>
          </a:p>
        </p:txBody>
      </p:sp>
      <p:sp>
        <p:nvSpPr>
          <p:cNvPr id="56324" name="Rectangle 1026"/>
          <p:cNvSpPr>
            <a:spLocks noGrp="1" noChangeArrowheads="1"/>
          </p:cNvSpPr>
          <p:nvPr>
            <p:ph type="title"/>
          </p:nvPr>
        </p:nvSpPr>
        <p:spPr/>
        <p:txBody>
          <a:bodyPr/>
          <a:lstStyle/>
          <a:p>
            <a:pPr eaLnBrk="1" hangingPunct="1"/>
            <a:r>
              <a:rPr lang="zh-CN" altLang="en-US">
                <a:latin typeface="宋体" panose="02010600030101010101" pitchFamily="2" charset="-122"/>
              </a:rPr>
              <a:t>算法的时间复杂度</a:t>
            </a:r>
            <a:r>
              <a:rPr lang="zh-CN" altLang="en-US"/>
              <a:t> </a:t>
            </a:r>
          </a:p>
        </p:txBody>
      </p:sp>
      <p:sp>
        <p:nvSpPr>
          <p:cNvPr id="78854" name="Text Box 1030"/>
          <p:cNvSpPr txBox="1">
            <a:spLocks noChangeArrowheads="1"/>
          </p:cNvSpPr>
          <p:nvPr/>
        </p:nvSpPr>
        <p:spPr bwMode="auto">
          <a:xfrm>
            <a:off x="895351" y="1636442"/>
            <a:ext cx="5125192" cy="9848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eaLnBrk="1" hangingPunct="1">
              <a:spcBef>
                <a:spcPct val="50000"/>
              </a:spcBef>
              <a:defRPr kumimoji="1" b="1">
                <a:solidFill>
                  <a:schemeClr val="accent6"/>
                </a:solidFill>
                <a:latin typeface="微软雅黑" panose="020B0503020204020204" pitchFamily="34" charset="-122"/>
                <a:ea typeface="微软雅黑" panose="020B0503020204020204" pitchFamily="34" charset="-122"/>
              </a:defRPr>
            </a:lvl1pPr>
            <a:lvl2pPr marL="742950" indent="-285750">
              <a:defRPr kumimoji="1">
                <a:ea typeface="宋体" panose="02010600030101010101" pitchFamily="2" charset="-122"/>
              </a:defRPr>
            </a:lvl2pPr>
            <a:lvl3pPr marL="1143000" indent="-228600">
              <a:defRPr kumimoji="1">
                <a:ea typeface="宋体" panose="02010600030101010101" pitchFamily="2" charset="-122"/>
              </a:defRPr>
            </a:lvl3pPr>
            <a:lvl4pPr marL="1600200" indent="-228600">
              <a:defRPr kumimoji="1">
                <a:ea typeface="宋体" panose="02010600030101010101" pitchFamily="2" charset="-122"/>
              </a:defRPr>
            </a:lvl4pPr>
            <a:lvl5pPr marL="2057400" indent="-228600">
              <a:defRPr kumimoji="1">
                <a:ea typeface="宋体" panose="02010600030101010101" pitchFamily="2" charset="-122"/>
              </a:defRPr>
            </a:lvl5pPr>
            <a:lvl6pPr marL="2514600" indent="-228600" eaLnBrk="0" fontAlgn="base" hangingPunct="0">
              <a:spcBef>
                <a:spcPct val="0"/>
              </a:spcBef>
              <a:spcAft>
                <a:spcPct val="0"/>
              </a:spcAft>
              <a:defRPr kumimoji="1">
                <a:ea typeface="宋体" panose="02010600030101010101" pitchFamily="2" charset="-122"/>
              </a:defRPr>
            </a:lvl6pPr>
            <a:lvl7pPr marL="2971800" indent="-228600" eaLnBrk="0" fontAlgn="base" hangingPunct="0">
              <a:spcBef>
                <a:spcPct val="0"/>
              </a:spcBef>
              <a:spcAft>
                <a:spcPct val="0"/>
              </a:spcAft>
              <a:defRPr kumimoji="1">
                <a:ea typeface="宋体" panose="02010600030101010101" pitchFamily="2" charset="-122"/>
              </a:defRPr>
            </a:lvl7pPr>
            <a:lvl8pPr marL="3429000" indent="-228600" eaLnBrk="0" fontAlgn="base" hangingPunct="0">
              <a:spcBef>
                <a:spcPct val="0"/>
              </a:spcBef>
              <a:spcAft>
                <a:spcPct val="0"/>
              </a:spcAft>
              <a:defRPr kumimoji="1">
                <a:ea typeface="宋体" panose="02010600030101010101" pitchFamily="2" charset="-122"/>
              </a:defRPr>
            </a:lvl8pPr>
            <a:lvl9pPr marL="3886200" indent="-228600" eaLnBrk="0" fontAlgn="base" hangingPunct="0">
              <a:spcBef>
                <a:spcPct val="0"/>
              </a:spcBef>
              <a:spcAft>
                <a:spcPct val="0"/>
              </a:spcAft>
              <a:defRPr kumimoji="1">
                <a:ea typeface="宋体" panose="02010600030101010101" pitchFamily="2" charset="-122"/>
              </a:defRPr>
            </a:lvl9pPr>
          </a:lstStyle>
          <a:p>
            <a:pPr>
              <a:spcBef>
                <a:spcPts val="1200"/>
              </a:spcBef>
              <a:spcAft>
                <a:spcPts val="0"/>
              </a:spcAft>
            </a:pPr>
            <a:r>
              <a:rPr lang="en-US" altLang="zh-CN" dirty="0">
                <a:solidFill>
                  <a:schemeClr val="tx1"/>
                </a:solidFill>
              </a:rPr>
              <a:t>x=x+1 </a:t>
            </a:r>
            <a:r>
              <a:rPr lang="zh-CN" altLang="en-US" dirty="0">
                <a:solidFill>
                  <a:schemeClr val="tx1"/>
                </a:solidFill>
              </a:rPr>
              <a:t>；            </a:t>
            </a:r>
            <a:endParaRPr lang="en-US" altLang="zh-CN" dirty="0">
              <a:solidFill>
                <a:schemeClr val="tx1"/>
              </a:solidFill>
            </a:endParaRPr>
          </a:p>
          <a:p>
            <a:pPr>
              <a:spcBef>
                <a:spcPts val="1200"/>
              </a:spcBef>
              <a:spcAft>
                <a:spcPts val="0"/>
              </a:spcAft>
            </a:pPr>
            <a:r>
              <a:rPr lang="zh-CN" altLang="en-US" dirty="0"/>
              <a:t>时间复杂度为 </a:t>
            </a:r>
            <a:r>
              <a:rPr lang="en-US" altLang="zh-CN" dirty="0">
                <a:solidFill>
                  <a:srgbClr val="C00000"/>
                </a:solidFill>
              </a:rPr>
              <a:t>O(1)</a:t>
            </a:r>
            <a:r>
              <a:rPr lang="zh-CN" altLang="en-US" dirty="0"/>
              <a:t>，称为</a:t>
            </a:r>
            <a:r>
              <a:rPr lang="zh-CN" altLang="en-US" dirty="0">
                <a:solidFill>
                  <a:srgbClr val="C00000"/>
                </a:solidFill>
              </a:rPr>
              <a:t>常量阶</a:t>
            </a:r>
            <a:r>
              <a:rPr lang="zh-CN" altLang="en-US" dirty="0"/>
              <a:t>；</a:t>
            </a:r>
          </a:p>
        </p:txBody>
      </p:sp>
      <p:sp>
        <p:nvSpPr>
          <p:cNvPr id="78855" name="Text Box 1031"/>
          <p:cNvSpPr txBox="1">
            <a:spLocks noChangeArrowheads="1"/>
          </p:cNvSpPr>
          <p:nvPr/>
        </p:nvSpPr>
        <p:spPr bwMode="auto">
          <a:xfrm>
            <a:off x="891393" y="3330959"/>
            <a:ext cx="5029200" cy="150810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eaLnBrk="1" hangingPunct="1">
              <a:spcBef>
                <a:spcPct val="50000"/>
              </a:spcBef>
              <a:defRPr kumimoji="1" b="1">
                <a:solidFill>
                  <a:schemeClr val="accent6"/>
                </a:solidFill>
                <a:latin typeface="微软雅黑" panose="020B0503020204020204" pitchFamily="34" charset="-122"/>
                <a:ea typeface="微软雅黑" panose="020B0503020204020204" pitchFamily="34" charset="-122"/>
              </a:defRPr>
            </a:lvl1pPr>
            <a:lvl2pPr marL="742950" indent="-285750">
              <a:defRPr kumimoji="1">
                <a:ea typeface="宋体" panose="02010600030101010101" pitchFamily="2" charset="-122"/>
              </a:defRPr>
            </a:lvl2pPr>
            <a:lvl3pPr marL="1143000" indent="-228600">
              <a:defRPr kumimoji="1">
                <a:ea typeface="宋体" panose="02010600030101010101" pitchFamily="2" charset="-122"/>
              </a:defRPr>
            </a:lvl3pPr>
            <a:lvl4pPr marL="1600200" indent="-228600">
              <a:defRPr kumimoji="1">
                <a:ea typeface="宋体" panose="02010600030101010101" pitchFamily="2" charset="-122"/>
              </a:defRPr>
            </a:lvl4pPr>
            <a:lvl5pPr marL="2057400" indent="-228600">
              <a:defRPr kumimoji="1">
                <a:ea typeface="宋体" panose="02010600030101010101" pitchFamily="2" charset="-122"/>
              </a:defRPr>
            </a:lvl5pPr>
            <a:lvl6pPr marL="2514600" indent="-228600" eaLnBrk="0" fontAlgn="base" hangingPunct="0">
              <a:spcBef>
                <a:spcPct val="0"/>
              </a:spcBef>
              <a:spcAft>
                <a:spcPct val="0"/>
              </a:spcAft>
              <a:defRPr kumimoji="1">
                <a:ea typeface="宋体" panose="02010600030101010101" pitchFamily="2" charset="-122"/>
              </a:defRPr>
            </a:lvl6pPr>
            <a:lvl7pPr marL="2971800" indent="-228600" eaLnBrk="0" fontAlgn="base" hangingPunct="0">
              <a:spcBef>
                <a:spcPct val="0"/>
              </a:spcBef>
              <a:spcAft>
                <a:spcPct val="0"/>
              </a:spcAft>
              <a:defRPr kumimoji="1">
                <a:ea typeface="宋体" panose="02010600030101010101" pitchFamily="2" charset="-122"/>
              </a:defRPr>
            </a:lvl7pPr>
            <a:lvl8pPr marL="3429000" indent="-228600" eaLnBrk="0" fontAlgn="base" hangingPunct="0">
              <a:spcBef>
                <a:spcPct val="0"/>
              </a:spcBef>
              <a:spcAft>
                <a:spcPct val="0"/>
              </a:spcAft>
              <a:defRPr kumimoji="1">
                <a:ea typeface="宋体" panose="02010600030101010101" pitchFamily="2" charset="-122"/>
              </a:defRPr>
            </a:lvl8pPr>
            <a:lvl9pPr marL="3886200" indent="-228600" eaLnBrk="0" fontAlgn="base" hangingPunct="0">
              <a:spcBef>
                <a:spcPct val="0"/>
              </a:spcBef>
              <a:spcAft>
                <a:spcPct val="0"/>
              </a:spcAft>
              <a:defRPr kumimoji="1">
                <a:ea typeface="宋体" panose="02010600030101010101" pitchFamily="2" charset="-122"/>
              </a:defRPr>
            </a:lvl9pPr>
          </a:lstStyle>
          <a:p>
            <a:pPr>
              <a:spcBef>
                <a:spcPts val="1200"/>
              </a:spcBef>
            </a:pPr>
            <a:r>
              <a:rPr lang="en-US" altLang="zh-CN" dirty="0">
                <a:solidFill>
                  <a:schemeClr val="tx1"/>
                </a:solidFill>
              </a:rPr>
              <a:t>for (</a:t>
            </a:r>
            <a:r>
              <a:rPr lang="en-US" altLang="zh-CN" dirty="0" err="1">
                <a:solidFill>
                  <a:schemeClr val="tx1"/>
                </a:solidFill>
              </a:rPr>
              <a:t>i</a:t>
            </a:r>
            <a:r>
              <a:rPr lang="en-US" altLang="zh-CN" dirty="0">
                <a:solidFill>
                  <a:schemeClr val="tx1"/>
                </a:solidFill>
              </a:rPr>
              <a:t>=1; </a:t>
            </a:r>
            <a:r>
              <a:rPr lang="en-US" altLang="zh-CN" dirty="0" err="1">
                <a:solidFill>
                  <a:schemeClr val="tx1"/>
                </a:solidFill>
              </a:rPr>
              <a:t>i</a:t>
            </a:r>
            <a:r>
              <a:rPr lang="en-US" altLang="zh-CN" dirty="0">
                <a:solidFill>
                  <a:schemeClr val="tx1"/>
                </a:solidFill>
              </a:rPr>
              <a:t>&lt;= n; </a:t>
            </a:r>
            <a:r>
              <a:rPr lang="en-US" altLang="zh-CN" dirty="0" err="1">
                <a:solidFill>
                  <a:schemeClr val="tx1"/>
                </a:solidFill>
              </a:rPr>
              <a:t>i</a:t>
            </a:r>
            <a:r>
              <a:rPr lang="en-US" altLang="zh-CN" dirty="0">
                <a:solidFill>
                  <a:schemeClr val="tx1"/>
                </a:solidFill>
              </a:rPr>
              <a:t>++) </a:t>
            </a:r>
          </a:p>
          <a:p>
            <a:pPr>
              <a:spcBef>
                <a:spcPts val="1200"/>
              </a:spcBef>
            </a:pPr>
            <a:r>
              <a:rPr lang="en-US" altLang="zh-CN" dirty="0">
                <a:solidFill>
                  <a:schemeClr val="tx1"/>
                </a:solidFill>
              </a:rPr>
              <a:t>       x=x+1;          </a:t>
            </a:r>
          </a:p>
          <a:p>
            <a:pPr>
              <a:spcBef>
                <a:spcPts val="1200"/>
              </a:spcBef>
            </a:pPr>
            <a:r>
              <a:rPr lang="zh-CN" altLang="en-US" dirty="0"/>
              <a:t>时间复杂度为 </a:t>
            </a:r>
            <a:r>
              <a:rPr lang="en-US" altLang="zh-CN" dirty="0">
                <a:solidFill>
                  <a:srgbClr val="C00000"/>
                </a:solidFill>
              </a:rPr>
              <a:t>O(n)</a:t>
            </a:r>
            <a:r>
              <a:rPr lang="zh-CN" altLang="en-US" dirty="0"/>
              <a:t>，称为</a:t>
            </a:r>
            <a:r>
              <a:rPr lang="zh-CN" altLang="en-US" dirty="0">
                <a:solidFill>
                  <a:srgbClr val="C00000"/>
                </a:solidFill>
              </a:rPr>
              <a:t>线性阶</a:t>
            </a:r>
            <a:r>
              <a:rPr lang="zh-CN" altLang="en-US" dirty="0"/>
              <a:t>；</a:t>
            </a:r>
          </a:p>
        </p:txBody>
      </p:sp>
      <p:sp>
        <p:nvSpPr>
          <p:cNvPr id="78856" name="Text Box 1032"/>
          <p:cNvSpPr txBox="1">
            <a:spLocks noChangeArrowheads="1"/>
          </p:cNvSpPr>
          <p:nvPr/>
        </p:nvSpPr>
        <p:spPr bwMode="auto">
          <a:xfrm>
            <a:off x="6324600" y="4085012"/>
            <a:ext cx="5201392" cy="20313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eaLnBrk="1" hangingPunct="1">
              <a:spcBef>
                <a:spcPct val="50000"/>
              </a:spcBef>
              <a:defRPr kumimoji="1" b="1">
                <a:solidFill>
                  <a:schemeClr val="accent6"/>
                </a:solidFill>
                <a:latin typeface="微软雅黑" panose="020B0503020204020204" pitchFamily="34" charset="-122"/>
                <a:ea typeface="微软雅黑" panose="020B0503020204020204" pitchFamily="34" charset="-122"/>
              </a:defRPr>
            </a:lvl1pPr>
            <a:lvl2pPr marL="742950" indent="-285750">
              <a:defRPr kumimoji="1">
                <a:ea typeface="宋体" panose="02010600030101010101" pitchFamily="2" charset="-122"/>
              </a:defRPr>
            </a:lvl2pPr>
            <a:lvl3pPr marL="1143000" indent="-228600">
              <a:defRPr kumimoji="1">
                <a:ea typeface="宋体" panose="02010600030101010101" pitchFamily="2" charset="-122"/>
              </a:defRPr>
            </a:lvl3pPr>
            <a:lvl4pPr marL="1600200" indent="-228600">
              <a:defRPr kumimoji="1">
                <a:ea typeface="宋体" panose="02010600030101010101" pitchFamily="2" charset="-122"/>
              </a:defRPr>
            </a:lvl4pPr>
            <a:lvl5pPr marL="2057400" indent="-228600">
              <a:defRPr kumimoji="1">
                <a:ea typeface="宋体" panose="02010600030101010101" pitchFamily="2" charset="-122"/>
              </a:defRPr>
            </a:lvl5pPr>
            <a:lvl6pPr marL="2514600" indent="-228600" eaLnBrk="0" fontAlgn="base" hangingPunct="0">
              <a:spcBef>
                <a:spcPct val="0"/>
              </a:spcBef>
              <a:spcAft>
                <a:spcPct val="0"/>
              </a:spcAft>
              <a:defRPr kumimoji="1">
                <a:ea typeface="宋体" panose="02010600030101010101" pitchFamily="2" charset="-122"/>
              </a:defRPr>
            </a:lvl6pPr>
            <a:lvl7pPr marL="2971800" indent="-228600" eaLnBrk="0" fontAlgn="base" hangingPunct="0">
              <a:spcBef>
                <a:spcPct val="0"/>
              </a:spcBef>
              <a:spcAft>
                <a:spcPct val="0"/>
              </a:spcAft>
              <a:defRPr kumimoji="1">
                <a:ea typeface="宋体" panose="02010600030101010101" pitchFamily="2" charset="-122"/>
              </a:defRPr>
            </a:lvl7pPr>
            <a:lvl8pPr marL="3429000" indent="-228600" eaLnBrk="0" fontAlgn="base" hangingPunct="0">
              <a:spcBef>
                <a:spcPct val="0"/>
              </a:spcBef>
              <a:spcAft>
                <a:spcPct val="0"/>
              </a:spcAft>
              <a:defRPr kumimoji="1">
                <a:ea typeface="宋体" panose="02010600030101010101" pitchFamily="2" charset="-122"/>
              </a:defRPr>
            </a:lvl8pPr>
            <a:lvl9pPr marL="3886200" indent="-228600" eaLnBrk="0" fontAlgn="base" hangingPunct="0">
              <a:spcBef>
                <a:spcPct val="0"/>
              </a:spcBef>
              <a:spcAft>
                <a:spcPct val="0"/>
              </a:spcAft>
              <a:defRPr kumimoji="1">
                <a:ea typeface="宋体" panose="02010600030101010101" pitchFamily="2" charset="-122"/>
              </a:defRPr>
            </a:lvl9pPr>
          </a:lstStyle>
          <a:p>
            <a:pPr>
              <a:spcBef>
                <a:spcPts val="1200"/>
              </a:spcBef>
            </a:pPr>
            <a:r>
              <a:rPr lang="en-US" altLang="zh-CN" dirty="0">
                <a:solidFill>
                  <a:schemeClr val="tx1"/>
                </a:solidFill>
              </a:rPr>
              <a:t>for (</a:t>
            </a:r>
            <a:r>
              <a:rPr lang="en-US" altLang="zh-CN" dirty="0" err="1">
                <a:solidFill>
                  <a:schemeClr val="tx1"/>
                </a:solidFill>
              </a:rPr>
              <a:t>i</a:t>
            </a:r>
            <a:r>
              <a:rPr lang="en-US" altLang="zh-CN" dirty="0">
                <a:solidFill>
                  <a:schemeClr val="tx1"/>
                </a:solidFill>
              </a:rPr>
              <a:t>=1; </a:t>
            </a:r>
            <a:r>
              <a:rPr lang="en-US" altLang="zh-CN" dirty="0" err="1">
                <a:solidFill>
                  <a:schemeClr val="tx1"/>
                </a:solidFill>
              </a:rPr>
              <a:t>i</a:t>
            </a:r>
            <a:r>
              <a:rPr lang="en-US" altLang="zh-CN" dirty="0">
                <a:solidFill>
                  <a:schemeClr val="tx1"/>
                </a:solidFill>
              </a:rPr>
              <a:t>&lt;= n; </a:t>
            </a:r>
            <a:r>
              <a:rPr lang="en-US" altLang="zh-CN" dirty="0" err="1">
                <a:solidFill>
                  <a:schemeClr val="tx1"/>
                </a:solidFill>
              </a:rPr>
              <a:t>i</a:t>
            </a:r>
            <a:r>
              <a:rPr lang="en-US" altLang="zh-CN" dirty="0">
                <a:solidFill>
                  <a:schemeClr val="tx1"/>
                </a:solidFill>
              </a:rPr>
              <a:t>++)</a:t>
            </a:r>
          </a:p>
          <a:p>
            <a:pPr>
              <a:spcBef>
                <a:spcPts val="1200"/>
              </a:spcBef>
            </a:pPr>
            <a:r>
              <a:rPr lang="en-US" altLang="zh-CN" dirty="0">
                <a:solidFill>
                  <a:schemeClr val="tx1"/>
                </a:solidFill>
              </a:rPr>
              <a:t>      for (j=1;j&lt;= n; </a:t>
            </a:r>
            <a:r>
              <a:rPr lang="en-US" altLang="zh-CN" dirty="0" err="1">
                <a:solidFill>
                  <a:schemeClr val="tx1"/>
                </a:solidFill>
              </a:rPr>
              <a:t>j++</a:t>
            </a:r>
            <a:r>
              <a:rPr lang="en-US" altLang="zh-CN" dirty="0">
                <a:solidFill>
                  <a:schemeClr val="tx1"/>
                </a:solidFill>
              </a:rPr>
              <a:t>) </a:t>
            </a:r>
          </a:p>
          <a:p>
            <a:pPr>
              <a:spcBef>
                <a:spcPts val="1200"/>
              </a:spcBef>
            </a:pPr>
            <a:r>
              <a:rPr lang="en-US" altLang="zh-CN" dirty="0">
                <a:solidFill>
                  <a:schemeClr val="tx1"/>
                </a:solidFill>
              </a:rPr>
              <a:t>             x=x+1; </a:t>
            </a:r>
          </a:p>
          <a:p>
            <a:pPr>
              <a:spcBef>
                <a:spcPts val="1200"/>
              </a:spcBef>
            </a:pPr>
            <a:r>
              <a:rPr lang="zh-CN" altLang="en-US" dirty="0"/>
              <a:t>时间复杂度为 </a:t>
            </a:r>
            <a:r>
              <a:rPr lang="en-US" altLang="zh-CN" dirty="0">
                <a:solidFill>
                  <a:srgbClr val="C00000"/>
                </a:solidFill>
              </a:rPr>
              <a:t>O(n</a:t>
            </a:r>
            <a:r>
              <a:rPr lang="en-US" altLang="zh-CN" baseline="30000" dirty="0">
                <a:solidFill>
                  <a:srgbClr val="C00000"/>
                </a:solidFill>
              </a:rPr>
              <a:t>2</a:t>
            </a:r>
            <a:r>
              <a:rPr lang="en-US" altLang="zh-CN" dirty="0">
                <a:solidFill>
                  <a:srgbClr val="C00000"/>
                </a:solidFill>
              </a:rPr>
              <a:t>)</a:t>
            </a:r>
            <a:r>
              <a:rPr lang="en-US" altLang="zh-CN" dirty="0"/>
              <a:t>, </a:t>
            </a:r>
            <a:r>
              <a:rPr lang="zh-CN" altLang="en-US" dirty="0"/>
              <a:t>称为</a:t>
            </a:r>
            <a:r>
              <a:rPr lang="zh-CN" altLang="en-US" dirty="0">
                <a:solidFill>
                  <a:srgbClr val="C00000"/>
                </a:solidFill>
              </a:rPr>
              <a:t>平方阶</a:t>
            </a:r>
            <a:r>
              <a:rPr lang="zh-CN" altLang="en-US" dirty="0"/>
              <a:t>。</a:t>
            </a:r>
          </a:p>
        </p:txBody>
      </p:sp>
    </p:spTree>
    <p:extLst>
      <p:ext uri="{BB962C8B-B14F-4D97-AF65-F5344CB8AC3E}">
        <p14:creationId xmlns:p14="http://schemas.microsoft.com/office/powerpoint/2010/main" val="4706118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8854"/>
                                        </p:tgtEl>
                                        <p:attrNameLst>
                                          <p:attrName>style.visibility</p:attrName>
                                        </p:attrNameLst>
                                      </p:cBhvr>
                                      <p:to>
                                        <p:strVal val="visible"/>
                                      </p:to>
                                    </p:set>
                                    <p:animEffect transition="in" filter="box(out)">
                                      <p:cBhvr>
                                        <p:cTn id="7" dur="500"/>
                                        <p:tgtEl>
                                          <p:spTgt spid="788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78855"/>
                                        </p:tgtEl>
                                        <p:attrNameLst>
                                          <p:attrName>style.visibility</p:attrName>
                                        </p:attrNameLst>
                                      </p:cBhvr>
                                      <p:to>
                                        <p:strVal val="visible"/>
                                      </p:to>
                                    </p:set>
                                    <p:animEffect transition="in" filter="barn(outVertical)">
                                      <p:cBhvr>
                                        <p:cTn id="12" dur="500"/>
                                        <p:tgtEl>
                                          <p:spTgt spid="788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5" presetClass="entr" presetSubtype="0" fill="hold" grpId="0" nodeType="clickEffect">
                                  <p:stCondLst>
                                    <p:cond delay="0"/>
                                  </p:stCondLst>
                                  <p:childTnLst>
                                    <p:set>
                                      <p:cBhvr>
                                        <p:cTn id="16" dur="1" fill="hold">
                                          <p:stCondLst>
                                            <p:cond delay="0"/>
                                          </p:stCondLst>
                                        </p:cTn>
                                        <p:tgtEl>
                                          <p:spTgt spid="78856"/>
                                        </p:tgtEl>
                                        <p:attrNameLst>
                                          <p:attrName>style.visibility</p:attrName>
                                        </p:attrNameLst>
                                      </p:cBhvr>
                                      <p:to>
                                        <p:strVal val="visible"/>
                                      </p:to>
                                    </p:set>
                                    <p:anim calcmode="lin" valueType="num">
                                      <p:cBhvr>
                                        <p:cTn id="17" dur="1000" fill="hold"/>
                                        <p:tgtEl>
                                          <p:spTgt spid="78856"/>
                                        </p:tgtEl>
                                        <p:attrNameLst>
                                          <p:attrName>ppt_w</p:attrName>
                                        </p:attrNameLst>
                                      </p:cBhvr>
                                      <p:tavLst>
                                        <p:tav tm="0">
                                          <p:val>
                                            <p:fltVal val="0"/>
                                          </p:val>
                                        </p:tav>
                                        <p:tav tm="100000">
                                          <p:val>
                                            <p:strVal val="#ppt_w"/>
                                          </p:val>
                                        </p:tav>
                                      </p:tavLst>
                                    </p:anim>
                                    <p:anim calcmode="lin" valueType="num">
                                      <p:cBhvr>
                                        <p:cTn id="18" dur="1000" fill="hold"/>
                                        <p:tgtEl>
                                          <p:spTgt spid="78856"/>
                                        </p:tgtEl>
                                        <p:attrNameLst>
                                          <p:attrName>ppt_h</p:attrName>
                                        </p:attrNameLst>
                                      </p:cBhvr>
                                      <p:tavLst>
                                        <p:tav tm="0">
                                          <p:val>
                                            <p:fltVal val="0"/>
                                          </p:val>
                                        </p:tav>
                                        <p:tav tm="100000">
                                          <p:val>
                                            <p:strVal val="#ppt_h"/>
                                          </p:val>
                                        </p:tav>
                                      </p:tavLst>
                                    </p:anim>
                                    <p:anim calcmode="lin" valueType="num">
                                      <p:cBhvr>
                                        <p:cTn id="19" dur="1000" fill="hold"/>
                                        <p:tgtEl>
                                          <p:spTgt spid="78856"/>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7885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animBg="1" autoUpdateAnimBg="0"/>
      <p:bldP spid="78855" grpId="0" animBg="1" autoUpdateAnimBg="0"/>
      <p:bldP spid="78856"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常用阶（由低到高）</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1006189367"/>
              </p:ext>
            </p:extLst>
          </p:nvPr>
        </p:nvGraphicFramePr>
        <p:xfrm>
          <a:off x="1143000" y="1295400"/>
          <a:ext cx="10363199" cy="5181597"/>
        </p:xfrm>
        <a:graphic>
          <a:graphicData uri="http://schemas.openxmlformats.org/drawingml/2006/table">
            <a:tbl>
              <a:tblPr firstRow="1" bandRow="1">
                <a:tableStyleId>{5C22544A-7EE6-4342-B048-85BDC9FD1C3A}</a:tableStyleId>
              </a:tblPr>
              <a:tblGrid>
                <a:gridCol w="2553251">
                  <a:extLst>
                    <a:ext uri="{9D8B030D-6E8A-4147-A177-3AD203B41FA5}">
                      <a16:colId xmlns:a16="http://schemas.microsoft.com/office/drawing/2014/main" val="3360372733"/>
                    </a:ext>
                  </a:extLst>
                </a:gridCol>
                <a:gridCol w="2252869">
                  <a:extLst>
                    <a:ext uri="{9D8B030D-6E8A-4147-A177-3AD203B41FA5}">
                      <a16:colId xmlns:a16="http://schemas.microsoft.com/office/drawing/2014/main" val="1296344516"/>
                    </a:ext>
                  </a:extLst>
                </a:gridCol>
                <a:gridCol w="5557079">
                  <a:extLst>
                    <a:ext uri="{9D8B030D-6E8A-4147-A177-3AD203B41FA5}">
                      <a16:colId xmlns:a16="http://schemas.microsoft.com/office/drawing/2014/main" val="1957475923"/>
                    </a:ext>
                  </a:extLst>
                </a:gridCol>
              </a:tblGrid>
              <a:tr h="575733">
                <a:tc rowSpan="7">
                  <a:txBody>
                    <a:bodyPr/>
                    <a:lstStyle/>
                    <a:p>
                      <a:pPr algn="ctr" eaLnBrk="1" hangingPunct="1"/>
                      <a:r>
                        <a:rPr lang="zh-CN" altLang="en-US" sz="2800" dirty="0">
                          <a:solidFill>
                            <a:srgbClr val="C00000"/>
                          </a:solidFill>
                          <a:latin typeface="微软雅黑" panose="020B0503020204020204" pitchFamily="34" charset="-122"/>
                          <a:ea typeface="微软雅黑" panose="020B0503020204020204" pitchFamily="34" charset="-122"/>
                        </a:rPr>
                        <a:t>有效算法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eaLnBrk="1" hangingPunct="1">
                        <a:spcBef>
                          <a:spcPct val="20000"/>
                        </a:spcBef>
                        <a:buClr>
                          <a:schemeClr val="folHlink"/>
                        </a:buClr>
                        <a:buSzPct val="60000"/>
                        <a:buFont typeface="Wingdings" panose="05000000000000000000" pitchFamily="2" charset="2"/>
                        <a:buNone/>
                      </a:pPr>
                      <a:r>
                        <a:rPr lang="en-US" altLang="zh-CN" sz="2600" b="1" dirty="0">
                          <a:solidFill>
                            <a:srgbClr val="0000CC"/>
                          </a:solidFill>
                          <a:latin typeface="微软雅黑" panose="020B0503020204020204" pitchFamily="34" charset="-122"/>
                          <a:ea typeface="微软雅黑" panose="020B0503020204020204" pitchFamily="34" charset="-122"/>
                        </a:rPr>
                        <a:t>O(1)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hlink"/>
                          </a:solidFill>
                          <a:latin typeface="微软雅黑" panose="020B0503020204020204" pitchFamily="34" charset="-122"/>
                          <a:ea typeface="微软雅黑" panose="020B0503020204020204" pitchFamily="34" charset="-122"/>
                        </a:rPr>
                        <a:t>常数阶</a:t>
                      </a:r>
                      <a:r>
                        <a:rPr lang="en-US" altLang="zh-CN" sz="2800" b="1" dirty="0">
                          <a:solidFill>
                            <a:schemeClr val="hlink"/>
                          </a:solidFill>
                          <a:latin typeface="微软雅黑" panose="020B0503020204020204" pitchFamily="34" charset="-122"/>
                          <a:ea typeface="微软雅黑" panose="020B0503020204020204" pitchFamily="34" charset="-122"/>
                        </a:rPr>
                        <a:t>——</a:t>
                      </a:r>
                      <a:r>
                        <a:rPr lang="zh-CN" altLang="en-US" sz="2800" b="1" dirty="0">
                          <a:solidFill>
                            <a:schemeClr val="hlink"/>
                          </a:solidFill>
                          <a:latin typeface="微软雅黑" panose="020B0503020204020204" pitchFamily="34" charset="-122"/>
                          <a:ea typeface="微软雅黑" panose="020B0503020204020204" pitchFamily="34" charset="-122"/>
                        </a:rPr>
                        <a:t>最快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24903443"/>
                  </a:ext>
                </a:extLst>
              </a:tr>
              <a:tr h="575733">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600" b="1" dirty="0">
                          <a:solidFill>
                            <a:srgbClr val="0000CC"/>
                          </a:solidFill>
                          <a:latin typeface="微软雅黑" panose="020B0503020204020204" pitchFamily="34" charset="-122"/>
                          <a:ea typeface="微软雅黑" panose="020B0503020204020204" pitchFamily="34" charset="-122"/>
                        </a:rPr>
                        <a:t>O(</a:t>
                      </a:r>
                      <a:r>
                        <a:rPr lang="en-US" altLang="zh-CN" sz="2600" b="1" dirty="0" err="1">
                          <a:solidFill>
                            <a:srgbClr val="0000CC"/>
                          </a:solidFill>
                          <a:latin typeface="微软雅黑" panose="020B0503020204020204" pitchFamily="34" charset="-122"/>
                          <a:ea typeface="微软雅黑" panose="020B0503020204020204" pitchFamily="34" charset="-122"/>
                        </a:rPr>
                        <a:t>logn</a:t>
                      </a:r>
                      <a:r>
                        <a:rPr lang="en-US" altLang="zh-CN" sz="2600" b="1" dirty="0">
                          <a:solidFill>
                            <a:srgbClr val="0000CC"/>
                          </a:solidFill>
                          <a:latin typeface="微软雅黑" panose="020B0503020204020204" pitchFamily="34" charset="-122"/>
                          <a:ea typeface="微软雅黑" panose="020B0503020204020204" pitchFamily="34" charset="-122"/>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hlink"/>
                          </a:solidFill>
                          <a:latin typeface="微软雅黑" panose="020B0503020204020204" pitchFamily="34" charset="-122"/>
                          <a:ea typeface="微软雅黑" panose="020B0503020204020204" pitchFamily="34" charset="-122"/>
                        </a:rPr>
                        <a:t>对数阶</a:t>
                      </a:r>
                      <a:r>
                        <a:rPr lang="en-US" altLang="zh-CN" sz="2800" b="1" dirty="0">
                          <a:solidFill>
                            <a:schemeClr val="hlink"/>
                          </a:solidFill>
                          <a:latin typeface="微软雅黑" panose="020B0503020204020204" pitchFamily="34" charset="-122"/>
                          <a:ea typeface="微软雅黑" panose="020B0503020204020204" pitchFamily="34" charset="-122"/>
                        </a:rPr>
                        <a:t>——</a:t>
                      </a:r>
                      <a:r>
                        <a:rPr lang="zh-CN" altLang="en-US" sz="2800" b="1" dirty="0">
                          <a:solidFill>
                            <a:schemeClr val="hlink"/>
                          </a:solidFill>
                          <a:latin typeface="微软雅黑" panose="020B0503020204020204" pitchFamily="34" charset="-122"/>
                          <a:ea typeface="微软雅黑" panose="020B0503020204020204" pitchFamily="34" charset="-122"/>
                        </a:rPr>
                        <a:t>底数无关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40846331"/>
                  </a:ext>
                </a:extLst>
              </a:tr>
              <a:tr h="575733">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600" b="1" dirty="0">
                          <a:solidFill>
                            <a:srgbClr val="0000CC"/>
                          </a:solidFill>
                          <a:latin typeface="微软雅黑" panose="020B0503020204020204" pitchFamily="34" charset="-122"/>
                          <a:ea typeface="微软雅黑" panose="020B0503020204020204" pitchFamily="34" charset="-122"/>
                        </a:rPr>
                        <a:t>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hlink"/>
                          </a:solidFill>
                          <a:latin typeface="微软雅黑" panose="020B0503020204020204" pitchFamily="34" charset="-122"/>
                          <a:ea typeface="微软雅黑" panose="020B0503020204020204" pitchFamily="34" charset="-122"/>
                        </a:rPr>
                        <a:t>线性阶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5370859"/>
                  </a:ext>
                </a:extLst>
              </a:tr>
              <a:tr h="575733">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600" b="1" dirty="0">
                          <a:solidFill>
                            <a:srgbClr val="0000CC"/>
                          </a:solidFill>
                          <a:latin typeface="微软雅黑" panose="020B0503020204020204" pitchFamily="34" charset="-122"/>
                          <a:ea typeface="微软雅黑" panose="020B0503020204020204" pitchFamily="34" charset="-122"/>
                        </a:rPr>
                        <a:t>O(n </a:t>
                      </a:r>
                      <a:r>
                        <a:rPr lang="en-US" altLang="zh-CN" sz="2600" b="1" dirty="0" err="1">
                          <a:solidFill>
                            <a:srgbClr val="0000CC"/>
                          </a:solidFill>
                          <a:latin typeface="微软雅黑" panose="020B0503020204020204" pitchFamily="34" charset="-122"/>
                          <a:ea typeface="微软雅黑" panose="020B0503020204020204" pitchFamily="34" charset="-122"/>
                        </a:rPr>
                        <a:t>logn</a:t>
                      </a:r>
                      <a:r>
                        <a:rPr lang="en-US" altLang="zh-CN" sz="2600" b="1" dirty="0">
                          <a:solidFill>
                            <a:srgbClr val="0000CC"/>
                          </a:solidFill>
                          <a:latin typeface="微软雅黑" panose="020B0503020204020204" pitchFamily="34" charset="-122"/>
                          <a:ea typeface="微软雅黑" panose="020B0503020204020204" pitchFamily="34" charset="-122"/>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00B050"/>
                          </a:solidFill>
                          <a:latin typeface="微软雅黑" panose="020B0503020204020204" pitchFamily="34" charset="-122"/>
                          <a:ea typeface="微软雅黑" panose="020B0503020204020204" pitchFamily="34" charset="-122"/>
                        </a:rPr>
                        <a:t>很理想的</a:t>
                      </a:r>
                      <a:r>
                        <a:rPr lang="zh-CN" altLang="en-US" sz="2800" b="1" dirty="0">
                          <a:solidFill>
                            <a:schemeClr val="hlink"/>
                          </a:solidFill>
                          <a:latin typeface="微软雅黑" panose="020B0503020204020204" pitchFamily="34" charset="-122"/>
                          <a:ea typeface="微软雅黑" panose="020B0503020204020204" pitchFamily="34" charset="-122"/>
                        </a:rPr>
                        <a:t>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04589217"/>
                  </a:ext>
                </a:extLst>
              </a:tr>
              <a:tr h="575733">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600" b="1" dirty="0">
                          <a:solidFill>
                            <a:srgbClr val="0000CC"/>
                          </a:solidFill>
                          <a:latin typeface="微软雅黑" panose="020B0503020204020204" pitchFamily="34" charset="-122"/>
                          <a:ea typeface="微软雅黑" panose="020B0503020204020204" pitchFamily="34" charset="-122"/>
                        </a:rPr>
                        <a:t>O(n</a:t>
                      </a:r>
                      <a:r>
                        <a:rPr lang="en-US" altLang="zh-CN" sz="2600" b="1" baseline="30000" dirty="0">
                          <a:solidFill>
                            <a:srgbClr val="0000CC"/>
                          </a:solidFill>
                          <a:latin typeface="微软雅黑" panose="020B0503020204020204" pitchFamily="34" charset="-122"/>
                          <a:ea typeface="微软雅黑" panose="020B0503020204020204" pitchFamily="34" charset="-122"/>
                        </a:rPr>
                        <a:t>2</a:t>
                      </a:r>
                      <a:r>
                        <a:rPr lang="en-US" altLang="zh-CN" sz="2600" b="1" dirty="0">
                          <a:solidFill>
                            <a:srgbClr val="0000CC"/>
                          </a:solidFill>
                          <a:latin typeface="微软雅黑" panose="020B0503020204020204" pitchFamily="34" charset="-122"/>
                          <a:ea typeface="微软雅黑" panose="020B0503020204020204" pitchFamily="34" charset="-122"/>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hlink"/>
                          </a:solidFill>
                          <a:latin typeface="微软雅黑" panose="020B0503020204020204" pitchFamily="34" charset="-122"/>
                          <a:ea typeface="微软雅黑" panose="020B0503020204020204" pitchFamily="34" charset="-122"/>
                        </a:rPr>
                        <a:t>平方阶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1095091"/>
                  </a:ext>
                </a:extLst>
              </a:tr>
              <a:tr h="575733">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600" b="1" dirty="0">
                          <a:solidFill>
                            <a:srgbClr val="0000CC"/>
                          </a:solidFill>
                          <a:latin typeface="微软雅黑" panose="020B0503020204020204" pitchFamily="34" charset="-122"/>
                          <a:ea typeface="微软雅黑" panose="020B0503020204020204" pitchFamily="34" charset="-122"/>
                        </a:rPr>
                        <a:t>O(n</a:t>
                      </a:r>
                      <a:r>
                        <a:rPr lang="en-US" altLang="zh-CN" sz="2600" b="1" baseline="30000" dirty="0">
                          <a:solidFill>
                            <a:srgbClr val="0000CC"/>
                          </a:solidFill>
                          <a:latin typeface="微软雅黑" panose="020B0503020204020204" pitchFamily="34" charset="-122"/>
                          <a:ea typeface="微软雅黑" panose="020B0503020204020204" pitchFamily="34" charset="-122"/>
                        </a:rPr>
                        <a:t>3</a:t>
                      </a:r>
                      <a:r>
                        <a:rPr lang="en-US" altLang="zh-CN" sz="2600" b="1" dirty="0">
                          <a:solidFill>
                            <a:srgbClr val="0000CC"/>
                          </a:solidFill>
                          <a:latin typeface="微软雅黑" panose="020B0503020204020204" pitchFamily="34" charset="-122"/>
                          <a:ea typeface="微软雅黑" panose="020B0503020204020204" pitchFamily="34" charset="-122"/>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hlink"/>
                          </a:solidFill>
                          <a:latin typeface="微软雅黑" panose="020B0503020204020204" pitchFamily="34" charset="-122"/>
                          <a:ea typeface="微软雅黑" panose="020B0503020204020204" pitchFamily="34" charset="-122"/>
                        </a:rPr>
                        <a:t>三次方阶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2559158"/>
                  </a:ext>
                </a:extLst>
              </a:tr>
              <a:tr h="575733">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600" b="1" dirty="0">
                          <a:solidFill>
                            <a:srgbClr val="0000CC"/>
                          </a:solidFill>
                          <a:latin typeface="微软雅黑" panose="020B0503020204020204" pitchFamily="34" charset="-122"/>
                          <a:ea typeface="微软雅黑" panose="020B0503020204020204" pitchFamily="34" charset="-122"/>
                        </a:rPr>
                        <a:t>O(</a:t>
                      </a:r>
                      <a:r>
                        <a:rPr lang="en-US" altLang="zh-CN" sz="2600" b="1" dirty="0" err="1">
                          <a:solidFill>
                            <a:srgbClr val="0000CC"/>
                          </a:solidFill>
                          <a:latin typeface="微软雅黑" panose="020B0503020204020204" pitchFamily="34" charset="-122"/>
                          <a:ea typeface="微软雅黑" panose="020B0503020204020204" pitchFamily="34" charset="-122"/>
                        </a:rPr>
                        <a:t>n</a:t>
                      </a:r>
                      <a:r>
                        <a:rPr lang="en-US" altLang="zh-CN" sz="2600" b="1" baseline="30000" dirty="0" err="1">
                          <a:solidFill>
                            <a:srgbClr val="00B050"/>
                          </a:solidFill>
                          <a:latin typeface="微软雅黑" panose="020B0503020204020204" pitchFamily="34" charset="-122"/>
                          <a:ea typeface="微软雅黑" panose="020B0503020204020204" pitchFamily="34" charset="-122"/>
                        </a:rPr>
                        <a:t>c</a:t>
                      </a:r>
                      <a:r>
                        <a:rPr lang="en-US" altLang="zh-CN" sz="2600" b="1" dirty="0">
                          <a:solidFill>
                            <a:srgbClr val="0000CC"/>
                          </a:solidFill>
                          <a:latin typeface="微软雅黑" panose="020B0503020204020204" pitchFamily="34" charset="-122"/>
                          <a:ea typeface="微软雅黑" panose="020B0503020204020204" pitchFamily="34" charset="-122"/>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hlink"/>
                          </a:solidFill>
                          <a:latin typeface="微软雅黑" panose="020B0503020204020204" pitchFamily="34" charset="-122"/>
                          <a:ea typeface="微软雅黑" panose="020B0503020204020204" pitchFamily="34" charset="-122"/>
                        </a:rPr>
                        <a:t>c</a:t>
                      </a:r>
                      <a:r>
                        <a:rPr lang="zh-CN" altLang="en-US" sz="2800" b="1" dirty="0">
                          <a:solidFill>
                            <a:schemeClr val="hlink"/>
                          </a:solidFill>
                          <a:latin typeface="微软雅黑" panose="020B0503020204020204" pitchFamily="34" charset="-122"/>
                          <a:ea typeface="微软雅黑" panose="020B0503020204020204" pitchFamily="34" charset="-122"/>
                        </a:rPr>
                        <a:t>是大于</a:t>
                      </a:r>
                      <a:r>
                        <a:rPr lang="en-US" altLang="zh-CN" sz="2800" b="1" dirty="0">
                          <a:solidFill>
                            <a:schemeClr val="hlink"/>
                          </a:solidFill>
                          <a:latin typeface="微软雅黑" panose="020B0503020204020204" pitchFamily="34" charset="-122"/>
                          <a:ea typeface="微软雅黑" panose="020B0503020204020204" pitchFamily="34" charset="-122"/>
                        </a:rPr>
                        <a:t>3</a:t>
                      </a:r>
                      <a:r>
                        <a:rPr lang="zh-CN" altLang="en-US" sz="2800" b="1" dirty="0">
                          <a:solidFill>
                            <a:schemeClr val="hlink"/>
                          </a:solidFill>
                          <a:latin typeface="微软雅黑" panose="020B0503020204020204" pitchFamily="34" charset="-122"/>
                          <a:ea typeface="微软雅黑" panose="020B0503020204020204" pitchFamily="34" charset="-122"/>
                        </a:rPr>
                        <a:t>的常数，</a:t>
                      </a:r>
                      <a:r>
                        <a:rPr lang="en-US" altLang="zh-CN" sz="2800" b="1" dirty="0">
                          <a:solidFill>
                            <a:schemeClr val="hlink"/>
                          </a:solidFill>
                          <a:latin typeface="微软雅黑" panose="020B0503020204020204" pitchFamily="34" charset="-122"/>
                          <a:ea typeface="微软雅黑" panose="020B0503020204020204" pitchFamily="34" charset="-122"/>
                        </a:rPr>
                        <a:t>c</a:t>
                      </a:r>
                      <a:r>
                        <a:rPr lang="zh-CN" altLang="en-US" sz="2800" b="1" dirty="0">
                          <a:solidFill>
                            <a:schemeClr val="hlink"/>
                          </a:solidFill>
                          <a:latin typeface="微软雅黑" panose="020B0503020204020204" pitchFamily="34" charset="-122"/>
                          <a:ea typeface="微软雅黑" panose="020B0503020204020204" pitchFamily="34" charset="-122"/>
                        </a:rPr>
                        <a:t>次多项式阶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84595040"/>
                  </a:ext>
                </a:extLst>
              </a:tr>
              <a:tr h="575733">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kern="1200" dirty="0">
                          <a:solidFill>
                            <a:srgbClr val="C00000"/>
                          </a:solidFill>
                          <a:latin typeface="微软雅黑" panose="020B0503020204020204" pitchFamily="34" charset="-122"/>
                          <a:ea typeface="微软雅黑" panose="020B0503020204020204" pitchFamily="34" charset="-122"/>
                          <a:cs typeface="+mn-cs"/>
                        </a:rPr>
                        <a:t>无效算法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0000CC"/>
                          </a:solidFill>
                          <a:latin typeface="Times New Roman" panose="02020603050405020304" pitchFamily="18" charset="0"/>
                          <a:ea typeface="宋体" panose="02010600030101010101" pitchFamily="2" charset="-122"/>
                        </a:rPr>
                        <a:t>O(2</a:t>
                      </a:r>
                      <a:r>
                        <a:rPr lang="en-US" altLang="zh-CN" sz="2800" b="1" baseline="30000" dirty="0">
                          <a:solidFill>
                            <a:srgbClr val="0000CC"/>
                          </a:solidFill>
                          <a:latin typeface="Times New Roman" panose="02020603050405020304" pitchFamily="18" charset="0"/>
                          <a:ea typeface="宋体" panose="02010600030101010101" pitchFamily="2" charset="-122"/>
                        </a:rPr>
                        <a:t>n</a:t>
                      </a:r>
                      <a:r>
                        <a:rPr lang="en-US" altLang="zh-CN" sz="2800" b="1" dirty="0">
                          <a:solidFill>
                            <a:srgbClr val="0000CC"/>
                          </a:solidFill>
                          <a:latin typeface="Times New Roman" panose="02020603050405020304" pitchFamily="18" charset="0"/>
                          <a:ea typeface="宋体" panose="02010600030101010101" pitchFamily="2" charset="-122"/>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hlink"/>
                          </a:solidFill>
                          <a:latin typeface="微软雅黑" panose="020B0503020204020204" pitchFamily="34" charset="-122"/>
                          <a:ea typeface="微软雅黑" panose="020B0503020204020204" pitchFamily="34" charset="-122"/>
                        </a:rPr>
                        <a:t>指数阶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82558794"/>
                  </a:ext>
                </a:extLst>
              </a:tr>
              <a:tr h="575733">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0000CC"/>
                          </a:solidFill>
                          <a:latin typeface="Times New Roman" panose="02020603050405020304" pitchFamily="18" charset="0"/>
                          <a:ea typeface="宋体" panose="02010600030101010101" pitchFamily="2" charset="-122"/>
                        </a:rPr>
                        <a:t>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hlink"/>
                          </a:solidFill>
                          <a:latin typeface="微软雅黑" panose="020B0503020204020204" pitchFamily="34" charset="-122"/>
                          <a:ea typeface="微软雅黑" panose="020B0503020204020204" pitchFamily="34" charset="-122"/>
                        </a:rPr>
                        <a:t>阶乘阶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8548908"/>
                  </a:ext>
                </a:extLst>
              </a:tr>
            </a:tbl>
          </a:graphicData>
        </a:graphic>
      </p:graphicFrame>
    </p:spTree>
    <p:extLst>
      <p:ext uri="{BB962C8B-B14F-4D97-AF65-F5344CB8AC3E}">
        <p14:creationId xmlns:p14="http://schemas.microsoft.com/office/powerpoint/2010/main" val="34305486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5"/>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2A965E3-2116-4703-AE77-1AE2969D57C3}" type="slidenum">
              <a:rPr kumimoji="0" lang="en-US" altLang="zh-CN" sz="2600">
                <a:solidFill>
                  <a:schemeClr val="bg1"/>
                </a:solidFill>
                <a:latin typeface="Arial" panose="020B0604020202020204" pitchFamily="34" charset="0"/>
              </a:rPr>
              <a:pPr eaLnBrk="1" hangingPunct="1"/>
              <a:t>48</a:t>
            </a:fld>
            <a:endParaRPr kumimoji="0" lang="en-US" altLang="zh-CN" sz="2600">
              <a:solidFill>
                <a:schemeClr val="bg1"/>
              </a:solidFill>
              <a:latin typeface="Arial" panose="020B0604020202020204" pitchFamily="34" charset="0"/>
            </a:endParaRPr>
          </a:p>
        </p:txBody>
      </p:sp>
      <p:sp>
        <p:nvSpPr>
          <p:cNvPr id="58372" name="Rectangle 2"/>
          <p:cNvSpPr>
            <a:spLocks noGrp="1" noChangeArrowheads="1"/>
          </p:cNvSpPr>
          <p:nvPr>
            <p:ph type="title"/>
          </p:nvPr>
        </p:nvSpPr>
        <p:spPr/>
        <p:txBody>
          <a:bodyPr/>
          <a:lstStyle/>
          <a:p>
            <a:pPr eaLnBrk="1" hangingPunct="1"/>
            <a:r>
              <a:rPr lang="zh-CN" altLang="en-US">
                <a:latin typeface="宋体" panose="02010600030101010101" pitchFamily="2" charset="-122"/>
              </a:rPr>
              <a:t>常用的时间复杂度频率计数</a:t>
            </a:r>
          </a:p>
        </p:txBody>
      </p:sp>
      <p:graphicFrame>
        <p:nvGraphicFramePr>
          <p:cNvPr id="82086" name="Group 166"/>
          <p:cNvGraphicFramePr>
            <a:graphicFrameLocks noGrp="1"/>
          </p:cNvGraphicFramePr>
          <p:nvPr>
            <p:extLst>
              <p:ext uri="{D42A27DB-BD31-4B8C-83A1-F6EECF244321}">
                <p14:modId xmlns:p14="http://schemas.microsoft.com/office/powerpoint/2010/main" val="4061908643"/>
              </p:ext>
            </p:extLst>
          </p:nvPr>
        </p:nvGraphicFramePr>
        <p:xfrm>
          <a:off x="533400" y="1447798"/>
          <a:ext cx="10744199" cy="4648204"/>
        </p:xfrm>
        <a:graphic>
          <a:graphicData uri="http://schemas.openxmlformats.org/drawingml/2006/table">
            <a:tbl>
              <a:tblPr/>
              <a:tblGrid>
                <a:gridCol w="1477328">
                  <a:extLst>
                    <a:ext uri="{9D8B030D-6E8A-4147-A177-3AD203B41FA5}">
                      <a16:colId xmlns:a16="http://schemas.microsoft.com/office/drawing/2014/main" val="20000"/>
                    </a:ext>
                  </a:extLst>
                </a:gridCol>
                <a:gridCol w="1477328">
                  <a:extLst>
                    <a:ext uri="{9D8B030D-6E8A-4147-A177-3AD203B41FA5}">
                      <a16:colId xmlns:a16="http://schemas.microsoft.com/office/drawing/2014/main" val="20001"/>
                    </a:ext>
                  </a:extLst>
                </a:gridCol>
                <a:gridCol w="1611628">
                  <a:extLst>
                    <a:ext uri="{9D8B030D-6E8A-4147-A177-3AD203B41FA5}">
                      <a16:colId xmlns:a16="http://schemas.microsoft.com/office/drawing/2014/main" val="20002"/>
                    </a:ext>
                  </a:extLst>
                </a:gridCol>
                <a:gridCol w="1745933">
                  <a:extLst>
                    <a:ext uri="{9D8B030D-6E8A-4147-A177-3AD203B41FA5}">
                      <a16:colId xmlns:a16="http://schemas.microsoft.com/office/drawing/2014/main" val="20003"/>
                    </a:ext>
                  </a:extLst>
                </a:gridCol>
                <a:gridCol w="1917383">
                  <a:extLst>
                    <a:ext uri="{9D8B030D-6E8A-4147-A177-3AD203B41FA5}">
                      <a16:colId xmlns:a16="http://schemas.microsoft.com/office/drawing/2014/main" val="20004"/>
                    </a:ext>
                  </a:extLst>
                </a:gridCol>
                <a:gridCol w="2514599">
                  <a:extLst>
                    <a:ext uri="{9D8B030D-6E8A-4147-A177-3AD203B41FA5}">
                      <a16:colId xmlns:a16="http://schemas.microsoft.com/office/drawing/2014/main" val="20005"/>
                    </a:ext>
                  </a:extLst>
                </a:gridCol>
              </a:tblGrid>
              <a:tr h="650195">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log</a:t>
                      </a:r>
                      <a:r>
                        <a:rPr kumimoji="1" lang="en-US" altLang="zh-CN" sz="2600" b="1" i="0" u="none" strike="noStrike" kern="1200" cap="none" normalizeH="0" baseline="-25000" dirty="0">
                          <a:ln>
                            <a:noFill/>
                          </a:ln>
                          <a:solidFill>
                            <a:srgbClr val="C00000"/>
                          </a:solidFill>
                          <a:effectLst/>
                          <a:latin typeface="微软雅黑" panose="020B0503020204020204" pitchFamily="34" charset="-122"/>
                          <a:ea typeface="微软雅黑" panose="020B0503020204020204" pitchFamily="34" charset="-122"/>
                          <a:cs typeface="+mn-cs"/>
                        </a:rPr>
                        <a:t>2</a:t>
                      </a:r>
                      <a:r>
                        <a:rPr kumimoji="1" lang="en-US" altLang="zh-CN" sz="26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nlog</a:t>
                      </a:r>
                      <a:r>
                        <a:rPr kumimoji="1" lang="en-US" altLang="zh-CN" sz="2600" b="1" i="0" u="none" strike="noStrike" kern="1200" cap="none" normalizeH="0" baseline="-25000" dirty="0">
                          <a:ln>
                            <a:noFill/>
                          </a:ln>
                          <a:solidFill>
                            <a:srgbClr val="C00000"/>
                          </a:solidFill>
                          <a:effectLst/>
                          <a:latin typeface="微软雅黑" panose="020B0503020204020204" pitchFamily="34" charset="-122"/>
                          <a:ea typeface="微软雅黑" panose="020B0503020204020204" pitchFamily="34" charset="-122"/>
                          <a:cs typeface="+mn-cs"/>
                        </a:rPr>
                        <a:t>2</a:t>
                      </a:r>
                      <a:r>
                        <a:rPr kumimoji="1" lang="en-US" altLang="zh-CN" sz="26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n</a:t>
                      </a:r>
                      <a:r>
                        <a:rPr kumimoji="1" lang="en-US" altLang="zh-CN" sz="2600" b="1" i="0" u="none" strike="noStrike" kern="1200" cap="none" normalizeH="0" baseline="30000" dirty="0">
                          <a:ln>
                            <a:noFill/>
                          </a:ln>
                          <a:solidFill>
                            <a:srgbClr val="C00000"/>
                          </a:solidFill>
                          <a:effectLst/>
                          <a:latin typeface="微软雅黑" panose="020B0503020204020204" pitchFamily="34" charset="-122"/>
                          <a:ea typeface="微软雅黑" panose="020B0503020204020204" pitchFamily="34" charset="-122"/>
                          <a:cs typeface="+mn-cs"/>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n</a:t>
                      </a:r>
                      <a:r>
                        <a:rPr kumimoji="1" lang="en-US" altLang="zh-CN" sz="2600" b="1" i="0" u="none" strike="noStrike" kern="1200" cap="none" normalizeH="0" baseline="30000" dirty="0">
                          <a:ln>
                            <a:noFill/>
                          </a:ln>
                          <a:solidFill>
                            <a:srgbClr val="C00000"/>
                          </a:solidFill>
                          <a:effectLst/>
                          <a:latin typeface="微软雅黑" panose="020B0503020204020204" pitchFamily="34" charset="-122"/>
                          <a:ea typeface="微软雅黑" panose="020B0503020204020204" pitchFamily="34" charset="-122"/>
                          <a:cs typeface="+mn-cs"/>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2</a:t>
                      </a:r>
                      <a:r>
                        <a:rPr kumimoji="1" lang="en-US" altLang="zh-CN" sz="2600" b="1" i="0" u="none" strike="noStrike" kern="1200" cap="none" normalizeH="0" baseline="30000" dirty="0">
                          <a:ln>
                            <a:noFill/>
                          </a:ln>
                          <a:solidFill>
                            <a:srgbClr val="C00000"/>
                          </a:solidFill>
                          <a:effectLst/>
                          <a:latin typeface="微软雅黑" panose="020B0503020204020204" pitchFamily="34" charset="-122"/>
                          <a:ea typeface="微软雅黑" panose="020B0503020204020204" pitchFamily="34" charset="-122"/>
                          <a:cs typeface="+mn-cs"/>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3278">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50195">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7890">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7890">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24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512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256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28587">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256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5096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65536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80169">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32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dirty="0">
                          <a:ln>
                            <a:noFill/>
                          </a:ln>
                          <a:solidFill>
                            <a:srgbClr val="00B050"/>
                          </a:solidFill>
                          <a:effectLst/>
                          <a:latin typeface="微软雅黑" panose="020B0503020204020204" pitchFamily="34" charset="-122"/>
                          <a:ea typeface="微软雅黑" panose="020B0503020204020204" pitchFamily="34" charset="-122"/>
                          <a:cs typeface="+mn-cs"/>
                        </a:rPr>
                        <a:t>160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1024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32768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dirty="0">
                          <a:ln>
                            <a:noFill/>
                          </a:ln>
                          <a:solidFill>
                            <a:srgbClr val="FF0000"/>
                          </a:solidFill>
                          <a:effectLst/>
                          <a:latin typeface="微软雅黑" panose="020B0503020204020204" pitchFamily="34" charset="-122"/>
                          <a:ea typeface="微软雅黑" panose="020B0503020204020204" pitchFamily="34" charset="-122"/>
                          <a:cs typeface="+mn-cs"/>
                        </a:rPr>
                        <a:t>2147483648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364295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最坏时间复杂度</a:t>
            </a:r>
          </a:p>
        </p:txBody>
      </p:sp>
      <p:sp>
        <p:nvSpPr>
          <p:cNvPr id="3" name="内容占位符 2"/>
          <p:cNvSpPr>
            <a:spLocks noGrp="1"/>
          </p:cNvSpPr>
          <p:nvPr>
            <p:ph idx="1"/>
          </p:nvPr>
        </p:nvSpPr>
        <p:spPr>
          <a:xfrm>
            <a:off x="381000" y="1219200"/>
            <a:ext cx="11226800" cy="685800"/>
          </a:xfrm>
        </p:spPr>
        <p:txBody>
          <a:bodyPr/>
          <a:lstStyle/>
          <a:p>
            <a:r>
              <a:rPr lang="zh-CN" altLang="en-US" sz="2400" dirty="0">
                <a:latin typeface="+mn-lt"/>
              </a:rPr>
              <a:t>在数值</a:t>
            </a:r>
            <a:r>
              <a:rPr lang="en-US" altLang="zh-CN" sz="2400" dirty="0">
                <a:solidFill>
                  <a:srgbClr val="C00000"/>
                </a:solidFill>
                <a:latin typeface="+mn-lt"/>
              </a:rPr>
              <a:t>A[0..n-1]</a:t>
            </a:r>
            <a:r>
              <a:rPr lang="zh-CN" altLang="en-US" sz="2400" dirty="0">
                <a:latin typeface="+mn-lt"/>
              </a:rPr>
              <a:t>中查找给定值</a:t>
            </a:r>
            <a:r>
              <a:rPr lang="en-US" altLang="zh-CN" sz="2400" dirty="0">
                <a:solidFill>
                  <a:srgbClr val="C00000"/>
                </a:solidFill>
                <a:latin typeface="+mn-lt"/>
              </a:rPr>
              <a:t>k</a:t>
            </a:r>
            <a:r>
              <a:rPr lang="zh-CN" altLang="en-US" sz="2400" dirty="0">
                <a:latin typeface="+mn-lt"/>
              </a:rPr>
              <a:t>的算法如下，分析其时间复杂度。</a:t>
            </a:r>
          </a:p>
        </p:txBody>
      </p:sp>
      <p:grpSp>
        <p:nvGrpSpPr>
          <p:cNvPr id="7" name="组合 6">
            <a:extLst>
              <a:ext uri="{FF2B5EF4-FFF2-40B4-BE49-F238E27FC236}">
                <a16:creationId xmlns:a16="http://schemas.microsoft.com/office/drawing/2014/main" id="{EFC28C7B-438A-4660-81DF-B891ED2EBBAB}"/>
              </a:ext>
            </a:extLst>
          </p:cNvPr>
          <p:cNvGrpSpPr/>
          <p:nvPr/>
        </p:nvGrpSpPr>
        <p:grpSpPr>
          <a:xfrm>
            <a:off x="838200" y="1981200"/>
            <a:ext cx="4252481" cy="2238241"/>
            <a:chOff x="1371600" y="1676400"/>
            <a:chExt cx="4114801" cy="2238241"/>
          </a:xfrm>
        </p:grpSpPr>
        <p:sp>
          <p:nvSpPr>
            <p:cNvPr id="4" name="TextBox 8">
              <a:extLst>
                <a:ext uri="{FF2B5EF4-FFF2-40B4-BE49-F238E27FC236}">
                  <a16:creationId xmlns:a16="http://schemas.microsoft.com/office/drawing/2014/main" id="{54F78E82-9682-41B7-9044-1AA1F6051C9A}"/>
                </a:ext>
              </a:extLst>
            </p:cNvPr>
            <p:cNvSpPr txBox="1">
              <a:spLocks noChangeArrowheads="1"/>
            </p:cNvSpPr>
            <p:nvPr/>
          </p:nvSpPr>
          <p:spPr bwMode="auto">
            <a:xfrm>
              <a:off x="1905001" y="1676400"/>
              <a:ext cx="3581400" cy="2238241"/>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en-US" altLang="zh-CN" b="1" dirty="0">
                  <a:latin typeface="+mn-ea"/>
                  <a:ea typeface="+mn-ea"/>
                </a:rPr>
                <a:t> </a:t>
              </a:r>
              <a:r>
                <a:rPr lang="en-US" altLang="zh-CN" b="1" dirty="0" err="1">
                  <a:latin typeface="+mn-ea"/>
                  <a:ea typeface="+mn-ea"/>
                </a:rPr>
                <a:t>i</a:t>
              </a:r>
              <a:r>
                <a:rPr lang="en-US" altLang="zh-CN" b="1" dirty="0">
                  <a:latin typeface="+mn-ea"/>
                  <a:ea typeface="+mn-ea"/>
                </a:rPr>
                <a:t>=n-1</a:t>
              </a:r>
              <a:r>
                <a:rPr lang="zh-CN" altLang="en-US" b="1" dirty="0">
                  <a:latin typeface="+mn-ea"/>
                  <a:ea typeface="+mn-ea"/>
                </a:rPr>
                <a:t>；</a:t>
              </a:r>
              <a:endParaRPr lang="en-US" altLang="zh-CN" b="1" dirty="0">
                <a:latin typeface="+mn-ea"/>
                <a:ea typeface="+mn-ea"/>
              </a:endParaRPr>
            </a:p>
            <a:p>
              <a:pPr eaLnBrk="1" hangingPunct="1">
                <a:lnSpc>
                  <a:spcPct val="150000"/>
                </a:lnSpc>
              </a:pPr>
              <a:r>
                <a:rPr lang="en-US" altLang="zh-CN" b="1" dirty="0">
                  <a:latin typeface="+mn-ea"/>
                  <a:ea typeface="+mn-ea"/>
                </a:rPr>
                <a:t> while(</a:t>
              </a:r>
              <a:r>
                <a:rPr lang="en-US" altLang="zh-CN" b="1" dirty="0" err="1">
                  <a:latin typeface="+mn-ea"/>
                  <a:ea typeface="+mn-ea"/>
                </a:rPr>
                <a:t>i</a:t>
              </a:r>
              <a:r>
                <a:rPr lang="en-US" altLang="zh-CN" b="1" dirty="0">
                  <a:latin typeface="+mn-ea"/>
                  <a:ea typeface="+mn-ea"/>
                </a:rPr>
                <a:t>&gt;=0&amp;&amp;</a:t>
              </a:r>
              <a:r>
                <a:rPr lang="zh-CN" altLang="en-US" b="1" dirty="0">
                  <a:latin typeface="+mn-ea"/>
                  <a:ea typeface="+mn-ea"/>
                </a:rPr>
                <a:t> </a:t>
              </a:r>
              <a:r>
                <a:rPr lang="en-US" altLang="zh-CN" b="1" dirty="0">
                  <a:latin typeface="+mn-ea"/>
                  <a:ea typeface="+mn-ea"/>
                </a:rPr>
                <a:t>(A[</a:t>
              </a:r>
              <a:r>
                <a:rPr lang="en-US" altLang="zh-CN" b="1" dirty="0" err="1">
                  <a:latin typeface="+mn-ea"/>
                  <a:ea typeface="+mn-ea"/>
                </a:rPr>
                <a:t>i</a:t>
              </a:r>
              <a:r>
                <a:rPr lang="en-US" altLang="zh-CN" b="1" dirty="0">
                  <a:latin typeface="+mn-ea"/>
                  <a:ea typeface="+mn-ea"/>
                </a:rPr>
                <a:t>]!=k ))</a:t>
              </a:r>
            </a:p>
            <a:p>
              <a:pPr eaLnBrk="1" hangingPunct="1">
                <a:lnSpc>
                  <a:spcPct val="150000"/>
                </a:lnSpc>
              </a:pPr>
              <a:r>
                <a:rPr lang="zh-CN" altLang="en-US" b="1" dirty="0">
                  <a:latin typeface="+mn-ea"/>
                  <a:ea typeface="+mn-ea"/>
                </a:rPr>
                <a:t>       </a:t>
              </a:r>
              <a:r>
                <a:rPr lang="en-US" altLang="zh-CN" b="1" dirty="0" err="1">
                  <a:latin typeface="+mn-ea"/>
                  <a:ea typeface="+mn-ea"/>
                </a:rPr>
                <a:t>i</a:t>
              </a:r>
              <a:r>
                <a:rPr lang="en-US" altLang="zh-CN" b="1" dirty="0">
                  <a:latin typeface="+mn-ea"/>
                  <a:ea typeface="+mn-ea"/>
                </a:rPr>
                <a:t>--</a:t>
              </a:r>
              <a:r>
                <a:rPr lang="zh-CN" altLang="en-US" b="1" dirty="0">
                  <a:latin typeface="+mn-ea"/>
                  <a:ea typeface="+mn-ea"/>
                </a:rPr>
                <a:t>；</a:t>
              </a:r>
              <a:endParaRPr lang="en-US" altLang="zh-CN" b="1" dirty="0">
                <a:latin typeface="+mn-ea"/>
                <a:ea typeface="+mn-ea"/>
              </a:endParaRPr>
            </a:p>
            <a:p>
              <a:pPr eaLnBrk="1" hangingPunct="1">
                <a:lnSpc>
                  <a:spcPct val="150000"/>
                </a:lnSpc>
              </a:pPr>
              <a:r>
                <a:rPr lang="en-US" altLang="zh-CN" b="1" dirty="0">
                  <a:latin typeface="+mn-ea"/>
                  <a:ea typeface="+mn-ea"/>
                </a:rPr>
                <a:t> </a:t>
              </a:r>
              <a:r>
                <a:rPr lang="en-US" altLang="zh-CN" b="1" dirty="0" err="1">
                  <a:latin typeface="+mn-ea"/>
                  <a:ea typeface="+mn-ea"/>
                </a:rPr>
                <a:t>renturn</a:t>
              </a:r>
              <a:r>
                <a:rPr lang="en-US" altLang="zh-CN" b="1" dirty="0">
                  <a:latin typeface="+mn-ea"/>
                  <a:ea typeface="+mn-ea"/>
                </a:rPr>
                <a:t> </a:t>
              </a:r>
              <a:r>
                <a:rPr lang="en-US" altLang="zh-CN" b="1" dirty="0" err="1">
                  <a:latin typeface="+mn-ea"/>
                  <a:ea typeface="+mn-ea"/>
                </a:rPr>
                <a:t>i</a:t>
              </a:r>
              <a:r>
                <a:rPr lang="zh-CN" altLang="en-US" b="1" dirty="0">
                  <a:latin typeface="+mn-ea"/>
                  <a:ea typeface="+mn-ea"/>
                </a:rPr>
                <a:t>；</a:t>
              </a:r>
              <a:endParaRPr lang="zh-CN" altLang="en-US" sz="2800" b="1" dirty="0">
                <a:latin typeface="+mn-ea"/>
                <a:ea typeface="+mn-ea"/>
              </a:endParaRPr>
            </a:p>
          </p:txBody>
        </p:sp>
        <p:sp>
          <p:nvSpPr>
            <p:cNvPr id="5" name="TextBox 8">
              <a:extLst>
                <a:ext uri="{FF2B5EF4-FFF2-40B4-BE49-F238E27FC236}">
                  <a16:creationId xmlns:a16="http://schemas.microsoft.com/office/drawing/2014/main" id="{BB47B897-DDE9-42B4-A1B2-3FA80360A895}"/>
                </a:ext>
              </a:extLst>
            </p:cNvPr>
            <p:cNvSpPr txBox="1">
              <a:spLocks noChangeArrowheads="1"/>
            </p:cNvSpPr>
            <p:nvPr/>
          </p:nvSpPr>
          <p:spPr bwMode="auto">
            <a:xfrm>
              <a:off x="1371600" y="1676400"/>
              <a:ext cx="533400" cy="2238241"/>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en-US" altLang="zh-CN" b="1" dirty="0">
                  <a:solidFill>
                    <a:schemeClr val="accent6"/>
                  </a:solidFill>
                  <a:latin typeface="+mn-ea"/>
                  <a:ea typeface="+mn-ea"/>
                </a:rPr>
                <a:t>1</a:t>
              </a:r>
              <a:r>
                <a:rPr lang="zh-CN" altLang="en-US" b="1" dirty="0">
                  <a:solidFill>
                    <a:schemeClr val="accent6"/>
                  </a:solidFill>
                  <a:latin typeface="+mn-ea"/>
                  <a:ea typeface="+mn-ea"/>
                </a:rPr>
                <a:t>）  </a:t>
              </a:r>
              <a:endParaRPr lang="en-US" altLang="zh-CN" b="1" dirty="0">
                <a:solidFill>
                  <a:schemeClr val="accent6"/>
                </a:solidFill>
                <a:latin typeface="+mn-ea"/>
                <a:ea typeface="+mn-ea"/>
              </a:endParaRPr>
            </a:p>
            <a:p>
              <a:pPr eaLnBrk="1" hangingPunct="1">
                <a:lnSpc>
                  <a:spcPct val="150000"/>
                </a:lnSpc>
              </a:pPr>
              <a:r>
                <a:rPr lang="en-US" altLang="zh-CN" b="1" dirty="0">
                  <a:solidFill>
                    <a:schemeClr val="accent6"/>
                  </a:solidFill>
                  <a:latin typeface="+mn-ea"/>
                  <a:ea typeface="+mn-ea"/>
                </a:rPr>
                <a:t>2</a:t>
              </a:r>
              <a:r>
                <a:rPr lang="zh-CN" altLang="en-US" b="1" dirty="0">
                  <a:solidFill>
                    <a:schemeClr val="accent6"/>
                  </a:solidFill>
                  <a:latin typeface="+mn-ea"/>
                  <a:ea typeface="+mn-ea"/>
                </a:rPr>
                <a:t>）  </a:t>
              </a:r>
              <a:endParaRPr lang="en-US" altLang="zh-CN" b="1" dirty="0">
                <a:solidFill>
                  <a:schemeClr val="accent6"/>
                </a:solidFill>
                <a:latin typeface="+mn-ea"/>
                <a:ea typeface="+mn-ea"/>
              </a:endParaRPr>
            </a:p>
            <a:p>
              <a:pPr eaLnBrk="1" hangingPunct="1">
                <a:lnSpc>
                  <a:spcPct val="150000"/>
                </a:lnSpc>
              </a:pPr>
              <a:r>
                <a:rPr lang="en-US" altLang="zh-CN" b="1" dirty="0">
                  <a:solidFill>
                    <a:schemeClr val="accent6"/>
                  </a:solidFill>
                  <a:latin typeface="+mn-ea"/>
                  <a:ea typeface="+mn-ea"/>
                </a:rPr>
                <a:t>3</a:t>
              </a:r>
              <a:r>
                <a:rPr lang="zh-CN" altLang="en-US" b="1" dirty="0">
                  <a:solidFill>
                    <a:schemeClr val="accent6"/>
                  </a:solidFill>
                  <a:latin typeface="+mn-ea"/>
                  <a:ea typeface="+mn-ea"/>
                </a:rPr>
                <a:t>）</a:t>
              </a:r>
              <a:endParaRPr lang="en-US" altLang="zh-CN" b="1" dirty="0">
                <a:solidFill>
                  <a:schemeClr val="accent6"/>
                </a:solidFill>
                <a:latin typeface="+mn-ea"/>
                <a:ea typeface="+mn-ea"/>
              </a:endParaRPr>
            </a:p>
            <a:p>
              <a:pPr eaLnBrk="1" hangingPunct="1">
                <a:lnSpc>
                  <a:spcPct val="150000"/>
                </a:lnSpc>
              </a:pPr>
              <a:r>
                <a:rPr lang="en-US" altLang="zh-CN" b="1" dirty="0">
                  <a:solidFill>
                    <a:schemeClr val="accent6"/>
                  </a:solidFill>
                  <a:latin typeface="+mn-ea"/>
                  <a:ea typeface="+mn-ea"/>
                </a:rPr>
                <a:t>4</a:t>
              </a:r>
              <a:r>
                <a:rPr lang="zh-CN" altLang="en-US" b="1" dirty="0">
                  <a:solidFill>
                    <a:schemeClr val="accent6"/>
                  </a:solidFill>
                  <a:latin typeface="+mn-ea"/>
                  <a:ea typeface="+mn-ea"/>
                </a:rPr>
                <a:t>）</a:t>
              </a:r>
              <a:endParaRPr lang="zh-CN" altLang="en-US" sz="2800" b="1" dirty="0">
                <a:solidFill>
                  <a:schemeClr val="accent6"/>
                </a:solidFill>
                <a:latin typeface="+mn-ea"/>
                <a:ea typeface="+mn-ea"/>
              </a:endParaRPr>
            </a:p>
          </p:txBody>
        </p:sp>
      </p:grpSp>
      <p:sp>
        <p:nvSpPr>
          <p:cNvPr id="6" name="TextBox 9">
            <a:extLst>
              <a:ext uri="{FF2B5EF4-FFF2-40B4-BE49-F238E27FC236}">
                <a16:creationId xmlns:a16="http://schemas.microsoft.com/office/drawing/2014/main" id="{F32C489D-456A-4F01-8385-27E0E8B78CF6}"/>
              </a:ext>
            </a:extLst>
          </p:cNvPr>
          <p:cNvSpPr txBox="1">
            <a:spLocks noChangeArrowheads="1"/>
          </p:cNvSpPr>
          <p:nvPr/>
        </p:nvSpPr>
        <p:spPr bwMode="auto">
          <a:xfrm>
            <a:off x="5257800" y="2012535"/>
            <a:ext cx="61749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chemeClr val="accent6"/>
                </a:solidFill>
                <a:latin typeface="宋体" panose="02010600030101010101" pitchFamily="2" charset="-122"/>
              </a:rPr>
              <a:t>在此算法中，语句（</a:t>
            </a:r>
            <a:r>
              <a:rPr lang="en-US" altLang="zh-CN" b="1" dirty="0">
                <a:solidFill>
                  <a:schemeClr val="accent6"/>
                </a:solidFill>
                <a:latin typeface="宋体" panose="02010600030101010101" pitchFamily="2" charset="-122"/>
              </a:rPr>
              <a:t>3</a:t>
            </a:r>
            <a:r>
              <a:rPr lang="zh-CN" altLang="en-US" b="1" dirty="0">
                <a:solidFill>
                  <a:schemeClr val="accent6"/>
                </a:solidFill>
                <a:latin typeface="宋体" panose="02010600030101010101" pitchFamily="2" charset="-122"/>
              </a:rPr>
              <a:t>）的频度不仅与问题规模</a:t>
            </a:r>
            <a:r>
              <a:rPr lang="en-US" altLang="zh-CN" b="1" dirty="0">
                <a:solidFill>
                  <a:srgbClr val="C00000"/>
                </a:solidFill>
                <a:latin typeface="宋体" panose="02010600030101010101" pitchFamily="2" charset="-122"/>
              </a:rPr>
              <a:t>n</a:t>
            </a:r>
            <a:r>
              <a:rPr lang="zh-CN" altLang="en-US" b="1" dirty="0">
                <a:solidFill>
                  <a:schemeClr val="accent6"/>
                </a:solidFill>
                <a:latin typeface="宋体" panose="02010600030101010101" pitchFamily="2" charset="-122"/>
              </a:rPr>
              <a:t>有关，还与</a:t>
            </a:r>
            <a:r>
              <a:rPr lang="en-US" altLang="zh-CN" b="1" dirty="0">
                <a:solidFill>
                  <a:srgbClr val="C00000"/>
                </a:solidFill>
                <a:latin typeface="宋体" panose="02010600030101010101" pitchFamily="2" charset="-122"/>
              </a:rPr>
              <a:t>A</a:t>
            </a:r>
            <a:r>
              <a:rPr lang="zh-CN" altLang="en-US" b="1" dirty="0">
                <a:solidFill>
                  <a:schemeClr val="accent6"/>
                </a:solidFill>
                <a:latin typeface="宋体" panose="02010600030101010101" pitchFamily="2" charset="-122"/>
              </a:rPr>
              <a:t>的各元素值及</a:t>
            </a:r>
            <a:r>
              <a:rPr lang="en-US" altLang="zh-CN" b="1" dirty="0">
                <a:solidFill>
                  <a:srgbClr val="C00000"/>
                </a:solidFill>
                <a:latin typeface="宋体" panose="02010600030101010101" pitchFamily="2" charset="-122"/>
              </a:rPr>
              <a:t>k</a:t>
            </a:r>
            <a:r>
              <a:rPr lang="zh-CN" altLang="en-US" b="1" dirty="0">
                <a:solidFill>
                  <a:schemeClr val="accent6"/>
                </a:solidFill>
                <a:latin typeface="宋体" panose="02010600030101010101" pitchFamily="2" charset="-122"/>
              </a:rPr>
              <a:t>的取值有关。</a:t>
            </a:r>
            <a:endParaRPr lang="zh-CN" altLang="en-US" sz="2800" b="1" dirty="0">
              <a:solidFill>
                <a:schemeClr val="accent6"/>
              </a:solidFill>
              <a:latin typeface="宋体" panose="02010600030101010101" pitchFamily="2" charset="-122"/>
            </a:endParaRPr>
          </a:p>
        </p:txBody>
      </p:sp>
      <p:grpSp>
        <p:nvGrpSpPr>
          <p:cNvPr id="13" name="组合 12">
            <a:extLst>
              <a:ext uri="{FF2B5EF4-FFF2-40B4-BE49-F238E27FC236}">
                <a16:creationId xmlns:a16="http://schemas.microsoft.com/office/drawing/2014/main" id="{841EAA47-1AF2-45C4-B438-DE7FEF35EA9F}"/>
              </a:ext>
            </a:extLst>
          </p:cNvPr>
          <p:cNvGrpSpPr/>
          <p:nvPr/>
        </p:nvGrpSpPr>
        <p:grpSpPr>
          <a:xfrm>
            <a:off x="685800" y="4572000"/>
            <a:ext cx="11088664" cy="831850"/>
            <a:chOff x="685800" y="4788434"/>
            <a:chExt cx="11088664" cy="831850"/>
          </a:xfrm>
        </p:grpSpPr>
        <p:sp>
          <p:nvSpPr>
            <p:cNvPr id="8" name="TextBox 10">
              <a:extLst>
                <a:ext uri="{FF2B5EF4-FFF2-40B4-BE49-F238E27FC236}">
                  <a16:creationId xmlns:a16="http://schemas.microsoft.com/office/drawing/2014/main" id="{A82629DB-E291-4526-BDC2-FA699B1392F4}"/>
                </a:ext>
              </a:extLst>
            </p:cNvPr>
            <p:cNvSpPr txBox="1">
              <a:spLocks noChangeArrowheads="1"/>
            </p:cNvSpPr>
            <p:nvPr/>
          </p:nvSpPr>
          <p:spPr bwMode="auto">
            <a:xfrm>
              <a:off x="2133600" y="4788861"/>
              <a:ext cx="9640864" cy="830997"/>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FF0000"/>
                  </a:solidFill>
                </a:rPr>
                <a:t>最坏情况：</a:t>
              </a:r>
              <a:r>
                <a:rPr lang="en-US" altLang="zh-CN" b="1" dirty="0"/>
                <a:t>A</a:t>
              </a:r>
              <a:r>
                <a:rPr lang="zh-CN" altLang="en-US" b="1" dirty="0"/>
                <a:t>中第一个元素</a:t>
              </a:r>
              <a:r>
                <a:rPr lang="en-US" altLang="zh-CN" b="1" dirty="0"/>
                <a:t>=k</a:t>
              </a:r>
              <a:r>
                <a:rPr lang="zh-CN" altLang="en-US" b="1" dirty="0"/>
                <a:t>，则语句（</a:t>
              </a:r>
              <a:r>
                <a:rPr lang="en-US" altLang="zh-CN" b="1" dirty="0"/>
                <a:t>3</a:t>
              </a:r>
              <a:r>
                <a:rPr lang="zh-CN" altLang="en-US" b="1" dirty="0"/>
                <a:t>）频度</a:t>
              </a:r>
              <a:r>
                <a:rPr lang="en-US" altLang="zh-CN" b="1" dirty="0"/>
                <a:t>f</a:t>
              </a:r>
              <a:r>
                <a:rPr lang="zh-CN" altLang="en-US" b="1" dirty="0"/>
                <a:t>（</a:t>
              </a:r>
              <a:r>
                <a:rPr lang="en-US" altLang="zh-CN" b="1" dirty="0"/>
                <a:t>n</a:t>
              </a:r>
              <a:r>
                <a:rPr lang="zh-CN" altLang="en-US" b="1" dirty="0"/>
                <a:t>）</a:t>
              </a:r>
              <a:r>
                <a:rPr lang="en-US" altLang="zh-CN" b="1" dirty="0"/>
                <a:t>=n</a:t>
              </a:r>
              <a:r>
                <a:rPr lang="zh-CN" altLang="en-US" b="1" dirty="0"/>
                <a:t>。</a:t>
              </a:r>
              <a:endParaRPr lang="en-US" altLang="zh-CN" b="1" dirty="0"/>
            </a:p>
            <a:p>
              <a:pPr eaLnBrk="1" hangingPunct="1"/>
              <a:r>
                <a:rPr lang="zh-CN" altLang="en-US" b="1" dirty="0">
                  <a:solidFill>
                    <a:srgbClr val="FF0000"/>
                  </a:solidFill>
                </a:rPr>
                <a:t>最好情况：</a:t>
              </a:r>
              <a:r>
                <a:rPr lang="en-US" altLang="zh-CN" b="1" dirty="0"/>
                <a:t>A</a:t>
              </a:r>
              <a:r>
                <a:rPr lang="zh-CN" altLang="en-US" b="1" dirty="0"/>
                <a:t>的最后一个元素</a:t>
              </a:r>
              <a:r>
                <a:rPr lang="en-US" altLang="zh-CN" b="1" dirty="0"/>
                <a:t>=k</a:t>
              </a:r>
              <a:r>
                <a:rPr lang="zh-CN" altLang="en-US" b="1" dirty="0"/>
                <a:t>，则语句（</a:t>
              </a:r>
              <a:r>
                <a:rPr lang="en-US" altLang="zh-CN" b="1" dirty="0"/>
                <a:t>3</a:t>
              </a:r>
              <a:r>
                <a:rPr lang="zh-CN" altLang="en-US" b="1" dirty="0"/>
                <a:t>）的频度</a:t>
              </a:r>
              <a:r>
                <a:rPr lang="en-US" altLang="zh-CN" b="1" dirty="0"/>
                <a:t>f</a:t>
              </a:r>
              <a:r>
                <a:rPr lang="zh-CN" altLang="en-US" b="1" dirty="0"/>
                <a:t>（</a:t>
              </a:r>
              <a:r>
                <a:rPr lang="en-US" altLang="zh-CN" b="1" dirty="0"/>
                <a:t>n</a:t>
              </a:r>
              <a:r>
                <a:rPr lang="zh-CN" altLang="en-US" b="1" dirty="0"/>
                <a:t>）是常数</a:t>
              </a:r>
              <a:r>
                <a:rPr lang="en-US" altLang="zh-CN" b="1" dirty="0"/>
                <a:t>1</a:t>
              </a:r>
              <a:r>
                <a:rPr lang="zh-CN" altLang="en-US" b="1" dirty="0"/>
                <a:t>。</a:t>
              </a:r>
            </a:p>
          </p:txBody>
        </p:sp>
        <p:sp>
          <p:nvSpPr>
            <p:cNvPr id="9" name="TextBox 9">
              <a:extLst>
                <a:ext uri="{FF2B5EF4-FFF2-40B4-BE49-F238E27FC236}">
                  <a16:creationId xmlns:a16="http://schemas.microsoft.com/office/drawing/2014/main" id="{22011FEC-3E17-4B6A-9057-6924C3D4E622}"/>
                </a:ext>
              </a:extLst>
            </p:cNvPr>
            <p:cNvSpPr txBox="1">
              <a:spLocks noChangeArrowheads="1"/>
            </p:cNvSpPr>
            <p:nvPr/>
          </p:nvSpPr>
          <p:spPr bwMode="auto">
            <a:xfrm>
              <a:off x="685800" y="4788434"/>
              <a:ext cx="936625" cy="831850"/>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FF0000"/>
                  </a:solidFill>
                </a:rPr>
                <a:t>查找成功</a:t>
              </a:r>
            </a:p>
          </p:txBody>
        </p:sp>
        <p:cxnSp>
          <p:nvCxnSpPr>
            <p:cNvPr id="10" name="直接箭头连接符 13">
              <a:extLst>
                <a:ext uri="{FF2B5EF4-FFF2-40B4-BE49-F238E27FC236}">
                  <a16:creationId xmlns:a16="http://schemas.microsoft.com/office/drawing/2014/main" id="{73C6CA49-33C6-4BBF-B23E-A03D47D93663}"/>
                </a:ext>
              </a:extLst>
            </p:cNvPr>
            <p:cNvCxnSpPr>
              <a:cxnSpLocks noChangeShapeType="1"/>
              <a:stCxn id="9" idx="3"/>
            </p:cNvCxnSpPr>
            <p:nvPr/>
          </p:nvCxnSpPr>
          <p:spPr bwMode="auto">
            <a:xfrm>
              <a:off x="1622425" y="5204359"/>
              <a:ext cx="511175" cy="0"/>
            </a:xfrm>
            <a:prstGeom prst="straightConnector1">
              <a:avLst/>
            </a:prstGeom>
            <a:noFill/>
            <a:ln w="38100" algn="ctr">
              <a:solidFill>
                <a:srgbClr val="FF0000"/>
              </a:solidFill>
              <a:miter lim="800000"/>
              <a:headEnd/>
              <a:tailEnd type="arrow" w="med" len="med"/>
            </a:ln>
          </p:spPr>
        </p:cxnSp>
      </p:grpSp>
      <p:sp>
        <p:nvSpPr>
          <p:cNvPr id="11" name="TextBox 14">
            <a:extLst>
              <a:ext uri="{FF2B5EF4-FFF2-40B4-BE49-F238E27FC236}">
                <a16:creationId xmlns:a16="http://schemas.microsoft.com/office/drawing/2014/main" id="{5340F5DD-CEC7-4E2C-A3A7-1B9573236266}"/>
              </a:ext>
            </a:extLst>
          </p:cNvPr>
          <p:cNvSpPr txBox="1">
            <a:spLocks noChangeArrowheads="1"/>
          </p:cNvSpPr>
          <p:nvPr/>
        </p:nvSpPr>
        <p:spPr bwMode="auto">
          <a:xfrm>
            <a:off x="1878012" y="5756410"/>
            <a:ext cx="68146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C00000"/>
                </a:solidFill>
                <a:latin typeface="微软雅黑" panose="020B0503020204020204" pitchFamily="34" charset="-122"/>
                <a:ea typeface="微软雅黑" panose="020B0503020204020204" pitchFamily="34" charset="-122"/>
              </a:rPr>
              <a:t>算法的时间复杂度以</a:t>
            </a:r>
            <a:r>
              <a:rPr lang="zh-CN" altLang="en-US" b="1" dirty="0">
                <a:solidFill>
                  <a:srgbClr val="00B050"/>
                </a:solidFill>
                <a:latin typeface="微软雅黑" panose="020B0503020204020204" pitchFamily="34" charset="-122"/>
                <a:ea typeface="微软雅黑" panose="020B0503020204020204" pitchFamily="34" charset="-122"/>
              </a:rPr>
              <a:t>最坏</a:t>
            </a:r>
            <a:r>
              <a:rPr lang="zh-CN" altLang="en-US" b="1" dirty="0">
                <a:solidFill>
                  <a:srgbClr val="C00000"/>
                </a:solidFill>
                <a:latin typeface="微软雅黑" panose="020B0503020204020204" pitchFamily="34" charset="-122"/>
                <a:ea typeface="微软雅黑" panose="020B0503020204020204" pitchFamily="34" charset="-122"/>
              </a:rPr>
              <a:t>情况计算，也就是 </a:t>
            </a:r>
            <a:r>
              <a:rPr lang="en-US" altLang="zh-CN" b="1" dirty="0">
                <a:solidFill>
                  <a:schemeClr val="accent6"/>
                </a:solidFill>
                <a:latin typeface="微软雅黑" panose="020B0503020204020204" pitchFamily="34" charset="-122"/>
                <a:ea typeface="微软雅黑" panose="020B0503020204020204" pitchFamily="34" charset="-122"/>
              </a:rPr>
              <a:t>O(n)</a:t>
            </a:r>
            <a:endParaRPr lang="zh-CN" altLang="en-US" b="1" dirty="0">
              <a:solidFill>
                <a:schemeClr val="accent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8247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DF908E-EC26-4A62-B8A2-5718A3ADF351}"/>
              </a:ext>
            </a:extLst>
          </p:cNvPr>
          <p:cNvSpPr>
            <a:spLocks noGrp="1"/>
          </p:cNvSpPr>
          <p:nvPr>
            <p:ph type="title"/>
          </p:nvPr>
        </p:nvSpPr>
        <p:spPr/>
        <p:txBody>
          <a:bodyPr/>
          <a:lstStyle/>
          <a:p>
            <a:r>
              <a:rPr lang="zh-CN" altLang="en-US" dirty="0"/>
              <a:t>程序设计与算法基础</a:t>
            </a:r>
            <a:r>
              <a:rPr lang="en-US" altLang="zh-CN" dirty="0"/>
              <a:t>Ⅱ</a:t>
            </a:r>
            <a:endParaRPr lang="zh-CN" altLang="en-US" dirty="0"/>
          </a:p>
        </p:txBody>
      </p:sp>
      <p:sp>
        <p:nvSpPr>
          <p:cNvPr id="3" name="内容占位符 2">
            <a:extLst>
              <a:ext uri="{FF2B5EF4-FFF2-40B4-BE49-F238E27FC236}">
                <a16:creationId xmlns:a16="http://schemas.microsoft.com/office/drawing/2014/main" id="{850842C0-E53E-479B-88BC-4727C601D092}"/>
              </a:ext>
            </a:extLst>
          </p:cNvPr>
          <p:cNvSpPr>
            <a:spLocks noGrp="1"/>
          </p:cNvSpPr>
          <p:nvPr>
            <p:ph idx="1"/>
          </p:nvPr>
        </p:nvSpPr>
        <p:spPr>
          <a:xfrm>
            <a:off x="304800" y="1295400"/>
            <a:ext cx="11582400" cy="5257800"/>
          </a:xfrm>
        </p:spPr>
        <p:txBody>
          <a:bodyPr/>
          <a:lstStyle/>
          <a:p>
            <a:pPr>
              <a:spcAft>
                <a:spcPts val="0"/>
              </a:spcAft>
            </a:pPr>
            <a:r>
              <a:rPr lang="zh-CN" altLang="en-US" dirty="0"/>
              <a:t>考核方式：</a:t>
            </a:r>
            <a:endParaRPr lang="en-US" altLang="zh-CN" dirty="0"/>
          </a:p>
          <a:p>
            <a:pPr lvl="1">
              <a:spcAft>
                <a:spcPts val="0"/>
              </a:spcAft>
            </a:pPr>
            <a:r>
              <a:rPr lang="zh-CN" altLang="zh-CN" dirty="0"/>
              <a:t>本课程的</a:t>
            </a:r>
            <a:r>
              <a:rPr lang="zh-CN" altLang="en-US" dirty="0"/>
              <a:t>综合</a:t>
            </a:r>
            <a:r>
              <a:rPr lang="zh-CN" altLang="zh-CN" dirty="0"/>
              <a:t>考核方式含</a:t>
            </a:r>
            <a:r>
              <a:rPr lang="zh-CN" altLang="en-US" dirty="0">
                <a:solidFill>
                  <a:srgbClr val="FF0000"/>
                </a:solidFill>
              </a:rPr>
              <a:t>形成性评价（平时</a:t>
            </a:r>
            <a:r>
              <a:rPr lang="zh-CN" altLang="zh-CN" dirty="0">
                <a:solidFill>
                  <a:srgbClr val="FF0000"/>
                </a:solidFill>
              </a:rPr>
              <a:t>考核</a:t>
            </a:r>
            <a:r>
              <a:rPr lang="zh-CN" altLang="en-US" dirty="0">
                <a:solidFill>
                  <a:srgbClr val="FF0000"/>
                </a:solidFill>
              </a:rPr>
              <a:t>）</a:t>
            </a:r>
            <a:r>
              <a:rPr lang="zh-CN" altLang="zh-CN" dirty="0"/>
              <a:t>和</a:t>
            </a:r>
            <a:r>
              <a:rPr lang="zh-CN" altLang="en-US" dirty="0">
                <a:solidFill>
                  <a:srgbClr val="FF0000"/>
                </a:solidFill>
              </a:rPr>
              <a:t>总结性评价（</a:t>
            </a:r>
            <a:r>
              <a:rPr lang="zh-CN" altLang="zh-CN" dirty="0">
                <a:solidFill>
                  <a:srgbClr val="FF0000"/>
                </a:solidFill>
              </a:rPr>
              <a:t>期末</a:t>
            </a:r>
            <a:r>
              <a:rPr lang="zh-CN" altLang="en-US" dirty="0">
                <a:solidFill>
                  <a:srgbClr val="FF0000"/>
                </a:solidFill>
              </a:rPr>
              <a:t>考核）</a:t>
            </a:r>
            <a:endParaRPr lang="en-US" altLang="zh-CN" dirty="0">
              <a:solidFill>
                <a:srgbClr val="FF0000"/>
              </a:solidFill>
            </a:endParaRPr>
          </a:p>
          <a:p>
            <a:pPr lvl="1">
              <a:spcAft>
                <a:spcPts val="0"/>
              </a:spcAft>
            </a:pPr>
            <a:r>
              <a:rPr lang="zh-CN" altLang="en-US" dirty="0"/>
              <a:t>综合评价成绩 </a:t>
            </a:r>
            <a:r>
              <a:rPr lang="en-US" altLang="zh-CN" dirty="0"/>
              <a:t>= </a:t>
            </a:r>
            <a:r>
              <a:rPr lang="zh-CN" altLang="en-US" b="1" dirty="0"/>
              <a:t>课堂表现成绩</a:t>
            </a:r>
            <a:r>
              <a:rPr lang="en-US" altLang="zh-CN" b="1" dirty="0">
                <a:solidFill>
                  <a:srgbClr val="FF0000"/>
                </a:solidFill>
              </a:rPr>
              <a:t>15% </a:t>
            </a:r>
            <a:r>
              <a:rPr lang="en-US" altLang="zh-CN" b="1" dirty="0"/>
              <a:t>+ </a:t>
            </a:r>
            <a:r>
              <a:rPr lang="zh-CN" altLang="en-US" b="1" dirty="0"/>
              <a:t>在线实验成绩</a:t>
            </a:r>
            <a:r>
              <a:rPr lang="en-US" altLang="zh-CN" b="1" dirty="0">
                <a:solidFill>
                  <a:srgbClr val="FF0000"/>
                </a:solidFill>
              </a:rPr>
              <a:t>40% </a:t>
            </a:r>
            <a:r>
              <a:rPr lang="en-US" altLang="zh-CN" b="1" dirty="0"/>
              <a:t>+</a:t>
            </a:r>
            <a:r>
              <a:rPr lang="en-US" altLang="zh-CN" b="1" dirty="0">
                <a:solidFill>
                  <a:srgbClr val="FF0000"/>
                </a:solidFill>
              </a:rPr>
              <a:t> </a:t>
            </a:r>
            <a:r>
              <a:rPr lang="zh-CN" altLang="zh-CN" b="1" dirty="0"/>
              <a:t>期末</a:t>
            </a:r>
            <a:r>
              <a:rPr lang="zh-CN" altLang="en-US" b="1" dirty="0"/>
              <a:t>机考</a:t>
            </a:r>
            <a:r>
              <a:rPr lang="zh-CN" altLang="zh-CN" b="1" dirty="0"/>
              <a:t>成绩</a:t>
            </a:r>
            <a:r>
              <a:rPr lang="en-US" altLang="zh-CN" b="1" dirty="0">
                <a:solidFill>
                  <a:srgbClr val="FF0000"/>
                </a:solidFill>
              </a:rPr>
              <a:t>45%</a:t>
            </a:r>
          </a:p>
          <a:p>
            <a:pPr>
              <a:spcAft>
                <a:spcPts val="0"/>
              </a:spcAft>
            </a:pPr>
            <a:r>
              <a:rPr lang="zh-CN" altLang="en-US" dirty="0"/>
              <a:t>形成性评价：</a:t>
            </a:r>
            <a:endParaRPr lang="en-US" altLang="zh-CN" dirty="0"/>
          </a:p>
          <a:p>
            <a:pPr lvl="1">
              <a:spcAft>
                <a:spcPts val="0"/>
              </a:spcAft>
            </a:pPr>
            <a:r>
              <a:rPr lang="zh-CN" altLang="en-US" dirty="0"/>
              <a:t>实验成绩 </a:t>
            </a:r>
            <a:r>
              <a:rPr lang="en-US" altLang="zh-CN" dirty="0"/>
              <a:t>= </a:t>
            </a:r>
            <a:r>
              <a:rPr lang="en-US" altLang="zh-CN" dirty="0" err="1"/>
              <a:t>icoding</a:t>
            </a:r>
            <a:r>
              <a:rPr lang="zh-CN" altLang="en-US" dirty="0"/>
              <a:t>平台多次实验成绩的加权平均值</a:t>
            </a:r>
            <a:endParaRPr lang="en-US" altLang="zh-CN" dirty="0"/>
          </a:p>
          <a:p>
            <a:pPr lvl="1">
              <a:spcAft>
                <a:spcPts val="0"/>
              </a:spcAft>
            </a:pPr>
            <a:r>
              <a:rPr lang="zh-CN" altLang="en-US" sz="2400" dirty="0"/>
              <a:t>课堂表现成绩 </a:t>
            </a:r>
            <a:r>
              <a:rPr lang="en-US" altLang="zh-CN" sz="2400" dirty="0"/>
              <a:t>= </a:t>
            </a:r>
            <a:r>
              <a:rPr lang="zh-CN" altLang="en-US" sz="2400" dirty="0"/>
              <a:t>雨课堂互动和答题的成绩</a:t>
            </a:r>
            <a:r>
              <a:rPr lang="en-US" altLang="zh-CN" dirty="0"/>
              <a:t> </a:t>
            </a:r>
          </a:p>
          <a:p>
            <a:pPr>
              <a:spcAft>
                <a:spcPts val="0"/>
              </a:spcAft>
            </a:pPr>
            <a:r>
              <a:rPr lang="zh-CN" altLang="en-US" sz="2400" dirty="0"/>
              <a:t>总结性评价：</a:t>
            </a:r>
            <a:endParaRPr lang="en-US" altLang="zh-CN" sz="2400" dirty="0"/>
          </a:p>
          <a:p>
            <a:pPr lvl="1">
              <a:spcAft>
                <a:spcPts val="0"/>
              </a:spcAft>
            </a:pPr>
            <a:r>
              <a:rPr lang="en-US" altLang="zh-CN" sz="2400" dirty="0"/>
              <a:t> </a:t>
            </a:r>
            <a:r>
              <a:rPr lang="zh-CN" altLang="en-US" dirty="0"/>
              <a:t>总结性评价成绩 </a:t>
            </a:r>
            <a:r>
              <a:rPr lang="en-US" altLang="zh-CN" dirty="0"/>
              <a:t>= </a:t>
            </a:r>
            <a:r>
              <a:rPr lang="zh-CN" altLang="en-US" dirty="0"/>
              <a:t>期末机考成绩</a:t>
            </a:r>
            <a:endParaRPr lang="en-US" altLang="zh-CN" dirty="0"/>
          </a:p>
          <a:p>
            <a:pPr marL="457200" lvl="1" indent="0">
              <a:spcAft>
                <a:spcPts val="0"/>
              </a:spcAft>
              <a:buNone/>
            </a:pPr>
            <a:endParaRPr lang="en-US" altLang="zh-CN" sz="2400" dirty="0"/>
          </a:p>
        </p:txBody>
      </p:sp>
    </p:spTree>
    <p:extLst>
      <p:ext uri="{BB962C8B-B14F-4D97-AF65-F5344CB8AC3E}">
        <p14:creationId xmlns:p14="http://schemas.microsoft.com/office/powerpoint/2010/main" val="41437439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算法的空间复杂度 </a:t>
            </a:r>
            <a:r>
              <a:rPr lang="en-US" altLang="zh-CN" dirty="0"/>
              <a:t>( Space Complexity )</a:t>
            </a:r>
            <a:endParaRPr lang="zh-CN" altLang="en-US" dirty="0"/>
          </a:p>
        </p:txBody>
      </p:sp>
      <p:sp>
        <p:nvSpPr>
          <p:cNvPr id="3" name="内容占位符 2"/>
          <p:cNvSpPr>
            <a:spLocks noGrp="1"/>
          </p:cNvSpPr>
          <p:nvPr>
            <p:ph idx="1"/>
          </p:nvPr>
        </p:nvSpPr>
        <p:spPr/>
        <p:txBody>
          <a:bodyPr/>
          <a:lstStyle/>
          <a:p>
            <a:r>
              <a:rPr lang="zh-CN" altLang="en-US" dirty="0"/>
              <a:t>关于算法的存储空间需求，类似于算法的时间复杂度， 采用</a:t>
            </a:r>
            <a:r>
              <a:rPr lang="zh-CN" altLang="en-US" dirty="0">
                <a:solidFill>
                  <a:srgbClr val="00B050"/>
                </a:solidFill>
              </a:rPr>
              <a:t>空间复杂度</a:t>
            </a:r>
            <a:r>
              <a:rPr lang="zh-CN" altLang="en-US" dirty="0"/>
              <a:t>作为算法所需存储空间的量度，记作：</a:t>
            </a:r>
          </a:p>
          <a:p>
            <a:pPr marL="0" indent="0">
              <a:buNone/>
            </a:pPr>
            <a:r>
              <a:rPr lang="en-US" altLang="zh-CN" dirty="0"/>
              <a:t>	</a:t>
            </a:r>
            <a:r>
              <a:rPr lang="en-US" altLang="zh-CN" i="1" dirty="0"/>
              <a:t>S </a:t>
            </a:r>
            <a:r>
              <a:rPr lang="en-US" altLang="zh-CN" dirty="0"/>
              <a:t>(n) = </a:t>
            </a:r>
            <a:r>
              <a:rPr lang="en-US" altLang="zh-CN" i="1" dirty="0"/>
              <a:t>O </a:t>
            </a:r>
            <a:r>
              <a:rPr lang="en-US" altLang="zh-CN" dirty="0"/>
              <a:t>(</a:t>
            </a:r>
            <a:r>
              <a:rPr lang="en-US" altLang="zh-CN" i="1" dirty="0"/>
              <a:t>f </a:t>
            </a:r>
            <a:r>
              <a:rPr lang="en-US" altLang="zh-CN" dirty="0"/>
              <a:t>(n)) </a:t>
            </a:r>
            <a:r>
              <a:rPr lang="zh-CN" altLang="en-US" dirty="0"/>
              <a:t>。</a:t>
            </a:r>
          </a:p>
          <a:p>
            <a:r>
              <a:rPr lang="zh-CN" altLang="en-US" dirty="0"/>
              <a:t>一个算法的占用空间是指算法实际占用的</a:t>
            </a:r>
            <a:r>
              <a:rPr lang="zh-CN" altLang="en-US" dirty="0">
                <a:solidFill>
                  <a:srgbClr val="FF0000"/>
                </a:solidFill>
              </a:rPr>
              <a:t>辅助空间</a:t>
            </a:r>
            <a:r>
              <a:rPr lang="zh-CN" altLang="en-US" dirty="0"/>
              <a:t>的总和。</a:t>
            </a:r>
          </a:p>
        </p:txBody>
      </p:sp>
    </p:spTree>
    <p:extLst>
      <p:ext uri="{BB962C8B-B14F-4D97-AF65-F5344CB8AC3E}">
        <p14:creationId xmlns:p14="http://schemas.microsoft.com/office/powerpoint/2010/main" val="20937827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90A3D-ECA3-4EBF-B8CE-4C776F9F60F7}"/>
              </a:ext>
            </a:extLst>
          </p:cNvPr>
          <p:cNvSpPr>
            <a:spLocks noGrp="1"/>
          </p:cNvSpPr>
          <p:nvPr>
            <p:ph type="title"/>
          </p:nvPr>
        </p:nvSpPr>
        <p:spPr/>
        <p:txBody>
          <a:bodyPr/>
          <a:lstStyle/>
          <a:p>
            <a:r>
              <a:rPr lang="zh-CN" altLang="en-US" dirty="0"/>
              <a:t>算法的空间复杂度</a:t>
            </a:r>
          </a:p>
        </p:txBody>
      </p:sp>
      <p:sp>
        <p:nvSpPr>
          <p:cNvPr id="3" name="内容占位符 2">
            <a:extLst>
              <a:ext uri="{FF2B5EF4-FFF2-40B4-BE49-F238E27FC236}">
                <a16:creationId xmlns:a16="http://schemas.microsoft.com/office/drawing/2014/main" id="{56F0FF24-A4A4-4CCD-A73A-7B1DABF06635}"/>
              </a:ext>
            </a:extLst>
          </p:cNvPr>
          <p:cNvSpPr>
            <a:spLocks noGrp="1"/>
          </p:cNvSpPr>
          <p:nvPr>
            <p:ph idx="1"/>
          </p:nvPr>
        </p:nvSpPr>
        <p:spPr>
          <a:xfrm>
            <a:off x="355600" y="1213086"/>
            <a:ext cx="11480800" cy="685800"/>
          </a:xfrm>
        </p:spPr>
        <p:txBody>
          <a:bodyPr/>
          <a:lstStyle/>
          <a:p>
            <a:r>
              <a:rPr lang="zh-CN" altLang="en-US" sz="2400" dirty="0"/>
              <a:t>例子：将一维数组</a:t>
            </a:r>
            <a:r>
              <a:rPr lang="en-US" altLang="zh-CN" sz="2400" dirty="0"/>
              <a:t>a</a:t>
            </a:r>
            <a:r>
              <a:rPr lang="zh-CN" altLang="en-US" sz="2400" dirty="0"/>
              <a:t>中的</a:t>
            </a:r>
            <a:r>
              <a:rPr lang="en-US" altLang="zh-CN" sz="2400" dirty="0"/>
              <a:t>n</a:t>
            </a:r>
            <a:r>
              <a:rPr lang="zh-CN" altLang="en-US" sz="2400" dirty="0"/>
              <a:t>个数据逆序，并放回原有数组中。</a:t>
            </a:r>
          </a:p>
        </p:txBody>
      </p:sp>
      <p:sp>
        <p:nvSpPr>
          <p:cNvPr id="6" name="文本框 5">
            <a:extLst>
              <a:ext uri="{FF2B5EF4-FFF2-40B4-BE49-F238E27FC236}">
                <a16:creationId xmlns:a16="http://schemas.microsoft.com/office/drawing/2014/main" id="{28D75031-8650-4906-844D-269919D212B8}"/>
              </a:ext>
            </a:extLst>
          </p:cNvPr>
          <p:cNvSpPr txBox="1"/>
          <p:nvPr/>
        </p:nvSpPr>
        <p:spPr>
          <a:xfrm>
            <a:off x="884532" y="1874369"/>
            <a:ext cx="4240263" cy="4454233"/>
          </a:xfrm>
          <a:prstGeom prst="rect">
            <a:avLst/>
          </a:prstGeom>
          <a:noFill/>
          <a:ln>
            <a:solidFill>
              <a:schemeClr val="accent1"/>
            </a:solidFill>
          </a:ln>
        </p:spPr>
        <p:txBody>
          <a:bodyPr wrap="none" rtlCol="0">
            <a:spAutoFit/>
          </a:bodyPr>
          <a:lstStyle/>
          <a:p>
            <a:pPr>
              <a:lnSpc>
                <a:spcPct val="150000"/>
              </a:lnSpc>
            </a:pPr>
            <a:r>
              <a:rPr lang="zh-CN" altLang="en-US" b="1" dirty="0">
                <a:solidFill>
                  <a:schemeClr val="accent6"/>
                </a:solidFill>
                <a:latin typeface="+mn-lt"/>
              </a:rPr>
              <a:t>算法</a:t>
            </a:r>
            <a:r>
              <a:rPr lang="en-US" altLang="zh-CN" b="1" dirty="0">
                <a:solidFill>
                  <a:schemeClr val="accent6"/>
                </a:solidFill>
                <a:latin typeface="+mn-lt"/>
              </a:rPr>
              <a:t>1</a:t>
            </a:r>
            <a:r>
              <a:rPr lang="zh-CN" altLang="en-US" b="1" dirty="0">
                <a:latin typeface="+mn-lt"/>
              </a:rPr>
              <a:t>：</a:t>
            </a:r>
            <a:endParaRPr lang="en-US" altLang="zh-CN" b="1" dirty="0">
              <a:latin typeface="+mn-lt"/>
            </a:endParaRPr>
          </a:p>
          <a:p>
            <a:pPr>
              <a:lnSpc>
                <a:spcPct val="150000"/>
              </a:lnSpc>
            </a:pPr>
            <a:r>
              <a:rPr lang="en-US" altLang="zh-CN" b="1" dirty="0">
                <a:latin typeface="+mn-lt"/>
              </a:rPr>
              <a:t>for (</a:t>
            </a:r>
            <a:r>
              <a:rPr lang="en-US" altLang="zh-CN" b="1" dirty="0" err="1">
                <a:latin typeface="+mn-lt"/>
              </a:rPr>
              <a:t>i</a:t>
            </a:r>
            <a:r>
              <a:rPr lang="en-US" altLang="zh-CN" b="1" dirty="0">
                <a:latin typeface="+mn-lt"/>
              </a:rPr>
              <a:t>=0; </a:t>
            </a:r>
            <a:r>
              <a:rPr lang="en-US" altLang="zh-CN" b="1" dirty="0" err="1">
                <a:latin typeface="+mn-lt"/>
              </a:rPr>
              <a:t>i</a:t>
            </a:r>
            <a:r>
              <a:rPr lang="en-US" altLang="zh-CN" b="1" dirty="0">
                <a:latin typeface="+mn-lt"/>
              </a:rPr>
              <a:t>&lt;n; </a:t>
            </a:r>
            <a:r>
              <a:rPr lang="en-US" altLang="zh-CN" b="1" dirty="0" err="1">
                <a:latin typeface="+mn-lt"/>
              </a:rPr>
              <a:t>i</a:t>
            </a:r>
            <a:r>
              <a:rPr lang="en-US" altLang="zh-CN" b="1" dirty="0">
                <a:latin typeface="+mn-lt"/>
              </a:rPr>
              <a:t>++)</a:t>
            </a:r>
          </a:p>
          <a:p>
            <a:pPr>
              <a:lnSpc>
                <a:spcPct val="150000"/>
              </a:lnSpc>
            </a:pPr>
            <a:r>
              <a:rPr lang="en-US" altLang="zh-CN" b="1" dirty="0">
                <a:latin typeface="+mn-lt"/>
              </a:rPr>
              <a:t>    b[</a:t>
            </a:r>
            <a:r>
              <a:rPr lang="en-US" altLang="zh-CN" b="1" dirty="0" err="1">
                <a:latin typeface="+mn-lt"/>
              </a:rPr>
              <a:t>i</a:t>
            </a:r>
            <a:r>
              <a:rPr lang="en-US" altLang="zh-CN" b="1" dirty="0">
                <a:latin typeface="+mn-lt"/>
              </a:rPr>
              <a:t>] = a[n-i-1];</a:t>
            </a:r>
          </a:p>
          <a:p>
            <a:pPr>
              <a:lnSpc>
                <a:spcPct val="150000"/>
              </a:lnSpc>
            </a:pPr>
            <a:r>
              <a:rPr lang="en-US" altLang="zh-CN" b="1" dirty="0">
                <a:latin typeface="+mn-lt"/>
              </a:rPr>
              <a:t>for (</a:t>
            </a:r>
            <a:r>
              <a:rPr lang="en-US" altLang="zh-CN" b="1" dirty="0" err="1"/>
              <a:t>i</a:t>
            </a:r>
            <a:r>
              <a:rPr lang="en-US" altLang="zh-CN" b="1" dirty="0"/>
              <a:t>=0; </a:t>
            </a:r>
            <a:r>
              <a:rPr lang="en-US" altLang="zh-CN" b="1" dirty="0" err="1"/>
              <a:t>i</a:t>
            </a:r>
            <a:r>
              <a:rPr lang="en-US" altLang="zh-CN" b="1" dirty="0"/>
              <a:t>&lt;n; </a:t>
            </a:r>
            <a:r>
              <a:rPr lang="en-US" altLang="zh-CN" b="1" dirty="0" err="1"/>
              <a:t>i</a:t>
            </a:r>
            <a:r>
              <a:rPr lang="en-US" altLang="zh-CN" b="1" dirty="0"/>
              <a:t>++)</a:t>
            </a:r>
          </a:p>
          <a:p>
            <a:pPr>
              <a:lnSpc>
                <a:spcPct val="150000"/>
              </a:lnSpc>
            </a:pPr>
            <a:r>
              <a:rPr lang="en-US" altLang="zh-CN" b="1" dirty="0">
                <a:latin typeface="+mn-lt"/>
              </a:rPr>
              <a:t>    a[</a:t>
            </a:r>
            <a:r>
              <a:rPr lang="en-US" altLang="zh-CN" b="1" dirty="0" err="1">
                <a:latin typeface="+mn-lt"/>
              </a:rPr>
              <a:t>i</a:t>
            </a:r>
            <a:r>
              <a:rPr lang="en-US" altLang="zh-CN" b="1" dirty="0">
                <a:latin typeface="+mn-lt"/>
              </a:rPr>
              <a:t>] = b[</a:t>
            </a:r>
            <a:r>
              <a:rPr lang="en-US" altLang="zh-CN" b="1" dirty="0" err="1">
                <a:latin typeface="+mn-lt"/>
              </a:rPr>
              <a:t>i</a:t>
            </a:r>
            <a:r>
              <a:rPr lang="en-US" altLang="zh-CN" b="1" dirty="0">
                <a:latin typeface="+mn-lt"/>
              </a:rPr>
              <a:t>];</a:t>
            </a:r>
          </a:p>
          <a:p>
            <a:pPr>
              <a:lnSpc>
                <a:spcPct val="150000"/>
              </a:lnSpc>
            </a:pPr>
            <a:endParaRPr lang="en-US" altLang="zh-CN" b="1" dirty="0">
              <a:latin typeface="+mn-lt"/>
            </a:endParaRPr>
          </a:p>
          <a:p>
            <a:pPr>
              <a:lnSpc>
                <a:spcPct val="150000"/>
              </a:lnSpc>
            </a:pPr>
            <a:r>
              <a:rPr lang="pt-BR" altLang="zh-CN" b="1" dirty="0">
                <a:solidFill>
                  <a:srgbClr val="FF0000"/>
                </a:solidFill>
                <a:latin typeface="+mn-lt"/>
              </a:rPr>
              <a:t>S (n) = O (n) </a:t>
            </a:r>
          </a:p>
          <a:p>
            <a:pPr>
              <a:lnSpc>
                <a:spcPct val="150000"/>
              </a:lnSpc>
            </a:pPr>
            <a:r>
              <a:rPr lang="zh-CN" altLang="en-US" b="1" dirty="0">
                <a:solidFill>
                  <a:srgbClr val="FF0000"/>
                </a:solidFill>
                <a:latin typeface="+mn-lt"/>
              </a:rPr>
              <a:t>需要一个大小为</a:t>
            </a:r>
            <a:r>
              <a:rPr lang="en-US" altLang="zh-CN" b="1" dirty="0">
                <a:solidFill>
                  <a:srgbClr val="FF0000"/>
                </a:solidFill>
                <a:latin typeface="+mn-lt"/>
              </a:rPr>
              <a:t>n</a:t>
            </a:r>
            <a:r>
              <a:rPr lang="zh-CN" altLang="en-US" b="1" dirty="0">
                <a:solidFill>
                  <a:srgbClr val="FF0000"/>
                </a:solidFill>
                <a:latin typeface="+mn-lt"/>
              </a:rPr>
              <a:t>的辅助数组</a:t>
            </a:r>
            <a:r>
              <a:rPr lang="en-US" altLang="zh-CN" b="1" dirty="0">
                <a:solidFill>
                  <a:srgbClr val="FF0000"/>
                </a:solidFill>
                <a:latin typeface="+mn-lt"/>
              </a:rPr>
              <a:t>b</a:t>
            </a:r>
            <a:endParaRPr lang="zh-CN" altLang="en-US" b="1" dirty="0">
              <a:solidFill>
                <a:srgbClr val="FF0000"/>
              </a:solidFill>
              <a:latin typeface="+mn-lt"/>
            </a:endParaRPr>
          </a:p>
        </p:txBody>
      </p:sp>
      <p:sp>
        <p:nvSpPr>
          <p:cNvPr id="7" name="文本框 6">
            <a:extLst>
              <a:ext uri="{FF2B5EF4-FFF2-40B4-BE49-F238E27FC236}">
                <a16:creationId xmlns:a16="http://schemas.microsoft.com/office/drawing/2014/main" id="{F9A915F7-9281-419F-B4DB-E12DB7A7EB04}"/>
              </a:ext>
            </a:extLst>
          </p:cNvPr>
          <p:cNvSpPr txBox="1"/>
          <p:nvPr/>
        </p:nvSpPr>
        <p:spPr>
          <a:xfrm>
            <a:off x="6096000" y="1870367"/>
            <a:ext cx="5257800" cy="4454233"/>
          </a:xfrm>
          <a:prstGeom prst="rect">
            <a:avLst/>
          </a:prstGeom>
          <a:noFill/>
          <a:ln>
            <a:solidFill>
              <a:schemeClr val="accent1"/>
            </a:solidFill>
          </a:ln>
        </p:spPr>
        <p:txBody>
          <a:bodyPr wrap="square" rtlCol="0">
            <a:spAutoFit/>
          </a:bodyPr>
          <a:lstStyle/>
          <a:p>
            <a:pPr>
              <a:lnSpc>
                <a:spcPct val="150000"/>
              </a:lnSpc>
            </a:pPr>
            <a:r>
              <a:rPr lang="zh-CN" altLang="en-US" b="1" dirty="0">
                <a:solidFill>
                  <a:schemeClr val="accent6"/>
                </a:solidFill>
                <a:latin typeface="+mn-lt"/>
              </a:rPr>
              <a:t>算法</a:t>
            </a:r>
            <a:r>
              <a:rPr lang="en-US" altLang="zh-CN" b="1" dirty="0">
                <a:solidFill>
                  <a:schemeClr val="accent6"/>
                </a:solidFill>
                <a:latin typeface="+mn-lt"/>
              </a:rPr>
              <a:t>2</a:t>
            </a:r>
            <a:r>
              <a:rPr lang="zh-CN" altLang="en-US" b="1" dirty="0">
                <a:solidFill>
                  <a:schemeClr val="accent6"/>
                </a:solidFill>
                <a:latin typeface="+mn-lt"/>
              </a:rPr>
              <a:t>：</a:t>
            </a:r>
            <a:endParaRPr lang="en-US" altLang="zh-CN" b="1" dirty="0">
              <a:solidFill>
                <a:schemeClr val="accent6"/>
              </a:solidFill>
              <a:latin typeface="+mn-lt"/>
            </a:endParaRPr>
          </a:p>
          <a:p>
            <a:pPr>
              <a:lnSpc>
                <a:spcPct val="150000"/>
              </a:lnSpc>
            </a:pPr>
            <a:r>
              <a:rPr lang="en-US" altLang="zh-CN" b="1" dirty="0">
                <a:latin typeface="+mn-lt"/>
              </a:rPr>
              <a:t>for (</a:t>
            </a:r>
            <a:r>
              <a:rPr lang="en-US" altLang="zh-CN" b="1" dirty="0" err="1">
                <a:latin typeface="+mn-lt"/>
              </a:rPr>
              <a:t>i</a:t>
            </a:r>
            <a:r>
              <a:rPr lang="en-US" altLang="zh-CN" b="1" dirty="0">
                <a:latin typeface="+mn-lt"/>
              </a:rPr>
              <a:t>=0; </a:t>
            </a:r>
            <a:r>
              <a:rPr lang="en-US" altLang="zh-CN" b="1" dirty="0" err="1">
                <a:latin typeface="+mn-lt"/>
              </a:rPr>
              <a:t>i</a:t>
            </a:r>
            <a:r>
              <a:rPr lang="en-US" altLang="zh-CN" b="1" dirty="0">
                <a:latin typeface="+mn-lt"/>
              </a:rPr>
              <a:t>&lt;n/2; </a:t>
            </a:r>
            <a:r>
              <a:rPr lang="en-US" altLang="zh-CN" b="1" dirty="0" err="1">
                <a:latin typeface="+mn-lt"/>
              </a:rPr>
              <a:t>i</a:t>
            </a:r>
            <a:r>
              <a:rPr lang="en-US" altLang="zh-CN" b="1" dirty="0">
                <a:latin typeface="+mn-lt"/>
              </a:rPr>
              <a:t>++){</a:t>
            </a:r>
          </a:p>
          <a:p>
            <a:pPr>
              <a:lnSpc>
                <a:spcPct val="150000"/>
              </a:lnSpc>
            </a:pPr>
            <a:r>
              <a:rPr lang="en-US" altLang="zh-CN" b="1" dirty="0">
                <a:latin typeface="+mn-lt"/>
              </a:rPr>
              <a:t>    t = a[</a:t>
            </a:r>
            <a:r>
              <a:rPr lang="en-US" altLang="zh-CN" b="1" dirty="0" err="1">
                <a:latin typeface="+mn-lt"/>
              </a:rPr>
              <a:t>i</a:t>
            </a:r>
            <a:r>
              <a:rPr lang="en-US" altLang="zh-CN" b="1" dirty="0">
                <a:latin typeface="+mn-lt"/>
              </a:rPr>
              <a:t>]</a:t>
            </a:r>
          </a:p>
          <a:p>
            <a:pPr>
              <a:lnSpc>
                <a:spcPct val="150000"/>
              </a:lnSpc>
            </a:pPr>
            <a:r>
              <a:rPr lang="en-US" altLang="zh-CN" b="1" dirty="0">
                <a:latin typeface="+mn-lt"/>
              </a:rPr>
              <a:t>    a[</a:t>
            </a:r>
            <a:r>
              <a:rPr lang="en-US" altLang="zh-CN" b="1" dirty="0" err="1">
                <a:latin typeface="+mn-lt"/>
              </a:rPr>
              <a:t>i</a:t>
            </a:r>
            <a:r>
              <a:rPr lang="en-US" altLang="zh-CN" b="1" dirty="0">
                <a:latin typeface="+mn-lt"/>
              </a:rPr>
              <a:t>] = </a:t>
            </a:r>
            <a:r>
              <a:rPr lang="en-US" altLang="zh-CN" b="1" dirty="0"/>
              <a:t>a[n-i-1];</a:t>
            </a:r>
          </a:p>
          <a:p>
            <a:pPr>
              <a:lnSpc>
                <a:spcPct val="150000"/>
              </a:lnSpc>
            </a:pPr>
            <a:r>
              <a:rPr lang="en-US" altLang="zh-CN" b="1" dirty="0">
                <a:latin typeface="+mn-lt"/>
              </a:rPr>
              <a:t>    </a:t>
            </a:r>
            <a:r>
              <a:rPr lang="en-US" altLang="zh-CN" b="1" dirty="0"/>
              <a:t>a[n-i-1] = t;</a:t>
            </a:r>
          </a:p>
          <a:p>
            <a:pPr>
              <a:lnSpc>
                <a:spcPct val="150000"/>
              </a:lnSpc>
            </a:pPr>
            <a:r>
              <a:rPr lang="en-US" altLang="zh-CN" b="1" dirty="0">
                <a:latin typeface="+mn-lt"/>
              </a:rPr>
              <a:t>}</a:t>
            </a:r>
          </a:p>
          <a:p>
            <a:pPr>
              <a:lnSpc>
                <a:spcPct val="150000"/>
              </a:lnSpc>
            </a:pPr>
            <a:r>
              <a:rPr lang="pt-BR" altLang="zh-CN" b="1" dirty="0">
                <a:solidFill>
                  <a:srgbClr val="FF0000"/>
                </a:solidFill>
              </a:rPr>
              <a:t>S (n) = O (1) </a:t>
            </a:r>
            <a:endParaRPr lang="zh-CN" altLang="en-US" b="1" dirty="0">
              <a:solidFill>
                <a:srgbClr val="FF0000"/>
              </a:solidFill>
            </a:endParaRPr>
          </a:p>
          <a:p>
            <a:pPr>
              <a:lnSpc>
                <a:spcPct val="150000"/>
              </a:lnSpc>
            </a:pPr>
            <a:r>
              <a:rPr lang="zh-CN" altLang="en-US" b="1" dirty="0">
                <a:solidFill>
                  <a:srgbClr val="FF0000"/>
                </a:solidFill>
              </a:rPr>
              <a:t>仅仅需要一个变量</a:t>
            </a:r>
            <a:r>
              <a:rPr lang="en-US" altLang="zh-CN" b="1" dirty="0">
                <a:solidFill>
                  <a:srgbClr val="FF0000"/>
                </a:solidFill>
              </a:rPr>
              <a:t>t</a:t>
            </a:r>
            <a:r>
              <a:rPr lang="zh-CN" altLang="en-US" b="1" dirty="0">
                <a:solidFill>
                  <a:srgbClr val="FF0000"/>
                </a:solidFill>
              </a:rPr>
              <a:t>，与问题规模无关</a:t>
            </a:r>
          </a:p>
        </p:txBody>
      </p:sp>
      <mc:AlternateContent xmlns:mc="http://schemas.openxmlformats.org/markup-compatibility/2006">
        <mc:Choice xmlns:p14="http://schemas.microsoft.com/office/powerpoint/2010/main" Requires="p14">
          <p:contentPart p14:bwMode="auto" r:id="rId2">
            <p14:nvContentPartPr>
              <p14:cNvPr id="5" name="墨迹 4">
                <a:extLst>
                  <a:ext uri="{FF2B5EF4-FFF2-40B4-BE49-F238E27FC236}">
                    <a16:creationId xmlns:a16="http://schemas.microsoft.com/office/drawing/2014/main" id="{4E674801-AB73-4860-B99C-00416B850B33}"/>
                  </a:ext>
                </a:extLst>
              </p14:cNvPr>
              <p14:cNvContentPartPr/>
              <p14:nvPr/>
            </p14:nvContentPartPr>
            <p14:xfrm>
              <a:off x="11807188" y="2865349"/>
              <a:ext cx="4320" cy="360"/>
            </p14:xfrm>
          </p:contentPart>
        </mc:Choice>
        <mc:Fallback>
          <p:pic>
            <p:nvPicPr>
              <p:cNvPr id="5" name="墨迹 4">
                <a:extLst>
                  <a:ext uri="{FF2B5EF4-FFF2-40B4-BE49-F238E27FC236}">
                    <a16:creationId xmlns:a16="http://schemas.microsoft.com/office/drawing/2014/main" id="{4E674801-AB73-4860-B99C-00416B850B33}"/>
                  </a:ext>
                </a:extLst>
              </p:cNvPr>
              <p:cNvPicPr/>
              <p:nvPr/>
            </p:nvPicPr>
            <p:blipFill>
              <a:blip r:embed="rId3"/>
              <a:stretch>
                <a:fillRect/>
              </a:stretch>
            </p:blipFill>
            <p:spPr>
              <a:xfrm>
                <a:off x="11798548" y="2856349"/>
                <a:ext cx="21960" cy="18000"/>
              </a:xfrm>
              <a:prstGeom prst="rect">
                <a:avLst/>
              </a:prstGeom>
            </p:spPr>
          </p:pic>
        </mc:Fallback>
      </mc:AlternateContent>
      <p:grpSp>
        <p:nvGrpSpPr>
          <p:cNvPr id="43" name="组合 42">
            <a:extLst>
              <a:ext uri="{FF2B5EF4-FFF2-40B4-BE49-F238E27FC236}">
                <a16:creationId xmlns:a16="http://schemas.microsoft.com/office/drawing/2014/main" id="{98C3E371-6559-4D15-8B9B-BB0B094616E5}"/>
              </a:ext>
            </a:extLst>
          </p:cNvPr>
          <p:cNvGrpSpPr/>
          <p:nvPr/>
        </p:nvGrpSpPr>
        <p:grpSpPr>
          <a:xfrm>
            <a:off x="7772400" y="4603069"/>
            <a:ext cx="3716520" cy="915480"/>
            <a:chOff x="7772400" y="4603069"/>
            <a:chExt cx="3716520" cy="915480"/>
          </a:xfrm>
        </p:grpSpPr>
        <p:sp>
          <p:nvSpPr>
            <p:cNvPr id="17" name="文本框 16">
              <a:extLst>
                <a:ext uri="{FF2B5EF4-FFF2-40B4-BE49-F238E27FC236}">
                  <a16:creationId xmlns:a16="http://schemas.microsoft.com/office/drawing/2014/main" id="{1DD80E16-3C9C-4AFB-BBA1-113DB8095937}"/>
                </a:ext>
              </a:extLst>
            </p:cNvPr>
            <p:cNvSpPr txBox="1"/>
            <p:nvPr/>
          </p:nvSpPr>
          <p:spPr>
            <a:xfrm>
              <a:off x="7772400" y="4760676"/>
              <a:ext cx="3716520" cy="461665"/>
            </a:xfrm>
            <a:prstGeom prst="rect">
              <a:avLst/>
            </a:prstGeom>
            <a:noFill/>
          </p:spPr>
          <p:txBody>
            <a:bodyPr wrap="square">
              <a:spAutoFit/>
            </a:bodyPr>
            <a:lstStyle/>
            <a:p>
              <a:r>
                <a:rPr lang="en-US" altLang="zh-CN" b="1" dirty="0">
                  <a:latin typeface="+mn-lt"/>
                </a:rPr>
                <a:t>a</a:t>
              </a:r>
              <a:r>
                <a:rPr lang="en-US" altLang="zh-CN" b="1" baseline="-25000" dirty="0">
                  <a:latin typeface="+mn-lt"/>
                </a:rPr>
                <a:t>0</a:t>
              </a:r>
              <a:r>
                <a:rPr lang="en-US" altLang="zh-CN" b="1" dirty="0">
                  <a:latin typeface="+mn-lt"/>
                </a:rPr>
                <a:t>, a</a:t>
              </a:r>
              <a:r>
                <a:rPr lang="en-US" altLang="zh-CN" b="1" baseline="-25000" dirty="0">
                  <a:latin typeface="+mn-lt"/>
                </a:rPr>
                <a:t>1</a:t>
              </a:r>
              <a:r>
                <a:rPr lang="en-US" altLang="zh-CN" b="1" dirty="0">
                  <a:latin typeface="+mn-lt"/>
                </a:rPr>
                <a:t>, …, a</a:t>
              </a:r>
              <a:r>
                <a:rPr lang="en-US" altLang="zh-CN" b="1" baseline="-25000" dirty="0">
                  <a:latin typeface="+mn-lt"/>
                </a:rPr>
                <a:t>n/2 </a:t>
              </a:r>
              <a:r>
                <a:rPr lang="en-US" altLang="zh-CN" b="1" dirty="0">
                  <a:latin typeface="+mn-lt"/>
                </a:rPr>
                <a:t>, … , a</a:t>
              </a:r>
              <a:r>
                <a:rPr lang="en-US" altLang="zh-CN" b="1" baseline="-25000" dirty="0">
                  <a:latin typeface="+mn-lt"/>
                </a:rPr>
                <a:t>n-2</a:t>
              </a:r>
              <a:r>
                <a:rPr lang="en-US" altLang="zh-CN" b="1" dirty="0">
                  <a:latin typeface="+mn-lt"/>
                </a:rPr>
                <a:t>, a</a:t>
              </a:r>
              <a:r>
                <a:rPr lang="en-US" altLang="zh-CN" b="1" baseline="-25000" dirty="0">
                  <a:latin typeface="+mn-lt"/>
                </a:rPr>
                <a:t>n-1</a:t>
              </a:r>
              <a:endParaRPr lang="zh-CN" altLang="en-US" baseline="-25000" dirty="0"/>
            </a:p>
          </p:txBody>
        </p:sp>
        <mc:AlternateContent xmlns:mc="http://schemas.openxmlformats.org/markup-compatibility/2006">
          <mc:Choice xmlns:p14="http://schemas.microsoft.com/office/powerpoint/2010/main" Requires="p14">
            <p:contentPart p14:bwMode="auto" r:id="rId4">
              <p14:nvContentPartPr>
                <p14:cNvPr id="22" name="墨迹 21">
                  <a:extLst>
                    <a:ext uri="{FF2B5EF4-FFF2-40B4-BE49-F238E27FC236}">
                      <a16:creationId xmlns:a16="http://schemas.microsoft.com/office/drawing/2014/main" id="{55975FCE-CC3A-4597-89E8-32A4201E98B9}"/>
                    </a:ext>
                  </a:extLst>
                </p14:cNvPr>
                <p14:cNvContentPartPr/>
                <p14:nvPr/>
              </p14:nvContentPartPr>
              <p14:xfrm>
                <a:off x="8048788" y="5209669"/>
                <a:ext cx="2920320" cy="308880"/>
              </p14:xfrm>
            </p:contentPart>
          </mc:Choice>
          <mc:Fallback>
            <p:pic>
              <p:nvPicPr>
                <p:cNvPr id="22" name="墨迹 21">
                  <a:extLst>
                    <a:ext uri="{FF2B5EF4-FFF2-40B4-BE49-F238E27FC236}">
                      <a16:creationId xmlns:a16="http://schemas.microsoft.com/office/drawing/2014/main" id="{55975FCE-CC3A-4597-89E8-32A4201E98B9}"/>
                    </a:ext>
                  </a:extLst>
                </p:cNvPr>
                <p:cNvPicPr/>
                <p:nvPr/>
              </p:nvPicPr>
              <p:blipFill>
                <a:blip r:embed="rId5"/>
                <a:stretch>
                  <a:fillRect/>
                </a:stretch>
              </p:blipFill>
              <p:spPr>
                <a:xfrm>
                  <a:off x="8039788" y="5201029"/>
                  <a:ext cx="2937960" cy="326520"/>
                </a:xfrm>
                <a:prstGeom prst="rect">
                  <a:avLst/>
                </a:prstGeom>
              </p:spPr>
            </p:pic>
          </mc:Fallback>
        </mc:AlternateContent>
        <p:grpSp>
          <p:nvGrpSpPr>
            <p:cNvPr id="25" name="组合 24">
              <a:extLst>
                <a:ext uri="{FF2B5EF4-FFF2-40B4-BE49-F238E27FC236}">
                  <a16:creationId xmlns:a16="http://schemas.microsoft.com/office/drawing/2014/main" id="{C21F0199-6F6D-49E1-829E-1BCFEA42827B}"/>
                </a:ext>
              </a:extLst>
            </p:cNvPr>
            <p:cNvGrpSpPr/>
            <p:nvPr/>
          </p:nvGrpSpPr>
          <p:grpSpPr>
            <a:xfrm>
              <a:off x="7968868" y="4603069"/>
              <a:ext cx="2966760" cy="410760"/>
              <a:chOff x="7968868" y="4603069"/>
              <a:chExt cx="2966760" cy="410760"/>
            </a:xfrm>
          </p:grpSpPr>
          <mc:AlternateContent xmlns:mc="http://schemas.openxmlformats.org/markup-compatibility/2006">
            <mc:Choice xmlns:p14="http://schemas.microsoft.com/office/powerpoint/2010/main" Requires="p14">
              <p:contentPart p14:bwMode="auto" r:id="rId6">
                <p14:nvContentPartPr>
                  <p14:cNvPr id="19" name="墨迹 18">
                    <a:extLst>
                      <a:ext uri="{FF2B5EF4-FFF2-40B4-BE49-F238E27FC236}">
                        <a16:creationId xmlns:a16="http://schemas.microsoft.com/office/drawing/2014/main" id="{191ADD38-D12C-46AC-B550-96281C0A1B10}"/>
                      </a:ext>
                    </a:extLst>
                  </p14:cNvPr>
                  <p14:cNvContentPartPr/>
                  <p14:nvPr/>
                </p14:nvContentPartPr>
                <p14:xfrm>
                  <a:off x="7968868" y="4603069"/>
                  <a:ext cx="2966760" cy="330480"/>
                </p14:xfrm>
              </p:contentPart>
            </mc:Choice>
            <mc:Fallback>
              <p:pic>
                <p:nvPicPr>
                  <p:cNvPr id="19" name="墨迹 18">
                    <a:extLst>
                      <a:ext uri="{FF2B5EF4-FFF2-40B4-BE49-F238E27FC236}">
                        <a16:creationId xmlns:a16="http://schemas.microsoft.com/office/drawing/2014/main" id="{191ADD38-D12C-46AC-B550-96281C0A1B10}"/>
                      </a:ext>
                    </a:extLst>
                  </p:cNvPr>
                  <p:cNvPicPr/>
                  <p:nvPr/>
                </p:nvPicPr>
                <p:blipFill>
                  <a:blip r:embed="rId7"/>
                  <a:stretch>
                    <a:fillRect/>
                  </a:stretch>
                </p:blipFill>
                <p:spPr>
                  <a:xfrm>
                    <a:off x="7959868" y="4594069"/>
                    <a:ext cx="2984400" cy="348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0" name="墨迹 19">
                    <a:extLst>
                      <a:ext uri="{FF2B5EF4-FFF2-40B4-BE49-F238E27FC236}">
                        <a16:creationId xmlns:a16="http://schemas.microsoft.com/office/drawing/2014/main" id="{D9AEF766-D503-4983-9A69-C5E43B4EFCED}"/>
                      </a:ext>
                    </a:extLst>
                  </p14:cNvPr>
                  <p14:cNvContentPartPr/>
                  <p14:nvPr/>
                </p14:nvContentPartPr>
                <p14:xfrm>
                  <a:off x="7977868" y="4773709"/>
                  <a:ext cx="159120" cy="107640"/>
                </p14:xfrm>
              </p:contentPart>
            </mc:Choice>
            <mc:Fallback>
              <p:pic>
                <p:nvPicPr>
                  <p:cNvPr id="20" name="墨迹 19">
                    <a:extLst>
                      <a:ext uri="{FF2B5EF4-FFF2-40B4-BE49-F238E27FC236}">
                        <a16:creationId xmlns:a16="http://schemas.microsoft.com/office/drawing/2014/main" id="{D9AEF766-D503-4983-9A69-C5E43B4EFCED}"/>
                      </a:ext>
                    </a:extLst>
                  </p:cNvPr>
                  <p:cNvPicPr/>
                  <p:nvPr/>
                </p:nvPicPr>
                <p:blipFill>
                  <a:blip r:embed="rId9"/>
                  <a:stretch>
                    <a:fillRect/>
                  </a:stretch>
                </p:blipFill>
                <p:spPr>
                  <a:xfrm>
                    <a:off x="7969228" y="4764709"/>
                    <a:ext cx="17676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3" name="墨迹 22">
                    <a:extLst>
                      <a:ext uri="{FF2B5EF4-FFF2-40B4-BE49-F238E27FC236}">
                        <a16:creationId xmlns:a16="http://schemas.microsoft.com/office/drawing/2014/main" id="{038210BF-9ECA-403E-98D0-E96452376AED}"/>
                      </a:ext>
                    </a:extLst>
                  </p14:cNvPr>
                  <p14:cNvContentPartPr/>
                  <p14:nvPr/>
                </p14:nvContentPartPr>
                <p14:xfrm>
                  <a:off x="8485108" y="4805029"/>
                  <a:ext cx="1902960" cy="145440"/>
                </p14:xfrm>
              </p:contentPart>
            </mc:Choice>
            <mc:Fallback>
              <p:pic>
                <p:nvPicPr>
                  <p:cNvPr id="23" name="墨迹 22">
                    <a:extLst>
                      <a:ext uri="{FF2B5EF4-FFF2-40B4-BE49-F238E27FC236}">
                        <a16:creationId xmlns:a16="http://schemas.microsoft.com/office/drawing/2014/main" id="{038210BF-9ECA-403E-98D0-E96452376AED}"/>
                      </a:ext>
                    </a:extLst>
                  </p:cNvPr>
                  <p:cNvPicPr/>
                  <p:nvPr/>
                </p:nvPicPr>
                <p:blipFill>
                  <a:blip r:embed="rId11"/>
                  <a:stretch>
                    <a:fillRect/>
                  </a:stretch>
                </p:blipFill>
                <p:spPr>
                  <a:xfrm>
                    <a:off x="8476108" y="4796029"/>
                    <a:ext cx="192060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4" name="墨迹 23">
                    <a:extLst>
                      <a:ext uri="{FF2B5EF4-FFF2-40B4-BE49-F238E27FC236}">
                        <a16:creationId xmlns:a16="http://schemas.microsoft.com/office/drawing/2014/main" id="{DFD74EED-230E-4394-BDDA-601C6CE7C8F1}"/>
                      </a:ext>
                    </a:extLst>
                  </p14:cNvPr>
                  <p14:cNvContentPartPr/>
                  <p14:nvPr/>
                </p14:nvContentPartPr>
                <p14:xfrm>
                  <a:off x="8410948" y="4874509"/>
                  <a:ext cx="213840" cy="139320"/>
                </p14:xfrm>
              </p:contentPart>
            </mc:Choice>
            <mc:Fallback>
              <p:pic>
                <p:nvPicPr>
                  <p:cNvPr id="24" name="墨迹 23">
                    <a:extLst>
                      <a:ext uri="{FF2B5EF4-FFF2-40B4-BE49-F238E27FC236}">
                        <a16:creationId xmlns:a16="http://schemas.microsoft.com/office/drawing/2014/main" id="{DFD74EED-230E-4394-BDDA-601C6CE7C8F1}"/>
                      </a:ext>
                    </a:extLst>
                  </p:cNvPr>
                  <p:cNvPicPr/>
                  <p:nvPr/>
                </p:nvPicPr>
                <p:blipFill>
                  <a:blip r:embed="rId13"/>
                  <a:stretch>
                    <a:fillRect/>
                  </a:stretch>
                </p:blipFill>
                <p:spPr>
                  <a:xfrm>
                    <a:off x="8401948" y="4865869"/>
                    <a:ext cx="231480" cy="156960"/>
                  </a:xfrm>
                  <a:prstGeom prst="rect">
                    <a:avLst/>
                  </a:prstGeom>
                </p:spPr>
              </p:pic>
            </mc:Fallback>
          </mc:AlternateContent>
        </p:grpSp>
        <p:grpSp>
          <p:nvGrpSpPr>
            <p:cNvPr id="28" name="组合 27">
              <a:extLst>
                <a:ext uri="{FF2B5EF4-FFF2-40B4-BE49-F238E27FC236}">
                  <a16:creationId xmlns:a16="http://schemas.microsoft.com/office/drawing/2014/main" id="{77131BAE-370F-40EA-B587-1D6D0288D2A3}"/>
                </a:ext>
              </a:extLst>
            </p:cNvPr>
            <p:cNvGrpSpPr/>
            <p:nvPr/>
          </p:nvGrpSpPr>
          <p:grpSpPr>
            <a:xfrm>
              <a:off x="8409868" y="5145949"/>
              <a:ext cx="2008440" cy="228960"/>
              <a:chOff x="8409868" y="5145949"/>
              <a:chExt cx="2008440" cy="228960"/>
            </a:xfrm>
          </p:grpSpPr>
          <mc:AlternateContent xmlns:mc="http://schemas.openxmlformats.org/markup-compatibility/2006">
            <mc:Choice xmlns:p14="http://schemas.microsoft.com/office/powerpoint/2010/main" Requires="p14">
              <p:contentPart p14:bwMode="auto" r:id="rId14">
                <p14:nvContentPartPr>
                  <p14:cNvPr id="26" name="墨迹 25">
                    <a:extLst>
                      <a:ext uri="{FF2B5EF4-FFF2-40B4-BE49-F238E27FC236}">
                        <a16:creationId xmlns:a16="http://schemas.microsoft.com/office/drawing/2014/main" id="{AB608C9A-5B3B-4A87-8FB0-B001CDB4F0DE}"/>
                      </a:ext>
                    </a:extLst>
                  </p14:cNvPr>
                  <p14:cNvContentPartPr/>
                  <p14:nvPr/>
                </p14:nvContentPartPr>
                <p14:xfrm>
                  <a:off x="8409868" y="5183029"/>
                  <a:ext cx="1959840" cy="191880"/>
                </p14:xfrm>
              </p:contentPart>
            </mc:Choice>
            <mc:Fallback>
              <p:pic>
                <p:nvPicPr>
                  <p:cNvPr id="26" name="墨迹 25">
                    <a:extLst>
                      <a:ext uri="{FF2B5EF4-FFF2-40B4-BE49-F238E27FC236}">
                        <a16:creationId xmlns:a16="http://schemas.microsoft.com/office/drawing/2014/main" id="{AB608C9A-5B3B-4A87-8FB0-B001CDB4F0DE}"/>
                      </a:ext>
                    </a:extLst>
                  </p:cNvPr>
                  <p:cNvPicPr/>
                  <p:nvPr/>
                </p:nvPicPr>
                <p:blipFill>
                  <a:blip r:embed="rId15"/>
                  <a:stretch>
                    <a:fillRect/>
                  </a:stretch>
                </p:blipFill>
                <p:spPr>
                  <a:xfrm>
                    <a:off x="8401228" y="5174389"/>
                    <a:ext cx="197748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7" name="墨迹 26">
                    <a:extLst>
                      <a:ext uri="{FF2B5EF4-FFF2-40B4-BE49-F238E27FC236}">
                        <a16:creationId xmlns:a16="http://schemas.microsoft.com/office/drawing/2014/main" id="{92EDFF92-1C45-48C0-A1CE-A6A91FC3DD4D}"/>
                      </a:ext>
                    </a:extLst>
                  </p14:cNvPr>
                  <p14:cNvContentPartPr/>
                  <p14:nvPr/>
                </p14:nvContentPartPr>
                <p14:xfrm>
                  <a:off x="10318228" y="5145949"/>
                  <a:ext cx="100080" cy="143640"/>
                </p14:xfrm>
              </p:contentPart>
            </mc:Choice>
            <mc:Fallback>
              <p:pic>
                <p:nvPicPr>
                  <p:cNvPr id="27" name="墨迹 26">
                    <a:extLst>
                      <a:ext uri="{FF2B5EF4-FFF2-40B4-BE49-F238E27FC236}">
                        <a16:creationId xmlns:a16="http://schemas.microsoft.com/office/drawing/2014/main" id="{92EDFF92-1C45-48C0-A1CE-A6A91FC3DD4D}"/>
                      </a:ext>
                    </a:extLst>
                  </p:cNvPr>
                  <p:cNvPicPr/>
                  <p:nvPr/>
                </p:nvPicPr>
                <p:blipFill>
                  <a:blip r:embed="rId17"/>
                  <a:stretch>
                    <a:fillRect/>
                  </a:stretch>
                </p:blipFill>
                <p:spPr>
                  <a:xfrm>
                    <a:off x="10309588" y="5136949"/>
                    <a:ext cx="117720" cy="161280"/>
                  </a:xfrm>
                  <a:prstGeom prst="rect">
                    <a:avLst/>
                  </a:prstGeom>
                </p:spPr>
              </p:pic>
            </mc:Fallback>
          </mc:AlternateContent>
        </p:grpSp>
      </p:grpSp>
      <p:grpSp>
        <p:nvGrpSpPr>
          <p:cNvPr id="42" name="组合 41">
            <a:extLst>
              <a:ext uri="{FF2B5EF4-FFF2-40B4-BE49-F238E27FC236}">
                <a16:creationId xmlns:a16="http://schemas.microsoft.com/office/drawing/2014/main" id="{5D31C368-2FAD-404A-AB6B-606F37C36A41}"/>
              </a:ext>
            </a:extLst>
          </p:cNvPr>
          <p:cNvGrpSpPr/>
          <p:nvPr/>
        </p:nvGrpSpPr>
        <p:grpSpPr>
          <a:xfrm>
            <a:off x="3139126" y="4345743"/>
            <a:ext cx="2572182" cy="1071212"/>
            <a:chOff x="3139126" y="4345743"/>
            <a:chExt cx="2572182" cy="1071212"/>
          </a:xfrm>
        </p:grpSpPr>
        <p:sp>
          <p:nvSpPr>
            <p:cNvPr id="8" name="文本框 7">
              <a:extLst>
                <a:ext uri="{FF2B5EF4-FFF2-40B4-BE49-F238E27FC236}">
                  <a16:creationId xmlns:a16="http://schemas.microsoft.com/office/drawing/2014/main" id="{CB050957-80A6-4CDC-8087-875F40AEF879}"/>
                </a:ext>
              </a:extLst>
            </p:cNvPr>
            <p:cNvSpPr txBox="1"/>
            <p:nvPr/>
          </p:nvSpPr>
          <p:spPr>
            <a:xfrm>
              <a:off x="3139127" y="4345743"/>
              <a:ext cx="2514600" cy="461665"/>
            </a:xfrm>
            <a:prstGeom prst="rect">
              <a:avLst/>
            </a:prstGeom>
            <a:noFill/>
          </p:spPr>
          <p:txBody>
            <a:bodyPr wrap="square">
              <a:spAutoFit/>
            </a:bodyPr>
            <a:lstStyle/>
            <a:p>
              <a:r>
                <a:rPr lang="en-US" altLang="zh-CN" b="1" dirty="0">
                  <a:latin typeface="+mn-lt"/>
                </a:rPr>
                <a:t>a</a:t>
              </a:r>
              <a:r>
                <a:rPr lang="en-US" altLang="zh-CN" b="1" baseline="-25000" dirty="0">
                  <a:latin typeface="+mn-lt"/>
                </a:rPr>
                <a:t>0</a:t>
              </a:r>
              <a:r>
                <a:rPr lang="en-US" altLang="zh-CN" b="1" dirty="0">
                  <a:latin typeface="+mn-lt"/>
                </a:rPr>
                <a:t>, a</a:t>
              </a:r>
              <a:r>
                <a:rPr lang="en-US" altLang="zh-CN" b="1" baseline="-25000" dirty="0">
                  <a:latin typeface="+mn-lt"/>
                </a:rPr>
                <a:t>1</a:t>
              </a:r>
              <a:r>
                <a:rPr lang="en-US" altLang="zh-CN" b="1" dirty="0">
                  <a:latin typeface="+mn-lt"/>
                </a:rPr>
                <a:t>, …, a</a:t>
              </a:r>
              <a:r>
                <a:rPr lang="en-US" altLang="zh-CN" b="1" baseline="-25000" dirty="0">
                  <a:latin typeface="+mn-lt"/>
                </a:rPr>
                <a:t>n-1</a:t>
              </a:r>
              <a:r>
                <a:rPr lang="en-US" altLang="zh-CN" b="1" dirty="0">
                  <a:latin typeface="+mn-lt"/>
                </a:rPr>
                <a:t>, a</a:t>
              </a:r>
              <a:r>
                <a:rPr lang="en-US" altLang="zh-CN" b="1" baseline="-25000" dirty="0">
                  <a:latin typeface="+mn-lt"/>
                </a:rPr>
                <a:t>n-1</a:t>
              </a:r>
              <a:endParaRPr lang="zh-CN" altLang="en-US" baseline="-25000" dirty="0"/>
            </a:p>
          </p:txBody>
        </p:sp>
        <p:sp>
          <p:nvSpPr>
            <p:cNvPr id="9" name="文本框 8">
              <a:extLst>
                <a:ext uri="{FF2B5EF4-FFF2-40B4-BE49-F238E27FC236}">
                  <a16:creationId xmlns:a16="http://schemas.microsoft.com/office/drawing/2014/main" id="{3CEA147D-9222-44F0-95D4-A1B744F28F8B}"/>
                </a:ext>
              </a:extLst>
            </p:cNvPr>
            <p:cNvSpPr txBox="1"/>
            <p:nvPr/>
          </p:nvSpPr>
          <p:spPr>
            <a:xfrm>
              <a:off x="3139126" y="4955290"/>
              <a:ext cx="2572182" cy="461665"/>
            </a:xfrm>
            <a:prstGeom prst="rect">
              <a:avLst/>
            </a:prstGeom>
            <a:noFill/>
          </p:spPr>
          <p:txBody>
            <a:bodyPr wrap="square">
              <a:spAutoFit/>
            </a:bodyPr>
            <a:lstStyle/>
            <a:p>
              <a:r>
                <a:rPr lang="en-US" altLang="zh-CN" b="1" dirty="0">
                  <a:latin typeface="+mn-lt"/>
                </a:rPr>
                <a:t>b</a:t>
              </a:r>
              <a:r>
                <a:rPr lang="en-US" altLang="zh-CN" b="1" baseline="-25000" dirty="0">
                  <a:latin typeface="+mn-lt"/>
                </a:rPr>
                <a:t>0</a:t>
              </a:r>
              <a:r>
                <a:rPr lang="en-US" altLang="zh-CN" b="1" dirty="0">
                  <a:latin typeface="+mn-lt"/>
                </a:rPr>
                <a:t>, b</a:t>
              </a:r>
              <a:r>
                <a:rPr lang="en-US" altLang="zh-CN" b="1" baseline="-25000" dirty="0">
                  <a:latin typeface="+mn-lt"/>
                </a:rPr>
                <a:t>1</a:t>
              </a:r>
              <a:r>
                <a:rPr lang="en-US" altLang="zh-CN" b="1" dirty="0">
                  <a:latin typeface="+mn-lt"/>
                </a:rPr>
                <a:t>, …, b</a:t>
              </a:r>
              <a:r>
                <a:rPr lang="en-US" altLang="zh-CN" b="1" baseline="-25000" dirty="0">
                  <a:latin typeface="+mn-lt"/>
                </a:rPr>
                <a:t>n-2</a:t>
              </a:r>
              <a:r>
                <a:rPr lang="en-US" altLang="zh-CN" b="1" dirty="0">
                  <a:latin typeface="+mn-lt"/>
                </a:rPr>
                <a:t>, b</a:t>
              </a:r>
              <a:r>
                <a:rPr lang="en-US" altLang="zh-CN" b="1" baseline="-25000" dirty="0">
                  <a:latin typeface="+mn-lt"/>
                </a:rPr>
                <a:t>n-1</a:t>
              </a:r>
              <a:endParaRPr lang="zh-CN" altLang="en-US" baseline="-25000" dirty="0"/>
            </a:p>
          </p:txBody>
        </p:sp>
        <mc:AlternateContent xmlns:mc="http://schemas.openxmlformats.org/markup-compatibility/2006">
          <mc:Choice xmlns:p14="http://schemas.microsoft.com/office/powerpoint/2010/main" Requires="p14">
            <p:contentPart p14:bwMode="auto" r:id="rId18">
              <p14:nvContentPartPr>
                <p14:cNvPr id="35" name="墨迹 34">
                  <a:extLst>
                    <a:ext uri="{FF2B5EF4-FFF2-40B4-BE49-F238E27FC236}">
                      <a16:creationId xmlns:a16="http://schemas.microsoft.com/office/drawing/2014/main" id="{4599C512-9F2C-4BC1-9F3F-29804D12E890}"/>
                    </a:ext>
                  </a:extLst>
                </p14:cNvPr>
                <p14:cNvContentPartPr/>
                <p14:nvPr/>
              </p14:nvContentPartPr>
              <p14:xfrm>
                <a:off x="3896548" y="4736269"/>
                <a:ext cx="573840" cy="327960"/>
              </p14:xfrm>
            </p:contentPart>
          </mc:Choice>
          <mc:Fallback>
            <p:pic>
              <p:nvPicPr>
                <p:cNvPr id="35" name="墨迹 34">
                  <a:extLst>
                    <a:ext uri="{FF2B5EF4-FFF2-40B4-BE49-F238E27FC236}">
                      <a16:creationId xmlns:a16="http://schemas.microsoft.com/office/drawing/2014/main" id="{4599C512-9F2C-4BC1-9F3F-29804D12E890}"/>
                    </a:ext>
                  </a:extLst>
                </p:cNvPr>
                <p:cNvPicPr/>
                <p:nvPr/>
              </p:nvPicPr>
              <p:blipFill>
                <a:blip r:embed="rId19"/>
                <a:stretch>
                  <a:fillRect/>
                </a:stretch>
              </p:blipFill>
              <p:spPr>
                <a:xfrm>
                  <a:off x="3887908" y="4727629"/>
                  <a:ext cx="591480" cy="3456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7" name="墨迹 36">
                  <a:extLst>
                    <a:ext uri="{FF2B5EF4-FFF2-40B4-BE49-F238E27FC236}">
                      <a16:creationId xmlns:a16="http://schemas.microsoft.com/office/drawing/2014/main" id="{EC7E7B98-2E2F-4519-880B-AEFF022F414C}"/>
                    </a:ext>
                  </a:extLst>
                </p14:cNvPr>
                <p14:cNvContentPartPr/>
                <p14:nvPr/>
              </p14:nvContentPartPr>
              <p14:xfrm>
                <a:off x="4390828" y="5037229"/>
                <a:ext cx="87480" cy="45720"/>
              </p14:xfrm>
            </p:contentPart>
          </mc:Choice>
          <mc:Fallback>
            <p:pic>
              <p:nvPicPr>
                <p:cNvPr id="37" name="墨迹 36">
                  <a:extLst>
                    <a:ext uri="{FF2B5EF4-FFF2-40B4-BE49-F238E27FC236}">
                      <a16:creationId xmlns:a16="http://schemas.microsoft.com/office/drawing/2014/main" id="{EC7E7B98-2E2F-4519-880B-AEFF022F414C}"/>
                    </a:ext>
                  </a:extLst>
                </p:cNvPr>
                <p:cNvPicPr/>
                <p:nvPr/>
              </p:nvPicPr>
              <p:blipFill>
                <a:blip r:embed="rId21"/>
                <a:stretch>
                  <a:fillRect/>
                </a:stretch>
              </p:blipFill>
              <p:spPr>
                <a:xfrm>
                  <a:off x="4382188" y="5028589"/>
                  <a:ext cx="105120" cy="63360"/>
                </a:xfrm>
                <a:prstGeom prst="rect">
                  <a:avLst/>
                </a:prstGeom>
              </p:spPr>
            </p:pic>
          </mc:Fallback>
        </mc:AlternateContent>
        <p:grpSp>
          <p:nvGrpSpPr>
            <p:cNvPr id="41" name="组合 40">
              <a:extLst>
                <a:ext uri="{FF2B5EF4-FFF2-40B4-BE49-F238E27FC236}">
                  <a16:creationId xmlns:a16="http://schemas.microsoft.com/office/drawing/2014/main" id="{48900D63-87DE-4E2E-B90C-7ADE4AD2097B}"/>
                </a:ext>
              </a:extLst>
            </p:cNvPr>
            <p:cNvGrpSpPr/>
            <p:nvPr/>
          </p:nvGrpSpPr>
          <p:grpSpPr>
            <a:xfrm>
              <a:off x="3355108" y="4699189"/>
              <a:ext cx="1801800" cy="453600"/>
              <a:chOff x="3355108" y="4699189"/>
              <a:chExt cx="1801800" cy="453600"/>
            </a:xfrm>
          </p:grpSpPr>
          <mc:AlternateContent xmlns:mc="http://schemas.openxmlformats.org/markup-compatibility/2006">
            <mc:Choice xmlns:p14="http://schemas.microsoft.com/office/powerpoint/2010/main" Requires="p14">
              <p:contentPart p14:bwMode="auto" r:id="rId22">
                <p14:nvContentPartPr>
                  <p14:cNvPr id="29" name="墨迹 28">
                    <a:extLst>
                      <a:ext uri="{FF2B5EF4-FFF2-40B4-BE49-F238E27FC236}">
                        <a16:creationId xmlns:a16="http://schemas.microsoft.com/office/drawing/2014/main" id="{7A320A6B-2656-44B8-8C19-E379579B9A1F}"/>
                      </a:ext>
                    </a:extLst>
                  </p14:cNvPr>
                  <p14:cNvContentPartPr/>
                  <p14:nvPr/>
                </p14:nvContentPartPr>
                <p14:xfrm>
                  <a:off x="3380668" y="4736269"/>
                  <a:ext cx="1732680" cy="326880"/>
                </p14:xfrm>
              </p:contentPart>
            </mc:Choice>
            <mc:Fallback>
              <p:pic>
                <p:nvPicPr>
                  <p:cNvPr id="29" name="墨迹 28">
                    <a:extLst>
                      <a:ext uri="{FF2B5EF4-FFF2-40B4-BE49-F238E27FC236}">
                        <a16:creationId xmlns:a16="http://schemas.microsoft.com/office/drawing/2014/main" id="{7A320A6B-2656-44B8-8C19-E379579B9A1F}"/>
                      </a:ext>
                    </a:extLst>
                  </p:cNvPr>
                  <p:cNvPicPr/>
                  <p:nvPr/>
                </p:nvPicPr>
                <p:blipFill>
                  <a:blip r:embed="rId23"/>
                  <a:stretch>
                    <a:fillRect/>
                  </a:stretch>
                </p:blipFill>
                <p:spPr>
                  <a:xfrm>
                    <a:off x="3371668" y="4727629"/>
                    <a:ext cx="175032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0" name="墨迹 29">
                    <a:extLst>
                      <a:ext uri="{FF2B5EF4-FFF2-40B4-BE49-F238E27FC236}">
                        <a16:creationId xmlns:a16="http://schemas.microsoft.com/office/drawing/2014/main" id="{8B350233-6091-48A1-ADC3-D6A19D7ED6CF}"/>
                      </a:ext>
                    </a:extLst>
                  </p14:cNvPr>
                  <p14:cNvContentPartPr/>
                  <p14:nvPr/>
                </p14:nvContentPartPr>
                <p14:xfrm>
                  <a:off x="5049988" y="4997269"/>
                  <a:ext cx="100800" cy="81000"/>
                </p14:xfrm>
              </p:contentPart>
            </mc:Choice>
            <mc:Fallback>
              <p:pic>
                <p:nvPicPr>
                  <p:cNvPr id="30" name="墨迹 29">
                    <a:extLst>
                      <a:ext uri="{FF2B5EF4-FFF2-40B4-BE49-F238E27FC236}">
                        <a16:creationId xmlns:a16="http://schemas.microsoft.com/office/drawing/2014/main" id="{8B350233-6091-48A1-ADC3-D6A19D7ED6CF}"/>
                      </a:ext>
                    </a:extLst>
                  </p:cNvPr>
                  <p:cNvPicPr/>
                  <p:nvPr/>
                </p:nvPicPr>
                <p:blipFill>
                  <a:blip r:embed="rId25"/>
                  <a:stretch>
                    <a:fillRect/>
                  </a:stretch>
                </p:blipFill>
                <p:spPr>
                  <a:xfrm>
                    <a:off x="5040988" y="4988269"/>
                    <a:ext cx="11844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2" name="墨迹 31">
                    <a:extLst>
                      <a:ext uri="{FF2B5EF4-FFF2-40B4-BE49-F238E27FC236}">
                        <a16:creationId xmlns:a16="http://schemas.microsoft.com/office/drawing/2014/main" id="{BA5908D4-A1C5-46A8-BCF3-E3C57EB3DB0C}"/>
                      </a:ext>
                    </a:extLst>
                  </p14:cNvPr>
                  <p14:cNvContentPartPr/>
                  <p14:nvPr/>
                </p14:nvContentPartPr>
                <p14:xfrm>
                  <a:off x="3368068" y="4699189"/>
                  <a:ext cx="1788840" cy="379440"/>
                </p14:xfrm>
              </p:contentPart>
            </mc:Choice>
            <mc:Fallback>
              <p:pic>
                <p:nvPicPr>
                  <p:cNvPr id="32" name="墨迹 31">
                    <a:extLst>
                      <a:ext uri="{FF2B5EF4-FFF2-40B4-BE49-F238E27FC236}">
                        <a16:creationId xmlns:a16="http://schemas.microsoft.com/office/drawing/2014/main" id="{BA5908D4-A1C5-46A8-BCF3-E3C57EB3DB0C}"/>
                      </a:ext>
                    </a:extLst>
                  </p:cNvPr>
                  <p:cNvPicPr/>
                  <p:nvPr/>
                </p:nvPicPr>
                <p:blipFill>
                  <a:blip r:embed="rId27"/>
                  <a:stretch>
                    <a:fillRect/>
                  </a:stretch>
                </p:blipFill>
                <p:spPr>
                  <a:xfrm>
                    <a:off x="3359428" y="4690549"/>
                    <a:ext cx="1806480" cy="3970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3" name="墨迹 32">
                    <a:extLst>
                      <a:ext uri="{FF2B5EF4-FFF2-40B4-BE49-F238E27FC236}">
                        <a16:creationId xmlns:a16="http://schemas.microsoft.com/office/drawing/2014/main" id="{6D522C9E-1779-4743-838E-B877E8DBE6D0}"/>
                      </a:ext>
                    </a:extLst>
                  </p14:cNvPr>
                  <p14:cNvContentPartPr/>
                  <p14:nvPr/>
                </p14:nvContentPartPr>
                <p14:xfrm>
                  <a:off x="3355108" y="5007709"/>
                  <a:ext cx="162720" cy="106920"/>
                </p14:xfrm>
              </p:contentPart>
            </mc:Choice>
            <mc:Fallback>
              <p:pic>
                <p:nvPicPr>
                  <p:cNvPr id="33" name="墨迹 32">
                    <a:extLst>
                      <a:ext uri="{FF2B5EF4-FFF2-40B4-BE49-F238E27FC236}">
                        <a16:creationId xmlns:a16="http://schemas.microsoft.com/office/drawing/2014/main" id="{6D522C9E-1779-4743-838E-B877E8DBE6D0}"/>
                      </a:ext>
                    </a:extLst>
                  </p:cNvPr>
                  <p:cNvPicPr/>
                  <p:nvPr/>
                </p:nvPicPr>
                <p:blipFill>
                  <a:blip r:embed="rId29"/>
                  <a:stretch>
                    <a:fillRect/>
                  </a:stretch>
                </p:blipFill>
                <p:spPr>
                  <a:xfrm>
                    <a:off x="3346468" y="4998709"/>
                    <a:ext cx="18036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9" name="墨迹 38">
                    <a:extLst>
                      <a:ext uri="{FF2B5EF4-FFF2-40B4-BE49-F238E27FC236}">
                        <a16:creationId xmlns:a16="http://schemas.microsoft.com/office/drawing/2014/main" id="{FA3A0447-12DB-4CF5-93EF-7EE49B31398B}"/>
                      </a:ext>
                    </a:extLst>
                  </p14:cNvPr>
                  <p14:cNvContentPartPr/>
                  <p14:nvPr/>
                </p14:nvContentPartPr>
                <p14:xfrm>
                  <a:off x="3790348" y="4735909"/>
                  <a:ext cx="760320" cy="384120"/>
                </p14:xfrm>
              </p:contentPart>
            </mc:Choice>
            <mc:Fallback>
              <p:pic>
                <p:nvPicPr>
                  <p:cNvPr id="39" name="墨迹 38">
                    <a:extLst>
                      <a:ext uri="{FF2B5EF4-FFF2-40B4-BE49-F238E27FC236}">
                        <a16:creationId xmlns:a16="http://schemas.microsoft.com/office/drawing/2014/main" id="{FA3A0447-12DB-4CF5-93EF-7EE49B31398B}"/>
                      </a:ext>
                    </a:extLst>
                  </p:cNvPr>
                  <p:cNvPicPr/>
                  <p:nvPr/>
                </p:nvPicPr>
                <p:blipFill>
                  <a:blip r:embed="rId31"/>
                  <a:stretch>
                    <a:fillRect/>
                  </a:stretch>
                </p:blipFill>
                <p:spPr>
                  <a:xfrm>
                    <a:off x="3781708" y="4726909"/>
                    <a:ext cx="777960" cy="4017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0" name="墨迹 39">
                    <a:extLst>
                      <a:ext uri="{FF2B5EF4-FFF2-40B4-BE49-F238E27FC236}">
                        <a16:creationId xmlns:a16="http://schemas.microsoft.com/office/drawing/2014/main" id="{D2D89CF2-744F-41CF-BD22-BC84B253E189}"/>
                      </a:ext>
                    </a:extLst>
                  </p14:cNvPr>
                  <p14:cNvContentPartPr/>
                  <p14:nvPr/>
                </p14:nvContentPartPr>
                <p14:xfrm>
                  <a:off x="3780628" y="5044789"/>
                  <a:ext cx="128160" cy="108000"/>
                </p14:xfrm>
              </p:contentPart>
            </mc:Choice>
            <mc:Fallback>
              <p:pic>
                <p:nvPicPr>
                  <p:cNvPr id="40" name="墨迹 39">
                    <a:extLst>
                      <a:ext uri="{FF2B5EF4-FFF2-40B4-BE49-F238E27FC236}">
                        <a16:creationId xmlns:a16="http://schemas.microsoft.com/office/drawing/2014/main" id="{D2D89CF2-744F-41CF-BD22-BC84B253E189}"/>
                      </a:ext>
                    </a:extLst>
                  </p:cNvPr>
                  <p:cNvPicPr/>
                  <p:nvPr/>
                </p:nvPicPr>
                <p:blipFill>
                  <a:blip r:embed="rId33"/>
                  <a:stretch>
                    <a:fillRect/>
                  </a:stretch>
                </p:blipFill>
                <p:spPr>
                  <a:xfrm>
                    <a:off x="3771988" y="5036149"/>
                    <a:ext cx="145800" cy="125640"/>
                  </a:xfrm>
                  <a:prstGeom prst="rect">
                    <a:avLst/>
                  </a:prstGeom>
                </p:spPr>
              </p:pic>
            </mc:Fallback>
          </mc:AlternateContent>
        </p:grpSp>
      </p:grpSp>
    </p:spTree>
    <p:extLst>
      <p:ext uri="{BB962C8B-B14F-4D97-AF65-F5344CB8AC3E}">
        <p14:creationId xmlns:p14="http://schemas.microsoft.com/office/powerpoint/2010/main" val="6517802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算法的复杂度。</a:t>
            </a:r>
          </a:p>
        </p:txBody>
      </p:sp>
      <p:sp>
        <p:nvSpPr>
          <p:cNvPr id="3" name="内容占位符 2"/>
          <p:cNvSpPr>
            <a:spLocks noGrp="1"/>
          </p:cNvSpPr>
          <p:nvPr>
            <p:ph idx="1"/>
          </p:nvPr>
        </p:nvSpPr>
        <p:spPr>
          <a:xfrm>
            <a:off x="304800" y="1219200"/>
            <a:ext cx="11480800" cy="5334000"/>
          </a:xfrm>
        </p:spPr>
        <p:txBody>
          <a:bodyPr/>
          <a:lstStyle/>
          <a:p>
            <a:r>
              <a:rPr lang="zh-CN" altLang="en-US" dirty="0"/>
              <a:t>对于一个算法，其</a:t>
            </a:r>
            <a:r>
              <a:rPr lang="zh-CN" altLang="en-US" dirty="0">
                <a:solidFill>
                  <a:srgbClr val="CC0066"/>
                </a:solidFill>
              </a:rPr>
              <a:t>时间复杂度</a:t>
            </a:r>
            <a:r>
              <a:rPr lang="zh-CN" altLang="en-US" dirty="0"/>
              <a:t>和</a:t>
            </a:r>
            <a:r>
              <a:rPr lang="zh-CN" altLang="en-US" dirty="0">
                <a:solidFill>
                  <a:srgbClr val="CC0066"/>
                </a:solidFill>
              </a:rPr>
              <a:t>空间复杂度</a:t>
            </a:r>
            <a:r>
              <a:rPr lang="zh-CN" altLang="en-US" dirty="0"/>
              <a:t>往往是相互影响的。</a:t>
            </a:r>
            <a:endParaRPr lang="en-US" altLang="zh-CN" dirty="0"/>
          </a:p>
          <a:p>
            <a:r>
              <a:rPr lang="zh-CN" altLang="en-US" dirty="0"/>
              <a:t>当追求一个较好的时间复杂度时，可能会使空间复杂度的性能变差，即可能导致占用较多的</a:t>
            </a:r>
            <a:r>
              <a:rPr lang="zh-CN" altLang="en-US" dirty="0">
                <a:solidFill>
                  <a:srgbClr val="CC0066"/>
                </a:solidFill>
              </a:rPr>
              <a:t>存储空间</a:t>
            </a:r>
            <a:r>
              <a:rPr lang="zh-CN" altLang="en-US" dirty="0"/>
              <a:t>；</a:t>
            </a:r>
            <a:endParaRPr lang="en-US" altLang="zh-CN" dirty="0"/>
          </a:p>
          <a:p>
            <a:r>
              <a:rPr lang="zh-CN" altLang="en-US" dirty="0"/>
              <a:t>反之，当追求一个较好的空间复杂度时，可能会使时间复杂度的性能变差，即可能导致占用较长的</a:t>
            </a:r>
            <a:r>
              <a:rPr lang="zh-CN" altLang="en-US" dirty="0">
                <a:solidFill>
                  <a:srgbClr val="CC0066"/>
                </a:solidFill>
              </a:rPr>
              <a:t>运行时间</a:t>
            </a:r>
            <a:r>
              <a:rPr lang="zh-CN" altLang="en-US" dirty="0"/>
              <a:t>。</a:t>
            </a:r>
            <a:endParaRPr lang="en-US" altLang="zh-CN" dirty="0"/>
          </a:p>
          <a:p>
            <a:r>
              <a:rPr lang="zh-CN" altLang="en-US" dirty="0"/>
              <a:t>当设计一个算法</a:t>
            </a:r>
            <a:r>
              <a:rPr lang="en-US" altLang="zh-CN" dirty="0"/>
              <a:t>(</a:t>
            </a:r>
            <a:r>
              <a:rPr lang="zh-CN" altLang="en-US" dirty="0"/>
              <a:t>特别是大型算法</a:t>
            </a:r>
            <a:r>
              <a:rPr lang="en-US" altLang="zh-CN" dirty="0"/>
              <a:t>)</a:t>
            </a:r>
            <a:r>
              <a:rPr lang="zh-CN" altLang="en-US" dirty="0"/>
              <a:t>时，要</a:t>
            </a:r>
            <a:r>
              <a:rPr lang="zh-CN" altLang="en-US" dirty="0">
                <a:solidFill>
                  <a:srgbClr val="00B050"/>
                </a:solidFill>
              </a:rPr>
              <a:t>综合考虑</a:t>
            </a:r>
            <a:r>
              <a:rPr lang="zh-CN" altLang="en-US" dirty="0"/>
              <a:t>算法的各项性能，算法的使用频率，算法处理的数据量的大小，算法描述语言的特性，算法运行的机器系统环境等各方面因素，才能够设计出</a:t>
            </a:r>
            <a:r>
              <a:rPr lang="zh-CN" altLang="en-US" dirty="0">
                <a:solidFill>
                  <a:srgbClr val="00B050"/>
                </a:solidFill>
              </a:rPr>
              <a:t>比较好</a:t>
            </a:r>
            <a:r>
              <a:rPr lang="zh-CN" altLang="en-US" dirty="0"/>
              <a:t>的算法。</a:t>
            </a:r>
          </a:p>
        </p:txBody>
      </p:sp>
    </p:spTree>
    <p:extLst>
      <p:ext uri="{BB962C8B-B14F-4D97-AF65-F5344CB8AC3E}">
        <p14:creationId xmlns:p14="http://schemas.microsoft.com/office/powerpoint/2010/main" val="315020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FFA8707-59FF-4D50-928C-A20F34122933}" type="slidenum">
              <a:rPr kumimoji="0" lang="en-US" altLang="zh-CN" sz="2600">
                <a:solidFill>
                  <a:schemeClr val="bg1"/>
                </a:solidFill>
                <a:latin typeface="Arial" panose="020B0604020202020204" pitchFamily="34" charset="0"/>
              </a:rPr>
              <a:pPr eaLnBrk="1" hangingPunct="1"/>
              <a:t>53</a:t>
            </a:fld>
            <a:endParaRPr kumimoji="0" lang="en-US" altLang="zh-CN" sz="2600">
              <a:solidFill>
                <a:schemeClr val="bg1"/>
              </a:solidFill>
              <a:latin typeface="Arial" panose="020B0604020202020204" pitchFamily="34" charset="0"/>
            </a:endParaRPr>
          </a:p>
        </p:txBody>
      </p:sp>
      <p:sp>
        <p:nvSpPr>
          <p:cNvPr id="65540" name="Rectangle 2"/>
          <p:cNvSpPr>
            <a:spLocks noGrp="1" noChangeArrowheads="1"/>
          </p:cNvSpPr>
          <p:nvPr>
            <p:ph type="title"/>
          </p:nvPr>
        </p:nvSpPr>
        <p:spPr/>
        <p:txBody>
          <a:bodyPr/>
          <a:lstStyle/>
          <a:p>
            <a:pPr eaLnBrk="1" hangingPunct="1"/>
            <a:r>
              <a:rPr lang="zh-CN" altLang="en-US" dirty="0"/>
              <a:t>数据结构课程学习特点</a:t>
            </a:r>
          </a:p>
        </p:txBody>
      </p:sp>
      <p:sp>
        <p:nvSpPr>
          <p:cNvPr id="65541" name="Rectangle 3"/>
          <p:cNvSpPr>
            <a:spLocks noGrp="1" noChangeArrowheads="1"/>
          </p:cNvSpPr>
          <p:nvPr>
            <p:ph type="body" idx="1"/>
          </p:nvPr>
        </p:nvSpPr>
        <p:spPr>
          <a:xfrm>
            <a:off x="304800" y="1295400"/>
            <a:ext cx="11480800" cy="4953000"/>
          </a:xfrm>
        </p:spPr>
        <p:txBody>
          <a:bodyPr/>
          <a:lstStyle/>
          <a:p>
            <a:pPr eaLnBrk="1" hangingPunct="1">
              <a:lnSpc>
                <a:spcPct val="150000"/>
              </a:lnSpc>
              <a:spcBef>
                <a:spcPts val="600"/>
              </a:spcBef>
            </a:pPr>
            <a:r>
              <a:rPr lang="zh-CN" altLang="en-US" sz="2800" b="1" dirty="0">
                <a:solidFill>
                  <a:srgbClr val="FF3300"/>
                </a:solidFill>
                <a:latin typeface="宋体" panose="02010600030101010101" pitchFamily="2" charset="-122"/>
              </a:rPr>
              <a:t>教学目标</a:t>
            </a:r>
            <a:r>
              <a:rPr lang="zh-CN" altLang="en-US" sz="2800" b="1" dirty="0">
                <a:latin typeface="宋体" panose="02010600030101010101" pitchFamily="2" charset="-122"/>
              </a:rPr>
              <a:t>：</a:t>
            </a:r>
            <a:endParaRPr lang="en-US" altLang="zh-CN" sz="2800" b="1" dirty="0">
              <a:latin typeface="宋体" panose="02010600030101010101" pitchFamily="2" charset="-122"/>
            </a:endParaRPr>
          </a:p>
          <a:p>
            <a:pPr lvl="1" eaLnBrk="1" hangingPunct="1"/>
            <a:r>
              <a:rPr lang="zh-CN" altLang="en-US" sz="2600" b="1" dirty="0">
                <a:latin typeface="宋体" panose="02010600030101010101" pitchFamily="2" charset="-122"/>
              </a:rPr>
              <a:t>学会分析</a:t>
            </a:r>
            <a:r>
              <a:rPr lang="zh-CN" altLang="en-US" sz="2600" b="1" dirty="0">
                <a:solidFill>
                  <a:srgbClr val="C00000"/>
                </a:solidFill>
                <a:latin typeface="宋体" panose="02010600030101010101" pitchFamily="2" charset="-122"/>
              </a:rPr>
              <a:t>数据对象</a:t>
            </a:r>
            <a:r>
              <a:rPr lang="zh-CN" altLang="en-US" sz="2600" b="1" dirty="0">
                <a:latin typeface="宋体" panose="02010600030101010101" pitchFamily="2" charset="-122"/>
              </a:rPr>
              <a:t>的特征，掌握</a:t>
            </a:r>
            <a:r>
              <a:rPr lang="zh-CN" altLang="en-US" sz="2600" b="1" dirty="0">
                <a:solidFill>
                  <a:srgbClr val="C00000"/>
                </a:solidFill>
                <a:latin typeface="宋体" panose="02010600030101010101" pitchFamily="2" charset="-122"/>
              </a:rPr>
              <a:t>数据组织方法</a:t>
            </a:r>
            <a:r>
              <a:rPr lang="zh-CN" altLang="en-US" sz="2600" b="1" dirty="0">
                <a:latin typeface="宋体" panose="02010600030101010101" pitchFamily="2" charset="-122"/>
              </a:rPr>
              <a:t>和计算机的</a:t>
            </a:r>
            <a:r>
              <a:rPr lang="zh-CN" altLang="en-US" sz="2600" b="1" dirty="0">
                <a:solidFill>
                  <a:srgbClr val="C00000"/>
                </a:solidFill>
                <a:latin typeface="宋体" panose="02010600030101010101" pitchFamily="2" charset="-122"/>
              </a:rPr>
              <a:t>表示方法</a:t>
            </a:r>
            <a:r>
              <a:rPr lang="zh-CN" altLang="en-US" sz="2600" b="1" dirty="0">
                <a:latin typeface="宋体" panose="02010600030101010101" pitchFamily="2" charset="-122"/>
              </a:rPr>
              <a:t>，以便为应用所涉及数据选择适当的</a:t>
            </a:r>
            <a:r>
              <a:rPr lang="zh-CN" altLang="en-US" sz="2600" b="1" dirty="0">
                <a:solidFill>
                  <a:srgbClr val="C00000"/>
                </a:solidFill>
                <a:latin typeface="宋体" panose="02010600030101010101" pitchFamily="2" charset="-122"/>
              </a:rPr>
              <a:t>逻辑结构</a:t>
            </a:r>
            <a:r>
              <a:rPr lang="zh-CN" altLang="en-US" sz="2600" b="1" dirty="0">
                <a:latin typeface="宋体" panose="02010600030101010101" pitchFamily="2" charset="-122"/>
              </a:rPr>
              <a:t>、</a:t>
            </a:r>
            <a:r>
              <a:rPr lang="zh-CN" altLang="en-US" sz="2600" b="1" dirty="0">
                <a:solidFill>
                  <a:srgbClr val="C00000"/>
                </a:solidFill>
                <a:latin typeface="宋体" panose="02010600030101010101" pitchFamily="2" charset="-122"/>
              </a:rPr>
              <a:t>存储结构</a:t>
            </a:r>
            <a:r>
              <a:rPr lang="zh-CN" altLang="en-US" sz="2600" b="1" dirty="0">
                <a:latin typeface="宋体" panose="02010600030101010101" pitchFamily="2" charset="-122"/>
              </a:rPr>
              <a:t>及相应</a:t>
            </a:r>
            <a:r>
              <a:rPr lang="zh-CN" altLang="en-US" sz="2600" b="1" dirty="0">
                <a:solidFill>
                  <a:srgbClr val="C00000"/>
                </a:solidFill>
                <a:latin typeface="宋体" panose="02010600030101010101" pitchFamily="2" charset="-122"/>
              </a:rPr>
              <a:t>算法</a:t>
            </a:r>
            <a:r>
              <a:rPr lang="zh-CN" altLang="en-US" sz="2600" b="1" dirty="0">
                <a:latin typeface="宋体" panose="02010600030101010101" pitchFamily="2" charset="-122"/>
              </a:rPr>
              <a:t>，初步掌握算法</a:t>
            </a:r>
            <a:r>
              <a:rPr lang="zh-CN" altLang="en-US" sz="2600" b="1" dirty="0">
                <a:solidFill>
                  <a:srgbClr val="C00000"/>
                </a:solidFill>
                <a:latin typeface="宋体" panose="02010600030101010101" pitchFamily="2" charset="-122"/>
              </a:rPr>
              <a:t>时间</a:t>
            </a:r>
            <a:r>
              <a:rPr lang="zh-CN" altLang="en-US" sz="2600" b="1" dirty="0">
                <a:latin typeface="宋体" panose="02010600030101010101" pitchFamily="2" charset="-122"/>
              </a:rPr>
              <a:t>、</a:t>
            </a:r>
            <a:r>
              <a:rPr lang="zh-CN" altLang="en-US" sz="2600" b="1" dirty="0">
                <a:solidFill>
                  <a:srgbClr val="C00000"/>
                </a:solidFill>
                <a:latin typeface="宋体" panose="02010600030101010101" pitchFamily="2" charset="-122"/>
              </a:rPr>
              <a:t>空间</a:t>
            </a:r>
            <a:r>
              <a:rPr lang="zh-CN" altLang="en-US" sz="2600" b="1" dirty="0">
                <a:latin typeface="宋体" panose="02010600030101010101" pitchFamily="2" charset="-122"/>
              </a:rPr>
              <a:t>分析的技巧，培养良好的程序设计技能。</a:t>
            </a:r>
            <a:r>
              <a:rPr lang="zh-CN" altLang="en-US" sz="2600" b="1" dirty="0"/>
              <a:t> </a:t>
            </a:r>
          </a:p>
          <a:p>
            <a:pPr eaLnBrk="1" hangingPunct="1">
              <a:lnSpc>
                <a:spcPct val="150000"/>
              </a:lnSpc>
              <a:spcBef>
                <a:spcPts val="600"/>
              </a:spcBef>
            </a:pPr>
            <a:r>
              <a:rPr lang="zh-CN" altLang="en-US" sz="2800" b="1" dirty="0"/>
              <a:t> </a:t>
            </a:r>
            <a:r>
              <a:rPr lang="zh-CN" altLang="en-US" sz="2800" b="1" dirty="0">
                <a:solidFill>
                  <a:srgbClr val="FF3300"/>
                </a:solidFill>
              </a:rPr>
              <a:t>学习方法</a:t>
            </a:r>
            <a:r>
              <a:rPr lang="zh-CN" altLang="en-US" sz="2800" b="1" dirty="0"/>
              <a:t>：</a:t>
            </a:r>
            <a:endParaRPr lang="en-US" altLang="zh-CN" sz="2800" b="1" dirty="0"/>
          </a:p>
          <a:p>
            <a:pPr lvl="1" eaLnBrk="1" hangingPunct="1"/>
            <a:r>
              <a:rPr lang="zh-CN" altLang="en-US" sz="2600" b="1" dirty="0">
                <a:latin typeface="宋体" panose="02010600030101010101" pitchFamily="2" charset="-122"/>
              </a:rPr>
              <a:t>学习数据结构，必须经过</a:t>
            </a:r>
            <a:r>
              <a:rPr lang="zh-CN" altLang="en-US" sz="2600" b="1" dirty="0">
                <a:solidFill>
                  <a:srgbClr val="C00000"/>
                </a:solidFill>
                <a:latin typeface="宋体" panose="02010600030101010101" pitchFamily="2" charset="-122"/>
              </a:rPr>
              <a:t>大量的实践</a:t>
            </a:r>
            <a:r>
              <a:rPr lang="zh-CN" altLang="en-US" sz="2600" b="1" dirty="0">
                <a:latin typeface="宋体" panose="02010600030101010101" pitchFamily="2" charset="-122"/>
              </a:rPr>
              <a:t>，在实践中体会构造性思维方法，掌握数据组织与程序设计的技术。</a:t>
            </a:r>
            <a:r>
              <a:rPr lang="zh-CN" altLang="en-US" sz="2600" b="1" dirty="0"/>
              <a:t> </a:t>
            </a:r>
          </a:p>
        </p:txBody>
      </p:sp>
    </p:spTree>
    <p:extLst>
      <p:ext uri="{BB962C8B-B14F-4D97-AF65-F5344CB8AC3E}">
        <p14:creationId xmlns:p14="http://schemas.microsoft.com/office/powerpoint/2010/main" val="409810271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4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54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554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54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rPr>
              <a:t>第一章  绪 论</a:t>
            </a:r>
            <a:endParaRPr lang="zh-CN" altLang="en-US" dirty="0"/>
          </a:p>
        </p:txBody>
      </p:sp>
      <p:sp>
        <p:nvSpPr>
          <p:cNvPr id="3" name="内容占位符 2"/>
          <p:cNvSpPr>
            <a:spLocks noGrp="1"/>
          </p:cNvSpPr>
          <p:nvPr>
            <p:ph idx="1"/>
          </p:nvPr>
        </p:nvSpPr>
        <p:spPr>
          <a:xfrm>
            <a:off x="304800" y="1371600"/>
            <a:ext cx="11582400" cy="5181600"/>
          </a:xfrm>
        </p:spPr>
        <p:txBody>
          <a:bodyPr/>
          <a:lstStyle/>
          <a:p>
            <a:r>
              <a:rPr lang="zh-CN" altLang="en-US" sz="2400" dirty="0">
                <a:solidFill>
                  <a:srgbClr val="C00000"/>
                </a:solidFill>
              </a:rPr>
              <a:t>数据结构</a:t>
            </a:r>
            <a:r>
              <a:rPr lang="zh-CN" altLang="en-US" sz="2400" dirty="0"/>
              <a:t>和</a:t>
            </a:r>
            <a:r>
              <a:rPr lang="zh-CN" altLang="en-US" sz="2400" dirty="0">
                <a:solidFill>
                  <a:srgbClr val="C00000"/>
                </a:solidFill>
              </a:rPr>
              <a:t>算法</a:t>
            </a:r>
            <a:r>
              <a:rPr lang="zh-CN" altLang="en-US" sz="2400" dirty="0"/>
              <a:t>是计算机求解问题的两大基石</a:t>
            </a:r>
            <a:endParaRPr lang="en-US" altLang="zh-CN" sz="2400" dirty="0"/>
          </a:p>
          <a:p>
            <a:r>
              <a:rPr lang="en-US" altLang="zh-CN" sz="2400" dirty="0"/>
              <a:t>1976</a:t>
            </a:r>
            <a:r>
              <a:rPr lang="zh-CN" altLang="en-US" sz="2400" dirty="0"/>
              <a:t>年著名的瑞士计算机科学家、</a:t>
            </a:r>
            <a:r>
              <a:rPr lang="en-US" altLang="zh-CN" sz="2400" dirty="0"/>
              <a:t>Pascal</a:t>
            </a:r>
            <a:r>
              <a:rPr lang="zh-CN" altLang="en-US" sz="2400" dirty="0"/>
              <a:t>程序设计语言之父、结构化程序设计首创者、图灵奖获得者</a:t>
            </a:r>
            <a:r>
              <a:rPr lang="zh-CN" altLang="en-US" sz="2400" dirty="0">
                <a:solidFill>
                  <a:srgbClr val="C00000"/>
                </a:solidFill>
              </a:rPr>
              <a:t>沃斯</a:t>
            </a:r>
            <a:r>
              <a:rPr lang="en-US" altLang="zh-CN" sz="2400" dirty="0">
                <a:solidFill>
                  <a:srgbClr val="C00000"/>
                </a:solidFill>
              </a:rPr>
              <a:t>(</a:t>
            </a:r>
            <a:r>
              <a:rPr lang="en-US" altLang="zh-CN" sz="2400" dirty="0" err="1">
                <a:solidFill>
                  <a:srgbClr val="C00000"/>
                </a:solidFill>
              </a:rPr>
              <a:t>N.Wirth</a:t>
            </a:r>
            <a:r>
              <a:rPr lang="en-US" altLang="zh-CN" sz="2400" dirty="0">
                <a:solidFill>
                  <a:srgbClr val="C00000"/>
                </a:solidFill>
              </a:rPr>
              <a:t>)</a:t>
            </a:r>
            <a:r>
              <a:rPr lang="zh-CN" altLang="en-US" sz="2400" dirty="0"/>
              <a:t>就提出了：</a:t>
            </a:r>
            <a:endParaRPr lang="en-US" altLang="zh-CN" sz="2400" dirty="0"/>
          </a:p>
          <a:p>
            <a:pPr lvl="1"/>
            <a:r>
              <a:rPr lang="en-US" altLang="zh-CN" dirty="0">
                <a:solidFill>
                  <a:srgbClr val="C00000"/>
                </a:solidFill>
              </a:rPr>
              <a:t>Algorithms</a:t>
            </a:r>
            <a:r>
              <a:rPr lang="en-US" altLang="zh-CN" dirty="0"/>
              <a:t> + </a:t>
            </a:r>
            <a:r>
              <a:rPr lang="en-US" altLang="zh-CN" dirty="0">
                <a:solidFill>
                  <a:srgbClr val="C00000"/>
                </a:solidFill>
              </a:rPr>
              <a:t>Data Structures </a:t>
            </a:r>
            <a:r>
              <a:rPr lang="en-US" altLang="zh-CN" dirty="0"/>
              <a:t>= </a:t>
            </a:r>
            <a:r>
              <a:rPr lang="en-US" altLang="zh-CN" dirty="0">
                <a:solidFill>
                  <a:srgbClr val="C00000"/>
                </a:solidFill>
              </a:rPr>
              <a:t>Programs</a:t>
            </a:r>
            <a:r>
              <a:rPr lang="zh-CN" altLang="en-US" dirty="0"/>
              <a:t>（算法＋数据结构＝程序）</a:t>
            </a:r>
            <a:endParaRPr lang="en-US" altLang="zh-CN" dirty="0"/>
          </a:p>
          <a:p>
            <a:r>
              <a:rPr lang="zh-CN" altLang="en-US" sz="2400" dirty="0"/>
              <a:t>“</a:t>
            </a:r>
            <a:r>
              <a:rPr lang="en-US" altLang="zh-CN" sz="2400" dirty="0">
                <a:solidFill>
                  <a:srgbClr val="C00000"/>
                </a:solidFill>
              </a:rPr>
              <a:t>+</a:t>
            </a:r>
            <a:r>
              <a:rPr lang="en-US" altLang="zh-CN" sz="2400" dirty="0"/>
              <a:t>”</a:t>
            </a:r>
            <a:r>
              <a:rPr lang="zh-CN" altLang="en-US" sz="2400" dirty="0"/>
              <a:t>生动地表达出了算法和数据结构的相互作用，是程序设计的精髓；</a:t>
            </a:r>
          </a:p>
          <a:p>
            <a:r>
              <a:rPr lang="zh-CN" altLang="en-US" sz="2400" dirty="0"/>
              <a:t>“</a:t>
            </a:r>
            <a:r>
              <a:rPr lang="en-US" altLang="zh-CN" sz="2400" dirty="0">
                <a:solidFill>
                  <a:srgbClr val="C00000"/>
                </a:solidFill>
              </a:rPr>
              <a:t>=</a:t>
            </a:r>
            <a:r>
              <a:rPr lang="en-US" altLang="zh-CN" sz="2400" dirty="0"/>
              <a:t>”</a:t>
            </a:r>
            <a:r>
              <a:rPr lang="zh-CN" altLang="en-US" sz="2400" dirty="0"/>
              <a:t>言简意骇地刻画出了算法和数据结构是构成计算机程序的两个关键要素。</a:t>
            </a:r>
          </a:p>
          <a:p>
            <a:r>
              <a:rPr lang="zh-CN" altLang="en-US" sz="2400" dirty="0">
                <a:solidFill>
                  <a:srgbClr val="C00000"/>
                </a:solidFill>
              </a:rPr>
              <a:t>计算机程序</a:t>
            </a:r>
            <a:r>
              <a:rPr lang="zh-CN" altLang="en-US" sz="2400" dirty="0"/>
              <a:t>是使用计算机程序设计语言</a:t>
            </a:r>
            <a:r>
              <a:rPr lang="zh-CN" altLang="en-US" sz="2400" dirty="0">
                <a:solidFill>
                  <a:srgbClr val="C00000"/>
                </a:solidFill>
              </a:rPr>
              <a:t>描述</a:t>
            </a:r>
            <a:r>
              <a:rPr lang="zh-CN" altLang="en-US" sz="2400" dirty="0"/>
              <a:t>算法和数据结构，从而在计算机上实现应用问题的</a:t>
            </a:r>
            <a:r>
              <a:rPr lang="zh-CN" altLang="en-US" sz="2400" dirty="0">
                <a:solidFill>
                  <a:srgbClr val="C00000"/>
                </a:solidFill>
              </a:rPr>
              <a:t>求解</a:t>
            </a:r>
            <a:r>
              <a:rPr lang="zh-CN" altLang="en-US" sz="2400" dirty="0"/>
              <a:t>。</a:t>
            </a:r>
          </a:p>
          <a:p>
            <a:endParaRPr lang="zh-CN" altLang="en-US" sz="2400" dirty="0"/>
          </a:p>
        </p:txBody>
      </p:sp>
    </p:spTree>
    <p:extLst>
      <p:ext uri="{BB962C8B-B14F-4D97-AF65-F5344CB8AC3E}">
        <p14:creationId xmlns:p14="http://schemas.microsoft.com/office/powerpoint/2010/main" val="2261680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a:xfrm flipH="1">
            <a:off x="261938" y="609600"/>
            <a:ext cx="1033462" cy="5980112"/>
          </a:xfrm>
        </p:spPr>
        <p:txBody>
          <a:bodyPr/>
          <a:lstStyle/>
          <a:p>
            <a:pPr eaLnBrk="1" hangingPunct="1"/>
            <a:r>
              <a:rPr lang="zh-CN" altLang="en-US" dirty="0"/>
              <a:t>如何解决这些应用问题</a:t>
            </a:r>
          </a:p>
        </p:txBody>
      </p:sp>
      <p:sp>
        <p:nvSpPr>
          <p:cNvPr id="7" name="Rectangle 3"/>
          <p:cNvSpPr txBox="1">
            <a:spLocks noChangeArrowheads="1"/>
          </p:cNvSpPr>
          <p:nvPr/>
        </p:nvSpPr>
        <p:spPr bwMode="auto">
          <a:xfrm>
            <a:off x="1847851" y="609600"/>
            <a:ext cx="8569325" cy="2520950"/>
          </a:xfrm>
          <a:prstGeom prst="rect">
            <a:avLst/>
          </a:prstGeom>
          <a:solidFill>
            <a:srgbClr val="FFFFCC"/>
          </a:solidFill>
          <a:ln w="19050">
            <a:solidFill>
              <a:schemeClr val="accent1">
                <a:lumMod val="75000"/>
              </a:schemeClr>
            </a:solidFill>
          </a:ln>
          <a:effectLst/>
        </p:spPr>
        <p:txBody>
          <a:bodyPr/>
          <a:lstStyle>
            <a:lvl1pPr marL="342900" indent="-342900" algn="l" rtl="0" eaLnBrk="0" fontAlgn="base" hangingPunct="0">
              <a:spcBef>
                <a:spcPct val="20000"/>
              </a:spcBef>
              <a:spcAft>
                <a:spcPct val="0"/>
              </a:spcAft>
              <a:buClr>
                <a:srgbClr val="FF0000"/>
              </a:buClr>
              <a:buSzPct val="7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SzPct val="70000"/>
              <a:buFont typeface="Wingdings" pitchFamily="2" charset="2"/>
              <a:buChar char="ü"/>
              <a:defRPr sz="2800">
                <a:solidFill>
                  <a:schemeClr val="tx1"/>
                </a:solidFill>
                <a:latin typeface="+mn-lt"/>
                <a:ea typeface="+mn-ea"/>
              </a:defRPr>
            </a:lvl2pPr>
            <a:lvl3pPr marL="1143000" indent="-228600" algn="l" rtl="0" eaLnBrk="0" fontAlgn="base" hangingPunct="0">
              <a:spcBef>
                <a:spcPct val="20000"/>
              </a:spcBef>
              <a:spcAft>
                <a:spcPct val="0"/>
              </a:spcAft>
              <a:buChar char="•"/>
              <a:defRPr sz="28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defRPr/>
            </a:pPr>
            <a:r>
              <a:rPr lang="zh-CN" altLang="en-US" sz="2400" b="1" kern="0" dirty="0">
                <a:solidFill>
                  <a:schemeClr val="tx2">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rPr>
              <a:t>快递员给客户送快件，从仓库出发，如何选择最短路径将快递送达到客户</a:t>
            </a:r>
            <a:r>
              <a:rPr lang="en-US" altLang="zh-CN" sz="2400" b="1" kern="0" dirty="0">
                <a:solidFill>
                  <a:schemeClr val="tx2">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b="1" kern="0" dirty="0">
              <a:solidFill>
                <a:schemeClr val="tx2">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lnSpc>
                <a:spcPct val="120000"/>
              </a:lnSpc>
              <a:defRPr/>
            </a:pPr>
            <a:r>
              <a:rPr lang="zh-CN" altLang="en-US" sz="2400" b="1" kern="0" dirty="0">
                <a:solidFill>
                  <a:schemeClr val="tx2">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rPr>
              <a:t>企业呼叫中心，几个接线员接听客户咨询电话，系统如何调度用户电话，使用得每个接线员接听的电话基本相等</a:t>
            </a:r>
            <a:r>
              <a:rPr lang="en-US" altLang="zh-CN" sz="2400" b="1" kern="0" dirty="0">
                <a:solidFill>
                  <a:schemeClr val="tx2">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lnSpc>
                <a:spcPct val="120000"/>
              </a:lnSpc>
              <a:defRPr/>
            </a:pPr>
            <a:r>
              <a:rPr lang="en-US" altLang="zh-CN" sz="2400" b="1" kern="0" dirty="0">
                <a:solidFill>
                  <a:schemeClr val="tx2">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rPr>
              <a:t>QQ</a:t>
            </a:r>
            <a:r>
              <a:rPr lang="zh-CN" altLang="en-US" sz="2400" b="1" kern="0" dirty="0">
                <a:solidFill>
                  <a:schemeClr val="tx2">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rPr>
              <a:t>或微信中的用户与用户之间的好友关系如何表示</a:t>
            </a:r>
            <a:r>
              <a:rPr lang="en-US" altLang="zh-CN" sz="2400" b="1" kern="0" dirty="0">
                <a:solidFill>
                  <a:schemeClr val="tx2">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b="1" kern="0" dirty="0">
              <a:solidFill>
                <a:schemeClr val="tx2">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TextBox 9"/>
          <p:cNvSpPr txBox="1"/>
          <p:nvPr/>
        </p:nvSpPr>
        <p:spPr>
          <a:xfrm>
            <a:off x="1676400" y="3048000"/>
            <a:ext cx="5317296" cy="3437040"/>
          </a:xfrm>
          <a:prstGeom prst="rect">
            <a:avLst/>
          </a:prstGeom>
          <a:solidFill>
            <a:srgbClr val="FFCCFF">
              <a:alpha val="53000"/>
            </a:srgbClr>
          </a:solidFill>
          <a:ln w="9525" cap="flat" cmpd="sng" algn="ctr">
            <a:noFill/>
            <a:prstDash val="solid"/>
          </a:ln>
          <a:effectLst>
            <a:softEdge rad="63500"/>
          </a:effectLst>
          <a:scene3d>
            <a:camera prst="perspectiveAbove"/>
            <a:lightRig rig="harsh" dir="t">
              <a:rot lat="0" lon="0" rev="3000000"/>
            </a:lightRig>
          </a:scene3d>
          <a:sp3d extrusionH="254000" contourW="19050">
            <a:bevelT w="114300" prst="artDeco"/>
            <a:bevelB w="82550" h="44450" prst="angle"/>
            <a:contourClr>
              <a:srgbClr val="FFFFFF"/>
            </a:contourClr>
          </a:sp3d>
        </p:spPr>
        <p:style>
          <a:lnRef idx="0">
            <a:scrgbClr r="0" g="0" b="0"/>
          </a:lnRef>
          <a:fillRef idx="1001">
            <a:schemeClr val="lt1"/>
          </a:fillRef>
          <a:effectRef idx="0">
            <a:scrgbClr r="0" g="0" b="0"/>
          </a:effectRef>
          <a:fontRef idx="major"/>
        </p:style>
        <p:txBody>
          <a:bodyPr wrap="square" lIns="216000" tIns="216000" rIns="216000" bIns="216000">
            <a:spAutoFit/>
          </a:bodyPr>
          <a:lstStyle/>
          <a:p>
            <a:pPr marL="457200" indent="-457200" fontAlgn="auto">
              <a:lnSpc>
                <a:spcPct val="150000"/>
              </a:lnSpc>
              <a:spcBef>
                <a:spcPts val="0"/>
              </a:spcBef>
              <a:spcAft>
                <a:spcPts val="0"/>
              </a:spcAft>
              <a:buBlip>
                <a:blip r:embed="rId2"/>
              </a:buBlip>
              <a:defRPr/>
            </a:pPr>
            <a:r>
              <a:rPr kumimoji="1" lang="zh-CN" altLang="en-US" sz="2600" b="1" kern="0" dirty="0">
                <a:solidFill>
                  <a:srgbClr val="000066"/>
                </a:solidFill>
                <a:latin typeface="微软雅黑" panose="020B0503020204020204" pitchFamily="34" charset="-122"/>
                <a:ea typeface="微软雅黑" panose="020B0503020204020204" pitchFamily="34" charset="-122"/>
              </a:rPr>
              <a:t>各种数据的</a:t>
            </a:r>
            <a:r>
              <a:rPr kumimoji="1" lang="zh-CN" altLang="en-US" sz="2600" b="1" kern="0" dirty="0">
                <a:solidFill>
                  <a:srgbClr val="C00000"/>
                </a:solidFill>
                <a:latin typeface="微软雅黑" panose="020B0503020204020204" pitchFamily="34" charset="-122"/>
                <a:ea typeface="微软雅黑" panose="020B0503020204020204" pitchFamily="34" charset="-122"/>
              </a:rPr>
              <a:t>逻辑结构</a:t>
            </a:r>
            <a:r>
              <a:rPr kumimoji="1" lang="zh-CN" altLang="en-US" sz="2600" b="1" kern="0" dirty="0">
                <a:solidFill>
                  <a:srgbClr val="000066"/>
                </a:solidFill>
                <a:latin typeface="微软雅黑" panose="020B0503020204020204" pitchFamily="34" charset="-122"/>
                <a:ea typeface="微软雅黑" panose="020B0503020204020204" pitchFamily="34" charset="-122"/>
              </a:rPr>
              <a:t>描述。</a:t>
            </a:r>
            <a:endParaRPr kumimoji="1" lang="en-US" altLang="zh-CN" sz="2600" b="1" kern="0" dirty="0">
              <a:solidFill>
                <a:srgbClr val="000066"/>
              </a:solidFill>
              <a:latin typeface="微软雅黑" panose="020B0503020204020204" pitchFamily="34" charset="-122"/>
              <a:ea typeface="微软雅黑" panose="020B0503020204020204" pitchFamily="34" charset="-122"/>
            </a:endParaRPr>
          </a:p>
          <a:p>
            <a:pPr marL="457200" indent="-457200" fontAlgn="auto">
              <a:lnSpc>
                <a:spcPct val="150000"/>
              </a:lnSpc>
              <a:spcBef>
                <a:spcPts val="0"/>
              </a:spcBef>
              <a:spcAft>
                <a:spcPts val="0"/>
              </a:spcAft>
              <a:buBlip>
                <a:blip r:embed="rId2"/>
              </a:buBlip>
              <a:defRPr/>
            </a:pPr>
            <a:r>
              <a:rPr kumimoji="1" lang="zh-CN" altLang="en-US" sz="2600" b="1" kern="0" dirty="0">
                <a:solidFill>
                  <a:srgbClr val="000066"/>
                </a:solidFill>
                <a:latin typeface="微软雅黑" panose="020B0503020204020204" pitchFamily="34" charset="-122"/>
                <a:ea typeface="微软雅黑" panose="020B0503020204020204" pitchFamily="34" charset="-122"/>
              </a:rPr>
              <a:t>各种数据的</a:t>
            </a:r>
            <a:r>
              <a:rPr kumimoji="1" lang="zh-CN" altLang="en-US" sz="2600" b="1" kern="0" dirty="0">
                <a:solidFill>
                  <a:srgbClr val="C00000"/>
                </a:solidFill>
                <a:latin typeface="微软雅黑" panose="020B0503020204020204" pitchFamily="34" charset="-122"/>
                <a:ea typeface="微软雅黑" panose="020B0503020204020204" pitchFamily="34" charset="-122"/>
              </a:rPr>
              <a:t>存储结构</a:t>
            </a:r>
            <a:r>
              <a:rPr kumimoji="1" lang="zh-CN" altLang="en-US" sz="2600" b="1" kern="0" dirty="0">
                <a:solidFill>
                  <a:srgbClr val="000066"/>
                </a:solidFill>
                <a:latin typeface="微软雅黑" panose="020B0503020204020204" pitchFamily="34" charset="-122"/>
                <a:ea typeface="微软雅黑" panose="020B0503020204020204" pitchFamily="34" charset="-122"/>
              </a:rPr>
              <a:t>表示。</a:t>
            </a:r>
          </a:p>
          <a:p>
            <a:pPr marL="457200" indent="-457200" fontAlgn="auto">
              <a:lnSpc>
                <a:spcPct val="150000"/>
              </a:lnSpc>
              <a:spcBef>
                <a:spcPts val="0"/>
              </a:spcBef>
              <a:spcAft>
                <a:spcPts val="0"/>
              </a:spcAft>
              <a:buBlip>
                <a:blip r:embed="rId2"/>
              </a:buBlip>
              <a:defRPr/>
            </a:pPr>
            <a:r>
              <a:rPr kumimoji="1" lang="zh-CN" altLang="en-US" sz="2600" b="1" kern="0" dirty="0">
                <a:solidFill>
                  <a:srgbClr val="000066"/>
                </a:solidFill>
                <a:latin typeface="微软雅黑" panose="020B0503020204020204" pitchFamily="34" charset="-122"/>
                <a:ea typeface="微软雅黑" panose="020B0503020204020204" pitchFamily="34" charset="-122"/>
              </a:rPr>
              <a:t>各种数据结构的</a:t>
            </a:r>
            <a:r>
              <a:rPr kumimoji="1" lang="zh-CN" altLang="en-US" sz="2600" b="1" kern="0" dirty="0">
                <a:solidFill>
                  <a:srgbClr val="C00000"/>
                </a:solidFill>
                <a:latin typeface="微软雅黑" panose="020B0503020204020204" pitchFamily="34" charset="-122"/>
                <a:ea typeface="微软雅黑" panose="020B0503020204020204" pitchFamily="34" charset="-122"/>
              </a:rPr>
              <a:t>运算</a:t>
            </a:r>
            <a:r>
              <a:rPr kumimoji="1" lang="zh-CN" altLang="en-US" sz="2600" b="1" kern="0" dirty="0">
                <a:solidFill>
                  <a:srgbClr val="000066"/>
                </a:solidFill>
                <a:latin typeface="微软雅黑" panose="020B0503020204020204" pitchFamily="34" charset="-122"/>
                <a:ea typeface="微软雅黑" panose="020B0503020204020204" pitchFamily="34" charset="-122"/>
              </a:rPr>
              <a:t>定义。</a:t>
            </a:r>
          </a:p>
          <a:p>
            <a:pPr marL="457200" indent="-457200" fontAlgn="auto">
              <a:lnSpc>
                <a:spcPct val="150000"/>
              </a:lnSpc>
              <a:spcBef>
                <a:spcPts val="0"/>
              </a:spcBef>
              <a:spcAft>
                <a:spcPts val="0"/>
              </a:spcAft>
              <a:buBlip>
                <a:blip r:embed="rId2"/>
              </a:buBlip>
              <a:defRPr/>
            </a:pPr>
            <a:r>
              <a:rPr kumimoji="1" lang="zh-CN" altLang="en-US" sz="2600" b="1" kern="0" dirty="0">
                <a:solidFill>
                  <a:srgbClr val="000066"/>
                </a:solidFill>
                <a:latin typeface="微软雅黑" panose="020B0503020204020204" pitchFamily="34" charset="-122"/>
                <a:ea typeface="微软雅黑" panose="020B0503020204020204" pitchFamily="34" charset="-122"/>
              </a:rPr>
              <a:t>设计实现运算的</a:t>
            </a:r>
            <a:r>
              <a:rPr kumimoji="1" lang="zh-CN" altLang="en-US" sz="2600" b="1" kern="0" dirty="0">
                <a:solidFill>
                  <a:srgbClr val="C00000"/>
                </a:solidFill>
                <a:latin typeface="微软雅黑" panose="020B0503020204020204" pitchFamily="34" charset="-122"/>
                <a:ea typeface="微软雅黑" panose="020B0503020204020204" pitchFamily="34" charset="-122"/>
              </a:rPr>
              <a:t>算法</a:t>
            </a:r>
            <a:r>
              <a:rPr kumimoji="1" lang="zh-CN" altLang="en-US" sz="2600" b="1" kern="0" dirty="0">
                <a:solidFill>
                  <a:srgbClr val="000066"/>
                </a:solidFill>
                <a:latin typeface="微软雅黑" panose="020B0503020204020204" pitchFamily="34" charset="-122"/>
                <a:ea typeface="微软雅黑" panose="020B0503020204020204" pitchFamily="34" charset="-122"/>
              </a:rPr>
              <a:t>。</a:t>
            </a:r>
          </a:p>
          <a:p>
            <a:pPr marL="457200" indent="-457200" fontAlgn="auto">
              <a:lnSpc>
                <a:spcPct val="150000"/>
              </a:lnSpc>
              <a:spcBef>
                <a:spcPts val="0"/>
              </a:spcBef>
              <a:spcAft>
                <a:spcPts val="0"/>
              </a:spcAft>
              <a:buBlip>
                <a:blip r:embed="rId2"/>
              </a:buBlip>
              <a:defRPr/>
            </a:pPr>
            <a:r>
              <a:rPr kumimoji="1" lang="zh-CN" altLang="en-US" sz="2600" b="1" kern="0" dirty="0">
                <a:solidFill>
                  <a:srgbClr val="000066"/>
                </a:solidFill>
                <a:latin typeface="微软雅黑" panose="020B0503020204020204" pitchFamily="34" charset="-122"/>
                <a:ea typeface="微软雅黑" panose="020B0503020204020204" pitchFamily="34" charset="-122"/>
              </a:rPr>
              <a:t>分析算法的</a:t>
            </a:r>
            <a:r>
              <a:rPr kumimoji="1" lang="zh-CN" altLang="en-US" sz="2600" b="1" kern="0" dirty="0">
                <a:solidFill>
                  <a:srgbClr val="C00000"/>
                </a:solidFill>
                <a:latin typeface="微软雅黑" panose="020B0503020204020204" pitchFamily="34" charset="-122"/>
                <a:ea typeface="微软雅黑" panose="020B0503020204020204" pitchFamily="34" charset="-122"/>
              </a:rPr>
              <a:t>效率</a:t>
            </a:r>
            <a:r>
              <a:rPr kumimoji="1" lang="zh-CN" altLang="en-US" sz="2600" b="1" kern="0" dirty="0">
                <a:solidFill>
                  <a:srgbClr val="000066"/>
                </a:solidFill>
                <a:latin typeface="微软雅黑" panose="020B0503020204020204" pitchFamily="34" charset="-122"/>
                <a:ea typeface="微软雅黑" panose="020B0503020204020204" pitchFamily="34" charset="-122"/>
              </a:rPr>
              <a:t>。</a:t>
            </a:r>
          </a:p>
        </p:txBody>
      </p:sp>
      <p:sp>
        <p:nvSpPr>
          <p:cNvPr id="11" name="TextBox 10"/>
          <p:cNvSpPr txBox="1"/>
          <p:nvPr/>
        </p:nvSpPr>
        <p:spPr>
          <a:xfrm>
            <a:off x="7824192" y="3814763"/>
            <a:ext cx="3986808" cy="1892826"/>
          </a:xfrm>
          <a:prstGeom prst="rect">
            <a:avLst/>
          </a:prstGeom>
          <a:solidFill>
            <a:srgbClr val="CCFFCC"/>
          </a:solidFill>
          <a:scene3d>
            <a:camera prst="orthographicFront"/>
            <a:lightRig rig="threePt" dir="t"/>
          </a:scene3d>
          <a:sp3d>
            <a:bevelT/>
          </a:sp3d>
        </p:spPr>
        <p:txBody>
          <a:bodyPr wrap="square">
            <a:spAutoFit/>
          </a:bodyPr>
          <a:lstStyle/>
          <a:p>
            <a:pPr algn="just">
              <a:lnSpc>
                <a:spcPct val="150000"/>
              </a:lnSpc>
              <a:spcBef>
                <a:spcPts val="600"/>
              </a:spcBef>
              <a:spcAft>
                <a:spcPts val="1800"/>
              </a:spcAft>
              <a:defRPr/>
            </a:pPr>
            <a:r>
              <a:rPr kumimoji="1" lang="zh-CN" altLang="en-US" sz="2600" b="1" dirty="0">
                <a:solidFill>
                  <a:srgbClr val="000066"/>
                </a:solidFill>
                <a:latin typeface="微软雅黑" panose="020B0503020204020204" pitchFamily="34" charset="-122"/>
                <a:ea typeface="微软雅黑" panose="020B0503020204020204" pitchFamily="34" charset="-122"/>
              </a:rPr>
              <a:t>将从“</a:t>
            </a:r>
            <a:r>
              <a:rPr kumimoji="1" lang="zh-CN" altLang="en-US" sz="2600" b="1" dirty="0">
                <a:solidFill>
                  <a:srgbClr val="C00000"/>
                </a:solidFill>
                <a:latin typeface="微软雅黑" panose="020B0503020204020204" pitchFamily="34" charset="-122"/>
                <a:ea typeface="微软雅黑" panose="020B0503020204020204" pitchFamily="34" charset="-122"/>
              </a:rPr>
              <a:t>数据结构与算法</a:t>
            </a:r>
            <a:r>
              <a:rPr kumimoji="1" lang="zh-CN" altLang="en-US" sz="2600" b="1" dirty="0">
                <a:solidFill>
                  <a:srgbClr val="000066"/>
                </a:solidFill>
                <a:latin typeface="微软雅黑" panose="020B0503020204020204" pitchFamily="34" charset="-122"/>
                <a:ea typeface="微软雅黑" panose="020B0503020204020204" pitchFamily="34" charset="-122"/>
              </a:rPr>
              <a:t>”课程中学习</a:t>
            </a:r>
            <a:r>
              <a:rPr kumimoji="1" lang="zh-CN" altLang="en-US" sz="2600" b="1" dirty="0">
                <a:solidFill>
                  <a:srgbClr val="FF00FF"/>
                </a:solidFill>
                <a:latin typeface="微软雅黑" panose="020B0503020204020204" pitchFamily="34" charset="-122"/>
                <a:ea typeface="微软雅黑" panose="020B0503020204020204" pitchFamily="34" charset="-122"/>
              </a:rPr>
              <a:t>数据组织</a:t>
            </a:r>
            <a:r>
              <a:rPr kumimoji="1" lang="zh-CN" altLang="en-US" sz="2600" b="1" dirty="0">
                <a:solidFill>
                  <a:srgbClr val="000066"/>
                </a:solidFill>
                <a:latin typeface="微软雅黑" panose="020B0503020204020204" pitchFamily="34" charset="-122"/>
                <a:ea typeface="微软雅黑" panose="020B0503020204020204" pitchFamily="34" charset="-122"/>
              </a:rPr>
              <a:t>和</a:t>
            </a:r>
            <a:r>
              <a:rPr kumimoji="1" lang="zh-CN" altLang="en-US" sz="2600" b="1" dirty="0">
                <a:solidFill>
                  <a:srgbClr val="FF00FF"/>
                </a:solidFill>
                <a:latin typeface="微软雅黑" panose="020B0503020204020204" pitchFamily="34" charset="-122"/>
                <a:ea typeface="微软雅黑" panose="020B0503020204020204" pitchFamily="34" charset="-122"/>
              </a:rPr>
              <a:t>数据处理</a:t>
            </a:r>
            <a:r>
              <a:rPr kumimoji="1" lang="zh-CN" altLang="en-US" sz="2600" b="1" dirty="0">
                <a:solidFill>
                  <a:srgbClr val="000066"/>
                </a:solidFill>
                <a:latin typeface="微软雅黑" panose="020B0503020204020204" pitchFamily="34" charset="-122"/>
                <a:ea typeface="微软雅黑" panose="020B0503020204020204" pitchFamily="34" charset="-122"/>
              </a:rPr>
              <a:t>方法</a:t>
            </a:r>
          </a:p>
        </p:txBody>
      </p:sp>
      <p:sp>
        <p:nvSpPr>
          <p:cNvPr id="12" name="右大括号 11"/>
          <p:cNvSpPr/>
          <p:nvPr/>
        </p:nvSpPr>
        <p:spPr>
          <a:xfrm>
            <a:off x="7239000" y="3352800"/>
            <a:ext cx="365127" cy="3132240"/>
          </a:xfrm>
          <a:prstGeom prst="rightBrace">
            <a:avLst>
              <a:gd name="adj1" fmla="val 0"/>
              <a:gd name="adj2" fmla="val 50000"/>
            </a:avLst>
          </a:prstGeom>
          <a:noFill/>
          <a:ln w="38100" cap="flat" cmpd="sng" algn="ctr">
            <a:solidFill>
              <a:srgbClr val="FF3399"/>
            </a:solidFill>
            <a:prstDash val="solid"/>
            <a:tailEnd type="none"/>
          </a:ln>
          <a:effectLst/>
        </p:spPr>
        <p:txBody>
          <a:bodyPr anchor="ctr"/>
          <a:lstStyle/>
          <a:p>
            <a:pPr algn="ctr" fontAlgn="auto">
              <a:lnSpc>
                <a:spcPct val="80000"/>
              </a:lnSpc>
              <a:spcBef>
                <a:spcPct val="50000"/>
              </a:spcBef>
              <a:spcAft>
                <a:spcPts val="0"/>
              </a:spcAft>
              <a:defRPr/>
            </a:pPr>
            <a:endParaRPr kumimoji="1" lang="zh-CN" altLang="en-US" b="1" kern="0">
              <a:solidFill>
                <a:prstClr val="black"/>
              </a:solidFill>
              <a:latin typeface="Calibri"/>
              <a:ea typeface="宋体"/>
            </a:endParaRPr>
          </a:p>
        </p:txBody>
      </p:sp>
    </p:spTree>
    <p:extLst>
      <p:ext uri="{BB962C8B-B14F-4D97-AF65-F5344CB8AC3E}">
        <p14:creationId xmlns:p14="http://schemas.microsoft.com/office/powerpoint/2010/main" val="36130624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6"/>
          <p:cNvGrpSpPr>
            <a:grpSpLocks/>
          </p:cNvGrpSpPr>
          <p:nvPr/>
        </p:nvGrpSpPr>
        <p:grpSpPr bwMode="auto">
          <a:xfrm>
            <a:off x="3952876" y="3000375"/>
            <a:ext cx="1768475" cy="1130300"/>
            <a:chOff x="3044825" y="2571750"/>
            <a:chExt cx="1768467" cy="847728"/>
          </a:xfrm>
        </p:grpSpPr>
        <p:sp>
          <p:nvSpPr>
            <p:cNvPr id="57" name="Oval 28"/>
            <p:cNvSpPr>
              <a:spLocks noChangeArrowheads="1"/>
            </p:cNvSpPr>
            <p:nvPr/>
          </p:nvSpPr>
          <p:spPr bwMode="gray">
            <a:xfrm>
              <a:off x="3357562" y="3053955"/>
              <a:ext cx="1455730" cy="365523"/>
            </a:xfrm>
            <a:prstGeom prst="ellipse">
              <a:avLst/>
            </a:prstGeom>
            <a:gradFill rotWithShape="1">
              <a:gsLst>
                <a:gs pos="0">
                  <a:srgbClr val="969696"/>
                </a:gs>
                <a:gs pos="100000">
                  <a:srgbClr val="969696">
                    <a:gamma/>
                    <a:tint val="0"/>
                    <a:invGamma/>
                  </a:srgbClr>
                </a:gs>
              </a:gsLst>
              <a:path path="shape">
                <a:fillToRect l="50000" t="50000" r="50000" b="50000"/>
              </a:path>
            </a:gradFill>
            <a:ln w="9525" algn="ctr">
              <a:noFill/>
              <a:round/>
              <a:headEnd/>
              <a:tailEnd/>
            </a:ln>
            <a:effectLst/>
          </p:spPr>
          <p:txBody>
            <a:bodyPr wrap="none" anchor="ctr"/>
            <a:lstStyle/>
            <a:p>
              <a:pPr algn="ctr" fontAlgn="auto">
                <a:lnSpc>
                  <a:spcPct val="80000"/>
                </a:lnSpc>
                <a:spcBef>
                  <a:spcPct val="50000"/>
                </a:spcBef>
                <a:spcAft>
                  <a:spcPts val="0"/>
                </a:spcAft>
                <a:defRPr/>
              </a:pPr>
              <a:endParaRPr kumimoji="1" lang="zh-CN" altLang="en-US" b="1" kern="0">
                <a:solidFill>
                  <a:srgbClr val="0033CC"/>
                </a:solidFill>
                <a:ea typeface="楷体_GB2312" pitchFamily="49" charset="-122"/>
              </a:endParaRPr>
            </a:p>
          </p:txBody>
        </p:sp>
        <p:sp>
          <p:nvSpPr>
            <p:cNvPr id="58" name="Text Box 34"/>
            <p:cNvSpPr txBox="1">
              <a:spLocks noChangeArrowheads="1"/>
            </p:cNvSpPr>
            <p:nvPr/>
          </p:nvSpPr>
          <p:spPr bwMode="auto">
            <a:xfrm>
              <a:off x="3044825" y="2571750"/>
              <a:ext cx="1490656" cy="253604"/>
            </a:xfrm>
            <a:prstGeom prst="rect">
              <a:avLst/>
            </a:prstGeom>
            <a:noFill/>
            <a:ln w="28575" algn="ctr">
              <a:noFill/>
              <a:miter lim="800000"/>
              <a:headEnd/>
              <a:tailEnd/>
            </a:ln>
            <a:effectLst/>
          </p:spPr>
          <p:txBody>
            <a:bodyPr lIns="91435" tIns="45718" rIns="91435" bIns="45718">
              <a:spAutoFit/>
            </a:bodyPr>
            <a:lstStyle/>
            <a:p>
              <a:pPr algn="ctr" fontAlgn="auto">
                <a:lnSpc>
                  <a:spcPct val="80000"/>
                </a:lnSpc>
                <a:spcBef>
                  <a:spcPct val="50000"/>
                </a:spcBef>
                <a:spcAft>
                  <a:spcPts val="0"/>
                </a:spcAft>
                <a:defRPr/>
              </a:pPr>
              <a:r>
                <a:rPr kumimoji="1" lang="zh-CN" altLang="en-US" sz="2000" b="1" kern="0" dirty="0">
                  <a:solidFill>
                    <a:srgbClr val="FF0000"/>
                  </a:solidFill>
                  <a:effectLst>
                    <a:outerShdw blurRad="38100" dist="38100" dir="2700000" algn="tl">
                      <a:srgbClr val="C0C0C0"/>
                    </a:outerShdw>
                  </a:effectLst>
                  <a:latin typeface="楷体" pitchFamily="49" charset="-122"/>
                  <a:ea typeface="楷体" pitchFamily="49" charset="-122"/>
                </a:rPr>
                <a:t>数据结构</a:t>
              </a:r>
            </a:p>
          </p:txBody>
        </p:sp>
      </p:grpSp>
      <p:sp>
        <p:nvSpPr>
          <p:cNvPr id="42" name="Oval 29"/>
          <p:cNvSpPr>
            <a:spLocks noChangeArrowheads="1"/>
          </p:cNvSpPr>
          <p:nvPr/>
        </p:nvSpPr>
        <p:spPr bwMode="gray">
          <a:xfrm>
            <a:off x="6704013" y="3725863"/>
            <a:ext cx="1454150" cy="488950"/>
          </a:xfrm>
          <a:prstGeom prst="ellipse">
            <a:avLst/>
          </a:prstGeom>
          <a:gradFill rotWithShape="1">
            <a:gsLst>
              <a:gs pos="0">
                <a:srgbClr val="969696"/>
              </a:gs>
              <a:gs pos="100000">
                <a:srgbClr val="969696">
                  <a:gamma/>
                  <a:tint val="0"/>
                  <a:invGamma/>
                </a:srgbClr>
              </a:gs>
            </a:gsLst>
            <a:path path="shape">
              <a:fillToRect l="50000" t="50000" r="50000" b="50000"/>
            </a:path>
          </a:gradFill>
          <a:ln w="9525" algn="ctr">
            <a:noFill/>
            <a:round/>
            <a:headEnd/>
            <a:tailEnd/>
          </a:ln>
          <a:effectLst/>
        </p:spPr>
        <p:txBody>
          <a:bodyPr wrap="none" anchor="ctr"/>
          <a:lstStyle/>
          <a:p>
            <a:pPr algn="ctr" fontAlgn="auto">
              <a:lnSpc>
                <a:spcPct val="80000"/>
              </a:lnSpc>
              <a:spcBef>
                <a:spcPct val="50000"/>
              </a:spcBef>
              <a:spcAft>
                <a:spcPts val="0"/>
              </a:spcAft>
              <a:defRPr/>
            </a:pPr>
            <a:endParaRPr kumimoji="1" lang="zh-CN" altLang="en-US" b="1" kern="0">
              <a:solidFill>
                <a:srgbClr val="0033CC"/>
              </a:solidFill>
              <a:ea typeface="楷体_GB2312" pitchFamily="49" charset="-122"/>
            </a:endParaRPr>
          </a:p>
        </p:txBody>
      </p:sp>
      <p:sp>
        <p:nvSpPr>
          <p:cNvPr id="43" name="Oval 27"/>
          <p:cNvSpPr>
            <a:spLocks noChangeArrowheads="1"/>
          </p:cNvSpPr>
          <p:nvPr/>
        </p:nvSpPr>
        <p:spPr bwMode="gray">
          <a:xfrm>
            <a:off x="1765300" y="3760788"/>
            <a:ext cx="1454150" cy="487362"/>
          </a:xfrm>
          <a:prstGeom prst="ellipse">
            <a:avLst/>
          </a:prstGeom>
          <a:gradFill rotWithShape="1">
            <a:gsLst>
              <a:gs pos="0">
                <a:srgbClr val="969696"/>
              </a:gs>
              <a:gs pos="100000">
                <a:srgbClr val="969696">
                  <a:gamma/>
                  <a:tint val="0"/>
                  <a:invGamma/>
                </a:srgbClr>
              </a:gs>
            </a:gsLst>
            <a:path path="shape">
              <a:fillToRect l="50000" t="50000" r="50000" b="50000"/>
            </a:path>
          </a:gradFill>
          <a:ln w="9525" algn="ctr">
            <a:noFill/>
            <a:round/>
            <a:headEnd/>
            <a:tailEnd/>
          </a:ln>
          <a:effectLst/>
        </p:spPr>
        <p:txBody>
          <a:bodyPr wrap="none" anchor="ctr"/>
          <a:lstStyle/>
          <a:p>
            <a:pPr algn="ctr" fontAlgn="auto">
              <a:lnSpc>
                <a:spcPct val="80000"/>
              </a:lnSpc>
              <a:spcBef>
                <a:spcPct val="50000"/>
              </a:spcBef>
              <a:spcAft>
                <a:spcPts val="0"/>
              </a:spcAft>
              <a:defRPr/>
            </a:pPr>
            <a:endParaRPr kumimoji="1" lang="zh-CN" altLang="en-US" b="1" kern="0">
              <a:solidFill>
                <a:srgbClr val="0033CC"/>
              </a:solidFill>
              <a:ea typeface="楷体_GB2312" pitchFamily="49" charset="-122"/>
            </a:endParaRPr>
          </a:p>
        </p:txBody>
      </p:sp>
      <p:cxnSp>
        <p:nvCxnSpPr>
          <p:cNvPr id="50" name="直接箭头连接符 49"/>
          <p:cNvCxnSpPr>
            <a:cxnSpLocks noChangeShapeType="1"/>
          </p:cNvCxnSpPr>
          <p:nvPr/>
        </p:nvCxnSpPr>
        <p:spPr bwMode="auto">
          <a:xfrm>
            <a:off x="2601912" y="3333750"/>
            <a:ext cx="827088" cy="0"/>
          </a:xfrm>
          <a:prstGeom prst="straightConnector1">
            <a:avLst/>
          </a:prstGeom>
          <a:noFill/>
          <a:ln w="38100" algn="ctr">
            <a:solidFill>
              <a:srgbClr val="9900FF"/>
            </a:solidFill>
            <a:round/>
            <a:headEnd/>
            <a:tailEnd type="arrow" w="med" len="med"/>
          </a:ln>
          <a:extLst>
            <a:ext uri="{909E8E84-426E-40DD-AFC4-6F175D3DCCD1}">
              <a14:hiddenFill xmlns:a14="http://schemas.microsoft.com/office/drawing/2010/main">
                <a:noFill/>
              </a14:hiddenFill>
            </a:ext>
          </a:extLst>
        </p:spPr>
      </p:cxnSp>
      <p:cxnSp>
        <p:nvCxnSpPr>
          <p:cNvPr id="51" name="直接箭头连接符 50"/>
          <p:cNvCxnSpPr>
            <a:cxnSpLocks noChangeShapeType="1"/>
          </p:cNvCxnSpPr>
          <p:nvPr/>
        </p:nvCxnSpPr>
        <p:spPr bwMode="auto">
          <a:xfrm>
            <a:off x="5544562" y="3333750"/>
            <a:ext cx="827088" cy="0"/>
          </a:xfrm>
          <a:prstGeom prst="straightConnector1">
            <a:avLst/>
          </a:prstGeom>
          <a:noFill/>
          <a:ln w="38100" algn="ctr">
            <a:solidFill>
              <a:srgbClr val="9900FF"/>
            </a:solidFill>
            <a:round/>
            <a:headEnd/>
            <a:tailEnd type="arrow" w="med" len="med"/>
          </a:ln>
          <a:extLst>
            <a:ext uri="{909E8E84-426E-40DD-AFC4-6F175D3DCCD1}">
              <a14:hiddenFill xmlns:a14="http://schemas.microsoft.com/office/drawing/2010/main">
                <a:noFill/>
              </a14:hiddenFill>
            </a:ext>
          </a:extLst>
        </p:spPr>
      </p:cxnSp>
      <p:grpSp>
        <p:nvGrpSpPr>
          <p:cNvPr id="4" name="组合 3"/>
          <p:cNvGrpSpPr/>
          <p:nvPr/>
        </p:nvGrpSpPr>
        <p:grpSpPr>
          <a:xfrm>
            <a:off x="457200" y="1130537"/>
            <a:ext cx="2088000" cy="3975311"/>
            <a:chOff x="533400" y="1511537"/>
            <a:chExt cx="2088000" cy="3975311"/>
          </a:xfrm>
        </p:grpSpPr>
        <p:sp>
          <p:nvSpPr>
            <p:cNvPr id="25" name="TextBox 24"/>
            <p:cNvSpPr txBox="1"/>
            <p:nvPr/>
          </p:nvSpPr>
          <p:spPr>
            <a:xfrm>
              <a:off x="791588" y="1511537"/>
              <a:ext cx="1571625" cy="387798"/>
            </a:xfrm>
            <a:prstGeom prst="rect">
              <a:avLst/>
            </a:prstGeom>
            <a:noFill/>
          </p:spPr>
          <p:txBody>
            <a:bodyPr>
              <a:spAutoFit/>
            </a:bodyPr>
            <a:lstStyle/>
            <a:p>
              <a:pPr algn="ctr" fontAlgn="auto">
                <a:lnSpc>
                  <a:spcPct val="80000"/>
                </a:lnSpc>
                <a:spcBef>
                  <a:spcPct val="50000"/>
                </a:spcBef>
                <a:spcAft>
                  <a:spcPts val="0"/>
                </a:spcAft>
                <a:defRPr/>
              </a:pPr>
              <a:r>
                <a:rPr kumimoji="1" lang="zh-CN" altLang="en-US" b="1" kern="0" dirty="0">
                  <a:solidFill>
                    <a:srgbClr val="3333CC"/>
                  </a:solidFill>
                  <a:latin typeface="微软雅黑" panose="020B0503020204020204" pitchFamily="34" charset="-122"/>
                  <a:ea typeface="微软雅黑" panose="020B0503020204020204" pitchFamily="34" charset="-122"/>
                </a:rPr>
                <a:t>基本编程</a:t>
              </a:r>
            </a:p>
          </p:txBody>
        </p:sp>
        <p:sp>
          <p:nvSpPr>
            <p:cNvPr id="26" name="上箭头 25"/>
            <p:cNvSpPr/>
            <p:nvPr/>
          </p:nvSpPr>
          <p:spPr bwMode="auto">
            <a:xfrm>
              <a:off x="1470244" y="2352676"/>
              <a:ext cx="214312" cy="428625"/>
            </a:xfrm>
            <a:prstGeom prst="upArrow">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a:lstStyle/>
            <a:p>
              <a:pPr fontAlgn="auto">
                <a:spcBef>
                  <a:spcPts val="0"/>
                </a:spcBef>
                <a:spcAft>
                  <a:spcPts val="0"/>
                </a:spcAft>
                <a:defRPr/>
              </a:pPr>
              <a:endParaRPr lang="zh-CN" altLang="en-US" b="1" kern="0">
                <a:solidFill>
                  <a:srgbClr val="0033CC"/>
                </a:solidFill>
                <a:ea typeface="楷体_GB2312" pitchFamily="49" charset="-122"/>
              </a:endParaRPr>
            </a:p>
          </p:txBody>
        </p:sp>
        <p:grpSp>
          <p:nvGrpSpPr>
            <p:cNvPr id="46" name="Group 18"/>
            <p:cNvGrpSpPr>
              <a:grpSpLocks/>
            </p:cNvGrpSpPr>
            <p:nvPr/>
          </p:nvGrpSpPr>
          <p:grpSpPr bwMode="auto">
            <a:xfrm>
              <a:off x="533400" y="2971800"/>
              <a:ext cx="2088000" cy="1441450"/>
              <a:chOff x="2016" y="1920"/>
              <a:chExt cx="1680" cy="1680"/>
            </a:xfrm>
          </p:grpSpPr>
          <p:sp>
            <p:nvSpPr>
              <p:cNvPr id="55" name="Oval 19"/>
              <p:cNvSpPr>
                <a:spLocks noChangeArrowheads="1"/>
              </p:cNvSpPr>
              <p:nvPr/>
            </p:nvSpPr>
            <p:spPr bwMode="gray">
              <a:xfrm>
                <a:off x="2016" y="1920"/>
                <a:ext cx="1680" cy="1680"/>
              </a:xfrm>
              <a:prstGeom prst="ellipse">
                <a:avLst/>
              </a:prstGeom>
              <a:gradFill rotWithShape="1">
                <a:gsLst>
                  <a:gs pos="0">
                    <a:srgbClr val="C0504D"/>
                  </a:gs>
                  <a:gs pos="100000">
                    <a:srgbClr val="C0504D">
                      <a:gamma/>
                      <a:shade val="63529"/>
                      <a:invGamma/>
                    </a:srgbClr>
                  </a:gs>
                </a:gsLst>
                <a:lin ang="5400000" scaled="1"/>
              </a:gradFill>
              <a:ln w="9525">
                <a:noFill/>
                <a:round/>
                <a:headEnd/>
                <a:tailEnd/>
              </a:ln>
              <a:effectLst/>
            </p:spPr>
            <p:txBody>
              <a:bodyPr wrap="none" anchor="ctr"/>
              <a:lstStyle/>
              <a:p>
                <a:pPr algn="ctr" fontAlgn="auto">
                  <a:lnSpc>
                    <a:spcPct val="80000"/>
                  </a:lnSpc>
                  <a:spcBef>
                    <a:spcPct val="50000"/>
                  </a:spcBef>
                  <a:spcAft>
                    <a:spcPts val="0"/>
                  </a:spcAft>
                  <a:defRPr/>
                </a:pPr>
                <a:endParaRPr kumimoji="1" lang="zh-CN" altLang="en-US" b="1" kern="0">
                  <a:solidFill>
                    <a:srgbClr val="0033CC"/>
                  </a:solidFill>
                  <a:ea typeface="楷体_GB2312" pitchFamily="49" charset="-122"/>
                </a:endParaRPr>
              </a:p>
            </p:txBody>
          </p:sp>
          <p:sp>
            <p:nvSpPr>
              <p:cNvPr id="56" name="Freeform 20"/>
              <p:cNvSpPr>
                <a:spLocks/>
              </p:cNvSpPr>
              <p:nvPr/>
            </p:nvSpPr>
            <p:spPr bwMode="gray">
              <a:xfrm>
                <a:off x="2209" y="1948"/>
                <a:ext cx="1295" cy="635"/>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0504D"/>
                  </a:gs>
                </a:gsLst>
                <a:lin ang="5400000" scaled="1"/>
              </a:gradFill>
              <a:ln w="0">
                <a:noFill/>
                <a:prstDash val="solid"/>
                <a:round/>
                <a:headEnd/>
                <a:tailEnd/>
              </a:ln>
            </p:spPr>
            <p:txBody>
              <a:bodyPr/>
              <a:lstStyle/>
              <a:p>
                <a:pPr algn="ctr" fontAlgn="auto">
                  <a:lnSpc>
                    <a:spcPct val="80000"/>
                  </a:lnSpc>
                  <a:spcBef>
                    <a:spcPct val="50000"/>
                  </a:spcBef>
                  <a:spcAft>
                    <a:spcPts val="0"/>
                  </a:spcAft>
                  <a:defRPr/>
                </a:pPr>
                <a:endParaRPr kumimoji="1" lang="zh-CN" altLang="en-US" b="1" kern="0">
                  <a:solidFill>
                    <a:srgbClr val="0033CC"/>
                  </a:solidFill>
                  <a:ea typeface="楷体_GB2312" pitchFamily="49" charset="-122"/>
                </a:endParaRPr>
              </a:p>
            </p:txBody>
          </p:sp>
        </p:grpSp>
        <p:sp>
          <p:nvSpPr>
            <p:cNvPr id="48" name="Text Box 33"/>
            <p:cNvSpPr txBox="1">
              <a:spLocks noChangeArrowheads="1"/>
            </p:cNvSpPr>
            <p:nvPr/>
          </p:nvSpPr>
          <p:spPr bwMode="auto">
            <a:xfrm>
              <a:off x="752995" y="3389023"/>
              <a:ext cx="1648810" cy="867930"/>
            </a:xfrm>
            <a:prstGeom prst="rect">
              <a:avLst/>
            </a:prstGeom>
            <a:noFill/>
          </p:spPr>
          <p:txBody>
            <a:bodyPr>
              <a:spAutoFit/>
            </a:bodyPr>
            <a:lstStyle>
              <a:defPPr>
                <a:defRPr lang="en-US"/>
              </a:defPPr>
              <a:lvl1pPr algn="ctr" fontAlgn="auto">
                <a:lnSpc>
                  <a:spcPct val="80000"/>
                </a:lnSpc>
                <a:spcBef>
                  <a:spcPct val="50000"/>
                </a:spcBef>
                <a:spcAft>
                  <a:spcPts val="0"/>
                </a:spcAft>
                <a:defRPr kumimoji="1" b="1" kern="0">
                  <a:solidFill>
                    <a:srgbClr val="3333CC"/>
                  </a:solidFill>
                  <a:latin typeface="微软雅黑" panose="020B0503020204020204" pitchFamily="34" charset="-122"/>
                  <a:ea typeface="微软雅黑" panose="020B0503020204020204" pitchFamily="34" charset="-122"/>
                </a:defRPr>
              </a:lvl1pPr>
            </a:lstStyle>
            <a:p>
              <a:r>
                <a:rPr lang="zh-CN" altLang="en-US" dirty="0">
                  <a:solidFill>
                    <a:schemeClr val="bg1"/>
                  </a:solidFill>
                </a:rPr>
                <a:t>程序设计</a:t>
              </a:r>
              <a:endParaRPr lang="en-US" altLang="zh-CN" dirty="0">
                <a:solidFill>
                  <a:schemeClr val="bg1"/>
                </a:solidFill>
              </a:endParaRPr>
            </a:p>
            <a:p>
              <a:r>
                <a:rPr lang="zh-CN" altLang="en-US" dirty="0">
                  <a:solidFill>
                    <a:schemeClr val="bg1"/>
                  </a:solidFill>
                </a:rPr>
                <a:t>基础</a:t>
              </a:r>
            </a:p>
          </p:txBody>
        </p:sp>
        <p:sp>
          <p:nvSpPr>
            <p:cNvPr id="32" name="AutoShape 15"/>
            <p:cNvSpPr>
              <a:spLocks noChangeArrowheads="1"/>
            </p:cNvSpPr>
            <p:nvPr/>
          </p:nvSpPr>
          <p:spPr bwMode="auto">
            <a:xfrm>
              <a:off x="1463100" y="4619625"/>
              <a:ext cx="228600" cy="381000"/>
            </a:xfrm>
            <a:prstGeom prst="downArrow">
              <a:avLst>
                <a:gd name="adj1" fmla="val 50000"/>
                <a:gd name="adj2" fmla="val 41667"/>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headEnd/>
              <a:tailEnd/>
            </a:ln>
            <a:effectLst>
              <a:outerShdw blurRad="40000" dist="23000" dir="5400000" rotWithShape="0">
                <a:srgbClr val="000000">
                  <a:alpha val="35000"/>
                </a:srgbClr>
              </a:outerShdw>
            </a:effectLst>
          </p:spPr>
          <p:txBody>
            <a:bodyPr wrap="none" anchor="ctr"/>
            <a:lstStyle/>
            <a:p>
              <a:pPr algn="ctr" fontAlgn="auto">
                <a:lnSpc>
                  <a:spcPct val="80000"/>
                </a:lnSpc>
                <a:spcBef>
                  <a:spcPct val="50000"/>
                </a:spcBef>
                <a:spcAft>
                  <a:spcPts val="0"/>
                </a:spcAft>
                <a:defRPr/>
              </a:pPr>
              <a:endParaRPr kumimoji="1" lang="zh-CN" altLang="en-US" b="1" kern="0">
                <a:solidFill>
                  <a:prstClr val="white"/>
                </a:solidFill>
                <a:latin typeface="Calibri"/>
                <a:ea typeface="宋体"/>
              </a:endParaRPr>
            </a:p>
          </p:txBody>
        </p:sp>
        <p:sp>
          <p:nvSpPr>
            <p:cNvPr id="35" name="Text Box 6"/>
            <p:cNvSpPr txBox="1">
              <a:spLocks noChangeArrowheads="1"/>
            </p:cNvSpPr>
            <p:nvPr/>
          </p:nvSpPr>
          <p:spPr bwMode="auto">
            <a:xfrm>
              <a:off x="1077338" y="5099050"/>
              <a:ext cx="1000125" cy="387798"/>
            </a:xfrm>
            <a:prstGeom prst="rect">
              <a:avLst/>
            </a:prstGeom>
            <a:noFill/>
            <a:ln w="9525">
              <a:solidFill>
                <a:sysClr val="window" lastClr="FFFFFF"/>
              </a:solidFill>
              <a:miter lim="800000"/>
              <a:headEnd/>
              <a:tailEnd/>
            </a:ln>
            <a:effectLst/>
          </p:spPr>
          <p:txBody>
            <a:bodyPr>
              <a:spAutoFit/>
            </a:bodyPr>
            <a:lstStyle/>
            <a:p>
              <a:pPr algn="ctr" fontAlgn="auto">
                <a:lnSpc>
                  <a:spcPct val="80000"/>
                </a:lnSpc>
                <a:spcBef>
                  <a:spcPct val="50000"/>
                </a:spcBef>
                <a:spcAft>
                  <a:spcPts val="0"/>
                </a:spcAft>
                <a:defRPr/>
              </a:pPr>
              <a:r>
                <a:rPr kumimoji="1" lang="zh-CN" altLang="en-US" b="1" kern="0" dirty="0">
                  <a:solidFill>
                    <a:srgbClr val="3333CC"/>
                  </a:solidFill>
                  <a:latin typeface="楷体" pitchFamily="49" charset="-122"/>
                  <a:ea typeface="楷体" pitchFamily="49" charset="-122"/>
                </a:rPr>
                <a:t>识字</a:t>
              </a:r>
            </a:p>
          </p:txBody>
        </p:sp>
      </p:grpSp>
      <p:grpSp>
        <p:nvGrpSpPr>
          <p:cNvPr id="5" name="组合 4"/>
          <p:cNvGrpSpPr/>
          <p:nvPr/>
        </p:nvGrpSpPr>
        <p:grpSpPr>
          <a:xfrm>
            <a:off x="3133725" y="685800"/>
            <a:ext cx="2733675" cy="4437512"/>
            <a:chOff x="3057525" y="1066800"/>
            <a:chExt cx="2733675" cy="4437512"/>
          </a:xfrm>
        </p:grpSpPr>
        <p:sp>
          <p:nvSpPr>
            <p:cNvPr id="27" name="TextBox 26"/>
            <p:cNvSpPr txBox="1"/>
            <p:nvPr/>
          </p:nvSpPr>
          <p:spPr>
            <a:xfrm>
              <a:off x="3057525" y="1066800"/>
              <a:ext cx="2733675" cy="1277273"/>
            </a:xfrm>
            <a:prstGeom prst="rect">
              <a:avLst/>
            </a:prstGeom>
            <a:noFill/>
          </p:spPr>
          <p:txBody>
            <a:bodyPr wrap="square">
              <a:spAutoFit/>
            </a:bodyPr>
            <a:lstStyle>
              <a:defPPr>
                <a:defRPr lang="en-US"/>
              </a:defPPr>
              <a:lvl1pPr algn="ctr" fontAlgn="auto">
                <a:lnSpc>
                  <a:spcPct val="80000"/>
                </a:lnSpc>
                <a:spcBef>
                  <a:spcPct val="50000"/>
                </a:spcBef>
                <a:spcAft>
                  <a:spcPts val="0"/>
                </a:spcAft>
                <a:defRPr kumimoji="1" b="1" kern="0">
                  <a:solidFill>
                    <a:srgbClr val="3333CC"/>
                  </a:solidFill>
                  <a:latin typeface="微软雅黑" panose="020B0503020204020204" pitchFamily="34" charset="-122"/>
                  <a:ea typeface="微软雅黑" panose="020B0503020204020204" pitchFamily="34" charset="-122"/>
                </a:defRPr>
              </a:lvl1pPr>
            </a:lstStyle>
            <a:p>
              <a:pPr>
                <a:lnSpc>
                  <a:spcPct val="100000"/>
                </a:lnSpc>
                <a:spcBef>
                  <a:spcPts val="600"/>
                </a:spcBef>
              </a:pPr>
              <a:r>
                <a:rPr lang="zh-CN" altLang="en-US" dirty="0"/>
                <a:t>以</a:t>
              </a:r>
              <a:r>
                <a:rPr lang="zh-CN" altLang="en-US" dirty="0">
                  <a:solidFill>
                    <a:srgbClr val="FF0000"/>
                  </a:solidFill>
                </a:rPr>
                <a:t>数据结构</a:t>
              </a:r>
              <a:r>
                <a:rPr lang="zh-CN" altLang="en-US" dirty="0"/>
                <a:t>为中心的算法设计 ─ </a:t>
              </a:r>
              <a:endParaRPr lang="en-US" altLang="zh-CN" dirty="0"/>
            </a:p>
            <a:p>
              <a:pPr>
                <a:lnSpc>
                  <a:spcPct val="100000"/>
                </a:lnSpc>
                <a:spcBef>
                  <a:spcPts val="600"/>
                </a:spcBef>
              </a:pPr>
              <a:r>
                <a:rPr lang="zh-CN" altLang="en-US" dirty="0"/>
                <a:t>基本算法设计方法</a:t>
              </a:r>
            </a:p>
          </p:txBody>
        </p:sp>
        <p:sp>
          <p:nvSpPr>
            <p:cNvPr id="28" name="上箭头 27"/>
            <p:cNvSpPr/>
            <p:nvPr/>
          </p:nvSpPr>
          <p:spPr bwMode="auto">
            <a:xfrm>
              <a:off x="4317206" y="2352676"/>
              <a:ext cx="214313" cy="428625"/>
            </a:xfrm>
            <a:prstGeom prst="upArrow">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a:lstStyle/>
            <a:p>
              <a:pPr fontAlgn="auto">
                <a:spcBef>
                  <a:spcPts val="0"/>
                </a:spcBef>
                <a:spcAft>
                  <a:spcPts val="0"/>
                </a:spcAft>
                <a:defRPr/>
              </a:pPr>
              <a:endParaRPr lang="zh-CN" altLang="en-US" b="1" kern="0">
                <a:solidFill>
                  <a:srgbClr val="0033CC"/>
                </a:solidFill>
                <a:ea typeface="楷体_GB2312" pitchFamily="49" charset="-122"/>
              </a:endParaRPr>
            </a:p>
          </p:txBody>
        </p:sp>
        <p:grpSp>
          <p:nvGrpSpPr>
            <p:cNvPr id="2" name="组合 1"/>
            <p:cNvGrpSpPr/>
            <p:nvPr/>
          </p:nvGrpSpPr>
          <p:grpSpPr>
            <a:xfrm>
              <a:off x="3380362" y="2974975"/>
              <a:ext cx="2088000" cy="1435100"/>
              <a:chOff x="4171950" y="2952750"/>
              <a:chExt cx="1423988" cy="1435100"/>
            </a:xfrm>
          </p:grpSpPr>
          <p:sp>
            <p:nvSpPr>
              <p:cNvPr id="44" name="Oval 9"/>
              <p:cNvSpPr>
                <a:spLocks noChangeArrowheads="1"/>
              </p:cNvSpPr>
              <p:nvPr/>
            </p:nvSpPr>
            <p:spPr bwMode="gray">
              <a:xfrm>
                <a:off x="4171950" y="2952750"/>
                <a:ext cx="1423988" cy="1435100"/>
              </a:xfrm>
              <a:prstGeom prst="ellipse">
                <a:avLst/>
              </a:prstGeom>
              <a:gradFill rotWithShape="1">
                <a:gsLst>
                  <a:gs pos="0">
                    <a:srgbClr val="800080"/>
                  </a:gs>
                  <a:gs pos="100000">
                    <a:srgbClr val="800080">
                      <a:gamma/>
                      <a:shade val="24314"/>
                      <a:invGamma/>
                    </a:srgbClr>
                  </a:gs>
                </a:gsLst>
                <a:lin ang="5400000" scaled="1"/>
              </a:gradFill>
              <a:ln w="9525">
                <a:noFill/>
                <a:round/>
                <a:headEnd/>
                <a:tailEnd/>
              </a:ln>
              <a:effectLst/>
            </p:spPr>
            <p:txBody>
              <a:bodyPr wrap="none" anchor="ctr"/>
              <a:lstStyle/>
              <a:p>
                <a:pPr algn="ctr" fontAlgn="auto">
                  <a:lnSpc>
                    <a:spcPct val="80000"/>
                  </a:lnSpc>
                  <a:spcBef>
                    <a:spcPct val="50000"/>
                  </a:spcBef>
                  <a:spcAft>
                    <a:spcPts val="0"/>
                  </a:spcAft>
                  <a:defRPr/>
                </a:pPr>
                <a:endParaRPr kumimoji="1" lang="zh-CN" altLang="en-US" b="1" kern="0">
                  <a:solidFill>
                    <a:srgbClr val="0033CC"/>
                  </a:solidFill>
                  <a:ea typeface="楷体_GB2312" pitchFamily="49" charset="-122"/>
                </a:endParaRPr>
              </a:p>
            </p:txBody>
          </p:sp>
          <p:sp>
            <p:nvSpPr>
              <p:cNvPr id="45" name="Freeform 10"/>
              <p:cNvSpPr>
                <a:spLocks/>
              </p:cNvSpPr>
              <p:nvPr/>
            </p:nvSpPr>
            <p:spPr bwMode="gray">
              <a:xfrm>
                <a:off x="4335463" y="2976564"/>
                <a:ext cx="1098550" cy="541337"/>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800080"/>
                  </a:gs>
                </a:gsLst>
                <a:lin ang="5400000" scaled="1"/>
              </a:gradFill>
              <a:ln w="0">
                <a:noFill/>
                <a:prstDash val="solid"/>
                <a:round/>
                <a:headEnd/>
                <a:tailEnd/>
              </a:ln>
            </p:spPr>
            <p:txBody>
              <a:bodyPr/>
              <a:lstStyle/>
              <a:p>
                <a:pPr algn="ctr" fontAlgn="auto">
                  <a:lnSpc>
                    <a:spcPct val="80000"/>
                  </a:lnSpc>
                  <a:spcBef>
                    <a:spcPct val="50000"/>
                  </a:spcBef>
                  <a:spcAft>
                    <a:spcPts val="0"/>
                  </a:spcAft>
                  <a:defRPr/>
                </a:pPr>
                <a:endParaRPr kumimoji="1" lang="zh-CN" altLang="en-US" b="1" kern="0">
                  <a:solidFill>
                    <a:srgbClr val="0033CC"/>
                  </a:solidFill>
                  <a:ea typeface="楷体_GB2312" pitchFamily="49" charset="-122"/>
                </a:endParaRPr>
              </a:p>
            </p:txBody>
          </p:sp>
        </p:grpSp>
        <p:sp>
          <p:nvSpPr>
            <p:cNvPr id="52" name="Text Box 33"/>
            <p:cNvSpPr txBox="1">
              <a:spLocks noChangeArrowheads="1"/>
            </p:cNvSpPr>
            <p:nvPr/>
          </p:nvSpPr>
          <p:spPr bwMode="auto">
            <a:xfrm>
              <a:off x="3392960" y="3629089"/>
              <a:ext cx="2062804" cy="387798"/>
            </a:xfrm>
            <a:prstGeom prst="rect">
              <a:avLst/>
            </a:prstGeom>
            <a:noFill/>
          </p:spPr>
          <p:txBody>
            <a:bodyPr wrap="square">
              <a:spAutoFit/>
            </a:bodyPr>
            <a:lstStyle>
              <a:defPPr>
                <a:defRPr lang="en-US"/>
              </a:defPPr>
              <a:lvl1pPr algn="ctr" fontAlgn="auto">
                <a:lnSpc>
                  <a:spcPct val="80000"/>
                </a:lnSpc>
                <a:spcBef>
                  <a:spcPct val="50000"/>
                </a:spcBef>
                <a:spcAft>
                  <a:spcPts val="0"/>
                </a:spcAft>
                <a:defRPr kumimoji="1" b="1" kern="0">
                  <a:solidFill>
                    <a:schemeClr val="bg1"/>
                  </a:solidFill>
                  <a:latin typeface="微软雅黑" panose="020B0503020204020204" pitchFamily="34" charset="-122"/>
                  <a:ea typeface="微软雅黑" panose="020B0503020204020204" pitchFamily="34" charset="-122"/>
                </a:defRPr>
              </a:lvl1pPr>
            </a:lstStyle>
            <a:p>
              <a:r>
                <a:rPr lang="zh-CN" altLang="en-US" dirty="0"/>
                <a:t>数据结构</a:t>
              </a:r>
            </a:p>
          </p:txBody>
        </p:sp>
        <p:sp>
          <p:nvSpPr>
            <p:cNvPr id="33" name="AutoShape 16"/>
            <p:cNvSpPr>
              <a:spLocks noChangeArrowheads="1"/>
            </p:cNvSpPr>
            <p:nvPr/>
          </p:nvSpPr>
          <p:spPr bwMode="auto">
            <a:xfrm>
              <a:off x="4310062" y="4619625"/>
              <a:ext cx="228600" cy="381000"/>
            </a:xfrm>
            <a:prstGeom prst="downArrow">
              <a:avLst>
                <a:gd name="adj1" fmla="val 50000"/>
                <a:gd name="adj2" fmla="val 41667"/>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headEnd/>
              <a:tailEnd/>
            </a:ln>
            <a:effectLst>
              <a:outerShdw blurRad="40000" dist="23000" dir="5400000" rotWithShape="0">
                <a:srgbClr val="000000">
                  <a:alpha val="35000"/>
                </a:srgbClr>
              </a:outerShdw>
            </a:effectLst>
          </p:spPr>
          <p:txBody>
            <a:bodyPr wrap="none" anchor="ctr"/>
            <a:lstStyle/>
            <a:p>
              <a:pPr algn="ctr" fontAlgn="auto">
                <a:lnSpc>
                  <a:spcPct val="80000"/>
                </a:lnSpc>
                <a:spcBef>
                  <a:spcPct val="50000"/>
                </a:spcBef>
                <a:spcAft>
                  <a:spcPts val="0"/>
                </a:spcAft>
                <a:defRPr/>
              </a:pPr>
              <a:endParaRPr kumimoji="1" lang="zh-CN" altLang="en-US" b="1" kern="0">
                <a:solidFill>
                  <a:prstClr val="white"/>
                </a:solidFill>
                <a:latin typeface="Calibri"/>
                <a:ea typeface="宋体"/>
              </a:endParaRPr>
            </a:p>
          </p:txBody>
        </p:sp>
        <p:sp>
          <p:nvSpPr>
            <p:cNvPr id="36" name="Text Box 7"/>
            <p:cNvSpPr txBox="1">
              <a:spLocks noChangeArrowheads="1"/>
            </p:cNvSpPr>
            <p:nvPr/>
          </p:nvSpPr>
          <p:spPr bwMode="auto">
            <a:xfrm>
              <a:off x="3568509" y="5116514"/>
              <a:ext cx="1711706" cy="387798"/>
            </a:xfrm>
            <a:prstGeom prst="rect">
              <a:avLst/>
            </a:prstGeom>
            <a:noFill/>
            <a:ln w="9525">
              <a:solidFill>
                <a:sysClr val="window" lastClr="FFFFFF"/>
              </a:solidFill>
              <a:miter lim="800000"/>
              <a:headEnd/>
              <a:tailEnd/>
            </a:ln>
            <a:effectLst/>
          </p:spPr>
          <p:txBody>
            <a:bodyPr wrap="square">
              <a:spAutoFit/>
            </a:bodyPr>
            <a:lstStyle/>
            <a:p>
              <a:pPr algn="ctr" fontAlgn="auto">
                <a:lnSpc>
                  <a:spcPct val="80000"/>
                </a:lnSpc>
                <a:spcBef>
                  <a:spcPct val="50000"/>
                </a:spcBef>
                <a:spcAft>
                  <a:spcPts val="0"/>
                </a:spcAft>
                <a:defRPr/>
              </a:pPr>
              <a:r>
                <a:rPr kumimoji="1" lang="zh-CN" altLang="en-US" b="1" kern="0" dirty="0">
                  <a:solidFill>
                    <a:srgbClr val="3333CC"/>
                  </a:solidFill>
                  <a:latin typeface="楷体" pitchFamily="49" charset="-122"/>
                  <a:ea typeface="楷体" pitchFamily="49" charset="-122"/>
                </a:rPr>
                <a:t>写小作文</a:t>
              </a:r>
            </a:p>
          </p:txBody>
        </p:sp>
      </p:grpSp>
      <p:grpSp>
        <p:nvGrpSpPr>
          <p:cNvPr id="6" name="组合 5"/>
          <p:cNvGrpSpPr/>
          <p:nvPr/>
        </p:nvGrpSpPr>
        <p:grpSpPr>
          <a:xfrm>
            <a:off x="6096000" y="870466"/>
            <a:ext cx="2676525" cy="4252846"/>
            <a:chOff x="6311899" y="1251466"/>
            <a:chExt cx="2676525" cy="4252846"/>
          </a:xfrm>
        </p:grpSpPr>
        <p:sp>
          <p:nvSpPr>
            <p:cNvPr id="29" name="TextBox 28"/>
            <p:cNvSpPr txBox="1"/>
            <p:nvPr/>
          </p:nvSpPr>
          <p:spPr>
            <a:xfrm>
              <a:off x="6311899" y="1251466"/>
              <a:ext cx="2676525" cy="907941"/>
            </a:xfrm>
            <a:prstGeom prst="rect">
              <a:avLst/>
            </a:prstGeom>
            <a:noFill/>
          </p:spPr>
          <p:txBody>
            <a:bodyPr wrap="square">
              <a:spAutoFit/>
            </a:bodyPr>
            <a:lstStyle>
              <a:defPPr>
                <a:defRPr lang="en-US"/>
              </a:defPPr>
              <a:lvl1pPr algn="ctr" fontAlgn="auto">
                <a:lnSpc>
                  <a:spcPct val="100000"/>
                </a:lnSpc>
                <a:spcBef>
                  <a:spcPts val="600"/>
                </a:spcBef>
                <a:spcAft>
                  <a:spcPts val="0"/>
                </a:spcAft>
                <a:defRPr kumimoji="1" b="1" kern="0">
                  <a:solidFill>
                    <a:srgbClr val="3333CC"/>
                  </a:solidFill>
                  <a:latin typeface="微软雅黑" panose="020B0503020204020204" pitchFamily="34" charset="-122"/>
                  <a:ea typeface="微软雅黑" panose="020B0503020204020204" pitchFamily="34" charset="-122"/>
                </a:defRPr>
              </a:lvl1pPr>
            </a:lstStyle>
            <a:p>
              <a:r>
                <a:rPr lang="zh-CN" altLang="en-US" dirty="0"/>
                <a:t>通用算法设计</a:t>
              </a:r>
              <a:endParaRPr lang="en-US" altLang="zh-CN" dirty="0"/>
            </a:p>
            <a:p>
              <a:r>
                <a:rPr lang="zh-CN" altLang="en-US" dirty="0"/>
                <a:t>─ 算法设计方法学</a:t>
              </a:r>
            </a:p>
          </p:txBody>
        </p:sp>
        <p:sp>
          <p:nvSpPr>
            <p:cNvPr id="30" name="上箭头 29"/>
            <p:cNvSpPr/>
            <p:nvPr/>
          </p:nvSpPr>
          <p:spPr bwMode="auto">
            <a:xfrm>
              <a:off x="7543005" y="2352676"/>
              <a:ext cx="214313" cy="428625"/>
            </a:xfrm>
            <a:prstGeom prst="upArrow">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a:lstStyle/>
            <a:p>
              <a:pPr fontAlgn="auto">
                <a:spcBef>
                  <a:spcPts val="0"/>
                </a:spcBef>
                <a:spcAft>
                  <a:spcPts val="0"/>
                </a:spcAft>
                <a:defRPr/>
              </a:pPr>
              <a:endParaRPr lang="zh-CN" altLang="en-US" b="1" kern="0">
                <a:solidFill>
                  <a:srgbClr val="0033CC"/>
                </a:solidFill>
                <a:ea typeface="楷体_GB2312" pitchFamily="49" charset="-122"/>
              </a:endParaRPr>
            </a:p>
          </p:txBody>
        </p:sp>
        <p:grpSp>
          <p:nvGrpSpPr>
            <p:cNvPr id="47" name="Group 23"/>
            <p:cNvGrpSpPr>
              <a:grpSpLocks/>
            </p:cNvGrpSpPr>
            <p:nvPr/>
          </p:nvGrpSpPr>
          <p:grpSpPr bwMode="auto">
            <a:xfrm>
              <a:off x="6606161" y="2986088"/>
              <a:ext cx="2088000" cy="1412875"/>
              <a:chOff x="2016" y="1920"/>
              <a:chExt cx="1680" cy="1680"/>
            </a:xfrm>
          </p:grpSpPr>
          <p:sp>
            <p:nvSpPr>
              <p:cNvPr id="53" name="Oval 24"/>
              <p:cNvSpPr>
                <a:spLocks noChangeArrowheads="1"/>
              </p:cNvSpPr>
              <p:nvPr/>
            </p:nvSpPr>
            <p:spPr bwMode="gray">
              <a:xfrm>
                <a:off x="2016" y="1920"/>
                <a:ext cx="1680" cy="1680"/>
              </a:xfrm>
              <a:prstGeom prst="ellipse">
                <a:avLst/>
              </a:prstGeom>
              <a:gradFill rotWithShape="1">
                <a:gsLst>
                  <a:gs pos="0">
                    <a:srgbClr val="0000FF"/>
                  </a:gs>
                  <a:gs pos="100000">
                    <a:srgbClr val="0000FF">
                      <a:gamma/>
                      <a:shade val="51373"/>
                      <a:invGamma/>
                    </a:srgbClr>
                  </a:gs>
                </a:gsLst>
                <a:lin ang="5400000" scaled="1"/>
              </a:gradFill>
              <a:ln w="9525">
                <a:noFill/>
                <a:round/>
                <a:headEnd/>
                <a:tailEnd/>
              </a:ln>
              <a:effectLst/>
            </p:spPr>
            <p:txBody>
              <a:bodyPr wrap="none" anchor="ctr"/>
              <a:lstStyle/>
              <a:p>
                <a:pPr algn="ctr" fontAlgn="auto">
                  <a:lnSpc>
                    <a:spcPct val="80000"/>
                  </a:lnSpc>
                  <a:spcBef>
                    <a:spcPct val="50000"/>
                  </a:spcBef>
                  <a:spcAft>
                    <a:spcPts val="0"/>
                  </a:spcAft>
                  <a:defRPr/>
                </a:pPr>
                <a:endParaRPr kumimoji="1" lang="zh-CN" altLang="en-US" b="1" kern="0">
                  <a:solidFill>
                    <a:srgbClr val="0033CC"/>
                  </a:solidFill>
                  <a:ea typeface="楷体_GB2312" pitchFamily="49" charset="-122"/>
                </a:endParaRPr>
              </a:p>
            </p:txBody>
          </p:sp>
          <p:sp>
            <p:nvSpPr>
              <p:cNvPr id="54" name="Freeform 25"/>
              <p:cNvSpPr>
                <a:spLocks/>
              </p:cNvSpPr>
              <p:nvPr/>
            </p:nvSpPr>
            <p:spPr bwMode="gray">
              <a:xfrm>
                <a:off x="2208" y="1948"/>
                <a:ext cx="1297"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0000FF">
                      <a:gamma/>
                      <a:tint val="0"/>
                      <a:invGamma/>
                    </a:srgbClr>
                  </a:gs>
                  <a:gs pos="100000">
                    <a:srgbClr val="0000FF"/>
                  </a:gs>
                </a:gsLst>
                <a:lin ang="5400000" scaled="1"/>
              </a:gradFill>
              <a:ln w="0">
                <a:noFill/>
                <a:prstDash val="solid"/>
                <a:round/>
                <a:headEnd/>
                <a:tailEnd/>
              </a:ln>
              <a:effectLst/>
            </p:spPr>
            <p:txBody>
              <a:bodyPr/>
              <a:lstStyle/>
              <a:p>
                <a:pPr algn="ctr" fontAlgn="auto">
                  <a:lnSpc>
                    <a:spcPct val="80000"/>
                  </a:lnSpc>
                  <a:spcBef>
                    <a:spcPct val="50000"/>
                  </a:spcBef>
                  <a:spcAft>
                    <a:spcPts val="0"/>
                  </a:spcAft>
                  <a:defRPr/>
                </a:pPr>
                <a:endParaRPr kumimoji="1" lang="zh-CN" altLang="en-US" b="1" kern="0">
                  <a:solidFill>
                    <a:srgbClr val="0033CC"/>
                  </a:solidFill>
                  <a:ea typeface="楷体_GB2312" pitchFamily="49" charset="-122"/>
                </a:endParaRPr>
              </a:p>
            </p:txBody>
          </p:sp>
        </p:grpSp>
        <p:sp>
          <p:nvSpPr>
            <p:cNvPr id="49" name="Text Box 35"/>
            <p:cNvSpPr txBox="1">
              <a:spLocks noChangeArrowheads="1"/>
            </p:cNvSpPr>
            <p:nvPr/>
          </p:nvSpPr>
          <p:spPr bwMode="auto">
            <a:xfrm>
              <a:off x="6924674" y="3389025"/>
              <a:ext cx="1450975" cy="867926"/>
            </a:xfrm>
            <a:prstGeom prst="rect">
              <a:avLst/>
            </a:prstGeom>
            <a:noFill/>
          </p:spPr>
          <p:txBody>
            <a:bodyPr wrap="square">
              <a:spAutoFit/>
            </a:bodyPr>
            <a:lstStyle>
              <a:defPPr>
                <a:defRPr lang="en-US"/>
              </a:defPPr>
              <a:lvl1pPr algn="ctr" fontAlgn="auto">
                <a:lnSpc>
                  <a:spcPct val="80000"/>
                </a:lnSpc>
                <a:spcBef>
                  <a:spcPct val="50000"/>
                </a:spcBef>
                <a:spcAft>
                  <a:spcPts val="0"/>
                </a:spcAft>
                <a:defRPr kumimoji="1" b="1" kern="0">
                  <a:solidFill>
                    <a:schemeClr val="bg1"/>
                  </a:solidFill>
                  <a:latin typeface="微软雅黑" panose="020B0503020204020204" pitchFamily="34" charset="-122"/>
                  <a:ea typeface="微软雅黑" panose="020B0503020204020204" pitchFamily="34" charset="-122"/>
                </a:defRPr>
              </a:lvl1pPr>
            </a:lstStyle>
            <a:p>
              <a:r>
                <a:rPr lang="zh-CN" altLang="en-US" dirty="0"/>
                <a:t>算法设计</a:t>
              </a:r>
              <a:endParaRPr lang="en-US" altLang="zh-CN" dirty="0"/>
            </a:p>
            <a:p>
              <a:r>
                <a:rPr lang="zh-CN" altLang="en-US" dirty="0"/>
                <a:t>与分析</a:t>
              </a:r>
            </a:p>
          </p:txBody>
        </p:sp>
        <p:sp>
          <p:nvSpPr>
            <p:cNvPr id="34" name="AutoShape 17"/>
            <p:cNvSpPr>
              <a:spLocks noChangeArrowheads="1"/>
            </p:cNvSpPr>
            <p:nvPr/>
          </p:nvSpPr>
          <p:spPr bwMode="auto">
            <a:xfrm>
              <a:off x="7535861" y="4619625"/>
              <a:ext cx="228600" cy="381000"/>
            </a:xfrm>
            <a:prstGeom prst="downArrow">
              <a:avLst>
                <a:gd name="adj1" fmla="val 50000"/>
                <a:gd name="adj2" fmla="val 41667"/>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headEnd/>
              <a:tailEnd/>
            </a:ln>
            <a:effectLst>
              <a:outerShdw blurRad="40000" dist="23000" dir="5400000" rotWithShape="0">
                <a:srgbClr val="000000">
                  <a:alpha val="35000"/>
                </a:srgbClr>
              </a:outerShdw>
            </a:effectLst>
          </p:spPr>
          <p:txBody>
            <a:bodyPr wrap="none" anchor="ctr"/>
            <a:lstStyle/>
            <a:p>
              <a:pPr algn="ctr" fontAlgn="auto">
                <a:lnSpc>
                  <a:spcPct val="80000"/>
                </a:lnSpc>
                <a:spcBef>
                  <a:spcPct val="50000"/>
                </a:spcBef>
                <a:spcAft>
                  <a:spcPts val="0"/>
                </a:spcAft>
                <a:defRPr/>
              </a:pPr>
              <a:endParaRPr kumimoji="1" lang="zh-CN" altLang="en-US" b="1" kern="0">
                <a:solidFill>
                  <a:prstClr val="white"/>
                </a:solidFill>
                <a:latin typeface="Calibri"/>
                <a:ea typeface="宋体"/>
              </a:endParaRPr>
            </a:p>
          </p:txBody>
        </p:sp>
        <p:sp>
          <p:nvSpPr>
            <p:cNvPr id="37" name="Text Box 8"/>
            <p:cNvSpPr txBox="1">
              <a:spLocks noChangeArrowheads="1"/>
            </p:cNvSpPr>
            <p:nvPr/>
          </p:nvSpPr>
          <p:spPr bwMode="auto">
            <a:xfrm>
              <a:off x="6811167" y="5116514"/>
              <a:ext cx="1677989" cy="387798"/>
            </a:xfrm>
            <a:prstGeom prst="rect">
              <a:avLst/>
            </a:prstGeom>
            <a:noFill/>
            <a:ln w="9525">
              <a:solidFill>
                <a:sysClr val="window" lastClr="FFFFFF"/>
              </a:solidFill>
              <a:miter lim="800000"/>
              <a:headEnd/>
              <a:tailEnd/>
            </a:ln>
            <a:effectLst/>
          </p:spPr>
          <p:txBody>
            <a:bodyPr wrap="square">
              <a:spAutoFit/>
            </a:bodyPr>
            <a:lstStyle>
              <a:defPPr>
                <a:defRPr lang="en-US"/>
              </a:defPPr>
              <a:lvl1pPr algn="ctr" fontAlgn="auto">
                <a:lnSpc>
                  <a:spcPct val="80000"/>
                </a:lnSpc>
                <a:spcBef>
                  <a:spcPct val="50000"/>
                </a:spcBef>
                <a:spcAft>
                  <a:spcPts val="0"/>
                </a:spcAft>
                <a:defRPr kumimoji="1" b="1" kern="0">
                  <a:solidFill>
                    <a:srgbClr val="3333CC"/>
                  </a:solidFill>
                  <a:latin typeface="楷体" pitchFamily="49" charset="-122"/>
                  <a:ea typeface="楷体" pitchFamily="49" charset="-122"/>
                </a:defRPr>
              </a:lvl1pPr>
            </a:lstStyle>
            <a:p>
              <a:r>
                <a:rPr lang="zh-CN" altLang="en-US" dirty="0"/>
                <a:t>写大文章</a:t>
              </a:r>
            </a:p>
          </p:txBody>
        </p:sp>
      </p:grpSp>
      <p:sp>
        <p:nvSpPr>
          <p:cNvPr id="38" name="TextBox 37"/>
          <p:cNvSpPr txBox="1"/>
          <p:nvPr/>
        </p:nvSpPr>
        <p:spPr>
          <a:xfrm>
            <a:off x="3939494" y="5980736"/>
            <a:ext cx="4030660" cy="572464"/>
          </a:xfrm>
          <a:prstGeom prst="rect">
            <a:avLst/>
          </a:prstGeom>
          <a:noFill/>
        </p:spPr>
        <p:txBody>
          <a:bodyPr wrap="square">
            <a:spAutoFit/>
          </a:bodyPr>
          <a:lstStyle/>
          <a:p>
            <a:pPr algn="ctr" fontAlgn="auto">
              <a:lnSpc>
                <a:spcPct val="130000"/>
              </a:lnSpc>
              <a:spcBef>
                <a:spcPct val="50000"/>
              </a:spcBef>
              <a:spcAft>
                <a:spcPts val="0"/>
              </a:spcAft>
              <a:defRPr/>
            </a:pPr>
            <a:r>
              <a:rPr kumimoji="1" lang="zh-CN" altLang="en-US" b="1" kern="0" dirty="0">
                <a:solidFill>
                  <a:srgbClr val="C00000"/>
                </a:solidFill>
                <a:latin typeface="黑体" panose="02010609060101010101" pitchFamily="49" charset="-122"/>
                <a:ea typeface="黑体" panose="02010609060101010101" pitchFamily="49" charset="-122"/>
              </a:rPr>
              <a:t>与语文学习过程类比</a:t>
            </a:r>
            <a:endParaRPr kumimoji="1" lang="zh-CN" altLang="en-US" b="1" kern="0" dirty="0">
              <a:solidFill>
                <a:srgbClr val="C00000"/>
              </a:solidFill>
              <a:latin typeface="黑体" panose="02010609060101010101" pitchFamily="49" charset="-122"/>
              <a:ea typeface="黑体" panose="02010609060101010101" pitchFamily="49" charset="-122"/>
              <a:cs typeface="Times New Roman" pitchFamily="18" charset="0"/>
            </a:endParaRPr>
          </a:p>
        </p:txBody>
      </p:sp>
      <p:sp>
        <p:nvSpPr>
          <p:cNvPr id="39" name="左大括号 38"/>
          <p:cNvSpPr/>
          <p:nvPr/>
        </p:nvSpPr>
        <p:spPr>
          <a:xfrm rot="16200000">
            <a:off x="5723844" y="1228041"/>
            <a:ext cx="461961" cy="9121555"/>
          </a:xfrm>
          <a:prstGeom prst="leftBrace">
            <a:avLst/>
          </a:prstGeom>
          <a:noFill/>
          <a:ln w="28575" cap="flat" cmpd="sng" algn="ctr">
            <a:solidFill>
              <a:srgbClr val="00B0F0"/>
            </a:solidFill>
            <a:prstDash val="solid"/>
          </a:ln>
          <a:effectLst/>
        </p:spPr>
        <p:txBody>
          <a:bodyPr anchor="ctr"/>
          <a:lstStyle/>
          <a:p>
            <a:pPr algn="ctr" fontAlgn="auto">
              <a:lnSpc>
                <a:spcPct val="80000"/>
              </a:lnSpc>
              <a:spcBef>
                <a:spcPct val="50000"/>
              </a:spcBef>
              <a:spcAft>
                <a:spcPts val="0"/>
              </a:spcAft>
              <a:defRPr/>
            </a:pPr>
            <a:endParaRPr kumimoji="1" lang="zh-CN" altLang="en-US" b="1" kern="0">
              <a:solidFill>
                <a:prstClr val="black"/>
              </a:solidFill>
              <a:latin typeface="Calibri"/>
              <a:ea typeface="宋体"/>
            </a:endParaRPr>
          </a:p>
        </p:txBody>
      </p:sp>
      <p:sp>
        <p:nvSpPr>
          <p:cNvPr id="62" name="Oval 29"/>
          <p:cNvSpPr>
            <a:spLocks noChangeArrowheads="1"/>
          </p:cNvSpPr>
          <p:nvPr/>
        </p:nvSpPr>
        <p:spPr bwMode="gray">
          <a:xfrm>
            <a:off x="8901113" y="3716338"/>
            <a:ext cx="1454150" cy="488950"/>
          </a:xfrm>
          <a:prstGeom prst="ellipse">
            <a:avLst/>
          </a:prstGeom>
          <a:gradFill rotWithShape="1">
            <a:gsLst>
              <a:gs pos="0">
                <a:srgbClr val="969696"/>
              </a:gs>
              <a:gs pos="100000">
                <a:srgbClr val="969696">
                  <a:gamma/>
                  <a:tint val="0"/>
                  <a:invGamma/>
                </a:srgbClr>
              </a:gs>
            </a:gsLst>
            <a:path path="shape">
              <a:fillToRect l="50000" t="50000" r="50000" b="50000"/>
            </a:path>
          </a:gradFill>
          <a:ln w="9525" algn="ctr">
            <a:noFill/>
            <a:round/>
            <a:headEnd/>
            <a:tailEnd/>
          </a:ln>
          <a:effectLst/>
        </p:spPr>
        <p:txBody>
          <a:bodyPr wrap="none" anchor="ctr"/>
          <a:lstStyle/>
          <a:p>
            <a:pPr algn="ctr" fontAlgn="auto">
              <a:lnSpc>
                <a:spcPct val="80000"/>
              </a:lnSpc>
              <a:spcBef>
                <a:spcPct val="50000"/>
              </a:spcBef>
              <a:spcAft>
                <a:spcPts val="0"/>
              </a:spcAft>
              <a:defRPr/>
            </a:pPr>
            <a:endParaRPr kumimoji="1" lang="zh-CN" altLang="en-US" b="1" kern="0">
              <a:solidFill>
                <a:srgbClr val="0033CC"/>
              </a:solidFill>
              <a:ea typeface="楷体_GB2312" pitchFamily="49" charset="-122"/>
            </a:endParaRPr>
          </a:p>
        </p:txBody>
      </p:sp>
      <p:cxnSp>
        <p:nvCxnSpPr>
          <p:cNvPr id="67" name="直接箭头连接符 66"/>
          <p:cNvCxnSpPr>
            <a:cxnSpLocks noChangeShapeType="1"/>
          </p:cNvCxnSpPr>
          <p:nvPr/>
        </p:nvCxnSpPr>
        <p:spPr bwMode="auto">
          <a:xfrm>
            <a:off x="8487113" y="3333750"/>
            <a:ext cx="828000" cy="0"/>
          </a:xfrm>
          <a:prstGeom prst="straightConnector1">
            <a:avLst/>
          </a:prstGeom>
          <a:noFill/>
          <a:ln w="38100" algn="ctr">
            <a:solidFill>
              <a:srgbClr val="9900FF"/>
            </a:solidFill>
            <a:round/>
            <a:headEnd/>
            <a:tailEnd type="arrow" w="med" len="med"/>
          </a:ln>
          <a:extLst>
            <a:ext uri="{909E8E84-426E-40DD-AFC4-6F175D3DCCD1}">
              <a14:hiddenFill xmlns:a14="http://schemas.microsoft.com/office/drawing/2010/main">
                <a:noFill/>
              </a14:hiddenFill>
            </a:ext>
          </a:extLst>
        </p:spPr>
      </p:cxnSp>
      <p:grpSp>
        <p:nvGrpSpPr>
          <p:cNvPr id="7" name="组合 6"/>
          <p:cNvGrpSpPr/>
          <p:nvPr/>
        </p:nvGrpSpPr>
        <p:grpSpPr>
          <a:xfrm>
            <a:off x="9144000" y="870466"/>
            <a:ext cx="2514600" cy="4243321"/>
            <a:chOff x="8980488" y="1251466"/>
            <a:chExt cx="2514600" cy="4243321"/>
          </a:xfrm>
        </p:grpSpPr>
        <p:sp>
          <p:nvSpPr>
            <p:cNvPr id="59" name="上箭头 58"/>
            <p:cNvSpPr/>
            <p:nvPr/>
          </p:nvSpPr>
          <p:spPr bwMode="auto">
            <a:xfrm>
              <a:off x="10130632" y="2352676"/>
              <a:ext cx="214313" cy="428625"/>
            </a:xfrm>
            <a:prstGeom prst="upArrow">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a:lstStyle/>
            <a:p>
              <a:pPr fontAlgn="auto">
                <a:spcBef>
                  <a:spcPts val="0"/>
                </a:spcBef>
                <a:spcAft>
                  <a:spcPts val="0"/>
                </a:spcAft>
                <a:defRPr/>
              </a:pPr>
              <a:endParaRPr lang="zh-CN" altLang="en-US" b="1" kern="0">
                <a:solidFill>
                  <a:srgbClr val="0033CC"/>
                </a:solidFill>
                <a:ea typeface="楷体_GB2312" pitchFamily="49" charset="-122"/>
              </a:endParaRPr>
            </a:p>
          </p:txBody>
        </p:sp>
        <p:sp>
          <p:nvSpPr>
            <p:cNvPr id="60" name="AutoShape 17"/>
            <p:cNvSpPr>
              <a:spLocks noChangeArrowheads="1"/>
            </p:cNvSpPr>
            <p:nvPr/>
          </p:nvSpPr>
          <p:spPr bwMode="auto">
            <a:xfrm>
              <a:off x="10123488" y="4619625"/>
              <a:ext cx="228600" cy="381000"/>
            </a:xfrm>
            <a:prstGeom prst="downArrow">
              <a:avLst>
                <a:gd name="adj1" fmla="val 50000"/>
                <a:gd name="adj2" fmla="val 41667"/>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headEnd/>
              <a:tailEnd/>
            </a:ln>
            <a:effectLst>
              <a:outerShdw blurRad="40000" dist="23000" dir="5400000" rotWithShape="0">
                <a:srgbClr val="000000">
                  <a:alpha val="35000"/>
                </a:srgbClr>
              </a:outerShdw>
            </a:effectLst>
          </p:spPr>
          <p:txBody>
            <a:bodyPr wrap="none" anchor="ctr"/>
            <a:lstStyle/>
            <a:p>
              <a:pPr algn="ctr" fontAlgn="auto">
                <a:lnSpc>
                  <a:spcPct val="80000"/>
                </a:lnSpc>
                <a:spcBef>
                  <a:spcPct val="50000"/>
                </a:spcBef>
                <a:spcAft>
                  <a:spcPts val="0"/>
                </a:spcAft>
                <a:defRPr/>
              </a:pPr>
              <a:endParaRPr kumimoji="1" lang="zh-CN" altLang="en-US" b="1" kern="0">
                <a:solidFill>
                  <a:prstClr val="white"/>
                </a:solidFill>
                <a:latin typeface="Calibri"/>
                <a:ea typeface="宋体"/>
              </a:endParaRPr>
            </a:p>
          </p:txBody>
        </p:sp>
        <p:sp>
          <p:nvSpPr>
            <p:cNvPr id="61" name="Text Box 8"/>
            <p:cNvSpPr txBox="1">
              <a:spLocks noChangeArrowheads="1"/>
            </p:cNvSpPr>
            <p:nvPr/>
          </p:nvSpPr>
          <p:spPr bwMode="auto">
            <a:xfrm>
              <a:off x="9491664" y="5106989"/>
              <a:ext cx="1492249" cy="387798"/>
            </a:xfrm>
            <a:prstGeom prst="rect">
              <a:avLst/>
            </a:prstGeom>
            <a:noFill/>
            <a:ln w="9525">
              <a:solidFill>
                <a:sysClr val="window" lastClr="FFFFFF"/>
              </a:solidFill>
              <a:miter lim="800000"/>
              <a:headEnd/>
              <a:tailEnd/>
            </a:ln>
            <a:effectLst/>
          </p:spPr>
          <p:txBody>
            <a:bodyPr wrap="square">
              <a:spAutoFit/>
            </a:bodyPr>
            <a:lstStyle>
              <a:defPPr>
                <a:defRPr lang="en-US"/>
              </a:defPPr>
              <a:lvl1pPr algn="ctr" fontAlgn="auto">
                <a:lnSpc>
                  <a:spcPct val="80000"/>
                </a:lnSpc>
                <a:spcBef>
                  <a:spcPct val="50000"/>
                </a:spcBef>
                <a:spcAft>
                  <a:spcPts val="0"/>
                </a:spcAft>
                <a:defRPr kumimoji="1" b="1" kern="0">
                  <a:solidFill>
                    <a:srgbClr val="3333CC"/>
                  </a:solidFill>
                  <a:latin typeface="楷体" pitchFamily="49" charset="-122"/>
                  <a:ea typeface="楷体" pitchFamily="49" charset="-122"/>
                </a:defRPr>
              </a:lvl1pPr>
            </a:lstStyle>
            <a:p>
              <a:r>
                <a:rPr lang="zh-CN" altLang="en-US" dirty="0"/>
                <a:t>文学创作</a:t>
              </a:r>
            </a:p>
          </p:txBody>
        </p:sp>
        <p:grpSp>
          <p:nvGrpSpPr>
            <p:cNvPr id="63" name="Group 23"/>
            <p:cNvGrpSpPr>
              <a:grpSpLocks/>
            </p:cNvGrpSpPr>
            <p:nvPr/>
          </p:nvGrpSpPr>
          <p:grpSpPr bwMode="auto">
            <a:xfrm>
              <a:off x="9193788" y="2986088"/>
              <a:ext cx="2088000" cy="1412875"/>
              <a:chOff x="2016" y="1920"/>
              <a:chExt cx="1680" cy="1680"/>
            </a:xfrm>
          </p:grpSpPr>
          <p:sp>
            <p:nvSpPr>
              <p:cNvPr id="64" name="Oval 24"/>
              <p:cNvSpPr>
                <a:spLocks noChangeArrowheads="1"/>
              </p:cNvSpPr>
              <p:nvPr/>
            </p:nvSpPr>
            <p:spPr bwMode="gray">
              <a:xfrm>
                <a:off x="2016" y="1920"/>
                <a:ext cx="1680" cy="1680"/>
              </a:xfrm>
              <a:prstGeom prst="ellipse">
                <a:avLst/>
              </a:prstGeom>
              <a:solidFill>
                <a:srgbClr val="FF0066"/>
              </a:solidFill>
              <a:ln w="9525">
                <a:noFill/>
                <a:round/>
                <a:headEnd/>
                <a:tailEnd/>
              </a:ln>
              <a:effectLst/>
            </p:spPr>
            <p:txBody>
              <a:bodyPr wrap="none" anchor="ctr"/>
              <a:lstStyle/>
              <a:p>
                <a:pPr algn="ctr" fontAlgn="auto">
                  <a:lnSpc>
                    <a:spcPct val="80000"/>
                  </a:lnSpc>
                  <a:spcBef>
                    <a:spcPct val="50000"/>
                  </a:spcBef>
                  <a:spcAft>
                    <a:spcPts val="0"/>
                  </a:spcAft>
                  <a:defRPr/>
                </a:pPr>
                <a:endParaRPr kumimoji="1" lang="zh-CN" altLang="en-US" b="1" kern="0">
                  <a:solidFill>
                    <a:srgbClr val="0033CC"/>
                  </a:solidFill>
                  <a:ea typeface="楷体_GB2312" pitchFamily="49" charset="-122"/>
                </a:endParaRPr>
              </a:p>
            </p:txBody>
          </p:sp>
          <p:sp>
            <p:nvSpPr>
              <p:cNvPr id="65" name="Freeform 25"/>
              <p:cNvSpPr>
                <a:spLocks/>
              </p:cNvSpPr>
              <p:nvPr/>
            </p:nvSpPr>
            <p:spPr bwMode="gray">
              <a:xfrm>
                <a:off x="2208" y="1948"/>
                <a:ext cx="1297"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solidFill>
                <a:srgbClr val="FFFFFF">
                  <a:alpha val="94000"/>
                </a:srgbClr>
              </a:solidFill>
              <a:ln w="0">
                <a:noFill/>
                <a:prstDash val="solid"/>
                <a:round/>
                <a:headEnd/>
                <a:tailEnd/>
              </a:ln>
              <a:effectLst/>
            </p:spPr>
            <p:txBody>
              <a:bodyPr/>
              <a:lstStyle/>
              <a:p>
                <a:pPr algn="ctr" fontAlgn="auto">
                  <a:lnSpc>
                    <a:spcPct val="80000"/>
                  </a:lnSpc>
                  <a:spcBef>
                    <a:spcPct val="50000"/>
                  </a:spcBef>
                  <a:spcAft>
                    <a:spcPts val="0"/>
                  </a:spcAft>
                  <a:defRPr/>
                </a:pPr>
                <a:endParaRPr kumimoji="1" lang="zh-CN" altLang="en-US" b="1" kern="0">
                  <a:solidFill>
                    <a:srgbClr val="0033CC"/>
                  </a:solidFill>
                  <a:ea typeface="楷体_GB2312" pitchFamily="49" charset="-122"/>
                </a:endParaRPr>
              </a:p>
            </p:txBody>
          </p:sp>
        </p:grpSp>
        <p:sp>
          <p:nvSpPr>
            <p:cNvPr id="66" name="Text Box 35"/>
            <p:cNvSpPr txBox="1">
              <a:spLocks noChangeArrowheads="1"/>
            </p:cNvSpPr>
            <p:nvPr/>
          </p:nvSpPr>
          <p:spPr bwMode="auto">
            <a:xfrm>
              <a:off x="9512301" y="3629091"/>
              <a:ext cx="1450975" cy="387794"/>
            </a:xfrm>
            <a:prstGeom prst="rect">
              <a:avLst/>
            </a:prstGeom>
            <a:noFill/>
          </p:spPr>
          <p:txBody>
            <a:bodyPr>
              <a:spAutoFit/>
            </a:bodyPr>
            <a:lstStyle>
              <a:defPPr>
                <a:defRPr lang="en-US"/>
              </a:defPPr>
              <a:lvl1pPr algn="ctr" fontAlgn="auto">
                <a:lnSpc>
                  <a:spcPct val="80000"/>
                </a:lnSpc>
                <a:spcBef>
                  <a:spcPct val="50000"/>
                </a:spcBef>
                <a:spcAft>
                  <a:spcPts val="0"/>
                </a:spcAft>
                <a:defRPr kumimoji="1" b="1" kern="0">
                  <a:solidFill>
                    <a:schemeClr val="bg1"/>
                  </a:solidFill>
                  <a:latin typeface="微软雅黑" panose="020B0503020204020204" pitchFamily="34" charset="-122"/>
                  <a:ea typeface="微软雅黑" panose="020B0503020204020204" pitchFamily="34" charset="-122"/>
                </a:defRPr>
              </a:lvl1pPr>
            </a:lstStyle>
            <a:p>
              <a:r>
                <a:rPr lang="zh-CN" altLang="en-US" dirty="0"/>
                <a:t>软件工程</a:t>
              </a:r>
            </a:p>
          </p:txBody>
        </p:sp>
        <p:sp>
          <p:nvSpPr>
            <p:cNvPr id="77" name="TextBox 76"/>
            <p:cNvSpPr txBox="1"/>
            <p:nvPr/>
          </p:nvSpPr>
          <p:spPr>
            <a:xfrm>
              <a:off x="8980488" y="1251466"/>
              <a:ext cx="2514600" cy="907941"/>
            </a:xfrm>
            <a:prstGeom prst="rect">
              <a:avLst/>
            </a:prstGeom>
            <a:noFill/>
          </p:spPr>
          <p:txBody>
            <a:bodyPr wrap="square">
              <a:spAutoFit/>
            </a:bodyPr>
            <a:lstStyle>
              <a:defPPr>
                <a:defRPr lang="en-US"/>
              </a:defPPr>
              <a:lvl1pPr algn="ctr" fontAlgn="auto">
                <a:lnSpc>
                  <a:spcPct val="100000"/>
                </a:lnSpc>
                <a:spcBef>
                  <a:spcPts val="600"/>
                </a:spcBef>
                <a:spcAft>
                  <a:spcPts val="0"/>
                </a:spcAft>
                <a:defRPr kumimoji="1" b="1" kern="0">
                  <a:solidFill>
                    <a:srgbClr val="3333CC"/>
                  </a:solidFill>
                  <a:latin typeface="微软雅黑" panose="020B0503020204020204" pitchFamily="34" charset="-122"/>
                  <a:ea typeface="微软雅黑" panose="020B0503020204020204" pitchFamily="34" charset="-122"/>
                </a:defRPr>
              </a:lvl1pPr>
            </a:lstStyle>
            <a:p>
              <a:r>
                <a:rPr lang="zh-CN" altLang="en-US" dirty="0"/>
                <a:t>大型软件设计 ─</a:t>
              </a:r>
              <a:endParaRPr lang="en-US" altLang="zh-CN" dirty="0"/>
            </a:p>
            <a:p>
              <a:r>
                <a:rPr lang="zh-CN" altLang="en-US" dirty="0"/>
                <a:t>系统设计方法学</a:t>
              </a:r>
            </a:p>
          </p:txBody>
        </p:sp>
      </p:grpSp>
    </p:spTree>
    <p:extLst>
      <p:ext uri="{BB962C8B-B14F-4D97-AF65-F5344CB8AC3E}">
        <p14:creationId xmlns:p14="http://schemas.microsoft.com/office/powerpoint/2010/main" val="3198589615"/>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3">
            <a:hlinkClick r:id="rId2" action="ppaction://hlinkpres?slideindex=1&amp;slidetitle="/>
          </p:cNvPr>
          <p:cNvSpPr txBox="1">
            <a:spLocks noChangeArrowheads="1"/>
          </p:cNvSpPr>
          <p:nvPr/>
        </p:nvSpPr>
        <p:spPr bwMode="auto">
          <a:xfrm>
            <a:off x="1568417" y="838200"/>
            <a:ext cx="441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ea typeface="黑体" panose="02010609060101010101" pitchFamily="49" charset="-122"/>
              </a:rPr>
              <a:t>第一章：绪论</a:t>
            </a:r>
          </a:p>
        </p:txBody>
      </p:sp>
      <p:sp>
        <p:nvSpPr>
          <p:cNvPr id="2052" name="Text Box 4">
            <a:hlinkClick r:id="rId3" action="ppaction://hlinkpres?slideindex=1&amp;slidetitle="/>
          </p:cNvPr>
          <p:cNvSpPr txBox="1">
            <a:spLocks noChangeArrowheads="1"/>
          </p:cNvSpPr>
          <p:nvPr/>
        </p:nvSpPr>
        <p:spPr bwMode="auto">
          <a:xfrm>
            <a:off x="1570005" y="1336675"/>
            <a:ext cx="441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ea typeface="黑体" panose="02010609060101010101" pitchFamily="49" charset="-122"/>
              </a:rPr>
              <a:t>第二章：线性表</a:t>
            </a:r>
          </a:p>
        </p:txBody>
      </p:sp>
      <p:sp>
        <p:nvSpPr>
          <p:cNvPr id="2053" name="Text Box 5">
            <a:hlinkClick r:id="rId4" action="ppaction://hlinkpres?slideindex=1&amp;slidetitle="/>
          </p:cNvPr>
          <p:cNvSpPr txBox="1">
            <a:spLocks noChangeArrowheads="1"/>
          </p:cNvSpPr>
          <p:nvPr/>
        </p:nvSpPr>
        <p:spPr bwMode="auto">
          <a:xfrm>
            <a:off x="1568417" y="19050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ea typeface="黑体" panose="02010609060101010101" pitchFamily="49" charset="-122"/>
              </a:rPr>
              <a:t>第三章：限定性线性表</a:t>
            </a:r>
            <a:r>
              <a:rPr lang="en-US" altLang="zh-CN">
                <a:ea typeface="黑体" panose="02010609060101010101" pitchFamily="49" charset="-122"/>
              </a:rPr>
              <a:t>——</a:t>
            </a:r>
            <a:r>
              <a:rPr lang="zh-CN" altLang="en-US">
                <a:ea typeface="黑体" panose="02010609060101010101" pitchFamily="49" charset="-122"/>
              </a:rPr>
              <a:t>栈和队列</a:t>
            </a:r>
          </a:p>
        </p:txBody>
      </p:sp>
      <p:sp>
        <p:nvSpPr>
          <p:cNvPr id="2054" name="Text Box 6">
            <a:hlinkClick r:id="rId5" action="ppaction://hlinkpres?slideindex=1&amp;slidetitle="/>
          </p:cNvPr>
          <p:cNvSpPr txBox="1">
            <a:spLocks noChangeArrowheads="1"/>
          </p:cNvSpPr>
          <p:nvPr/>
        </p:nvSpPr>
        <p:spPr bwMode="auto">
          <a:xfrm>
            <a:off x="1570005" y="2416175"/>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ea typeface="黑体" panose="02010609060101010101" pitchFamily="49" charset="-122"/>
              </a:rPr>
              <a:t>第四章：串</a:t>
            </a:r>
          </a:p>
        </p:txBody>
      </p:sp>
      <p:sp>
        <p:nvSpPr>
          <p:cNvPr id="2055" name="Text Box 7">
            <a:hlinkClick r:id="rId6" action="ppaction://hlinkpres?slideindex=1&amp;slidetitle="/>
          </p:cNvPr>
          <p:cNvSpPr txBox="1">
            <a:spLocks noChangeArrowheads="1"/>
          </p:cNvSpPr>
          <p:nvPr/>
        </p:nvSpPr>
        <p:spPr bwMode="auto">
          <a:xfrm>
            <a:off x="1568417" y="29718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ea typeface="黑体" panose="02010609060101010101" pitchFamily="49" charset="-122"/>
              </a:rPr>
              <a:t>第五章：数组和广义表</a:t>
            </a:r>
          </a:p>
        </p:txBody>
      </p:sp>
      <p:sp>
        <p:nvSpPr>
          <p:cNvPr id="2056" name="Text Box 8">
            <a:hlinkClick r:id="rId7" action="ppaction://hlinkpres?slideindex=1&amp;slidetitle="/>
          </p:cNvPr>
          <p:cNvSpPr txBox="1">
            <a:spLocks noChangeArrowheads="1"/>
          </p:cNvSpPr>
          <p:nvPr/>
        </p:nvSpPr>
        <p:spPr bwMode="auto">
          <a:xfrm>
            <a:off x="1570005" y="3497263"/>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ea typeface="黑体" panose="02010609060101010101" pitchFamily="49" charset="-122"/>
              </a:rPr>
              <a:t>第六章：树和二叉树</a:t>
            </a:r>
          </a:p>
        </p:txBody>
      </p:sp>
      <p:sp>
        <p:nvSpPr>
          <p:cNvPr id="2057" name="Text Box 9">
            <a:hlinkClick r:id="rId8" action="ppaction://hlinkpres?slideindex=1&amp;slidetitle="/>
          </p:cNvPr>
          <p:cNvSpPr txBox="1">
            <a:spLocks noChangeArrowheads="1"/>
          </p:cNvSpPr>
          <p:nvPr/>
        </p:nvSpPr>
        <p:spPr bwMode="auto">
          <a:xfrm>
            <a:off x="1570005" y="4073525"/>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ea typeface="黑体" panose="02010609060101010101" pitchFamily="49" charset="-122"/>
              </a:rPr>
              <a:t>第七章：图</a:t>
            </a:r>
          </a:p>
        </p:txBody>
      </p:sp>
      <p:sp>
        <p:nvSpPr>
          <p:cNvPr id="2058" name="Text Box 10">
            <a:hlinkClick r:id="rId9" action="ppaction://hlinkpres?slideindex=1&amp;slidetitle="/>
          </p:cNvPr>
          <p:cNvSpPr txBox="1">
            <a:spLocks noChangeArrowheads="1"/>
          </p:cNvSpPr>
          <p:nvPr/>
        </p:nvSpPr>
        <p:spPr bwMode="auto">
          <a:xfrm>
            <a:off x="1568417" y="45720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ea typeface="黑体" panose="02010609060101010101" pitchFamily="49" charset="-122"/>
              </a:rPr>
              <a:t>第八章：查找</a:t>
            </a:r>
          </a:p>
        </p:txBody>
      </p:sp>
      <p:sp>
        <p:nvSpPr>
          <p:cNvPr id="2059" name="Text Box 11">
            <a:hlinkClick r:id="rId10" action="ppaction://hlinkpres?slideindex=1&amp;slidetitle="/>
          </p:cNvPr>
          <p:cNvSpPr txBox="1">
            <a:spLocks noChangeArrowheads="1"/>
          </p:cNvSpPr>
          <p:nvPr/>
        </p:nvSpPr>
        <p:spPr bwMode="auto">
          <a:xfrm>
            <a:off x="1568417" y="5105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ea typeface="黑体" panose="02010609060101010101" pitchFamily="49" charset="-122"/>
              </a:rPr>
              <a:t>第九章：内部排序</a:t>
            </a:r>
          </a:p>
        </p:txBody>
      </p:sp>
      <p:sp>
        <p:nvSpPr>
          <p:cNvPr id="2060" name="Text Box 12">
            <a:hlinkClick r:id="rId11" action="ppaction://hlinkpres?slideindex=1&amp;slidetitle="/>
          </p:cNvPr>
          <p:cNvSpPr txBox="1">
            <a:spLocks noChangeArrowheads="1"/>
          </p:cNvSpPr>
          <p:nvPr/>
        </p:nvSpPr>
        <p:spPr bwMode="auto">
          <a:xfrm>
            <a:off x="1570005" y="565785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solidFill>
                  <a:schemeClr val="bg1">
                    <a:lumMod val="50000"/>
                  </a:schemeClr>
                </a:solidFill>
                <a:ea typeface="黑体" panose="02010609060101010101" pitchFamily="49" charset="-122"/>
              </a:rPr>
              <a:t>第十章：外部排序</a:t>
            </a:r>
          </a:p>
        </p:txBody>
      </p:sp>
      <p:sp>
        <p:nvSpPr>
          <p:cNvPr id="3" name="矩形 2"/>
          <p:cNvSpPr/>
          <p:nvPr/>
        </p:nvSpPr>
        <p:spPr>
          <a:xfrm>
            <a:off x="291833" y="1984801"/>
            <a:ext cx="914400" cy="830997"/>
          </a:xfrm>
          <a:prstGeom prst="rect">
            <a:avLst/>
          </a:prstGeom>
        </p:spPr>
        <p:txBody>
          <a:bodyPr wrap="square">
            <a:spAutoFit/>
          </a:bodyPr>
          <a:lstStyle/>
          <a:p>
            <a:r>
              <a:rPr lang="zh-CN" altLang="en-US" b="1" dirty="0">
                <a:solidFill>
                  <a:srgbClr val="FF00FF"/>
                </a:solidFill>
              </a:rPr>
              <a:t>线性</a:t>
            </a:r>
            <a:endParaRPr lang="en-US" altLang="zh-CN" b="1" dirty="0">
              <a:solidFill>
                <a:srgbClr val="FF00FF"/>
              </a:solidFill>
            </a:endParaRPr>
          </a:p>
          <a:p>
            <a:r>
              <a:rPr lang="zh-CN" altLang="en-US" b="1" dirty="0">
                <a:solidFill>
                  <a:srgbClr val="FF00FF"/>
                </a:solidFill>
              </a:rPr>
              <a:t>结构</a:t>
            </a:r>
            <a:endParaRPr lang="zh-CN" altLang="en-US" dirty="0"/>
          </a:p>
        </p:txBody>
      </p:sp>
      <p:sp>
        <p:nvSpPr>
          <p:cNvPr id="4" name="矩形 3"/>
          <p:cNvSpPr/>
          <p:nvPr/>
        </p:nvSpPr>
        <p:spPr>
          <a:xfrm>
            <a:off x="152400" y="3588603"/>
            <a:ext cx="1112805" cy="830997"/>
          </a:xfrm>
          <a:prstGeom prst="rect">
            <a:avLst/>
          </a:prstGeom>
        </p:spPr>
        <p:txBody>
          <a:bodyPr wrap="none">
            <a:spAutoFit/>
          </a:bodyPr>
          <a:lstStyle/>
          <a:p>
            <a:r>
              <a:rPr lang="zh-CN" altLang="en-US" b="1" dirty="0">
                <a:solidFill>
                  <a:srgbClr val="FF00FF"/>
                </a:solidFill>
              </a:rPr>
              <a:t>非线性</a:t>
            </a:r>
            <a:endParaRPr lang="en-US" altLang="zh-CN" b="1" dirty="0">
              <a:solidFill>
                <a:srgbClr val="FF00FF"/>
              </a:solidFill>
            </a:endParaRPr>
          </a:p>
          <a:p>
            <a:pPr algn="ctr"/>
            <a:r>
              <a:rPr lang="zh-CN" altLang="en-US" b="1" dirty="0">
                <a:solidFill>
                  <a:srgbClr val="FF00FF"/>
                </a:solidFill>
              </a:rPr>
              <a:t>结构</a:t>
            </a:r>
            <a:endParaRPr lang="zh-CN" altLang="en-US" dirty="0"/>
          </a:p>
        </p:txBody>
      </p:sp>
      <p:sp>
        <p:nvSpPr>
          <p:cNvPr id="5" name="左大括号 4"/>
          <p:cNvSpPr/>
          <p:nvPr/>
        </p:nvSpPr>
        <p:spPr bwMode="auto">
          <a:xfrm>
            <a:off x="1189005" y="3588603"/>
            <a:ext cx="379412" cy="888147"/>
          </a:xfrm>
          <a:prstGeom prst="leftBrace">
            <a:avLst/>
          </a:prstGeom>
          <a:solidFill>
            <a:schemeClr val="accent1"/>
          </a:solidFill>
          <a:ln w="22225" cap="flat" cmpd="sng" algn="ctr">
            <a:solidFill>
              <a:schemeClr val="accent2">
                <a:lumMod val="75000"/>
              </a:schemeClr>
            </a:solidFill>
            <a:prstDash val="solid"/>
            <a:round/>
            <a:headEnd type="none" w="sm" len="sm"/>
            <a:tailEnd type="none"/>
          </a:ln>
          <a:effectLst/>
        </p:spPr>
        <p:txBody>
          <a:bodyPr rtlCol="0" anchor="ctr"/>
          <a:lstStyle/>
          <a:p>
            <a:pPr algn="ctr"/>
            <a:endParaRPr lang="zh-CN" altLang="en-US" dirty="0"/>
          </a:p>
        </p:txBody>
      </p:sp>
      <p:sp>
        <p:nvSpPr>
          <p:cNvPr id="6" name="左大括号 5"/>
          <p:cNvSpPr/>
          <p:nvPr/>
        </p:nvSpPr>
        <p:spPr bwMode="auto">
          <a:xfrm>
            <a:off x="1166002" y="1455003"/>
            <a:ext cx="402415" cy="1913671"/>
          </a:xfrm>
          <a:prstGeom prst="leftBrace">
            <a:avLst/>
          </a:prstGeom>
          <a:solidFill>
            <a:schemeClr val="accent1"/>
          </a:solidFill>
          <a:ln w="22225" cap="flat" cmpd="sng" algn="ctr">
            <a:solidFill>
              <a:schemeClr val="accent2">
                <a:lumMod val="75000"/>
              </a:schemeClr>
            </a:solidFill>
            <a:prstDash val="solid"/>
            <a:round/>
            <a:headEnd type="none" w="sm" len="sm"/>
            <a:tailEnd type="none"/>
          </a:ln>
          <a:effectLst/>
        </p:spPr>
        <p:txBody>
          <a:bodyPr rtlCol="0" anchor="ctr"/>
          <a:lstStyle/>
          <a:p>
            <a:pPr algn="ctr"/>
            <a:endParaRPr lang="zh-CN" altLang="en-US"/>
          </a:p>
        </p:txBody>
      </p:sp>
      <p:sp>
        <p:nvSpPr>
          <p:cNvPr id="17" name="矩形 16">
            <a:extLst>
              <a:ext uri="{FF2B5EF4-FFF2-40B4-BE49-F238E27FC236}">
                <a16:creationId xmlns:a16="http://schemas.microsoft.com/office/drawing/2014/main" id="{22549A2A-0C35-482F-B76A-C6CC5877C93C}"/>
              </a:ext>
            </a:extLst>
          </p:cNvPr>
          <p:cNvSpPr/>
          <p:nvPr/>
        </p:nvSpPr>
        <p:spPr>
          <a:xfrm>
            <a:off x="4961715" y="516827"/>
            <a:ext cx="3945311" cy="461665"/>
          </a:xfrm>
          <a:prstGeom prst="rect">
            <a:avLst/>
          </a:prstGeom>
          <a:solidFill>
            <a:srgbClr val="FFFF00"/>
          </a:solidFill>
        </p:spPr>
        <p:txBody>
          <a:bodyPr wrap="none">
            <a:spAutoFit/>
          </a:bodyPr>
          <a:lstStyle/>
          <a:p>
            <a:r>
              <a:rPr lang="en-US" altLang="zh-CN" b="1" dirty="0"/>
              <a:t>CM1</a:t>
            </a:r>
            <a:r>
              <a:rPr lang="zh-CN" altLang="zh-CN" b="1" dirty="0"/>
              <a:t>：程序设计与算法概论</a:t>
            </a:r>
            <a:endParaRPr lang="zh-CN" altLang="zh-CN" dirty="0"/>
          </a:p>
        </p:txBody>
      </p:sp>
      <p:sp>
        <p:nvSpPr>
          <p:cNvPr id="18" name="矩形 17">
            <a:extLst>
              <a:ext uri="{FF2B5EF4-FFF2-40B4-BE49-F238E27FC236}">
                <a16:creationId xmlns:a16="http://schemas.microsoft.com/office/drawing/2014/main" id="{3A973248-0FEE-4F2E-8FC2-E2592E184EA0}"/>
              </a:ext>
            </a:extLst>
          </p:cNvPr>
          <p:cNvSpPr/>
          <p:nvPr/>
        </p:nvSpPr>
        <p:spPr>
          <a:xfrm>
            <a:off x="4970430" y="986135"/>
            <a:ext cx="2268570" cy="461665"/>
          </a:xfrm>
          <a:prstGeom prst="rect">
            <a:avLst/>
          </a:prstGeom>
          <a:solidFill>
            <a:srgbClr val="FFFF00"/>
          </a:solidFill>
        </p:spPr>
        <p:txBody>
          <a:bodyPr wrap="none">
            <a:spAutoFit/>
          </a:bodyPr>
          <a:lstStyle/>
          <a:p>
            <a:r>
              <a:rPr lang="en-US" altLang="zh-CN" b="1" dirty="0"/>
              <a:t>CM2: </a:t>
            </a:r>
            <a:r>
              <a:rPr lang="zh-CN" altLang="zh-CN" b="1" dirty="0"/>
              <a:t>线性结构</a:t>
            </a:r>
            <a:endParaRPr lang="zh-CN" altLang="zh-CN" dirty="0"/>
          </a:p>
        </p:txBody>
      </p:sp>
      <p:sp>
        <p:nvSpPr>
          <p:cNvPr id="19" name="矩形 18">
            <a:extLst>
              <a:ext uri="{FF2B5EF4-FFF2-40B4-BE49-F238E27FC236}">
                <a16:creationId xmlns:a16="http://schemas.microsoft.com/office/drawing/2014/main" id="{43BE2908-ABF4-4C36-9460-625DBFBF62BB}"/>
              </a:ext>
            </a:extLst>
          </p:cNvPr>
          <p:cNvSpPr/>
          <p:nvPr/>
        </p:nvSpPr>
        <p:spPr>
          <a:xfrm>
            <a:off x="9067800" y="516826"/>
            <a:ext cx="2707793" cy="461665"/>
          </a:xfrm>
          <a:prstGeom prst="rect">
            <a:avLst/>
          </a:prstGeom>
          <a:solidFill>
            <a:srgbClr val="FFFF00"/>
          </a:solidFill>
        </p:spPr>
        <p:txBody>
          <a:bodyPr wrap="none">
            <a:spAutoFit/>
          </a:bodyPr>
          <a:lstStyle/>
          <a:p>
            <a:r>
              <a:rPr lang="en-US" altLang="zh-CN" b="1" dirty="0"/>
              <a:t>CM3</a:t>
            </a:r>
            <a:r>
              <a:rPr lang="zh-CN" altLang="zh-CN" b="1" dirty="0"/>
              <a:t>：非线性结构</a:t>
            </a:r>
            <a:endParaRPr lang="zh-CN" altLang="zh-CN" dirty="0"/>
          </a:p>
        </p:txBody>
      </p:sp>
      <p:sp>
        <p:nvSpPr>
          <p:cNvPr id="20" name="矩形 19">
            <a:extLst>
              <a:ext uri="{FF2B5EF4-FFF2-40B4-BE49-F238E27FC236}">
                <a16:creationId xmlns:a16="http://schemas.microsoft.com/office/drawing/2014/main" id="{842FE244-8A19-4F97-ACA7-B8B7E4E808A8}"/>
              </a:ext>
            </a:extLst>
          </p:cNvPr>
          <p:cNvSpPr/>
          <p:nvPr/>
        </p:nvSpPr>
        <p:spPr>
          <a:xfrm>
            <a:off x="9107787" y="988367"/>
            <a:ext cx="2398413" cy="461665"/>
          </a:xfrm>
          <a:prstGeom prst="rect">
            <a:avLst/>
          </a:prstGeom>
          <a:solidFill>
            <a:srgbClr val="FFFF00"/>
          </a:solidFill>
        </p:spPr>
        <p:txBody>
          <a:bodyPr wrap="none">
            <a:spAutoFit/>
          </a:bodyPr>
          <a:lstStyle/>
          <a:p>
            <a:r>
              <a:rPr lang="en-US" altLang="zh-CN" b="1" dirty="0"/>
              <a:t>CM4</a:t>
            </a:r>
            <a:r>
              <a:rPr lang="zh-CN" altLang="zh-CN" b="1" dirty="0"/>
              <a:t>：典型算法</a:t>
            </a:r>
            <a:endParaRPr lang="zh-CN" altLang="zh-CN" dirty="0"/>
          </a:p>
        </p:txBody>
      </p:sp>
      <p:sp>
        <p:nvSpPr>
          <p:cNvPr id="21" name="矩形 20">
            <a:extLst>
              <a:ext uri="{FF2B5EF4-FFF2-40B4-BE49-F238E27FC236}">
                <a16:creationId xmlns:a16="http://schemas.microsoft.com/office/drawing/2014/main" id="{4B512DCF-B063-49B4-A444-2B45B9004BB6}"/>
              </a:ext>
            </a:extLst>
          </p:cNvPr>
          <p:cNvSpPr/>
          <p:nvPr/>
        </p:nvSpPr>
        <p:spPr>
          <a:xfrm>
            <a:off x="164432" y="4693503"/>
            <a:ext cx="1001570" cy="830997"/>
          </a:xfrm>
          <a:prstGeom prst="rect">
            <a:avLst/>
          </a:prstGeom>
        </p:spPr>
        <p:txBody>
          <a:bodyPr wrap="square">
            <a:spAutoFit/>
          </a:bodyPr>
          <a:lstStyle/>
          <a:p>
            <a:pPr algn="ctr"/>
            <a:r>
              <a:rPr lang="zh-CN" altLang="en-US" b="1" dirty="0">
                <a:solidFill>
                  <a:srgbClr val="FF00FF"/>
                </a:solidFill>
              </a:rPr>
              <a:t>典型</a:t>
            </a:r>
            <a:endParaRPr lang="en-US" altLang="zh-CN" b="1" dirty="0">
              <a:solidFill>
                <a:srgbClr val="FF00FF"/>
              </a:solidFill>
            </a:endParaRPr>
          </a:p>
          <a:p>
            <a:pPr algn="ctr"/>
            <a:r>
              <a:rPr lang="zh-CN" altLang="en-US" b="1" dirty="0">
                <a:solidFill>
                  <a:srgbClr val="FF00FF"/>
                </a:solidFill>
              </a:rPr>
              <a:t>算法</a:t>
            </a:r>
            <a:endParaRPr lang="zh-CN" altLang="en-US" dirty="0"/>
          </a:p>
        </p:txBody>
      </p:sp>
      <p:sp>
        <p:nvSpPr>
          <p:cNvPr id="22" name="左大括号 21">
            <a:extLst>
              <a:ext uri="{FF2B5EF4-FFF2-40B4-BE49-F238E27FC236}">
                <a16:creationId xmlns:a16="http://schemas.microsoft.com/office/drawing/2014/main" id="{DF5B6C4A-165D-4EC7-811E-8CC9914E24BF}"/>
              </a:ext>
            </a:extLst>
          </p:cNvPr>
          <p:cNvSpPr/>
          <p:nvPr/>
        </p:nvSpPr>
        <p:spPr bwMode="auto">
          <a:xfrm>
            <a:off x="1201037" y="4693503"/>
            <a:ext cx="379412" cy="888147"/>
          </a:xfrm>
          <a:prstGeom prst="leftBrace">
            <a:avLst/>
          </a:prstGeom>
          <a:solidFill>
            <a:schemeClr val="accent1"/>
          </a:solidFill>
          <a:ln w="22225" cap="flat" cmpd="sng" algn="ctr">
            <a:solidFill>
              <a:schemeClr val="accent2">
                <a:lumMod val="75000"/>
              </a:schemeClr>
            </a:solidFill>
            <a:prstDash val="solid"/>
            <a:round/>
            <a:headEnd type="none" w="sm" len="sm"/>
            <a:tailEnd type="none"/>
          </a:ln>
          <a:effectLst/>
        </p:spPr>
        <p:txBody>
          <a:bodyPr rtlCol="0" anchor="ctr"/>
          <a:lstStyle/>
          <a:p>
            <a:pPr algn="ctr"/>
            <a:endParaRPr lang="zh-CN" altLang="en-US" dirty="0"/>
          </a:p>
        </p:txBody>
      </p:sp>
      <p:pic>
        <p:nvPicPr>
          <p:cNvPr id="14" name="图片 13">
            <a:extLst>
              <a:ext uri="{FF2B5EF4-FFF2-40B4-BE49-F238E27FC236}">
                <a16:creationId xmlns:a16="http://schemas.microsoft.com/office/drawing/2014/main" id="{1A41D2E4-AF1F-4FD0-95BF-3FB94B368A6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943600" y="2383186"/>
            <a:ext cx="6075397" cy="4164970"/>
          </a:xfrm>
          <a:prstGeom prst="rect">
            <a:avLst/>
          </a:prstGeom>
        </p:spPr>
      </p:pic>
    </p:spTree>
    <p:extLst>
      <p:ext uri="{BB962C8B-B14F-4D97-AF65-F5344CB8AC3E}">
        <p14:creationId xmlns:p14="http://schemas.microsoft.com/office/powerpoint/2010/main" val="2736300113"/>
      </p:ext>
    </p:extLst>
  </p:cSld>
  <p:clrMapOvr>
    <a:masterClrMapping/>
  </p:clrMapOvr>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defPPr>
      </a:lstStyle>
    </a:spDef>
    <a:lnDef>
      <a:spPr bwMode="auto">
        <a:solidFill>
          <a:schemeClr val="accent1"/>
        </a:solidFill>
        <a:ln w="22225" cap="flat" cmpd="sng" algn="ctr">
          <a:solidFill>
            <a:schemeClr val="accent2">
              <a:lumMod val="75000"/>
            </a:schemeClr>
          </a:solidFill>
          <a:prstDash val="solid"/>
          <a:round/>
          <a:headEnd type="none" w="sm" len="sm"/>
          <a:tailEnd type="none"/>
        </a:ln>
        <a:effectLst/>
      </a:spPr>
      <a:body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8054</TotalTime>
  <Words>4191</Words>
  <Application>Microsoft Office PowerPoint</Application>
  <PresentationFormat>宽屏</PresentationFormat>
  <Paragraphs>714</Paragraphs>
  <Slides>53</Slides>
  <Notes>4</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53</vt:i4>
      </vt:variant>
    </vt:vector>
  </HeadingPairs>
  <TitlesOfParts>
    <vt:vector size="69" baseType="lpstr">
      <vt:lpstr>方正姚体</vt:lpstr>
      <vt:lpstr>仿宋_GB2312</vt:lpstr>
      <vt:lpstr>黑体</vt:lpstr>
      <vt:lpstr>华文仿宋</vt:lpstr>
      <vt:lpstr>楷体</vt:lpstr>
      <vt:lpstr>楷体_GB2312</vt:lpstr>
      <vt:lpstr>宋体</vt:lpstr>
      <vt:lpstr>微软雅黑</vt:lpstr>
      <vt:lpstr>Arial</vt:lpstr>
      <vt:lpstr>Arial</vt:lpstr>
      <vt:lpstr>Calibri</vt:lpstr>
      <vt:lpstr>Tahoma</vt:lpstr>
      <vt:lpstr>Times New Roman</vt:lpstr>
      <vt:lpstr>Wingdings</vt:lpstr>
      <vt:lpstr>tm2</vt:lpstr>
      <vt:lpstr>文档</vt:lpstr>
      <vt:lpstr>程序设计与算法基础Ⅱ</vt:lpstr>
      <vt:lpstr>周易</vt:lpstr>
      <vt:lpstr>PowerPoint 演示文稿</vt:lpstr>
      <vt:lpstr>课程资源</vt:lpstr>
      <vt:lpstr>程序设计与算法基础Ⅱ</vt:lpstr>
      <vt:lpstr>第一章  绪 论</vt:lpstr>
      <vt:lpstr>如何解决这些应用问题</vt:lpstr>
      <vt:lpstr>PowerPoint 演示文稿</vt:lpstr>
      <vt:lpstr>PowerPoint 演示文稿</vt:lpstr>
      <vt:lpstr>PowerPoint 演示文稿</vt:lpstr>
      <vt:lpstr>1.1 数据结构</vt:lpstr>
      <vt:lpstr>数据元素（data element）</vt:lpstr>
      <vt:lpstr>数据对象（Data Object） </vt:lpstr>
      <vt:lpstr>数据结构（data structure）</vt:lpstr>
      <vt:lpstr>图书自动检索系统</vt:lpstr>
      <vt:lpstr>人机对奕问题</vt:lpstr>
      <vt:lpstr>古老的七桥问题</vt:lpstr>
      <vt:lpstr>古老的七桥问题</vt:lpstr>
      <vt:lpstr>社交好友关系图</vt:lpstr>
      <vt:lpstr>PowerPoint 演示文稿</vt:lpstr>
      <vt:lpstr>PowerPoint 演示文稿</vt:lpstr>
      <vt:lpstr>数据的存储结构</vt:lpstr>
      <vt:lpstr>PowerPoint 演示文稿</vt:lpstr>
      <vt:lpstr>PowerPoint 演示文稿</vt:lpstr>
      <vt:lpstr>PowerPoint 演示文稿</vt:lpstr>
      <vt:lpstr>PowerPoint 演示文稿</vt:lpstr>
      <vt:lpstr>PowerPoint 演示文稿</vt:lpstr>
      <vt:lpstr>抽象数据类型（abstract data type-ADT）</vt:lpstr>
      <vt:lpstr>抽象数据类型（abstract data type-ADT）</vt:lpstr>
      <vt:lpstr>抽象数据类型（abstract data type-ADT）</vt:lpstr>
      <vt:lpstr>PowerPoint 演示文稿</vt:lpstr>
      <vt:lpstr>1.2  算法 </vt:lpstr>
      <vt:lpstr>1.2  算法 </vt:lpstr>
      <vt:lpstr>算法、数据结构与程序的关系 </vt:lpstr>
      <vt:lpstr>算法设计的要求</vt:lpstr>
      <vt:lpstr>算法设计的要求</vt:lpstr>
      <vt:lpstr>算法设计的要求</vt:lpstr>
      <vt:lpstr>算法设计的要求</vt:lpstr>
      <vt:lpstr>PowerPoint 演示文稿</vt:lpstr>
      <vt:lpstr>1.3  算法的评价</vt:lpstr>
      <vt:lpstr>性能评价</vt:lpstr>
      <vt:lpstr>时间复杂性</vt:lpstr>
      <vt:lpstr>语句频度 </vt:lpstr>
      <vt:lpstr>渐进时间复杂性</vt:lpstr>
      <vt:lpstr>PowerPoint 演示文稿</vt:lpstr>
      <vt:lpstr>算法的时间复杂度 </vt:lpstr>
      <vt:lpstr>常用阶（由低到高）</vt:lpstr>
      <vt:lpstr>常用的时间复杂度频率计数</vt:lpstr>
      <vt:lpstr>最坏时间复杂度</vt:lpstr>
      <vt:lpstr>算法的空间复杂度 ( Space Complexity )</vt:lpstr>
      <vt:lpstr>算法的空间复杂度</vt:lpstr>
      <vt:lpstr>算法的复杂度。</vt:lpstr>
      <vt:lpstr>数据结构课程学习特点</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jinxiang xia</cp:lastModifiedBy>
  <cp:revision>1200</cp:revision>
  <cp:lastPrinted>1999-11-08T20:52:53Z</cp:lastPrinted>
  <dcterms:created xsi:type="dcterms:W3CDTF">1999-08-24T18:39:05Z</dcterms:created>
  <dcterms:modified xsi:type="dcterms:W3CDTF">2025-02-23T02:10:20Z</dcterms:modified>
</cp:coreProperties>
</file>