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5"/>
  </p:notesMasterIdLst>
  <p:handoutMasterIdLst>
    <p:handoutMasterId r:id="rId86"/>
  </p:handoutMasterIdLst>
  <p:sldIdLst>
    <p:sldId id="256" r:id="rId2"/>
    <p:sldId id="807" r:id="rId3"/>
    <p:sldId id="809" r:id="rId4"/>
    <p:sldId id="257" r:id="rId5"/>
    <p:sldId id="812" r:id="rId6"/>
    <p:sldId id="814" r:id="rId7"/>
    <p:sldId id="816" r:id="rId8"/>
    <p:sldId id="817" r:id="rId9"/>
    <p:sldId id="818" r:id="rId10"/>
    <p:sldId id="819" r:id="rId11"/>
    <p:sldId id="820" r:id="rId12"/>
    <p:sldId id="822" r:id="rId13"/>
    <p:sldId id="821" r:id="rId14"/>
    <p:sldId id="823" r:id="rId15"/>
    <p:sldId id="813" r:id="rId16"/>
    <p:sldId id="828" r:id="rId17"/>
    <p:sldId id="829" r:id="rId18"/>
    <p:sldId id="832" r:id="rId19"/>
    <p:sldId id="833" r:id="rId20"/>
    <p:sldId id="834" r:id="rId21"/>
    <p:sldId id="835" r:id="rId22"/>
    <p:sldId id="838" r:id="rId23"/>
    <p:sldId id="836" r:id="rId24"/>
    <p:sldId id="841" r:id="rId25"/>
    <p:sldId id="842" r:id="rId26"/>
    <p:sldId id="846" r:id="rId27"/>
    <p:sldId id="847" r:id="rId28"/>
    <p:sldId id="849" r:id="rId29"/>
    <p:sldId id="824" r:id="rId30"/>
    <p:sldId id="843" r:id="rId31"/>
    <p:sldId id="844" r:id="rId32"/>
    <p:sldId id="831" r:id="rId33"/>
    <p:sldId id="837" r:id="rId34"/>
    <p:sldId id="850" r:id="rId35"/>
    <p:sldId id="851" r:id="rId36"/>
    <p:sldId id="852" r:id="rId37"/>
    <p:sldId id="853" r:id="rId38"/>
    <p:sldId id="857" r:id="rId39"/>
    <p:sldId id="854" r:id="rId40"/>
    <p:sldId id="855" r:id="rId41"/>
    <p:sldId id="856" r:id="rId42"/>
    <p:sldId id="858" r:id="rId43"/>
    <p:sldId id="840" r:id="rId44"/>
    <p:sldId id="863" r:id="rId45"/>
    <p:sldId id="859" r:id="rId46"/>
    <p:sldId id="862" r:id="rId47"/>
    <p:sldId id="864" r:id="rId48"/>
    <p:sldId id="860" r:id="rId49"/>
    <p:sldId id="845" r:id="rId50"/>
    <p:sldId id="865" r:id="rId51"/>
    <p:sldId id="290" r:id="rId52"/>
    <p:sldId id="867" r:id="rId53"/>
    <p:sldId id="868" r:id="rId54"/>
    <p:sldId id="869" r:id="rId55"/>
    <p:sldId id="871" r:id="rId56"/>
    <p:sldId id="872" r:id="rId57"/>
    <p:sldId id="873" r:id="rId58"/>
    <p:sldId id="874" r:id="rId59"/>
    <p:sldId id="875" r:id="rId60"/>
    <p:sldId id="876" r:id="rId61"/>
    <p:sldId id="877" r:id="rId62"/>
    <p:sldId id="878" r:id="rId63"/>
    <p:sldId id="879" r:id="rId64"/>
    <p:sldId id="880" r:id="rId65"/>
    <p:sldId id="870" r:id="rId66"/>
    <p:sldId id="881" r:id="rId67"/>
    <p:sldId id="882" r:id="rId68"/>
    <p:sldId id="883" r:id="rId69"/>
    <p:sldId id="884" r:id="rId70"/>
    <p:sldId id="885" r:id="rId71"/>
    <p:sldId id="889" r:id="rId72"/>
    <p:sldId id="890" r:id="rId73"/>
    <p:sldId id="887" r:id="rId74"/>
    <p:sldId id="891" r:id="rId75"/>
    <p:sldId id="888" r:id="rId76"/>
    <p:sldId id="892" r:id="rId77"/>
    <p:sldId id="895" r:id="rId78"/>
    <p:sldId id="894" r:id="rId79"/>
    <p:sldId id="893" r:id="rId80"/>
    <p:sldId id="897" r:id="rId81"/>
    <p:sldId id="898" r:id="rId82"/>
    <p:sldId id="901" r:id="rId83"/>
    <p:sldId id="900" r:id="rId84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  <a:srgbClr val="CC00CC"/>
    <a:srgbClr val="99FFCC"/>
    <a:srgbClr val="000066"/>
    <a:srgbClr val="990033"/>
    <a:srgbClr val="800000"/>
    <a:srgbClr val="CCFFCC"/>
    <a:srgbClr val="FFCC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6" autoAdjust="0"/>
    <p:restoredTop sz="94660"/>
  </p:normalViewPr>
  <p:slideViewPr>
    <p:cSldViewPr>
      <p:cViewPr varScale="1">
        <p:scale>
          <a:sx n="90" d="100"/>
          <a:sy n="90" d="100"/>
        </p:scale>
        <p:origin x="87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89" d="100"/>
          <a:sy n="89" d="100"/>
        </p:scale>
        <p:origin x="3534" y="108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AEE1FD1-EC94-4794-9BC6-2573893EF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82A3EF-CCA2-4855-8884-37DE395ED1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48F94-1F40-4048-8CB0-C63D57124AC0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9D244E-86E1-452D-8F9D-C04636E909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EDF74-24EE-4ECC-84EB-94A7F47BAC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58B27-102A-4363-BD66-72EBF89B2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26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6:50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9:18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9:19.0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9:19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8:02.0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153 1,'-1'8,"0"1,-1-1,0 0,-1 0,1 1,-1-1,-1-1,-7 14,-10 23,16-29,-4 10,0-1,-22 38,22-46,0-1,-6 19,12-26,0 1,1-1,0 1,0-1,1 1,0 10,1-5,-1-2,1 0,0 0,1 0,0 0,4 15,-4-25,-1-1,1 1,0-1,0 1,-1-1,1 0,0 1,0-1,0 0,1 0,-1 1,0-1,2 1,6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8:05.6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278 76,'0'-3,"0"0,0 0,0 0,0 0,0 0,1 0,0 0,-1 1,1-1,0 0,0 0,1 1,-1-1,1 0,-1 1,1 0,0-1,0 1,0 0,0 0,0 0,0 0,1 0,-1 0,0 1,1-1,0 1,-1 0,1 0,0 0,0 0,0 0,-1 0,1 1,6-1,-5 1,1-1,-1 1,1 0,-1 0,1 1,-1 0,0-1,1 1,-1 1,0-1,0 0,5 3,-7-3,0 1,-1-1,1 0,0 1,-1-1,1 1,-1-1,1 1,-1 0,0-1,0 1,0 0,0 0,0 0,0 0,0 0,-1 0,1 0,-1 0,1 0,-1 0,0 1,0-1,0 0,0 0,0 0,-1 3,0 0,-1 1,1-1,-1 0,0 0,-1 0,1-1,-1 1,0 0,-5 6,-4 3,-20 18,26-27,0 0,-1 0,1-1,-1 0,0 0,0-1,-13 5,-4-1,-27 5,-22 5,57-10,-1 0,1 1,0 1,0 1,1 0,-24 22,38-32,0 1,1-1,-1 1,0-1,1 1,-1 0,1-1,-1 1,1 0,-1-1,1 1,0 0,-1 0,1-1,0 1,0 0,-1 1,1-2,0 1,1-1,-1 1,0-1,0 0,0 1,1-1,-1 0,0 0,0 1,1-1,-1 0,0 1,0-1,1 0,-1 0,0 0,1 1,-1-1,0 0,1 0,-1 0,1 0,-1 0,1 0,4 1,0 0,1-1,-1 1,6-2,-7 1,343-4,-334 4,0-2,0 0,0-1,15-4,-16 3,1 1,-1 0,1 1,21-1,-32 3,-1 0,1 0,-1 1,1-1,-1 0,1 1,-1-1,0 1,1-1,-1 1,0 0,1-1,-1 1,0 0,0 0,0 0,0 0,0 0,2 2,-2-1,0 0,1 0,-1 1,0-1,0 1,0-1,-1 1,1-1,0 1,-1 3,1-1,-1 0,0 1,0-1,-1 0,0 0,0 0,0 0,0 0,-1 0,-4 10,1-8,0 1,-1-1,0-1,0 1,-1-1,0 0,0 0,-11 7,-69 34,72-40,6-3,0 0,0-1,0 0,0 0,-1-1,-15 1,-57-3,8 0,58 2,2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8:16.08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450 1,'-65'0,"-72"1,133-1,-1 1,0 0,0 0,1 1,-1-1,1 1,-1 0,1 0,-6 4,-3 3,-18 17,21-17,-1-1,-21 15,25-20,1 0,0 1,0 0,0 0,1 1,0 0,0 0,0 0,0 0,1 1,-1 0,2 0,-1 0,1 0,0 0,0 1,0 0,-2 10,2-7,1 0,0 1,0 0,1-1,1 1,0 20,1-27,0 0,-1-1,1 1,1 0,-1 0,0-1,1 1,0 0,0-1,0 1,0-1,1 0,-1 0,1 0,-1 0,1 0,0-1,1 1,-1-1,0 0,7 3,15 6,-1-2,29 7,-16-6,1 0,-24-7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9:05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0 661,'11'-1,"0"0,0-1,0 0,-1-1,1 0,-1-1,0 0,0 0,0-1,-1 0,18-14,-6 3,5-3,0-2,43-46,41-52,-99 108,0-1,-1-1,0 1,-1-2,-1 1,0-1,8-20,-6 14,0 1,15-20,-17 28,0-1,0-1,-1 1,-1-1,0-1,-1 1,4-16,-9 25,1 0,1 0,-1 1,0-1,1 0,0 0,0 1,2-4,-3 6,0 0,-1 0,1 1,0-1,-1 0,1 1,0-1,0 0,0 1,-1-1,1 1,0-1,0 1,0 0,0-1,0 1,0 0,0 0,0 0,0-1,0 1,0 0,0 0,0 0,0 1,0-1,0 0,0 0,0 1,0-1,0 0,0 1,0-1,0 1,0-1,-1 1,1-1,1 2,8 7,-1 0,0 0,-1 1,0 0,11 18,1 1,10 8,-18-23,-1 0,0 1,14 27,3 14,39 60,-48-88,1 0,2-1,41 39,-11-22,9 9,-46-38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9:56.9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270 0,'-10'1,"-1"0,1 1,0 0,-19 7,4-1,16-6,0 1,0 0,0 1,1 0,-1 1,1 0,0 0,1 0,-1 1,1 0,0 1,1 0,-1 0,1 0,1 0,-1 1,1 0,1 1,-1-1,2 1,-6 14,4-5,0 1,-4 29,8-41,1 0,-1 0,2 0,-1 0,1 0,-1 0,2 0,-1 0,1 0,3 7,-3-11,-1 0,1 0,0-1,0 1,0-1,0 0,1 1,-1-1,1 0,-1 0,4 1,34 17,-14-7,18 15,-25-16,21 11,-34-20,1 0,-1-1,1 1,0-2,-1 1,1-1,12 1,-17-1,1-1,-1 0,0 0,0-1,0 1,0 0,0-1,1 1,-1-1,0 0,0 0,0 0,-1 0,1 0,0 0,0 0,0-1,-1 1,1-1,-1 1,1-1,-1 1,0-1,1 0,-1 0,0 0,0 0,0 0,0 0,-1 0,1 0,-1 0,1-2,1-8,0 0,-2 0,1 0,-3-22,1 14,1 11,-1 0,1-1,-2 1,1 0,-1 0,0 0,-1 0,0 0,-1 0,0 1,-5-10,7 15,0 0,0 0,1 0,-1 0,1-1,0 1,0 0,0-1,0 1,1-1,-1 1,1-7,0 8,1 0,-1 0,1 0,0 0,-1 1,1-1,0 0,0 1,0-1,0 1,0-1,0 1,1-1,-1 1,0 0,1-1,-1 1,1 0,0 0,-1 0,1 0,0 1,-1-1,1 0,4 0,10-3,0 0,33-1,-28 3,-19 2,0-1,0 1,0 0,0 0,0 0,1 0,-1 1,0-1,0 0,0 1,0 0,0-1,0 1,2 1,-3-1,0 1,0-1,0 0,0 0,0 0,0 1,0-1,0 1,-1-1,1 0,0 1,-1-1,1 1,-1-1,0 1,0 0,1-1,-1 1,0-1,-1 3,-1 98,-1-13,3 159,0-231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0:13.0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1072,'6'1,"-1"-1,0-1,1 1,-1-1,0 0,1 0,-1-1,0 0,0 0,0 0,-1 0,9-5,5-5,1 0,29-28,-41 34,-1-1,0 0,0 0,0 0,-1-1,0 0,0 0,-1 0,5-13,-5 7,0-1,2 1,0 1,0-1,2 1,-1 0,19-22,74-91,20-23,-111 138,-1 0,0 0,-1-1,0 0,8-24,6-8,-15 34,1-1,0 2,8-11,11-13,-9 11,28-31,4-4,-34 39,42-63,-55 77,0 0,0 0,1 0,0 1,0 0,0-1,0 1,0 0,5-3,-6 5,-1 0,1 1,0-1,0 0,0 1,0-1,0 1,0 0,0-1,-1 1,1 0,0 0,0 0,0 1,0-1,0 0,0 1,0-1,0 1,0 0,0 0,2 1,13 9,-1 0,0 1,-1 0,0 2,14 16,19 17,57 42,-88-75,2 0,0-1,24 12,-19-11,6 3,-7-4,0 1,32 26,-35-24,38 22,-23-16,5 2,-25-16,0 1,16 13,4 4,61 35,-45-30,-28-15,37 34,-37-30,28 19,-14-15,-22-15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2:19.8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374 29,'-33'-1,"-60"-12,60 8,-52-3,83 7,-1 1,1 0,-1 0,0 0,1 0,-1 1,1-1,-1 1,1-1,-1 1,1 0,-1 0,1 0,0 0,-1 1,1-1,0 1,0-1,0 1,0 0,0 0,1 0,-1 0,0 0,1 0,-1 0,0 3,-49 119,47-113,0 1,2 0,-1 0,2 0,-1 15,3 62,1-32,-2-40,0-6,0-1,3 18,-3-24,1 0,0-1,1 1,-1 0,1-1,0 1,0 0,0-1,0 0,4 5,-2-2,1-1,-1 0,1-1,0 1,0-1,1 1,-1-2,1 1,0-1,0 0,0 0,0 0,1-1,-1 0,1 0,-1-1,12 2,125-3,-63-2,-63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6:50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2:36.8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1 621,'0'0,"0"0,0 0,0 0,0 0,0 0,0 0,0 0,0 0,0 0,0 0,0 0,0 0,0 0,0 0,0 1,0-1,0 0,0 0,0 0,1 0,-1 0,0 0,0 0,0 0,0 0,0 0,0 0,0 0,0 0,0 0,0 0,0 0,0 0,0 0,0 0,0 0,0 0,1 0,-1 0,0 0,0 0,0 0,0 0,0 0,0 0,0 0,0 0,0 0,0 0,0 0,0 0,0 0,0 0,0 0,0 0,0-1,1 1,-1 0,0 0,0 0,0 0,0 0,0 0,0 0,0 0,0 0,6-7,5-8,17-46,-14 30,21-36,-24 47,13-33,-18 38,0 0,2 0,0 1,16-23,-16 27,1-1,-2-1,1 0,-2 0,1 0,-2 0,0-1,4-14,-4 9,2 0,11-26,-14 37,-1 1,1-1,0 1,0 0,1 0,0 1,0-1,0 1,9-6,-14 11,1-1,0 1,0-1,-1 1,1 0,0-1,0 1,0 0,0-1,0 1,0 0,0 0,-1 0,1 0,0 0,0 0,0 0,0 0,0 0,0 1,0-1,0 0,0 0,-1 1,1-1,0 1,0-1,0 1,-1-1,1 1,0-1,-1 1,2 1,1 2,1 0,-1 0,0 1,4 8,-2-3,17 32,17 48,-19-44,75 151,-41-98,-38-62,-12-23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2:41.4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38 0,'-2'0,"-1"3,-3 10,0 6,1 5,2 0,0-1,2-1,0-3,1-2,0 4,1 1,-1-1,0-2,-2-1,-1-1,-1-4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2:45.7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50 13,'0'-1,"0"1,0-1,1 0,-1 1,0-1,0 0,1 1,-1-1,1 1,-1-1,0 0,1 1,-1-1,1 1,-1 0,1-1,0 1,-1-1,1 1,-1 0,1-1,0 1,-1 0,1 0,0-1,-1 1,1 0,0 0,-1 0,1 0,0 0,0 0,1 0,1 0,1 0,-1 0,0 1,1-1,5 2,5 4,-1-1,1 1,-2 1,1 1,13 9,-19-12,0 1,-1 0,0 0,0 0,0 1,-1-1,0 1,0 1,-1-1,4 10,37 81,-41-89,0 0,-1 0,0 0,-1 0,0 1,0-1,0 13,-3 69,-2-37,3-50,0 0,0 0,-1 0,1-1,-1 1,0 0,0 0,-1-1,1 1,-1-1,0 1,0-1,0 0,-3 4,1-3,0 0,0 0,0-1,0 1,-1-1,0 0,1-1,-1 1,-9 3,-8 0,0 0,0-2,-1 0,-24 0,6 0,36-3,1 0,0-1,0 0,-1 0,1 0,0-1,-6 0,9 0,0 1,-1-1,1 0,0 1,0-1,0 0,-1 1,1-1,0 0,0 0,0 0,0 0,0 0,1 0,-1-1,0 1,0 0,1 0,-1-1,1 1,-1 0,1-1,-1 1,1 0,0-1,0 0,-2-18,2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3:01.6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1 720,'11'-12,"-7"8,-1 0,1 1,0 0,0-1,0 1,5-2,3-3,1 0,-1-1,0 0,0-1,-1 0,-1-1,0 0,0 0,-1-1,-1-1,10-16,-2 2,32-42,-26 40,-16 19,1 1,0 0,1 0,0 1,0 0,1 0,0 1,1 0,-1 1,1 0,0 0,1 1,13-5,-14 7,0-1,1-1,-2 0,1 0,-1-1,1 0,-2-1,1 0,-1-1,0 1,0-1,-1-1,7-10,7-7,-6 7,-1 0,0-1,14-28,-24 40,0-1,1 1,0 1,1-1,7-8,-12 15,1-1,-1 0,1 1,-1-1,1 1,0 0,0-1,-1 1,1 0,0 0,0 0,0 0,0 1,0-1,1 0,-1 1,0-1,0 1,0 0,0 0,1 0,-1 0,0 0,0 1,0-1,0 0,4 2,-2 1,1 0,-1 0,0 0,0 0,0 1,0 0,0-1,-1 2,5 5,2 6,11 23,1 12,-14-31,0-1,14 22,-19-36,1 0,-1 0,1 0,0-1,0 1,1-1,-1 0,1 0,0-1,0 0,0 1,7 1,77 38,-72-34,38 23,-40-22,0-1,0-1,1 0,27 9,-29-14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3:04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0 990,'5'-6,"-1"0,1 0,0 0,0 1,1 0,0 0,9-7,11-9,58-69,-7 8,-74 79,61-64,-56 58,0-2,-1 1,0-1,-1 0,7-17,43-91,-19 45,-8 21,-19 38,-1 0,8-20,-12 23,1 1,1-1,0 1,1 0,0 0,13-12,16-23,-30 36,10-21,-13 22,1 0,0 0,12-14,-13 17,2-1,0 0,1 0,0 1,13-11,-19 17,0-1,0 0,0 0,0 1,0-1,0 1,1-1,-1 1,0-1,0 1,1 0,-1 0,0 0,0-1,1 1,-1 0,0 1,0-1,1 0,-1 0,0 0,0 1,1-1,-1 1,0-1,0 1,0-1,0 1,0 0,0-1,0 1,0 0,0 0,0 0,0 0,0 0,0 0,-1 0,1 0,0 0,-1 0,1 0,0 3,3 6,-1 1,1 0,-2 1,0-1,1 22,1 1,8 34,5 39,-15-94,1 1,0-1,1 0,0 0,1 0,0-1,1 0,1 0,0 0,11 14,-9-14,-1-1,0 1,-1 1,8 20,-9-16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3:32.1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268 2,'-39'-1,"19"0,0 1,-28 4,40-2,0 1,0 0,0 0,1 1,0 0,-1 0,2 1,-1 0,0 0,1 0,0 1,0 0,1 0,0 1,-7 10,8-9,1 1,0 0,1 0,0 0,0 0,1 0,-1 18,0-1,-2 18,2-1,4 44,-1-81,0-1,0 1,1-1,-1 0,1 0,0 0,1 0,-1 0,5 7,5 4,16 19,-19-25,-5-5,1 0,0 0,0-1,1 0,-1 0,1 0,0-1,-1 0,2 0,-1 0,0-1,1 0,-1 0,13 1,5 0,-1-2,47-3,-12-1,-46 3,0 0,-1-1,1-1,19-4,-26 5,-1-1,1 0,0 0,-1 0,1-1,-1 0,0 1,0-1,0-1,0 1,-1-1,1 1,4-7,-6 6,1 0,0 0,-1-1,0 1,0-1,0 1,-1-1,0 0,0 1,0-1,0 0,-1 0,1 0,-1 0,0 0,-1 0,1 0,-2-4,0 2,0 0,-1 1,0-1,0 1,0 0,-1 0,1 0,-1 1,-1-1,1 1,-1 0,-6-5,-20-15,21 18,0 0,1-1,0 0,1-1,-13-16,20 24,0 1,1-1,-1 0,1 0,-1 0,0 0,1 0,0 0,-1 0,1 0,0 0,-1-1,1 1,0 0,0 0,0 0,0 0,0 0,0 0,0-1,0 1,1 0,-1 0,0 0,1 0,-1 0,1 0,-1 0,1 0,-1 0,1 0,0 0,-1 0,1 1,0-1,0 0,0 0,0 1,-1-1,3-1,4-1,-1 1,1-1,0 1,0 0,9-1,-4 0,88-18,-100 21,0 0,0 0,0 0,0 0,0 0,0 0,0 0,0 0,0 0,0 0,0 0,0 0,0 0,0 0,0 0,0 0,0 0,0 1,0-1,0 0,0 0,0 0,0 0,0 0,0 0,0 0,0 0,0 0,0 0,0 0,0 0,0 0,0 0,0 0,0 0,0 0,0 0,0 0,0 0,0 0,0 0,0 0,0 0,0 0,-8 6,-17 9,7-5,15-8,-1 1,1-1,0 1,0 0,0-1,0 1,0 1,1-1,-1 0,1 1,0-1,0 1,0-1,-2 8,3-6,0 1,0 0,0-1,1 1,-1 0,2 0,-1 0,0-1,3 9,2 6,2 1,0-1,1 0,16 26,-18-34,0-1,-1 1,0 0,-1 0,0 1,-1-1,3 25,-6-23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3:47.3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0 410,'5'0,"-1"-1,1 0,-1 0,1 0,-1 0,7-4,12-3,4 3,1 1,1 2,-1 0,33 3,-27 1,0-3,44-5,-64 2,1-1,-1 0,0 0,0-2,0 0,24-16,-23 13,0 1,1 0,1 2,23-9,-3 7,-27 7,1 0,-1-1,0 0,0 0,0-1,0 0,-1-1,16-10,1-6,35-23,33-16,-87 56,-1 0,0 0,0 0,0-1,0 0,-1 0,0-1,0 1,0-1,-1 0,5-8,-9 14,2-3,-1 0,1 0,0 1,0-1,4-4,-5 7,-1-1,1 1,-1 0,1 0,-1-1,1 1,-1 0,1 0,-1-1,1 1,-1 0,1 0,0 0,-1 0,1 0,-1 0,1 0,0 0,-1 0,1 0,-1 0,1 0,-1 1,1-1,0 0,-1 0,1 1,-1-1,1 0,-1 0,1 1,-1-1,0 1,1-1,-1 0,1 1,-1-1,0 1,1 0,3 5,1 0,-1 0,-1 0,1 1,-1 0,0-1,-1 1,3 9,0 9,3 28,-5-30,7 30,-6-35,0 0,2 25,-5-24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07.4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2 423,'0'-23,"-1"-6,1-1,2 0,1 1,10-44,-10 65,0 1,1 0,0 0,0 0,1 0,0 1,0 0,1 0,6-6,-3 3,0-1,10-15,-14 16,0 0,0-1,-1 0,-1 0,0 0,3-12,-6 21,0 1,0-1,0 1,0-1,0 1,0-1,0 1,0-1,1 1,-1 0,0-1,0 1,1-1,-1 1,0 0,0-1,1 1,-1 0,0-1,1 1,-1 0,1-1,-1 1,0 0,1 0,-1-1,1 1,-1 0,1 0,0 0,0 0,0 0,-1 1,1-1,0 0,0 0,0 1,-1-1,1 1,0-1,0 1,-1-1,1 1,1 1,3 4,0 0,8 12,-10-14,2 3,4 5,-1 1,0 0,-1 0,9 24,-8-19,0 1,12 19,-10-21,-2 0,11 28,7 42,-22-72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53.1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1 278,'0'-1,"0"1,0 0,0-1,0 1,0-1,0 1,0 0,0-1,0 1,0 0,0-1,0 1,0-1,0 1,0 0,0-1,0 1,0 0,1-1,-1 1,0 0,0-1,0 1,1 0,-1 0,0-1,1 1,9-17,-8 14,6-11,35-50,-37 56,1 0,0 1,0 0,1 1,15-11,36-28,-41 30,1 1,28-16,-44 28,0 0,0 1,1-1,-1 1,0 0,1 0,-1 0,0 0,1 1,-1-1,1 1,-1 0,1 0,-1 0,1 1,-1-1,1 1,-1 0,1 0,-1 0,0 0,0 0,1 1,-1-1,0 1,0 0,0 0,-1 0,4 4,80 63,-34-27,-37-29,1 0,27 17,-4-6,-24-14,0 0,32 13,-34-18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3:51.33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0 758,'1'-9,"0"0,0 0,1 0,0 0,0 0,1 0,0 1,1-1,0 1,10-15,-3 3,2 2,0 0,1 0,32-29,-31 29,1 1,-2-2,-1 0,22-41,-28 48,-1-1,-1-1,0 1,0-1,-1 0,-1 0,-1 0,0 0,0 0,-2-1,0-16,-1 1,1 11,-2-23,1 36,0-1,-1 0,0 1,0 0,0-1,-1 1,-4-7,-33-49,51 67,5 5,3 5,-1 2,29 31,-13-12,-23-27,0-1,0 1,1-2,0 1,1-2,19 8,-15-6,0 0,28 19,75 60,-112-82,1 0,0-1,16 6,-18-8,0 0,0 1,-1 0,1 1,0-1,-1 1,0 1,6 4,8 11,66 58,-80-73,0 0,-1 0,5 7,-1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6:50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3:53.9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1,'0'1,"0"0,0 0,1 1,-1-1,0 0,1 0,-1 0,1 1,-1-1,1 0,0 0,0 0,-1 0,1 0,0 0,0 0,0 0,0-1,0 1,1 1,27 12,-18-8,6 2,1 1,0 0,33 10,-22-9,-1 0,37 19,-53-21,23 16,1 1,6 4,-28-18,1-1,22 12,-16-13,-3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57.6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0 466,'6'-4,"-1"1,0-1,0 0,0-1,0 1,-1-1,0 0,0 0,0-1,5-10,12-16,20-15,-21 24,33-48,-32 38,1 1,37-42,-40 52,18-19,-33 38,0-1,0 1,1-1,-1 1,1 1,-1-1,9-3,-12 6,1-1,-1 1,1 0,-1 0,1 0,-1 0,1 0,-1 0,1 0,-1 1,1-1,-1 0,1 1,-1-1,0 1,1 0,-1-1,0 1,1 0,-1 0,0 0,0 0,0 0,0 0,0 0,2 2,2 4,1 1,-2-1,7 12,-6-9,16 32,-18-34,1 0,0 0,0 0,1 0,-1-1,2 0,-1 0,1 0,0-1,12 10,80 44,-59-38,-23-12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6:00.1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0 687,'2'0,"-1"0,0 0,0-1,0 1,0 0,0 0,1-1,-1 1,0-1,0 1,0-1,0 0,0 1,0-1,0 0,-1 1,1-1,0 0,0 0,0 0,-1 0,2-1,0-3,1-1,-1 1,3-9,1-4,2 2,0 1,-1-1,-1 0,0-1,6-31,-10 40,-1-1,2 1,-1 0,1 0,1 1,5-11,31-41,1-3,-30 42,1 1,-2-1,0 0,-1 0,9-34,-16 46,1 0,-1 1,2-1,-1 1,1-1,0 1,0 0,7-6,5-6,24-23,-38 40,1 0,-1 0,1 0,-1 0,1 0,-1 1,1-1,0 1,0 0,0-1,0 1,0 1,0-1,5 0,-5 1,0 0,-1 0,1 0,0 1,-1 0,1-1,-1 1,1 0,-1 0,1 0,-1 1,0-1,1 0,-1 1,0 0,0-1,3 5,7 7,-2 2,1 0,-2 0,0 1,9 21,13 24,-14-33,2-1,43 47,54 42,-71-73,-32-28,0 0,20 31,8 10,-25-36,-1-3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06.0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0,'0'0,"0"0,1 0,-1 0,0 0,0 0,1 1,-1-1,0 0,0 0,1 0,-1 0,0 0,0 0,0 0,1 1,-1-1,0 0,0 0,0 0,0 0,1 1,-1-1,0 0,0 0,0 0,0 1,0-1,0 0,0 0,0 1,1-1,-1 0,3 11,-3-11,7 28,-1 1,-2-1,1 38,-5 92,-2-66,2-76,1 0,0 0,1 0,6 22,-2-14,-2 1,4 47,-7 52,-2-68,1-40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09.4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76 16,'11'-1,"0"0,19-4,11-2,-35 6,1 1,-1-1,1 2,0-1,-1 1,1-1,6 3,-11-2,1 0,-1 1,0-1,1 0,-1 0,0 1,0 0,0-1,0 1,-1 0,1 0,0 0,-1 0,1 0,-1 0,0 0,0 1,0-1,0 1,1 4,-1-4,0 1,0-1,-1 1,1 0,-1 0,0-1,0 1,0 0,-1-1,1 1,-1 0,0-1,0 1,-1-1,1 1,-1-1,1 1,-1-1,0 0,0 0,0 0,-1 0,1 0,-1-1,0 1,-3 2,0 0,0-1,-1 0,1 0,-1 0,0 0,0-1,0-1,-1 1,1-1,-1 0,-12 1,12-2,1 0,-1 0,1 1,-1 0,1 1,0 0,0 0,0 0,0 1,0 0,1 0,-11 10,17-14,-1 0,1 0,-1 1,1-1,0 0,-1 1,1-1,0 0,-1 1,1-1,0 0,0 1,-1-1,1 1,0-1,0 1,0-1,0 0,-1 1,1-1,0 1,0-1,0 1,9 1,19-10,-26 8,16-6,1 1,0 1,0 1,0 1,0 0,27 2,-44 0,0 0,0 0,0 0,-1 1,1-1,0 0,0 1,0-1,-1 1,1 0,0 0,-1-1,1 1,0 0,-1 0,0 1,1-1,-1 0,1 0,-1 1,0-1,1 3,0-1,-1 0,0 1,0 0,0-1,0 1,-1 0,1-1,-1 1,0 0,-1 3,1 14,0-3,-1 0,-4 29,4-42,0 0,-1-1,1 1,-1-1,0 1,0-1,0 0,-1 0,1 0,-1 0,0 0,0-1,-1 1,-6 5,-6 3,-1 1,2 1,0 0,1 1,-16 20,22-23,-1-1,-17 16,21-22,1-1,-2-1,1 1,0-1,-1 0,1 0,-1 0,-8 2,-4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46.8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0 963,'0'-3,"1"0,-1 1,1-1,0 1,0-1,0 1,0 0,0-1,1 1,-1 0,1 0,-1 0,1 0,0 0,0 0,3-2,5-5,22-12,-27 18,107-76,-33 21,-51 38,-2-1,38-39,40-57,9-9,6 0,-111 117,-1-1,-1 0,7-12,-9 13,1 0,1 1,-1-1,1 2,9-11,42-39,-32 31,0 1,32-23,-55 46,0 0,1 1,-1-1,1 1,-1 0,1 0,-1 0,1 0,-1 0,1 1,0-1,0 1,-1 0,1 0,0 0,0 0,-1 0,1 0,0 1,3 0,-2 1,1 0,-1 0,0 0,0 1,0-1,-1 1,1 0,-1 0,1 0,-1 0,4 7,88 128,-89-128,2-1,-1 0,1 0,15 12,-12-11,18 22,-1 2,-9-11,-1 0,0 2,23 45,-31-49,2 0,1 0,20 23,51 51,-66-76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8:24.8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385 2,'-54'-1,"-51"1,90 1,-1 1,0 0,1 1,-22 8,30-8,0 0,1 0,-1 1,1 0,0 0,0 1,0-1,1 1,0 1,0-1,-8 12,8-10,1 0,0 0,0 0,1 1,-1 0,2 0,-1 0,1 0,0 0,0 10,-1 12,-6 170,9-187,-1-3,1-1,1 1,0-1,0 0,3 12,-3-18,0-1,0 1,0-1,1 1,-1-1,1 1,-1-1,1 0,0 0,0 0,0 0,0 0,0 0,1 0,-1-1,0 1,1-1,0 0,-1 1,1-1,5 1,5 1,1-1,0-1,0 0,0-1,27-3,2 1,-34 2,-4 0,0 0,0-1,0 1,0-1,10-2,-13 2,-1 0,1 1,-1-1,0 0,1 0,-1 0,0 0,1 0,-1-1,0 1,0 0,0 0,0-1,0 1,0-1,-1 1,1-1,0 1,-1-1,1 1,-1-1,1-2,1-5,-1 0,0 0,-1 0,0 0,-2-15,-12-43,5 31,8 29,-1-1,1 1,0-1,0-15,2 20,-1 1,0 0,1 0,-1 0,1-1,0 1,0 0,0 0,0 0,0 0,0 0,0 1,1-1,-1 0,1 0,-1 1,1-1,-1 1,1-1,0 1,0 0,2-1,22-10,0 1,51-13,-66 23,-8 4,-10 11,3-7,-4 8,1 2,0-1,2 1,0-1,0 2,2-1,-3 26,4 127,4-89,-1-67,-1 0,-1 1,0-1,-1 0,-1 0,-7 26,2-22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8:40.5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0 832,'1'-2,"-1"0,1 0,-1 0,1 0,-1 1,1-1,0 0,0 0,0 1,0-1,0 1,0-1,0 1,1-1,-1 1,0 0,3-2,32-21,-25 17,-1 1,1 0,0 0,1 1,-1 1,1 0,22-5,-28 7,0 0,0 0,0-1,0 0,-1 0,0 0,1-1,-1 0,7-7,18-11,24-18,-38 27,1 1,0 1,31-16,-28 17,-1 0,0-2,22-18,-18 13,-1 4,33-18,-31 19,26-18,-28 16,0 1,1 1,26-10,77-22,-89 31,-11 5,0 1,31-5,-46 9,0 0,0 0,0-2,-1 1,1-1,13-9,-14 7,1 1,1 1,-1-1,1 2,17-5,-23 8,0 0,0-1,0 0,0 0,0 0,5-3,-9 3,0 1,0 0,-1-1,1 0,-1 1,1-1,-1 0,0 0,1 0,-1 0,0 0,0 0,0 0,-1 0,1 0,0 0,-1 0,1-1,-1-3,1-5,-1 0,-1-15,0 16,0 0,1 1,2-14,-2 21,0 1,0 0,1-1,-1 1,0 0,1 0,-1-1,1 1,-1 0,1 0,0 0,-1-1,1 1,0 0,0 0,0 0,0 1,0-1,2-2,-2 3,0-1,1 1,-1 0,0 0,1-1,-1 1,0 0,1 0,-1 0,0 0,1 0,-1 1,0-1,0 0,1 1,1 0,4 2,1 1,-1 0,0 1,12 9,-12-8,1 1,-2 0,1 0,-1 0,9 13,19 43,-19-33,-4-13,0-1,1-1,0 0,2 0,28 24,-22-21,0 1,19 25,-18-17,-8-10,1 0,-2 1,0 1,13 30,-2 2,40 65,57 53,-115-163,72 93,-70-90,1-1,0 0,0 0,1 0,11 7,-7-6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14.9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552 118,'0'-3,"-1"0,1 0,0 0,-1 0,0 0,1 0,-1 0,0 0,-1 0,1 0,0 0,-4-5,0 3,1 0,-1 0,0 1,-11-9,9 9,0 0,0 0,0 0,-1 1,0 0,0 0,0 1,-11-2,-9 0,-31 0,37 2,-207 1,225 1,1 1,-1-1,0 1,1-1,-1 1,1 0,-1 0,1 1,0-1,-1 1,1-1,0 1,0 0,0 0,0 1,0-1,1 0,-1 1,1 0,0 0,-1-1,1 2,0-1,1 0,-1 0,1 0,-1 1,1-1,0 1,0-1,0 1,1-1,-1 1,1 4,-2 33,7 73,-4-106,0 0,0 0,1-1,1 1,-1-1,1 0,0 1,6 8,-2-5,1 0,0 0,0-1,13 11,22 24,-26-25,22 18,-7-9,-14-11,27 18,-40-32,1-1,-1 0,1 0,0-1,0 0,0 0,0 0,0-1,0 1,1-2,-1 1,0-1,1 1,-1-2,0 1,1-1,-1 0,0 0,0-1,8-2,2-3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17.0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220 0,'-1'6,"1"-1,-1 0,0 0,0 0,-1 1,1-1,-4 6,-19 34,16-30,-34 53,20-33,-29 62,16-4,31-79,0 0,2 1,0-1,-1 26,-4 89,4-107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6:51.5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18.14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1,'1'0,"1"0,-1 1,0-1,0 1,0-1,1 1,-1-1,0 1,0-1,0 1,0 0,0 0,0 0,0 0,0-1,0 1,-1 0,1 1,1 1,10 22,-7-9,-1 0,3 28,1 4,23 73,2 8,-31-120,2 1,-1-1,1 0,1 0,0 0,8 11,-5-8,-1 0,9 19,-10-16,-3-10,-1 1,0 0,0 0,2 9,-4-13,0 0,0-1,0 1,0 0,0-1,0 1,0-1,-1 1,1 0,-1-1,1 1,-1-1,0 1,1-1,-1 1,0-1,0 0,0 1,0-1,0 0,-3 2,-13 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19.3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92,'0'-3,"5"-3,4 0,5 0,4-1,0 1,1-7,-2 0,0 1,2 3,0 3,-1 3,-3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03.0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1 375,'0'-1,"1"-1,0 1,0 0,0 0,0 0,0 0,0 0,0 0,0 0,1 0,-1 0,0 0,3-1,-1 0,28-17,28-26,-49 37,-2-1,1 0,-1 0,0-1,-1 0,12-21,-12 17,-2 1,0-1,0-1,4-26,-6 29,0 0,8-19,-9 25,0 1,1 0,0-1,0 1,0 0,1 1,6-8,-9 11,0 1,-1-1,1 1,0-1,0 1,-1-1,1 1,0-1,0 1,-1 0,1 0,0-1,0 1,0 0,0 0,0 0,-1 0,1 0,0 0,0 0,1 0,0 1,-1 0,1-1,0 1,-1 0,0 0,1 0,-1 0,1 0,-1 0,2 2,3 4,-1 0,0 1,6 12,-6-12,2 4,0 1,0 0,-1 0,-1 0,5 21,8 33,-11-40,0 0,5 50,-11-59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04.9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75,'0'-2,"13"-4,6-1,5-1,1 0,-1-3,0 0,4 2,-1 3,-2 2,-3 1,-2 5,-8 4,-8 5,-10 2,-8 4,-3-2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06.8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79 1,'-27'46,"20"-34,0-1,0 1,1 1,-8 25,10-16,1 0,1 1,1 0,1-1,4 35,-4-55,0 0,1 0,-1 0,1 0,-1 0,1 0,0-1,0 1,0 0,0-1,0 1,0 0,0-1,0 1,1-1,-1 0,1 1,-1-1,1 0,0 0,-1 0,1 0,0 0,-1 0,1 0,0-1,0 1,0-1,0 1,2-1,7 2,1-2,-1 1,0-1,14-2,-7 1,47-1,-47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07.8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30,'0'-2,"3"-2,2 1,7 1,3-3,4 1,1 0,1 2,-2 0,-2 1,5 0,1 1,-2 0,-1 1,-2-1,-3 5,-5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18.3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0 976,'4'-5,"0"0,-1-1,1 1,-1-1,0 0,-1 0,0 0,2-8,4-9,-6 19,0-1,0 0,1 1,0 0,0-1,0 1,0 0,7-6,0 2,0 1,13-9,-5 5,-6 2,1-1,-1 0,20-23,28-41,-53 65,3-4,13-19,3 1,43-42,21-18,-29 26,-50 53,-1-1,0 0,12-22,9-11,-18 26,-1 0,14-32,12-18,-33 61,1 1,0 0,1 0,-1 1,16-13,-20 18,1 1,-1-1,1 1,-1-1,1 1,0 0,-1 0,1 0,0 0,0 0,0 1,-1-1,1 1,0 0,6 0,-5 0,0 1,1 0,-1 1,0-1,0 1,1-1,-1 1,-1 0,7 4,3 5,0 0,0 1,-1 0,13 17,-23-26,73 78,-21-24,7 6,-40-42,22 29,-32-36,1 0,0-1,1 0,0-1,1 0,19 12,-23-18,0 0,0 0,-1 1,13 12,-15-13,-1 1,1-2,9 7,2-2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32.1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0 419,'1'-2,"0"0,-1 0,1 0,0 1,0-1,0 0,0 1,0-1,0 0,0 1,1-1,-1 1,4-3,1-2,23-30,-15 18,25-25,-2 11,16-16,-28 19,24-35,16-19,-62 79,1 0,0 1,0-1,0 1,0 0,1 0,5-3,-8 5,-1 1,0-1,0 1,0 0,0-1,1 1,-1 0,0 0,0 0,1 0,-1 0,0 0,0 0,1 0,-1 1,0-1,0 0,0 1,0-1,1 1,-1-1,0 1,0-1,0 1,0 0,0 0,0 0,0-1,-1 1,1 0,0 0,0 0,-1 0,1 0,0 1,0 1,17 33,17 55,-14-34,-13-33,6 27,-11-35,1-1,1 1,0-1,1 0,12 21,-11-23,0 1,-2-1,1 1,-2 1,6 26,6 21,-10-46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3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1,'0'436,"0"-417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34.86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25,'2'0,"4"0,3 0,2 0,3 0,3-2,2-2,7 1,14 1,4-3,-2 1,-7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6:52.3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35.9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 0,'0'384,"-1"-359,-5 30,-1 18,6-54,1-2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9:50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9 853,'-1'0,"1"0,0 0,0 0,-1 1,1-1,0 0,-1 0,1-1,0 1,-1 0,1 0,0 0,0 0,-1 0,1 0,0 0,0 0,-1 0,1-1,0 1,0 0,-1 0,1 0,0-1,0 1,0 0,-1 0,1-1,0 1,0 0,0 0,0-1,-1 1,5-11,13-10,7-3,-2-2,-1 0,-1-1,19-36,31-73,-67 128,4-6,0 0,-2 0,1 0,-2 0,0-1,3-24,-6 32,0 0,1 0,-1 0,1 0,1 0,6-13,25-35,-5 9,-17 27,-6 10,-1 0,0 0,-1 0,0-1,0 1,-1-1,0 0,3-16,-5 10,-1 9,0 0,1 0,0 0,0 0,0 0,1 0,0 1,4-10,-5 15,-1 0,1 0,-1 1,1-1,-1 0,1 0,0 1,-1-1,1 0,0 1,-1-1,1 1,0-1,0 1,0-1,0 1,-1 0,1-1,0 1,1-1,-1 2,0-1,0 0,-1 0,1 0,0 1,0-1,-1 0,1 0,0 1,-1-1,1 1,0-1,-1 1,1-1,0 1,-1-1,1 1,0 1,3 3,-1 1,0 0,0 0,3 10,-3-10,3 10,0-3,-1-1,0 2,-1-1,0 0,2 21,-6-26,1 0,0 1,3 17,-3-24,0 1,0 0,1 0,-1 0,0-1,1 1,0-1,-1 1,1-1,0 0,0 0,5 4,5 2,1 0,1-2,-1 1,1-2,0 1,18 3,-14-4,1 1,-1 1,18 10,-14-5,-4-1,21 9,-32-17,0 0,0-1,1 0,0 0,-1-1,12 1,151-3,-63 0,-88 0,0 1,0 1,0 1,-1 1,36 10,-37-7,0-1,1-1,-1 0,1-1,32 2,42 0,146 27,-152-18,-75-12,1 1,-1 1,0 0,0 1,-1 0,1 0,11 9,-4-3,22 9,-25-12,-1 0,0 0,21 18,-17-13,1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9:31.68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1 523,'1'-7,"0"1,0 0,1-1,0 1,0 0,1 0,4-8,5-15,3-7,35-66,-48 98,5-7,0 1,0 0,1 1,0 0,14-11,-9 7,15-18,69-84,-93 109,0 1,-1-1,4-8,6-10,-12 23,-1 0,1 0,0 1,-1-1,1 0,0 0,-1 1,1-1,0 1,0-1,0 1,-1-1,1 1,0 0,0-1,0 1,0 0,0 0,0-1,0 1,0 0,2 0,-1 1,0-1,1 1,-1-1,0 1,0 0,1 0,-1 0,0 0,2 2,4 2,-1 0,-1 1,1 0,6 7,-6-3,0 0,0 1,6 13,3 6,-7-14,-1 1,0-1,-2 1,0 1,-1-1,0 1,-2 0,3 27,-4-28,2-2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9:33.1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1,'1'0,"0"0,0 0,1 1,-1-1,0 0,0 1,0-1,0 1,0-1,0 1,0 0,0-1,0 1,0 0,0 0,0 0,0 0,-1 0,1-1,0 1,-1 1,1-1,-1 0,1 0,-1 0,1 0,-1 0,0 0,1 2,0 5,1 0,-1 0,-1 10,1-13,1 20,11 48,-5-34,-5-16,0 0,-2 30,-1-38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9:35.2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18,'2'-2,"0"1,0 0,0-1,0 1,0 0,0 0,0 1,1-1,-1 0,0 1,4-1,30-1,-28 1,12 0,33 0,-49 1,1 0,-1 1,1 0,-1 0,0 0,1 0,-1 1,0-1,5 4,9 9,0 0,-1 0,-1 2,0 0,15 22,-27-33,0 1,0 0,0 0,-1 1,0-1,-1 0,1 1,-1 0,0 0,-1 0,0-1,0 1,0 0,-1 0,0 1,-1-1,-1 13,1-16,0-1,0 0,0 0,0 0,-1 0,1 0,-1 0,1 0,-1 0,0-1,0 1,-1-1,1 1,-4 2,-2 1,-1 0,0 0,-11 5,10-6,0 1,-10 7,-1 4,16-11,-1-1,0-1,0 1,0-1,-1 0,1 0,-1-1,-7 3,1-2,5-2,0 1,0-1,-8 5,2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9:47.2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45,'5'-2,"4"-2,6 1,3 1,0-5,0-1,3 1,-1 2,-1 2,-1 0,-1 2,-1 1,-1 0,2 0,1 1,0-1,-3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9:48.6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78 0,'-5'23,"1"-4,-2 45,5 85,1-88,0-56,-1 0,0 0,0 0,0 0,-1 0,0 0,0 0,0-1,-1 1,1-1,-1 1,-4 3,3-1,0-1,0 1,0 0,-4 11,5-7,1 0,0 1,0-1,1 22,1-16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9:50.2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1 105,'2'-2,"4"-6,3-5,2-1,3 0,6 1,4 3,4-6,-4 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3:21.9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31,'0'-1,"1"0,-1 0,0-1,0 1,1 0,-1 0,1-1,-1 1,1 0,0 0,0 0,-1 0,1 0,0 0,0 0,0 0,0 0,0 0,0 1,0-1,0 0,0 1,0-1,1 1,-1-1,0 1,0-1,1 1,-1 0,2-1,6 0,1 0,-1 0,12 0,-13 1,221 1,-202-1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3:23.5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0,'0'530,"0"-514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6:53.9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3:24.7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62,'0'-3,"2"-2,4-2,8-4,5 0,0 2,1 2,-1 2,-1 3,6 1,2 0,3 2,1-1,-2 1,-4-1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14.6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1 115,'2'-2,"7"-4,8-1,9-6,3-1,9 1,6 4,2-5,-3 0,-8 3,-6 3,-8 5,-9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16.6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0,'0'239,"0"-237,0 1,0 0,1 0,-1 0,1 0,-1-1,1 1,0 0,0-1,2 5,-2-6,0 1,0-1,1 0,-1 1,0-1,0 0,1 0,-1 0,1 0,-1 0,1 0,-1 0,1-1,0 1,-1 0,1-1,0 0,0 1,3-1,30 2,1-2,46-5,-13 0,-44 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18.0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61,'0'-2,"2"-4,4-1,9 1,3 2,4 1,1 1,-1 1,1 1,-1 0,-2 0,-2-2,-1-1,-1 0,-1-7,-3-2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32.68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12 370,'-1'-1,"1"1,-1 0,1 0,-1-1,1 1,0 0,-1-1,1 1,-1 0,1-1,0 1,-1-1,1 1,0 0,-1-1,1 1,0-1,0 1,-1-1,1 1,0-1,0 0,0 1,0-1,0 0,-3-17,3 15,-1-3,1 0,1-1,-1 1,1 0,0 0,1 0,-1 0,1 0,0 0,1 0,-1 0,1 1,5-8,4-5,1 1,23-24,1 7,-30 29,0-1,-1 0,1 0,-1 0,-1-1,1 0,-1 0,0-1,4-7,-4 3,0 0,15-21,-20 33,0-1,0 1,1 0,-1-1,0 1,1 0,-1-1,0 1,0 0,1 0,-1-1,1 1,-1 0,0 0,1 0,-1-1,0 1,1 0,-1 0,1 0,-1 0,1 0,-1 0,0 0,1 0,-1 0,1 0,-1 0,1 0,-1 0,0 0,1 0,-1 1,1-1,-1 0,0 0,1 0,-1 1,0-1,1 0,-1 0,0 1,1-1,-1 0,0 1,0-1,1 0,-1 1,0-1,0 0,1 1,-1-1,0 1,0 0,10 23,-10-24,39 128,-34-118,0 1,0-1,1 1,8 10,-1-3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34.80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4,'2'-3,"1"3,1 5,-2 7,0 7,-1 2,0 1,-1-2,0 2,0-1,0-2,-1-1,1 1,0 3,3 0,0-2,0-4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35.9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56,'0'-5,"3"-4,5-1,4 2,3 2,1 2,3 1,3 2,3 1,0 0,3 0,1 1,0-1,-4-4,-6-3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5:37.4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0,'0'0,"-1"0,1 1,0-1,-1 0,1 0,-1 1,1-1,-1 0,1 1,0-1,-1 0,1 1,0-1,-1 1,1-1,0 0,0 1,0-1,-1 1,1-1,0 1,0-1,0 1,0 0,-4 14,4-13,-2 14,1 0,0 1,1-1,4 32,2-14,14 43,-16-60,2 22,-4-24,1 0,6 20,-2-17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01.2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0 623,'18'-45,"-15"33,2 1,0 0,0 1,1-1,7-10,40-45,-6 7,-39 47,-1-1,0 1,-1-1,-1 0,0 0,3-18,0 6,-2 9,0 0,1 0,10-14,-12 20,-1-1,1 0,3-17,-4 15,0 0,7-13,-10 24,2-5,0 1,0 0,1 0,7-8,-10 13,0 0,0 0,0 0,0 0,0 0,0 0,0 0,0 0,0 1,1-1,-1 1,0-1,1 1,-1-1,0 1,1-1,-1 1,0 0,1 0,-1 0,1 0,-1 0,0 0,1 0,-1 1,1-1,-1 0,0 1,1-1,1 2,2 1,0 0,0 0,-1 1,1 0,-1 0,7 7,23 33,-7-7,-23-33,0 1,-1 0,0 0,0 1,0-1,-1 1,4 10,-2 1,3 23,-6-25,2-1,7 27,-3-18,8 45,-11-43,10 30,-8-38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02.2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32,'0'-3,"3"-3,5 0,7 0,8 1,3 2,-1 2,-2 0,1 1,-2 0,0 0,0 0,-3 1,7-1,1 0,6 0,-3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6:54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04.7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29 0,'-1'2,"-1"0,1 1,-1-1,1 0,0 1,0-1,0 1,0-1,0 1,1 0,-1-1,0 5,0 37,1-31,1 72,-2 67,-6-96,5-39,-1 1,1 28,3-44,-1-1,0 1,1-1,-1 1,0-1,1 1,0-1,-1 1,1-1,0 0,0 1,0-1,0 0,0 1,0-1,0 0,1 0,-1 0,0 0,0 0,1-1,-1 1,1 0,-1 0,1-1,-1 1,1-1,-1 0,3 1,5 1,0-1,1 0,16 0,-18-1,118-2,-65-1,71 7,-110-1,-17 0,-11 0,-9-1,-1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06.0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0,'3'0,"7"0,6 0,4 0,5 0,-1 0,0 0,-3 0,-3 0,0 0,-3 0,5 0,2 0,-2 0,0 0,-2 0,-4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22.6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1 658,'8'-9,"-1"-1,1 0,-2-1,1 0,-1 0,5-16,16-27,-13 27,-1-1,-1-1,-2 0,12-50,-15 50,-2 14,1 1,0 0,7-13,-5 12,-1 1,8-23,27-80,-41 115,0-1,1 0,-1 1,1-1,-1 1,1-1,0 1,0 0,0-1,0 1,0 0,0 0,1 1,4-4,-5 4,0 0,0 1,0-1,0 1,0 0,0-1,0 1,0 0,0 0,0 0,0 1,0-1,-1 0,1 1,0-1,0 1,0 0,0 0,0-1,0 1,-1 0,1 1,1 0,8 7,0 0,-1 0,-1 1,1 0,-2 1,1 0,7 15,45 92,-40-73,0-3,1-2,2 0,31 38,-39-58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24.7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77 15,'-5'-13,"1"11,0 9,-11 89,-3-14,9-48,1 1,2 0,-2 58,9-55,-1-21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25.9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69,'1'-1,"1"-1,0 1,0 0,-1 0,1-1,0 1,0 1,0-1,0 0,0 0,1 1,-1-1,2 1,32-2,-23 2,32-1,-22 1,0 0,0-2,0-1,39-9,-41 5,0 2,1 0,-1 1,1 1,36-1,-35 4,40-4,-43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28.3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178 1,'-1'0,"-1"0,1 1,-1-1,1 1,-1-1,1 1,-1-1,1 1,0 0,0 0,-1 0,1 0,0 0,-2 2,-14 18,1 5,0 0,2 1,2 1,0 1,2-1,1 2,-10 53,13-47,1 0,-1 45,-1 1,0-8,7 35,1-91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7:56.5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636 0,'-4'0,"0"1,0-1,0 1,0-1,0 1,-1 0,2 1,-1-1,0 1,0-1,0 1,1 0,-5 3,1 2,0-1,0 1,0 0,-7 12,-46 48,43-51,1 2,1 0,-16 25,10-10,-1-1,-34 38,-2 5,21-25,-40 63,58-83,-44 81,55-93,0 0,1 1,1 0,-5 27,9-29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7:57.83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0,'1'1,"1"-1,0 0,-1 1,0-1,1 1,-1 0,1-1,-1 1,0 0,1 0,-1 0,0 0,0 0,0 0,0 0,0 0,0 0,0 1,0-1,0 0,0 1,-1-1,1 1,-1-1,1 1,0 2,2 6,-1 1,3 17,-5-23,10 145,-3-23,-4-108,0-1,8 21,-5-19,4 28,-7-29,0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0:57:58.8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0,'7'0,"5"0,6 0,2 0,6 0,0 0,3 8,2 2,-4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44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962 1,'-29'0,"-55"2,72-1,-1 1,1 0,0 1,-21 7,4 1,20-9,0 1,0 1,0 0,0 0,1 1,-1 0,1 0,-10 10,-14 13,-50 34,-5 3,47-33,-29 26,63-51,0-1,0 1,1 1,-1-1,1 1,1 0,-7 14,-93 238,80-207,16-37,0 0,2 1,-1 0,-4 23,-7 99,-1 4,-13 157,25-197,-13 57,-2 27,18 195,5-214,-1 1578,1-1716,1 0,2 0,0-1,3 1,0-1,2 0,16 38,40 117,-16-39,-24-74,-11-32,29 60,-12-38,-20-37,1 0,1-1,1 0,19 23,158 205,-171-226,36 36,3 4,-41-42,1-1,1-1,27 23,6 3,-38-32,1-1,0-1,28 18,6-5,-27-14,0 1,34 24,-35-20,1-1,1-1,1-2,0 0,0-1,1-2,36 10,104 18,-14-4,-80-15,0-3,1-4,134 7,-112-18,123 5,44 17,51 2,8-22,-190-3,-56 3,88 16,-9-1,158-13,-198-6,65 1,-103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6:55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1:46.04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0,'7'7,"0"-1,0 0,1 0,-1-1,1 0,13 6,56 19,-13-5,-41-15,-1 2,0 1,-1 0,0 1,22 21,-42-34,-1-1,1 1,0 0,0 0,0 0,-1 0,1 0,0-1,-1 1,1 0,-1 1,1-1,-1 0,1 0,-1 0,0 0,0 0,0 0,1 0,-1 3,-1-3,1 0,-1 0,1 0,0 0,-1 0,0 0,1 0,-1 0,0 0,1 0,-1 0,0-1,0 1,0 0,0 0,-2 0,-4 3,0 0,0-1,0-1,-13 4,16-5,-11 3,-18 5,1 1,-46 22,47-17,2 1,-42 31,58-36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2:07.2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1,'0'556,"0"-540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2:09.8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0 137,'1'-1,"-1"-1,1 0,-1 1,1-1,-1 1,1-1,0 1,0 0,0-1,0 1,0 0,0 0,0-1,1 1,1-2,22-14,-5 6,34-13,-5 3,-33 13,1 0,0 2,18-5,-27 9,1 0,0 1,0 0,0 0,0 1,0 0,0 1,10 2,-17-3,-1 1,1-1,0 1,-1 0,1 0,-1 0,1 0,-1 0,1 0,-1 0,1 0,-1 0,0 1,0-1,0 1,1-1,-2 1,1-1,0 1,0-1,0 1,0 3,2 3,-1 1,-1-1,1 15,0-12,-1-4,-1-1,1 0,-1 0,-1 0,1 1,-1-1,0 0,0 0,0 0,-1 0,0 0,0-1,-1 1,0 0,0-1,0 0,-1 0,1 0,-1 0,0 0,-8 6,0 1,0-1,-1 0,-1 0,0-2,0 0,-1 0,0-1,0-1,-1-1,0 0,-19 4,25-8,-1 1,1 1,0 0,-15 8,17-6,11-2,17 0,96-3,10 0,-121 0,-1 0,1 0,-1 1,1-1,-1 1,0 0,0 0,0 1,0-1,0 1,0 0,6 6,-2-1,0 1,0 0,11 19,-17-24,0-1,0 1,0-1,0 1,-1-1,0 1,1 0,-1 0,-1 0,1-1,-1 1,1 0,-1 0,0 0,0 0,-1 0,1 0,-1 0,0 0,0-1,0 1,-1 0,1 0,-1-1,0 1,-4 4,0 0,0 0,-1 0,0-1,0 0,-1-1,1 1,-12 5,-65 35,9-7,58-29,0 0,-1-1,0-1,0-1,-26 8,20-10,2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2:12.4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236 1,'-2'33,"-1"0,-1-1,-2 0,-2 1,0-2,-19 43,17-43,-7 37,-3 8,-20 28,6-22,17-43,12-29,1 0,-1 0,2 0,0 1,-3 13,-1 14,0-19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2:13.9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0,'0'1,"1"-1,0 0,-1 1,1 0,-1-1,1 1,-1-1,1 1,-1 0,1-1,-1 1,1 0,-1-1,0 1,0 0,1-1,-1 1,0 0,0 0,0 0,0-1,0 3,1-2,5 26,2-1,10 25,-8-25,-1-1,7 39,-7-19,-2-12,-2 0,2 38,-8-19,1-10,8 76,-5-102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2:14.97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89,'0'-5,"0"-4,3-1,10-1,11-3,9 0,2 0,-6 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6:32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0,'18'1,"25"4,1 0,29-2,31 2,-86-3,0 1,0 0,29 11,-11-4,1-1,0-2,58 4,-77-9,70 4,-49-5,0 3,59 12,95 39,-124-35,-24-9,84 9,-62-12,72 9,64 10,-191-24,0 0,0 1,-1 1,1 0,-1 0,12 8,-8-4,0-1,19 7,-3-6,47 8,14 3,-69-12,-1 1,41 23,-35-17,-7-2,0 1,31 27,-4-2,227 131,-164-106,-69-36,-27-18,-1-1,2 0,15 7,1-4,-12-5,0 1,0 1,-1 1,29 20,-17-10,0-1,1-1,39 16,-33-17,70 43,-80-41,15 11,60 31,-16-19,90 48,-119-57,105 40,-149-67,-1 2,1 0,17 14,-16-11,28 16,542 247,-512-248,-50-19,-1 0,1 2,-1 1,35 21,-36-17,1-2,0 0,34 12,71 17,32 13,-103-28,74 28,-94-41,-1 1,0 2,43 27,-31-13,43 35,41 45,-8-1,-88-81,63 39,-71-52,-8-4,0 0,-1 0,19 19,-19-14,1 1,0-2,1-1,29 16,-16-12,1 1,-2 1,42 35,18 18,73 37,-131-90,121 67,42 26,-86-36,-98-68,-1-2,1 0,17 7,-15-8,0 1,15 10,-4 1,-10-6,0-1,1 0,0-2,1 0,36 13,8-5,2-3,113 11,-169-24,-1 0,0 1,1 0,-1 0,0 1,11 5,24 7,94 8,-47-11,112 19,-183-29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6:34.7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1,'4'6,"0"0,1 0,0-1,0 0,0 1,6 3,8 9,198 179,-199-181,3 3,0 0,20 26,-40-44,-1 0,1 0,0-1,-1 1,1 0,0 0,-1 0,1 0,-1 0,1 0,-1 0,0 0,1 0,-1 0,0 0,0 0,0 0,1 0,-1 0,0 0,0 0,-1 0,1 1,0-1,0 0,-1 0,1 0,0 0,-1 0,0 1,0-1,-1 1,0 0,0-1,0 1,0-1,0 0,0 1,0-1,-1 0,1 0,0-1,-4 2,-13 2,-1 0,-35 2,11-2,-61 1,89-5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33.1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1 581,'0'1,"0"-1,0 1,0 0,0 0,0 0,0 0,0-1,0 1,0 0,1 0,-1 0,0-1,0 1,1 0,-1 0,1-1,-1 1,1 0,-1 0,1-1,-1 1,1-1,-1 1,1-1,1 2,-1-2,0 0,0 0,0 0,0 1,1-1,-1 0,0-1,0 1,0 0,0 0,0 0,0-1,1 1,-1 0,2-2,4-2,1 0,-1-1,11-10,-8 6,-1-1,0 0,0-1,-1 0,6-12,-5 9,1-1,18-19,-11 16,0 1,-2-2,0 0,-1-1,15-29,-24 38,0 0,-1 0,0 0,-1-1,0 0,-1 0,0 0,0 0,-2-18,0 17,1-1,0 1,0 0,4-15,-3 24,-1-1,1 0,0 0,0 1,0-1,1 1,0-1,-1 1,2 0,-1 0,0 0,1 1,6-6,-8 8,-1-1,1 1,-1 1,1-1,-1 0,1 0,-1 0,1 1,0-1,-1 1,1 0,0-1,0 1,-1 0,1 0,0 0,0 0,-1 0,1 0,0 1,-1-1,1 1,0-1,-1 1,1-1,0 1,-1 0,1 0,-1 0,1 0,1 1,3 5,1-1,-1 1,0 0,-1 0,5 8,0 1,42 49,16 22,-61-75,-1-1,1 1,-2 0,0 0,0 1,4 17,-6-10,-1-3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34.5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75 0,'-4'7,"0"1,0-1,1 1,0 0,0-1,0 1,1 1,-1 14,0 4,3 38,1-40,-6 46,-12 8,11-55,0 0,-3 44,9-52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6T01:59:17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7:36.8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 64,'0'-3,"-1"1,2 0,-1 0,0 0,0-1,1 1,-1 0,1 0,0 0,-1 0,1 0,0 0,0 0,0 0,1 0,-1 0,0 0,1 1,-1-1,1 1,0-1,2-1,0 1,1 0,-1 0,1 0,-1 1,1 0,0 0,0 0,-1 0,7 0,18-1,1 1,-1 1,33 5,-58-4,-1-1,1 1,-1 0,0 0,1 1,-1-1,0 1,0-1,0 1,0 0,0 0,-1 1,1-1,0 1,-1-1,0 1,0 0,1-1,-2 1,1 0,0 1,-1-1,1 0,-1 0,0 1,1 6,1 6,-1 1,-1-1,0 1,-3 25,1-19,1-16,-1 9,-3 26,3-36,-1 0,0-1,0 1,0 0,0-1,-1 0,-6 10,-2-1,-1-2,0 1,-1-1,0-1,0 0,-2-1,1 0,-1-1,-18 7,-10 3,28-14,0 2,-20 11,20-8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8:17.9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17,'6'-3,"1"0,-1 1,1 0,-1 0,1 1,0 0,8-1,52 1,-40 2,176-1,-193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8:19.1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1,'0'633,"0"-613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08:20.0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47,'2'-5,"4"-2,5-2,4 1,2 1,0 2,0 2,0 1,4 2,1 0,-1 0,-1 0,-4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10:22.36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1,'7'1,"0"0,0 1,-1-1,1 1,-1 1,1-1,-1 1,0 0,11 8,53 39,93 83,-144-117,0-1,1-1,24 13,68 28,-88-44,38 20,-28-13,2-2,42 14,70 11,-134-36,25 11,-1 0,-16-6,0 0,39 27,-39-23,1-1,37 16,-25-17,2-1,0-2,64 7,-38-7,58 6,-94-13,-1 2,53 14,-4 0,-46-15,1 0,54-3,-40-1,1214-1,-738 2,-301-11,-150 6,74-6,71-4,-179 13,107-7,-110 5,0-1,42-13,69-20,-84 20,71-10,62 0,-109 17,252-42,-312 49,156-33,-12-20,-118 39,-4 5,0 1,0 3,47-3,54-11,23 1,-91 14,-39 4,306-24,-336 27,0 0,0-1,-1 0,1 0,11-5,19-4,9 2,92-2,52 12,-71 1,2232-3,-2331 3,-1 0,0 2,0 0,28 9,19 5,-9-2,10 1,-15-9,-26-5,1 2,-1 1,29 10,112 30,-66-21,56 26,105 3,-88-21,190 25,-327-54,-15 1,33 9,8 2,17-1,128 28,-105-16,2-5,0-5,113 4,-168-20,29 2,566 34,-402-38,-202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10:23.8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0,'1'2,"-1"0,0 0,1 0,-1 0,1 0,-1-1,1 1,0 0,0-1,0 1,0 0,0-1,0 1,0-1,3 2,23 19,16 6,150 89,-174-108,-10-5,-1 0,1 1,-1-1,12 10,-20-13,1-1,-1 0,1 1,-1-1,0 1,1-1,-1 1,0-1,1 1,-1 0,0-1,1 1,-1-1,0 1,0-1,0 1,0 0,0-1,1 1,-1 0,0-1,0 1,-1-1,1 1,0 0,0-1,0 1,0-1,0 1,-1 0,1-1,0 1,-1-1,1 1,0-1,-1 1,1-1,-1 2,-2 0,0 1,0 0,0-1,-7 4,8-4,-18 8,-1 0,0 0,0-2,-1-1,1-1,-2 0,-34 3,47-7,-1 1,1 0,0 0,0 1,0 0,-18 12,9-7,5-1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CE8FD-D288-4D9C-8B91-56445DF9CE4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206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p36,37</a:t>
            </a:r>
            <a:r>
              <a:rPr lang="zh-CN" altLang="en-US"/>
              <a:t>链式存储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04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Sibling</a:t>
            </a:r>
            <a:r>
              <a:rPr lang="zh-CN" altLang="en-US" sz="1200" dirty="0"/>
              <a:t>：兄弟姐妹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23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先、中、后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序遍历指</a:t>
            </a:r>
            <a:r>
              <a:rPr lang="zh-CN" altLang="en-US" dirty="0"/>
              <a:t>访问根结点的顺序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28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pattFill prst="ltHorz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1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-1" y="42345"/>
            <a:ext cx="12198895" cy="5976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0" y="739304"/>
            <a:ext cx="12192000" cy="609329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6765900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0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60" r:id="rId6"/>
    <p:sldLayoutId id="2147484061" r:id="rId7"/>
    <p:sldLayoutId id="2147484062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3" Type="http://schemas.openxmlformats.org/officeDocument/2006/relationships/image" Target="../media/image5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42" Type="http://schemas.openxmlformats.org/officeDocument/2006/relationships/customXml" Target="../ink/ink33.xml"/><Relationship Id="rId63" Type="http://schemas.openxmlformats.org/officeDocument/2006/relationships/image" Target="../media/image36.png"/><Relationship Id="rId84" Type="http://schemas.openxmlformats.org/officeDocument/2006/relationships/customXml" Target="../ink/ink54.xml"/><Relationship Id="rId138" Type="http://schemas.openxmlformats.org/officeDocument/2006/relationships/customXml" Target="../ink/ink81.xml"/><Relationship Id="rId159" Type="http://schemas.openxmlformats.org/officeDocument/2006/relationships/image" Target="../media/image84.png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32" Type="http://schemas.openxmlformats.org/officeDocument/2006/relationships/customXml" Target="../ink/ink28.xml"/><Relationship Id="rId53" Type="http://schemas.openxmlformats.org/officeDocument/2006/relationships/image" Target="../media/image31.png"/><Relationship Id="rId74" Type="http://schemas.openxmlformats.org/officeDocument/2006/relationships/customXml" Target="../ink/ink49.xml"/><Relationship Id="rId128" Type="http://schemas.openxmlformats.org/officeDocument/2006/relationships/customXml" Target="../ink/ink76.xml"/><Relationship Id="rId149" Type="http://schemas.openxmlformats.org/officeDocument/2006/relationships/image" Target="../media/image79.png"/><Relationship Id="rId5" Type="http://schemas.openxmlformats.org/officeDocument/2006/relationships/image" Target="../media/image7.png"/><Relationship Id="rId95" Type="http://schemas.openxmlformats.org/officeDocument/2006/relationships/image" Target="../media/image52.png"/><Relationship Id="rId160" Type="http://schemas.openxmlformats.org/officeDocument/2006/relationships/customXml" Target="../ink/ink92.xml"/><Relationship Id="rId22" Type="http://schemas.openxmlformats.org/officeDocument/2006/relationships/customXml" Target="../ink/ink23.xml"/><Relationship Id="rId43" Type="http://schemas.openxmlformats.org/officeDocument/2006/relationships/image" Target="../media/image26.png"/><Relationship Id="rId64" Type="http://schemas.openxmlformats.org/officeDocument/2006/relationships/customXml" Target="../ink/ink44.xml"/><Relationship Id="rId118" Type="http://schemas.openxmlformats.org/officeDocument/2006/relationships/customXml" Target="../ink/ink71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87.xml"/><Relationship Id="rId12" Type="http://schemas.openxmlformats.org/officeDocument/2006/relationships/customXml" Target="../ink/ink18.xml"/><Relationship Id="rId17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customXml" Target="../ink/ink31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69.png"/><Relationship Id="rId54" Type="http://schemas.openxmlformats.org/officeDocument/2006/relationships/customXml" Target="../ink/ink39.xml"/><Relationship Id="rId70" Type="http://schemas.openxmlformats.org/officeDocument/2006/relationships/customXml" Target="../ink/ink47.xml"/><Relationship Id="rId75" Type="http://schemas.openxmlformats.org/officeDocument/2006/relationships/image" Target="../media/image42.png"/><Relationship Id="rId91" Type="http://schemas.openxmlformats.org/officeDocument/2006/relationships/image" Target="../media/image50.png"/><Relationship Id="rId96" Type="http://schemas.openxmlformats.org/officeDocument/2006/relationships/customXml" Target="../ink/ink60.xml"/><Relationship Id="rId140" Type="http://schemas.openxmlformats.org/officeDocument/2006/relationships/customXml" Target="../ink/ink82.xml"/><Relationship Id="rId145" Type="http://schemas.openxmlformats.org/officeDocument/2006/relationships/image" Target="../media/image77.png"/><Relationship Id="rId161" Type="http://schemas.openxmlformats.org/officeDocument/2006/relationships/image" Target="../media/image85.png"/><Relationship Id="rId166" Type="http://schemas.openxmlformats.org/officeDocument/2006/relationships/customXml" Target="../ink/ink95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.xml"/><Relationship Id="rId23" Type="http://schemas.openxmlformats.org/officeDocument/2006/relationships/image" Target="../media/image16.png"/><Relationship Id="rId28" Type="http://schemas.openxmlformats.org/officeDocument/2006/relationships/customXml" Target="../ink/ink26.xml"/><Relationship Id="rId49" Type="http://schemas.openxmlformats.org/officeDocument/2006/relationships/image" Target="../media/image29.png"/><Relationship Id="rId114" Type="http://schemas.openxmlformats.org/officeDocument/2006/relationships/customXml" Target="../ink/ink69.xml"/><Relationship Id="rId119" Type="http://schemas.openxmlformats.org/officeDocument/2006/relationships/image" Target="../media/image64.png"/><Relationship Id="rId44" Type="http://schemas.openxmlformats.org/officeDocument/2006/relationships/customXml" Target="../ink/ink34.xml"/><Relationship Id="rId60" Type="http://schemas.openxmlformats.org/officeDocument/2006/relationships/customXml" Target="../ink/ink42.xml"/><Relationship Id="rId65" Type="http://schemas.openxmlformats.org/officeDocument/2006/relationships/image" Target="../media/image37.png"/><Relationship Id="rId81" Type="http://schemas.openxmlformats.org/officeDocument/2006/relationships/image" Target="../media/image45.png"/><Relationship Id="rId86" Type="http://schemas.openxmlformats.org/officeDocument/2006/relationships/customXml" Target="../ink/ink55.xml"/><Relationship Id="rId130" Type="http://schemas.openxmlformats.org/officeDocument/2006/relationships/customXml" Target="../ink/ink77.xml"/><Relationship Id="rId135" Type="http://schemas.openxmlformats.org/officeDocument/2006/relationships/image" Target="../media/image72.png"/><Relationship Id="rId151" Type="http://schemas.openxmlformats.org/officeDocument/2006/relationships/image" Target="../media/image80.png"/><Relationship Id="rId156" Type="http://schemas.openxmlformats.org/officeDocument/2006/relationships/customXml" Target="../ink/ink90.xml"/><Relationship Id="rId13" Type="http://schemas.openxmlformats.org/officeDocument/2006/relationships/image" Target="../media/image11.png"/><Relationship Id="rId18" Type="http://schemas.openxmlformats.org/officeDocument/2006/relationships/customXml" Target="../ink/ink21.xml"/><Relationship Id="rId39" Type="http://schemas.openxmlformats.org/officeDocument/2006/relationships/image" Target="../media/image24.png"/><Relationship Id="rId109" Type="http://schemas.openxmlformats.org/officeDocument/2006/relationships/image" Target="../media/image59.png"/><Relationship Id="rId34" Type="http://schemas.openxmlformats.org/officeDocument/2006/relationships/customXml" Target="../ink/ink29.xml"/><Relationship Id="rId50" Type="http://schemas.openxmlformats.org/officeDocument/2006/relationships/customXml" Target="../ink/ink37.xml"/><Relationship Id="rId55" Type="http://schemas.openxmlformats.org/officeDocument/2006/relationships/image" Target="../media/image32.png"/><Relationship Id="rId76" Type="http://schemas.openxmlformats.org/officeDocument/2006/relationships/customXml" Target="../ink/ink50.xml"/><Relationship Id="rId97" Type="http://schemas.openxmlformats.org/officeDocument/2006/relationships/image" Target="../media/image53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67.png"/><Relationship Id="rId141" Type="http://schemas.openxmlformats.org/officeDocument/2006/relationships/image" Target="../media/image75.png"/><Relationship Id="rId146" Type="http://schemas.openxmlformats.org/officeDocument/2006/relationships/customXml" Target="../ink/ink85.xml"/><Relationship Id="rId167" Type="http://schemas.openxmlformats.org/officeDocument/2006/relationships/image" Target="../media/image88.png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92" Type="http://schemas.openxmlformats.org/officeDocument/2006/relationships/customXml" Target="../ink/ink58.xml"/><Relationship Id="rId162" Type="http://schemas.openxmlformats.org/officeDocument/2006/relationships/customXml" Target="../ink/ink93.xml"/><Relationship Id="rId2" Type="http://schemas.openxmlformats.org/officeDocument/2006/relationships/customXml" Target="../ink/ink13.xml"/><Relationship Id="rId29" Type="http://schemas.openxmlformats.org/officeDocument/2006/relationships/image" Target="../media/image19.png"/><Relationship Id="rId24" Type="http://schemas.openxmlformats.org/officeDocument/2006/relationships/customXml" Target="../ink/ink24.xml"/><Relationship Id="rId40" Type="http://schemas.openxmlformats.org/officeDocument/2006/relationships/customXml" Target="../ink/ink32.xml"/><Relationship Id="rId45" Type="http://schemas.openxmlformats.org/officeDocument/2006/relationships/image" Target="../media/image27.png"/><Relationship Id="rId66" Type="http://schemas.openxmlformats.org/officeDocument/2006/relationships/customXml" Target="../ink/ink45.xml"/><Relationship Id="rId87" Type="http://schemas.openxmlformats.org/officeDocument/2006/relationships/image" Target="../media/image48.png"/><Relationship Id="rId110" Type="http://schemas.openxmlformats.org/officeDocument/2006/relationships/customXml" Target="../ink/ink67.xml"/><Relationship Id="rId115" Type="http://schemas.openxmlformats.org/officeDocument/2006/relationships/image" Target="../media/image62.png"/><Relationship Id="rId131" Type="http://schemas.openxmlformats.org/officeDocument/2006/relationships/image" Target="../media/image70.png"/><Relationship Id="rId136" Type="http://schemas.openxmlformats.org/officeDocument/2006/relationships/customXml" Target="../ink/ink80.xml"/><Relationship Id="rId157" Type="http://schemas.openxmlformats.org/officeDocument/2006/relationships/image" Target="../media/image83.png"/><Relationship Id="rId61" Type="http://schemas.openxmlformats.org/officeDocument/2006/relationships/image" Target="../media/image35.png"/><Relationship Id="rId82" Type="http://schemas.openxmlformats.org/officeDocument/2006/relationships/customXml" Target="../ink/ink53.xml"/><Relationship Id="rId152" Type="http://schemas.openxmlformats.org/officeDocument/2006/relationships/customXml" Target="../ink/ink88.xml"/><Relationship Id="rId19" Type="http://schemas.openxmlformats.org/officeDocument/2006/relationships/image" Target="../media/image14.png"/><Relationship Id="rId14" Type="http://schemas.openxmlformats.org/officeDocument/2006/relationships/customXml" Target="../ink/ink19.xml"/><Relationship Id="rId30" Type="http://schemas.openxmlformats.org/officeDocument/2006/relationships/customXml" Target="../ink/ink27.xml"/><Relationship Id="rId35" Type="http://schemas.openxmlformats.org/officeDocument/2006/relationships/image" Target="../media/image22.png"/><Relationship Id="rId56" Type="http://schemas.openxmlformats.org/officeDocument/2006/relationships/customXml" Target="../ink/ink40.xml"/><Relationship Id="rId77" Type="http://schemas.openxmlformats.org/officeDocument/2006/relationships/image" Target="../media/image43.png"/><Relationship Id="rId100" Type="http://schemas.openxmlformats.org/officeDocument/2006/relationships/customXml" Target="../ink/ink62.xml"/><Relationship Id="rId105" Type="http://schemas.openxmlformats.org/officeDocument/2006/relationships/image" Target="../media/image57.png"/><Relationship Id="rId126" Type="http://schemas.openxmlformats.org/officeDocument/2006/relationships/customXml" Target="../ink/ink75.xml"/><Relationship Id="rId147" Type="http://schemas.openxmlformats.org/officeDocument/2006/relationships/image" Target="../media/image78.png"/><Relationship Id="rId8" Type="http://schemas.openxmlformats.org/officeDocument/2006/relationships/customXml" Target="../ink/ink16.xml"/><Relationship Id="rId51" Type="http://schemas.openxmlformats.org/officeDocument/2006/relationships/image" Target="../media/image30.png"/><Relationship Id="rId72" Type="http://schemas.openxmlformats.org/officeDocument/2006/relationships/customXml" Target="../ink/ink48.xml"/><Relationship Id="rId93" Type="http://schemas.openxmlformats.org/officeDocument/2006/relationships/image" Target="../media/image51.png"/><Relationship Id="rId98" Type="http://schemas.openxmlformats.org/officeDocument/2006/relationships/customXml" Target="../ink/ink61.xml"/><Relationship Id="rId121" Type="http://schemas.openxmlformats.org/officeDocument/2006/relationships/image" Target="../media/image65.png"/><Relationship Id="rId142" Type="http://schemas.openxmlformats.org/officeDocument/2006/relationships/customXml" Target="../ink/ink83.xml"/><Relationship Id="rId163" Type="http://schemas.openxmlformats.org/officeDocument/2006/relationships/image" Target="../media/image86.png"/><Relationship Id="rId3" Type="http://schemas.openxmlformats.org/officeDocument/2006/relationships/image" Target="../media/image6.png"/><Relationship Id="rId25" Type="http://schemas.openxmlformats.org/officeDocument/2006/relationships/image" Target="../media/image17.png"/><Relationship Id="rId46" Type="http://schemas.openxmlformats.org/officeDocument/2006/relationships/customXml" Target="../ink/ink35.xml"/><Relationship Id="rId67" Type="http://schemas.openxmlformats.org/officeDocument/2006/relationships/image" Target="../media/image38.png"/><Relationship Id="rId116" Type="http://schemas.openxmlformats.org/officeDocument/2006/relationships/customXml" Target="../ink/ink70.xml"/><Relationship Id="rId137" Type="http://schemas.openxmlformats.org/officeDocument/2006/relationships/image" Target="../media/image73.png"/><Relationship Id="rId158" Type="http://schemas.openxmlformats.org/officeDocument/2006/relationships/customXml" Target="../ink/ink91.xml"/><Relationship Id="rId20" Type="http://schemas.openxmlformats.org/officeDocument/2006/relationships/customXml" Target="../ink/ink22.xml"/><Relationship Id="rId41" Type="http://schemas.openxmlformats.org/officeDocument/2006/relationships/image" Target="../media/image25.png"/><Relationship Id="rId62" Type="http://schemas.openxmlformats.org/officeDocument/2006/relationships/customXml" Target="../ink/ink43.xml"/><Relationship Id="rId83" Type="http://schemas.openxmlformats.org/officeDocument/2006/relationships/image" Target="../media/image46.png"/><Relationship Id="rId88" Type="http://schemas.openxmlformats.org/officeDocument/2006/relationships/customXml" Target="../ink/ink56.xml"/><Relationship Id="rId111" Type="http://schemas.openxmlformats.org/officeDocument/2006/relationships/image" Target="../media/image60.png"/><Relationship Id="rId132" Type="http://schemas.openxmlformats.org/officeDocument/2006/relationships/customXml" Target="../ink/ink78.xml"/><Relationship Id="rId153" Type="http://schemas.openxmlformats.org/officeDocument/2006/relationships/image" Target="../media/image81.png"/><Relationship Id="rId15" Type="http://schemas.openxmlformats.org/officeDocument/2006/relationships/image" Target="../media/image12.png"/><Relationship Id="rId36" Type="http://schemas.openxmlformats.org/officeDocument/2006/relationships/customXml" Target="../ink/ink30.xml"/><Relationship Id="rId57" Type="http://schemas.openxmlformats.org/officeDocument/2006/relationships/image" Target="../media/image33.png"/><Relationship Id="rId106" Type="http://schemas.openxmlformats.org/officeDocument/2006/relationships/customXml" Target="../ink/ink65.xml"/><Relationship Id="rId127" Type="http://schemas.openxmlformats.org/officeDocument/2006/relationships/image" Target="../media/image68.png"/><Relationship Id="rId10" Type="http://schemas.openxmlformats.org/officeDocument/2006/relationships/customXml" Target="../ink/ink17.xml"/><Relationship Id="rId31" Type="http://schemas.openxmlformats.org/officeDocument/2006/relationships/image" Target="../media/image20.png"/><Relationship Id="rId52" Type="http://schemas.openxmlformats.org/officeDocument/2006/relationships/customXml" Target="../ink/ink38.xml"/><Relationship Id="rId73" Type="http://schemas.openxmlformats.org/officeDocument/2006/relationships/image" Target="../media/image41.png"/><Relationship Id="rId78" Type="http://schemas.openxmlformats.org/officeDocument/2006/relationships/customXml" Target="../ink/ink51.xml"/><Relationship Id="rId94" Type="http://schemas.openxmlformats.org/officeDocument/2006/relationships/customXml" Target="../ink/ink59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73.xml"/><Relationship Id="rId143" Type="http://schemas.openxmlformats.org/officeDocument/2006/relationships/image" Target="../media/image76.png"/><Relationship Id="rId148" Type="http://schemas.openxmlformats.org/officeDocument/2006/relationships/customXml" Target="../ink/ink86.xml"/><Relationship Id="rId164" Type="http://schemas.openxmlformats.org/officeDocument/2006/relationships/customXml" Target="../ink/ink94.xml"/><Relationship Id="rId4" Type="http://schemas.openxmlformats.org/officeDocument/2006/relationships/customXml" Target="../ink/ink14.xml"/><Relationship Id="rId9" Type="http://schemas.openxmlformats.org/officeDocument/2006/relationships/image" Target="../media/image9.png"/><Relationship Id="rId26" Type="http://schemas.openxmlformats.org/officeDocument/2006/relationships/customXml" Target="../ink/ink25.xml"/><Relationship Id="rId47" Type="http://schemas.openxmlformats.org/officeDocument/2006/relationships/image" Target="../media/image28.png"/><Relationship Id="rId68" Type="http://schemas.openxmlformats.org/officeDocument/2006/relationships/customXml" Target="../ink/ink46.xml"/><Relationship Id="rId89" Type="http://schemas.openxmlformats.org/officeDocument/2006/relationships/image" Target="../media/image49.png"/><Relationship Id="rId112" Type="http://schemas.openxmlformats.org/officeDocument/2006/relationships/customXml" Target="../ink/ink68.xml"/><Relationship Id="rId133" Type="http://schemas.openxmlformats.org/officeDocument/2006/relationships/image" Target="../media/image71.png"/><Relationship Id="rId154" Type="http://schemas.openxmlformats.org/officeDocument/2006/relationships/customXml" Target="../ink/ink89.xml"/><Relationship Id="rId16" Type="http://schemas.openxmlformats.org/officeDocument/2006/relationships/customXml" Target="../ink/ink20.xml"/><Relationship Id="rId37" Type="http://schemas.openxmlformats.org/officeDocument/2006/relationships/image" Target="../media/image23.png"/><Relationship Id="rId58" Type="http://schemas.openxmlformats.org/officeDocument/2006/relationships/customXml" Target="../ink/ink41.xml"/><Relationship Id="rId79" Type="http://schemas.openxmlformats.org/officeDocument/2006/relationships/image" Target="../media/image44.png"/><Relationship Id="rId102" Type="http://schemas.openxmlformats.org/officeDocument/2006/relationships/customXml" Target="../ink/ink63.xml"/><Relationship Id="rId123" Type="http://schemas.openxmlformats.org/officeDocument/2006/relationships/image" Target="../media/image66.png"/><Relationship Id="rId144" Type="http://schemas.openxmlformats.org/officeDocument/2006/relationships/customXml" Target="../ink/ink84.xml"/><Relationship Id="rId90" Type="http://schemas.openxmlformats.org/officeDocument/2006/relationships/customXml" Target="../ink/ink57.xml"/><Relationship Id="rId165" Type="http://schemas.openxmlformats.org/officeDocument/2006/relationships/image" Target="../media/image87.png"/><Relationship Id="rId27" Type="http://schemas.openxmlformats.org/officeDocument/2006/relationships/image" Target="../media/image18.png"/><Relationship Id="rId48" Type="http://schemas.openxmlformats.org/officeDocument/2006/relationships/customXml" Target="../ink/ink36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79.xml"/><Relationship Id="rId80" Type="http://schemas.openxmlformats.org/officeDocument/2006/relationships/customXml" Target="../ink/ink52.xml"/><Relationship Id="rId155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9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gi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第六章 树与二叉树（</a:t>
            </a:r>
            <a:r>
              <a:rPr lang="en-US" altLang="zh-CN" sz="6000" dirty="0"/>
              <a:t>1</a:t>
            </a:r>
            <a:r>
              <a:rPr lang="zh-CN" altLang="en-US" sz="6000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授课教师：夏金祥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 </a:t>
            </a:r>
            <a:r>
              <a:rPr lang="zh-CN" altLang="en-US" dirty="0"/>
              <a:t>树的相关术语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74" y="1365972"/>
            <a:ext cx="11207126" cy="1966282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分支</a:t>
            </a:r>
            <a:r>
              <a:rPr lang="zh-CN" altLang="en-US" dirty="0">
                <a:solidFill>
                  <a:srgbClr val="C00000"/>
                </a:solidFill>
              </a:rPr>
              <a:t>结点（</a:t>
            </a:r>
            <a:r>
              <a:rPr lang="zh-CN" altLang="en-US" dirty="0">
                <a:solidFill>
                  <a:srgbClr val="00B050"/>
                </a:solidFill>
              </a:rPr>
              <a:t>非终端</a:t>
            </a:r>
            <a:r>
              <a:rPr lang="zh-CN" altLang="en-US" dirty="0">
                <a:solidFill>
                  <a:srgbClr val="C00000"/>
                </a:solidFill>
              </a:rPr>
              <a:t>结点） </a:t>
            </a:r>
            <a:r>
              <a:rPr lang="zh-CN" altLang="en-US" dirty="0"/>
              <a:t>：度不为零的结点。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叶</a:t>
            </a:r>
            <a:r>
              <a:rPr lang="zh-CN" altLang="en-US" dirty="0">
                <a:solidFill>
                  <a:srgbClr val="C00000"/>
                </a:solidFill>
              </a:rPr>
              <a:t>结点（</a:t>
            </a:r>
            <a:r>
              <a:rPr lang="zh-CN" altLang="en-US" dirty="0">
                <a:solidFill>
                  <a:srgbClr val="00B050"/>
                </a:solidFill>
              </a:rPr>
              <a:t>终端</a:t>
            </a:r>
            <a:r>
              <a:rPr lang="zh-CN" altLang="en-US" dirty="0">
                <a:solidFill>
                  <a:srgbClr val="C00000"/>
                </a:solidFill>
              </a:rPr>
              <a:t>结点）</a:t>
            </a:r>
            <a:r>
              <a:rPr lang="zh-CN" altLang="en-US" dirty="0"/>
              <a:t>：度为零的结点。</a:t>
            </a:r>
          </a:p>
          <a:p>
            <a:r>
              <a:rPr lang="zh-CN" altLang="en-US" dirty="0"/>
              <a:t>度为</a:t>
            </a:r>
            <a:r>
              <a:rPr lang="en-US" altLang="zh-CN" dirty="0"/>
              <a:t>1</a:t>
            </a:r>
            <a:r>
              <a:rPr lang="zh-CN" altLang="en-US" dirty="0"/>
              <a:t>的结点称为</a:t>
            </a:r>
            <a:r>
              <a:rPr lang="zh-CN" altLang="en-US" dirty="0">
                <a:solidFill>
                  <a:srgbClr val="00B050"/>
                </a:solidFill>
              </a:rPr>
              <a:t>单分支</a:t>
            </a:r>
            <a:r>
              <a:rPr lang="zh-CN" altLang="en-US" dirty="0"/>
              <a:t>结点；度为</a:t>
            </a:r>
            <a:r>
              <a:rPr lang="en-US" altLang="zh-CN" dirty="0"/>
              <a:t>2</a:t>
            </a:r>
            <a:r>
              <a:rPr lang="zh-CN" altLang="en-US" dirty="0"/>
              <a:t>的结点称为</a:t>
            </a:r>
            <a:r>
              <a:rPr lang="zh-CN" altLang="en-US" dirty="0">
                <a:solidFill>
                  <a:srgbClr val="00B050"/>
                </a:solidFill>
              </a:rPr>
              <a:t>双</a:t>
            </a:r>
            <a:r>
              <a:rPr lang="zh-CN" altLang="en-US" dirty="0"/>
              <a:t>分支结点，依此类推。</a:t>
            </a:r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FA4265C1-F741-4A95-A8FB-EB55E8545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74140" y="5550050"/>
            <a:ext cx="670934" cy="42163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A94A7B9-405A-4C86-B08A-091F3E6E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05" y="3850848"/>
            <a:ext cx="230461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双分支结点</a:t>
            </a:r>
            <a:endParaRPr lang="en-US" altLang="zh-CN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D05D6DE-D403-43E6-91F2-FD937CE0F4D2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60183" y="4119826"/>
            <a:ext cx="501418" cy="268593"/>
          </a:xfrm>
          <a:prstGeom prst="straightConnector1">
            <a:avLst/>
          </a:prstGeom>
          <a:ln w="28575">
            <a:solidFill>
              <a:srgbClr val="CC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2">
            <a:extLst>
              <a:ext uri="{FF2B5EF4-FFF2-40B4-BE49-F238E27FC236}">
                <a16:creationId xmlns:a16="http://schemas.microsoft.com/office/drawing/2014/main" id="{97482642-A685-471A-B313-5E239A5AA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773" y="5127292"/>
            <a:ext cx="15234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叶结点</a:t>
            </a:r>
            <a:endParaRPr lang="en-US" altLang="zh-CN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E0E4C05-76A8-49F8-9E2E-6D4C486C8B61}"/>
              </a:ext>
            </a:extLst>
          </p:cNvPr>
          <p:cNvGrpSpPr>
            <a:grpSpLocks noChangeAspect="1"/>
          </p:cNvGrpSpPr>
          <p:nvPr/>
        </p:nvGrpSpPr>
        <p:grpSpPr>
          <a:xfrm>
            <a:off x="4238075" y="3534712"/>
            <a:ext cx="4836065" cy="2802941"/>
            <a:chOff x="1692275" y="2276475"/>
            <a:chExt cx="3816350" cy="2305050"/>
          </a:xfrm>
          <a:solidFill>
            <a:srgbClr val="FFFFCC"/>
          </a:solidFill>
        </p:grpSpPr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818C6B84-626F-4FFB-99B9-2AD4712A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3749A865-2CC8-447B-A345-42360D36E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31">
              <a:extLst>
                <a:ext uri="{FF2B5EF4-FFF2-40B4-BE49-F238E27FC236}">
                  <a16:creationId xmlns:a16="http://schemas.microsoft.com/office/drawing/2014/main" id="{7A3820A8-586F-4B63-AD3A-FDE755918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2" name="Oval 32">
              <a:extLst>
                <a:ext uri="{FF2B5EF4-FFF2-40B4-BE49-F238E27FC236}">
                  <a16:creationId xmlns:a16="http://schemas.microsoft.com/office/drawing/2014/main" id="{E044A481-A149-4957-A2E4-1CDE19D85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3" name="Oval 33">
              <a:extLst>
                <a:ext uri="{FF2B5EF4-FFF2-40B4-BE49-F238E27FC236}">
                  <a16:creationId xmlns:a16="http://schemas.microsoft.com/office/drawing/2014/main" id="{2D1510FB-E355-4E92-AD46-2EEEA05D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2BD90EE4-42C5-48B5-9409-5C4E1DB96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EC577DCA-F9AD-49C4-A765-348FD9D26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" name="Oval 36">
              <a:extLst>
                <a:ext uri="{FF2B5EF4-FFF2-40B4-BE49-F238E27FC236}">
                  <a16:creationId xmlns:a16="http://schemas.microsoft.com/office/drawing/2014/main" id="{42E86441-04F3-4D05-A8F3-E06EB973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7" name="Oval 37">
              <a:extLst>
                <a:ext uri="{FF2B5EF4-FFF2-40B4-BE49-F238E27FC236}">
                  <a16:creationId xmlns:a16="http://schemas.microsoft.com/office/drawing/2014/main" id="{0B42E180-0F7F-4F78-AF0F-A464C2641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8" name="Oval 38">
              <a:extLst>
                <a:ext uri="{FF2B5EF4-FFF2-40B4-BE49-F238E27FC236}">
                  <a16:creationId xmlns:a16="http://schemas.microsoft.com/office/drawing/2014/main" id="{91C2AAE3-E29C-41CE-A14B-FEE681189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9" name="Oval 39">
              <a:extLst>
                <a:ext uri="{FF2B5EF4-FFF2-40B4-BE49-F238E27FC236}">
                  <a16:creationId xmlns:a16="http://schemas.microsoft.com/office/drawing/2014/main" id="{F61D8CFE-70D6-40DB-A966-41340A18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A662B7CC-ED52-4037-AF32-BA02DB38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17239F3B-A496-4C7E-9BF4-081D52E1F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64057FB8-E8AC-4A6D-86C6-420AC53DD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51871184-05CC-449B-AF37-49DDB073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80" name="Line 44">
              <a:extLst>
                <a:ext uri="{FF2B5EF4-FFF2-40B4-BE49-F238E27FC236}">
                  <a16:creationId xmlns:a16="http://schemas.microsoft.com/office/drawing/2014/main" id="{C2CBC34C-324C-40B7-9769-6642894E6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45">
              <a:extLst>
                <a:ext uri="{FF2B5EF4-FFF2-40B4-BE49-F238E27FC236}">
                  <a16:creationId xmlns:a16="http://schemas.microsoft.com/office/drawing/2014/main" id="{E442575B-F262-4FF4-A30C-85D93BC5D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Line 46">
              <a:extLst>
                <a:ext uri="{FF2B5EF4-FFF2-40B4-BE49-F238E27FC236}">
                  <a16:creationId xmlns:a16="http://schemas.microsoft.com/office/drawing/2014/main" id="{BB855C65-F4E9-4CFF-BF5B-88AF56A7D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49">
              <a:extLst>
                <a:ext uri="{FF2B5EF4-FFF2-40B4-BE49-F238E27FC236}">
                  <a16:creationId xmlns:a16="http://schemas.microsoft.com/office/drawing/2014/main" id="{1F3AEB4B-C3CA-40C3-9DF1-F35A201DC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50">
              <a:extLst>
                <a:ext uri="{FF2B5EF4-FFF2-40B4-BE49-F238E27FC236}">
                  <a16:creationId xmlns:a16="http://schemas.microsoft.com/office/drawing/2014/main" id="{6C2A29A8-FC10-46FC-92CD-0CF872987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C9769775-1D76-4F55-B291-70BF554B7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660C8B5C-B26B-4F81-8B52-372849651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Line 53">
              <a:extLst>
                <a:ext uri="{FF2B5EF4-FFF2-40B4-BE49-F238E27FC236}">
                  <a16:creationId xmlns:a16="http://schemas.microsoft.com/office/drawing/2014/main" id="{69DEBCB7-110F-40FE-8AD3-E7221A155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Line 54">
              <a:extLst>
                <a:ext uri="{FF2B5EF4-FFF2-40B4-BE49-F238E27FC236}">
                  <a16:creationId xmlns:a16="http://schemas.microsoft.com/office/drawing/2014/main" id="{0C363020-48C5-40D7-BEF2-F4A9BE879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7D460535-BB1C-4134-A995-C077BAA1A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4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 </a:t>
            </a:r>
            <a:r>
              <a:rPr lang="zh-CN" altLang="en-US" dirty="0"/>
              <a:t>树的相关术语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49" y="1315827"/>
            <a:ext cx="10984251" cy="211317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孩子结点</a:t>
            </a:r>
            <a:r>
              <a:rPr lang="zh-CN" altLang="en-US" dirty="0"/>
              <a:t>：结点的直接</a:t>
            </a:r>
            <a:r>
              <a:rPr lang="zh-CN" altLang="en-US" dirty="0">
                <a:solidFill>
                  <a:srgbClr val="00B050"/>
                </a:solidFill>
              </a:rPr>
              <a:t>后继</a:t>
            </a:r>
            <a:r>
              <a:rPr lang="zh-CN" altLang="en-US" dirty="0"/>
              <a:t>，被称作该结点的</a:t>
            </a:r>
            <a:r>
              <a:rPr lang="zh-CN" altLang="en-US" dirty="0">
                <a:solidFill>
                  <a:srgbClr val="00B050"/>
                </a:solidFill>
              </a:rPr>
              <a:t>孩子</a:t>
            </a:r>
            <a:r>
              <a:rPr lang="zh-CN" altLang="en-US" dirty="0"/>
              <a:t>结点（</a:t>
            </a:r>
            <a:r>
              <a:rPr lang="zh-CN" altLang="en-US" dirty="0">
                <a:solidFill>
                  <a:srgbClr val="00B050"/>
                </a:solidFill>
              </a:rPr>
              <a:t>子</a:t>
            </a:r>
            <a:r>
              <a:rPr lang="zh-CN" altLang="en-US" dirty="0">
                <a:solidFill>
                  <a:srgbClr val="C00000"/>
                </a:solidFill>
              </a:rPr>
              <a:t>结点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双亲结点</a:t>
            </a:r>
            <a:r>
              <a:rPr lang="zh-CN" altLang="en-US" dirty="0"/>
              <a:t>：结点的直接</a:t>
            </a:r>
            <a:r>
              <a:rPr lang="zh-CN" altLang="en-US" dirty="0">
                <a:solidFill>
                  <a:srgbClr val="00B050"/>
                </a:solidFill>
              </a:rPr>
              <a:t>前驱</a:t>
            </a:r>
            <a:r>
              <a:rPr lang="zh-CN" altLang="en-US" dirty="0"/>
              <a:t>，被称作孩子结点的</a:t>
            </a:r>
            <a:r>
              <a:rPr lang="zh-CN" altLang="en-US" dirty="0">
                <a:solidFill>
                  <a:srgbClr val="00B050"/>
                </a:solidFill>
              </a:rPr>
              <a:t>双亲</a:t>
            </a:r>
            <a:r>
              <a:rPr lang="zh-CN" altLang="en-US" dirty="0"/>
              <a:t>结点（</a:t>
            </a:r>
            <a:r>
              <a:rPr lang="zh-CN" altLang="en-US" dirty="0">
                <a:solidFill>
                  <a:srgbClr val="00B050"/>
                </a:solidFill>
              </a:rPr>
              <a:t>父</a:t>
            </a:r>
            <a:r>
              <a:rPr lang="zh-CN" altLang="en-US" dirty="0">
                <a:solidFill>
                  <a:srgbClr val="C00000"/>
                </a:solidFill>
              </a:rPr>
              <a:t>结点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兄弟结点</a:t>
            </a:r>
            <a:r>
              <a:rPr lang="zh-CN" altLang="en-US" dirty="0"/>
              <a:t>：具有同一双亲的孩子结点互为兄弟结点。</a:t>
            </a:r>
          </a:p>
        </p:txBody>
      </p:sp>
      <p:sp>
        <p:nvSpPr>
          <p:cNvPr id="34" name="TextBox 56">
            <a:extLst>
              <a:ext uri="{FF2B5EF4-FFF2-40B4-BE49-F238E27FC236}">
                <a16:creationId xmlns:a16="http://schemas.microsoft.com/office/drawing/2014/main" id="{FFA7B192-F9B2-4661-9F87-DBEFD292C510}"/>
              </a:ext>
            </a:extLst>
          </p:cNvPr>
          <p:cNvSpPr txBox="1"/>
          <p:nvPr/>
        </p:nvSpPr>
        <p:spPr>
          <a:xfrm>
            <a:off x="5973227" y="3810000"/>
            <a:ext cx="4035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的孩子结点有</a:t>
            </a:r>
            <a:r>
              <a:rPr kumimoji="1"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</a:t>
            </a:r>
          </a:p>
        </p:txBody>
      </p:sp>
      <p:sp>
        <p:nvSpPr>
          <p:cNvPr id="38" name="TextBox 57">
            <a:extLst>
              <a:ext uri="{FF2B5EF4-FFF2-40B4-BE49-F238E27FC236}">
                <a16:creationId xmlns:a16="http://schemas.microsoft.com/office/drawing/2014/main" id="{0EC27354-6F23-4C43-BF5F-308A7384D161}"/>
              </a:ext>
            </a:extLst>
          </p:cNvPr>
          <p:cNvSpPr txBox="1"/>
          <p:nvPr/>
        </p:nvSpPr>
        <p:spPr>
          <a:xfrm>
            <a:off x="5973227" y="4417368"/>
            <a:ext cx="454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的双亲结点为</a:t>
            </a:r>
            <a:r>
              <a:rPr kumimoji="1"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endParaRPr lang="zh-CN" altLang="en-US" b="1" i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336169A1-F004-4EA2-8CFA-A1C52372E834}"/>
              </a:ext>
            </a:extLst>
          </p:cNvPr>
          <p:cNvSpPr txBox="1"/>
          <p:nvPr/>
        </p:nvSpPr>
        <p:spPr>
          <a:xfrm>
            <a:off x="5973227" y="5024735"/>
            <a:ext cx="4542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zh-CN" altLang="en-US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zh-CN" altLang="en-US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的互为兄弟结点</a:t>
            </a:r>
            <a:endParaRPr lang="zh-CN" altLang="en-US" b="1" i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F95B806-01A2-4D29-88B1-81EF05C460F9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0" y="3552139"/>
            <a:ext cx="4836065" cy="2802941"/>
            <a:chOff x="1692275" y="2276475"/>
            <a:chExt cx="3816350" cy="2305050"/>
          </a:xfrm>
          <a:solidFill>
            <a:srgbClr val="FFFFCC"/>
          </a:solidFill>
        </p:grpSpPr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A56D46B0-FBAB-417A-B4FD-D99B9F3BC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48">
              <a:extLst>
                <a:ext uri="{FF2B5EF4-FFF2-40B4-BE49-F238E27FC236}">
                  <a16:creationId xmlns:a16="http://schemas.microsoft.com/office/drawing/2014/main" id="{A7FB989C-2462-4CED-9ADD-3FF15B1A7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31">
              <a:extLst>
                <a:ext uri="{FF2B5EF4-FFF2-40B4-BE49-F238E27FC236}">
                  <a16:creationId xmlns:a16="http://schemas.microsoft.com/office/drawing/2014/main" id="{E976A5A9-EB1E-4415-95AE-E97474DF4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9" name="Oval 32">
              <a:extLst>
                <a:ext uri="{FF2B5EF4-FFF2-40B4-BE49-F238E27FC236}">
                  <a16:creationId xmlns:a16="http://schemas.microsoft.com/office/drawing/2014/main" id="{7FF43DA5-82AB-4661-8C03-EE3AEA0AA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1" name="Oval 33">
              <a:extLst>
                <a:ext uri="{FF2B5EF4-FFF2-40B4-BE49-F238E27FC236}">
                  <a16:creationId xmlns:a16="http://schemas.microsoft.com/office/drawing/2014/main" id="{3307D47B-72AF-46C6-BCE9-CB690889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0CD0368C-6F95-4D3D-AFA5-C23415F46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006047B7-1D09-49C3-9CC5-A102A733E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4" name="Oval 36">
              <a:extLst>
                <a:ext uri="{FF2B5EF4-FFF2-40B4-BE49-F238E27FC236}">
                  <a16:creationId xmlns:a16="http://schemas.microsoft.com/office/drawing/2014/main" id="{CCD4E669-70E3-49A8-88D3-3CB89415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5" name="Oval 37">
              <a:extLst>
                <a:ext uri="{FF2B5EF4-FFF2-40B4-BE49-F238E27FC236}">
                  <a16:creationId xmlns:a16="http://schemas.microsoft.com/office/drawing/2014/main" id="{FE51E401-1C79-40C3-9629-2CBDCD0F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6" name="Oval 38">
              <a:extLst>
                <a:ext uri="{FF2B5EF4-FFF2-40B4-BE49-F238E27FC236}">
                  <a16:creationId xmlns:a16="http://schemas.microsoft.com/office/drawing/2014/main" id="{7696B5B5-C11F-4ADC-B4EE-B0BB29D78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7" name="Oval 39">
              <a:extLst>
                <a:ext uri="{FF2B5EF4-FFF2-40B4-BE49-F238E27FC236}">
                  <a16:creationId xmlns:a16="http://schemas.microsoft.com/office/drawing/2014/main" id="{5DAFB547-E6ED-44E4-B20D-2D90140F8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1A81F5BF-A562-42DF-8A8F-A8C063FD0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1603CE47-B84D-4448-BDC9-EB7E84B37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FB0C78D3-1B08-4165-A51D-736AC3B3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94AAB10B-2DBB-4F98-8B50-1C7B35315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EA7C0DBD-3D98-45CE-A94E-D4935965D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D3D28200-8883-4EFF-9863-E25BCC40D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46">
              <a:extLst>
                <a:ext uri="{FF2B5EF4-FFF2-40B4-BE49-F238E27FC236}">
                  <a16:creationId xmlns:a16="http://schemas.microsoft.com/office/drawing/2014/main" id="{65C0FF08-F95C-49BC-AC5A-76F2930D8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49">
              <a:extLst>
                <a:ext uri="{FF2B5EF4-FFF2-40B4-BE49-F238E27FC236}">
                  <a16:creationId xmlns:a16="http://schemas.microsoft.com/office/drawing/2014/main" id="{A731B108-B252-4E4A-AA05-0FECB7101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Line 50">
              <a:extLst>
                <a:ext uri="{FF2B5EF4-FFF2-40B4-BE49-F238E27FC236}">
                  <a16:creationId xmlns:a16="http://schemas.microsoft.com/office/drawing/2014/main" id="{BA4795F1-3B91-41FA-9525-AD1DFB077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51">
              <a:extLst>
                <a:ext uri="{FF2B5EF4-FFF2-40B4-BE49-F238E27FC236}">
                  <a16:creationId xmlns:a16="http://schemas.microsoft.com/office/drawing/2014/main" id="{017D90C1-0342-47D8-BBB4-083699907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52">
              <a:extLst>
                <a:ext uri="{FF2B5EF4-FFF2-40B4-BE49-F238E27FC236}">
                  <a16:creationId xmlns:a16="http://schemas.microsoft.com/office/drawing/2014/main" id="{B667CF07-00C7-4B9F-A29F-990CC661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53">
              <a:extLst>
                <a:ext uri="{FF2B5EF4-FFF2-40B4-BE49-F238E27FC236}">
                  <a16:creationId xmlns:a16="http://schemas.microsoft.com/office/drawing/2014/main" id="{FCB314D9-9C90-4B7F-9D03-86E2C8673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54">
              <a:extLst>
                <a:ext uri="{FF2B5EF4-FFF2-40B4-BE49-F238E27FC236}">
                  <a16:creationId xmlns:a16="http://schemas.microsoft.com/office/drawing/2014/main" id="{F87CC3A5-6B4B-415B-A469-28ECFB07E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55">
              <a:extLst>
                <a:ext uri="{FF2B5EF4-FFF2-40B4-BE49-F238E27FC236}">
                  <a16:creationId xmlns:a16="http://schemas.microsoft.com/office/drawing/2014/main" id="{1C554BA3-921F-43B2-876F-408D3A216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34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 </a:t>
            </a:r>
            <a:r>
              <a:rPr lang="zh-CN" altLang="en-US" dirty="0"/>
              <a:t>树的相关术语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16" y="1365971"/>
            <a:ext cx="11658600" cy="252861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子孙结点</a:t>
            </a:r>
            <a:r>
              <a:rPr lang="zh-CN" altLang="en-US" dirty="0"/>
              <a:t>：在一棵树中，一个结点的</a:t>
            </a:r>
            <a:r>
              <a:rPr lang="zh-CN" altLang="en-US" dirty="0">
                <a:solidFill>
                  <a:srgbClr val="00B050"/>
                </a:solidFill>
              </a:rPr>
              <a:t>所有</a:t>
            </a:r>
            <a:r>
              <a:rPr lang="zh-CN" altLang="en-US" dirty="0"/>
              <a:t>子树中的结点称为该结点的</a:t>
            </a:r>
            <a:r>
              <a:rPr lang="zh-CN" altLang="en-US" dirty="0">
                <a:solidFill>
                  <a:srgbClr val="00B050"/>
                </a:solidFill>
              </a:rPr>
              <a:t>子孙</a:t>
            </a:r>
            <a:r>
              <a:rPr lang="zh-CN" altLang="en-US" dirty="0"/>
              <a:t>结点。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祖先结点</a:t>
            </a:r>
            <a:r>
              <a:rPr lang="zh-CN" altLang="en-US" dirty="0"/>
              <a:t>：从</a:t>
            </a:r>
            <a:r>
              <a:rPr lang="zh-CN" altLang="en-US" dirty="0">
                <a:solidFill>
                  <a:srgbClr val="00B050"/>
                </a:solidFill>
              </a:rPr>
              <a:t>根结点</a:t>
            </a:r>
            <a:r>
              <a:rPr lang="zh-CN" altLang="en-US" dirty="0"/>
              <a:t>到达</a:t>
            </a:r>
            <a:r>
              <a:rPr lang="zh-CN" altLang="en-US" dirty="0">
                <a:solidFill>
                  <a:srgbClr val="00B050"/>
                </a:solidFill>
              </a:rPr>
              <a:t>一个结点</a:t>
            </a:r>
            <a:r>
              <a:rPr lang="zh-CN" altLang="en-US" dirty="0"/>
              <a:t>的路径上经过的</a:t>
            </a:r>
            <a:r>
              <a:rPr lang="zh-CN" altLang="en-US" dirty="0">
                <a:solidFill>
                  <a:srgbClr val="00B050"/>
                </a:solidFill>
              </a:rPr>
              <a:t>所有</a:t>
            </a:r>
            <a:r>
              <a:rPr lang="zh-CN" altLang="en-US" dirty="0"/>
              <a:t>结点被称作该结点的祖先结点。</a:t>
            </a:r>
          </a:p>
        </p:txBody>
      </p:sp>
      <p:sp>
        <p:nvSpPr>
          <p:cNvPr id="34" name="TextBox 57">
            <a:extLst>
              <a:ext uri="{FF2B5EF4-FFF2-40B4-BE49-F238E27FC236}">
                <a16:creationId xmlns:a16="http://schemas.microsoft.com/office/drawing/2014/main" id="{922ADA1C-43DA-497C-AD9E-4E1FB9E9885A}"/>
              </a:ext>
            </a:extLst>
          </p:cNvPr>
          <p:cNvSpPr txBox="1"/>
          <p:nvPr/>
        </p:nvSpPr>
        <p:spPr>
          <a:xfrm>
            <a:off x="5538898" y="3556463"/>
            <a:ext cx="421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所有结点都是</a:t>
            </a:r>
            <a:r>
              <a:rPr kumimoji="1" lang="en-US" altLang="zh-CN" b="1" i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的子孙结点</a:t>
            </a:r>
            <a:endParaRPr lang="zh-CN" altLang="en-US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8" name="TextBox 58">
            <a:extLst>
              <a:ext uri="{FF2B5EF4-FFF2-40B4-BE49-F238E27FC236}">
                <a16:creationId xmlns:a16="http://schemas.microsoft.com/office/drawing/2014/main" id="{0E8AB1D8-4E10-4F8F-ABE7-E12C418F4CE4}"/>
              </a:ext>
            </a:extLst>
          </p:cNvPr>
          <p:cNvSpPr txBox="1"/>
          <p:nvPr/>
        </p:nvSpPr>
        <p:spPr>
          <a:xfrm>
            <a:off x="7975912" y="5941382"/>
            <a:ext cx="366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的祖先结点为</a:t>
            </a:r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kumimoji="1" lang="en-US" altLang="zh-CN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b="1" i="1" dirty="0">
              <a:solidFill>
                <a:srgbClr val="CC00FF"/>
              </a:solidFill>
              <a:ea typeface="楷体_GB2312" pitchFamily="49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44D14B3-5B2D-4135-9863-7579DED147D5}"/>
              </a:ext>
            </a:extLst>
          </p:cNvPr>
          <p:cNvCxnSpPr>
            <a:cxnSpLocks/>
          </p:cNvCxnSpPr>
          <p:nvPr/>
        </p:nvCxnSpPr>
        <p:spPr>
          <a:xfrm flipH="1">
            <a:off x="4572000" y="3772365"/>
            <a:ext cx="895461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1EF2118-55C9-4672-A9B2-554DCC3438BF}"/>
              </a:ext>
            </a:extLst>
          </p:cNvPr>
          <p:cNvCxnSpPr>
            <a:cxnSpLocks/>
          </p:cNvCxnSpPr>
          <p:nvPr/>
        </p:nvCxnSpPr>
        <p:spPr>
          <a:xfrm flipH="1">
            <a:off x="7239000" y="6197164"/>
            <a:ext cx="562312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1463CE8-61C7-4CC2-8735-44D5660C1FE7}"/>
              </a:ext>
            </a:extLst>
          </p:cNvPr>
          <p:cNvGrpSpPr>
            <a:grpSpLocks noChangeAspect="1"/>
          </p:cNvGrpSpPr>
          <p:nvPr/>
        </p:nvGrpSpPr>
        <p:grpSpPr>
          <a:xfrm>
            <a:off x="2300216" y="3600106"/>
            <a:ext cx="4836065" cy="2802941"/>
            <a:chOff x="1692275" y="2276475"/>
            <a:chExt cx="3816350" cy="2305050"/>
          </a:xfrm>
          <a:solidFill>
            <a:srgbClr val="FFFFCC"/>
          </a:solidFill>
        </p:grpSpPr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8ABC06DC-0453-4DCB-94F7-F18BBD4E3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82DE3436-90AD-496B-83C6-517CD770B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31">
              <a:extLst>
                <a:ext uri="{FF2B5EF4-FFF2-40B4-BE49-F238E27FC236}">
                  <a16:creationId xmlns:a16="http://schemas.microsoft.com/office/drawing/2014/main" id="{3E8AB57F-EEB4-4D5D-B796-95151038C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2" name="Oval 32">
              <a:extLst>
                <a:ext uri="{FF2B5EF4-FFF2-40B4-BE49-F238E27FC236}">
                  <a16:creationId xmlns:a16="http://schemas.microsoft.com/office/drawing/2014/main" id="{C388E9AF-0755-46A9-A046-9EDBBECC6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3" name="Oval 33">
              <a:extLst>
                <a:ext uri="{FF2B5EF4-FFF2-40B4-BE49-F238E27FC236}">
                  <a16:creationId xmlns:a16="http://schemas.microsoft.com/office/drawing/2014/main" id="{841D776D-BF4C-4AB4-AEE6-28D2FA899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3B8E668C-A3FD-4F28-88DE-D4BF63BB1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6F33A6CF-5CB3-48FB-A7AB-3B70BBBC8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" name="Oval 36">
              <a:extLst>
                <a:ext uri="{FF2B5EF4-FFF2-40B4-BE49-F238E27FC236}">
                  <a16:creationId xmlns:a16="http://schemas.microsoft.com/office/drawing/2014/main" id="{ADDC4234-9F0A-4489-8E33-7191D399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7" name="Oval 37">
              <a:extLst>
                <a:ext uri="{FF2B5EF4-FFF2-40B4-BE49-F238E27FC236}">
                  <a16:creationId xmlns:a16="http://schemas.microsoft.com/office/drawing/2014/main" id="{DA5216C5-758E-463A-9751-DDEFF5B19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8" name="Oval 38">
              <a:extLst>
                <a:ext uri="{FF2B5EF4-FFF2-40B4-BE49-F238E27FC236}">
                  <a16:creationId xmlns:a16="http://schemas.microsoft.com/office/drawing/2014/main" id="{9C11CCDD-3FE4-473F-ACCA-99B820973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9" name="Oval 39">
              <a:extLst>
                <a:ext uri="{FF2B5EF4-FFF2-40B4-BE49-F238E27FC236}">
                  <a16:creationId xmlns:a16="http://schemas.microsoft.com/office/drawing/2014/main" id="{1370480A-D93E-4A55-81C3-0274835CD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39048039-9360-4E16-AC83-DE6ADF62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CDCDBFC5-60C9-4415-8706-349CAE428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011649D3-A5AA-4BBB-B73D-982D41A09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B3EFBCFE-857D-4821-9E5D-04D11EC02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80" name="Line 44">
              <a:extLst>
                <a:ext uri="{FF2B5EF4-FFF2-40B4-BE49-F238E27FC236}">
                  <a16:creationId xmlns:a16="http://schemas.microsoft.com/office/drawing/2014/main" id="{005711CF-246B-49D3-9F12-5F5E8DD9D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45">
              <a:extLst>
                <a:ext uri="{FF2B5EF4-FFF2-40B4-BE49-F238E27FC236}">
                  <a16:creationId xmlns:a16="http://schemas.microsoft.com/office/drawing/2014/main" id="{956BBA61-81B6-4C8A-9913-2AC78A7BA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Line 46">
              <a:extLst>
                <a:ext uri="{FF2B5EF4-FFF2-40B4-BE49-F238E27FC236}">
                  <a16:creationId xmlns:a16="http://schemas.microsoft.com/office/drawing/2014/main" id="{AED35302-4A84-499C-B2D1-5645D992A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49">
              <a:extLst>
                <a:ext uri="{FF2B5EF4-FFF2-40B4-BE49-F238E27FC236}">
                  <a16:creationId xmlns:a16="http://schemas.microsoft.com/office/drawing/2014/main" id="{F1A200D2-2374-4A9A-8371-79EFF4B76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50">
              <a:extLst>
                <a:ext uri="{FF2B5EF4-FFF2-40B4-BE49-F238E27FC236}">
                  <a16:creationId xmlns:a16="http://schemas.microsoft.com/office/drawing/2014/main" id="{F4D1E024-C49F-4186-9D96-8B0736C28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B6B0C254-38C0-456E-A9C2-1A156BB07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3B505E62-F2FE-47A8-8709-EF33B8FFE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Line 53">
              <a:extLst>
                <a:ext uri="{FF2B5EF4-FFF2-40B4-BE49-F238E27FC236}">
                  <a16:creationId xmlns:a16="http://schemas.microsoft.com/office/drawing/2014/main" id="{E924823A-D9DA-45A4-9BCF-E37A45700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Line 54">
              <a:extLst>
                <a:ext uri="{FF2B5EF4-FFF2-40B4-BE49-F238E27FC236}">
                  <a16:creationId xmlns:a16="http://schemas.microsoft.com/office/drawing/2014/main" id="{5CA35473-E61B-4B8A-8988-FBCFD2344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7A58CD8E-0AA3-441B-933E-A4613A3F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01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 </a:t>
            </a:r>
            <a:r>
              <a:rPr lang="zh-CN" altLang="en-US" dirty="0"/>
              <a:t>树的相关术语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219200"/>
            <a:ext cx="11277600" cy="22098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结点的层次</a:t>
            </a:r>
            <a:r>
              <a:rPr lang="zh-CN" altLang="en-US" dirty="0"/>
              <a:t>：树中的每个结点都处在一个层次上。结点的层次从树根开始定义，根结点为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层</a:t>
            </a:r>
            <a:r>
              <a:rPr lang="zh-CN" altLang="en-US" dirty="0"/>
              <a:t>，它的孩子结点为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层</a:t>
            </a:r>
            <a:r>
              <a:rPr lang="zh-CN" altLang="en-US" dirty="0"/>
              <a:t>，以此类推。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树的高度</a:t>
            </a:r>
            <a:r>
              <a:rPr lang="zh-CN" altLang="en-US" dirty="0"/>
              <a:t>：树中结点的</a:t>
            </a:r>
            <a:r>
              <a:rPr lang="zh-CN" altLang="en-US" dirty="0">
                <a:solidFill>
                  <a:srgbClr val="00B050"/>
                </a:solidFill>
              </a:rPr>
              <a:t>最大层次</a:t>
            </a:r>
            <a:r>
              <a:rPr lang="zh-CN" altLang="en-US" dirty="0"/>
              <a:t>称为树的</a:t>
            </a:r>
            <a:r>
              <a:rPr lang="zh-CN" altLang="en-US" dirty="0">
                <a:solidFill>
                  <a:srgbClr val="00B050"/>
                </a:solidFill>
              </a:rPr>
              <a:t>高度</a:t>
            </a:r>
            <a:r>
              <a:rPr lang="zh-CN" altLang="en-US" dirty="0"/>
              <a:t>（或</a:t>
            </a:r>
            <a:r>
              <a:rPr lang="zh-CN" altLang="en-US" dirty="0">
                <a:solidFill>
                  <a:srgbClr val="C00000"/>
                </a:solidFill>
              </a:rPr>
              <a:t>树的</a:t>
            </a:r>
            <a:r>
              <a:rPr lang="zh-CN" altLang="en-US" dirty="0">
                <a:solidFill>
                  <a:srgbClr val="00B050"/>
                </a:solidFill>
              </a:rPr>
              <a:t>深度</a:t>
            </a:r>
            <a:r>
              <a:rPr lang="zh-CN" altLang="en-US" dirty="0"/>
              <a:t>）。</a:t>
            </a:r>
          </a:p>
          <a:p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F7DAD62-FA96-4A19-B339-2B83D1B8FA66}"/>
              </a:ext>
            </a:extLst>
          </p:cNvPr>
          <p:cNvGrpSpPr/>
          <p:nvPr/>
        </p:nvGrpSpPr>
        <p:grpSpPr>
          <a:xfrm>
            <a:off x="4136490" y="3336925"/>
            <a:ext cx="3360759" cy="396875"/>
            <a:chOff x="3929058" y="2714620"/>
            <a:chExt cx="3360759" cy="396875"/>
          </a:xfrm>
        </p:grpSpPr>
        <p:sp>
          <p:nvSpPr>
            <p:cNvPr id="38" name="Text Box 30">
              <a:extLst>
                <a:ext uri="{FF2B5EF4-FFF2-40B4-BE49-F238E27FC236}">
                  <a16:creationId xmlns:a16="http://schemas.microsoft.com/office/drawing/2014/main" id="{ED4756C5-FDE5-470C-863A-E8217AD38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54" y="2714620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C00FF"/>
                  </a:solidFill>
                  <a:ea typeface="楷体_GB2312" pitchFamily="49" charset="-122"/>
                </a:rPr>
                <a:t>1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CE82D85-8C42-40A6-B77D-3FFA4C7D1553}"/>
                </a:ext>
              </a:extLst>
            </p:cNvPr>
            <p:cNvCxnSpPr/>
            <p:nvPr/>
          </p:nvCxnSpPr>
          <p:spPr>
            <a:xfrm>
              <a:off x="3929058" y="2928934"/>
              <a:ext cx="285752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99FC1C9-A0AE-4338-B6C0-8E76BDE4083E}"/>
              </a:ext>
            </a:extLst>
          </p:cNvPr>
          <p:cNvGrpSpPr/>
          <p:nvPr/>
        </p:nvGrpSpPr>
        <p:grpSpPr>
          <a:xfrm>
            <a:off x="5136622" y="4175125"/>
            <a:ext cx="2360627" cy="396875"/>
            <a:chOff x="4929190" y="3389315"/>
            <a:chExt cx="2360627" cy="396875"/>
          </a:xfrm>
        </p:grpSpPr>
        <p:sp>
          <p:nvSpPr>
            <p:cNvPr id="42" name="Text Box 31">
              <a:extLst>
                <a:ext uri="{FF2B5EF4-FFF2-40B4-BE49-F238E27FC236}">
                  <a16:creationId xmlns:a16="http://schemas.microsoft.com/office/drawing/2014/main" id="{B830885E-F912-4BB9-9076-E2E2B7BD7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54" y="3389315"/>
              <a:ext cx="36036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FF"/>
                  </a:solidFill>
                  <a:ea typeface="楷体_GB2312" pitchFamily="49" charset="-122"/>
                </a:rPr>
                <a:t>2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23D6EF7-75D9-4681-8877-B5B3984B3064}"/>
                </a:ext>
              </a:extLst>
            </p:cNvPr>
            <p:cNvCxnSpPr/>
            <p:nvPr/>
          </p:nvCxnSpPr>
          <p:spPr>
            <a:xfrm>
              <a:off x="4929190" y="3571876"/>
              <a:ext cx="1857388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545CF59-A06B-47E2-B1A7-FCE56007B396}"/>
              </a:ext>
            </a:extLst>
          </p:cNvPr>
          <p:cNvGrpSpPr/>
          <p:nvPr/>
        </p:nvGrpSpPr>
        <p:grpSpPr>
          <a:xfrm>
            <a:off x="5565251" y="4953000"/>
            <a:ext cx="1931998" cy="396875"/>
            <a:chOff x="5357818" y="4032257"/>
            <a:chExt cx="1931998" cy="396875"/>
          </a:xfrm>
        </p:grpSpPr>
        <p:sp>
          <p:nvSpPr>
            <p:cNvPr id="45" name="Text Box 32">
              <a:extLst>
                <a:ext uri="{FF2B5EF4-FFF2-40B4-BE49-F238E27FC236}">
                  <a16:creationId xmlns:a16="http://schemas.microsoft.com/office/drawing/2014/main" id="{6A75A669-72EB-4E02-A40A-1A85C6EA0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54" y="4032257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CC00FF"/>
                  </a:solidFill>
                  <a:ea typeface="楷体_GB2312" pitchFamily="49" charset="-122"/>
                </a:rPr>
                <a:t>3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03481B2-44EA-436B-944F-93FA89C1E4E0}"/>
                </a:ext>
              </a:extLst>
            </p:cNvPr>
            <p:cNvCxnSpPr/>
            <p:nvPr/>
          </p:nvCxnSpPr>
          <p:spPr>
            <a:xfrm>
              <a:off x="5357818" y="4213230"/>
              <a:ext cx="1428760" cy="1588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F9EB8FB-6554-4CE8-AC14-8DAC962E5E22}"/>
              </a:ext>
            </a:extLst>
          </p:cNvPr>
          <p:cNvGrpSpPr/>
          <p:nvPr/>
        </p:nvGrpSpPr>
        <p:grpSpPr>
          <a:xfrm>
            <a:off x="6166917" y="5775325"/>
            <a:ext cx="1330332" cy="396875"/>
            <a:chOff x="5959484" y="4675199"/>
            <a:chExt cx="1330332" cy="396875"/>
          </a:xfrm>
        </p:grpSpPr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id="{290FDE7F-A3F1-4A28-901E-4D2046395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54" y="4675199"/>
              <a:ext cx="360362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C00FF"/>
                  </a:solidFill>
                  <a:ea typeface="楷体_GB2312" pitchFamily="49" charset="-122"/>
                </a:rPr>
                <a:t>4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441274C-2350-4508-B59C-1DC9E4180148}"/>
                </a:ext>
              </a:extLst>
            </p:cNvPr>
            <p:cNvCxnSpPr/>
            <p:nvPr/>
          </p:nvCxnSpPr>
          <p:spPr>
            <a:xfrm>
              <a:off x="5959484" y="4914910"/>
              <a:ext cx="898532" cy="0"/>
            </a:xfrm>
            <a:prstGeom prst="line">
              <a:avLst/>
            </a:prstGeom>
            <a:ln w="28575">
              <a:solidFill>
                <a:srgbClr val="00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DDEEAF4-C505-4495-9AB4-49026B7F4DD8}"/>
              </a:ext>
            </a:extLst>
          </p:cNvPr>
          <p:cNvGrpSpPr/>
          <p:nvPr/>
        </p:nvGrpSpPr>
        <p:grpSpPr>
          <a:xfrm>
            <a:off x="7539576" y="3374634"/>
            <a:ext cx="1055455" cy="3026165"/>
            <a:chOff x="7358082" y="2928934"/>
            <a:chExt cx="1055455" cy="2038364"/>
          </a:xfrm>
        </p:grpSpPr>
        <p:sp>
          <p:nvSpPr>
            <p:cNvPr id="51" name="右大括号 50">
              <a:extLst>
                <a:ext uri="{FF2B5EF4-FFF2-40B4-BE49-F238E27FC236}">
                  <a16:creationId xmlns:a16="http://schemas.microsoft.com/office/drawing/2014/main" id="{2942ADDF-DD12-4F4C-ACA2-3BA7DFC568E6}"/>
                </a:ext>
              </a:extLst>
            </p:cNvPr>
            <p:cNvSpPr/>
            <p:nvPr/>
          </p:nvSpPr>
          <p:spPr>
            <a:xfrm>
              <a:off x="7358082" y="2928934"/>
              <a:ext cx="285752" cy="1928826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2" name="TextBox 65">
              <a:extLst>
                <a:ext uri="{FF2B5EF4-FFF2-40B4-BE49-F238E27FC236}">
                  <a16:creationId xmlns:a16="http://schemas.microsoft.com/office/drawing/2014/main" id="{DF654157-B63E-4286-A2FB-954D0D6D7EE0}"/>
                </a:ext>
              </a:extLst>
            </p:cNvPr>
            <p:cNvSpPr txBox="1"/>
            <p:nvPr/>
          </p:nvSpPr>
          <p:spPr>
            <a:xfrm>
              <a:off x="7859539" y="2928934"/>
              <a:ext cx="553998" cy="203836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结点的</a:t>
              </a:r>
              <a:r>
                <a:rPr kumimoji="1" lang="zh-CN" altLang="en-US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层次或深度</a:t>
              </a:r>
              <a:endPara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F254216-34C9-4FEF-AA24-50079D8096EB}"/>
              </a:ext>
            </a:extLst>
          </p:cNvPr>
          <p:cNvGrpSpPr>
            <a:grpSpLocks noChangeAspect="1"/>
          </p:cNvGrpSpPr>
          <p:nvPr/>
        </p:nvGrpSpPr>
        <p:grpSpPr>
          <a:xfrm>
            <a:off x="987940" y="3374634"/>
            <a:ext cx="4836065" cy="2802941"/>
            <a:chOff x="1692275" y="2276475"/>
            <a:chExt cx="3816350" cy="2305050"/>
          </a:xfrm>
          <a:solidFill>
            <a:srgbClr val="FFFFCC"/>
          </a:solidFill>
        </p:grpSpPr>
        <p:sp>
          <p:nvSpPr>
            <p:cNvPr id="80" name="Freeform 47">
              <a:extLst>
                <a:ext uri="{FF2B5EF4-FFF2-40B4-BE49-F238E27FC236}">
                  <a16:creationId xmlns:a16="http://schemas.microsoft.com/office/drawing/2014/main" id="{2D4D7C22-7597-4E86-ACA6-2F295B4BC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48">
              <a:extLst>
                <a:ext uri="{FF2B5EF4-FFF2-40B4-BE49-F238E27FC236}">
                  <a16:creationId xmlns:a16="http://schemas.microsoft.com/office/drawing/2014/main" id="{FB6902EA-C493-4138-B1F4-07528A39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Oval 31">
              <a:extLst>
                <a:ext uri="{FF2B5EF4-FFF2-40B4-BE49-F238E27FC236}">
                  <a16:creationId xmlns:a16="http://schemas.microsoft.com/office/drawing/2014/main" id="{1AC371C5-1905-4B44-AAB2-261F11436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3" name="Oval 32">
              <a:extLst>
                <a:ext uri="{FF2B5EF4-FFF2-40B4-BE49-F238E27FC236}">
                  <a16:creationId xmlns:a16="http://schemas.microsoft.com/office/drawing/2014/main" id="{B6E7D3E4-4981-4B5F-BC4B-D3893331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4" name="Oval 33">
              <a:extLst>
                <a:ext uri="{FF2B5EF4-FFF2-40B4-BE49-F238E27FC236}">
                  <a16:creationId xmlns:a16="http://schemas.microsoft.com/office/drawing/2014/main" id="{89D6D6AC-F946-4CFF-999B-D664FCB0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5" name="Oval 34">
              <a:extLst>
                <a:ext uri="{FF2B5EF4-FFF2-40B4-BE49-F238E27FC236}">
                  <a16:creationId xmlns:a16="http://schemas.microsoft.com/office/drawing/2014/main" id="{337F9B63-A8CE-4A5C-9BE1-19B9F863F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6" name="Oval 35">
              <a:extLst>
                <a:ext uri="{FF2B5EF4-FFF2-40B4-BE49-F238E27FC236}">
                  <a16:creationId xmlns:a16="http://schemas.microsoft.com/office/drawing/2014/main" id="{7ACF98A6-AB16-4078-A206-B28B893BA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7" name="Oval 36">
              <a:extLst>
                <a:ext uri="{FF2B5EF4-FFF2-40B4-BE49-F238E27FC236}">
                  <a16:creationId xmlns:a16="http://schemas.microsoft.com/office/drawing/2014/main" id="{461AD9EB-CC9A-4ED8-9C31-791312AC3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83411C2D-AC6B-4F56-9BD3-AF64D93CC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89" name="Oval 38">
              <a:extLst>
                <a:ext uri="{FF2B5EF4-FFF2-40B4-BE49-F238E27FC236}">
                  <a16:creationId xmlns:a16="http://schemas.microsoft.com/office/drawing/2014/main" id="{D8BEB79D-ECDF-41AC-809F-60C844EE7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90" name="Oval 39">
              <a:extLst>
                <a:ext uri="{FF2B5EF4-FFF2-40B4-BE49-F238E27FC236}">
                  <a16:creationId xmlns:a16="http://schemas.microsoft.com/office/drawing/2014/main" id="{08401EDA-EAF7-45F0-B1AE-C3CA4D04F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91" name="Oval 40">
              <a:extLst>
                <a:ext uri="{FF2B5EF4-FFF2-40B4-BE49-F238E27FC236}">
                  <a16:creationId xmlns:a16="http://schemas.microsoft.com/office/drawing/2014/main" id="{9C0D7568-74AD-4CF0-B984-3DF6E0809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2" name="Oval 41">
              <a:extLst>
                <a:ext uri="{FF2B5EF4-FFF2-40B4-BE49-F238E27FC236}">
                  <a16:creationId xmlns:a16="http://schemas.microsoft.com/office/drawing/2014/main" id="{C360BB74-ED1E-4520-9628-FF47AD105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93" name="Oval 42">
              <a:extLst>
                <a:ext uri="{FF2B5EF4-FFF2-40B4-BE49-F238E27FC236}">
                  <a16:creationId xmlns:a16="http://schemas.microsoft.com/office/drawing/2014/main" id="{8BFA7C3E-5F10-440F-913B-56147635B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94" name="Oval 43">
              <a:extLst>
                <a:ext uri="{FF2B5EF4-FFF2-40B4-BE49-F238E27FC236}">
                  <a16:creationId xmlns:a16="http://schemas.microsoft.com/office/drawing/2014/main" id="{1C4D777C-CF70-46FE-A8B4-DF24303A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95" name="Line 44">
              <a:extLst>
                <a:ext uri="{FF2B5EF4-FFF2-40B4-BE49-F238E27FC236}">
                  <a16:creationId xmlns:a16="http://schemas.microsoft.com/office/drawing/2014/main" id="{5113CE60-9AC2-4D41-8A6B-B0393D3F7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Line 45">
              <a:extLst>
                <a:ext uri="{FF2B5EF4-FFF2-40B4-BE49-F238E27FC236}">
                  <a16:creationId xmlns:a16="http://schemas.microsoft.com/office/drawing/2014/main" id="{523E32F4-4813-40ED-BE25-19321E66C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Line 46">
              <a:extLst>
                <a:ext uri="{FF2B5EF4-FFF2-40B4-BE49-F238E27FC236}">
                  <a16:creationId xmlns:a16="http://schemas.microsoft.com/office/drawing/2014/main" id="{49092A58-2086-4EB0-9F07-D8D63088E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Line 49">
              <a:extLst>
                <a:ext uri="{FF2B5EF4-FFF2-40B4-BE49-F238E27FC236}">
                  <a16:creationId xmlns:a16="http://schemas.microsoft.com/office/drawing/2014/main" id="{9FE74EEC-FD66-4939-9DAF-23213520A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Line 50">
              <a:extLst>
                <a:ext uri="{FF2B5EF4-FFF2-40B4-BE49-F238E27FC236}">
                  <a16:creationId xmlns:a16="http://schemas.microsoft.com/office/drawing/2014/main" id="{7223C010-AE0B-43AA-B046-FC6A3B00E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51">
              <a:extLst>
                <a:ext uri="{FF2B5EF4-FFF2-40B4-BE49-F238E27FC236}">
                  <a16:creationId xmlns:a16="http://schemas.microsoft.com/office/drawing/2014/main" id="{830E4D23-87A3-4B52-9F3D-6220EFC75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52">
              <a:extLst>
                <a:ext uri="{FF2B5EF4-FFF2-40B4-BE49-F238E27FC236}">
                  <a16:creationId xmlns:a16="http://schemas.microsoft.com/office/drawing/2014/main" id="{5DED4103-EA18-4FCA-957C-ABAA05A80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Line 53">
              <a:extLst>
                <a:ext uri="{FF2B5EF4-FFF2-40B4-BE49-F238E27FC236}">
                  <a16:creationId xmlns:a16="http://schemas.microsoft.com/office/drawing/2014/main" id="{A768C868-7A32-4864-BC23-8CE1D4AC4D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Line 54">
              <a:extLst>
                <a:ext uri="{FF2B5EF4-FFF2-40B4-BE49-F238E27FC236}">
                  <a16:creationId xmlns:a16="http://schemas.microsoft.com/office/drawing/2014/main" id="{AFC99316-61B2-43E4-A9A2-16CB8EFFF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55">
              <a:extLst>
                <a:ext uri="{FF2B5EF4-FFF2-40B4-BE49-F238E27FC236}">
                  <a16:creationId xmlns:a16="http://schemas.microsoft.com/office/drawing/2014/main" id="{CAB3EEA0-8810-49B7-8900-3B4AFB27A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2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 </a:t>
            </a:r>
            <a:r>
              <a:rPr lang="zh-CN" altLang="en-US" dirty="0"/>
              <a:t>树的相关术语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887199" cy="22098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森林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＞</a:t>
            </a:r>
            <a:r>
              <a:rPr lang="en-US" altLang="zh-CN" dirty="0"/>
              <a:t>0</a:t>
            </a:r>
            <a:r>
              <a:rPr lang="zh-CN" altLang="en-US" dirty="0"/>
              <a:t>）个</a:t>
            </a:r>
            <a:r>
              <a:rPr lang="zh-CN" altLang="en-US" dirty="0">
                <a:solidFill>
                  <a:srgbClr val="00B050"/>
                </a:solidFill>
              </a:rPr>
              <a:t>互不相交的树</a:t>
            </a:r>
            <a:r>
              <a:rPr lang="zh-CN" altLang="en-US" dirty="0"/>
              <a:t>的集合称为森林。</a:t>
            </a:r>
            <a:endParaRPr lang="en-US" altLang="zh-CN" dirty="0"/>
          </a:p>
          <a:p>
            <a:r>
              <a:rPr lang="zh-CN" altLang="en-US" dirty="0"/>
              <a:t>只要把树的</a:t>
            </a:r>
            <a:r>
              <a:rPr lang="zh-CN" altLang="en-US" dirty="0">
                <a:solidFill>
                  <a:srgbClr val="00B050"/>
                </a:solidFill>
              </a:rPr>
              <a:t>根结点删除</a:t>
            </a:r>
            <a:r>
              <a:rPr lang="zh-CN" altLang="en-US" dirty="0"/>
              <a:t>就成了森林。</a:t>
            </a:r>
            <a:endParaRPr lang="en-US" altLang="zh-CN" dirty="0"/>
          </a:p>
          <a:p>
            <a:r>
              <a:rPr lang="zh-CN" altLang="en-US" dirty="0"/>
              <a:t>反之，只要给</a:t>
            </a:r>
            <a:r>
              <a:rPr lang="en-US" altLang="zh-CN" dirty="0"/>
              <a:t>n</a:t>
            </a:r>
            <a:r>
              <a:rPr lang="zh-CN" altLang="en-US" dirty="0"/>
              <a:t>棵独立的树</a:t>
            </a:r>
            <a:r>
              <a:rPr lang="zh-CN" altLang="en-US" dirty="0">
                <a:solidFill>
                  <a:srgbClr val="00B050"/>
                </a:solidFill>
              </a:rPr>
              <a:t>加上一个结点</a:t>
            </a:r>
            <a:r>
              <a:rPr lang="zh-CN" altLang="en-US" dirty="0"/>
              <a:t>，并把这</a:t>
            </a:r>
            <a:r>
              <a:rPr lang="en-US" altLang="zh-CN" dirty="0"/>
              <a:t>n</a:t>
            </a:r>
            <a:r>
              <a:rPr lang="zh-CN" altLang="en-US" dirty="0"/>
              <a:t>棵树作为该结点的子树，则森林就变成了一颗树。</a:t>
            </a:r>
          </a:p>
          <a:p>
            <a:endParaRPr lang="zh-CN" altLang="en-US" dirty="0"/>
          </a:p>
        </p:txBody>
      </p:sp>
      <p:sp>
        <p:nvSpPr>
          <p:cNvPr id="55" name="Freeform 47">
            <a:extLst>
              <a:ext uri="{FF2B5EF4-FFF2-40B4-BE49-F238E27FC236}">
                <a16:creationId xmlns:a16="http://schemas.microsoft.com/office/drawing/2014/main" id="{6DBFEC31-1278-4FEA-911C-0D831B4EB845}"/>
              </a:ext>
            </a:extLst>
          </p:cNvPr>
          <p:cNvSpPr>
            <a:spLocks/>
          </p:cNvSpPr>
          <p:nvPr/>
        </p:nvSpPr>
        <p:spPr bwMode="auto">
          <a:xfrm>
            <a:off x="5607217" y="4720384"/>
            <a:ext cx="240628" cy="338474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144"/>
              </a:cxn>
            </a:cxnLst>
            <a:rect l="0" t="0" r="r" b="b"/>
            <a:pathLst>
              <a:path w="121" h="144">
                <a:moveTo>
                  <a:pt x="121" y="0"/>
                </a:move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6" name="Freeform 48">
            <a:extLst>
              <a:ext uri="{FF2B5EF4-FFF2-40B4-BE49-F238E27FC236}">
                <a16:creationId xmlns:a16="http://schemas.microsoft.com/office/drawing/2014/main" id="{A16CBBA8-8870-44FB-AF85-E02EA58C94EE}"/>
              </a:ext>
            </a:extLst>
          </p:cNvPr>
          <p:cNvSpPr>
            <a:spLocks/>
          </p:cNvSpPr>
          <p:nvPr/>
        </p:nvSpPr>
        <p:spPr bwMode="auto">
          <a:xfrm>
            <a:off x="6092113" y="4677404"/>
            <a:ext cx="244268" cy="365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" y="147"/>
              </a:cxn>
            </a:cxnLst>
            <a:rect l="0" t="0" r="r" b="b"/>
            <a:pathLst>
              <a:path w="115" h="147">
                <a:moveTo>
                  <a:pt x="0" y="0"/>
                </a:moveTo>
                <a:lnTo>
                  <a:pt x="115" y="14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7" name="Oval 31">
            <a:extLst>
              <a:ext uri="{FF2B5EF4-FFF2-40B4-BE49-F238E27FC236}">
                <a16:creationId xmlns:a16="http://schemas.microsoft.com/office/drawing/2014/main" id="{5D823D78-9D8C-421E-AF15-84AC897E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686" y="3581400"/>
            <a:ext cx="410730" cy="4065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EDBE27A6-BE3C-4B8D-A582-DBC85DA5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730" y="4313861"/>
            <a:ext cx="410729" cy="406525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9" name="Oval 33">
            <a:extLst>
              <a:ext uri="{FF2B5EF4-FFF2-40B4-BE49-F238E27FC236}">
                <a16:creationId xmlns:a16="http://schemas.microsoft.com/office/drawing/2014/main" id="{39F92918-FBB6-43CD-804D-C3E995CC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686" y="4313861"/>
            <a:ext cx="410730" cy="406525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0" name="Oval 34">
            <a:extLst>
              <a:ext uri="{FF2B5EF4-FFF2-40B4-BE49-F238E27FC236}">
                <a16:creationId xmlns:a16="http://schemas.microsoft.com/office/drawing/2014/main" id="{A3D7EFE2-2671-4418-A0E2-6A2AF6CA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643" y="4313861"/>
            <a:ext cx="410729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61" name="Oval 35">
            <a:extLst>
              <a:ext uri="{FF2B5EF4-FFF2-40B4-BE49-F238E27FC236}">
                <a16:creationId xmlns:a16="http://schemas.microsoft.com/office/drawing/2014/main" id="{D3832784-1622-4E31-A201-ADE74D44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044531"/>
            <a:ext cx="410730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62" name="Oval 36">
            <a:extLst>
              <a:ext uri="{FF2B5EF4-FFF2-40B4-BE49-F238E27FC236}">
                <a16:creationId xmlns:a16="http://schemas.microsoft.com/office/drawing/2014/main" id="{DE9EA333-53F4-454F-B4C1-036CE2BC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650" y="5044531"/>
            <a:ext cx="410729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63" name="Oval 37">
            <a:extLst>
              <a:ext uri="{FF2B5EF4-FFF2-40B4-BE49-F238E27FC236}">
                <a16:creationId xmlns:a16="http://schemas.microsoft.com/office/drawing/2014/main" id="{A5754903-B0F8-47DF-8912-5FF282505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686" y="5044531"/>
            <a:ext cx="410730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64" name="Oval 38">
            <a:extLst>
              <a:ext uri="{FF2B5EF4-FFF2-40B4-BE49-F238E27FC236}">
                <a16:creationId xmlns:a16="http://schemas.microsoft.com/office/drawing/2014/main" id="{6249C76A-8DE9-45DF-8B07-EDEB35A4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3686" y="5775201"/>
            <a:ext cx="410730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65" name="Oval 39">
            <a:extLst>
              <a:ext uri="{FF2B5EF4-FFF2-40B4-BE49-F238E27FC236}">
                <a16:creationId xmlns:a16="http://schemas.microsoft.com/office/drawing/2014/main" id="{CE30CDCD-E3E6-4938-861E-A5E84968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913" y="5044531"/>
            <a:ext cx="410730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66" name="Oval 40">
            <a:extLst>
              <a:ext uri="{FF2B5EF4-FFF2-40B4-BE49-F238E27FC236}">
                <a16:creationId xmlns:a16="http://schemas.microsoft.com/office/drawing/2014/main" id="{A4793367-0E05-4D5A-95F4-2A1BDD79E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794" y="5044531"/>
            <a:ext cx="410729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67" name="Oval 41">
            <a:extLst>
              <a:ext uri="{FF2B5EF4-FFF2-40B4-BE49-F238E27FC236}">
                <a16:creationId xmlns:a16="http://schemas.microsoft.com/office/drawing/2014/main" id="{F9C2B630-8BB7-40C3-A073-0853AAEA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989" y="5775201"/>
            <a:ext cx="410730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68" name="Oval 42">
            <a:extLst>
              <a:ext uri="{FF2B5EF4-FFF2-40B4-BE49-F238E27FC236}">
                <a16:creationId xmlns:a16="http://schemas.microsoft.com/office/drawing/2014/main" id="{FAE58EDF-F9AF-4B61-8170-13013E97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222" y="5775201"/>
            <a:ext cx="410730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69" name="Oval 43">
            <a:extLst>
              <a:ext uri="{FF2B5EF4-FFF2-40B4-BE49-F238E27FC236}">
                <a16:creationId xmlns:a16="http://schemas.microsoft.com/office/drawing/2014/main" id="{B4794C26-23ED-41BC-AC34-6EF12E6C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021" y="5775201"/>
            <a:ext cx="410729" cy="406524"/>
          </a:xfrm>
          <a:prstGeom prst="ellipse">
            <a:avLst/>
          </a:prstGeom>
          <a:solidFill>
            <a:srgbClr val="99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70" name="Line 44">
            <a:extLst>
              <a:ext uri="{FF2B5EF4-FFF2-40B4-BE49-F238E27FC236}">
                <a16:creationId xmlns:a16="http://schemas.microsoft.com/office/drawing/2014/main" id="{377656FB-AC28-4EC4-96DA-F1FF429B72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2111" y="3826748"/>
            <a:ext cx="801573" cy="4906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1" name="Line 45">
            <a:extLst>
              <a:ext uri="{FF2B5EF4-FFF2-40B4-BE49-F238E27FC236}">
                <a16:creationId xmlns:a16="http://schemas.microsoft.com/office/drawing/2014/main" id="{B1060903-3558-4C38-B142-82FCCA32A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336" y="3987925"/>
            <a:ext cx="0" cy="32489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2" name="Line 46">
            <a:extLst>
              <a:ext uri="{FF2B5EF4-FFF2-40B4-BE49-F238E27FC236}">
                <a16:creationId xmlns:a16="http://schemas.microsoft.com/office/drawing/2014/main" id="{E3C2C176-12B5-40C6-A413-F490D8931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72" y="3858983"/>
            <a:ext cx="738227" cy="56770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3" name="Line 49">
            <a:extLst>
              <a:ext uri="{FF2B5EF4-FFF2-40B4-BE49-F238E27FC236}">
                <a16:creationId xmlns:a16="http://schemas.microsoft.com/office/drawing/2014/main" id="{D0F95046-F925-4E4D-BEC0-71B3515A1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1765" y="4743667"/>
            <a:ext cx="0" cy="28428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4" name="Line 50">
            <a:extLst>
              <a:ext uri="{FF2B5EF4-FFF2-40B4-BE49-F238E27FC236}">
                <a16:creationId xmlns:a16="http://schemas.microsoft.com/office/drawing/2014/main" id="{4832C482-8D66-423C-90B6-15D69DCF7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1765" y="5451055"/>
            <a:ext cx="0" cy="324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5" name="Freeform 51">
            <a:extLst>
              <a:ext uri="{FF2B5EF4-FFF2-40B4-BE49-F238E27FC236}">
                <a16:creationId xmlns:a16="http://schemas.microsoft.com/office/drawing/2014/main" id="{6E8D57B7-C3EC-492D-AEC7-BC0E3947FC06}"/>
              </a:ext>
            </a:extLst>
          </p:cNvPr>
          <p:cNvSpPr>
            <a:spLocks/>
          </p:cNvSpPr>
          <p:nvPr/>
        </p:nvSpPr>
        <p:spPr bwMode="auto">
          <a:xfrm>
            <a:off x="7896082" y="4704268"/>
            <a:ext cx="251504" cy="340263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0" y="190"/>
              </a:cxn>
            </a:cxnLst>
            <a:rect l="0" t="0" r="r" b="b"/>
            <a:pathLst>
              <a:path w="139" h="190">
                <a:moveTo>
                  <a:pt x="139" y="0"/>
                </a:moveTo>
                <a:lnTo>
                  <a:pt x="0" y="19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6" name="Freeform 52">
            <a:extLst>
              <a:ext uri="{FF2B5EF4-FFF2-40B4-BE49-F238E27FC236}">
                <a16:creationId xmlns:a16="http://schemas.microsoft.com/office/drawing/2014/main" id="{54647E39-E1DE-4872-AC4C-7D077FCBE3EC}"/>
              </a:ext>
            </a:extLst>
          </p:cNvPr>
          <p:cNvSpPr>
            <a:spLocks/>
          </p:cNvSpPr>
          <p:nvPr/>
        </p:nvSpPr>
        <p:spPr bwMode="auto">
          <a:xfrm>
            <a:off x="8397281" y="4672033"/>
            <a:ext cx="302166" cy="3724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" y="208"/>
              </a:cxn>
            </a:cxnLst>
            <a:rect l="0" t="0" r="r" b="b"/>
            <a:pathLst>
              <a:path w="167" h="208">
                <a:moveTo>
                  <a:pt x="0" y="0"/>
                </a:moveTo>
                <a:lnTo>
                  <a:pt x="167" y="20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7" name="Line 53">
            <a:extLst>
              <a:ext uri="{FF2B5EF4-FFF2-40B4-BE49-F238E27FC236}">
                <a16:creationId xmlns:a16="http://schemas.microsoft.com/office/drawing/2014/main" id="{B353E6B8-BB47-4C2A-9933-6819AE7158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4727" y="5370467"/>
            <a:ext cx="410730" cy="40473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8" name="Line 54">
            <a:extLst>
              <a:ext uri="{FF2B5EF4-FFF2-40B4-BE49-F238E27FC236}">
                <a16:creationId xmlns:a16="http://schemas.microsoft.com/office/drawing/2014/main" id="{4790E498-A610-4153-A07B-B115907EE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8301" y="5451055"/>
            <a:ext cx="0" cy="324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9" name="Freeform 55">
            <a:extLst>
              <a:ext uri="{FF2B5EF4-FFF2-40B4-BE49-F238E27FC236}">
                <a16:creationId xmlns:a16="http://schemas.microsoft.com/office/drawing/2014/main" id="{0A0E912B-DB8D-4E77-9F7A-D782F50FC868}"/>
              </a:ext>
            </a:extLst>
          </p:cNvPr>
          <p:cNvSpPr>
            <a:spLocks/>
          </p:cNvSpPr>
          <p:nvPr/>
        </p:nvSpPr>
        <p:spPr bwMode="auto">
          <a:xfrm>
            <a:off x="8907526" y="5348977"/>
            <a:ext cx="510245" cy="4405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2" y="246"/>
              </a:cxn>
            </a:cxnLst>
            <a:rect l="0" t="0" r="r" b="b"/>
            <a:pathLst>
              <a:path w="282" h="246">
                <a:moveTo>
                  <a:pt x="0" y="0"/>
                </a:moveTo>
                <a:lnTo>
                  <a:pt x="282" y="24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4C8A1E-600B-4F75-888F-04860A8CF8F2}"/>
              </a:ext>
            </a:extLst>
          </p:cNvPr>
          <p:cNvSpPr/>
          <p:nvPr/>
        </p:nvSpPr>
        <p:spPr>
          <a:xfrm>
            <a:off x="3648993" y="504603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CF4198-F610-441B-A2B5-9A1DB88E3714}"/>
              </a:ext>
            </a:extLst>
          </p:cNvPr>
          <p:cNvSpPr/>
          <p:nvPr/>
        </p:nvSpPr>
        <p:spPr>
          <a:xfrm>
            <a:off x="8613531" y="36098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60638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3" grpId="0"/>
      <p:bldP spid="30" grpId="0"/>
      <p:bldP spid="3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44"/>
          <p:cNvSpPr txBox="1">
            <a:spLocks noChangeArrowheads="1"/>
          </p:cNvSpPr>
          <p:nvPr/>
        </p:nvSpPr>
        <p:spPr bwMode="auto">
          <a:xfrm>
            <a:off x="1109560" y="609600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线性结构</a:t>
            </a:r>
          </a:p>
        </p:txBody>
      </p:sp>
      <p:sp>
        <p:nvSpPr>
          <p:cNvPr id="4" name="Text Box 1046"/>
          <p:cNvSpPr txBox="1">
            <a:spLocks noChangeArrowheads="1"/>
          </p:cNvSpPr>
          <p:nvPr/>
        </p:nvSpPr>
        <p:spPr bwMode="auto">
          <a:xfrm>
            <a:off x="5715000" y="609600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树结构</a:t>
            </a: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684449" y="470047"/>
            <a:ext cx="0" cy="611552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1106764" y="1300409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 Box 1044"/>
          <p:cNvSpPr txBox="1">
            <a:spLocks noChangeArrowheads="1"/>
          </p:cNvSpPr>
          <p:nvPr/>
        </p:nvSpPr>
        <p:spPr bwMode="auto">
          <a:xfrm>
            <a:off x="1109560" y="1461265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第一个数据元素</a:t>
            </a:r>
          </a:p>
        </p:txBody>
      </p:sp>
      <p:sp>
        <p:nvSpPr>
          <p:cNvPr id="28" name="Text Box 1046"/>
          <p:cNvSpPr txBox="1">
            <a:spLocks noChangeArrowheads="1"/>
          </p:cNvSpPr>
          <p:nvPr/>
        </p:nvSpPr>
        <p:spPr bwMode="auto">
          <a:xfrm>
            <a:off x="5715000" y="1461265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根结点</a:t>
            </a: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1106764" y="268056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 Box 1044"/>
          <p:cNvSpPr txBox="1">
            <a:spLocks noChangeArrowheads="1"/>
          </p:cNvSpPr>
          <p:nvPr/>
        </p:nvSpPr>
        <p:spPr bwMode="auto">
          <a:xfrm>
            <a:off x="1109560" y="2037329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无前驱</a:t>
            </a:r>
          </a:p>
        </p:txBody>
      </p:sp>
      <p:sp>
        <p:nvSpPr>
          <p:cNvPr id="31" name="Text Box 1046"/>
          <p:cNvSpPr txBox="1">
            <a:spLocks noChangeArrowheads="1"/>
          </p:cNvSpPr>
          <p:nvPr/>
        </p:nvSpPr>
        <p:spPr bwMode="auto">
          <a:xfrm>
            <a:off x="5715000" y="2037329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无双亲</a:t>
            </a: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1106764" y="4060715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 Box 1044"/>
          <p:cNvSpPr txBox="1">
            <a:spLocks noChangeArrowheads="1"/>
          </p:cNvSpPr>
          <p:nvPr/>
        </p:nvSpPr>
        <p:spPr bwMode="auto">
          <a:xfrm>
            <a:off x="1109560" y="2856455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最后一个数据元素</a:t>
            </a:r>
          </a:p>
        </p:txBody>
      </p:sp>
      <p:sp>
        <p:nvSpPr>
          <p:cNvPr id="34" name="Text Box 1046"/>
          <p:cNvSpPr txBox="1">
            <a:spLocks noChangeArrowheads="1"/>
          </p:cNvSpPr>
          <p:nvPr/>
        </p:nvSpPr>
        <p:spPr bwMode="auto">
          <a:xfrm>
            <a:off x="5715000" y="2856455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叶结点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1044"/>
          <p:cNvSpPr txBox="1">
            <a:spLocks noChangeArrowheads="1"/>
          </p:cNvSpPr>
          <p:nvPr/>
        </p:nvSpPr>
        <p:spPr bwMode="auto">
          <a:xfrm>
            <a:off x="1109560" y="3432519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无后继</a:t>
            </a:r>
          </a:p>
        </p:txBody>
      </p:sp>
      <p:sp>
        <p:nvSpPr>
          <p:cNvPr id="36" name="Text Box 1046"/>
          <p:cNvSpPr txBox="1">
            <a:spLocks noChangeArrowheads="1"/>
          </p:cNvSpPr>
          <p:nvPr/>
        </p:nvSpPr>
        <p:spPr bwMode="auto">
          <a:xfrm>
            <a:off x="5715000" y="3432519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无孩子</a:t>
            </a: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1106764" y="5440869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" name="Text Box 1044"/>
          <p:cNvSpPr txBox="1">
            <a:spLocks noChangeArrowheads="1"/>
          </p:cNvSpPr>
          <p:nvPr/>
        </p:nvSpPr>
        <p:spPr bwMode="auto">
          <a:xfrm>
            <a:off x="1110068" y="6042739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一对一 </a:t>
            </a:r>
            <a:endParaRPr lang="zh-CN" altLang="en-US" dirty="0"/>
          </a:p>
        </p:txBody>
      </p:sp>
      <p:sp>
        <p:nvSpPr>
          <p:cNvPr id="39" name="Text Box 1046"/>
          <p:cNvSpPr txBox="1">
            <a:spLocks noChangeArrowheads="1"/>
          </p:cNvSpPr>
          <p:nvPr/>
        </p:nvSpPr>
        <p:spPr bwMode="auto">
          <a:xfrm>
            <a:off x="5715508" y="6042739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一对</a:t>
            </a:r>
            <a:r>
              <a:rPr lang="zh-CN" altLang="en-US" dirty="0">
                <a:solidFill>
                  <a:srgbClr val="00B050"/>
                </a:solidFill>
              </a:rPr>
              <a:t>多</a:t>
            </a:r>
          </a:p>
        </p:txBody>
      </p:sp>
      <p:sp>
        <p:nvSpPr>
          <p:cNvPr id="41" name="Text Box 1044"/>
          <p:cNvSpPr txBox="1">
            <a:spLocks noChangeArrowheads="1"/>
          </p:cNvSpPr>
          <p:nvPr/>
        </p:nvSpPr>
        <p:spPr bwMode="auto">
          <a:xfrm>
            <a:off x="1072816" y="5485839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元素之间的逻辑关系</a:t>
            </a:r>
          </a:p>
        </p:txBody>
      </p:sp>
      <p:sp>
        <p:nvSpPr>
          <p:cNvPr id="42" name="Text Box 1046"/>
          <p:cNvSpPr txBox="1">
            <a:spLocks noChangeArrowheads="1"/>
          </p:cNvSpPr>
          <p:nvPr/>
        </p:nvSpPr>
        <p:spPr bwMode="auto">
          <a:xfrm>
            <a:off x="5678256" y="5485839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结点之间的逻辑关系</a:t>
            </a:r>
          </a:p>
        </p:txBody>
      </p:sp>
      <p:sp>
        <p:nvSpPr>
          <p:cNvPr id="43" name="Text Box 1044"/>
          <p:cNvSpPr txBox="1">
            <a:spLocks noChangeArrowheads="1"/>
          </p:cNvSpPr>
          <p:nvPr/>
        </p:nvSpPr>
        <p:spPr bwMode="auto">
          <a:xfrm>
            <a:off x="1110068" y="4196926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其它数据元素</a:t>
            </a:r>
          </a:p>
        </p:txBody>
      </p:sp>
      <p:sp>
        <p:nvSpPr>
          <p:cNvPr id="44" name="Text Box 1046"/>
          <p:cNvSpPr txBox="1">
            <a:spLocks noChangeArrowheads="1"/>
          </p:cNvSpPr>
          <p:nvPr/>
        </p:nvSpPr>
        <p:spPr bwMode="auto">
          <a:xfrm>
            <a:off x="5715508" y="4196926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其它结点</a:t>
            </a:r>
          </a:p>
        </p:txBody>
      </p:sp>
      <p:sp>
        <p:nvSpPr>
          <p:cNvPr id="45" name="Text Box 1044"/>
          <p:cNvSpPr txBox="1">
            <a:spLocks noChangeArrowheads="1"/>
          </p:cNvSpPr>
          <p:nvPr/>
        </p:nvSpPr>
        <p:spPr bwMode="auto">
          <a:xfrm>
            <a:off x="1110068" y="4772990"/>
            <a:ext cx="45686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一个前驱；一个后继</a:t>
            </a:r>
          </a:p>
        </p:txBody>
      </p:sp>
      <p:sp>
        <p:nvSpPr>
          <p:cNvPr id="46" name="Text Box 1046"/>
          <p:cNvSpPr txBox="1">
            <a:spLocks noChangeArrowheads="1"/>
          </p:cNvSpPr>
          <p:nvPr/>
        </p:nvSpPr>
        <p:spPr bwMode="auto">
          <a:xfrm>
            <a:off x="5715508" y="4772990"/>
            <a:ext cx="4538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一个双亲；</a:t>
            </a:r>
            <a:r>
              <a:rPr lang="zh-CN" altLang="en-US" dirty="0">
                <a:solidFill>
                  <a:srgbClr val="00B050"/>
                </a:solidFill>
              </a:rPr>
              <a:t>多个</a:t>
            </a:r>
            <a:r>
              <a:rPr lang="zh-CN" altLang="en-US" dirty="0"/>
              <a:t>孩子</a:t>
            </a:r>
          </a:p>
        </p:txBody>
      </p:sp>
    </p:spTree>
    <p:extLst>
      <p:ext uri="{BB962C8B-B14F-4D97-AF65-F5344CB8AC3E}">
        <p14:creationId xmlns:p14="http://schemas.microsoft.com/office/powerpoint/2010/main" val="13203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/>
      <p:bldP spid="28" grpId="0"/>
      <p:bldP spid="30" grpId="0"/>
      <p:bldP spid="31" grpId="0"/>
      <p:bldP spid="33" grpId="0"/>
      <p:bldP spid="34" grpId="0"/>
      <p:bldP spid="35" grpId="0"/>
      <p:bldP spid="36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41D9E-A89A-4E51-AAD2-DDAE6F8E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6.1.3  </a:t>
            </a:r>
            <a:r>
              <a:rPr lang="zh-CN" altLang="en-US" dirty="0"/>
              <a:t>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86EAA-AC11-459E-AA5C-2A84A2B7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7348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500" dirty="0"/>
              <a:t>ADT Tree {</a:t>
            </a:r>
          </a:p>
          <a:p>
            <a:pPr marL="0" indent="0">
              <a:buNone/>
            </a:pPr>
            <a:r>
              <a:rPr lang="zh-CN" altLang="en-US" sz="2500" dirty="0"/>
              <a:t>  </a:t>
            </a:r>
            <a:r>
              <a:rPr lang="zh-CN" altLang="en-US" sz="2500" dirty="0">
                <a:solidFill>
                  <a:srgbClr val="C00000"/>
                </a:solidFill>
              </a:rPr>
              <a:t>数据对象</a:t>
            </a:r>
            <a:r>
              <a:rPr lang="en-US" altLang="zh-CN" sz="2500" dirty="0">
                <a:solidFill>
                  <a:srgbClr val="C00000"/>
                </a:solidFill>
              </a:rPr>
              <a:t>D</a:t>
            </a:r>
            <a:r>
              <a:rPr lang="zh-CN" altLang="en-US" sz="2500" dirty="0"/>
              <a:t>：一个集合，该集合中的所有元素具有相同的特性。 </a:t>
            </a:r>
          </a:p>
          <a:p>
            <a:pPr marL="0" indent="0">
              <a:buNone/>
            </a:pPr>
            <a:r>
              <a:rPr lang="zh-CN" altLang="en-US" sz="2500" dirty="0">
                <a:solidFill>
                  <a:srgbClr val="F42212"/>
                </a:solidFill>
              </a:rPr>
              <a:t>  </a:t>
            </a:r>
            <a:r>
              <a:rPr lang="zh-CN" altLang="en-US" sz="2500" dirty="0">
                <a:solidFill>
                  <a:srgbClr val="C00000"/>
                </a:solidFill>
              </a:rPr>
              <a:t>数据关系</a:t>
            </a:r>
            <a:r>
              <a:rPr lang="en-US" altLang="zh-CN" sz="2500" dirty="0">
                <a:solidFill>
                  <a:srgbClr val="C00000"/>
                </a:solidFill>
              </a:rPr>
              <a:t>R</a:t>
            </a:r>
            <a:r>
              <a:rPr lang="zh-CN" altLang="en-US" sz="2500" dirty="0"/>
              <a:t>：若</a:t>
            </a:r>
            <a:r>
              <a:rPr lang="en-US" altLang="zh-CN" sz="2500" dirty="0"/>
              <a:t>D</a:t>
            </a:r>
            <a:r>
              <a:rPr lang="zh-CN" altLang="en-US" sz="2500" dirty="0"/>
              <a:t>为空集，则为</a:t>
            </a:r>
            <a:r>
              <a:rPr lang="zh-CN" altLang="en-US" sz="2500" dirty="0">
                <a:solidFill>
                  <a:srgbClr val="00B050"/>
                </a:solidFill>
              </a:rPr>
              <a:t>空树</a:t>
            </a:r>
            <a:r>
              <a:rPr lang="zh-CN" altLang="en-US" sz="2500" dirty="0"/>
              <a:t>。若</a:t>
            </a:r>
            <a:r>
              <a:rPr lang="en-US" altLang="zh-CN" sz="2500" dirty="0"/>
              <a:t>D</a:t>
            </a:r>
            <a:r>
              <a:rPr lang="zh-CN" altLang="en-US" sz="2500" dirty="0"/>
              <a:t>中</a:t>
            </a:r>
            <a:r>
              <a:rPr lang="zh-CN" altLang="en-US" sz="2500" dirty="0">
                <a:solidFill>
                  <a:srgbClr val="00B050"/>
                </a:solidFill>
              </a:rPr>
              <a:t>仅含有一个</a:t>
            </a:r>
            <a:r>
              <a:rPr lang="zh-CN" altLang="en-US" sz="2500" dirty="0"/>
              <a:t>数据元素，则</a:t>
            </a:r>
            <a:r>
              <a:rPr lang="en-US" altLang="zh-CN" sz="2500" dirty="0"/>
              <a:t>R</a:t>
            </a:r>
            <a:r>
              <a:rPr lang="zh-CN" altLang="en-US" sz="2500" dirty="0"/>
              <a:t>为</a:t>
            </a:r>
            <a:r>
              <a:rPr lang="zh-CN" altLang="en-US" sz="2500" dirty="0">
                <a:solidFill>
                  <a:srgbClr val="00B050"/>
                </a:solidFill>
              </a:rPr>
              <a:t>空集</a:t>
            </a:r>
            <a:r>
              <a:rPr lang="zh-CN" altLang="en-US" sz="2500" dirty="0"/>
              <a:t>；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500" dirty="0"/>
              <a:t>  </a:t>
            </a:r>
            <a:r>
              <a:rPr lang="zh-CN" altLang="en-US" sz="2500" dirty="0"/>
              <a:t>否则</a:t>
            </a:r>
            <a:r>
              <a:rPr lang="en-US" altLang="zh-CN" sz="2500" dirty="0"/>
              <a:t>R={H}</a:t>
            </a:r>
            <a:r>
              <a:rPr lang="zh-CN" altLang="en-US" sz="2500" dirty="0"/>
              <a:t>，</a:t>
            </a:r>
            <a:r>
              <a:rPr lang="en-US" altLang="zh-CN" sz="2500" dirty="0"/>
              <a:t>H</a:t>
            </a:r>
            <a:r>
              <a:rPr lang="zh-CN" altLang="en-US" sz="2500" dirty="0"/>
              <a:t>是如下的二元关系： </a:t>
            </a:r>
            <a:endParaRPr lang="en-US" altLang="zh-CN" sz="2500" dirty="0"/>
          </a:p>
          <a:p>
            <a:pPr marL="0" indent="0">
              <a:buNone/>
            </a:pPr>
            <a:r>
              <a:rPr lang="en-US" altLang="zh-CN" sz="2400" dirty="0"/>
              <a:t>  1) </a:t>
            </a:r>
            <a:r>
              <a:rPr lang="zh-CN" altLang="en-US" sz="2400" dirty="0"/>
              <a:t>在</a:t>
            </a:r>
            <a:r>
              <a:rPr lang="en-US" altLang="zh-CN" sz="2400" dirty="0"/>
              <a:t>D</a:t>
            </a:r>
            <a:r>
              <a:rPr lang="zh-CN" altLang="en-US" sz="2400" dirty="0"/>
              <a:t>中存在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</a:rPr>
              <a:t>唯一</a:t>
            </a:r>
            <a:r>
              <a:rPr lang="zh-CN" altLang="en-US" sz="2400" dirty="0"/>
              <a:t>的称为</a:t>
            </a:r>
            <a:r>
              <a:rPr lang="zh-CN" altLang="en-US" sz="2400" dirty="0">
                <a:solidFill>
                  <a:srgbClr val="00B050"/>
                </a:solidFill>
              </a:rPr>
              <a:t>根</a:t>
            </a:r>
            <a:r>
              <a:rPr lang="zh-CN" altLang="en-US" sz="2400" dirty="0"/>
              <a:t>的数据元素</a:t>
            </a:r>
            <a:r>
              <a:rPr lang="en-US" altLang="zh-CN" sz="2400" dirty="0"/>
              <a:t>root</a:t>
            </a:r>
            <a:r>
              <a:rPr lang="zh-CN" altLang="en-US" sz="2400" dirty="0"/>
              <a:t>，它在关系</a:t>
            </a:r>
            <a:r>
              <a:rPr lang="en-US" altLang="zh-CN" sz="2400" dirty="0"/>
              <a:t>H</a:t>
            </a:r>
            <a:r>
              <a:rPr lang="zh-CN" altLang="en-US" sz="2400" dirty="0"/>
              <a:t>下没有前驱。 </a:t>
            </a:r>
          </a:p>
          <a:p>
            <a:pPr marL="0" indent="0">
              <a:buNone/>
            </a:pPr>
            <a:r>
              <a:rPr lang="en-US" altLang="zh-CN" sz="2400" dirty="0"/>
              <a:t>  2) </a:t>
            </a:r>
            <a:r>
              <a:rPr lang="zh-CN" altLang="en-US" sz="2400" dirty="0"/>
              <a:t>除</a:t>
            </a:r>
            <a:r>
              <a:rPr lang="en-US" altLang="zh-CN" sz="2400" dirty="0"/>
              <a:t>root</a:t>
            </a:r>
            <a:r>
              <a:rPr lang="zh-CN" altLang="en-US" sz="2400" dirty="0"/>
              <a:t>以外，</a:t>
            </a:r>
            <a:r>
              <a:rPr lang="en-US" altLang="zh-CN" sz="2400" dirty="0"/>
              <a:t>D</a:t>
            </a:r>
            <a:r>
              <a:rPr lang="zh-CN" altLang="en-US" sz="2400" dirty="0"/>
              <a:t>中每个结点在关系</a:t>
            </a:r>
            <a:r>
              <a:rPr lang="en-US" altLang="zh-CN" sz="2400" dirty="0"/>
              <a:t>H</a:t>
            </a:r>
            <a:r>
              <a:rPr lang="zh-CN" altLang="en-US" sz="2400" dirty="0"/>
              <a:t>下都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</a:rPr>
              <a:t>有且仅有一个</a:t>
            </a:r>
            <a:r>
              <a:rPr lang="zh-CN" altLang="en-US" sz="2400" dirty="0">
                <a:solidFill>
                  <a:srgbClr val="00B050"/>
                </a:solidFill>
              </a:rPr>
              <a:t>前驱</a:t>
            </a:r>
            <a:r>
              <a:rPr lang="zh-CN" altLang="en-US" sz="2400" dirty="0"/>
              <a:t>。</a:t>
            </a:r>
            <a:endParaRPr lang="zh-CN" altLang="en-US" sz="2500" dirty="0"/>
          </a:p>
          <a:p>
            <a:pPr marL="0" indent="0">
              <a:buNone/>
            </a:pP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185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41D9E-A89A-4E51-AAD2-DDAE6F8E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6.1.3  </a:t>
            </a:r>
            <a:r>
              <a:rPr lang="zh-CN" altLang="en-US" dirty="0"/>
              <a:t>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86EAA-AC11-459E-AA5C-2A84A2B7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257800"/>
          </a:xfrm>
        </p:spPr>
        <p:txBody>
          <a:bodyPr/>
          <a:lstStyle/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基本操作</a:t>
            </a:r>
            <a:r>
              <a:rPr lang="zh-CN" altLang="en-US" sz="2400" dirty="0"/>
              <a:t>：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CN" sz="2400" dirty="0"/>
              <a:t>(1) </a:t>
            </a:r>
            <a:r>
              <a:rPr lang="en-US" altLang="zh-CN" sz="2400" dirty="0" err="1"/>
              <a:t>InitTree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）： 将</a:t>
            </a:r>
            <a:r>
              <a:rPr lang="en-US" altLang="zh-CN" sz="2400" dirty="0"/>
              <a:t>Tree</a:t>
            </a:r>
            <a:r>
              <a:rPr lang="zh-CN" altLang="en-US" sz="2400" dirty="0">
                <a:solidFill>
                  <a:srgbClr val="00B050"/>
                </a:solidFill>
              </a:rPr>
              <a:t>初始化</a:t>
            </a:r>
            <a:r>
              <a:rPr lang="zh-CN" altLang="en-US" sz="2400" dirty="0"/>
              <a:t>为一棵空树。 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CN" sz="2400" dirty="0"/>
              <a:t>(2) </a:t>
            </a:r>
            <a:r>
              <a:rPr lang="en-US" altLang="zh-CN" sz="2400" dirty="0" err="1"/>
              <a:t>DestoryTree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）： </a:t>
            </a:r>
            <a:r>
              <a:rPr lang="zh-CN" altLang="en-US" sz="2400" dirty="0">
                <a:solidFill>
                  <a:srgbClr val="00B050"/>
                </a:solidFill>
              </a:rPr>
              <a:t>销毁</a:t>
            </a:r>
            <a:r>
              <a:rPr lang="zh-CN" altLang="en-US" sz="2400" dirty="0"/>
              <a:t>树</a:t>
            </a:r>
            <a:r>
              <a:rPr lang="en-US" altLang="zh-CN" sz="2400" dirty="0"/>
              <a:t>Tree</a:t>
            </a:r>
            <a:r>
              <a:rPr lang="zh-CN" altLang="en-US" sz="2400" dirty="0"/>
              <a:t>。 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CN" sz="2400" dirty="0"/>
              <a:t>(3) </a:t>
            </a:r>
            <a:r>
              <a:rPr lang="en-US" altLang="zh-CN" sz="2400" dirty="0" err="1"/>
              <a:t>CreateTree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）： </a:t>
            </a:r>
            <a:r>
              <a:rPr lang="zh-CN" altLang="en-US" sz="2400" dirty="0">
                <a:solidFill>
                  <a:srgbClr val="00B050"/>
                </a:solidFill>
              </a:rPr>
              <a:t>创建</a:t>
            </a:r>
            <a:r>
              <a:rPr lang="zh-CN" altLang="en-US" sz="2400" dirty="0"/>
              <a:t>树</a:t>
            </a:r>
            <a:r>
              <a:rPr lang="en-US" altLang="zh-CN" sz="2400" dirty="0"/>
              <a:t>Tree</a:t>
            </a:r>
            <a:r>
              <a:rPr lang="zh-CN" altLang="en-US" sz="2400" dirty="0"/>
              <a:t>。 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CN" sz="2400" dirty="0"/>
              <a:t>(4) </a:t>
            </a:r>
            <a:r>
              <a:rPr lang="en-US" altLang="zh-CN" sz="2400" dirty="0" err="1"/>
              <a:t>TreeEmpty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）： 若</a:t>
            </a:r>
            <a:r>
              <a:rPr lang="en-US" altLang="zh-CN" sz="2400" dirty="0"/>
              <a:t>Tree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00B050"/>
                </a:solidFill>
              </a:rPr>
              <a:t>空</a:t>
            </a:r>
            <a:r>
              <a:rPr lang="zh-CN" altLang="en-US" sz="2400" dirty="0"/>
              <a:t>，则返回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，否则返回</a:t>
            </a:r>
            <a:r>
              <a:rPr lang="en-US" altLang="zh-CN" sz="2400" dirty="0"/>
              <a:t>FALSE</a:t>
            </a:r>
            <a:r>
              <a:rPr lang="zh-CN" altLang="en-US" sz="2400" dirty="0"/>
              <a:t>。 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CN" sz="2400" dirty="0"/>
              <a:t>(5) Root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）： 返回树</a:t>
            </a:r>
            <a:r>
              <a:rPr lang="en-US" altLang="zh-CN" sz="2400" dirty="0"/>
              <a:t>Tree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根</a:t>
            </a:r>
            <a:r>
              <a:rPr lang="zh-CN" altLang="en-US" sz="2400" dirty="0"/>
              <a:t>。 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zh-CN" sz="2400" dirty="0"/>
              <a:t>(6) Parent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）： 树</a:t>
            </a:r>
            <a:r>
              <a:rPr lang="en-US" altLang="zh-CN" sz="2400" dirty="0"/>
              <a:t>Tree</a:t>
            </a:r>
            <a:r>
              <a:rPr lang="zh-CN" altLang="en-US" sz="2400" dirty="0"/>
              <a:t>存在，</a:t>
            </a:r>
            <a:r>
              <a:rPr lang="en-US" altLang="zh-CN" sz="2400" dirty="0"/>
              <a:t>x</a:t>
            </a:r>
            <a:r>
              <a:rPr lang="zh-CN" altLang="en-US" sz="2400" dirty="0"/>
              <a:t>是</a:t>
            </a:r>
            <a:r>
              <a:rPr lang="en-US" altLang="zh-CN" sz="2400" dirty="0"/>
              <a:t>Tree</a:t>
            </a:r>
            <a:r>
              <a:rPr lang="zh-CN" altLang="en-US" sz="2400" dirty="0"/>
              <a:t>中的某个结点。若</a:t>
            </a:r>
            <a:r>
              <a:rPr lang="en-US" altLang="zh-CN" sz="2400" dirty="0"/>
              <a:t>x</a:t>
            </a:r>
            <a:r>
              <a:rPr lang="zh-CN" altLang="en-US" sz="2400" dirty="0"/>
              <a:t>为非根结点，则返回它的</a:t>
            </a:r>
            <a:r>
              <a:rPr lang="zh-CN" altLang="en-US" sz="2400" dirty="0">
                <a:solidFill>
                  <a:srgbClr val="00B050"/>
                </a:solidFill>
              </a:rPr>
              <a:t>双亲</a:t>
            </a:r>
            <a:r>
              <a:rPr lang="zh-CN" altLang="en-US" sz="2400" dirty="0"/>
              <a:t>，否则返回“空”。 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947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41D9E-A89A-4E51-AAD2-DDAE6F8E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6.1.3  </a:t>
            </a:r>
            <a:r>
              <a:rPr lang="zh-CN" altLang="en-US" dirty="0"/>
              <a:t>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86EAA-AC11-459E-AA5C-2A84A2B7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054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(7) </a:t>
            </a:r>
            <a:r>
              <a:rPr lang="en-US" altLang="zh-CN" sz="2400" dirty="0" err="1"/>
              <a:t>FirstChild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）： 树</a:t>
            </a:r>
            <a:r>
              <a:rPr lang="en-US" altLang="zh-CN" sz="2400" dirty="0"/>
              <a:t>Tree</a:t>
            </a:r>
            <a:r>
              <a:rPr lang="zh-CN" altLang="en-US" sz="2400" dirty="0"/>
              <a:t>存在，</a:t>
            </a:r>
            <a:r>
              <a:rPr lang="en-US" altLang="zh-CN" sz="2400" dirty="0"/>
              <a:t>x</a:t>
            </a:r>
            <a:r>
              <a:rPr lang="zh-CN" altLang="en-US" sz="2400" dirty="0"/>
              <a:t>是</a:t>
            </a:r>
            <a:r>
              <a:rPr lang="en-US" altLang="zh-CN" sz="2400" dirty="0"/>
              <a:t>Tree</a:t>
            </a:r>
            <a:r>
              <a:rPr lang="zh-CN" altLang="en-US" sz="2400" dirty="0"/>
              <a:t>中的某个结点。若</a:t>
            </a:r>
            <a:r>
              <a:rPr lang="en-US" altLang="zh-CN" sz="2400" dirty="0"/>
              <a:t>x</a:t>
            </a:r>
            <a:r>
              <a:rPr lang="zh-CN" altLang="en-US" sz="2400" dirty="0"/>
              <a:t>为非叶子结点，则返回它的</a:t>
            </a:r>
            <a:r>
              <a:rPr lang="zh-CN" altLang="en-US" sz="2400" dirty="0">
                <a:solidFill>
                  <a:srgbClr val="00B050"/>
                </a:solidFill>
              </a:rPr>
              <a:t>第一个孩子结点</a:t>
            </a:r>
            <a:r>
              <a:rPr lang="zh-CN" altLang="en-US" sz="2400" dirty="0"/>
              <a:t>，否则返回“空”。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(8) </a:t>
            </a:r>
            <a:r>
              <a:rPr lang="en-US" altLang="zh-CN" sz="2400" dirty="0" err="1"/>
              <a:t>NextSibling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，</a:t>
            </a:r>
            <a:r>
              <a:rPr lang="en-US" altLang="zh-CN" sz="2400" dirty="0"/>
              <a:t>x</a:t>
            </a:r>
            <a:r>
              <a:rPr lang="zh-CN" altLang="en-US" sz="2400" dirty="0"/>
              <a:t>）： 树</a:t>
            </a:r>
            <a:r>
              <a:rPr lang="en-US" altLang="zh-CN" sz="2400" dirty="0"/>
              <a:t>Tree</a:t>
            </a:r>
            <a:r>
              <a:rPr lang="zh-CN" altLang="en-US" sz="2400" dirty="0"/>
              <a:t>存在，</a:t>
            </a:r>
            <a:r>
              <a:rPr lang="en-US" altLang="zh-CN" sz="2400" dirty="0"/>
              <a:t>x</a:t>
            </a:r>
            <a:r>
              <a:rPr lang="zh-CN" altLang="en-US" sz="2400" dirty="0"/>
              <a:t>是</a:t>
            </a:r>
            <a:r>
              <a:rPr lang="en-US" altLang="zh-CN" sz="2400" dirty="0"/>
              <a:t>Tree</a:t>
            </a:r>
            <a:r>
              <a:rPr lang="zh-CN" altLang="en-US" sz="2400" dirty="0"/>
              <a:t>中的某个结点。若</a:t>
            </a:r>
            <a:r>
              <a:rPr lang="en-US" altLang="zh-CN" sz="2400" dirty="0"/>
              <a:t>x</a:t>
            </a:r>
            <a:r>
              <a:rPr lang="zh-CN" altLang="en-US" sz="2400" dirty="0"/>
              <a:t>不是其双亲的最后一个孩子结点，则返回</a:t>
            </a:r>
            <a:r>
              <a:rPr lang="en-US" altLang="zh-CN" sz="2400" dirty="0"/>
              <a:t>x</a:t>
            </a:r>
            <a:r>
              <a:rPr lang="zh-CN" altLang="en-US" sz="2400" dirty="0"/>
              <a:t>后面的</a:t>
            </a:r>
            <a:r>
              <a:rPr lang="zh-CN" altLang="en-US" sz="2400" dirty="0">
                <a:solidFill>
                  <a:srgbClr val="00B050"/>
                </a:solidFill>
              </a:rPr>
              <a:t>下一个兄弟结点</a:t>
            </a:r>
            <a:r>
              <a:rPr lang="zh-CN" altLang="en-US" sz="2400" dirty="0"/>
              <a:t>，否则返回“空”。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(9) </a:t>
            </a:r>
            <a:r>
              <a:rPr lang="en-US" altLang="zh-CN" sz="2400" dirty="0" err="1"/>
              <a:t>InsertChild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，</a:t>
            </a:r>
            <a:r>
              <a:rPr lang="en-US" altLang="zh-CN" sz="2400" dirty="0"/>
              <a:t>p</a:t>
            </a:r>
            <a:r>
              <a:rPr lang="zh-CN" altLang="en-US" sz="2400" dirty="0"/>
              <a:t>，</a:t>
            </a:r>
            <a:r>
              <a:rPr lang="en-US" altLang="zh-CN" sz="2400" dirty="0"/>
              <a:t>Child</a:t>
            </a:r>
            <a:r>
              <a:rPr lang="zh-CN" altLang="en-US" sz="2400" dirty="0"/>
              <a:t>）： 树</a:t>
            </a:r>
            <a:r>
              <a:rPr lang="en-US" altLang="zh-CN" sz="2400" dirty="0"/>
              <a:t>Tree</a:t>
            </a:r>
            <a:r>
              <a:rPr lang="zh-CN" altLang="en-US" sz="2400" dirty="0"/>
              <a:t>存在，</a:t>
            </a:r>
            <a:r>
              <a:rPr lang="en-US" altLang="zh-CN" sz="2400" dirty="0">
                <a:solidFill>
                  <a:srgbClr val="00B050"/>
                </a:solidFill>
              </a:rPr>
              <a:t>p</a:t>
            </a:r>
            <a:r>
              <a:rPr lang="zh-CN" altLang="en-US" sz="2400" dirty="0"/>
              <a:t>指向</a:t>
            </a:r>
            <a:r>
              <a:rPr lang="en-US" altLang="zh-CN" sz="2400" dirty="0"/>
              <a:t>Tree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00B050"/>
                </a:solidFill>
              </a:rPr>
              <a:t>某个结点</a:t>
            </a:r>
            <a:r>
              <a:rPr lang="zh-CN" altLang="en-US" sz="2400" dirty="0"/>
              <a:t>，非空树</a:t>
            </a:r>
            <a:r>
              <a:rPr lang="en-US" altLang="zh-CN" sz="2400" dirty="0"/>
              <a:t>Child</a:t>
            </a:r>
            <a:r>
              <a:rPr lang="zh-CN" altLang="en-US" sz="2400" dirty="0"/>
              <a:t>与</a:t>
            </a:r>
            <a:r>
              <a:rPr lang="en-US" altLang="zh-CN" sz="2400" dirty="0"/>
              <a:t>Tree</a:t>
            </a:r>
            <a:r>
              <a:rPr lang="zh-CN" altLang="en-US" sz="2400" dirty="0"/>
              <a:t>不相交。将</a:t>
            </a:r>
            <a:r>
              <a:rPr lang="en-US" altLang="zh-CN" sz="2400" dirty="0"/>
              <a:t>Child</a:t>
            </a:r>
            <a:r>
              <a:rPr lang="zh-CN" altLang="en-US" sz="2400" dirty="0">
                <a:solidFill>
                  <a:srgbClr val="00B050"/>
                </a:solidFill>
              </a:rPr>
              <a:t>插入</a:t>
            </a:r>
            <a:r>
              <a:rPr lang="en-US" altLang="zh-CN" sz="2400" dirty="0"/>
              <a:t>Tree</a:t>
            </a:r>
            <a:r>
              <a:rPr lang="zh-CN" altLang="en-US" sz="2400" dirty="0"/>
              <a:t>中，做</a:t>
            </a:r>
            <a:r>
              <a:rPr lang="en-US" altLang="zh-CN" sz="2400" dirty="0"/>
              <a:t>p</a:t>
            </a:r>
            <a:r>
              <a:rPr lang="zh-CN" altLang="en-US" sz="2400" dirty="0"/>
              <a:t>所指向结点的子树。 </a:t>
            </a:r>
          </a:p>
          <a:p>
            <a:pPr marL="0" indent="0">
              <a:spcBef>
                <a:spcPts val="120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598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41D9E-A89A-4E51-AAD2-DDAE6F8E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6.1.3  </a:t>
            </a:r>
            <a:r>
              <a:rPr lang="zh-CN" altLang="en-US" dirty="0"/>
              <a:t>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86EAA-AC11-459E-AA5C-2A84A2B7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1582400" cy="5029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(10) </a:t>
            </a:r>
            <a:r>
              <a:rPr lang="en-US" altLang="zh-CN" sz="2400" dirty="0" err="1"/>
              <a:t>DeleteChild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，</a:t>
            </a:r>
            <a:r>
              <a:rPr lang="en-US" altLang="zh-CN" sz="2400" dirty="0"/>
              <a:t>p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）： 树</a:t>
            </a:r>
            <a:r>
              <a:rPr lang="en-US" altLang="zh-CN" sz="2400" dirty="0"/>
              <a:t>Tree</a:t>
            </a:r>
            <a:r>
              <a:rPr lang="zh-CN" altLang="en-US" sz="2400" dirty="0"/>
              <a:t>存在，</a:t>
            </a:r>
            <a:r>
              <a:rPr lang="en-US" altLang="zh-CN" sz="2400" dirty="0"/>
              <a:t>p</a:t>
            </a:r>
            <a:r>
              <a:rPr lang="zh-CN" altLang="en-US" sz="2400" dirty="0"/>
              <a:t>指向</a:t>
            </a:r>
            <a:r>
              <a:rPr lang="en-US" altLang="zh-CN" sz="2400" dirty="0"/>
              <a:t>Tree</a:t>
            </a:r>
            <a:r>
              <a:rPr lang="zh-CN" altLang="en-US" sz="2400" dirty="0"/>
              <a:t>中某个结点，</a:t>
            </a:r>
            <a:r>
              <a:rPr lang="en-US" altLang="zh-CN" sz="2400" dirty="0"/>
              <a:t>1≤i≤d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zh-CN" altLang="en-US" sz="2400" dirty="0"/>
              <a:t>为</a:t>
            </a:r>
            <a:r>
              <a:rPr lang="en-US" altLang="zh-CN" sz="2400" dirty="0"/>
              <a:t>p</a:t>
            </a:r>
            <a:r>
              <a:rPr lang="zh-CN" altLang="en-US" sz="2400" dirty="0"/>
              <a:t>所指向结点的度。</a:t>
            </a:r>
            <a:r>
              <a:rPr lang="zh-CN" altLang="en-US" sz="2400" dirty="0">
                <a:solidFill>
                  <a:srgbClr val="00B050"/>
                </a:solidFill>
              </a:rPr>
              <a:t>删除</a:t>
            </a:r>
            <a:r>
              <a:rPr lang="en-US" altLang="zh-CN" sz="2400" dirty="0"/>
              <a:t>Tree</a:t>
            </a:r>
            <a:r>
              <a:rPr lang="zh-CN" altLang="en-US" sz="2400" dirty="0"/>
              <a:t>中</a:t>
            </a:r>
            <a:r>
              <a:rPr lang="en-US" altLang="zh-CN" sz="2400" dirty="0"/>
              <a:t>p</a:t>
            </a:r>
            <a:r>
              <a:rPr lang="zh-CN" altLang="en-US" sz="2400" dirty="0"/>
              <a:t>所指向结点的第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棵子树。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sz="2400" dirty="0"/>
              <a:t>(11) </a:t>
            </a:r>
            <a:r>
              <a:rPr lang="en-US" altLang="zh-CN" sz="2400" dirty="0" err="1"/>
              <a:t>TraverseTree</a:t>
            </a:r>
            <a:r>
              <a:rPr lang="zh-CN" altLang="en-US" sz="2400" dirty="0"/>
              <a:t>（</a:t>
            </a:r>
            <a:r>
              <a:rPr lang="en-US" altLang="zh-CN" sz="2400" dirty="0"/>
              <a:t>Tree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Visit</a:t>
            </a:r>
            <a:r>
              <a:rPr lang="zh-CN" altLang="en-US" sz="2400" dirty="0">
                <a:solidFill>
                  <a:srgbClr val="00B050"/>
                </a:solidFill>
              </a:rPr>
              <a:t>（）</a:t>
            </a:r>
            <a:r>
              <a:rPr lang="zh-CN" altLang="en-US" sz="2400" dirty="0"/>
              <a:t>）： 树</a:t>
            </a:r>
            <a:r>
              <a:rPr lang="en-US" altLang="zh-CN" sz="2400" dirty="0"/>
              <a:t>Tree</a:t>
            </a:r>
            <a:r>
              <a:rPr lang="zh-CN" altLang="en-US" sz="2400" dirty="0"/>
              <a:t>存在，</a:t>
            </a:r>
            <a:r>
              <a:rPr lang="en-US" altLang="zh-CN" sz="2400" dirty="0"/>
              <a:t>Visit</a:t>
            </a:r>
            <a:r>
              <a:rPr lang="zh-CN" altLang="en-US" sz="2400" dirty="0"/>
              <a:t>（）是对结点进行访问的函数。按照</a:t>
            </a:r>
            <a:r>
              <a:rPr lang="zh-CN" altLang="en-US" sz="2400" dirty="0">
                <a:solidFill>
                  <a:srgbClr val="00B050"/>
                </a:solidFill>
              </a:rPr>
              <a:t>某种次序</a:t>
            </a:r>
            <a:r>
              <a:rPr lang="zh-CN" altLang="en-US" sz="2400" dirty="0"/>
              <a:t>对树</a:t>
            </a:r>
            <a:r>
              <a:rPr lang="en-US" altLang="zh-CN" sz="2400" dirty="0"/>
              <a:t>Tree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每个结点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</a:rPr>
              <a:t>调用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</a:rPr>
              <a:t>Visit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</a:rPr>
              <a:t>（）函数</a:t>
            </a:r>
            <a:r>
              <a:rPr lang="zh-CN" altLang="en-US" sz="2400" dirty="0"/>
              <a:t>访问一次且最多一次。若</a:t>
            </a:r>
            <a:r>
              <a:rPr lang="en-US" altLang="zh-CN" sz="2400" dirty="0"/>
              <a:t>Visit</a:t>
            </a:r>
            <a:r>
              <a:rPr lang="zh-CN" altLang="en-US" sz="2400" dirty="0"/>
              <a:t>（）失败，则操作失败。 </a:t>
            </a:r>
            <a:endParaRPr lang="en-US" altLang="zh-CN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｝</a:t>
            </a:r>
            <a:r>
              <a:rPr lang="en-US" altLang="zh-CN" sz="2400" dirty="0"/>
              <a:t>ADT Tree;</a:t>
            </a:r>
            <a:endParaRPr lang="zh-CN" altLang="en-US" sz="2400" dirty="0"/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3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29491" y="1759774"/>
            <a:ext cx="4270298" cy="4264343"/>
            <a:chOff x="0" y="2"/>
            <a:chExt cx="2021" cy="2220"/>
          </a:xfrm>
        </p:grpSpPr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1544" y="881"/>
              <a:ext cx="332" cy="377"/>
            </a:xfrm>
            <a:custGeom>
              <a:avLst/>
              <a:gdLst>
                <a:gd name="T0" fmla="*/ 0 w 240"/>
                <a:gd name="T1" fmla="*/ 0 h 384"/>
                <a:gd name="T2" fmla="*/ 2147483647 w 240"/>
                <a:gd name="T3" fmla="*/ 100 h 384"/>
                <a:gd name="T4" fmla="*/ 0 60000 65536"/>
                <a:gd name="T5" fmla="*/ 0 60000 65536"/>
                <a:gd name="T6" fmla="*/ 0 w 240"/>
                <a:gd name="T7" fmla="*/ 0 h 384"/>
                <a:gd name="T8" fmla="*/ 240 w 240"/>
                <a:gd name="T9" fmla="*/ 384 h 3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384">
                  <a:moveTo>
                    <a:pt x="0" y="0"/>
                  </a:moveTo>
                  <a:lnTo>
                    <a:pt x="240" y="384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519" y="1260"/>
              <a:ext cx="289" cy="358"/>
              <a:chOff x="0" y="2"/>
              <a:chExt cx="300" cy="352"/>
            </a:xfrm>
          </p:grpSpPr>
          <p:sp>
            <p:nvSpPr>
              <p:cNvPr id="40" name="Text Box 6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1" name="Oval 7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981" y="1260"/>
              <a:ext cx="289" cy="358"/>
              <a:chOff x="0" y="2"/>
              <a:chExt cx="300" cy="352"/>
            </a:xfrm>
          </p:grpSpPr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39" name="Oval 10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732" y="1260"/>
              <a:ext cx="289" cy="358"/>
              <a:chOff x="0" y="2"/>
              <a:chExt cx="300" cy="352"/>
            </a:xfrm>
          </p:grpSpPr>
          <p:sp>
            <p:nvSpPr>
              <p:cNvPr id="36" name="Text Box 12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I</a:t>
                </a:r>
              </a:p>
            </p:txBody>
          </p:sp>
          <p:sp>
            <p:nvSpPr>
              <p:cNvPr id="37" name="Oval 13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1140" y="863"/>
              <a:ext cx="246" cy="387"/>
            </a:xfrm>
            <a:custGeom>
              <a:avLst/>
              <a:gdLst>
                <a:gd name="T0" fmla="*/ 2147483647 w 165"/>
                <a:gd name="T1" fmla="*/ 0 h 372"/>
                <a:gd name="T2" fmla="*/ 0 w 165"/>
                <a:gd name="T3" fmla="*/ 6929 h 372"/>
                <a:gd name="T4" fmla="*/ 0 60000 65536"/>
                <a:gd name="T5" fmla="*/ 0 60000 65536"/>
                <a:gd name="T6" fmla="*/ 0 w 165"/>
                <a:gd name="T7" fmla="*/ 0 h 372"/>
                <a:gd name="T8" fmla="*/ 165 w 165"/>
                <a:gd name="T9" fmla="*/ 372 h 3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372">
                  <a:moveTo>
                    <a:pt x="165" y="0"/>
                  </a:moveTo>
                  <a:lnTo>
                    <a:pt x="0" y="372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981" y="1850"/>
              <a:ext cx="289" cy="372"/>
              <a:chOff x="0" y="2"/>
              <a:chExt cx="300" cy="365"/>
            </a:xfrm>
          </p:grpSpPr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30" y="40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J</a:t>
                </a:r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765" y="2"/>
              <a:ext cx="289" cy="360"/>
              <a:chOff x="0" y="2"/>
              <a:chExt cx="300" cy="353"/>
            </a:xfrm>
          </p:grpSpPr>
          <p:sp>
            <p:nvSpPr>
              <p:cNvPr id="32" name="Text Box 19"/>
              <p:cNvSpPr txBox="1">
                <a:spLocks noChangeArrowheads="1"/>
              </p:cNvSpPr>
              <p:nvPr/>
            </p:nvSpPr>
            <p:spPr bwMode="auto">
              <a:xfrm>
                <a:off x="30" y="28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33" name="Oval 20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0" name="Group 21"/>
            <p:cNvGrpSpPr>
              <a:grpSpLocks/>
            </p:cNvGrpSpPr>
            <p:nvPr/>
          </p:nvGrpSpPr>
          <p:grpSpPr bwMode="auto">
            <a:xfrm>
              <a:off x="260" y="623"/>
              <a:ext cx="288" cy="375"/>
              <a:chOff x="0" y="2"/>
              <a:chExt cx="300" cy="368"/>
            </a:xfrm>
          </p:grpSpPr>
          <p:sp>
            <p:nvSpPr>
              <p:cNvPr id="30" name="Text Box 22"/>
              <p:cNvSpPr txBox="1">
                <a:spLocks noChangeArrowheads="1"/>
              </p:cNvSpPr>
              <p:nvPr/>
            </p:nvSpPr>
            <p:spPr bwMode="auto">
              <a:xfrm>
                <a:off x="30" y="43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31" name="Oval 23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779" y="623"/>
              <a:ext cx="289" cy="375"/>
              <a:chOff x="0" y="2"/>
              <a:chExt cx="300" cy="368"/>
            </a:xfrm>
          </p:grpSpPr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0" y="43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29" name="Oval 26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996" y="266"/>
              <a:ext cx="462" cy="331"/>
            </a:xfrm>
            <a:custGeom>
              <a:avLst/>
              <a:gdLst>
                <a:gd name="T0" fmla="*/ 0 w 345"/>
                <a:gd name="T1" fmla="*/ 0 h 345"/>
                <a:gd name="T2" fmla="*/ 2147483647 w 345"/>
                <a:gd name="T3" fmla="*/ 15 h 345"/>
                <a:gd name="T4" fmla="*/ 0 60000 65536"/>
                <a:gd name="T5" fmla="*/ 0 60000 65536"/>
                <a:gd name="T6" fmla="*/ 0 w 345"/>
                <a:gd name="T7" fmla="*/ 0 h 345"/>
                <a:gd name="T8" fmla="*/ 345 w 345"/>
                <a:gd name="T9" fmla="*/ 345 h 3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5" h="345">
                  <a:moveTo>
                    <a:pt x="0" y="0"/>
                  </a:moveTo>
                  <a:lnTo>
                    <a:pt x="345" y="345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>
              <a:off x="418" y="275"/>
              <a:ext cx="419" cy="337"/>
            </a:xfrm>
            <a:custGeom>
              <a:avLst/>
              <a:gdLst>
                <a:gd name="T0" fmla="*/ 2147483647 w 315"/>
                <a:gd name="T1" fmla="*/ 0 h 351"/>
                <a:gd name="T2" fmla="*/ 0 w 315"/>
                <a:gd name="T3" fmla="*/ 17 h 351"/>
                <a:gd name="T4" fmla="*/ 0 60000 65536"/>
                <a:gd name="T5" fmla="*/ 0 60000 65536"/>
                <a:gd name="T6" fmla="*/ 0 w 315"/>
                <a:gd name="T7" fmla="*/ 0 h 351"/>
                <a:gd name="T8" fmla="*/ 315 w 315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5" h="351">
                  <a:moveTo>
                    <a:pt x="315" y="0"/>
                  </a:moveTo>
                  <a:lnTo>
                    <a:pt x="0" y="351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4" name="Group 29"/>
            <p:cNvGrpSpPr>
              <a:grpSpLocks/>
            </p:cNvGrpSpPr>
            <p:nvPr/>
          </p:nvGrpSpPr>
          <p:grpSpPr bwMode="auto">
            <a:xfrm>
              <a:off x="0" y="1260"/>
              <a:ext cx="288" cy="358"/>
              <a:chOff x="0" y="2"/>
              <a:chExt cx="300" cy="352"/>
            </a:xfrm>
          </p:grpSpPr>
          <p:sp>
            <p:nvSpPr>
              <p:cNvPr id="26" name="Text Box 30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27" name="Oval 31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1328" y="608"/>
              <a:ext cx="289" cy="374"/>
              <a:chOff x="0" y="2"/>
              <a:chExt cx="300" cy="368"/>
            </a:xfrm>
          </p:grpSpPr>
          <p:sp>
            <p:nvSpPr>
              <p:cNvPr id="24" name="Text Box 33"/>
              <p:cNvSpPr txBox="1">
                <a:spLocks noChangeArrowheads="1"/>
              </p:cNvSpPr>
              <p:nvPr/>
            </p:nvSpPr>
            <p:spPr bwMode="auto">
              <a:xfrm>
                <a:off x="30" y="43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25" name="Oval 34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6" name="未知"/>
            <p:cNvSpPr>
              <a:spLocks/>
            </p:cNvSpPr>
            <p:nvPr/>
          </p:nvSpPr>
          <p:spPr bwMode="auto">
            <a:xfrm>
              <a:off x="462" y="906"/>
              <a:ext cx="202" cy="370"/>
            </a:xfrm>
            <a:custGeom>
              <a:avLst/>
              <a:gdLst>
                <a:gd name="T0" fmla="*/ 0 w 210"/>
                <a:gd name="T1" fmla="*/ 0 h 363"/>
                <a:gd name="T2" fmla="*/ 13 w 210"/>
                <a:gd name="T3" fmla="*/ 1488 h 363"/>
                <a:gd name="T4" fmla="*/ 0 60000 65536"/>
                <a:gd name="T5" fmla="*/ 0 60000 65536"/>
                <a:gd name="T6" fmla="*/ 0 w 210"/>
                <a:gd name="T7" fmla="*/ 0 h 363"/>
                <a:gd name="T8" fmla="*/ 210 w 210"/>
                <a:gd name="T9" fmla="*/ 363 h 3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363">
                  <a:moveTo>
                    <a:pt x="0" y="0"/>
                  </a:moveTo>
                  <a:lnTo>
                    <a:pt x="210" y="363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202" y="887"/>
              <a:ext cx="159" cy="374"/>
            </a:xfrm>
            <a:custGeom>
              <a:avLst/>
              <a:gdLst>
                <a:gd name="T0" fmla="*/ 13 w 165"/>
                <a:gd name="T1" fmla="*/ 0 h 366"/>
                <a:gd name="T2" fmla="*/ 0 w 165"/>
                <a:gd name="T3" fmla="*/ 1815 h 366"/>
                <a:gd name="T4" fmla="*/ 0 60000 65536"/>
                <a:gd name="T5" fmla="*/ 0 60000 65536"/>
                <a:gd name="T6" fmla="*/ 0 w 165"/>
                <a:gd name="T7" fmla="*/ 0 h 366"/>
                <a:gd name="T8" fmla="*/ 165 w 165"/>
                <a:gd name="T9" fmla="*/ 366 h 3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366">
                  <a:moveTo>
                    <a:pt x="165" y="0"/>
                  </a:moveTo>
                  <a:lnTo>
                    <a:pt x="0" y="366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924" y="318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1126" y="1545"/>
              <a:ext cx="0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1472" y="893"/>
              <a:ext cx="0" cy="36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1342" y="1275"/>
              <a:ext cx="289" cy="358"/>
              <a:chOff x="0" y="2"/>
              <a:chExt cx="300" cy="352"/>
            </a:xfrm>
          </p:grpSpPr>
          <p:sp>
            <p:nvSpPr>
              <p:cNvPr id="22" name="Text Box 41"/>
              <p:cNvSpPr txBox="1">
                <a:spLocks noChangeArrowheads="1"/>
              </p:cNvSpPr>
              <p:nvPr/>
            </p:nvSpPr>
            <p:spPr bwMode="auto">
              <a:xfrm>
                <a:off x="30" y="27"/>
                <a:ext cx="2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FontTx/>
                  <a:buNone/>
                </a:pPr>
                <a:r>
                  <a:rPr kumimoji="1" lang="zh-CN" altLang="zh-CN" b="1">
                    <a:latin typeface="Verdana" panose="020B0604030504040204" pitchFamily="34" charset="0"/>
                    <a:ea typeface="宋体" charset="-122"/>
                    <a:cs typeface="Verdana" panose="020B0604030504040204" pitchFamily="34" charset="0"/>
                  </a:rPr>
                  <a:t>H</a:t>
                </a:r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0" y="2"/>
                <a:ext cx="300" cy="28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FontTx/>
                  <a:buNone/>
                </a:pPr>
                <a:endParaRPr kumimoji="1" lang="zh-CN" altLang="en-US" b="1">
                  <a:latin typeface="Verdana" panose="020B0604030504040204" pitchFamily="34" charset="0"/>
                  <a:ea typeface="宋体" charset="-122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42" name="Line 43"/>
          <p:cNvSpPr>
            <a:spLocks noChangeShapeType="1"/>
          </p:cNvSpPr>
          <p:nvPr/>
        </p:nvSpPr>
        <p:spPr bwMode="auto">
          <a:xfrm flipH="1">
            <a:off x="1905000" y="2477928"/>
            <a:ext cx="491928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H="1">
            <a:off x="1905000" y="3681636"/>
            <a:ext cx="491928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 flipH="1">
            <a:off x="1905000" y="4956572"/>
            <a:ext cx="491928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 flipH="1">
            <a:off x="1905000" y="6019800"/>
            <a:ext cx="4919283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flipH="1">
            <a:off x="3116682" y="2284173"/>
            <a:ext cx="864203" cy="639651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4180813" y="2308284"/>
            <a:ext cx="2381" cy="678713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>
            <a:off x="4372984" y="2284172"/>
            <a:ext cx="957172" cy="639651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 flipH="1">
            <a:off x="2617768" y="3526390"/>
            <a:ext cx="363430" cy="699199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3205255" y="3503928"/>
            <a:ext cx="437382" cy="695357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 flipH="1">
            <a:off x="4627248" y="3448223"/>
            <a:ext cx="498904" cy="722249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5340829" y="3509690"/>
            <a:ext cx="0" cy="697278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5515131" y="3460922"/>
            <a:ext cx="669810" cy="697278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4607631" y="4733209"/>
            <a:ext cx="1686" cy="585867"/>
          </a:xfrm>
          <a:prstGeom prst="line">
            <a:avLst/>
          </a:prstGeom>
          <a:noFill/>
          <a:ln w="76200" cap="rnd">
            <a:solidFill>
              <a:srgbClr val="FF33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7067273" y="2714460"/>
            <a:ext cx="4557044" cy="147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466725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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35038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403350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£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871663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±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 eaLnBrk="1" hangingPunct="1"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树描述的是一种</a:t>
            </a:r>
            <a:r>
              <a:rPr lang="zh-CN" altLang="en-US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层次结构</a:t>
            </a:r>
          </a:p>
          <a:p>
            <a:pPr marL="0" lvl="1" indent="0" algn="ctr" eaLnBrk="1" hangingPunct="1"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元素间是</a:t>
            </a:r>
            <a:r>
              <a:rPr lang="zh-CN" altLang="en-US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一对多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的逻辑关系</a:t>
            </a:r>
          </a:p>
        </p:txBody>
      </p:sp>
      <p:sp>
        <p:nvSpPr>
          <p:cNvPr id="57" name="Text Box 80"/>
          <p:cNvSpPr txBox="1">
            <a:spLocks noChangeArrowheads="1"/>
          </p:cNvSpPr>
          <p:nvPr/>
        </p:nvSpPr>
        <p:spPr bwMode="auto">
          <a:xfrm>
            <a:off x="4588344" y="1744928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树根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4981420" y="5368298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树叶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 Box 80"/>
          <p:cNvSpPr txBox="1">
            <a:spLocks noChangeArrowheads="1"/>
          </p:cNvSpPr>
          <p:nvPr/>
        </p:nvSpPr>
        <p:spPr bwMode="auto">
          <a:xfrm>
            <a:off x="5652785" y="2931508"/>
            <a:ext cx="1009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endParaRPr lang="en-US" altLang="zh-CN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 Box 80"/>
          <p:cNvSpPr txBox="1">
            <a:spLocks noChangeArrowheads="1"/>
          </p:cNvSpPr>
          <p:nvPr/>
        </p:nvSpPr>
        <p:spPr bwMode="auto">
          <a:xfrm>
            <a:off x="1008268" y="1797135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Text Box 80"/>
          <p:cNvSpPr txBox="1">
            <a:spLocks noChangeArrowheads="1"/>
          </p:cNvSpPr>
          <p:nvPr/>
        </p:nvSpPr>
        <p:spPr bwMode="auto">
          <a:xfrm>
            <a:off x="1008268" y="2976524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Text Box 80"/>
          <p:cNvSpPr txBox="1">
            <a:spLocks noChangeArrowheads="1"/>
          </p:cNvSpPr>
          <p:nvPr/>
        </p:nvSpPr>
        <p:spPr bwMode="auto">
          <a:xfrm>
            <a:off x="1008268" y="4195832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008268" y="5352798"/>
            <a:ext cx="941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标题 1">
            <a:extLst>
              <a:ext uri="{FF2B5EF4-FFF2-40B4-BE49-F238E27FC236}">
                <a16:creationId xmlns:a16="http://schemas.microsoft.com/office/drawing/2014/main" id="{AD65763C-69D4-440D-9BE1-61EAD5EBCC3B}"/>
              </a:ext>
            </a:extLst>
          </p:cNvPr>
          <p:cNvSpPr txBox="1">
            <a:spLocks/>
          </p:cNvSpPr>
          <p:nvPr/>
        </p:nvSpPr>
        <p:spPr>
          <a:xfrm>
            <a:off x="914400" y="533400"/>
            <a:ext cx="10363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6.1  </a:t>
            </a:r>
            <a:r>
              <a:rPr lang="zh-CN" altLang="en-US" kern="0" dirty="0"/>
              <a:t>树的概念与定义</a:t>
            </a:r>
          </a:p>
        </p:txBody>
      </p:sp>
    </p:spTree>
    <p:extLst>
      <p:ext uri="{BB962C8B-B14F-4D97-AF65-F5344CB8AC3E}">
        <p14:creationId xmlns:p14="http://schemas.microsoft.com/office/powerpoint/2010/main" val="81385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A57CB-467A-4A38-9242-68690062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990600"/>
          </a:xfrm>
        </p:spPr>
        <p:txBody>
          <a:bodyPr/>
          <a:lstStyle/>
          <a:p>
            <a:r>
              <a:rPr lang="en-US" altLang="zh-CN" sz="4400" dirty="0"/>
              <a:t>6.2  </a:t>
            </a:r>
            <a:r>
              <a:rPr lang="zh-CN" altLang="en-US" sz="4400" dirty="0"/>
              <a:t>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3DBC8-0D59-4296-80E3-1D618668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57400"/>
            <a:ext cx="11582400" cy="449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二叉树是一种简单而</a:t>
            </a:r>
            <a:r>
              <a:rPr lang="zh-CN" altLang="en-US" sz="2800" dirty="0">
                <a:solidFill>
                  <a:srgbClr val="00B050"/>
                </a:solidFill>
              </a:rPr>
              <a:t>重要</a:t>
            </a:r>
            <a:r>
              <a:rPr lang="zh-CN" altLang="en-US" sz="2800" dirty="0"/>
              <a:t>的树结构。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适合于计算机处理，</a:t>
            </a:r>
            <a:r>
              <a:rPr lang="zh-CN" altLang="en-US" sz="2800" dirty="0">
                <a:solidFill>
                  <a:srgbClr val="00B050"/>
                </a:solidFill>
              </a:rPr>
              <a:t>任何</a:t>
            </a:r>
            <a:r>
              <a:rPr lang="zh-CN" altLang="en-US" sz="2800" dirty="0"/>
              <a:t>树都可以</a:t>
            </a:r>
            <a:r>
              <a:rPr lang="zh-CN" altLang="en-US" sz="2800" dirty="0">
                <a:solidFill>
                  <a:srgbClr val="00B050"/>
                </a:solidFill>
              </a:rPr>
              <a:t>转换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00B050"/>
                </a:solidFill>
              </a:rPr>
              <a:t>二叉</a:t>
            </a:r>
            <a:r>
              <a:rPr lang="zh-CN" altLang="en-US" sz="2800" dirty="0"/>
              <a:t>树。</a:t>
            </a: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dirty="0"/>
              <a:t>二叉树是重点研究对象。</a:t>
            </a:r>
          </a:p>
        </p:txBody>
      </p:sp>
    </p:spTree>
    <p:extLst>
      <p:ext uri="{BB962C8B-B14F-4D97-AF65-F5344CB8AC3E}">
        <p14:creationId xmlns:p14="http://schemas.microsoft.com/office/powerpoint/2010/main" val="418390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5F048-CAFD-41B4-A778-302CB4B9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990600"/>
          </a:xfrm>
        </p:spPr>
        <p:txBody>
          <a:bodyPr/>
          <a:lstStyle/>
          <a:p>
            <a:r>
              <a:rPr lang="en-US" altLang="zh-CN" sz="4000" dirty="0"/>
              <a:t>6.2.1 </a:t>
            </a:r>
            <a:r>
              <a:rPr lang="zh-CN" altLang="en-US" sz="4000" dirty="0"/>
              <a:t>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E9084-C128-434A-991C-DDF7D27E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724400"/>
          </a:xfrm>
        </p:spPr>
        <p:txBody>
          <a:bodyPr/>
          <a:lstStyle/>
          <a:p>
            <a:r>
              <a:rPr lang="zh-CN" altLang="en-US" dirty="0"/>
              <a:t>定义：我们把满足以下两个条件的树型结构叫做二叉树（</a:t>
            </a:r>
            <a:r>
              <a:rPr lang="en-US" altLang="zh-CN" dirty="0"/>
              <a:t>Binary Tree</a:t>
            </a:r>
            <a:r>
              <a:rPr lang="zh-CN" altLang="en-US" dirty="0"/>
              <a:t>）： 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）每个结点的</a:t>
            </a:r>
            <a:r>
              <a:rPr lang="zh-CN" altLang="en-US" sz="2600" dirty="0">
                <a:solidFill>
                  <a:srgbClr val="00B050"/>
                </a:solidFill>
              </a:rPr>
              <a:t>度</a:t>
            </a:r>
            <a:r>
              <a:rPr lang="zh-CN" altLang="en-US" sz="2600" dirty="0"/>
              <a:t>都</a:t>
            </a:r>
            <a:r>
              <a:rPr lang="zh-CN" altLang="en-US" sz="2600" dirty="0">
                <a:solidFill>
                  <a:srgbClr val="00B050"/>
                </a:solidFill>
              </a:rPr>
              <a:t>不大于</a:t>
            </a:r>
            <a:r>
              <a:rPr lang="en-US" altLang="zh-CN" sz="2600" dirty="0">
                <a:solidFill>
                  <a:srgbClr val="00B050"/>
                </a:solidFill>
              </a:rPr>
              <a:t>2</a:t>
            </a:r>
            <a:r>
              <a:rPr lang="zh-CN" altLang="en-US" sz="2600" dirty="0"/>
              <a:t>；</a:t>
            </a:r>
          </a:p>
          <a:p>
            <a:pPr lvl="1"/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）每个结点的</a:t>
            </a:r>
            <a:r>
              <a:rPr lang="zh-CN" altLang="en-US" sz="2600" dirty="0">
                <a:solidFill>
                  <a:srgbClr val="00B050"/>
                </a:solidFill>
              </a:rPr>
              <a:t>孩子结点次序</a:t>
            </a:r>
            <a:r>
              <a:rPr lang="zh-CN" altLang="en-US" sz="2600" dirty="0"/>
              <a:t>不能任意颠倒。</a:t>
            </a:r>
            <a:endParaRPr lang="en-US" altLang="zh-CN" sz="2600" dirty="0"/>
          </a:p>
          <a:p>
            <a:r>
              <a:rPr lang="zh-CN" altLang="en-US" dirty="0"/>
              <a:t>一个二叉树的每个结点可能含有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或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个</a:t>
            </a:r>
            <a:r>
              <a:rPr lang="zh-CN" altLang="en-US" dirty="0"/>
              <a:t>孩子，且每个孩子有</a:t>
            </a:r>
            <a:r>
              <a:rPr lang="zh-CN" altLang="en-US" dirty="0">
                <a:solidFill>
                  <a:srgbClr val="00B050"/>
                </a:solidFill>
              </a:rPr>
              <a:t>左右</a:t>
            </a:r>
            <a:r>
              <a:rPr lang="zh-CN" altLang="en-US" dirty="0"/>
              <a:t>之分。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61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5F048-CAFD-41B4-A778-302CB4B9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</a:t>
            </a:r>
            <a:r>
              <a:rPr lang="en-US" altLang="zh-CN" dirty="0"/>
              <a:t>5</a:t>
            </a:r>
            <a:r>
              <a:rPr lang="zh-CN" altLang="en-US" dirty="0"/>
              <a:t>种基本形态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7DEEE7E-9E20-46E0-A2D0-6217BB7C5CBE}"/>
              </a:ext>
            </a:extLst>
          </p:cNvPr>
          <p:cNvGrpSpPr/>
          <p:nvPr/>
        </p:nvGrpSpPr>
        <p:grpSpPr>
          <a:xfrm>
            <a:off x="1683000" y="1422733"/>
            <a:ext cx="1560462" cy="1249014"/>
            <a:chOff x="1398888" y="1041736"/>
            <a:chExt cx="1560462" cy="1249014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899A5844-A92F-420C-A45E-CC50CA9A0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87" y="1795450"/>
              <a:ext cx="557213" cy="4953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09B455E-997E-4D43-AB77-02BE0CFDD9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63737" y="1767530"/>
              <a:ext cx="557212" cy="523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9" y="342"/>
                </a:cxn>
              </a:cxnLst>
              <a:rect l="0" t="0" r="r" b="b"/>
              <a:pathLst>
                <a:path w="409" h="342">
                  <a:moveTo>
                    <a:pt x="0" y="0"/>
                  </a:moveTo>
                  <a:lnTo>
                    <a:pt x="409" y="34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7" name="Comment 10">
              <a:extLst>
                <a:ext uri="{FF2B5EF4-FFF2-40B4-BE49-F238E27FC236}">
                  <a16:creationId xmlns:a16="http://schemas.microsoft.com/office/drawing/2014/main" id="{6326888B-A3BF-4A68-9946-FEABCB609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888" y="1041736"/>
              <a:ext cx="1560462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</a:t>
              </a:r>
              <a:r>
                <a:rPr lang="zh-CN" altLang="en-US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空树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18D83F2-5B6C-4FF8-B337-7CC9E053BC5F}"/>
              </a:ext>
            </a:extLst>
          </p:cNvPr>
          <p:cNvGrpSpPr/>
          <p:nvPr/>
        </p:nvGrpSpPr>
        <p:grpSpPr>
          <a:xfrm>
            <a:off x="7589838" y="1459020"/>
            <a:ext cx="2155825" cy="1265282"/>
            <a:chOff x="5102254" y="1096905"/>
            <a:chExt cx="2155825" cy="1265282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CEFF6EB6-3FE5-4BBE-A2B0-0500A1BAF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250" y="1643050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 algn="ctr"/>
              <a:r>
                <a:rPr kumimoji="1"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0" name="Comment 11">
              <a:extLst>
                <a:ext uri="{FF2B5EF4-FFF2-40B4-BE49-F238E27FC236}">
                  <a16:creationId xmlns:a16="http://schemas.microsoft.com/office/drawing/2014/main" id="{1E1FC316-B63E-465E-90B9-05823034D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54" y="1096905"/>
              <a:ext cx="2155825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</a:t>
              </a:r>
              <a:r>
                <a:rPr lang="zh-CN" altLang="en-US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只含根结点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E1D3668-0EC9-49D9-90D5-5E94F09D7386}"/>
              </a:ext>
            </a:extLst>
          </p:cNvPr>
          <p:cNvGrpSpPr/>
          <p:nvPr/>
        </p:nvGrpSpPr>
        <p:grpSpPr>
          <a:xfrm>
            <a:off x="1065199" y="3348342"/>
            <a:ext cx="2440001" cy="2781164"/>
            <a:chOff x="118300" y="3137036"/>
            <a:chExt cx="2440001" cy="2781164"/>
          </a:xfrm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5EEB3BD4-ADCF-478B-BB2E-E706F338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96" y="491172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dirty="0">
                <a:solidFill>
                  <a:prstClr val="black"/>
                </a:solidFill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1D44798C-C471-4387-ABBF-D17098A1B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526" y="5194300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b="1" i="1" dirty="0">
                  <a:solidFill>
                    <a:srgbClr val="0000CC"/>
                  </a:solidFill>
                  <a:cs typeface="Times New Roman" pitchFamily="18" charset="0"/>
                </a:rPr>
                <a:t>L</a:t>
              </a:r>
              <a:endParaRPr kumimoji="1" lang="en-US" altLang="zh-CN" sz="2000" i="1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4" name="Comment 18">
              <a:extLst>
                <a:ext uri="{FF2B5EF4-FFF2-40B4-BE49-F238E27FC236}">
                  <a16:creationId xmlns:a16="http://schemas.microsoft.com/office/drawing/2014/main" id="{4BC3D81E-1E74-420D-9B2F-112ED9ADE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00" y="3137036"/>
              <a:ext cx="2440001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</a:t>
              </a:r>
              <a:r>
                <a:rPr lang="zh-CN" altLang="en-US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右子树为空树</a:t>
              </a:r>
              <a:endPara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5ACA5E0E-5DE3-478F-B895-CC8AF87B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962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 algn="ctr"/>
              <a:r>
                <a:rPr kumimoji="1"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CA6C73F-EE9D-4A71-BA99-2EC4E8015FEB}"/>
              </a:ext>
            </a:extLst>
          </p:cNvPr>
          <p:cNvGrpSpPr/>
          <p:nvPr/>
        </p:nvGrpSpPr>
        <p:grpSpPr>
          <a:xfrm>
            <a:off x="8667751" y="3348342"/>
            <a:ext cx="2609849" cy="2910342"/>
            <a:chOff x="2952750" y="3052337"/>
            <a:chExt cx="2609849" cy="2910342"/>
          </a:xfrm>
        </p:grpSpPr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D151D700-8552-4DF6-98AF-F62432818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234" y="4987936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>
                <a:solidFill>
                  <a:prstClr val="black"/>
                </a:solidFill>
              </a:endParaRPr>
            </a:p>
          </p:txBody>
        </p:sp>
        <p:sp>
          <p:nvSpPr>
            <p:cNvPr id="18" name="Comment 20">
              <a:extLst>
                <a:ext uri="{FF2B5EF4-FFF2-40B4-BE49-F238E27FC236}">
                  <a16:creationId xmlns:a16="http://schemas.microsoft.com/office/drawing/2014/main" id="{EFBEE781-1AFC-485F-816B-3C1ED0CDE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750" y="3052337"/>
              <a:ext cx="2609849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</a:t>
              </a:r>
              <a:r>
                <a:rPr lang="zh-CN" altLang="en-US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左子树为空树</a:t>
              </a:r>
              <a:endPara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12A7B51C-32B1-4D21-9FE4-DB005A741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548" y="5276817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 dirty="0">
                  <a:solidFill>
                    <a:srgbClr val="0000CC"/>
                  </a:solidFill>
                  <a:cs typeface="Times New Roman" pitchFamily="18" charset="0"/>
                </a:rPr>
                <a:t>R</a:t>
              </a:r>
              <a:endParaRPr kumimoji="1" lang="en-US" altLang="zh-CN" sz="2000" i="1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633C6EA3-1AAE-4C54-B5FB-B8C44DEF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096" y="3852871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 algn="ctr"/>
              <a:r>
                <a:rPr kumimoji="1"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68DBF08-2C90-4EED-9EEA-03994D8FCF24}"/>
              </a:ext>
            </a:extLst>
          </p:cNvPr>
          <p:cNvGrpSpPr/>
          <p:nvPr/>
        </p:nvGrpSpPr>
        <p:grpSpPr>
          <a:xfrm>
            <a:off x="4372774" y="3348342"/>
            <a:ext cx="3281350" cy="2879457"/>
            <a:chOff x="5815046" y="3049873"/>
            <a:chExt cx="3281350" cy="2879457"/>
          </a:xfrm>
        </p:grpSpPr>
        <p:sp>
          <p:nvSpPr>
            <p:cNvPr id="22" name="Comment 21">
              <a:extLst>
                <a:ext uri="{FF2B5EF4-FFF2-40B4-BE49-F238E27FC236}">
                  <a16:creationId xmlns:a16="http://schemas.microsoft.com/office/drawing/2014/main" id="{6F04B097-339A-484F-A528-D1C376A7F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046" y="3049873"/>
              <a:ext cx="3281350" cy="523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</a:t>
              </a:r>
              <a:r>
                <a:rPr lang="zh-CN" altLang="en-US" b="1" dirty="0">
                  <a:solidFill>
                    <a:srgbClr val="CC00FF"/>
                  </a:solidFill>
                  <a:ea typeface="楷体" pitchFamily="49" charset="-122"/>
                  <a:cs typeface="Times New Roman" pitchFamily="18" charset="0"/>
                </a:rPr>
                <a:t>左右子树均不为空树</a:t>
              </a:r>
              <a:endParaRPr kumimoji="1" lang="zh-CN" altLang="en-US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5877B799-BB9C-4237-A102-38F41E42F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134" y="3857628"/>
              <a:ext cx="719138" cy="71913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72000" rIns="0" bIns="0"/>
            <a:lstStyle/>
            <a:p>
              <a:pPr algn="ctr"/>
              <a:r>
                <a:rPr kumimoji="1" lang="en-US" altLang="zh-CN" sz="2000" b="1" i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4" name="AutoShape 6">
              <a:extLst>
                <a:ext uri="{FF2B5EF4-FFF2-40B4-BE49-F238E27FC236}">
                  <a16:creationId xmlns:a16="http://schemas.microsoft.com/office/drawing/2014/main" id="{EF2CD8D7-2367-46C5-9388-C9BC4EA8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6" y="4922855"/>
              <a:ext cx="876300" cy="1006475"/>
            </a:xfrm>
            <a:prstGeom prst="wedgeEllipseCallout">
              <a:avLst>
                <a:gd name="adj1" fmla="val 59764"/>
                <a:gd name="adj2" fmla="val -93431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2000" dirty="0">
                <a:solidFill>
                  <a:prstClr val="black"/>
                </a:solidFill>
              </a:endParaRP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DA5D406D-76CA-4DC9-B439-4C61FBBAC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4322" y="5211773"/>
              <a:ext cx="341760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b="1" i="1" dirty="0">
                  <a:solidFill>
                    <a:srgbClr val="0000CC"/>
                  </a:solidFill>
                  <a:cs typeface="Times New Roman" pitchFamily="18" charset="0"/>
                </a:rPr>
                <a:t>L</a:t>
              </a:r>
              <a:endParaRPr kumimoji="1" lang="en-US" altLang="zh-CN" sz="2000" i="1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D3003388-DA2E-4682-A50A-3EABF3AFC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2748" y="4929198"/>
              <a:ext cx="857256" cy="974743"/>
            </a:xfrm>
            <a:prstGeom prst="wedgeEllipseCallout">
              <a:avLst>
                <a:gd name="adj1" fmla="val -75000"/>
                <a:gd name="adj2" fmla="val -9711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just"/>
              <a:endParaRPr kumimoji="1" lang="zh-CN" altLang="zh-CN" sz="1000">
                <a:solidFill>
                  <a:prstClr val="black"/>
                </a:solidFill>
              </a:endParaRPr>
            </a:p>
          </p:txBody>
        </p:sp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A56896D6-4ABC-4E87-9CE7-F8E98B57E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2462" y="5230779"/>
              <a:ext cx="356188" cy="4001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 dirty="0">
                  <a:solidFill>
                    <a:srgbClr val="0000CC"/>
                  </a:solidFill>
                  <a:cs typeface="Times New Roman" pitchFamily="18" charset="0"/>
                </a:rPr>
                <a:t>R</a:t>
              </a:r>
              <a:endParaRPr kumimoji="1" lang="en-US" altLang="zh-CN" sz="2000" i="1" dirty="0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9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6303-68DA-4A75-AF31-E6C6300D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611185"/>
            <a:ext cx="10363200" cy="685800"/>
          </a:xfrm>
        </p:spPr>
        <p:txBody>
          <a:bodyPr/>
          <a:lstStyle/>
          <a:p>
            <a:r>
              <a:rPr lang="en-US" altLang="zh-CN" dirty="0"/>
              <a:t>6.2.2  </a:t>
            </a:r>
            <a:r>
              <a:rPr lang="zh-CN" altLang="en-US" dirty="0"/>
              <a:t>二叉树的性质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AAD8F-BE63-4146-9D6B-F7A93422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54150"/>
            <a:ext cx="11582400" cy="5181600"/>
          </a:xfrm>
        </p:spPr>
        <p:txBody>
          <a:bodyPr/>
          <a:lstStyle/>
          <a:p>
            <a:r>
              <a:rPr lang="zh-CN" altLang="en-US" dirty="0">
                <a:solidFill>
                  <a:srgbClr val="F42212"/>
                </a:solidFill>
              </a:rPr>
              <a:t>性质</a:t>
            </a:r>
            <a:r>
              <a:rPr lang="en-US" altLang="zh-CN" dirty="0">
                <a:solidFill>
                  <a:srgbClr val="F42212"/>
                </a:solidFill>
              </a:rPr>
              <a:t>1</a:t>
            </a:r>
            <a:r>
              <a:rPr lang="zh-CN" altLang="en-US" dirty="0"/>
              <a:t>：在二叉树的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层上</a:t>
            </a:r>
            <a:r>
              <a:rPr lang="zh-CN" altLang="en-US" dirty="0"/>
              <a:t>至多有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en-US" altLang="zh-CN" baseline="30000" dirty="0">
                <a:solidFill>
                  <a:srgbClr val="00B050"/>
                </a:solidFill>
              </a:rPr>
              <a:t>i-1</a:t>
            </a:r>
            <a:r>
              <a:rPr lang="zh-CN" altLang="en-US" dirty="0">
                <a:solidFill>
                  <a:srgbClr val="00B050"/>
                </a:solidFill>
              </a:rPr>
              <a:t>个</a:t>
            </a:r>
            <a:r>
              <a:rPr lang="zh-CN" altLang="en-US" dirty="0"/>
              <a:t>结点</a:t>
            </a:r>
            <a:r>
              <a:rPr lang="en-US" altLang="zh-CN" dirty="0"/>
              <a:t>(i≥1)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证明：</a:t>
            </a:r>
          </a:p>
          <a:p>
            <a:r>
              <a:rPr lang="zh-CN" altLang="en-US" dirty="0"/>
              <a:t>当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时，整个二叉树只有一根结点，此时</a:t>
            </a:r>
            <a:r>
              <a:rPr lang="en-US" altLang="zh-CN" dirty="0"/>
              <a:t>2</a:t>
            </a:r>
            <a:r>
              <a:rPr lang="en-US" altLang="zh-CN" baseline="30000" dirty="0"/>
              <a:t>i-1</a:t>
            </a:r>
            <a:r>
              <a:rPr lang="en-US" altLang="zh-CN" dirty="0"/>
              <a:t>=2</a:t>
            </a:r>
            <a:r>
              <a:rPr lang="en-US" altLang="zh-CN" baseline="30000" dirty="0"/>
              <a:t>0</a:t>
            </a:r>
            <a:r>
              <a:rPr lang="en-US" altLang="zh-CN" dirty="0"/>
              <a:t>=1</a:t>
            </a:r>
            <a:r>
              <a:rPr lang="zh-CN" altLang="en-US" dirty="0"/>
              <a:t>，结论成立。 </a:t>
            </a:r>
          </a:p>
          <a:p>
            <a:r>
              <a:rPr lang="zh-CN" altLang="en-US" dirty="0"/>
              <a:t>假设</a:t>
            </a:r>
            <a:r>
              <a:rPr lang="en-US" altLang="zh-CN" dirty="0" err="1"/>
              <a:t>i</a:t>
            </a:r>
            <a:r>
              <a:rPr lang="en-US" altLang="zh-CN" dirty="0"/>
              <a:t>=k</a:t>
            </a:r>
            <a:r>
              <a:rPr lang="zh-CN" altLang="en-US" dirty="0"/>
              <a:t>时结论成立，即第</a:t>
            </a:r>
            <a:r>
              <a:rPr lang="en-US" altLang="zh-CN" dirty="0"/>
              <a:t>k</a:t>
            </a:r>
            <a:r>
              <a:rPr lang="zh-CN" altLang="en-US" dirty="0"/>
              <a:t>层上结点总数最多为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en-US" altLang="zh-CN" baseline="30000" dirty="0">
                <a:highlight>
                  <a:srgbClr val="FFFF00"/>
                </a:highlight>
              </a:rPr>
              <a:t>k-1</a:t>
            </a:r>
            <a:r>
              <a:rPr lang="zh-CN" altLang="en-US" dirty="0"/>
              <a:t>个。 </a:t>
            </a:r>
          </a:p>
          <a:p>
            <a:r>
              <a:rPr lang="zh-CN" altLang="en-US" dirty="0"/>
              <a:t>现证明当</a:t>
            </a:r>
            <a:r>
              <a:rPr lang="en-US" altLang="zh-CN" dirty="0" err="1"/>
              <a:t>i</a:t>
            </a:r>
            <a:r>
              <a:rPr lang="en-US" altLang="zh-CN" dirty="0"/>
              <a:t>=k+1</a:t>
            </a:r>
            <a:r>
              <a:rPr lang="zh-CN" altLang="en-US" dirty="0"/>
              <a:t>时，结论成立： </a:t>
            </a:r>
          </a:p>
          <a:p>
            <a:pPr lvl="1"/>
            <a:r>
              <a:rPr lang="zh-CN" altLang="en-US" sz="2600" dirty="0"/>
              <a:t>因为二叉树中每个结点的度最大为</a:t>
            </a:r>
            <a:r>
              <a:rPr lang="en-US" altLang="zh-CN" sz="2600" dirty="0"/>
              <a:t>2</a:t>
            </a:r>
            <a:r>
              <a:rPr lang="zh-CN" altLang="en-US" sz="2600" dirty="0"/>
              <a:t>，则</a:t>
            </a:r>
            <a:r>
              <a:rPr lang="zh-CN" altLang="en-US" sz="2600" dirty="0">
                <a:solidFill>
                  <a:srgbClr val="00B050"/>
                </a:solidFill>
              </a:rPr>
              <a:t>第</a:t>
            </a:r>
            <a:r>
              <a:rPr lang="en-US" altLang="zh-CN" sz="2600" dirty="0">
                <a:solidFill>
                  <a:srgbClr val="00B050"/>
                </a:solidFill>
              </a:rPr>
              <a:t>k+1</a:t>
            </a:r>
            <a:r>
              <a:rPr lang="zh-CN" altLang="en-US" sz="2600" dirty="0">
                <a:solidFill>
                  <a:srgbClr val="00B050"/>
                </a:solidFill>
              </a:rPr>
              <a:t>层</a:t>
            </a:r>
            <a:r>
              <a:rPr lang="zh-CN" altLang="en-US" sz="2600" dirty="0"/>
              <a:t>的结点总数最多为第</a:t>
            </a:r>
            <a:r>
              <a:rPr lang="en-US" altLang="zh-CN" sz="2600" dirty="0"/>
              <a:t>k</a:t>
            </a:r>
            <a:r>
              <a:rPr lang="zh-CN" altLang="en-US" sz="2600" dirty="0"/>
              <a:t>层上结点最大数的</a:t>
            </a:r>
            <a:r>
              <a:rPr lang="en-US" altLang="zh-CN" sz="2600" dirty="0"/>
              <a:t>2</a:t>
            </a:r>
            <a:r>
              <a:rPr lang="zh-CN" altLang="en-US" sz="2600" dirty="0"/>
              <a:t>倍，即</a:t>
            </a:r>
            <a:r>
              <a:rPr lang="en-US" altLang="zh-CN" sz="2600" dirty="0">
                <a:solidFill>
                  <a:srgbClr val="00B050"/>
                </a:solidFill>
              </a:rPr>
              <a:t>2×</a:t>
            </a:r>
            <a:r>
              <a:rPr lang="en-US" altLang="zh-CN" sz="2600" dirty="0">
                <a:highlight>
                  <a:srgbClr val="FFFF00"/>
                </a:highlight>
              </a:rPr>
              <a:t>2</a:t>
            </a:r>
            <a:r>
              <a:rPr lang="en-US" altLang="zh-CN" sz="2600" baseline="30000" dirty="0">
                <a:highlight>
                  <a:srgbClr val="FFFF00"/>
                </a:highlight>
              </a:rPr>
              <a:t>k-1</a:t>
            </a:r>
            <a:r>
              <a:rPr lang="en-US" altLang="zh-CN" sz="2600" dirty="0"/>
              <a:t>=2</a:t>
            </a:r>
            <a:r>
              <a:rPr lang="en-US" altLang="zh-CN" sz="2600" baseline="30000" dirty="0">
                <a:solidFill>
                  <a:srgbClr val="00B050"/>
                </a:solidFill>
              </a:rPr>
              <a:t>(k+1)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，故结论成立。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959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6303-68DA-4A75-AF31-E6C6300D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09600"/>
          </a:xfrm>
        </p:spPr>
        <p:txBody>
          <a:bodyPr/>
          <a:lstStyle/>
          <a:p>
            <a:r>
              <a:rPr lang="en-US" altLang="zh-CN" sz="4000" dirty="0"/>
              <a:t>6.2.2  </a:t>
            </a:r>
            <a:r>
              <a:rPr lang="zh-CN" altLang="en-US" sz="4000" dirty="0"/>
              <a:t>二叉树的性质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AAD8F-BE63-4146-9D6B-F7A934220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11582400" cy="5486400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rgbClr val="F42212"/>
                    </a:solidFill>
                  </a:rPr>
                  <a:t>性质</a:t>
                </a:r>
                <a:r>
                  <a:rPr lang="en-US" altLang="zh-CN" dirty="0">
                    <a:solidFill>
                      <a:srgbClr val="F42212"/>
                    </a:solidFill>
                  </a:rPr>
                  <a:t>2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深度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k</a:t>
                </a:r>
                <a:r>
                  <a:rPr lang="zh-CN" altLang="en-US" dirty="0"/>
                  <a:t>的二叉树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至多</a:t>
                </a:r>
                <a:r>
                  <a:rPr lang="zh-CN" altLang="en-US" dirty="0"/>
                  <a:t>有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2</a:t>
                </a:r>
                <a:r>
                  <a:rPr lang="en-US" altLang="zh-CN" baseline="30000" dirty="0">
                    <a:solidFill>
                      <a:srgbClr val="00B050"/>
                    </a:solidFill>
                  </a:rPr>
                  <a:t>k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-1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个结点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k≥1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证明：因为深度为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的二叉树，其结点总数的最大值是将二叉树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每层</a:t>
                </a:r>
                <a:r>
                  <a:rPr lang="zh-CN" altLang="en-US" dirty="0"/>
                  <a:t>上结点的最大值相加，所以深度为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的二叉树的结点总数至多为：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i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𝒌</m:t>
                        </m:r>
                      </m:sup>
                      <m:e>
                        <m:r>
                          <m:rPr>
                            <m:nor/>
                          </m:rPr>
                          <a:rPr lang="zh-CN" altLang="en-US" dirty="0" smtClean="0">
                            <a:solidFill>
                              <a:srgbClr val="00B050"/>
                            </a:solidFill>
                            <a:sym typeface="Symbol" panose="05050102010706020507" pitchFamily="18" charset="2"/>
                          </a:rPr>
                          <m:t>第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solidFill>
                              <a:srgbClr val="00B050"/>
                            </a:solidFill>
                            <a:sym typeface="Symbol" panose="05050102010706020507" pitchFamily="18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zh-CN" altLang="en-US" dirty="0" smtClean="0">
                            <a:solidFill>
                              <a:srgbClr val="00B050"/>
                            </a:solidFill>
                            <a:sym typeface="Symbol" panose="05050102010706020507" pitchFamily="18" charset="2"/>
                          </a:rPr>
                          <m:t>层</m:t>
                        </m:r>
                        <m:r>
                          <m:rPr>
                            <m:nor/>
                          </m:rPr>
                          <a:rPr lang="zh-CN" altLang="en-US" dirty="0" smtClean="0">
                            <a:sym typeface="Symbol" panose="05050102010706020507" pitchFamily="18" charset="2"/>
                          </a:rPr>
                          <m:t>上的</m:t>
                        </m:r>
                        <m:r>
                          <m:rPr>
                            <m:nor/>
                          </m:rPr>
                          <a:rPr lang="zh-CN" altLang="en-US" dirty="0" smtClean="0">
                            <a:solidFill>
                              <a:srgbClr val="00B050"/>
                            </a:solidFill>
                            <a:sym typeface="Symbol" panose="05050102010706020507" pitchFamily="18" charset="2"/>
                          </a:rPr>
                          <m:t>最大结点个数</m:t>
                        </m:r>
                      </m:e>
                    </m:nary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i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𝒌</m:t>
                        </m:r>
                      </m:sup>
                      <m:e>
                        <m:sSup>
                          <m:sSupPr>
                            <m:ctrlPr>
                              <a:rPr lang="pt-BR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  <m:r>
                              <a:rPr lang="pt-BR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457200" lvl="1" indent="0">
                  <a:spcAft>
                    <a:spcPts val="0"/>
                  </a:spcAft>
                  <a:buNone/>
                </a:pPr>
                <a:r>
                  <a:rPr lang="en-US" altLang="zh-CN" dirty="0"/>
                  <a:t>=</a:t>
                </a:r>
                <a:r>
                  <a:rPr lang="pt-BR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i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𝒌</m:t>
                        </m:r>
                      </m:sup>
                      <m:e>
                        <m:sSup>
                          <m:sSupPr>
                            <m:ctrlPr>
                              <a:rPr lang="pt-BR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  <m:r>
                              <a:rPr lang="pt-BR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CC00CC"/>
                    </a:solidFill>
                  </a:rPr>
                  <a:t>2</a:t>
                </a:r>
                <a:r>
                  <a:rPr lang="en-US" altLang="zh-CN" baseline="30000" dirty="0">
                    <a:solidFill>
                      <a:srgbClr val="CC00CC"/>
                    </a:solidFill>
                  </a:rPr>
                  <a:t>0</a:t>
                </a:r>
                <a:r>
                  <a:rPr lang="en-US" altLang="zh-CN" dirty="0">
                    <a:solidFill>
                      <a:srgbClr val="CC00CC"/>
                    </a:solidFill>
                  </a:rPr>
                  <a:t>+2</a:t>
                </a:r>
                <a:r>
                  <a:rPr lang="en-US" altLang="zh-CN" baseline="30000" dirty="0">
                    <a:solidFill>
                      <a:srgbClr val="CC00CC"/>
                    </a:solidFill>
                  </a:rPr>
                  <a:t>1</a:t>
                </a:r>
                <a:r>
                  <a:rPr lang="en-US" altLang="zh-CN" dirty="0">
                    <a:solidFill>
                      <a:srgbClr val="CC00CC"/>
                    </a:solidFill>
                  </a:rPr>
                  <a:t>+…+2</a:t>
                </a:r>
                <a:r>
                  <a:rPr lang="en-US" altLang="zh-CN" baseline="30000" dirty="0">
                    <a:solidFill>
                      <a:srgbClr val="CC00CC"/>
                    </a:solidFill>
                  </a:rPr>
                  <a:t>k-1</a:t>
                </a:r>
                <a:r>
                  <a:rPr lang="en-US" altLang="zh-CN" dirty="0">
                    <a:solidFill>
                      <a:srgbClr val="CC00CC"/>
                    </a:solidFill>
                  </a:rPr>
                  <a:t> </a:t>
                </a:r>
              </a:p>
              <a:p>
                <a:pPr marL="457200" lvl="1" indent="0">
                  <a:spcAft>
                    <a:spcPts val="0"/>
                  </a:spcAft>
                  <a:buNone/>
                </a:pP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baseline="30000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-1</a:t>
                </a:r>
              </a:p>
              <a:p>
                <a:r>
                  <a:rPr lang="zh-CN" altLang="en-US" dirty="0"/>
                  <a:t>故结论成立。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8AAD8F-BE63-4146-9D6B-F7A934220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11582400" cy="5486400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2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6303-68DA-4A75-AF31-E6C6300D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57201"/>
            <a:ext cx="10363200" cy="609600"/>
          </a:xfrm>
        </p:spPr>
        <p:txBody>
          <a:bodyPr/>
          <a:lstStyle/>
          <a:p>
            <a:r>
              <a:rPr lang="en-US" altLang="zh-CN" dirty="0"/>
              <a:t>6.2.2  </a:t>
            </a:r>
            <a:r>
              <a:rPr lang="zh-CN" altLang="en-US" dirty="0"/>
              <a:t>二叉树的性质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AAD8F-BE63-4146-9D6B-F7A93422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1"/>
            <a:ext cx="11582400" cy="570638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200" dirty="0">
                <a:solidFill>
                  <a:srgbClr val="F42212"/>
                </a:solidFill>
              </a:rPr>
              <a:t>性质</a:t>
            </a:r>
            <a:r>
              <a:rPr lang="en-US" altLang="zh-CN" sz="2200" dirty="0">
                <a:solidFill>
                  <a:srgbClr val="F42212"/>
                </a:solidFill>
              </a:rPr>
              <a:t>3</a:t>
            </a:r>
            <a:r>
              <a:rPr lang="zh-CN" altLang="en-US" sz="2200" dirty="0"/>
              <a:t>：对任意一棵二叉树</a:t>
            </a:r>
            <a:r>
              <a:rPr lang="en-US" altLang="zh-CN" sz="2200" dirty="0"/>
              <a:t>T</a:t>
            </a:r>
            <a:r>
              <a:rPr lang="zh-CN" altLang="en-US" sz="2200" dirty="0"/>
              <a:t>，若</a:t>
            </a:r>
            <a:r>
              <a:rPr lang="zh-CN" altLang="en-US" sz="2200" dirty="0">
                <a:solidFill>
                  <a:srgbClr val="00B050"/>
                </a:solidFill>
              </a:rPr>
              <a:t>终端结点</a:t>
            </a:r>
            <a:r>
              <a:rPr lang="zh-CN" altLang="en-US" sz="2200" dirty="0"/>
              <a:t>数为</a:t>
            </a:r>
            <a:r>
              <a:rPr lang="en-US" altLang="zh-CN" sz="2200" dirty="0">
                <a:solidFill>
                  <a:srgbClr val="00B050"/>
                </a:solidFill>
              </a:rPr>
              <a:t>n</a:t>
            </a:r>
            <a:r>
              <a:rPr lang="en-US" altLang="zh-CN" sz="2200" baseline="-30000" dirty="0">
                <a:solidFill>
                  <a:srgbClr val="00B050"/>
                </a:solidFill>
              </a:rPr>
              <a:t>0</a:t>
            </a:r>
            <a:r>
              <a:rPr lang="zh-CN" altLang="en-US" sz="2200" dirty="0"/>
              <a:t>，而其</a:t>
            </a:r>
            <a:r>
              <a:rPr lang="zh-CN" altLang="en-US" sz="2200" dirty="0">
                <a:solidFill>
                  <a:srgbClr val="00B050"/>
                </a:solidFill>
              </a:rPr>
              <a:t>度数为</a:t>
            </a:r>
            <a:r>
              <a:rPr lang="en-US" altLang="zh-CN" sz="2200" dirty="0">
                <a:solidFill>
                  <a:srgbClr val="00B050"/>
                </a:solidFill>
              </a:rPr>
              <a:t>2</a:t>
            </a:r>
            <a:r>
              <a:rPr lang="zh-CN" altLang="en-US" sz="2200" dirty="0">
                <a:solidFill>
                  <a:srgbClr val="00B050"/>
                </a:solidFill>
              </a:rPr>
              <a:t>的结点</a:t>
            </a:r>
            <a:r>
              <a:rPr lang="zh-CN" altLang="en-US" sz="2200" dirty="0"/>
              <a:t>数为</a:t>
            </a:r>
            <a:r>
              <a:rPr lang="en-US" altLang="zh-CN" sz="2200" dirty="0">
                <a:solidFill>
                  <a:srgbClr val="00B050"/>
                </a:solidFill>
              </a:rPr>
              <a:t>n</a:t>
            </a:r>
            <a:r>
              <a:rPr lang="en-US" altLang="zh-CN" sz="2200" baseline="-30000" dirty="0">
                <a:solidFill>
                  <a:srgbClr val="00B050"/>
                </a:solidFill>
              </a:rPr>
              <a:t>2</a:t>
            </a:r>
            <a:r>
              <a:rPr lang="zh-CN" altLang="en-US" sz="2200" dirty="0"/>
              <a:t>，则：</a:t>
            </a:r>
            <a:endParaRPr lang="en-US" altLang="zh-CN" sz="2200" dirty="0"/>
          </a:p>
          <a:p>
            <a:pPr marL="457200" lvl="1" indent="0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baseline="-30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= n</a:t>
            </a:r>
            <a:r>
              <a:rPr lang="en-US" altLang="zh-CN" baseline="-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+1 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zh-CN" altLang="en-US" sz="2200" dirty="0"/>
              <a:t>证明：设二叉树中结点总数为</a:t>
            </a:r>
            <a:r>
              <a:rPr lang="en-US" altLang="zh-CN" sz="2200" dirty="0"/>
              <a:t>n</a:t>
            </a:r>
            <a:r>
              <a:rPr lang="zh-CN" altLang="en-US" sz="2200" dirty="0"/>
              <a:t>，</a:t>
            </a:r>
            <a:r>
              <a:rPr lang="en-US" altLang="zh-CN" sz="2200" dirty="0">
                <a:solidFill>
                  <a:srgbClr val="00B050"/>
                </a:solidFill>
              </a:rPr>
              <a:t>n</a:t>
            </a:r>
            <a:r>
              <a:rPr lang="en-US" altLang="zh-CN" sz="2200" baseline="-30000" dirty="0">
                <a:solidFill>
                  <a:srgbClr val="00B050"/>
                </a:solidFill>
              </a:rPr>
              <a:t>1</a:t>
            </a:r>
            <a:r>
              <a:rPr lang="zh-CN" altLang="en-US" sz="2200" dirty="0"/>
              <a:t>为二叉树中</a:t>
            </a:r>
            <a:r>
              <a:rPr lang="zh-CN" altLang="en-US" sz="2200" dirty="0">
                <a:solidFill>
                  <a:srgbClr val="00B050"/>
                </a:solidFill>
              </a:rPr>
              <a:t>度为</a:t>
            </a:r>
            <a:r>
              <a:rPr lang="en-US" altLang="zh-CN" sz="2200" dirty="0">
                <a:solidFill>
                  <a:srgbClr val="00B050"/>
                </a:solidFill>
              </a:rPr>
              <a:t>1</a:t>
            </a:r>
            <a:r>
              <a:rPr lang="zh-CN" altLang="en-US" sz="2200" dirty="0"/>
              <a:t>的</a:t>
            </a:r>
            <a:r>
              <a:rPr lang="zh-CN" altLang="en-US" sz="2200" dirty="0">
                <a:solidFill>
                  <a:srgbClr val="00B050"/>
                </a:solidFill>
              </a:rPr>
              <a:t>结点总数</a:t>
            </a:r>
            <a:r>
              <a:rPr lang="zh-CN" altLang="en-US" sz="2200" dirty="0"/>
              <a:t>。因为二叉树中所有结点的度小于等于</a:t>
            </a:r>
            <a:r>
              <a:rPr lang="en-US" altLang="zh-CN" sz="2200" dirty="0"/>
              <a:t>2</a:t>
            </a:r>
            <a:r>
              <a:rPr lang="zh-CN" altLang="en-US" sz="2200" dirty="0"/>
              <a:t>，所以有：	</a:t>
            </a:r>
            <a:r>
              <a:rPr lang="en-US" altLang="zh-CN" sz="2200" dirty="0">
                <a:solidFill>
                  <a:srgbClr val="CC00CC"/>
                </a:solidFill>
              </a:rPr>
              <a:t>n= 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0</a:t>
            </a:r>
            <a:r>
              <a:rPr lang="en-US" altLang="zh-CN" sz="2200" dirty="0">
                <a:solidFill>
                  <a:srgbClr val="CC00CC"/>
                </a:solidFill>
              </a:rPr>
              <a:t>+ 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1</a:t>
            </a:r>
            <a:r>
              <a:rPr lang="en-US" altLang="zh-CN" sz="2200" dirty="0">
                <a:solidFill>
                  <a:srgbClr val="CC00CC"/>
                </a:solidFill>
              </a:rPr>
              <a:t>+n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2</a:t>
            </a:r>
            <a:endParaRPr lang="en-US" altLang="zh-CN" sz="2200" dirty="0">
              <a:solidFill>
                <a:srgbClr val="CC00CC"/>
              </a:solidFill>
            </a:endParaRPr>
          </a:p>
          <a:p>
            <a:pPr algn="just">
              <a:spcAft>
                <a:spcPts val="0"/>
              </a:spcAft>
            </a:pPr>
            <a:r>
              <a:rPr lang="zh-CN" altLang="en-US" sz="2200" dirty="0"/>
              <a:t>设二叉树中</a:t>
            </a:r>
            <a:r>
              <a:rPr lang="zh-CN" altLang="en-US" sz="2200" dirty="0">
                <a:solidFill>
                  <a:srgbClr val="00B050"/>
                </a:solidFill>
              </a:rPr>
              <a:t>分支数目</a:t>
            </a:r>
            <a:r>
              <a:rPr lang="zh-CN" altLang="en-US" sz="2200" dirty="0"/>
              <a:t>为</a:t>
            </a:r>
            <a:r>
              <a:rPr lang="en-US" altLang="zh-CN" sz="2200" dirty="0">
                <a:solidFill>
                  <a:srgbClr val="00B050"/>
                </a:solidFill>
              </a:rPr>
              <a:t>B</a:t>
            </a:r>
            <a:r>
              <a:rPr lang="zh-CN" altLang="en-US" sz="2200" dirty="0"/>
              <a:t>，因为除根结点外，</a:t>
            </a:r>
            <a:r>
              <a:rPr lang="zh-CN" altLang="en-US" sz="2200" dirty="0">
                <a:solidFill>
                  <a:srgbClr val="00B050"/>
                </a:solidFill>
              </a:rPr>
              <a:t>每个结点</a:t>
            </a:r>
            <a:r>
              <a:rPr lang="zh-CN" altLang="en-US" sz="2200" dirty="0"/>
              <a:t>均对应</a:t>
            </a:r>
            <a:r>
              <a:rPr lang="zh-CN" altLang="en-US" sz="2200" dirty="0">
                <a:solidFill>
                  <a:srgbClr val="00B050"/>
                </a:solidFill>
              </a:rPr>
              <a:t>一个进入</a:t>
            </a:r>
            <a:r>
              <a:rPr lang="zh-CN" altLang="en-US" sz="2200" dirty="0"/>
              <a:t>它的分支，所以有：</a:t>
            </a:r>
            <a:r>
              <a:rPr lang="en-US" altLang="zh-CN" sz="2200" dirty="0">
                <a:solidFill>
                  <a:srgbClr val="CC00CC"/>
                </a:solidFill>
              </a:rPr>
              <a:t>n=B+1</a:t>
            </a:r>
            <a:r>
              <a:rPr lang="zh-CN" altLang="en-US" sz="2200" dirty="0"/>
              <a:t>。</a:t>
            </a:r>
          </a:p>
          <a:p>
            <a:pPr algn="just">
              <a:spcAft>
                <a:spcPts val="0"/>
              </a:spcAft>
            </a:pPr>
            <a:r>
              <a:rPr lang="zh-CN" altLang="en-US" sz="2200" dirty="0"/>
              <a:t>又因为二叉树中的</a:t>
            </a:r>
            <a:r>
              <a:rPr lang="zh-CN" altLang="en-US" sz="2200" dirty="0">
                <a:solidFill>
                  <a:srgbClr val="00B050"/>
                </a:solidFill>
              </a:rPr>
              <a:t>分支</a:t>
            </a:r>
            <a:r>
              <a:rPr lang="zh-CN" altLang="en-US" sz="2200" dirty="0"/>
              <a:t>都是由</a:t>
            </a:r>
            <a:r>
              <a:rPr lang="zh-CN" altLang="en-US" sz="2200" dirty="0">
                <a:solidFill>
                  <a:srgbClr val="00B050"/>
                </a:solidFill>
              </a:rPr>
              <a:t>度为</a:t>
            </a:r>
            <a:r>
              <a:rPr lang="en-US" altLang="zh-CN" sz="2200" dirty="0">
                <a:solidFill>
                  <a:srgbClr val="00B050"/>
                </a:solidFill>
              </a:rPr>
              <a:t>1</a:t>
            </a:r>
            <a:r>
              <a:rPr lang="zh-CN" altLang="en-US" sz="2200" dirty="0">
                <a:solidFill>
                  <a:srgbClr val="00B050"/>
                </a:solidFill>
              </a:rPr>
              <a:t>和度为</a:t>
            </a:r>
            <a:r>
              <a:rPr lang="en-US" altLang="zh-CN" sz="2200" dirty="0">
                <a:solidFill>
                  <a:srgbClr val="00B050"/>
                </a:solidFill>
              </a:rPr>
              <a:t>2</a:t>
            </a:r>
            <a:r>
              <a:rPr lang="zh-CN" altLang="en-US" sz="2200" dirty="0"/>
              <a:t>的结点</a:t>
            </a:r>
            <a:r>
              <a:rPr lang="zh-CN" altLang="en-US" sz="2200" dirty="0">
                <a:solidFill>
                  <a:srgbClr val="00B050"/>
                </a:solidFill>
              </a:rPr>
              <a:t>发出</a:t>
            </a:r>
            <a:r>
              <a:rPr lang="zh-CN" altLang="en-US" sz="2200" dirty="0"/>
              <a:t>，所以分支数目为：</a:t>
            </a:r>
            <a:r>
              <a:rPr lang="en-US" altLang="zh-CN" sz="2200" dirty="0">
                <a:solidFill>
                  <a:srgbClr val="CC00CC"/>
                </a:solidFill>
              </a:rPr>
              <a:t>B=n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1</a:t>
            </a:r>
            <a:r>
              <a:rPr lang="en-US" altLang="zh-CN" sz="2200" dirty="0">
                <a:solidFill>
                  <a:srgbClr val="CC00CC"/>
                </a:solidFill>
              </a:rPr>
              <a:t>+2n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2</a:t>
            </a:r>
            <a:endParaRPr lang="en-US" altLang="zh-CN" sz="2200" dirty="0">
              <a:solidFill>
                <a:srgbClr val="CC00CC"/>
              </a:solidFill>
            </a:endParaRPr>
          </a:p>
          <a:p>
            <a:pPr algn="just">
              <a:spcAft>
                <a:spcPts val="0"/>
              </a:spcAft>
            </a:pPr>
            <a:r>
              <a:rPr lang="zh-CN" altLang="en-US" sz="2200" dirty="0"/>
              <a:t>整理上述两式可得到：</a:t>
            </a:r>
            <a:r>
              <a:rPr lang="en-US" altLang="zh-CN" sz="2200" dirty="0">
                <a:solidFill>
                  <a:srgbClr val="00B050"/>
                </a:solidFill>
              </a:rPr>
              <a:t>n</a:t>
            </a:r>
            <a:r>
              <a:rPr lang="en-US" altLang="zh-CN" sz="2200" dirty="0">
                <a:solidFill>
                  <a:srgbClr val="CC00CC"/>
                </a:solidFill>
              </a:rPr>
              <a:t>=</a:t>
            </a:r>
            <a:r>
              <a:rPr lang="en-US" altLang="zh-CN" sz="2200" dirty="0">
                <a:solidFill>
                  <a:srgbClr val="00B050"/>
                </a:solidFill>
              </a:rPr>
              <a:t>B</a:t>
            </a:r>
            <a:r>
              <a:rPr lang="en-US" altLang="zh-CN" sz="2200" dirty="0">
                <a:solidFill>
                  <a:srgbClr val="CC00CC"/>
                </a:solidFill>
              </a:rPr>
              <a:t>+1= </a:t>
            </a:r>
            <a:r>
              <a:rPr lang="en-US" altLang="zh-CN" sz="2200" dirty="0">
                <a:solidFill>
                  <a:srgbClr val="00B050"/>
                </a:solidFill>
              </a:rPr>
              <a:t>n</a:t>
            </a:r>
            <a:r>
              <a:rPr lang="en-US" altLang="zh-CN" sz="2200" baseline="-30000" dirty="0">
                <a:solidFill>
                  <a:srgbClr val="00B050"/>
                </a:solidFill>
              </a:rPr>
              <a:t>1</a:t>
            </a:r>
            <a:r>
              <a:rPr lang="en-US" altLang="zh-CN" sz="2200" dirty="0">
                <a:solidFill>
                  <a:srgbClr val="00B050"/>
                </a:solidFill>
              </a:rPr>
              <a:t>+2n</a:t>
            </a:r>
            <a:r>
              <a:rPr lang="en-US" altLang="zh-CN" sz="2200" baseline="-30000" dirty="0">
                <a:solidFill>
                  <a:srgbClr val="00B050"/>
                </a:solidFill>
              </a:rPr>
              <a:t>2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 </a:t>
            </a:r>
            <a:r>
              <a:rPr lang="en-US" altLang="zh-CN" sz="2200" dirty="0">
                <a:solidFill>
                  <a:srgbClr val="CC00CC"/>
                </a:solidFill>
              </a:rPr>
              <a:t>+1</a:t>
            </a:r>
          </a:p>
          <a:p>
            <a:pPr>
              <a:spcAft>
                <a:spcPts val="0"/>
              </a:spcAft>
            </a:pPr>
            <a:r>
              <a:rPr lang="zh-CN" altLang="en-US" sz="2200" dirty="0"/>
              <a:t>将</a:t>
            </a:r>
            <a:r>
              <a:rPr lang="en-US" altLang="zh-CN" sz="2200" dirty="0">
                <a:solidFill>
                  <a:srgbClr val="CC00CC"/>
                </a:solidFill>
              </a:rPr>
              <a:t>n= 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0</a:t>
            </a:r>
            <a:r>
              <a:rPr lang="en-US" altLang="zh-CN" sz="2200" dirty="0">
                <a:solidFill>
                  <a:srgbClr val="CC00CC"/>
                </a:solidFill>
              </a:rPr>
              <a:t>+ 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1</a:t>
            </a:r>
            <a:r>
              <a:rPr lang="en-US" altLang="zh-CN" sz="2200" dirty="0">
                <a:solidFill>
                  <a:srgbClr val="CC00CC"/>
                </a:solidFill>
              </a:rPr>
              <a:t>+n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2</a:t>
            </a:r>
            <a:r>
              <a:rPr lang="zh-CN" altLang="en-US" sz="2200" dirty="0"/>
              <a:t>代入上式得出</a:t>
            </a:r>
            <a:r>
              <a:rPr lang="en-US" altLang="zh-CN" sz="2200" dirty="0">
                <a:solidFill>
                  <a:srgbClr val="CC00CC"/>
                </a:solidFill>
                <a:highlight>
                  <a:srgbClr val="FFFF00"/>
                </a:highlight>
              </a:rPr>
              <a:t>n</a:t>
            </a:r>
            <a:r>
              <a:rPr lang="en-US" altLang="zh-CN" sz="2200" baseline="-30000" dirty="0">
                <a:solidFill>
                  <a:srgbClr val="CC00CC"/>
                </a:solidFill>
                <a:highlight>
                  <a:srgbClr val="FFFF00"/>
                </a:highlight>
              </a:rPr>
              <a:t>0</a:t>
            </a:r>
            <a:r>
              <a:rPr lang="en-US" altLang="zh-CN" sz="2200" dirty="0">
                <a:solidFill>
                  <a:srgbClr val="CC00CC"/>
                </a:solidFill>
                <a:highlight>
                  <a:srgbClr val="FFFF00"/>
                </a:highlight>
              </a:rPr>
              <a:t>+ n</a:t>
            </a:r>
            <a:r>
              <a:rPr lang="en-US" altLang="zh-CN" sz="2200" baseline="-30000" dirty="0">
                <a:solidFill>
                  <a:srgbClr val="CC00CC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200" dirty="0">
                <a:solidFill>
                  <a:srgbClr val="CC00CC"/>
                </a:solidFill>
                <a:highlight>
                  <a:srgbClr val="FFFF00"/>
                </a:highlight>
              </a:rPr>
              <a:t>+n</a:t>
            </a:r>
            <a:r>
              <a:rPr lang="en-US" altLang="zh-CN" sz="2200" baseline="-30000" dirty="0">
                <a:solidFill>
                  <a:srgbClr val="CC00CC"/>
                </a:solidFill>
                <a:highlight>
                  <a:srgbClr val="FFFF00"/>
                </a:highlight>
              </a:rPr>
              <a:t>2</a:t>
            </a:r>
            <a:r>
              <a:rPr lang="en-US" altLang="zh-CN" sz="2200" dirty="0">
                <a:solidFill>
                  <a:srgbClr val="CC00CC"/>
                </a:solidFill>
              </a:rPr>
              <a:t>=n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1</a:t>
            </a:r>
            <a:r>
              <a:rPr lang="en-US" altLang="zh-CN" sz="2200" dirty="0">
                <a:solidFill>
                  <a:srgbClr val="CC00CC"/>
                </a:solidFill>
              </a:rPr>
              <a:t>+2n</a:t>
            </a:r>
            <a:r>
              <a:rPr lang="en-US" altLang="zh-CN" sz="2200" baseline="-30000" dirty="0">
                <a:solidFill>
                  <a:srgbClr val="CC00CC"/>
                </a:solidFill>
              </a:rPr>
              <a:t>2</a:t>
            </a:r>
            <a:r>
              <a:rPr lang="en-US" altLang="zh-CN" sz="2200" dirty="0">
                <a:solidFill>
                  <a:srgbClr val="CC00CC"/>
                </a:solidFill>
              </a:rPr>
              <a:t>+1</a:t>
            </a:r>
            <a:r>
              <a:rPr lang="zh-CN" altLang="en-US" sz="2200" dirty="0"/>
              <a:t>，整理后得</a:t>
            </a:r>
            <a:r>
              <a:rPr lang="en-US" altLang="zh-CN" sz="2200" dirty="0">
                <a:solidFill>
                  <a:srgbClr val="F42212"/>
                </a:solidFill>
              </a:rPr>
              <a:t>n</a:t>
            </a:r>
            <a:r>
              <a:rPr lang="en-US" altLang="zh-CN" sz="2200" baseline="-30000" dirty="0">
                <a:solidFill>
                  <a:srgbClr val="F42212"/>
                </a:solidFill>
              </a:rPr>
              <a:t>0</a:t>
            </a:r>
            <a:r>
              <a:rPr lang="en-US" altLang="zh-CN" sz="2200" dirty="0">
                <a:solidFill>
                  <a:srgbClr val="F42212"/>
                </a:solidFill>
              </a:rPr>
              <a:t>= n</a:t>
            </a:r>
            <a:r>
              <a:rPr lang="en-US" altLang="zh-CN" sz="2200" baseline="-30000" dirty="0">
                <a:solidFill>
                  <a:srgbClr val="F42212"/>
                </a:solidFill>
              </a:rPr>
              <a:t>2</a:t>
            </a:r>
            <a:r>
              <a:rPr lang="en-US" altLang="zh-CN" sz="2200" dirty="0">
                <a:solidFill>
                  <a:srgbClr val="F42212"/>
                </a:solidFill>
              </a:rPr>
              <a:t>+1</a:t>
            </a:r>
            <a:r>
              <a:rPr lang="zh-CN" altLang="en-US" sz="2200" dirty="0"/>
              <a:t>，故结论成立。 </a:t>
            </a:r>
          </a:p>
          <a:p>
            <a:pPr>
              <a:spcAft>
                <a:spcPts val="0"/>
              </a:spcAft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9033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9858-961D-4A6D-9864-F4D54679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F93E9-73D7-4920-BA53-58375856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219200"/>
          </a:xfrm>
        </p:spPr>
        <p:txBody>
          <a:bodyPr/>
          <a:lstStyle/>
          <a:p>
            <a:r>
              <a:rPr lang="zh-CN" altLang="en-US" sz="2400" dirty="0">
                <a:solidFill>
                  <a:srgbClr val="00B050"/>
                </a:solidFill>
              </a:rPr>
              <a:t>深度为</a:t>
            </a:r>
            <a:r>
              <a:rPr lang="en-US" altLang="zh-CN" sz="2400" dirty="0">
                <a:solidFill>
                  <a:srgbClr val="00B050"/>
                </a:solidFill>
              </a:rPr>
              <a:t>k</a:t>
            </a:r>
            <a:r>
              <a:rPr lang="zh-CN" altLang="en-US" sz="2400" dirty="0"/>
              <a:t>且有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en-US" altLang="zh-CN" sz="2400" baseline="30000" dirty="0">
                <a:solidFill>
                  <a:srgbClr val="00B050"/>
                </a:solidFill>
              </a:rPr>
              <a:t>k</a:t>
            </a:r>
            <a:r>
              <a:rPr lang="en-US" altLang="zh-CN" sz="2400" dirty="0">
                <a:solidFill>
                  <a:srgbClr val="00B050"/>
                </a:solidFill>
              </a:rPr>
              <a:t>-1</a:t>
            </a:r>
            <a:r>
              <a:rPr lang="zh-CN" altLang="en-US" sz="2400" dirty="0">
                <a:solidFill>
                  <a:srgbClr val="00B050"/>
                </a:solidFill>
              </a:rPr>
              <a:t>个结点</a:t>
            </a:r>
            <a:r>
              <a:rPr lang="zh-CN" altLang="en-US" sz="2400" dirty="0"/>
              <a:t>的二叉树。在满二叉树中，</a:t>
            </a:r>
            <a:r>
              <a:rPr lang="zh-CN" altLang="en-US" sz="2400" dirty="0">
                <a:solidFill>
                  <a:srgbClr val="00B050"/>
                </a:solidFill>
              </a:rPr>
              <a:t>每层</a:t>
            </a:r>
            <a:r>
              <a:rPr lang="zh-CN" altLang="en-US" sz="2400" dirty="0"/>
              <a:t>结点都是</a:t>
            </a:r>
            <a:r>
              <a:rPr lang="zh-CN" altLang="en-US" sz="2400" dirty="0">
                <a:solidFill>
                  <a:srgbClr val="00B050"/>
                </a:solidFill>
              </a:rPr>
              <a:t>满的</a:t>
            </a:r>
            <a:r>
              <a:rPr lang="zh-CN" altLang="en-US" sz="2400" dirty="0"/>
              <a:t>，即每层结点都具有最大结点数。</a:t>
            </a:r>
            <a:endParaRPr lang="zh-CN" altLang="en-US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67102012-84DC-40F0-B389-72B669D255B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3200"/>
            <a:ext cx="6934200" cy="3429000"/>
            <a:chOff x="1008" y="1872"/>
            <a:chExt cx="3744" cy="1488"/>
          </a:xfrm>
        </p:grpSpPr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A9095324-A414-484C-AEEB-5CC2F9D50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6" y="28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AAD52C-2C2A-49A5-82CB-62601F26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7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A5685F-5801-4824-90F2-B389D04FC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8BE3C6-5ED6-422F-ABA2-C783BDE7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256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47652C-0256-47F1-865C-EAF0C390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D82970-C2AD-4BBE-AB96-E76C0E00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824468-4E2A-4B39-97D8-F28CEDC88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058A2B-7E53-4B12-A270-BDD9B304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7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D8738D78-6603-41D8-AA76-9BA553E8A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99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C7210510-730D-4A83-9EC9-C4696CE71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816D5D15-4067-4687-B57A-D549A4986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0" y="236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7194C1E-DE4D-495C-A37F-2D1CFA7D2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4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92691C8-CBCB-4BFB-88A0-A3DCC5D48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7" y="2405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3D7B8BD-8DAF-4BA4-B4C4-60D411CC2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2405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B6779389-5B4D-4023-8050-7F28FBE15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8</a:t>
              </a: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250BCDE1-775B-4763-81DE-72E6F143E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9</a:t>
              </a: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D8B8158B-E990-4CBA-9E26-333F70C8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10</a:t>
              </a: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B5144301-8EE4-40C5-8207-360E9779E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11</a:t>
              </a: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86E477AF-FFF6-45BB-A3FA-E16990BD8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12</a:t>
              </a:r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C8EB97F6-48ED-47FC-A617-9BC3FAA3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13</a:t>
              </a: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DCFD45AD-A684-44D3-9160-A977E06F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14</a:t>
              </a:r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4C397941-3387-4141-8FF6-967A9B3BA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15</a:t>
              </a: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F75D7BB6-9B5C-4A4C-A5EC-D7D6BA5B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" y="283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E771EA61-91F4-4C64-9C52-7DB7ECB02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8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31D6D76-E5F3-489E-A70F-D9AAE3B8B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6" y="28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FD4EC613-A673-47D5-9C1F-6319E2720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28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C8CFF06C-CCA7-4B86-BFE9-A89086F1C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8" y="28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A79A5BF7-FF96-432A-A3EB-B497D68B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2856"/>
              <a:ext cx="14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9996685F-D3B3-45B7-89DD-C7E2FDC34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856"/>
              <a:ext cx="288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88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9858-961D-4A6D-9864-F4D54679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F93E9-73D7-4920-BA53-58375856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36112"/>
            <a:ext cx="11734800" cy="1219200"/>
          </a:xfrm>
        </p:spPr>
        <p:txBody>
          <a:bodyPr/>
          <a:lstStyle/>
          <a:p>
            <a:r>
              <a:rPr lang="zh-CN" altLang="en-US" sz="2400" dirty="0"/>
              <a:t>对一棵具有</a:t>
            </a:r>
            <a:r>
              <a:rPr lang="en-US" altLang="zh-CN" sz="2400" dirty="0"/>
              <a:t>n</a:t>
            </a:r>
            <a:r>
              <a:rPr lang="zh-CN" altLang="en-US" sz="2400" dirty="0"/>
              <a:t>个结点的</a:t>
            </a:r>
            <a:r>
              <a:rPr lang="zh-CN" altLang="en-US" sz="2400" dirty="0">
                <a:solidFill>
                  <a:srgbClr val="00B050"/>
                </a:solidFill>
              </a:rPr>
              <a:t>二叉树</a:t>
            </a:r>
            <a:r>
              <a:rPr lang="en-US" altLang="zh-CN" sz="2400" dirty="0"/>
              <a:t>T</a:t>
            </a:r>
            <a:r>
              <a:rPr lang="zh-CN" altLang="en-US" sz="2400" dirty="0"/>
              <a:t>按层序编号，如果</a:t>
            </a:r>
            <a:r>
              <a:rPr lang="zh-CN" altLang="en-US" sz="2400" dirty="0">
                <a:solidFill>
                  <a:srgbClr val="00B050"/>
                </a:solidFill>
              </a:rPr>
              <a:t>编号为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zh-CN" altLang="en-US" sz="2400" dirty="0"/>
              <a:t>（</a:t>
            </a:r>
            <a:r>
              <a:rPr lang="en-US" altLang="zh-CN" sz="2400" dirty="0"/>
              <a:t>1≤i≤n</a:t>
            </a:r>
            <a:r>
              <a:rPr lang="zh-CN" altLang="en-US" sz="2400" dirty="0"/>
              <a:t>）的结点与同样深度的</a:t>
            </a:r>
            <a:r>
              <a:rPr lang="zh-CN" altLang="en-US" sz="2400" dirty="0">
                <a:solidFill>
                  <a:srgbClr val="00B050"/>
                </a:solidFill>
              </a:rPr>
              <a:t>满二叉树</a:t>
            </a:r>
            <a:r>
              <a:rPr lang="zh-CN" altLang="en-US" sz="2400" dirty="0"/>
              <a:t>中编号为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的结点在二叉树中的</a:t>
            </a:r>
            <a:r>
              <a:rPr lang="zh-CN" altLang="en-US" sz="2400" dirty="0">
                <a:solidFill>
                  <a:srgbClr val="00B050"/>
                </a:solidFill>
              </a:rPr>
              <a:t>位置完全相同</a:t>
            </a:r>
            <a:r>
              <a:rPr lang="zh-CN" altLang="en-US" sz="2400" dirty="0"/>
              <a:t>，则称</a:t>
            </a:r>
            <a:r>
              <a:rPr lang="en-US" altLang="zh-CN" sz="2400" dirty="0"/>
              <a:t>T</a:t>
            </a:r>
            <a:r>
              <a:rPr lang="zh-CN" altLang="en-US" sz="2400" dirty="0"/>
              <a:t>为完全二叉树。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67102012-84DC-40F0-B389-72B669D255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7662" y="3026928"/>
            <a:ext cx="4566722" cy="2829063"/>
            <a:chOff x="1008" y="1872"/>
            <a:chExt cx="3360" cy="148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AAD52C-2C2A-49A5-82CB-62601F26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7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A5685F-5801-4824-90F2-B389D04FC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8BE3C6-5ED6-422F-ABA2-C783BDE7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256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47652C-0256-47F1-865C-EAF0C390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D82970-C2AD-4BBE-AB96-E76C0E00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824468-4E2A-4B39-97D8-F28CEDC88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058A2B-7E53-4B12-A270-BDD9B304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7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D8738D78-6603-41D8-AA76-9BA553E8A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99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C7210510-730D-4A83-9EC9-C4696CE71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816D5D15-4067-4687-B57A-D549A4986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0" y="236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7194C1E-DE4D-495C-A37F-2D1CFA7D2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4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92691C8-CBCB-4BFB-88A0-A3DCC5D48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7" y="2405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3D7B8BD-8DAF-4BA4-B4C4-60D411CC2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2405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B6779389-5B4D-4023-8050-7F28FBE15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8</a:t>
              </a: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250BCDE1-775B-4763-81DE-72E6F143E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9</a:t>
              </a:r>
            </a:p>
          </p:txBody>
        </p:sp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D8B8158B-E990-4CBA-9E26-333F70C8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10</a:t>
              </a: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B5144301-8EE4-40C5-8207-360E9779E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11</a:t>
              </a:r>
            </a:p>
          </p:txBody>
        </p:sp>
        <p:sp>
          <p:nvSpPr>
            <p:cNvPr id="22" name="Oval 22">
              <a:extLst>
                <a:ext uri="{FF2B5EF4-FFF2-40B4-BE49-F238E27FC236}">
                  <a16:creationId xmlns:a16="http://schemas.microsoft.com/office/drawing/2014/main" id="{86E477AF-FFF6-45BB-A3FA-E16990BD8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12</a:t>
              </a:r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C8EB97F6-48ED-47FC-A617-9BC3FAA3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13</a:t>
              </a: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DCFD45AD-A684-44D3-9160-A977E06F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14</a:t>
              </a: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F75D7BB6-9B5C-4A4C-A5EC-D7D6BA5B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" y="283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E771EA61-91F4-4C64-9C52-7DB7ECB02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8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31D6D76-E5F3-489E-A70F-D9AAE3B8B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6" y="28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FD4EC613-A673-47D5-9C1F-6319E2720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28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C8CFF06C-CCA7-4B86-BFE9-A89086F1C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8" y="28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A79A5BF7-FF96-432A-A3EB-B497D68B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2856"/>
              <a:ext cx="14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A9095324-A414-484C-AEEB-5CC2F9D50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1" y="2856"/>
              <a:ext cx="205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1EBA1F82-BE0D-42F6-9331-1183C9CA715C}"/>
              </a:ext>
            </a:extLst>
          </p:cNvPr>
          <p:cNvGrpSpPr>
            <a:grpSpLocks/>
          </p:cNvGrpSpPr>
          <p:nvPr/>
        </p:nvGrpSpPr>
        <p:grpSpPr bwMode="auto">
          <a:xfrm>
            <a:off x="6337371" y="3026928"/>
            <a:ext cx="4566724" cy="2829063"/>
            <a:chOff x="1008" y="1872"/>
            <a:chExt cx="3360" cy="1488"/>
          </a:xfrm>
        </p:grpSpPr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D5396480-806B-4E61-A7D4-D5C07436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7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81A4C808-C915-476D-A8DA-0E7DE30EA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6DEDA808-F39F-4593-AE71-72661E19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256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3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4789D111-B1AF-4466-8825-BBC784EB9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A139419B-0133-4E84-91FD-2B3F68C16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8778A3FA-983A-47BB-9F9F-BF5FDD7E9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6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EAC96B13-09ED-4553-97DE-1DD2ADCB0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7</a:t>
              </a:r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8BF162A8-5651-4B34-97C1-6A7C4113F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998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E1F8AEFD-E94C-435E-8F29-33D2B2DB4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1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id="{75D1DD07-4EF7-41CF-954A-5C9D5BB51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0" y="236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14">
              <a:extLst>
                <a:ext uri="{FF2B5EF4-FFF2-40B4-BE49-F238E27FC236}">
                  <a16:creationId xmlns:a16="http://schemas.microsoft.com/office/drawing/2014/main" id="{E4FB2E75-87A8-43C9-97C4-B1D19290E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4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7402E0EB-A13B-436F-A9C8-B6192D38B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7" y="2405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755CA255-076F-4770-9995-E8E77A5D2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2405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/>
            </a:p>
          </p:txBody>
        </p:sp>
        <p:sp>
          <p:nvSpPr>
            <p:cNvPr id="48" name="Oval 18">
              <a:extLst>
                <a:ext uri="{FF2B5EF4-FFF2-40B4-BE49-F238E27FC236}">
                  <a16:creationId xmlns:a16="http://schemas.microsoft.com/office/drawing/2014/main" id="{516D8B91-4573-4231-AE51-ABDE5EC45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8</a:t>
              </a:r>
            </a:p>
          </p:txBody>
        </p:sp>
        <p:sp>
          <p:nvSpPr>
            <p:cNvPr id="49" name="Oval 19">
              <a:extLst>
                <a:ext uri="{FF2B5EF4-FFF2-40B4-BE49-F238E27FC236}">
                  <a16:creationId xmlns:a16="http://schemas.microsoft.com/office/drawing/2014/main" id="{D2B55B43-7B7C-4291-86E4-4E4E7CE1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9</a:t>
              </a:r>
            </a:p>
          </p:txBody>
        </p:sp>
        <p:sp>
          <p:nvSpPr>
            <p:cNvPr id="50" name="Oval 20">
              <a:extLst>
                <a:ext uri="{FF2B5EF4-FFF2-40B4-BE49-F238E27FC236}">
                  <a16:creationId xmlns:a16="http://schemas.microsoft.com/office/drawing/2014/main" id="{F0DBE64D-D874-47A0-8165-137FB985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10</a:t>
              </a:r>
            </a:p>
          </p:txBody>
        </p:sp>
        <p:sp>
          <p:nvSpPr>
            <p:cNvPr id="51" name="Oval 21">
              <a:extLst>
                <a:ext uri="{FF2B5EF4-FFF2-40B4-BE49-F238E27FC236}">
                  <a16:creationId xmlns:a16="http://schemas.microsoft.com/office/drawing/2014/main" id="{89C61880-C84E-4969-9F82-C5F25D95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11</a:t>
              </a:r>
            </a:p>
          </p:txBody>
        </p:sp>
        <p:sp>
          <p:nvSpPr>
            <p:cNvPr id="55" name="Line 26">
              <a:extLst>
                <a:ext uri="{FF2B5EF4-FFF2-40B4-BE49-F238E27FC236}">
                  <a16:creationId xmlns:a16="http://schemas.microsoft.com/office/drawing/2014/main" id="{5C7BD700-F683-4838-B30C-8EF87E2B1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" y="283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6" name="Line 27">
              <a:extLst>
                <a:ext uri="{FF2B5EF4-FFF2-40B4-BE49-F238E27FC236}">
                  <a16:creationId xmlns:a16="http://schemas.microsoft.com/office/drawing/2014/main" id="{112B0FB0-23A8-4F19-AD40-DADCF3494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8" y="28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7" name="Line 28">
              <a:extLst>
                <a:ext uri="{FF2B5EF4-FFF2-40B4-BE49-F238E27FC236}">
                  <a16:creationId xmlns:a16="http://schemas.microsoft.com/office/drawing/2014/main" id="{2A39D7E7-9F6E-4ECA-B6EF-6525AEE86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6" y="28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58" name="Line 29">
              <a:extLst>
                <a:ext uri="{FF2B5EF4-FFF2-40B4-BE49-F238E27FC236}">
                  <a16:creationId xmlns:a16="http://schemas.microsoft.com/office/drawing/2014/main" id="{A42A030F-E041-4880-9F38-CD860CC73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4" y="28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56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9858-961D-4A6D-9864-F4D54679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F93E9-73D7-4920-BA53-58375856F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36112"/>
            <a:ext cx="11734800" cy="4988488"/>
          </a:xfrm>
        </p:spPr>
        <p:txBody>
          <a:bodyPr/>
          <a:lstStyle/>
          <a:p>
            <a:r>
              <a:rPr lang="zh-CN" altLang="en-US" sz="2400" dirty="0"/>
              <a:t>完全二叉树的特点：</a:t>
            </a:r>
          </a:p>
          <a:p>
            <a:pPr lvl="1"/>
            <a:r>
              <a:rPr lang="zh-CN" altLang="en-US" sz="2200" dirty="0"/>
              <a:t>叶结点只能出现在</a:t>
            </a:r>
            <a:r>
              <a:rPr lang="zh-CN" altLang="en-US" sz="2200" dirty="0">
                <a:solidFill>
                  <a:srgbClr val="FF0000"/>
                </a:solidFill>
              </a:rPr>
              <a:t>最下两层</a:t>
            </a:r>
          </a:p>
          <a:p>
            <a:pPr lvl="1"/>
            <a:r>
              <a:rPr lang="zh-CN" altLang="en-US" sz="2200" dirty="0"/>
              <a:t>且最底层的叶结点都集中在二叉树的</a:t>
            </a:r>
            <a:r>
              <a:rPr lang="zh-CN" altLang="en-US" sz="2200" dirty="0">
                <a:solidFill>
                  <a:srgbClr val="FF0000"/>
                </a:solidFill>
              </a:rPr>
              <a:t>左侧</a:t>
            </a:r>
          </a:p>
          <a:p>
            <a:r>
              <a:rPr lang="zh-CN" altLang="en-US" sz="2400" dirty="0"/>
              <a:t>完全二叉树中：</a:t>
            </a:r>
            <a:endParaRPr lang="en-US" altLang="zh-CN" sz="24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度为</a:t>
            </a:r>
            <a:r>
              <a:rPr lang="en-US" altLang="zh-CN" sz="2200" dirty="0">
                <a:solidFill>
                  <a:srgbClr val="FF0000"/>
                </a:solidFill>
              </a:rPr>
              <a:t>1</a:t>
            </a:r>
            <a:r>
              <a:rPr lang="zh-CN" altLang="en-US" sz="2200" dirty="0"/>
              <a:t>的结点只可能有一个，</a:t>
            </a:r>
            <a:r>
              <a:rPr lang="zh-CN" altLang="en-US" sz="2400" dirty="0"/>
              <a:t>且该结点只有</a:t>
            </a:r>
            <a:r>
              <a:rPr lang="zh-CN" altLang="en-US" sz="2400" dirty="0">
                <a:solidFill>
                  <a:srgbClr val="FF0000"/>
                </a:solidFill>
              </a:rPr>
              <a:t>左孩子</a:t>
            </a:r>
          </a:p>
          <a:p>
            <a:pPr lvl="1"/>
            <a:r>
              <a:rPr lang="zh-CN" altLang="en-US" sz="2200" dirty="0">
                <a:solidFill>
                  <a:srgbClr val="00B050"/>
                </a:solidFill>
              </a:rPr>
              <a:t>深度为</a:t>
            </a:r>
            <a:r>
              <a:rPr lang="en-US" altLang="zh-CN" sz="2200" dirty="0">
                <a:solidFill>
                  <a:srgbClr val="00B050"/>
                </a:solidFill>
              </a:rPr>
              <a:t>k </a:t>
            </a:r>
            <a:r>
              <a:rPr lang="zh-CN" altLang="en-US" sz="2200" dirty="0"/>
              <a:t>的完全二叉树在</a:t>
            </a:r>
            <a:r>
              <a:rPr lang="en-US" altLang="zh-CN" sz="2200" dirty="0">
                <a:solidFill>
                  <a:srgbClr val="00B050"/>
                </a:solidFill>
              </a:rPr>
              <a:t>k-1</a:t>
            </a:r>
            <a:r>
              <a:rPr lang="zh-CN" altLang="en-US" sz="2200" dirty="0">
                <a:solidFill>
                  <a:srgbClr val="00B050"/>
                </a:solidFill>
              </a:rPr>
              <a:t>层之上</a:t>
            </a:r>
            <a:r>
              <a:rPr lang="zh-CN" altLang="en-US" sz="2200" dirty="0"/>
              <a:t>一定是</a:t>
            </a:r>
            <a:r>
              <a:rPr lang="zh-CN" altLang="en-US" sz="2200" dirty="0">
                <a:solidFill>
                  <a:srgbClr val="00B050"/>
                </a:solidFill>
              </a:rPr>
              <a:t>满</a:t>
            </a:r>
            <a:r>
              <a:rPr lang="zh-CN" altLang="en-US" sz="2200" dirty="0"/>
              <a:t>二叉树</a:t>
            </a:r>
          </a:p>
          <a:p>
            <a:r>
              <a:rPr lang="zh-CN" altLang="en-US" sz="2400" dirty="0"/>
              <a:t>满二叉树</a:t>
            </a:r>
            <a:r>
              <a:rPr lang="zh-CN" altLang="en-US" sz="2400" dirty="0">
                <a:solidFill>
                  <a:srgbClr val="00B050"/>
                </a:solidFill>
              </a:rPr>
              <a:t>是</a:t>
            </a:r>
            <a:r>
              <a:rPr lang="zh-CN" altLang="en-US" sz="2400" dirty="0"/>
              <a:t>完全二叉树，完全二叉树</a:t>
            </a:r>
            <a:r>
              <a:rPr lang="zh-CN" altLang="en-US" sz="2400" dirty="0">
                <a:solidFill>
                  <a:srgbClr val="00B050"/>
                </a:solidFill>
              </a:rPr>
              <a:t>不一定</a:t>
            </a:r>
            <a:r>
              <a:rPr lang="zh-CN" altLang="en-US" sz="2400" dirty="0"/>
              <a:t>是满二叉树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5EA973-C147-43D3-83DF-A02DC9DD1BBF}"/>
              </a:ext>
            </a:extLst>
          </p:cNvPr>
          <p:cNvGrpSpPr/>
          <p:nvPr/>
        </p:nvGrpSpPr>
        <p:grpSpPr>
          <a:xfrm>
            <a:off x="6477000" y="1524000"/>
            <a:ext cx="5257802" cy="2133600"/>
            <a:chOff x="6629400" y="1219200"/>
            <a:chExt cx="5257802" cy="21336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CA1397-C447-4AB1-B700-BF4E0228C609}"/>
                </a:ext>
              </a:extLst>
            </p:cNvPr>
            <p:cNvSpPr/>
            <p:nvPr/>
          </p:nvSpPr>
          <p:spPr bwMode="auto">
            <a:xfrm>
              <a:off x="6629400" y="1219200"/>
              <a:ext cx="5257800" cy="1634905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2225" cap="flat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284A530-6AB5-4A9D-ABAD-8A07F46C8BD9}"/>
                </a:ext>
              </a:extLst>
            </p:cNvPr>
            <p:cNvGrpSpPr/>
            <p:nvPr/>
          </p:nvGrpSpPr>
          <p:grpSpPr>
            <a:xfrm>
              <a:off x="6629400" y="1524000"/>
              <a:ext cx="5257802" cy="1828800"/>
              <a:chOff x="6185705" y="1600200"/>
              <a:chExt cx="5257802" cy="1828800"/>
            </a:xfrm>
          </p:grpSpPr>
          <p:grpSp>
            <p:nvGrpSpPr>
              <p:cNvPr id="54" name="Group 32">
                <a:extLst>
                  <a:ext uri="{FF2B5EF4-FFF2-40B4-BE49-F238E27FC236}">
                    <a16:creationId xmlns:a16="http://schemas.microsoft.com/office/drawing/2014/main" id="{5A7096F4-DF98-4E20-9996-F442FBE8B6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01972" y="1600200"/>
                <a:ext cx="3574558" cy="1745697"/>
                <a:chOff x="199" y="2153"/>
                <a:chExt cx="2997" cy="1610"/>
              </a:xfrm>
            </p:grpSpPr>
            <p:sp>
              <p:nvSpPr>
                <p:cNvPr id="59" name="Oval 33">
                  <a:extLst>
                    <a:ext uri="{FF2B5EF4-FFF2-40B4-BE49-F238E27FC236}">
                      <a16:creationId xmlns:a16="http://schemas.microsoft.com/office/drawing/2014/main" id="{83871F1E-FB5C-4F2B-AB6D-E445741C4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8" y="2153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 dirty="0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60" name="Oval 34">
                  <a:extLst>
                    <a:ext uri="{FF2B5EF4-FFF2-40B4-BE49-F238E27FC236}">
                      <a16:creationId xmlns:a16="http://schemas.microsoft.com/office/drawing/2014/main" id="{2DA283E9-1CDE-489D-9174-13AC040CF9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256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61" name="Oval 35">
                  <a:extLst>
                    <a:ext uri="{FF2B5EF4-FFF2-40B4-BE49-F238E27FC236}">
                      <a16:creationId xmlns:a16="http://schemas.microsoft.com/office/drawing/2014/main" id="{EA4D523B-B324-44BB-9CC1-CF9AA1E45E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9" y="256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62" name="Oval 36">
                  <a:extLst>
                    <a:ext uri="{FF2B5EF4-FFF2-40B4-BE49-F238E27FC236}">
                      <a16:creationId xmlns:a16="http://schemas.microsoft.com/office/drawing/2014/main" id="{42CD6AA1-C378-4993-B42D-74205593F1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2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11</a:t>
                  </a:r>
                </a:p>
              </p:txBody>
            </p:sp>
            <p:sp>
              <p:nvSpPr>
                <p:cNvPr id="63" name="Oval 37">
                  <a:extLst>
                    <a:ext uri="{FF2B5EF4-FFF2-40B4-BE49-F238E27FC236}">
                      <a16:creationId xmlns:a16="http://schemas.microsoft.com/office/drawing/2014/main" id="{05107F06-D60A-4DE1-BC24-99A7A55B6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" y="300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4</a:t>
                  </a:r>
                </a:p>
              </p:txBody>
            </p:sp>
            <p:sp>
              <p:nvSpPr>
                <p:cNvPr id="64" name="Oval 38">
                  <a:extLst>
                    <a:ext uri="{FF2B5EF4-FFF2-40B4-BE49-F238E27FC236}">
                      <a16:creationId xmlns:a16="http://schemas.microsoft.com/office/drawing/2014/main" id="{F2A9DCDA-ADD3-43B4-B404-2B157E847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0" y="300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5</a:t>
                  </a:r>
                </a:p>
              </p:txBody>
            </p:sp>
            <p:sp>
              <p:nvSpPr>
                <p:cNvPr id="65" name="Oval 39">
                  <a:extLst>
                    <a:ext uri="{FF2B5EF4-FFF2-40B4-BE49-F238E27FC236}">
                      <a16:creationId xmlns:a16="http://schemas.microsoft.com/office/drawing/2014/main" id="{989D62D6-297A-49B2-ADC9-4BC408A9C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 dirty="0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8</a:t>
                  </a:r>
                </a:p>
              </p:txBody>
            </p:sp>
            <p:sp>
              <p:nvSpPr>
                <p:cNvPr id="66" name="Oval 40">
                  <a:extLst>
                    <a:ext uri="{FF2B5EF4-FFF2-40B4-BE49-F238E27FC236}">
                      <a16:creationId xmlns:a16="http://schemas.microsoft.com/office/drawing/2014/main" id="{614BA225-BC3D-4EA2-BF53-92DDE1AD10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  <p:sp>
              <p:nvSpPr>
                <p:cNvPr id="67" name="Oval 41">
                  <a:extLst>
                    <a:ext uri="{FF2B5EF4-FFF2-40B4-BE49-F238E27FC236}">
                      <a16:creationId xmlns:a16="http://schemas.microsoft.com/office/drawing/2014/main" id="{F922E1CE-85AD-4AA0-AB4E-8ED193FD9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12</a:t>
                  </a:r>
                </a:p>
              </p:txBody>
            </p:sp>
            <p:sp>
              <p:nvSpPr>
                <p:cNvPr id="68" name="Oval 42">
                  <a:extLst>
                    <a:ext uri="{FF2B5EF4-FFF2-40B4-BE49-F238E27FC236}">
                      <a16:creationId xmlns:a16="http://schemas.microsoft.com/office/drawing/2014/main" id="{619F8887-9BBF-41BC-9F3B-B2A8C7009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8" y="300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6</a:t>
                  </a:r>
                </a:p>
              </p:txBody>
            </p:sp>
            <p:sp>
              <p:nvSpPr>
                <p:cNvPr id="69" name="Oval 43">
                  <a:extLst>
                    <a:ext uri="{FF2B5EF4-FFF2-40B4-BE49-F238E27FC236}">
                      <a16:creationId xmlns:a16="http://schemas.microsoft.com/office/drawing/2014/main" id="{081CD7CF-8A44-4167-B93D-68EEE8830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300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7</a:t>
                  </a:r>
                </a:p>
              </p:txBody>
            </p:sp>
            <p:sp>
              <p:nvSpPr>
                <p:cNvPr id="70" name="Oval 44">
                  <a:extLst>
                    <a:ext uri="{FF2B5EF4-FFF2-40B4-BE49-F238E27FC236}">
                      <a16:creationId xmlns:a16="http://schemas.microsoft.com/office/drawing/2014/main" id="{05206AA5-B924-47FD-9C25-845BF9BB4E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4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 b="1">
                      <a:solidFill>
                        <a:schemeClr val="bg2">
                          <a:lumMod val="10000"/>
                        </a:schemeClr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10</a:t>
                  </a:r>
                </a:p>
              </p:txBody>
            </p:sp>
            <p:sp>
              <p:nvSpPr>
                <p:cNvPr id="71" name="Line 45">
                  <a:extLst>
                    <a:ext uri="{FF2B5EF4-FFF2-40B4-BE49-F238E27FC236}">
                      <a16:creationId xmlns:a16="http://schemas.microsoft.com/office/drawing/2014/main" id="{05ADCE6C-5065-41AC-8D2D-40F226F6FF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3" y="2374"/>
                  <a:ext cx="543" cy="281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2" name="Line 46">
                  <a:extLst>
                    <a:ext uri="{FF2B5EF4-FFF2-40B4-BE49-F238E27FC236}">
                      <a16:creationId xmlns:a16="http://schemas.microsoft.com/office/drawing/2014/main" id="{B70CEDFC-CA0B-44CF-BA7F-DB1A6BE2F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9" y="2385"/>
                  <a:ext cx="567" cy="30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3" name="Line 47">
                  <a:extLst>
                    <a:ext uri="{FF2B5EF4-FFF2-40B4-BE49-F238E27FC236}">
                      <a16:creationId xmlns:a16="http://schemas.microsoft.com/office/drawing/2014/main" id="{13A008ED-B5AC-494E-B91E-8F36E5EC2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74" y="2818"/>
                  <a:ext cx="233" cy="234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4" name="Line 48">
                  <a:extLst>
                    <a:ext uri="{FF2B5EF4-FFF2-40B4-BE49-F238E27FC236}">
                      <a16:creationId xmlns:a16="http://schemas.microsoft.com/office/drawing/2014/main" id="{C53EE618-C7A6-440B-ABD3-8F295E1A02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7" y="2818"/>
                  <a:ext cx="211" cy="211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5" name="Line 49">
                  <a:extLst>
                    <a:ext uri="{FF2B5EF4-FFF2-40B4-BE49-F238E27FC236}">
                      <a16:creationId xmlns:a16="http://schemas.microsoft.com/office/drawing/2014/main" id="{82862B8A-4B97-421A-B01E-F4C339595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17" y="2829"/>
                  <a:ext cx="235" cy="234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6" name="Line 50">
                  <a:extLst>
                    <a:ext uri="{FF2B5EF4-FFF2-40B4-BE49-F238E27FC236}">
                      <a16:creationId xmlns:a16="http://schemas.microsoft.com/office/drawing/2014/main" id="{12717850-835C-4770-B888-DE8A061BC5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9" y="2818"/>
                  <a:ext cx="223" cy="222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7" name="Line 51">
                  <a:extLst>
                    <a:ext uri="{FF2B5EF4-FFF2-40B4-BE49-F238E27FC236}">
                      <a16:creationId xmlns:a16="http://schemas.microsoft.com/office/drawing/2014/main" id="{D085C3C0-B5EC-4446-A7D4-70880F1545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2" y="3285"/>
                  <a:ext cx="134" cy="20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8" name="Line 52">
                  <a:extLst>
                    <a:ext uri="{FF2B5EF4-FFF2-40B4-BE49-F238E27FC236}">
                      <a16:creationId xmlns:a16="http://schemas.microsoft.com/office/drawing/2014/main" id="{C37773DE-1F54-4C25-8C6C-65344FB58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7" y="3296"/>
                  <a:ext cx="122" cy="20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9" name="Line 53">
                  <a:extLst>
                    <a:ext uri="{FF2B5EF4-FFF2-40B4-BE49-F238E27FC236}">
                      <a16:creationId xmlns:a16="http://schemas.microsoft.com/office/drawing/2014/main" id="{A0AD503A-BEC9-4AF2-9450-9B20B55EBE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0" y="3296"/>
                  <a:ext cx="89" cy="178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0" name="Line 54">
                  <a:extLst>
                    <a:ext uri="{FF2B5EF4-FFF2-40B4-BE49-F238E27FC236}">
                      <a16:creationId xmlns:a16="http://schemas.microsoft.com/office/drawing/2014/main" id="{6B16141A-6D52-4085-9215-676B499F28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5" y="3263"/>
                  <a:ext cx="111" cy="211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81" name="Line 55">
                  <a:extLst>
                    <a:ext uri="{FF2B5EF4-FFF2-40B4-BE49-F238E27FC236}">
                      <a16:creationId xmlns:a16="http://schemas.microsoft.com/office/drawing/2014/main" id="{05774457-4E70-4305-A6F7-091BC6E610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29" y="3285"/>
                  <a:ext cx="123" cy="20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2000" b="1">
                    <a:solidFill>
                      <a:schemeClr val="bg2">
                        <a:lumMod val="10000"/>
                      </a:schemeClr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40900B70-B27A-449D-9AE3-591F8259C8C8}"/>
                  </a:ext>
                </a:extLst>
              </p:cNvPr>
              <p:cNvSpPr/>
              <p:nvPr/>
            </p:nvSpPr>
            <p:spPr>
              <a:xfrm>
                <a:off x="8737767" y="2512458"/>
                <a:ext cx="365286" cy="331247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Line 45">
                <a:extLst>
                  <a:ext uri="{FF2B5EF4-FFF2-40B4-BE49-F238E27FC236}">
                    <a16:creationId xmlns:a16="http://schemas.microsoft.com/office/drawing/2014/main" id="{87842F8D-1284-4062-8B9B-5C846C553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85705" y="3414909"/>
                <a:ext cx="5181601" cy="14091"/>
              </a:xfrm>
              <a:prstGeom prst="line">
                <a:avLst/>
              </a:prstGeom>
              <a:noFill/>
              <a:ln w="38100" cap="rnd">
                <a:solidFill>
                  <a:srgbClr val="0000FF"/>
                </a:solidFill>
                <a:prstDash val="sys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Text Box 80">
                <a:extLst>
                  <a:ext uri="{FF2B5EF4-FFF2-40B4-BE49-F238E27FC236}">
                    <a16:creationId xmlns:a16="http://schemas.microsoft.com/office/drawing/2014/main" id="{88B434B1-7DE0-4222-A45E-4166F7FFB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42731" y="2472709"/>
                <a:ext cx="140077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k-1 </a:t>
                </a:r>
                <a:r>
                  <a:rPr lang="zh-CN" altLang="en-US" b="1" dirty="0">
                    <a:solidFill>
                      <a:srgbClr val="FF0000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  <a:cs typeface="Verdana" panose="020B0604030504040204" pitchFamily="34" charset="0"/>
                  </a:rPr>
                  <a:t>层</a:t>
                </a:r>
                <a:endParaRPr lang="en-US" altLang="zh-CN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28F0B12-3A7C-4494-A9D8-A76437F026FC}"/>
                </a:ext>
              </a:extLst>
            </p:cNvPr>
            <p:cNvSpPr/>
            <p:nvPr/>
          </p:nvSpPr>
          <p:spPr>
            <a:xfrm>
              <a:off x="10310236" y="1456960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（满的）</a:t>
              </a:r>
              <a:endParaRPr lang="zh-CN" altLang="en-US" dirty="0"/>
            </a:p>
          </p:txBody>
        </p:sp>
        <p:sp>
          <p:nvSpPr>
            <p:cNvPr id="34" name="Text Box 80">
              <a:extLst>
                <a:ext uri="{FF2B5EF4-FFF2-40B4-BE49-F238E27FC236}">
                  <a16:creationId xmlns:a16="http://schemas.microsoft.com/office/drawing/2014/main" id="{56FBBDEB-9E0E-4346-9A28-1E62B4DD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4021" y="2854105"/>
              <a:ext cx="8908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 </a:t>
              </a:r>
              <a:r>
                <a:rPr lang="zh-CN" altLang="en-US" b="1" dirty="0">
                  <a:solidFill>
                    <a:srgbClr val="FF0000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层</a:t>
              </a:r>
              <a:endParaRPr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048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338" name="Group 2"/>
          <p:cNvGrpSpPr>
            <a:grpSpLocks/>
          </p:cNvGrpSpPr>
          <p:nvPr/>
        </p:nvGrpSpPr>
        <p:grpSpPr bwMode="auto">
          <a:xfrm>
            <a:off x="2767013" y="762000"/>
            <a:ext cx="5103812" cy="2555875"/>
            <a:chOff x="1070" y="668"/>
            <a:chExt cx="3215" cy="1610"/>
          </a:xfrm>
        </p:grpSpPr>
        <p:sp>
          <p:nvSpPr>
            <p:cNvPr id="654339" name="Oval 3"/>
            <p:cNvSpPr>
              <a:spLocks noChangeArrowheads="1"/>
            </p:cNvSpPr>
            <p:nvPr/>
          </p:nvSpPr>
          <p:spPr bwMode="auto">
            <a:xfrm>
              <a:off x="2549" y="668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54340" name="Oval 4"/>
            <p:cNvSpPr>
              <a:spLocks noChangeArrowheads="1"/>
            </p:cNvSpPr>
            <p:nvPr/>
          </p:nvSpPr>
          <p:spPr bwMode="auto">
            <a:xfrm>
              <a:off x="1746" y="108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54341" name="Oval 5"/>
            <p:cNvSpPr>
              <a:spLocks noChangeArrowheads="1"/>
            </p:cNvSpPr>
            <p:nvPr/>
          </p:nvSpPr>
          <p:spPr bwMode="auto">
            <a:xfrm>
              <a:off x="3360" y="108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54342" name="Oval 6"/>
            <p:cNvSpPr>
              <a:spLocks noChangeArrowheads="1"/>
            </p:cNvSpPr>
            <p:nvPr/>
          </p:nvSpPr>
          <p:spPr bwMode="auto">
            <a:xfrm>
              <a:off x="2323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54343" name="Oval 7"/>
            <p:cNvSpPr>
              <a:spLocks noChangeArrowheads="1"/>
            </p:cNvSpPr>
            <p:nvPr/>
          </p:nvSpPr>
          <p:spPr bwMode="auto">
            <a:xfrm>
              <a:off x="1294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54344" name="Oval 8"/>
            <p:cNvSpPr>
              <a:spLocks noChangeArrowheads="1"/>
            </p:cNvSpPr>
            <p:nvPr/>
          </p:nvSpPr>
          <p:spPr bwMode="auto">
            <a:xfrm>
              <a:off x="2121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54345" name="Oval 9"/>
            <p:cNvSpPr>
              <a:spLocks noChangeArrowheads="1"/>
            </p:cNvSpPr>
            <p:nvPr/>
          </p:nvSpPr>
          <p:spPr bwMode="auto">
            <a:xfrm>
              <a:off x="1070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54346" name="Oval 10"/>
            <p:cNvSpPr>
              <a:spLocks noChangeArrowheads="1"/>
            </p:cNvSpPr>
            <p:nvPr/>
          </p:nvSpPr>
          <p:spPr bwMode="auto">
            <a:xfrm>
              <a:off x="1487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54347" name="Oval 11"/>
            <p:cNvSpPr>
              <a:spLocks noChangeArrowheads="1"/>
            </p:cNvSpPr>
            <p:nvPr/>
          </p:nvSpPr>
          <p:spPr bwMode="auto">
            <a:xfrm>
              <a:off x="2741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654348" name="Oval 12"/>
            <p:cNvSpPr>
              <a:spLocks noChangeArrowheads="1"/>
            </p:cNvSpPr>
            <p:nvPr/>
          </p:nvSpPr>
          <p:spPr bwMode="auto">
            <a:xfrm>
              <a:off x="3159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13</a:t>
              </a:r>
            </a:p>
          </p:txBody>
        </p:sp>
        <p:sp>
          <p:nvSpPr>
            <p:cNvPr id="654349" name="Oval 13"/>
            <p:cNvSpPr>
              <a:spLocks noChangeArrowheads="1"/>
            </p:cNvSpPr>
            <p:nvPr/>
          </p:nvSpPr>
          <p:spPr bwMode="auto">
            <a:xfrm>
              <a:off x="2949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54350" name="Oval 14"/>
            <p:cNvSpPr>
              <a:spLocks noChangeArrowheads="1"/>
            </p:cNvSpPr>
            <p:nvPr/>
          </p:nvSpPr>
          <p:spPr bwMode="auto">
            <a:xfrm>
              <a:off x="3777" y="1520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654351" name="Oval 15"/>
            <p:cNvSpPr>
              <a:spLocks noChangeArrowheads="1"/>
            </p:cNvSpPr>
            <p:nvPr/>
          </p:nvSpPr>
          <p:spPr bwMode="auto">
            <a:xfrm>
              <a:off x="1905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54352" name="Oval 16"/>
            <p:cNvSpPr>
              <a:spLocks noChangeArrowheads="1"/>
            </p:cNvSpPr>
            <p:nvPr/>
          </p:nvSpPr>
          <p:spPr bwMode="auto">
            <a:xfrm>
              <a:off x="3577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654353" name="Oval 17"/>
            <p:cNvSpPr>
              <a:spLocks noChangeArrowheads="1"/>
            </p:cNvSpPr>
            <p:nvPr/>
          </p:nvSpPr>
          <p:spPr bwMode="auto">
            <a:xfrm>
              <a:off x="3995" y="1986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15</a:t>
              </a:r>
            </a:p>
          </p:txBody>
        </p:sp>
        <p:sp>
          <p:nvSpPr>
            <p:cNvPr id="654354" name="Line 18"/>
            <p:cNvSpPr>
              <a:spLocks noChangeShapeType="1"/>
            </p:cNvSpPr>
            <p:nvPr/>
          </p:nvSpPr>
          <p:spPr bwMode="auto">
            <a:xfrm flipH="1">
              <a:off x="2000" y="889"/>
              <a:ext cx="567" cy="27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5" name="Line 19"/>
            <p:cNvSpPr>
              <a:spLocks noChangeShapeType="1"/>
            </p:cNvSpPr>
            <p:nvPr/>
          </p:nvSpPr>
          <p:spPr bwMode="auto">
            <a:xfrm>
              <a:off x="2800" y="900"/>
              <a:ext cx="567" cy="3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6" name="Line 20"/>
            <p:cNvSpPr>
              <a:spLocks noChangeShapeType="1"/>
            </p:cNvSpPr>
            <p:nvPr/>
          </p:nvSpPr>
          <p:spPr bwMode="auto">
            <a:xfrm flipH="1">
              <a:off x="1545" y="1333"/>
              <a:ext cx="233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7" name="Line 21"/>
            <p:cNvSpPr>
              <a:spLocks noChangeShapeType="1"/>
            </p:cNvSpPr>
            <p:nvPr/>
          </p:nvSpPr>
          <p:spPr bwMode="auto">
            <a:xfrm>
              <a:off x="1978" y="1333"/>
              <a:ext cx="2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8" name="Line 22"/>
            <p:cNvSpPr>
              <a:spLocks noChangeShapeType="1"/>
            </p:cNvSpPr>
            <p:nvPr/>
          </p:nvSpPr>
          <p:spPr bwMode="auto">
            <a:xfrm flipH="1">
              <a:off x="3205" y="1344"/>
              <a:ext cx="218" cy="225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59" name="Line 23"/>
            <p:cNvSpPr>
              <a:spLocks noChangeShapeType="1"/>
            </p:cNvSpPr>
            <p:nvPr/>
          </p:nvSpPr>
          <p:spPr bwMode="auto">
            <a:xfrm>
              <a:off x="3600" y="1333"/>
              <a:ext cx="223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0" name="Line 24"/>
            <p:cNvSpPr>
              <a:spLocks noChangeShapeType="1"/>
            </p:cNvSpPr>
            <p:nvPr/>
          </p:nvSpPr>
          <p:spPr bwMode="auto">
            <a:xfrm flipH="1">
              <a:off x="1233" y="1800"/>
              <a:ext cx="134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1" name="Line 25"/>
            <p:cNvSpPr>
              <a:spLocks noChangeShapeType="1"/>
            </p:cNvSpPr>
            <p:nvPr/>
          </p:nvSpPr>
          <p:spPr bwMode="auto">
            <a:xfrm>
              <a:off x="1478" y="1811"/>
              <a:ext cx="122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2" name="Line 26"/>
            <p:cNvSpPr>
              <a:spLocks noChangeShapeType="1"/>
            </p:cNvSpPr>
            <p:nvPr/>
          </p:nvSpPr>
          <p:spPr bwMode="auto">
            <a:xfrm flipH="1">
              <a:off x="2111" y="1793"/>
              <a:ext cx="108" cy="19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3" name="Line 27"/>
            <p:cNvSpPr>
              <a:spLocks noChangeShapeType="1"/>
            </p:cNvSpPr>
            <p:nvPr/>
          </p:nvSpPr>
          <p:spPr bwMode="auto">
            <a:xfrm>
              <a:off x="2356" y="1778"/>
              <a:ext cx="1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4" name="Line 28"/>
            <p:cNvSpPr>
              <a:spLocks noChangeShapeType="1"/>
            </p:cNvSpPr>
            <p:nvPr/>
          </p:nvSpPr>
          <p:spPr bwMode="auto">
            <a:xfrm flipH="1">
              <a:off x="2923" y="1800"/>
              <a:ext cx="100" cy="19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5" name="Line 29"/>
            <p:cNvSpPr>
              <a:spLocks noChangeShapeType="1"/>
            </p:cNvSpPr>
            <p:nvPr/>
          </p:nvSpPr>
          <p:spPr bwMode="auto">
            <a:xfrm>
              <a:off x="3178" y="1789"/>
              <a:ext cx="117" cy="19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6" name="Line 30"/>
            <p:cNvSpPr>
              <a:spLocks noChangeShapeType="1"/>
            </p:cNvSpPr>
            <p:nvPr/>
          </p:nvSpPr>
          <p:spPr bwMode="auto">
            <a:xfrm flipH="1">
              <a:off x="3778" y="1800"/>
              <a:ext cx="100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67" name="Line 31"/>
            <p:cNvSpPr>
              <a:spLocks noChangeShapeType="1"/>
            </p:cNvSpPr>
            <p:nvPr/>
          </p:nvSpPr>
          <p:spPr bwMode="auto">
            <a:xfrm>
              <a:off x="4012" y="1789"/>
              <a:ext cx="115" cy="19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54368" name="Group 32"/>
          <p:cNvGrpSpPr>
            <a:grpSpLocks/>
          </p:cNvGrpSpPr>
          <p:nvPr/>
        </p:nvGrpSpPr>
        <p:grpSpPr bwMode="auto">
          <a:xfrm>
            <a:off x="2703886" y="3854450"/>
            <a:ext cx="4757737" cy="2555875"/>
            <a:chOff x="199" y="2153"/>
            <a:chExt cx="2997" cy="1610"/>
          </a:xfrm>
        </p:grpSpPr>
        <p:sp>
          <p:nvSpPr>
            <p:cNvPr id="654369" name="Oval 33"/>
            <p:cNvSpPr>
              <a:spLocks noChangeArrowheads="1"/>
            </p:cNvSpPr>
            <p:nvPr/>
          </p:nvSpPr>
          <p:spPr bwMode="auto">
            <a:xfrm>
              <a:off x="1678" y="215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54370" name="Oval 34"/>
            <p:cNvSpPr>
              <a:spLocks noChangeArrowheads="1"/>
            </p:cNvSpPr>
            <p:nvPr/>
          </p:nvSpPr>
          <p:spPr bwMode="auto">
            <a:xfrm>
              <a:off x="875" y="256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54371" name="Oval 35"/>
            <p:cNvSpPr>
              <a:spLocks noChangeArrowheads="1"/>
            </p:cNvSpPr>
            <p:nvPr/>
          </p:nvSpPr>
          <p:spPr bwMode="auto">
            <a:xfrm>
              <a:off x="2489" y="256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54372" name="Oval 36"/>
            <p:cNvSpPr>
              <a:spLocks noChangeArrowheads="1"/>
            </p:cNvSpPr>
            <p:nvPr/>
          </p:nvSpPr>
          <p:spPr bwMode="auto">
            <a:xfrm>
              <a:off x="1452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654373" name="Oval 37"/>
            <p:cNvSpPr>
              <a:spLocks noChangeArrowheads="1"/>
            </p:cNvSpPr>
            <p:nvPr/>
          </p:nvSpPr>
          <p:spPr bwMode="auto">
            <a:xfrm>
              <a:off x="423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54374" name="Oval 38"/>
            <p:cNvSpPr>
              <a:spLocks noChangeArrowheads="1"/>
            </p:cNvSpPr>
            <p:nvPr/>
          </p:nvSpPr>
          <p:spPr bwMode="auto">
            <a:xfrm>
              <a:off x="1250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54375" name="Oval 39"/>
            <p:cNvSpPr>
              <a:spLocks noChangeArrowheads="1"/>
            </p:cNvSpPr>
            <p:nvPr/>
          </p:nvSpPr>
          <p:spPr bwMode="auto">
            <a:xfrm>
              <a:off x="199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54376" name="Oval 40"/>
            <p:cNvSpPr>
              <a:spLocks noChangeArrowheads="1"/>
            </p:cNvSpPr>
            <p:nvPr/>
          </p:nvSpPr>
          <p:spPr bwMode="auto">
            <a:xfrm>
              <a:off x="616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654377" name="Oval 41"/>
            <p:cNvSpPr>
              <a:spLocks noChangeArrowheads="1"/>
            </p:cNvSpPr>
            <p:nvPr/>
          </p:nvSpPr>
          <p:spPr bwMode="auto">
            <a:xfrm>
              <a:off x="1870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654378" name="Oval 42"/>
            <p:cNvSpPr>
              <a:spLocks noChangeArrowheads="1"/>
            </p:cNvSpPr>
            <p:nvPr/>
          </p:nvSpPr>
          <p:spPr bwMode="auto">
            <a:xfrm>
              <a:off x="2078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54379" name="Oval 43"/>
            <p:cNvSpPr>
              <a:spLocks noChangeArrowheads="1"/>
            </p:cNvSpPr>
            <p:nvPr/>
          </p:nvSpPr>
          <p:spPr bwMode="auto">
            <a:xfrm>
              <a:off x="2906" y="300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654380" name="Oval 44"/>
            <p:cNvSpPr>
              <a:spLocks noChangeArrowheads="1"/>
            </p:cNvSpPr>
            <p:nvPr/>
          </p:nvSpPr>
          <p:spPr bwMode="auto">
            <a:xfrm>
              <a:off x="1034" y="3471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654381" name="Line 45"/>
            <p:cNvSpPr>
              <a:spLocks noChangeShapeType="1"/>
            </p:cNvSpPr>
            <p:nvPr/>
          </p:nvSpPr>
          <p:spPr bwMode="auto">
            <a:xfrm flipH="1">
              <a:off x="1153" y="2374"/>
              <a:ext cx="543" cy="28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2" name="Line 46"/>
            <p:cNvSpPr>
              <a:spLocks noChangeShapeType="1"/>
            </p:cNvSpPr>
            <p:nvPr/>
          </p:nvSpPr>
          <p:spPr bwMode="auto">
            <a:xfrm>
              <a:off x="1929" y="2385"/>
              <a:ext cx="567" cy="3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3" name="Line 47"/>
            <p:cNvSpPr>
              <a:spLocks noChangeShapeType="1"/>
            </p:cNvSpPr>
            <p:nvPr/>
          </p:nvSpPr>
          <p:spPr bwMode="auto">
            <a:xfrm flipH="1">
              <a:off x="674" y="2818"/>
              <a:ext cx="233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4" name="Line 48"/>
            <p:cNvSpPr>
              <a:spLocks noChangeShapeType="1"/>
            </p:cNvSpPr>
            <p:nvPr/>
          </p:nvSpPr>
          <p:spPr bwMode="auto">
            <a:xfrm>
              <a:off x="1107" y="2818"/>
              <a:ext cx="2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5" name="Line 49"/>
            <p:cNvSpPr>
              <a:spLocks noChangeShapeType="1"/>
            </p:cNvSpPr>
            <p:nvPr/>
          </p:nvSpPr>
          <p:spPr bwMode="auto">
            <a:xfrm flipH="1">
              <a:off x="2317" y="2829"/>
              <a:ext cx="235" cy="23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6" name="Line 50"/>
            <p:cNvSpPr>
              <a:spLocks noChangeShapeType="1"/>
            </p:cNvSpPr>
            <p:nvPr/>
          </p:nvSpPr>
          <p:spPr bwMode="auto">
            <a:xfrm>
              <a:off x="2729" y="2818"/>
              <a:ext cx="223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7" name="Line 51"/>
            <p:cNvSpPr>
              <a:spLocks noChangeShapeType="1"/>
            </p:cNvSpPr>
            <p:nvPr/>
          </p:nvSpPr>
          <p:spPr bwMode="auto">
            <a:xfrm flipH="1">
              <a:off x="362" y="3285"/>
              <a:ext cx="134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8" name="Line 52"/>
            <p:cNvSpPr>
              <a:spLocks noChangeShapeType="1"/>
            </p:cNvSpPr>
            <p:nvPr/>
          </p:nvSpPr>
          <p:spPr bwMode="auto">
            <a:xfrm>
              <a:off x="607" y="3296"/>
              <a:ext cx="122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89" name="Line 53"/>
            <p:cNvSpPr>
              <a:spLocks noChangeShapeType="1"/>
            </p:cNvSpPr>
            <p:nvPr/>
          </p:nvSpPr>
          <p:spPr bwMode="auto">
            <a:xfrm flipH="1">
              <a:off x="1240" y="3296"/>
              <a:ext cx="89" cy="17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90" name="Line 54"/>
            <p:cNvSpPr>
              <a:spLocks noChangeShapeType="1"/>
            </p:cNvSpPr>
            <p:nvPr/>
          </p:nvSpPr>
          <p:spPr bwMode="auto">
            <a:xfrm>
              <a:off x="1485" y="3263"/>
              <a:ext cx="111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391" name="Line 55"/>
            <p:cNvSpPr>
              <a:spLocks noChangeShapeType="1"/>
            </p:cNvSpPr>
            <p:nvPr/>
          </p:nvSpPr>
          <p:spPr bwMode="auto">
            <a:xfrm flipH="1">
              <a:off x="2029" y="3285"/>
              <a:ext cx="123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54392" name="Group 56"/>
          <p:cNvGrpSpPr>
            <a:grpSpLocks/>
          </p:cNvGrpSpPr>
          <p:nvPr/>
        </p:nvGrpSpPr>
        <p:grpSpPr bwMode="auto">
          <a:xfrm>
            <a:off x="8929687" y="773112"/>
            <a:ext cx="1966913" cy="2540000"/>
            <a:chOff x="3964" y="227"/>
            <a:chExt cx="1239" cy="1600"/>
          </a:xfrm>
        </p:grpSpPr>
        <p:sp>
          <p:nvSpPr>
            <p:cNvPr id="654393" name="Oval 57"/>
            <p:cNvSpPr>
              <a:spLocks noChangeArrowheads="1"/>
            </p:cNvSpPr>
            <p:nvPr/>
          </p:nvSpPr>
          <p:spPr bwMode="auto">
            <a:xfrm>
              <a:off x="4552" y="227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54394" name="Oval 58"/>
            <p:cNvSpPr>
              <a:spLocks noChangeArrowheads="1"/>
            </p:cNvSpPr>
            <p:nvPr/>
          </p:nvSpPr>
          <p:spPr bwMode="auto">
            <a:xfrm>
              <a:off x="4249" y="617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54395" name="Oval 59"/>
            <p:cNvSpPr>
              <a:spLocks noChangeArrowheads="1"/>
            </p:cNvSpPr>
            <p:nvPr/>
          </p:nvSpPr>
          <p:spPr bwMode="auto">
            <a:xfrm>
              <a:off x="4874" y="627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54396" name="Oval 60"/>
            <p:cNvSpPr>
              <a:spLocks noChangeArrowheads="1"/>
            </p:cNvSpPr>
            <p:nvPr/>
          </p:nvSpPr>
          <p:spPr bwMode="auto">
            <a:xfrm>
              <a:off x="3964" y="1068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54397" name="Oval 61"/>
            <p:cNvSpPr>
              <a:spLocks noChangeArrowheads="1"/>
            </p:cNvSpPr>
            <p:nvPr/>
          </p:nvSpPr>
          <p:spPr bwMode="auto">
            <a:xfrm>
              <a:off x="4568" y="1068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54398" name="Oval 62"/>
            <p:cNvSpPr>
              <a:spLocks noChangeArrowheads="1"/>
            </p:cNvSpPr>
            <p:nvPr/>
          </p:nvSpPr>
          <p:spPr bwMode="auto">
            <a:xfrm>
              <a:off x="4318" y="153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54399" name="Oval 63"/>
            <p:cNvSpPr>
              <a:spLocks noChangeArrowheads="1"/>
            </p:cNvSpPr>
            <p:nvPr/>
          </p:nvSpPr>
          <p:spPr bwMode="auto">
            <a:xfrm>
              <a:off x="4913" y="1535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654400" name="Line 64"/>
            <p:cNvSpPr>
              <a:spLocks noChangeShapeType="1"/>
            </p:cNvSpPr>
            <p:nvPr/>
          </p:nvSpPr>
          <p:spPr bwMode="auto">
            <a:xfrm flipH="1">
              <a:off x="4500" y="500"/>
              <a:ext cx="112" cy="16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1" name="Line 65"/>
            <p:cNvSpPr>
              <a:spLocks noChangeShapeType="1"/>
            </p:cNvSpPr>
            <p:nvPr/>
          </p:nvSpPr>
          <p:spPr bwMode="auto">
            <a:xfrm flipH="1">
              <a:off x="4189" y="900"/>
              <a:ext cx="146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2" name="Line 66"/>
            <p:cNvSpPr>
              <a:spLocks noChangeShapeType="1"/>
            </p:cNvSpPr>
            <p:nvPr/>
          </p:nvSpPr>
          <p:spPr bwMode="auto">
            <a:xfrm>
              <a:off x="4812" y="456"/>
              <a:ext cx="133" cy="18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3" name="Line 67"/>
            <p:cNvSpPr>
              <a:spLocks noChangeShapeType="1"/>
            </p:cNvSpPr>
            <p:nvPr/>
          </p:nvSpPr>
          <p:spPr bwMode="auto">
            <a:xfrm>
              <a:off x="4467" y="878"/>
              <a:ext cx="178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4" name="Line 68"/>
            <p:cNvSpPr>
              <a:spLocks noChangeShapeType="1"/>
            </p:cNvSpPr>
            <p:nvPr/>
          </p:nvSpPr>
          <p:spPr bwMode="auto">
            <a:xfrm>
              <a:off x="4800" y="1336"/>
              <a:ext cx="177" cy="23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05" name="Line 69"/>
            <p:cNvSpPr>
              <a:spLocks noChangeShapeType="1"/>
            </p:cNvSpPr>
            <p:nvPr/>
          </p:nvSpPr>
          <p:spPr bwMode="auto">
            <a:xfrm flipH="1">
              <a:off x="4545" y="1355"/>
              <a:ext cx="111" cy="200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54406" name="Group 70"/>
          <p:cNvGrpSpPr>
            <a:grpSpLocks/>
          </p:cNvGrpSpPr>
          <p:nvPr/>
        </p:nvGrpSpPr>
        <p:grpSpPr bwMode="auto">
          <a:xfrm>
            <a:off x="8726487" y="4446588"/>
            <a:ext cx="2398713" cy="1798637"/>
            <a:chOff x="3882" y="2223"/>
            <a:chExt cx="1511" cy="1133"/>
          </a:xfrm>
        </p:grpSpPr>
        <p:sp>
          <p:nvSpPr>
            <p:cNvPr id="654407" name="Oval 71"/>
            <p:cNvSpPr>
              <a:spLocks noChangeArrowheads="1"/>
            </p:cNvSpPr>
            <p:nvPr/>
          </p:nvSpPr>
          <p:spPr bwMode="auto">
            <a:xfrm>
              <a:off x="4470" y="222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654408" name="Oval 72"/>
            <p:cNvSpPr>
              <a:spLocks noChangeArrowheads="1"/>
            </p:cNvSpPr>
            <p:nvPr/>
          </p:nvSpPr>
          <p:spPr bwMode="auto">
            <a:xfrm>
              <a:off x="4167" y="261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654409" name="Oval 73"/>
            <p:cNvSpPr>
              <a:spLocks noChangeArrowheads="1"/>
            </p:cNvSpPr>
            <p:nvPr/>
          </p:nvSpPr>
          <p:spPr bwMode="auto">
            <a:xfrm>
              <a:off x="4792" y="2623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54410" name="Oval 74"/>
            <p:cNvSpPr>
              <a:spLocks noChangeArrowheads="1"/>
            </p:cNvSpPr>
            <p:nvPr/>
          </p:nvSpPr>
          <p:spPr bwMode="auto">
            <a:xfrm>
              <a:off x="3882" y="30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654411" name="Oval 75"/>
            <p:cNvSpPr>
              <a:spLocks noChangeArrowheads="1"/>
            </p:cNvSpPr>
            <p:nvPr/>
          </p:nvSpPr>
          <p:spPr bwMode="auto">
            <a:xfrm>
              <a:off x="4486" y="306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654412" name="Oval 76"/>
            <p:cNvSpPr>
              <a:spLocks noChangeArrowheads="1"/>
            </p:cNvSpPr>
            <p:nvPr/>
          </p:nvSpPr>
          <p:spPr bwMode="auto">
            <a:xfrm>
              <a:off x="5103" y="3054"/>
              <a:ext cx="290" cy="292"/>
            </a:xfrm>
            <a:prstGeom prst="ellips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654413" name="Line 77"/>
            <p:cNvSpPr>
              <a:spLocks noChangeShapeType="1"/>
            </p:cNvSpPr>
            <p:nvPr/>
          </p:nvSpPr>
          <p:spPr bwMode="auto">
            <a:xfrm flipH="1">
              <a:off x="4422" y="2496"/>
              <a:ext cx="108" cy="176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14" name="Line 78"/>
            <p:cNvSpPr>
              <a:spLocks noChangeShapeType="1"/>
            </p:cNvSpPr>
            <p:nvPr/>
          </p:nvSpPr>
          <p:spPr bwMode="auto">
            <a:xfrm flipH="1">
              <a:off x="4107" y="2896"/>
              <a:ext cx="146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15" name="Line 79"/>
            <p:cNvSpPr>
              <a:spLocks noChangeShapeType="1"/>
            </p:cNvSpPr>
            <p:nvPr/>
          </p:nvSpPr>
          <p:spPr bwMode="auto">
            <a:xfrm>
              <a:off x="4730" y="2452"/>
              <a:ext cx="133" cy="188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16" name="Line 80"/>
            <p:cNvSpPr>
              <a:spLocks noChangeShapeType="1"/>
            </p:cNvSpPr>
            <p:nvPr/>
          </p:nvSpPr>
          <p:spPr bwMode="auto">
            <a:xfrm>
              <a:off x="4385" y="2874"/>
              <a:ext cx="178" cy="22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4417" name="Line 81"/>
            <p:cNvSpPr>
              <a:spLocks noChangeShapeType="1"/>
            </p:cNvSpPr>
            <p:nvPr/>
          </p:nvSpPr>
          <p:spPr bwMode="auto">
            <a:xfrm>
              <a:off x="5019" y="2885"/>
              <a:ext cx="133" cy="211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54421" name="Freeform 85"/>
          <p:cNvSpPr>
            <a:spLocks/>
          </p:cNvSpPr>
          <p:nvPr/>
        </p:nvSpPr>
        <p:spPr bwMode="auto">
          <a:xfrm>
            <a:off x="4720109" y="3889622"/>
            <a:ext cx="1331912" cy="1049338"/>
          </a:xfrm>
          <a:custGeom>
            <a:avLst/>
            <a:gdLst>
              <a:gd name="T0" fmla="*/ 0 w 396"/>
              <a:gd name="T1" fmla="*/ 48 h 216"/>
              <a:gd name="T2" fmla="*/ 120 w 396"/>
              <a:gd name="T3" fmla="*/ 216 h 216"/>
              <a:gd name="T4" fmla="*/ 276 w 396"/>
              <a:gd name="T5" fmla="*/ 84 h 216"/>
              <a:gd name="T6" fmla="*/ 396 w 396"/>
              <a:gd name="T7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762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4425" name="Group 89"/>
          <p:cNvGrpSpPr>
            <a:grpSpLocks/>
          </p:cNvGrpSpPr>
          <p:nvPr/>
        </p:nvGrpSpPr>
        <p:grpSpPr bwMode="auto">
          <a:xfrm>
            <a:off x="9501981" y="4910138"/>
            <a:ext cx="847725" cy="847725"/>
            <a:chOff x="4464" y="1956"/>
            <a:chExt cx="252" cy="252"/>
          </a:xfrm>
        </p:grpSpPr>
        <p:sp>
          <p:nvSpPr>
            <p:cNvPr id="654426" name="Line 90"/>
            <p:cNvSpPr>
              <a:spLocks noChangeShapeType="1"/>
            </p:cNvSpPr>
            <p:nvPr/>
          </p:nvSpPr>
          <p:spPr bwMode="auto">
            <a:xfrm flipH="1">
              <a:off x="4476" y="1956"/>
              <a:ext cx="240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27" name="Line 91"/>
            <p:cNvSpPr>
              <a:spLocks noChangeShapeType="1"/>
            </p:cNvSpPr>
            <p:nvPr/>
          </p:nvSpPr>
          <p:spPr bwMode="auto">
            <a:xfrm>
              <a:off x="4464" y="1956"/>
              <a:ext cx="240" cy="25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4429" name="Text Box 93"/>
          <p:cNvSpPr txBox="1">
            <a:spLocks noChangeArrowheads="1"/>
          </p:cNvSpPr>
          <p:nvPr/>
        </p:nvSpPr>
        <p:spPr bwMode="auto">
          <a:xfrm>
            <a:off x="2286000" y="937295"/>
            <a:ext cx="2146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满二叉树</a:t>
            </a:r>
          </a:p>
        </p:txBody>
      </p:sp>
      <p:sp>
        <p:nvSpPr>
          <p:cNvPr id="654430" name="Text Box 94"/>
          <p:cNvSpPr txBox="1">
            <a:spLocks noChangeArrowheads="1"/>
          </p:cNvSpPr>
          <p:nvPr/>
        </p:nvSpPr>
        <p:spPr bwMode="auto">
          <a:xfrm>
            <a:off x="2416175" y="3863975"/>
            <a:ext cx="2236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</a:p>
        </p:txBody>
      </p:sp>
      <p:sp>
        <p:nvSpPr>
          <p:cNvPr id="654431" name="Freeform 95"/>
          <p:cNvSpPr>
            <a:spLocks/>
          </p:cNvSpPr>
          <p:nvPr/>
        </p:nvSpPr>
        <p:spPr bwMode="auto">
          <a:xfrm>
            <a:off x="4792118" y="793279"/>
            <a:ext cx="1331913" cy="1049337"/>
          </a:xfrm>
          <a:custGeom>
            <a:avLst/>
            <a:gdLst>
              <a:gd name="T0" fmla="*/ 0 w 396"/>
              <a:gd name="T1" fmla="*/ 48 h 216"/>
              <a:gd name="T2" fmla="*/ 120 w 396"/>
              <a:gd name="T3" fmla="*/ 216 h 216"/>
              <a:gd name="T4" fmla="*/ 276 w 396"/>
              <a:gd name="T5" fmla="*/ 84 h 216"/>
              <a:gd name="T6" fmla="*/ 396 w 396"/>
              <a:gd name="T7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" h="216">
                <a:moveTo>
                  <a:pt x="0" y="48"/>
                </a:moveTo>
                <a:cubicBezTo>
                  <a:pt x="26" y="127"/>
                  <a:pt x="48" y="168"/>
                  <a:pt x="120" y="216"/>
                </a:cubicBezTo>
                <a:cubicBezTo>
                  <a:pt x="175" y="175"/>
                  <a:pt x="222" y="126"/>
                  <a:pt x="276" y="84"/>
                </a:cubicBezTo>
                <a:cubicBezTo>
                  <a:pt x="314" y="54"/>
                  <a:pt x="361" y="35"/>
                  <a:pt x="396" y="0"/>
                </a:cubicBezTo>
              </a:path>
            </a:pathLst>
          </a:custGeom>
          <a:noFill/>
          <a:ln w="76200" cmpd="sng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4432" name="Group 96"/>
          <p:cNvGrpSpPr>
            <a:grpSpLocks/>
          </p:cNvGrpSpPr>
          <p:nvPr/>
        </p:nvGrpSpPr>
        <p:grpSpPr bwMode="auto">
          <a:xfrm>
            <a:off x="9683750" y="1439862"/>
            <a:ext cx="847725" cy="847725"/>
            <a:chOff x="4464" y="1956"/>
            <a:chExt cx="252" cy="252"/>
          </a:xfrm>
        </p:grpSpPr>
        <p:sp>
          <p:nvSpPr>
            <p:cNvPr id="654433" name="Line 97"/>
            <p:cNvSpPr>
              <a:spLocks noChangeShapeType="1"/>
            </p:cNvSpPr>
            <p:nvPr/>
          </p:nvSpPr>
          <p:spPr bwMode="auto">
            <a:xfrm flipH="1">
              <a:off x="4476" y="1956"/>
              <a:ext cx="240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4434" name="Line 98"/>
            <p:cNvSpPr>
              <a:spLocks noChangeShapeType="1"/>
            </p:cNvSpPr>
            <p:nvPr/>
          </p:nvSpPr>
          <p:spPr bwMode="auto">
            <a:xfrm>
              <a:off x="4464" y="1956"/>
              <a:ext cx="240" cy="25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" name="标题 3"/>
          <p:cNvSpPr>
            <a:spLocks noGrp="1"/>
          </p:cNvSpPr>
          <p:nvPr>
            <p:ph type="title"/>
          </p:nvPr>
        </p:nvSpPr>
        <p:spPr>
          <a:xfrm>
            <a:off x="505684" y="2042319"/>
            <a:ext cx="1487443" cy="1801630"/>
          </a:xfrm>
        </p:spPr>
        <p:txBody>
          <a:bodyPr/>
          <a:lstStyle/>
          <a:p>
            <a:pPr algn="l"/>
            <a:r>
              <a:rPr lang="zh-CN" altLang="en-US" sz="2800" dirty="0"/>
              <a:t>哪些是完全二叉树？</a:t>
            </a:r>
          </a:p>
        </p:txBody>
      </p:sp>
    </p:spTree>
    <p:extLst>
      <p:ext uri="{BB962C8B-B14F-4D97-AF65-F5344CB8AC3E}">
        <p14:creationId xmlns:p14="http://schemas.microsoft.com/office/powerpoint/2010/main" val="5876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421" grpId="0" animBg="1"/>
      <p:bldP spid="654429" grpId="0"/>
      <p:bldP spid="654430" grpId="0"/>
      <p:bldP spid="6544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33B12-DE90-432A-B7F1-3F424E51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/>
              <a:t>树的概念与定义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5C1E9-D90A-4DD6-AC24-82B09AF2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876800"/>
          </a:xfrm>
        </p:spPr>
        <p:txBody>
          <a:bodyPr/>
          <a:lstStyle/>
          <a:p>
            <a:r>
              <a:rPr lang="zh-CN" altLang="en-US" dirty="0"/>
              <a:t>树（</a:t>
            </a:r>
            <a:r>
              <a:rPr lang="en-US" altLang="zh-CN" dirty="0"/>
              <a:t>Tree</a:t>
            </a:r>
            <a:r>
              <a:rPr lang="zh-CN" altLang="en-US" dirty="0"/>
              <a:t>）：是定义在</a:t>
            </a:r>
            <a:r>
              <a:rPr lang="zh-CN" altLang="en-US" dirty="0">
                <a:solidFill>
                  <a:srgbClr val="C00000"/>
                </a:solidFill>
              </a:rPr>
              <a:t>一对多</a:t>
            </a:r>
            <a:r>
              <a:rPr lang="zh-CN" altLang="en-US" dirty="0"/>
              <a:t>关系上的</a:t>
            </a:r>
            <a:r>
              <a:rPr lang="zh-CN" altLang="en-US" dirty="0">
                <a:solidFill>
                  <a:srgbClr val="C00000"/>
                </a:solidFill>
              </a:rPr>
              <a:t>层次化</a:t>
            </a:r>
            <a:r>
              <a:rPr lang="zh-CN" altLang="en-US" dirty="0"/>
              <a:t>数据结构</a:t>
            </a:r>
          </a:p>
          <a:p>
            <a:r>
              <a:rPr lang="zh-CN" altLang="en-US" dirty="0"/>
              <a:t>树的定义：树是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（</a:t>
            </a:r>
            <a:r>
              <a:rPr lang="en-US" altLang="zh-CN" dirty="0">
                <a:solidFill>
                  <a:srgbClr val="00B050"/>
                </a:solidFill>
              </a:rPr>
              <a:t>n≥0</a:t>
            </a:r>
            <a:r>
              <a:rPr lang="zh-CN" altLang="en-US" dirty="0">
                <a:solidFill>
                  <a:srgbClr val="00B050"/>
                </a:solidFill>
              </a:rPr>
              <a:t>）个结点</a:t>
            </a:r>
            <a:r>
              <a:rPr lang="zh-CN" altLang="en-US" dirty="0"/>
              <a:t>的有限集合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/>
              <a:t>，其中：</a:t>
            </a:r>
          </a:p>
          <a:p>
            <a:pPr lvl="1"/>
            <a:r>
              <a:rPr lang="zh-CN" altLang="en-US" dirty="0"/>
              <a:t>有且</a:t>
            </a:r>
            <a:r>
              <a:rPr lang="zh-CN" altLang="en-US" dirty="0">
                <a:solidFill>
                  <a:srgbClr val="00B050"/>
                </a:solidFill>
              </a:rPr>
              <a:t>仅有一个</a:t>
            </a:r>
            <a:r>
              <a:rPr lang="zh-CN" altLang="en-US" dirty="0"/>
              <a:t>特定的结点，称为树的</a:t>
            </a:r>
            <a:r>
              <a:rPr lang="zh-CN" altLang="en-US" dirty="0">
                <a:solidFill>
                  <a:srgbClr val="00B050"/>
                </a:solidFill>
              </a:rPr>
              <a:t>根</a:t>
            </a:r>
            <a:r>
              <a:rPr lang="zh-CN" altLang="en-US" dirty="0"/>
              <a:t>（</a:t>
            </a:r>
            <a:r>
              <a:rPr lang="en-US" altLang="zh-CN" dirty="0"/>
              <a:t>root</a:t>
            </a:r>
            <a:r>
              <a:rPr lang="zh-CN" altLang="en-US" dirty="0"/>
              <a:t>），它</a:t>
            </a:r>
            <a:r>
              <a:rPr lang="zh-CN" altLang="en-US" dirty="0">
                <a:solidFill>
                  <a:srgbClr val="00B050"/>
                </a:solidFill>
              </a:rPr>
              <a:t>没有直接前驱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00B050"/>
                </a:solidFill>
              </a:rPr>
              <a:t>有零个或多个直接后继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n&gt;1</a:t>
            </a:r>
            <a:r>
              <a:rPr lang="zh-CN" altLang="en-US" dirty="0"/>
              <a:t>时，其余结点可分为</a:t>
            </a:r>
            <a:r>
              <a:rPr lang="en-US" altLang="zh-CN" dirty="0">
                <a:solidFill>
                  <a:srgbClr val="00B050"/>
                </a:solidFill>
              </a:rPr>
              <a:t>m</a:t>
            </a:r>
            <a:r>
              <a:rPr lang="zh-CN" altLang="en-US" dirty="0">
                <a:solidFill>
                  <a:srgbClr val="00B050"/>
                </a:solidFill>
              </a:rPr>
              <a:t>个互不相交的</a:t>
            </a:r>
            <a:r>
              <a:rPr lang="zh-CN" altLang="en-US" dirty="0"/>
              <a:t>有限集 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, T</a:t>
            </a:r>
            <a:r>
              <a:rPr lang="en-US" altLang="zh-CN" baseline="-25000" dirty="0"/>
              <a:t>2</a:t>
            </a:r>
            <a:r>
              <a:rPr lang="en-US" altLang="zh-CN" dirty="0"/>
              <a:t>,……T</a:t>
            </a:r>
            <a:r>
              <a:rPr lang="en-US" altLang="zh-CN" baseline="-25000" dirty="0"/>
              <a:t>m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又是</a:t>
            </a:r>
            <a:r>
              <a:rPr lang="zh-CN" altLang="en-US" dirty="0">
                <a:solidFill>
                  <a:srgbClr val="00B050"/>
                </a:solidFill>
              </a:rPr>
              <a:t>一棵树</a:t>
            </a:r>
            <a:r>
              <a:rPr lang="zh-CN" altLang="en-US" dirty="0"/>
              <a:t>，称为根</a:t>
            </a:r>
            <a:r>
              <a:rPr lang="en-US" altLang="zh-CN" dirty="0"/>
              <a:t>root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子树</a:t>
            </a:r>
            <a:r>
              <a:rPr lang="zh-CN" altLang="en-US" dirty="0"/>
              <a:t>（</a:t>
            </a:r>
            <a:r>
              <a:rPr lang="en-US" altLang="zh-CN" dirty="0"/>
              <a:t>subtree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248749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6303-68DA-4A75-AF31-E6C6300D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304807"/>
            <a:ext cx="6370794" cy="1352652"/>
          </a:xfrm>
        </p:spPr>
        <p:txBody>
          <a:bodyPr/>
          <a:lstStyle/>
          <a:p>
            <a:r>
              <a:rPr lang="en-US" altLang="zh-CN" dirty="0"/>
              <a:t>6.2.2  </a:t>
            </a:r>
            <a:r>
              <a:rPr lang="zh-CN" altLang="en-US" dirty="0"/>
              <a:t>二叉树的性质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AAD8F-BE63-4146-9D6B-F7A93422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95296"/>
            <a:ext cx="11631964" cy="5310304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F42212"/>
                </a:solidFill>
              </a:rPr>
              <a:t>性质</a:t>
            </a:r>
            <a:r>
              <a:rPr lang="en-US" altLang="zh-CN" sz="2400" dirty="0">
                <a:solidFill>
                  <a:srgbClr val="F42212"/>
                </a:solidFill>
              </a:rPr>
              <a:t>4</a:t>
            </a:r>
            <a:r>
              <a:rPr lang="zh-CN" altLang="en-US" sz="2400" dirty="0"/>
              <a:t>：具有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00B050"/>
                </a:solidFill>
              </a:rPr>
              <a:t>个结点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完全</a:t>
            </a:r>
            <a:r>
              <a:rPr lang="zh-CN" altLang="en-US" sz="2400" dirty="0"/>
              <a:t>二叉树的</a:t>
            </a:r>
            <a:r>
              <a:rPr lang="zh-CN" altLang="en-US" sz="2400" dirty="0">
                <a:solidFill>
                  <a:srgbClr val="00B050"/>
                </a:solidFill>
              </a:rPr>
              <a:t>深度</a:t>
            </a:r>
            <a:r>
              <a:rPr lang="zh-CN" altLang="en-US" sz="2400" dirty="0"/>
              <a:t>为：</a:t>
            </a:r>
            <a:endParaRPr lang="en-US" altLang="zh-CN" sz="2400" dirty="0"/>
          </a:p>
          <a:p>
            <a:pPr marL="457200" lvl="1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baseline="-25000" dirty="0">
                <a:solidFill>
                  <a:srgbClr val="FF0000"/>
                </a:solidFill>
                <a:ea typeface="MingLiU" panose="02020509000000000000" pitchFamily="49" charset="-12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ea typeface="MingLiU" panose="02020509000000000000" pitchFamily="49" charset="-12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 </a:t>
            </a:r>
            <a:r>
              <a:rPr lang="en-US" altLang="zh-CN" dirty="0">
                <a:solidFill>
                  <a:srgbClr val="FF0000"/>
                </a:solidFill>
              </a:rPr>
              <a:t>+1</a:t>
            </a:r>
            <a:endParaRPr lang="zh-CN" altLang="en-US" dirty="0"/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zh-CN" altLang="en-US" sz="2400" dirty="0"/>
              <a:t>证明：设</a:t>
            </a:r>
            <a:r>
              <a:rPr lang="en-US" altLang="zh-CN" sz="2400" dirty="0"/>
              <a:t>n</a:t>
            </a:r>
            <a:r>
              <a:rPr lang="zh-CN" altLang="en-US" sz="2400" dirty="0"/>
              <a:t>个结点的完全二叉树的深度为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/>
              <a:t>，根据性质</a:t>
            </a:r>
            <a:r>
              <a:rPr lang="en-US" altLang="zh-CN" sz="2400" dirty="0"/>
              <a:t>2</a:t>
            </a:r>
            <a:r>
              <a:rPr lang="zh-CN" altLang="en-US" sz="2400" dirty="0"/>
              <a:t>可知，</a:t>
            </a:r>
            <a:r>
              <a:rPr lang="en-US" altLang="zh-CN" sz="2400" dirty="0"/>
              <a:t>k-1</a:t>
            </a:r>
            <a:r>
              <a:rPr lang="zh-CN" altLang="en-US" sz="2400" dirty="0"/>
              <a:t>层</a:t>
            </a:r>
            <a:r>
              <a:rPr lang="zh-CN" altLang="en-US" sz="2400" dirty="0">
                <a:solidFill>
                  <a:srgbClr val="00B050"/>
                </a:solidFill>
              </a:rPr>
              <a:t>满</a:t>
            </a:r>
            <a:r>
              <a:rPr lang="zh-CN" altLang="en-US" sz="2400" dirty="0"/>
              <a:t>二叉树的结点总数为： </a:t>
            </a:r>
            <a:r>
              <a:rPr lang="en-US" altLang="zh-CN" sz="2400" dirty="0">
                <a:solidFill>
                  <a:srgbClr val="CC00CC"/>
                </a:solidFill>
              </a:rPr>
              <a:t>2</a:t>
            </a:r>
            <a:r>
              <a:rPr lang="en-US" altLang="zh-CN" sz="2400" baseline="30000" dirty="0">
                <a:solidFill>
                  <a:srgbClr val="CC00CC"/>
                </a:solidFill>
              </a:rPr>
              <a:t>k-1</a:t>
            </a:r>
            <a:r>
              <a:rPr lang="en-US" altLang="zh-CN" sz="2400" dirty="0">
                <a:solidFill>
                  <a:srgbClr val="CC00CC"/>
                </a:solidFill>
              </a:rPr>
              <a:t>-1 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en-US" altLang="zh-CN" sz="2400" dirty="0"/>
              <a:t>k</a:t>
            </a:r>
            <a:r>
              <a:rPr lang="zh-CN" altLang="en-US" sz="2400" dirty="0"/>
              <a:t>层</a:t>
            </a:r>
            <a:r>
              <a:rPr lang="zh-CN" altLang="en-US" sz="2400" dirty="0">
                <a:solidFill>
                  <a:srgbClr val="00B050"/>
                </a:solidFill>
              </a:rPr>
              <a:t>满</a:t>
            </a:r>
            <a:r>
              <a:rPr lang="zh-CN" altLang="en-US" sz="2400" dirty="0"/>
              <a:t>二叉树的结点总数为： </a:t>
            </a:r>
            <a:r>
              <a:rPr lang="en-US" altLang="zh-CN" sz="2400" dirty="0">
                <a:solidFill>
                  <a:srgbClr val="CC00CC"/>
                </a:solidFill>
              </a:rPr>
              <a:t>2</a:t>
            </a:r>
            <a:r>
              <a:rPr lang="en-US" altLang="zh-CN" sz="2400" baseline="30000" dirty="0">
                <a:solidFill>
                  <a:srgbClr val="CC00CC"/>
                </a:solidFill>
              </a:rPr>
              <a:t>k</a:t>
            </a:r>
            <a:r>
              <a:rPr lang="en-US" altLang="zh-CN" sz="2400" dirty="0">
                <a:solidFill>
                  <a:srgbClr val="CC00CC"/>
                </a:solidFill>
              </a:rPr>
              <a:t>-1 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r>
              <a:rPr lang="zh-CN" altLang="en-US" sz="2400" dirty="0"/>
              <a:t>显然有：</a:t>
            </a:r>
            <a:r>
              <a:rPr lang="en-US" altLang="zh-CN" sz="2400" dirty="0">
                <a:ea typeface="仿宋_GB2312" panose="02010609030101010101" pitchFamily="49" charset="-122"/>
              </a:rPr>
              <a:t>2</a:t>
            </a:r>
            <a:r>
              <a:rPr lang="en-US" altLang="zh-CN" sz="2400" baseline="30000" dirty="0">
                <a:ea typeface="仿宋_GB2312" panose="02010609030101010101" pitchFamily="49" charset="-122"/>
              </a:rPr>
              <a:t>k-1</a:t>
            </a:r>
            <a:r>
              <a:rPr lang="en-US" altLang="zh-CN" sz="2400" dirty="0">
                <a:ea typeface="仿宋_GB2312" panose="02010609030101010101" pitchFamily="49" charset="-122"/>
              </a:rPr>
              <a:t> - 1 </a:t>
            </a:r>
            <a:r>
              <a:rPr lang="en-US" altLang="zh-CN" sz="2400" dirty="0">
                <a:solidFill>
                  <a:srgbClr val="00B050"/>
                </a:solidFill>
                <a:ea typeface="仿宋_GB2312" panose="02010609030101010101" pitchFamily="49" charset="-122"/>
              </a:rPr>
              <a:t>&lt;</a:t>
            </a:r>
            <a:r>
              <a:rPr lang="en-US" altLang="zh-CN" sz="2400" dirty="0">
                <a:ea typeface="仿宋_GB2312" panose="02010609030101010101" pitchFamily="49" charset="-122"/>
              </a:rPr>
              <a:t> n 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 2</a:t>
            </a:r>
            <a:r>
              <a:rPr lang="en-US" altLang="zh-CN" sz="2400" baseline="30000" dirty="0">
                <a:ea typeface="仿宋_GB2312" panose="0201060903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- 1</a:t>
            </a:r>
            <a:r>
              <a:rPr lang="en-US" altLang="zh-CN" sz="2400" dirty="0">
                <a:solidFill>
                  <a:schemeClr val="folHlink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srgbClr val="6C981E"/>
                </a:solidFill>
                <a:ea typeface="仿宋_GB2312" panose="02010609030101010101" pitchFamily="49" charset="-122"/>
                <a:sym typeface="Wingdings 3" panose="05040102010807070707" pitchFamily="82" charset="2"/>
              </a:rPr>
              <a:t>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ea typeface="仿宋_GB2312" panose="02010609030101010101" pitchFamily="49" charset="-122"/>
              </a:rPr>
              <a:t>2</a:t>
            </a:r>
            <a:r>
              <a:rPr lang="en-US" altLang="zh-CN" sz="2400" baseline="30000" dirty="0">
                <a:ea typeface="仿宋_GB2312" panose="02010609030101010101" pitchFamily="49" charset="-122"/>
              </a:rPr>
              <a:t>k- 1 </a:t>
            </a:r>
            <a:r>
              <a:rPr lang="en-US" altLang="zh-CN" sz="2400" dirty="0">
                <a:solidFill>
                  <a:srgbClr val="00B050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400" baseline="30000" dirty="0">
                <a:ea typeface="仿宋_GB2312" panose="02010609030101010101" pitchFamily="49" charset="-122"/>
              </a:rPr>
              <a:t> </a:t>
            </a:r>
            <a:r>
              <a:rPr lang="en-US" altLang="zh-CN" sz="2400" dirty="0">
                <a:ea typeface="仿宋_GB2312" panose="02010609030101010101" pitchFamily="49" charset="-122"/>
              </a:rPr>
              <a:t>n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a typeface="仿宋_GB2312" panose="02010609030101010101" pitchFamily="49" charset="-122"/>
              </a:rPr>
              <a:t>&lt;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 2</a:t>
            </a:r>
            <a:r>
              <a:rPr lang="en-US" altLang="zh-CN" sz="2400" baseline="30000" dirty="0">
                <a:ea typeface="仿宋_GB2312" panose="02010609030101010101" pitchFamily="49" charset="-122"/>
                <a:sym typeface="Symbol" panose="05050102010706020507" pitchFamily="18" charset="2"/>
              </a:rPr>
              <a:t>k</a:t>
            </a:r>
            <a:endParaRPr lang="en-US" altLang="zh-CN" sz="2400" dirty="0">
              <a:ea typeface="仿宋_GB2312" panose="0201060903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</a:pPr>
            <a:r>
              <a:rPr lang="zh-CN" altLang="en-US" sz="2400" dirty="0">
                <a:sym typeface="Symbol" panose="05050102010706020507" pitchFamily="18" charset="2"/>
              </a:rPr>
              <a:t>取对数有：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k -1  log</a:t>
            </a:r>
            <a:r>
              <a:rPr lang="en-US" altLang="zh-CN" sz="2400" baseline="-25000" dirty="0">
                <a:ea typeface="仿宋_GB2312" panose="0201060903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n &lt; k</a:t>
            </a:r>
          </a:p>
          <a:p>
            <a:pPr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</a:pPr>
            <a:r>
              <a:rPr lang="zh-CN" altLang="en-US" sz="2400" dirty="0">
                <a:sym typeface="Symbol" panose="05050102010706020507" pitchFamily="18" charset="2"/>
              </a:rPr>
              <a:t>因为</a:t>
            </a:r>
            <a:r>
              <a:rPr lang="en-US" altLang="zh-CN" sz="2400" dirty="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是整数，所以 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k -1 =log</a:t>
            </a:r>
            <a:r>
              <a:rPr lang="en-US" altLang="zh-CN" sz="2400" baseline="-25000" dirty="0">
                <a:ea typeface="仿宋_GB2312" panose="0201060903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n </a:t>
            </a:r>
            <a:r>
              <a:rPr lang="zh-CN" altLang="en-US" sz="2400" dirty="0">
                <a:ea typeface="仿宋_GB2312" panose="02010609030101010101" pitchFamily="49" charset="-122"/>
                <a:sym typeface="Symbol" panose="05050102010706020507" pitchFamily="18" charset="2"/>
              </a:rPr>
              <a:t>， </a:t>
            </a:r>
            <a:r>
              <a:rPr lang="en-US" altLang="zh-CN" sz="2400" dirty="0">
                <a:ea typeface="仿宋_GB2312" panose="02010609030101010101" pitchFamily="49" charset="-122"/>
                <a:sym typeface="Symbol" panose="05050102010706020507" pitchFamily="18" charset="2"/>
              </a:rPr>
              <a:t>k= 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log</a:t>
            </a:r>
            <a:r>
              <a:rPr lang="en-US" altLang="zh-CN" sz="2400" baseline="-25000" dirty="0">
                <a:solidFill>
                  <a:srgbClr val="FF0000"/>
                </a:solidFill>
                <a:ea typeface="MingLiU" panose="02020509000000000000" pitchFamily="49" charset="-12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MingLiU" panose="02020509000000000000" pitchFamily="49" charset="-12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 </a:t>
            </a:r>
            <a:r>
              <a:rPr lang="en-US" altLang="zh-CN" sz="2400" dirty="0">
                <a:solidFill>
                  <a:srgbClr val="FF0000"/>
                </a:solidFill>
              </a:rPr>
              <a:t>+ 1</a:t>
            </a:r>
          </a:p>
          <a:p>
            <a:pPr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</a:pPr>
            <a:r>
              <a:rPr lang="zh-CN" altLang="en-US" sz="2400" dirty="0"/>
              <a:t>结论成立。</a:t>
            </a:r>
          </a:p>
          <a:p>
            <a:pPr>
              <a:spcBef>
                <a:spcPts val="800"/>
              </a:spcBef>
              <a:spcAft>
                <a:spcPts val="0"/>
              </a:spcAft>
            </a:pPr>
            <a:endParaRPr lang="zh-CN" altLang="en-US" sz="2400" dirty="0"/>
          </a:p>
          <a:p>
            <a:pPr>
              <a:spcBef>
                <a:spcPts val="800"/>
              </a:spcBef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C7A5CE9-0850-4E8B-8828-FCB9BC55D1A8}"/>
              </a:ext>
            </a:extLst>
          </p:cNvPr>
          <p:cNvGrpSpPr/>
          <p:nvPr/>
        </p:nvGrpSpPr>
        <p:grpSpPr>
          <a:xfrm>
            <a:off x="7222342" y="533401"/>
            <a:ext cx="4664858" cy="2057400"/>
            <a:chOff x="6483186" y="2694273"/>
            <a:chExt cx="5094658" cy="2258727"/>
          </a:xfrm>
        </p:grpSpPr>
        <p:sp>
          <p:nvSpPr>
            <p:cNvPr id="4" name="Line 2">
              <a:extLst>
                <a:ext uri="{FF2B5EF4-FFF2-40B4-BE49-F238E27FC236}">
                  <a16:creationId xmlns:a16="http://schemas.microsoft.com/office/drawing/2014/main" id="{2C64A65C-18E0-4126-9B79-9D98A48D7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8168" y="4142073"/>
              <a:ext cx="152400" cy="4572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02921BB3-BBD9-410D-BAAC-C027909DA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03368" y="4065873"/>
              <a:ext cx="228600" cy="533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DF7EAE60-465A-4674-B5AE-A79F0147F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9968" y="4142073"/>
              <a:ext cx="152400" cy="4572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50719E1-FE0F-48F2-85C3-EDB313F09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88968" y="4065873"/>
              <a:ext cx="304800" cy="5334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896CA47F-313E-4107-ADC7-D3B45B3C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568" y="4446873"/>
              <a:ext cx="381000" cy="381000"/>
            </a:xfrm>
            <a:prstGeom prst="ellipse">
              <a:avLst/>
            </a:prstGeom>
            <a:solidFill>
              <a:srgbClr val="FFFF00"/>
            </a:solidFill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2934B18-BAFA-4EFF-82C8-66CBC5327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3768" y="4446873"/>
              <a:ext cx="381000" cy="381000"/>
            </a:xfrm>
            <a:prstGeom prst="ellipse">
              <a:avLst/>
            </a:prstGeom>
            <a:solidFill>
              <a:srgbClr val="FFFF00"/>
            </a:solidFill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0B606EB3-6CDD-4AAE-8345-A5E4E6D2D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0968" y="4446873"/>
              <a:ext cx="381000" cy="381000"/>
            </a:xfrm>
            <a:prstGeom prst="ellipse">
              <a:avLst/>
            </a:prstGeom>
            <a:solidFill>
              <a:srgbClr val="FFFF00"/>
            </a:solidFill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DA5B85A-C81A-44C3-9AD1-F5333E669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8168" y="4446873"/>
              <a:ext cx="381000" cy="381000"/>
            </a:xfrm>
            <a:prstGeom prst="ellipse">
              <a:avLst/>
            </a:prstGeom>
            <a:solidFill>
              <a:srgbClr val="FFFF00"/>
            </a:solidFill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823A0A17-ACFB-4EC9-820E-4882D984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9368" y="4142073"/>
              <a:ext cx="152400" cy="45720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44BCB750-259E-4827-B22E-AE0F681B2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7168" y="3532473"/>
              <a:ext cx="3048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B9DB3E25-7F4D-4100-AD9F-4BE062F6F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9968" y="3456273"/>
              <a:ext cx="381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4AD1969E-E327-4808-BC11-5E7500FB8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8368" y="3456273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CC492DFE-4E57-437C-950B-A3CFDA09E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64968" y="3532473"/>
              <a:ext cx="381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0D4E5AEE-826B-426C-B7A4-9C039FA63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88968" y="2922873"/>
              <a:ext cx="762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E6697972-DCD1-4A73-8C98-A3AA61517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98368" y="2922873"/>
              <a:ext cx="762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9BC1D784-B8C5-4146-ABA0-B45A16115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4168" y="26942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86EE1207-C8A9-475C-9CAE-E88BD7F22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74568" y="4065873"/>
              <a:ext cx="228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A03DF963-3423-46B2-B043-AB8C8A43D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1168" y="4142073"/>
              <a:ext cx="15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1B5FC0EB-FBB7-42EE-A713-E0B45E42C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60168" y="4065873"/>
              <a:ext cx="3048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731F5087-0538-4184-9A6F-0321FABB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768" y="44468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3BC29B37-1FA5-46B2-A870-38C30AF3B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4968" y="44468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CA4D8A76-72A0-4071-BE03-00320EE5F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2168" y="44468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BE218B2A-22B7-4112-9DF3-C27EED95B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568" y="38372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52DA25B3-4640-48B4-9438-9F46A7799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768" y="38372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8BDF2DE1-6E45-4D74-A9EB-23A0941B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1368" y="38372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A8B5E43B-D2DB-4543-8A3D-514546730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568" y="38372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602C164D-F703-496A-B1C8-F8D477A89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768" y="32276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7FF82305-2C2E-4D95-A3C5-B4651984D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568" y="3227673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FBAF4822-635A-42C4-9458-712AA48A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9368" y="4446873"/>
              <a:ext cx="381000" cy="381000"/>
            </a:xfrm>
            <a:prstGeom prst="ellipse">
              <a:avLst/>
            </a:prstGeom>
            <a:solidFill>
              <a:srgbClr val="FFFF00"/>
            </a:solidFill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lang="zh-CN" altLang="en-US" sz="1800">
                <a:latin typeface="Arial" charset="0"/>
                <a:ea typeface="宋体" charset="-122"/>
              </a:endParaRPr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53A0F327-2BFE-4BAB-84C3-623EFC6EF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190" y="2770473"/>
              <a:ext cx="199796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E2A1606B-558E-4567-AD21-A8A751EEA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8932" y="2770473"/>
              <a:ext cx="2197757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1F702D40-13C5-44D1-8A93-3341A2F1A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190" y="4316549"/>
              <a:ext cx="38934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EBF83003-D919-4958-B3E6-949F9D02D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1805" y="3680470"/>
              <a:ext cx="0" cy="60960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E7A42A34-72FD-4DA8-8C4F-4BACE32BE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953000"/>
              <a:ext cx="4711089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B1DB7A05-646D-4687-8C82-8CEF52E4A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9224" y="4094448"/>
              <a:ext cx="0" cy="83820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2">
              <a:extLst>
                <a:ext uri="{FF2B5EF4-FFF2-40B4-BE49-F238E27FC236}">
                  <a16:creationId xmlns:a16="http://schemas.microsoft.com/office/drawing/2014/main" id="{6C64EB5D-40ED-4D7C-968C-0C552DC25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1805" y="2779998"/>
              <a:ext cx="0" cy="53340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43">
              <a:extLst>
                <a:ext uri="{FF2B5EF4-FFF2-40B4-BE49-F238E27FC236}">
                  <a16:creationId xmlns:a16="http://schemas.microsoft.com/office/drawing/2014/main" id="{F19D386D-7D21-402B-AD8A-5DD97A43F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3186" y="3266102"/>
              <a:ext cx="9172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r>
                <a:rPr lang="en-US" altLang="zh-CN" b="1" baseline="300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r>
                <a:rPr lang="en-US" altLang="zh-CN" b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-1</a:t>
              </a:r>
            </a:p>
          </p:txBody>
        </p:sp>
        <p:sp>
          <p:nvSpPr>
            <p:cNvPr id="41" name="Text Box 44">
              <a:extLst>
                <a:ext uri="{FF2B5EF4-FFF2-40B4-BE49-F238E27FC236}">
                  <a16:creationId xmlns:a16="http://schemas.microsoft.com/office/drawing/2014/main" id="{3A7A2D77-D69B-4947-85AA-0F18BDB2A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0605" y="3644540"/>
              <a:ext cx="9172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r>
                <a:rPr lang="en-US" altLang="zh-CN" b="1" baseline="3000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r>
                <a:rPr lang="en-US" altLang="zh-CN" b="1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-1</a:t>
              </a:r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1D755693-F0F4-4FA1-AD33-230947FE1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9224" y="2770473"/>
              <a:ext cx="0" cy="91440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81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6303-68DA-4A75-AF31-E6C6300D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611185"/>
            <a:ext cx="10363200" cy="685800"/>
          </a:xfrm>
        </p:spPr>
        <p:txBody>
          <a:bodyPr/>
          <a:lstStyle/>
          <a:p>
            <a:r>
              <a:rPr lang="en-US" altLang="zh-CN" dirty="0"/>
              <a:t>6.2.2  </a:t>
            </a:r>
            <a:r>
              <a:rPr lang="zh-CN" altLang="en-US" dirty="0"/>
              <a:t>二叉树的性质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AAD8F-BE63-4146-9D6B-F7A93422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582400" cy="540158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400" dirty="0">
                <a:solidFill>
                  <a:srgbClr val="F42212"/>
                </a:solidFill>
              </a:rPr>
              <a:t>性质</a:t>
            </a:r>
            <a:r>
              <a:rPr lang="en-US" altLang="zh-CN" sz="2400" dirty="0">
                <a:solidFill>
                  <a:srgbClr val="F42212"/>
                </a:solidFill>
              </a:rPr>
              <a:t>5</a:t>
            </a:r>
            <a:r>
              <a:rPr lang="zh-CN" altLang="en-US" sz="2400" dirty="0"/>
              <a:t>：对于具有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00B050"/>
                </a:solidFill>
              </a:rPr>
              <a:t>个结点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完全</a:t>
            </a:r>
            <a:r>
              <a:rPr lang="zh-CN" altLang="en-US" sz="2400" dirty="0"/>
              <a:t>二叉树，如果按照从</a:t>
            </a:r>
            <a:r>
              <a:rPr lang="zh-CN" altLang="en-US" sz="2400" dirty="0">
                <a:solidFill>
                  <a:srgbClr val="00B050"/>
                </a:solidFill>
              </a:rPr>
              <a:t>上到下</a:t>
            </a:r>
            <a:r>
              <a:rPr lang="zh-CN" altLang="en-US" sz="2400" dirty="0"/>
              <a:t>和从</a:t>
            </a:r>
            <a:r>
              <a:rPr lang="zh-CN" altLang="en-US" sz="2400" dirty="0">
                <a:solidFill>
                  <a:srgbClr val="00B050"/>
                </a:solidFill>
              </a:rPr>
              <a:t>左到右</a:t>
            </a:r>
            <a:r>
              <a:rPr lang="zh-CN" altLang="en-US" sz="2400" dirty="0"/>
              <a:t>的顺序对二叉树中的所有结点从</a:t>
            </a:r>
            <a:r>
              <a:rPr lang="en-US" altLang="zh-CN" sz="2400" dirty="0"/>
              <a:t>1</a:t>
            </a:r>
            <a:r>
              <a:rPr lang="zh-CN" altLang="en-US" sz="2400" dirty="0"/>
              <a:t>开始顺序</a:t>
            </a:r>
            <a:r>
              <a:rPr lang="zh-CN" altLang="en-US" sz="2400" dirty="0">
                <a:solidFill>
                  <a:srgbClr val="00B050"/>
                </a:solidFill>
              </a:rPr>
              <a:t>编号</a:t>
            </a:r>
            <a:r>
              <a:rPr lang="zh-CN" altLang="en-US" sz="2400" dirty="0"/>
              <a:t>，则对于</a:t>
            </a:r>
            <a:r>
              <a:rPr lang="zh-CN" altLang="en-US" sz="2400" dirty="0">
                <a:solidFill>
                  <a:srgbClr val="00B050"/>
                </a:solidFill>
              </a:rPr>
              <a:t>任意的序号</a:t>
            </a:r>
            <a:r>
              <a:rPr lang="zh-CN" altLang="en-US" sz="2400" dirty="0"/>
              <a:t>为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的结点有： </a:t>
            </a:r>
          </a:p>
          <a:p>
            <a:pPr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= 1,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无双亲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结点</a:t>
            </a:r>
          </a:p>
          <a:p>
            <a:pPr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若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&gt;1,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双亲结点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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/2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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2i &gt; n,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无左孩子</a:t>
            </a:r>
          </a:p>
          <a:p>
            <a:pPr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若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2i≤n,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结点的</a:t>
            </a:r>
            <a:r>
              <a:rPr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左孩子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结点为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2i</a:t>
            </a:r>
          </a:p>
          <a:p>
            <a:pPr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若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2i +1 &gt; n ,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无右孩子</a:t>
            </a:r>
          </a:p>
          <a:p>
            <a:pPr>
              <a:spcAft>
                <a:spcPts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若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2i +1≤n,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右孩子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结点为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2i+1</a:t>
            </a:r>
          </a:p>
          <a:p>
            <a:pPr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1996A2-97B0-4443-859F-277980DB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561" y="2819400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181714-2532-49D7-8C4B-78682625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739" y="3458221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80D4D9-A036-4AC3-8AD1-4E55E10A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100" y="3549481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67F294-459A-433E-956B-18B47099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111" y="4279562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0F68CF-E08A-47F0-8D5C-27E7BE06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650" y="4279562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06710-E62E-4473-88C4-5C5EA751B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189" y="4279562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B72EB5-DDE0-4758-A13F-D199E704E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489" y="4279562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7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FAA75019-4517-4DBB-99CF-CB90E976E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9933" y="3058958"/>
            <a:ext cx="717628" cy="456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F489E14B-C0B4-49BB-879C-946A1FA17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8994" y="3093180"/>
            <a:ext cx="848106" cy="63882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03D073C-4BA1-47E6-8630-C36C95DA02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5221" y="3747211"/>
            <a:ext cx="456672" cy="5475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960D326-8DE0-46EA-833C-B793D71FA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0320" y="3823261"/>
            <a:ext cx="326194" cy="456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BD84AFD5-20D9-4077-95FF-A96B36F1E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94785" y="3832767"/>
            <a:ext cx="260956" cy="456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84B9C8D6-82C4-42DB-BEDD-2B3059DC9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45815" y="3832767"/>
            <a:ext cx="391433" cy="4563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 dirty="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C16BE064-72CB-4BB5-8BF5-8BBF0B89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192163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8</a:t>
            </a: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A394C2BB-F7DB-4423-9161-770498E0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2306" y="5192163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9</a:t>
            </a: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58A7870B-619E-46AE-81A1-F56D96761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7" y="5192163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10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3067DC83-E204-4A41-B47F-8446026D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083" y="5192163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11</a:t>
            </a:r>
          </a:p>
        </p:txBody>
      </p:sp>
      <p:sp>
        <p:nvSpPr>
          <p:cNvPr id="22" name="Oval 22">
            <a:extLst>
              <a:ext uri="{FF2B5EF4-FFF2-40B4-BE49-F238E27FC236}">
                <a16:creationId xmlns:a16="http://schemas.microsoft.com/office/drawing/2014/main" id="{A6E7C8D7-FA70-4FE1-A56D-CE2B32BE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994" y="5192163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12</a:t>
            </a: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9F066302-C0AB-48C1-A50B-A9DC44DE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1383" y="5192163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/>
              <a:t>13</a:t>
            </a:r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BF6539E8-3B70-48F9-B041-93F1BFDC8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8055" y="5192163"/>
            <a:ext cx="391433" cy="456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14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AABED0BA-A2B4-4D18-95B8-136A6BC79C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4768" y="4644602"/>
            <a:ext cx="326194" cy="5475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E16D6356-ED57-44CE-8CB5-1FD0CF125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4052" y="4644602"/>
            <a:ext cx="195717" cy="5475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A0B8353A-B009-4C53-A823-1EA0D8F56C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0905" y="4644602"/>
            <a:ext cx="260956" cy="5475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53B49615-973F-4B3F-A4A3-81411C5D2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9027" y="4644602"/>
            <a:ext cx="260956" cy="5475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 dirty="0"/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8832F551-9C90-44D0-8EDC-6D671317A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88401" y="4644602"/>
            <a:ext cx="195717" cy="5475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66CA0E2C-8612-4C72-94EA-BBC0D4EC2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4101" y="4690232"/>
            <a:ext cx="192998" cy="5019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42CBB960-CD2F-4934-871C-E760BF7F07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79011" y="4692133"/>
            <a:ext cx="225618" cy="5000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691A74C-24A3-4809-A3DD-927E7EB8A975}"/>
              </a:ext>
            </a:extLst>
          </p:cNvPr>
          <p:cNvSpPr/>
          <p:nvPr/>
        </p:nvSpPr>
        <p:spPr bwMode="auto">
          <a:xfrm>
            <a:off x="9931111" y="4289067"/>
            <a:ext cx="395511" cy="456300"/>
          </a:xfrm>
          <a:prstGeom prst="ellipse">
            <a:avLst/>
          </a:prstGeom>
          <a:noFill/>
          <a:ln w="53975" cap="flat" cmpd="sng" algn="ctr">
            <a:solidFill>
              <a:srgbClr val="FF0000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25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39418" y="304800"/>
            <a:ext cx="10856278" cy="6172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 anchor="t" anchorCtr="0">
            <a:noAutofit/>
          </a:bodyPr>
          <a:lstStyle/>
          <a:p>
            <a:pPr marL="468000" lvl="1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证明：</a:t>
            </a:r>
          </a:p>
          <a:p>
            <a:pPr marL="478800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结点 </a:t>
            </a:r>
            <a:r>
              <a:rPr lang="en-US" altLang="zh-CN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在第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层，其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双亲 </a:t>
            </a:r>
            <a:r>
              <a:rPr lang="en-US" altLang="zh-CN" b="1" dirty="0" err="1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在第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k-1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层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第 </a:t>
            </a:r>
            <a:r>
              <a:rPr lang="en-US" altLang="zh-CN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q 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结点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78800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则：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=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en-US" altLang="zh-CN" sz="2800" b="1" baseline="300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k-2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-1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+</a:t>
            </a:r>
            <a:r>
              <a:rPr lang="en-US" altLang="zh-CN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q</a:t>
            </a:r>
          </a:p>
          <a:p>
            <a:pPr marL="478800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若：结点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是结点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的左孩子，则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46800" lvl="1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j =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sz="2800" b="1" baseline="300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k-1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-1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+</a:t>
            </a:r>
            <a:r>
              <a:rPr lang="en-US" altLang="zh-CN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2(q-1)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+</a:t>
            </a:r>
            <a:r>
              <a:rPr lang="en-US" altLang="zh-CN" b="1" dirty="0">
                <a:solidFill>
                  <a:schemeClr val="accent2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 = 2</a:t>
            </a:r>
            <a:r>
              <a:rPr lang="en-US" altLang="zh-CN" sz="2800" b="1" baseline="30000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k-1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-2+2q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，可得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j = 2i</a:t>
            </a:r>
          </a:p>
          <a:p>
            <a:pPr marL="478800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若结点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是结点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的右孩子，则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46800" lvl="1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j =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2</a:t>
            </a:r>
            <a:r>
              <a:rPr lang="en-US" altLang="zh-CN" sz="2800" b="1" baseline="300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k-1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-1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+</a:t>
            </a:r>
            <a:r>
              <a:rPr lang="en-US" altLang="zh-CN" b="1" dirty="0">
                <a:solidFill>
                  <a:srgbClr val="00B05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2q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，可得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j = 2i+1</a:t>
            </a:r>
          </a:p>
          <a:p>
            <a:pPr marL="478800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故：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 =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j/2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cs typeface="Times New Roman" pitchFamily="18" charset="0"/>
              <a:sym typeface="Symbol"/>
            </a:endParaRPr>
          </a:p>
          <a:p>
            <a:pPr marL="946800" lvl="1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若结点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有左孩子：则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2i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n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，其左孩子为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2i</a:t>
            </a:r>
          </a:p>
          <a:p>
            <a:pPr marL="946800" lvl="1" indent="-46800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若结点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有右孩子：则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2i+1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n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，其右孩子为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/>
              </a:rPr>
              <a:t>2i+1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  <a:sym typeface="Symbol" pitchFamily="18" charset="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3E18689-E72D-4A46-8DA1-6D3C67D254E6}"/>
              </a:ext>
            </a:extLst>
          </p:cNvPr>
          <p:cNvGrpSpPr/>
          <p:nvPr/>
        </p:nvGrpSpPr>
        <p:grpSpPr>
          <a:xfrm>
            <a:off x="6477000" y="1091910"/>
            <a:ext cx="5578261" cy="1745697"/>
            <a:chOff x="7253510" y="990600"/>
            <a:chExt cx="4801751" cy="174569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7A40326-EB29-46CF-8496-182B9622C9A1}"/>
                </a:ext>
              </a:extLst>
            </p:cNvPr>
            <p:cNvGrpSpPr/>
            <p:nvPr/>
          </p:nvGrpSpPr>
          <p:grpSpPr>
            <a:xfrm>
              <a:off x="7335611" y="990600"/>
              <a:ext cx="4719650" cy="1745697"/>
              <a:chOff x="5607780" y="1600200"/>
              <a:chExt cx="4719650" cy="1745697"/>
            </a:xfrm>
          </p:grpSpPr>
          <p:grpSp>
            <p:nvGrpSpPr>
              <p:cNvPr id="34" name="Group 32">
                <a:extLst>
                  <a:ext uri="{FF2B5EF4-FFF2-40B4-BE49-F238E27FC236}">
                    <a16:creationId xmlns:a16="http://schemas.microsoft.com/office/drawing/2014/main" id="{33487F74-E3C9-4C23-A90E-132D8C4CD8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01972" y="1600200"/>
                <a:ext cx="3574558" cy="1745697"/>
                <a:chOff x="199" y="2153"/>
                <a:chExt cx="2997" cy="1610"/>
              </a:xfrm>
            </p:grpSpPr>
            <p:sp>
              <p:nvSpPr>
                <p:cNvPr id="38" name="Oval 33">
                  <a:extLst>
                    <a:ext uri="{FF2B5EF4-FFF2-40B4-BE49-F238E27FC236}">
                      <a16:creationId xmlns:a16="http://schemas.microsoft.com/office/drawing/2014/main" id="{E759C5EC-A29B-4A08-BF9C-27B41400D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8" y="2153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 dirty="0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39" name="Oval 34">
                  <a:extLst>
                    <a:ext uri="{FF2B5EF4-FFF2-40B4-BE49-F238E27FC236}">
                      <a16:creationId xmlns:a16="http://schemas.microsoft.com/office/drawing/2014/main" id="{5B53A3DB-9121-491C-826E-84DE3A773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" y="256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40" name="Oval 35">
                  <a:extLst>
                    <a:ext uri="{FF2B5EF4-FFF2-40B4-BE49-F238E27FC236}">
                      <a16:creationId xmlns:a16="http://schemas.microsoft.com/office/drawing/2014/main" id="{6007D463-3DE1-4E6D-BC0E-30DD5E8733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9" y="256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41" name="Oval 36">
                  <a:extLst>
                    <a:ext uri="{FF2B5EF4-FFF2-40B4-BE49-F238E27FC236}">
                      <a16:creationId xmlns:a16="http://schemas.microsoft.com/office/drawing/2014/main" id="{6A41813D-F7FF-4E9D-AE22-50DDC89C8F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2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11</a:t>
                  </a:r>
                </a:p>
              </p:txBody>
            </p:sp>
            <p:sp>
              <p:nvSpPr>
                <p:cNvPr id="42" name="Oval 37">
                  <a:extLst>
                    <a:ext uri="{FF2B5EF4-FFF2-40B4-BE49-F238E27FC236}">
                      <a16:creationId xmlns:a16="http://schemas.microsoft.com/office/drawing/2014/main" id="{EA35322E-8BEE-4E9E-AAD1-8294CBD30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" y="300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4</a:t>
                  </a:r>
                </a:p>
              </p:txBody>
            </p:sp>
            <p:sp>
              <p:nvSpPr>
                <p:cNvPr id="43" name="Oval 38">
                  <a:extLst>
                    <a:ext uri="{FF2B5EF4-FFF2-40B4-BE49-F238E27FC236}">
                      <a16:creationId xmlns:a16="http://schemas.microsoft.com/office/drawing/2014/main" id="{98E107A4-C526-4D1F-9F38-B5B8E931AD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0" y="300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5</a:t>
                  </a:r>
                </a:p>
              </p:txBody>
            </p:sp>
            <p:sp>
              <p:nvSpPr>
                <p:cNvPr id="44" name="Oval 39">
                  <a:extLst>
                    <a:ext uri="{FF2B5EF4-FFF2-40B4-BE49-F238E27FC236}">
                      <a16:creationId xmlns:a16="http://schemas.microsoft.com/office/drawing/2014/main" id="{4B2E6A48-CE43-4DB9-8172-FB5EDD8D0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 dirty="0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8</a:t>
                  </a:r>
                </a:p>
              </p:txBody>
            </p:sp>
            <p:sp>
              <p:nvSpPr>
                <p:cNvPr id="45" name="Oval 40">
                  <a:extLst>
                    <a:ext uri="{FF2B5EF4-FFF2-40B4-BE49-F238E27FC236}">
                      <a16:creationId xmlns:a16="http://schemas.microsoft.com/office/drawing/2014/main" id="{85878F6C-CFE9-4780-B939-5EC0BF94B8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  <p:sp>
              <p:nvSpPr>
                <p:cNvPr id="46" name="Oval 41">
                  <a:extLst>
                    <a:ext uri="{FF2B5EF4-FFF2-40B4-BE49-F238E27FC236}">
                      <a16:creationId xmlns:a16="http://schemas.microsoft.com/office/drawing/2014/main" id="{25090E95-DD9A-4069-BEDF-4E060A310F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 dirty="0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12</a:t>
                  </a:r>
                </a:p>
              </p:txBody>
            </p:sp>
            <p:sp>
              <p:nvSpPr>
                <p:cNvPr id="47" name="Oval 42">
                  <a:extLst>
                    <a:ext uri="{FF2B5EF4-FFF2-40B4-BE49-F238E27FC236}">
                      <a16:creationId xmlns:a16="http://schemas.microsoft.com/office/drawing/2014/main" id="{E8E35140-E120-4766-83EF-DD45EB92B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8" y="300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6</a:t>
                  </a:r>
                </a:p>
              </p:txBody>
            </p:sp>
            <p:sp>
              <p:nvSpPr>
                <p:cNvPr id="48" name="Oval 43">
                  <a:extLst>
                    <a:ext uri="{FF2B5EF4-FFF2-40B4-BE49-F238E27FC236}">
                      <a16:creationId xmlns:a16="http://schemas.microsoft.com/office/drawing/2014/main" id="{159E877F-717C-4196-A1BC-69FF07B29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3005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7</a:t>
                  </a:r>
                </a:p>
              </p:txBody>
            </p:sp>
            <p:sp>
              <p:nvSpPr>
                <p:cNvPr id="49" name="Oval 44">
                  <a:extLst>
                    <a:ext uri="{FF2B5EF4-FFF2-40B4-BE49-F238E27FC236}">
                      <a16:creationId xmlns:a16="http://schemas.microsoft.com/office/drawing/2014/main" id="{399CEE34-B1E4-42CE-B8AA-68F21A139A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4" y="3471"/>
                  <a:ext cx="290" cy="292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1800" b="1" dirty="0">
                      <a:solidFill>
                        <a:srgbClr val="FF0000"/>
                      </a:solidFill>
                      <a:latin typeface="Arial Black" panose="020B0A04020102020204" pitchFamily="34" charset="0"/>
                      <a:ea typeface="Verdana" panose="020B0604030504040204" pitchFamily="34" charset="0"/>
                      <a:cs typeface="Courier New" panose="02070309020205020404" pitchFamily="49" charset="0"/>
                    </a:rPr>
                    <a:t>10</a:t>
                  </a:r>
                </a:p>
              </p:txBody>
            </p:sp>
            <p:sp>
              <p:nvSpPr>
                <p:cNvPr id="50" name="Line 45">
                  <a:extLst>
                    <a:ext uri="{FF2B5EF4-FFF2-40B4-BE49-F238E27FC236}">
                      <a16:creationId xmlns:a16="http://schemas.microsoft.com/office/drawing/2014/main" id="{0838B9CC-0EA4-4D11-98F0-DC6A0A72CB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3" y="2374"/>
                  <a:ext cx="543" cy="281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Line 46">
                  <a:extLst>
                    <a:ext uri="{FF2B5EF4-FFF2-40B4-BE49-F238E27FC236}">
                      <a16:creationId xmlns:a16="http://schemas.microsoft.com/office/drawing/2014/main" id="{29F4F8B6-FC5D-46F0-A937-16CB2544E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9" y="2385"/>
                  <a:ext cx="567" cy="30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Line 47">
                  <a:extLst>
                    <a:ext uri="{FF2B5EF4-FFF2-40B4-BE49-F238E27FC236}">
                      <a16:creationId xmlns:a16="http://schemas.microsoft.com/office/drawing/2014/main" id="{240B2D06-DE28-4789-A813-D5BF4D77A1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74" y="2818"/>
                  <a:ext cx="233" cy="234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Line 48">
                  <a:extLst>
                    <a:ext uri="{FF2B5EF4-FFF2-40B4-BE49-F238E27FC236}">
                      <a16:creationId xmlns:a16="http://schemas.microsoft.com/office/drawing/2014/main" id="{E1D1DFE9-1404-40A0-BBFB-C3BAE269CA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7" y="2818"/>
                  <a:ext cx="211" cy="211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Line 49">
                  <a:extLst>
                    <a:ext uri="{FF2B5EF4-FFF2-40B4-BE49-F238E27FC236}">
                      <a16:creationId xmlns:a16="http://schemas.microsoft.com/office/drawing/2014/main" id="{AD8DEA24-2D2C-49E3-87D0-02EB89E64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17" y="2829"/>
                  <a:ext cx="235" cy="234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Line 50">
                  <a:extLst>
                    <a:ext uri="{FF2B5EF4-FFF2-40B4-BE49-F238E27FC236}">
                      <a16:creationId xmlns:a16="http://schemas.microsoft.com/office/drawing/2014/main" id="{2DD8EED2-3024-45D9-B8B5-1626BCDBC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9" y="2818"/>
                  <a:ext cx="223" cy="222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6" name="Line 51">
                  <a:extLst>
                    <a:ext uri="{FF2B5EF4-FFF2-40B4-BE49-F238E27FC236}">
                      <a16:creationId xmlns:a16="http://schemas.microsoft.com/office/drawing/2014/main" id="{8DDDC3EE-95BB-4D18-8F7E-25C6A4DE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2" y="3285"/>
                  <a:ext cx="134" cy="20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" name="Line 52">
                  <a:extLst>
                    <a:ext uri="{FF2B5EF4-FFF2-40B4-BE49-F238E27FC236}">
                      <a16:creationId xmlns:a16="http://schemas.microsoft.com/office/drawing/2014/main" id="{9640FC9C-67E8-456B-A594-A343C960C3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7" y="3296"/>
                  <a:ext cx="122" cy="20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8" name="Line 53">
                  <a:extLst>
                    <a:ext uri="{FF2B5EF4-FFF2-40B4-BE49-F238E27FC236}">
                      <a16:creationId xmlns:a16="http://schemas.microsoft.com/office/drawing/2014/main" id="{3686E273-A799-4E2E-8460-74E4FEA92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0" y="3296"/>
                  <a:ext cx="89" cy="178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9" name="Line 54">
                  <a:extLst>
                    <a:ext uri="{FF2B5EF4-FFF2-40B4-BE49-F238E27FC236}">
                      <a16:creationId xmlns:a16="http://schemas.microsoft.com/office/drawing/2014/main" id="{8BA83C93-9DAC-4B4A-848B-47DEF63476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5" y="3263"/>
                  <a:ext cx="111" cy="211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0" name="Line 55">
                  <a:extLst>
                    <a:ext uri="{FF2B5EF4-FFF2-40B4-BE49-F238E27FC236}">
                      <a16:creationId xmlns:a16="http://schemas.microsoft.com/office/drawing/2014/main" id="{91D3AAD4-3A81-4125-BA2A-8A2098DF1D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29" y="3285"/>
                  <a:ext cx="123" cy="20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 b="1">
                    <a:solidFill>
                      <a:srgbClr val="FF0000"/>
                    </a:solidFill>
                    <a:latin typeface="Arial Black" panose="020B0A040201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36" name="Line 45">
                <a:extLst>
                  <a:ext uri="{FF2B5EF4-FFF2-40B4-BE49-F238E27FC236}">
                    <a16:creationId xmlns:a16="http://schemas.microsoft.com/office/drawing/2014/main" id="{9F549838-879A-4811-9FE4-8E0C9B04DB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61907" y="2932347"/>
                <a:ext cx="4065523" cy="0"/>
              </a:xfrm>
              <a:prstGeom prst="line">
                <a:avLst/>
              </a:prstGeom>
              <a:noFill/>
              <a:ln w="38100" cap="rnd">
                <a:solidFill>
                  <a:srgbClr val="0000FF"/>
                </a:solidFill>
                <a:prstDash val="sys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 Box 80">
                <a:extLst>
                  <a:ext uri="{FF2B5EF4-FFF2-40B4-BE49-F238E27FC236}">
                    <a16:creationId xmlns:a16="http://schemas.microsoft.com/office/drawing/2014/main" id="{EFA0B607-3E78-4BC4-A4C7-BD1CE2296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7780" y="2456482"/>
                <a:ext cx="123829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CC00CC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k-1</a:t>
                </a:r>
                <a:r>
                  <a:rPr lang="zh-CN" altLang="en-US" sz="2000" b="1" dirty="0">
                    <a:solidFill>
                      <a:srgbClr val="CC00CC"/>
                    </a:solidFill>
                    <a:latin typeface="Verdana" panose="020B0604030504040204" pitchFamily="34" charset="0"/>
                    <a:ea typeface="微软雅黑" panose="020B0503020204020204" pitchFamily="34" charset="-122"/>
                    <a:cs typeface="Verdana" panose="020B0604030504040204" pitchFamily="34" charset="0"/>
                  </a:rPr>
                  <a:t>层</a:t>
                </a:r>
                <a:endParaRPr lang="en-US" altLang="zh-CN" sz="2000" b="1" dirty="0">
                  <a:solidFill>
                    <a:srgbClr val="CC00C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61" name="Text Box 80">
              <a:extLst>
                <a:ext uri="{FF2B5EF4-FFF2-40B4-BE49-F238E27FC236}">
                  <a16:creationId xmlns:a16="http://schemas.microsoft.com/office/drawing/2014/main" id="{95592767-ED38-4F4D-A029-5E44C16B0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10" y="2332625"/>
              <a:ext cx="12382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CC00C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  <a:r>
                <a:rPr lang="zh-CN" altLang="en-US" sz="2000" b="1" dirty="0">
                  <a:solidFill>
                    <a:srgbClr val="CC00CC"/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层</a:t>
              </a:r>
              <a:endParaRPr lang="en-US" altLang="zh-CN" sz="2000" b="1" dirty="0">
                <a:solidFill>
                  <a:srgbClr val="CC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D0F2-D302-471C-B9EC-C8939433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914400"/>
          </a:xfrm>
        </p:spPr>
        <p:txBody>
          <a:bodyPr/>
          <a:lstStyle/>
          <a:p>
            <a:r>
              <a:rPr lang="en-US" altLang="zh-CN" sz="4000" dirty="0"/>
              <a:t>6.2.3  </a:t>
            </a:r>
            <a:r>
              <a:rPr lang="zh-CN" altLang="en-US" sz="4000" dirty="0"/>
              <a:t>二叉树的存储结构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35483-4C4E-434C-A2FA-1C408DBA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0"/>
            <a:ext cx="11277600" cy="4724400"/>
          </a:xfrm>
        </p:spPr>
        <p:txBody>
          <a:bodyPr/>
          <a:lstStyle/>
          <a:p>
            <a:r>
              <a:rPr lang="zh-CN" altLang="en-US" sz="2800" dirty="0"/>
              <a:t>二叉树的结构是</a:t>
            </a:r>
            <a:r>
              <a:rPr lang="zh-CN" altLang="en-US" sz="2800" dirty="0">
                <a:solidFill>
                  <a:srgbClr val="00B050"/>
                </a:solidFill>
              </a:rPr>
              <a:t>非线性</a:t>
            </a:r>
            <a:r>
              <a:rPr lang="zh-CN" altLang="en-US" sz="2800" dirty="0"/>
              <a:t>的，每一结点</a:t>
            </a:r>
            <a:r>
              <a:rPr lang="zh-CN" altLang="en-US" sz="2800" dirty="0">
                <a:solidFill>
                  <a:srgbClr val="00B050"/>
                </a:solidFill>
              </a:rPr>
              <a:t>最多</a:t>
            </a:r>
            <a:r>
              <a:rPr lang="zh-CN" altLang="en-US" sz="2800" dirty="0"/>
              <a:t>可有</a:t>
            </a:r>
            <a:r>
              <a:rPr lang="zh-CN" altLang="en-US" sz="2800" dirty="0">
                <a:solidFill>
                  <a:srgbClr val="00B050"/>
                </a:solidFill>
              </a:rPr>
              <a:t>两个后继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二叉树的存储结构有两种：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D842CD"/>
                </a:solidFill>
              </a:rPr>
              <a:t>顺序存储</a:t>
            </a:r>
            <a:r>
              <a:rPr lang="zh-CN" altLang="en-US" sz="2600" dirty="0"/>
              <a:t>结构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D842CD"/>
                </a:solidFill>
              </a:rPr>
              <a:t>链式存储</a:t>
            </a:r>
            <a:r>
              <a:rPr lang="zh-CN" altLang="en-US" sz="2600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72833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DE571-5E3C-48BA-BE41-DE3FAC1B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二叉树的顺序存储结构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C0E29-6DA1-4C4B-92D7-290E4EBC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3581400"/>
          </a:xfrm>
        </p:spPr>
        <p:txBody>
          <a:bodyPr/>
          <a:lstStyle/>
          <a:p>
            <a:r>
              <a:rPr lang="zh-CN" altLang="en-US" dirty="0"/>
              <a:t>存储方式：用一组地址连续的存储单元存放二叉树</a:t>
            </a:r>
            <a:r>
              <a:rPr lang="en-US" altLang="zh-CN" dirty="0"/>
              <a:t>T</a:t>
            </a:r>
            <a:r>
              <a:rPr lang="zh-CN" altLang="en-US" dirty="0"/>
              <a:t>上的结点元素。</a:t>
            </a:r>
          </a:p>
          <a:p>
            <a:r>
              <a:rPr lang="zh-CN" altLang="en-US" dirty="0"/>
              <a:t>按完全二叉树的结构</a:t>
            </a:r>
            <a:r>
              <a:rPr lang="zh-CN" altLang="en-US" dirty="0">
                <a:solidFill>
                  <a:srgbClr val="00B050"/>
                </a:solidFill>
              </a:rPr>
              <a:t>自上而下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自左至右</a:t>
            </a:r>
            <a:r>
              <a:rPr lang="zh-CN" altLang="en-US" dirty="0"/>
              <a:t>对结点</a:t>
            </a:r>
            <a:r>
              <a:rPr lang="zh-CN" altLang="en-US" dirty="0">
                <a:solidFill>
                  <a:srgbClr val="00B050"/>
                </a:solidFill>
              </a:rPr>
              <a:t>编号</a:t>
            </a:r>
            <a:r>
              <a:rPr lang="zh-CN" altLang="en-US" dirty="0"/>
              <a:t>，存储时将</a:t>
            </a:r>
            <a:r>
              <a:rPr lang="en-US" altLang="zh-CN" dirty="0"/>
              <a:t>T</a:t>
            </a:r>
            <a:r>
              <a:rPr lang="zh-CN" altLang="en-US" dirty="0"/>
              <a:t>中结点存储在一维数组的对应位置。</a:t>
            </a:r>
          </a:p>
          <a:p>
            <a:r>
              <a:rPr lang="zh-CN" altLang="en-US" dirty="0"/>
              <a:t>特点：</a:t>
            </a:r>
            <a:r>
              <a:rPr lang="zh-CN" altLang="en-US" dirty="0">
                <a:solidFill>
                  <a:srgbClr val="00B050"/>
                </a:solidFill>
              </a:rPr>
              <a:t>结点间关系</a:t>
            </a:r>
            <a:r>
              <a:rPr lang="zh-CN" altLang="en-US" dirty="0"/>
              <a:t>蕴含在其</a:t>
            </a:r>
            <a:r>
              <a:rPr lang="zh-CN" altLang="en-US" dirty="0">
                <a:solidFill>
                  <a:srgbClr val="00B050"/>
                </a:solidFill>
              </a:rPr>
              <a:t>存储位置</a:t>
            </a:r>
            <a:r>
              <a:rPr lang="zh-CN" altLang="en-US" dirty="0"/>
              <a:t>中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浪费空间</a:t>
            </a:r>
            <a:r>
              <a:rPr lang="zh-CN" altLang="en-US" dirty="0"/>
              <a:t>（适于存</a:t>
            </a:r>
            <a:r>
              <a:rPr lang="zh-CN" altLang="en-US" dirty="0">
                <a:solidFill>
                  <a:srgbClr val="00B050"/>
                </a:solidFill>
              </a:rPr>
              <a:t>满</a:t>
            </a:r>
            <a:r>
              <a:rPr lang="zh-CN" altLang="en-US" dirty="0"/>
              <a:t>二叉树和</a:t>
            </a:r>
            <a:r>
              <a:rPr lang="zh-CN" altLang="en-US" dirty="0">
                <a:solidFill>
                  <a:srgbClr val="00B050"/>
                </a:solidFill>
              </a:rPr>
              <a:t>完全</a:t>
            </a:r>
            <a:r>
              <a:rPr lang="zh-CN" altLang="en-US" dirty="0"/>
              <a:t>二叉树）</a:t>
            </a:r>
          </a:p>
          <a:p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C0A7E7C-7507-4601-88C1-DC10DCAB3FEC}"/>
              </a:ext>
            </a:extLst>
          </p:cNvPr>
          <p:cNvGrpSpPr/>
          <p:nvPr/>
        </p:nvGrpSpPr>
        <p:grpSpPr>
          <a:xfrm>
            <a:off x="8390194" y="2744961"/>
            <a:ext cx="2894876" cy="2273011"/>
            <a:chOff x="1600200" y="4114800"/>
            <a:chExt cx="2894876" cy="2273011"/>
          </a:xfrm>
        </p:grpSpPr>
        <p:grpSp>
          <p:nvGrpSpPr>
            <p:cNvPr id="4" name="Group 43">
              <a:extLst>
                <a:ext uri="{FF2B5EF4-FFF2-40B4-BE49-F238E27FC236}">
                  <a16:creationId xmlns:a16="http://schemas.microsoft.com/office/drawing/2014/main" id="{417D4E3C-FA22-4FF9-B493-8E8D51E41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0200" y="4114800"/>
              <a:ext cx="2752148" cy="2273011"/>
              <a:chOff x="3332" y="2503"/>
              <a:chExt cx="1907" cy="15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50DE075-C086-47F1-82A1-BEA9508A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2503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61173E-8446-4DE8-AA95-A802F9522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288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4FB1C5-0563-41FA-9F4B-FD9A21D2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2878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b" anchorCtr="1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F0DEEE0-805B-4DEB-B9A5-F47FEA989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319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FE509AC-7F53-48FA-A84C-E4B0FB8F6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3319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b" anchorCtr="1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ED0F02-EF0D-4DAB-BC14-DA694828D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" y="378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8C8ECE-5861-4830-BB7A-81EA80A11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78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lIns="0" tIns="0" rIns="0" bIns="0" anchor="b" anchorCtr="1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itchFamily="2" charset="-122"/>
                  </a:rPr>
                  <a:t>g</a:t>
                </a:r>
              </a:p>
            </p:txBody>
          </p:sp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75131780-0D08-449C-B050-5FD7015C5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5" y="2704"/>
                <a:ext cx="181" cy="227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Line 14">
                <a:extLst>
                  <a:ext uri="{FF2B5EF4-FFF2-40B4-BE49-F238E27FC236}">
                    <a16:creationId xmlns:a16="http://schemas.microsoft.com/office/drawing/2014/main" id="{7AAC051D-4245-4DF5-82CE-8D3DF1DB2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9" y="3129"/>
                <a:ext cx="178" cy="222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0FF3CDA2-5320-4CCE-B4EF-0B9B1BB7C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" y="3584"/>
                <a:ext cx="112" cy="209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379D538C-8384-480B-AC58-14B4378A4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1" y="3606"/>
                <a:ext cx="57" cy="187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6" name="Oval 32">
                <a:extLst>
                  <a:ext uri="{FF2B5EF4-FFF2-40B4-BE49-F238E27FC236}">
                    <a16:creationId xmlns:a16="http://schemas.microsoft.com/office/drawing/2014/main" id="{5B5079C5-64BF-4BB8-BFD2-4896FD903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" y="3340"/>
                <a:ext cx="267" cy="266"/>
              </a:xfrm>
              <a:prstGeom prst="ellipse">
                <a:avLst/>
              </a:prstGeom>
              <a:noFill/>
              <a:ln w="38100">
                <a:solidFill>
                  <a:srgbClr val="9900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Oval 33">
                <a:extLst>
                  <a:ext uri="{FF2B5EF4-FFF2-40B4-BE49-F238E27FC236}">
                    <a16:creationId xmlns:a16="http://schemas.microsoft.com/office/drawing/2014/main" id="{4559FB0D-07BC-40B7-9C15-5B2FC7240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3346"/>
                <a:ext cx="267" cy="266"/>
              </a:xfrm>
              <a:prstGeom prst="ellipse">
                <a:avLst/>
              </a:prstGeom>
              <a:noFill/>
              <a:ln w="38100">
                <a:solidFill>
                  <a:srgbClr val="9900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Oval 34">
                <a:extLst>
                  <a:ext uri="{FF2B5EF4-FFF2-40B4-BE49-F238E27FC236}">
                    <a16:creationId xmlns:a16="http://schemas.microsoft.com/office/drawing/2014/main" id="{51F9125C-B9A5-4F44-9133-4A85A68AD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" y="3792"/>
                <a:ext cx="267" cy="266"/>
              </a:xfrm>
              <a:prstGeom prst="ellipse">
                <a:avLst/>
              </a:prstGeom>
              <a:noFill/>
              <a:ln w="38100">
                <a:solidFill>
                  <a:srgbClr val="9900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Oval 35">
                <a:extLst>
                  <a:ext uri="{FF2B5EF4-FFF2-40B4-BE49-F238E27FC236}">
                    <a16:creationId xmlns:a16="http://schemas.microsoft.com/office/drawing/2014/main" id="{CA0E4A61-6A9C-4C5D-849D-BBC03B980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799"/>
                <a:ext cx="267" cy="266"/>
              </a:xfrm>
              <a:prstGeom prst="ellipse">
                <a:avLst/>
              </a:prstGeom>
              <a:noFill/>
              <a:ln w="38100">
                <a:solidFill>
                  <a:srgbClr val="9900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36">
                <a:extLst>
                  <a:ext uri="{FF2B5EF4-FFF2-40B4-BE49-F238E27FC236}">
                    <a16:creationId xmlns:a16="http://schemas.microsoft.com/office/drawing/2014/main" id="{A931C396-E574-449B-96CA-2B4BFC85B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7" y="3158"/>
                <a:ext cx="136" cy="181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1" name="Line 37">
                <a:extLst>
                  <a:ext uri="{FF2B5EF4-FFF2-40B4-BE49-F238E27FC236}">
                    <a16:creationId xmlns:a16="http://schemas.microsoft.com/office/drawing/2014/main" id="{96F806FB-64F2-4EDA-94E9-5D533A684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8" y="2704"/>
                <a:ext cx="178" cy="222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2" name="Line 39">
                <a:extLst>
                  <a:ext uri="{FF2B5EF4-FFF2-40B4-BE49-F238E27FC236}">
                    <a16:creationId xmlns:a16="http://schemas.microsoft.com/office/drawing/2014/main" id="{CD20CD22-C086-45DD-89CD-F733703C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9" y="3612"/>
                <a:ext cx="74" cy="187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40">
                <a:extLst>
                  <a:ext uri="{FF2B5EF4-FFF2-40B4-BE49-F238E27FC236}">
                    <a16:creationId xmlns:a16="http://schemas.microsoft.com/office/drawing/2014/main" id="{BD43DC82-F4D2-4840-A9DF-5911B8099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15" y="3566"/>
                <a:ext cx="91" cy="227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41">
                <a:extLst>
                  <a:ext uri="{FF2B5EF4-FFF2-40B4-BE49-F238E27FC236}">
                    <a16:creationId xmlns:a16="http://schemas.microsoft.com/office/drawing/2014/main" id="{F14AB6C1-5147-456D-BC2E-093885D75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1" y="3158"/>
                <a:ext cx="120" cy="187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42">
                <a:extLst>
                  <a:ext uri="{FF2B5EF4-FFF2-40B4-BE49-F238E27FC236}">
                    <a16:creationId xmlns:a16="http://schemas.microsoft.com/office/drawing/2014/main" id="{E6701A7B-A149-406F-9652-14452EF14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0" y="3158"/>
                <a:ext cx="45" cy="182"/>
              </a:xfrm>
              <a:prstGeom prst="line">
                <a:avLst/>
              </a:prstGeom>
              <a:noFill/>
              <a:ln w="38100">
                <a:solidFill>
                  <a:srgbClr val="990099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4" name="Oval 44">
              <a:extLst>
                <a:ext uri="{FF2B5EF4-FFF2-40B4-BE49-F238E27FC236}">
                  <a16:creationId xmlns:a16="http://schemas.microsoft.com/office/drawing/2014/main" id="{8D5B6E16-6B7E-49EB-B1CC-336E662F2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898" y="5155760"/>
              <a:ext cx="1224178" cy="71247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44">
              <a:extLst>
                <a:ext uri="{FF2B5EF4-FFF2-40B4-BE49-F238E27FC236}">
                  <a16:creationId xmlns:a16="http://schemas.microsoft.com/office/drawing/2014/main" id="{CE8C41CE-CF0B-416D-9DE4-B2712E620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916" y="4676807"/>
              <a:ext cx="429066" cy="402170"/>
            </a:xfrm>
            <a:prstGeom prst="ellips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85EA3C2-0311-47E5-963E-4C256BD2E116}"/>
              </a:ext>
            </a:extLst>
          </p:cNvPr>
          <p:cNvGrpSpPr/>
          <p:nvPr/>
        </p:nvGrpSpPr>
        <p:grpSpPr>
          <a:xfrm>
            <a:off x="3043650" y="5315267"/>
            <a:ext cx="5357516" cy="919602"/>
            <a:chOff x="4955652" y="4801899"/>
            <a:chExt cx="5357516" cy="91960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212555D-C17D-45F7-96EA-60327D6DF6FF}"/>
                </a:ext>
              </a:extLst>
            </p:cNvPr>
            <p:cNvGrpSpPr/>
            <p:nvPr/>
          </p:nvGrpSpPr>
          <p:grpSpPr>
            <a:xfrm>
              <a:off x="4955652" y="4801899"/>
              <a:ext cx="5357516" cy="919602"/>
              <a:chOff x="827584" y="5229200"/>
              <a:chExt cx="7130854" cy="122399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5BB925-7E14-4CDA-AD6D-03211097ED71}"/>
                  </a:ext>
                </a:extLst>
              </p:cNvPr>
              <p:cNvSpPr/>
              <p:nvPr/>
            </p:nvSpPr>
            <p:spPr>
              <a:xfrm>
                <a:off x="828179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a</a:t>
                </a:r>
                <a:endParaRPr lang="zh-CN" altLang="en-US" sz="2800" b="1" dirty="0"/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338F17E-D918-40D0-AE92-50486AA3BB9C}"/>
                  </a:ext>
                </a:extLst>
              </p:cNvPr>
              <p:cNvGrpSpPr/>
              <p:nvPr/>
            </p:nvGrpSpPr>
            <p:grpSpPr>
              <a:xfrm>
                <a:off x="828179" y="5732464"/>
                <a:ext cx="7128197" cy="720726"/>
                <a:chOff x="323528" y="5732464"/>
                <a:chExt cx="7128197" cy="720726"/>
              </a:xfrm>
            </p:grpSpPr>
            <p:sp>
              <p:nvSpPr>
                <p:cNvPr id="51" name="Rectangle 19">
                  <a:extLst>
                    <a:ext uri="{FF2B5EF4-FFF2-40B4-BE49-F238E27FC236}">
                      <a16:creationId xmlns:a16="http://schemas.microsoft.com/office/drawing/2014/main" id="{2DC89F94-61F0-49B7-B042-2D8BECE7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528" y="5732464"/>
                  <a:ext cx="7128197" cy="719138"/>
                </a:xfrm>
                <a:prstGeom prst="rect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lIns="0" tIns="0" rIns="0" bIns="0" anchor="ctr" anchorCtr="0">
                  <a:noAutofit/>
                </a:bodyPr>
                <a:lstStyle/>
                <a:p>
                  <a:pPr algn="ctr" eaLnBrk="1" hangingPunct="1">
                    <a:spcBef>
                      <a:spcPct val="0"/>
                    </a:spcBef>
                  </a:pPr>
                  <a:endParaRPr lang="en-US" altLang="zh-CN" sz="24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2" name="Line 20">
                  <a:extLst>
                    <a:ext uri="{FF2B5EF4-FFF2-40B4-BE49-F238E27FC236}">
                      <a16:creationId xmlns:a16="http://schemas.microsoft.com/office/drawing/2014/main" id="{3DB6295A-845A-4285-A87A-181A97268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00" y="5732464"/>
                  <a:ext cx="0" cy="715963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3" name="Line 21">
                  <a:extLst>
                    <a:ext uri="{FF2B5EF4-FFF2-40B4-BE49-F238E27FC236}">
                      <a16:creationId xmlns:a16="http://schemas.microsoft.com/office/drawing/2014/main" id="{CE57F5DA-E803-4E27-A691-FE0233A20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032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4" name="Line 22">
                  <a:extLst>
                    <a:ext uri="{FF2B5EF4-FFF2-40B4-BE49-F238E27FC236}">
                      <a16:creationId xmlns:a16="http://schemas.microsoft.com/office/drawing/2014/main" id="{0D4A2EFC-1414-4941-A42D-BBBA2ECD9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8664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5" name="Line 23">
                  <a:extLst>
                    <a:ext uri="{FF2B5EF4-FFF2-40B4-BE49-F238E27FC236}">
                      <a16:creationId xmlns:a16="http://schemas.microsoft.com/office/drawing/2014/main" id="{953E297F-7979-4474-A707-7422C12CF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5296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6" name="Line 24">
                  <a:extLst>
                    <a:ext uri="{FF2B5EF4-FFF2-40B4-BE49-F238E27FC236}">
                      <a16:creationId xmlns:a16="http://schemas.microsoft.com/office/drawing/2014/main" id="{75E111E0-5C10-4D86-8477-EC01E8C8D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1928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7" name="Line 25">
                  <a:extLst>
                    <a:ext uri="{FF2B5EF4-FFF2-40B4-BE49-F238E27FC236}">
                      <a16:creationId xmlns:a16="http://schemas.microsoft.com/office/drawing/2014/main" id="{DCDC85B5-6DCB-4446-8846-4790DD4F83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8560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8" name="Line 26">
                  <a:extLst>
                    <a:ext uri="{FF2B5EF4-FFF2-40B4-BE49-F238E27FC236}">
                      <a16:creationId xmlns:a16="http://schemas.microsoft.com/office/drawing/2014/main" id="{8CDF48A3-4D52-426D-A1C6-157AE771B5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65192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9" name="Line 27">
                  <a:extLst>
                    <a:ext uri="{FF2B5EF4-FFF2-40B4-BE49-F238E27FC236}">
                      <a16:creationId xmlns:a16="http://schemas.microsoft.com/office/drawing/2014/main" id="{4B81604A-C788-4277-A008-7330D9D295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11824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0" name="Line 28">
                  <a:extLst>
                    <a:ext uri="{FF2B5EF4-FFF2-40B4-BE49-F238E27FC236}">
                      <a16:creationId xmlns:a16="http://schemas.microsoft.com/office/drawing/2014/main" id="{AFAE91CA-8F10-49DA-A422-B386ABB5E9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58456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1" name="Line 29">
                  <a:extLst>
                    <a:ext uri="{FF2B5EF4-FFF2-40B4-BE49-F238E27FC236}">
                      <a16:creationId xmlns:a16="http://schemas.microsoft.com/office/drawing/2014/main" id="{5ACAB102-929D-4AD8-AD94-F8D8A34F7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05088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2" name="Line 29">
                  <a:extLst>
                    <a:ext uri="{FF2B5EF4-FFF2-40B4-BE49-F238E27FC236}">
                      <a16:creationId xmlns:a16="http://schemas.microsoft.com/office/drawing/2014/main" id="{05B28F6E-B427-4D59-88E2-62C5925E4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51725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3" name="Line 29">
                  <a:extLst>
                    <a:ext uri="{FF2B5EF4-FFF2-40B4-BE49-F238E27FC236}">
                      <a16:creationId xmlns:a16="http://schemas.microsoft.com/office/drawing/2014/main" id="{FB253871-EF19-4025-BA89-524F7C775F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768" y="5732464"/>
                  <a:ext cx="0" cy="720726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endParaRPr lang="zh-CN" altLang="en-US" b="1"/>
                </a:p>
              </p:txBody>
            </p: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64E7CDB-CDF7-4FA1-A018-F51363A54026}"/>
                  </a:ext>
                </a:extLst>
              </p:cNvPr>
              <p:cNvSpPr/>
              <p:nvPr/>
            </p:nvSpPr>
            <p:spPr>
              <a:xfrm>
                <a:off x="1476405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b</a:t>
                </a:r>
                <a:endParaRPr lang="zh-CN" altLang="en-US" sz="2800" b="1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8BC8F5E-C99A-433C-8E3E-3906000C8FB7}"/>
                  </a:ext>
                </a:extLst>
              </p:cNvPr>
              <p:cNvSpPr/>
              <p:nvPr/>
            </p:nvSpPr>
            <p:spPr>
              <a:xfrm>
                <a:off x="2124631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c</a:t>
                </a:r>
                <a:endParaRPr lang="zh-CN" altLang="en-US" sz="2800" b="1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A331653-0902-460E-8533-EA5826CB1F38}"/>
                  </a:ext>
                </a:extLst>
              </p:cNvPr>
              <p:cNvSpPr/>
              <p:nvPr/>
            </p:nvSpPr>
            <p:spPr>
              <a:xfrm>
                <a:off x="3421083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e</a:t>
                </a:r>
                <a:endParaRPr lang="zh-CN" altLang="en-US" sz="2800" b="1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C5B77E8-C509-41EC-BBCA-EEA48557FE59}"/>
                  </a:ext>
                </a:extLst>
              </p:cNvPr>
              <p:cNvSpPr/>
              <p:nvPr/>
            </p:nvSpPr>
            <p:spPr>
              <a:xfrm>
                <a:off x="4069309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sz="2800" b="1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397D15E-DD61-44CD-BFFA-F45ADB00BFE2}"/>
                  </a:ext>
                </a:extLst>
              </p:cNvPr>
              <p:cNvSpPr/>
              <p:nvPr/>
            </p:nvSpPr>
            <p:spPr>
              <a:xfrm>
                <a:off x="4717535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sz="2800" b="1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D212276-41FF-4A45-AE67-83E897A8ADBF}"/>
                  </a:ext>
                </a:extLst>
              </p:cNvPr>
              <p:cNvSpPr/>
              <p:nvPr/>
            </p:nvSpPr>
            <p:spPr>
              <a:xfrm>
                <a:off x="5365761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sz="2800" b="1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0B71749-8905-4F4B-B655-98D178361A2E}"/>
                  </a:ext>
                </a:extLst>
              </p:cNvPr>
              <p:cNvSpPr/>
              <p:nvPr/>
            </p:nvSpPr>
            <p:spPr>
              <a:xfrm>
                <a:off x="6013987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  <a:ea typeface="宋体" panose="02010600030101010101" pitchFamily="2" charset="-122"/>
                  </a:rPr>
                  <a:t>∧</a:t>
                </a:r>
                <a:endParaRPr lang="zh-CN" altLang="en-US" sz="2800" b="1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0C661F2-E181-457D-BC73-80FEAD232F35}"/>
                  </a:ext>
                </a:extLst>
              </p:cNvPr>
              <p:cNvSpPr/>
              <p:nvPr/>
            </p:nvSpPr>
            <p:spPr>
              <a:xfrm>
                <a:off x="6662213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f</a:t>
                </a:r>
                <a:endParaRPr lang="zh-CN" altLang="en-US" sz="2800" b="1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FCB8468-0D4F-46A5-8467-4C8A3504553B}"/>
                  </a:ext>
                </a:extLst>
              </p:cNvPr>
              <p:cNvSpPr/>
              <p:nvPr/>
            </p:nvSpPr>
            <p:spPr>
              <a:xfrm>
                <a:off x="2772857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d</a:t>
                </a:r>
                <a:endParaRPr lang="zh-CN" altLang="en-US" sz="2800" b="1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5C61D07-5129-4114-81D6-30394D24888F}"/>
                  </a:ext>
                </a:extLst>
              </p:cNvPr>
              <p:cNvSpPr/>
              <p:nvPr/>
            </p:nvSpPr>
            <p:spPr>
              <a:xfrm>
                <a:off x="7310438" y="5732464"/>
                <a:ext cx="648000" cy="684000"/>
              </a:xfrm>
              <a:prstGeom prst="rect">
                <a:avLst/>
              </a:prstGeom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g</a:t>
                </a:r>
                <a:endParaRPr lang="zh-CN" altLang="en-US" sz="2800" b="1" dirty="0"/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14ABC90A-326C-4CD0-8581-8DB6300D7954}"/>
                  </a:ext>
                </a:extLst>
              </p:cNvPr>
              <p:cNvGrpSpPr/>
              <p:nvPr/>
            </p:nvGrpSpPr>
            <p:grpSpPr>
              <a:xfrm>
                <a:off x="827584" y="5229200"/>
                <a:ext cx="7130259" cy="467976"/>
                <a:chOff x="827584" y="5229200"/>
                <a:chExt cx="7130259" cy="467976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6250BB9-6949-4DB0-B50B-1CE9CBB47C47}"/>
                    </a:ext>
                  </a:extLst>
                </p:cNvPr>
                <p:cNvSpPr/>
                <p:nvPr/>
              </p:nvSpPr>
              <p:spPr>
                <a:xfrm>
                  <a:off x="827584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0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E707B75D-5C83-41FC-89F2-D946A7AE59EC}"/>
                    </a:ext>
                  </a:extLst>
                </p:cNvPr>
                <p:cNvSpPr/>
                <p:nvPr/>
              </p:nvSpPr>
              <p:spPr>
                <a:xfrm>
                  <a:off x="1475810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1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C8DBAF6-F369-472C-957A-7BDB2435EA4E}"/>
                    </a:ext>
                  </a:extLst>
                </p:cNvPr>
                <p:cNvSpPr/>
                <p:nvPr/>
              </p:nvSpPr>
              <p:spPr>
                <a:xfrm>
                  <a:off x="2124036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2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2B8AB2B-7A90-4C98-84EA-BB569C2DB2BF}"/>
                    </a:ext>
                  </a:extLst>
                </p:cNvPr>
                <p:cNvSpPr/>
                <p:nvPr/>
              </p:nvSpPr>
              <p:spPr>
                <a:xfrm>
                  <a:off x="3420488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4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B55F7805-486F-41AA-AB72-50B831B1937A}"/>
                    </a:ext>
                  </a:extLst>
                </p:cNvPr>
                <p:cNvSpPr/>
                <p:nvPr/>
              </p:nvSpPr>
              <p:spPr>
                <a:xfrm>
                  <a:off x="4068714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5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E37B9529-5BFE-49CA-BFB4-342868561F23}"/>
                    </a:ext>
                  </a:extLst>
                </p:cNvPr>
                <p:cNvSpPr/>
                <p:nvPr/>
              </p:nvSpPr>
              <p:spPr>
                <a:xfrm>
                  <a:off x="4716940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6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20C498CA-BAD7-4A2A-940A-238A3DE6BBE9}"/>
                    </a:ext>
                  </a:extLst>
                </p:cNvPr>
                <p:cNvSpPr/>
                <p:nvPr/>
              </p:nvSpPr>
              <p:spPr>
                <a:xfrm>
                  <a:off x="5365166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7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20AEF416-6614-4629-AB0D-2632393EAF6A}"/>
                    </a:ext>
                  </a:extLst>
                </p:cNvPr>
                <p:cNvSpPr/>
                <p:nvPr/>
              </p:nvSpPr>
              <p:spPr>
                <a:xfrm>
                  <a:off x="6013392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8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9D76665-94C3-448B-965A-D8A454BDA25F}"/>
                    </a:ext>
                  </a:extLst>
                </p:cNvPr>
                <p:cNvSpPr/>
                <p:nvPr/>
              </p:nvSpPr>
              <p:spPr>
                <a:xfrm>
                  <a:off x="6661618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9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906BB05-2CC1-4611-9C59-352DE2E26FFD}"/>
                    </a:ext>
                  </a:extLst>
                </p:cNvPr>
                <p:cNvSpPr/>
                <p:nvPr/>
              </p:nvSpPr>
              <p:spPr>
                <a:xfrm>
                  <a:off x="2772262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3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07127ABC-7F61-45E2-82EF-BD39D14A252D}"/>
                    </a:ext>
                  </a:extLst>
                </p:cNvPr>
                <p:cNvSpPr/>
                <p:nvPr/>
              </p:nvSpPr>
              <p:spPr>
                <a:xfrm>
                  <a:off x="7309843" y="5229200"/>
                  <a:ext cx="648000" cy="467976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altLang="zh-CN" sz="2200" b="1" dirty="0">
                      <a:solidFill>
                        <a:srgbClr val="0000FF"/>
                      </a:solidFill>
                      <a:latin typeface="Verdana" pitchFamily="34" charset="0"/>
                    </a:rPr>
                    <a:t>10</a:t>
                  </a:r>
                  <a:endParaRPr lang="zh-CN" altLang="en-US" sz="2200" b="1" dirty="0">
                    <a:solidFill>
                      <a:srgbClr val="0000FF"/>
                    </a:solidFill>
                  </a:endParaRPr>
                </a:p>
              </p:txBody>
            </p:sp>
          </p:grpSp>
        </p:grpSp>
        <p:sp>
          <p:nvSpPr>
            <p:cNvPr id="65" name="Oval 44">
              <a:extLst>
                <a:ext uri="{FF2B5EF4-FFF2-40B4-BE49-F238E27FC236}">
                  <a16:creationId xmlns:a16="http://schemas.microsoft.com/office/drawing/2014/main" id="{931FB2F1-91E5-4B8D-B70B-55BE4AC0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046" y="5173475"/>
              <a:ext cx="977025" cy="53528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44">
              <a:extLst>
                <a:ext uri="{FF2B5EF4-FFF2-40B4-BE49-F238E27FC236}">
                  <a16:creationId xmlns:a16="http://schemas.microsoft.com/office/drawing/2014/main" id="{53DE2FD5-F5C0-44D1-8692-CC1ECE4B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567" y="5247880"/>
              <a:ext cx="429066" cy="402170"/>
            </a:xfrm>
            <a:prstGeom prst="ellips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3157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C0E29-6DA1-4C4B-92D7-290E4EBC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96863"/>
            <a:ext cx="11811000" cy="430373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00B050"/>
                </a:solidFill>
              </a:rPr>
              <a:t>一般</a:t>
            </a:r>
            <a:r>
              <a:rPr lang="zh-CN" altLang="en-US" sz="2400" dirty="0"/>
              <a:t>的二叉树，我们必须按照</a:t>
            </a:r>
            <a:r>
              <a:rPr lang="zh-CN" altLang="en-US" sz="2400" dirty="0">
                <a:solidFill>
                  <a:srgbClr val="00B050"/>
                </a:solidFill>
              </a:rPr>
              <a:t>完全</a:t>
            </a:r>
            <a:r>
              <a:rPr lang="zh-CN" altLang="en-US" sz="2400" dirty="0"/>
              <a:t>二叉树的形式来存储，就会造成</a:t>
            </a:r>
            <a:r>
              <a:rPr lang="zh-CN" altLang="en-US" sz="2400" dirty="0">
                <a:solidFill>
                  <a:srgbClr val="00B050"/>
                </a:solidFill>
              </a:rPr>
              <a:t>空间的浪费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Aft>
                <a:spcPts val="0"/>
              </a:spcAft>
            </a:pPr>
            <a:r>
              <a:rPr lang="zh-CN" altLang="en-US" sz="2400" dirty="0">
                <a:solidFill>
                  <a:srgbClr val="CC00CC"/>
                </a:solidFill>
              </a:rPr>
              <a:t>单支树</a:t>
            </a:r>
            <a:r>
              <a:rPr lang="zh-CN" altLang="en-US" sz="2400" dirty="0"/>
              <a:t>就是一个</a:t>
            </a:r>
            <a:r>
              <a:rPr lang="zh-CN" altLang="en-US" sz="2400" dirty="0">
                <a:solidFill>
                  <a:srgbClr val="00B050"/>
                </a:solidFill>
              </a:rPr>
              <a:t>极端</a:t>
            </a:r>
            <a:r>
              <a:rPr lang="zh-CN" altLang="en-US" sz="2400" dirty="0"/>
              <a:t>情况。</a:t>
            </a:r>
            <a:endParaRPr lang="en-US" altLang="zh-CN" sz="2400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深度为</a:t>
            </a:r>
            <a:r>
              <a:rPr lang="en-US" altLang="zh-CN" dirty="0"/>
              <a:t>k</a:t>
            </a:r>
            <a:r>
              <a:rPr lang="zh-CN" altLang="en-US" dirty="0"/>
              <a:t>的二叉树需要： </a:t>
            </a:r>
            <a:r>
              <a:rPr lang="en-US" altLang="zh-CN" dirty="0">
                <a:solidFill>
                  <a:srgbClr val="CC00CC"/>
                </a:solidFill>
              </a:rPr>
              <a:t>2</a:t>
            </a:r>
            <a:r>
              <a:rPr lang="en-US" altLang="zh-CN" baseline="30000" dirty="0">
                <a:solidFill>
                  <a:srgbClr val="CC00CC"/>
                </a:solidFill>
              </a:rPr>
              <a:t>k</a:t>
            </a:r>
            <a:r>
              <a:rPr lang="en-US" altLang="zh-CN" dirty="0">
                <a:solidFill>
                  <a:srgbClr val="CC00CC"/>
                </a:solidFill>
              </a:rPr>
              <a:t>-1 </a:t>
            </a:r>
            <a:r>
              <a:rPr lang="zh-CN" altLang="en-US" dirty="0"/>
              <a:t>个存储单元。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单支树只有</a:t>
            </a:r>
            <a:r>
              <a:rPr lang="en-US" altLang="zh-CN" dirty="0"/>
              <a:t>k</a:t>
            </a:r>
            <a:r>
              <a:rPr lang="zh-CN" altLang="en-US" dirty="0"/>
              <a:t>个结点。</a:t>
            </a:r>
            <a:endParaRPr lang="en-US" altLang="zh-CN" dirty="0"/>
          </a:p>
          <a:p>
            <a:pPr>
              <a:spcAft>
                <a:spcPts val="0"/>
              </a:spcAft>
            </a:pPr>
            <a:endParaRPr lang="zh-CN" altLang="en-US" sz="2400" dirty="0"/>
          </a:p>
        </p:txBody>
      </p:sp>
      <p:graphicFrame>
        <p:nvGraphicFramePr>
          <p:cNvPr id="78" name="Group 52">
            <a:extLst>
              <a:ext uri="{FF2B5EF4-FFF2-40B4-BE49-F238E27FC236}">
                <a16:creationId xmlns:a16="http://schemas.microsoft.com/office/drawing/2014/main" id="{F60DAACE-B61A-4D78-ACE7-496AC70C2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93324"/>
              </p:ext>
            </p:extLst>
          </p:nvPr>
        </p:nvGraphicFramePr>
        <p:xfrm>
          <a:off x="4596693" y="5906186"/>
          <a:ext cx="5562600" cy="51816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81492026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801681880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501873808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394371731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53545097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377335742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4041035248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17750936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87631595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568935732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49298275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969646448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4068162034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2421044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5574143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43504"/>
                  </a:ext>
                </a:extLst>
              </a:tr>
            </a:tbl>
          </a:graphicData>
        </a:graphic>
      </p:graphicFrame>
      <p:grpSp>
        <p:nvGrpSpPr>
          <p:cNvPr id="79" name="组合 78">
            <a:extLst>
              <a:ext uri="{FF2B5EF4-FFF2-40B4-BE49-F238E27FC236}">
                <a16:creationId xmlns:a16="http://schemas.microsoft.com/office/drawing/2014/main" id="{60D58AB6-9549-4C7D-A42E-DAF767AC9453}"/>
              </a:ext>
            </a:extLst>
          </p:cNvPr>
          <p:cNvGrpSpPr/>
          <p:nvPr/>
        </p:nvGrpSpPr>
        <p:grpSpPr>
          <a:xfrm>
            <a:off x="883567" y="3071229"/>
            <a:ext cx="2858171" cy="2874665"/>
            <a:chOff x="58067" y="964791"/>
            <a:chExt cx="2858171" cy="2874665"/>
          </a:xfrm>
          <a:solidFill>
            <a:srgbClr val="FFFFCC"/>
          </a:solidFill>
        </p:grpSpPr>
        <p:sp>
          <p:nvSpPr>
            <p:cNvPr id="80" name="Text Box 32">
              <a:extLst>
                <a:ext uri="{FF2B5EF4-FFF2-40B4-BE49-F238E27FC236}">
                  <a16:creationId xmlns:a16="http://schemas.microsoft.com/office/drawing/2014/main" id="{226ECD70-0172-41E7-864C-A2A8B183F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67" y="3377791"/>
              <a:ext cx="25714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右偏斜二叉树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E57B9B7-D0E5-48BF-BFFB-27C864C44B9B}"/>
                </a:ext>
              </a:extLst>
            </p:cNvPr>
            <p:cNvGrpSpPr/>
            <p:nvPr/>
          </p:nvGrpSpPr>
          <p:grpSpPr>
            <a:xfrm>
              <a:off x="520700" y="964791"/>
              <a:ext cx="2395538" cy="2544093"/>
              <a:chOff x="520700" y="1276350"/>
              <a:chExt cx="2395538" cy="2544093"/>
            </a:xfrm>
            <a:grpFill/>
          </p:grpSpPr>
          <p:sp>
            <p:nvSpPr>
              <p:cNvPr id="82" name="Oval 13">
                <a:extLst>
                  <a:ext uri="{FF2B5EF4-FFF2-40B4-BE49-F238E27FC236}">
                    <a16:creationId xmlns:a16="http://schemas.microsoft.com/office/drawing/2014/main" id="{3F064E47-B53C-4761-8C2B-49506FA5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00" y="1276350"/>
                <a:ext cx="431800" cy="41740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83" name="Freeform 43">
                <a:extLst>
                  <a:ext uri="{FF2B5EF4-FFF2-40B4-BE49-F238E27FC236}">
                    <a16:creationId xmlns:a16="http://schemas.microsoft.com/office/drawing/2014/main" id="{B28ABA8B-A64F-4D3F-8392-649B6A687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207" y="1643132"/>
                <a:ext cx="396043" cy="412953"/>
              </a:xfrm>
              <a:custGeom>
                <a:avLst/>
                <a:gdLst>
                  <a:gd name="T0" fmla="*/ 0 w 767"/>
                  <a:gd name="T1" fmla="*/ 0 h 488"/>
                  <a:gd name="T2" fmla="*/ 2147483647 w 767"/>
                  <a:gd name="T3" fmla="*/ 2147483647 h 488"/>
                  <a:gd name="T4" fmla="*/ 0 60000 65536"/>
                  <a:gd name="T5" fmla="*/ 0 60000 65536"/>
                  <a:gd name="T6" fmla="*/ 0 w 767"/>
                  <a:gd name="T7" fmla="*/ 0 h 488"/>
                  <a:gd name="T8" fmla="*/ 767 w 767"/>
                  <a:gd name="T9" fmla="*/ 488 h 4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67" h="488">
                    <a:moveTo>
                      <a:pt x="0" y="0"/>
                    </a:moveTo>
                    <a:lnTo>
                      <a:pt x="767" y="488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18000"/>
              <a:lstStyle/>
              <a:p>
                <a:endParaRPr lang="zh-CN" altLang="en-US" b="1"/>
              </a:p>
            </p:txBody>
          </p:sp>
          <p:sp>
            <p:nvSpPr>
              <p:cNvPr id="84" name="Oval 124">
                <a:extLst>
                  <a:ext uri="{FF2B5EF4-FFF2-40B4-BE49-F238E27FC236}">
                    <a16:creationId xmlns:a16="http://schemas.microsoft.com/office/drawing/2014/main" id="{4665515C-A55F-47A8-B1AC-A1423C294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279" y="1985247"/>
                <a:ext cx="431800" cy="41740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85" name="Oval 128">
                <a:extLst>
                  <a:ext uri="{FF2B5EF4-FFF2-40B4-BE49-F238E27FC236}">
                    <a16:creationId xmlns:a16="http://schemas.microsoft.com/office/drawing/2014/main" id="{A5DB7A30-9C0C-44DA-BB1A-7EDE5F65F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58" y="2694144"/>
                <a:ext cx="431800" cy="41740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C</a:t>
                </a:r>
              </a:p>
            </p:txBody>
          </p:sp>
          <p:sp>
            <p:nvSpPr>
              <p:cNvPr id="86" name="Oval 136">
                <a:extLst>
                  <a:ext uri="{FF2B5EF4-FFF2-40B4-BE49-F238E27FC236}">
                    <a16:creationId xmlns:a16="http://schemas.microsoft.com/office/drawing/2014/main" id="{C8627077-51E6-4256-A192-9DE68681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438" y="3403040"/>
                <a:ext cx="431800" cy="41740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lnSpc>
                    <a:spcPct val="150000"/>
                  </a:lnSpc>
                  <a:buFont typeface="Wingdings" pitchFamily="2" charset="2"/>
                  <a:buChar char="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>
                  <a:lnSpc>
                    <a:spcPct val="150000"/>
                  </a:lnSpc>
                  <a:buSzPct val="60000"/>
                  <a:buFont typeface="Wingdings" pitchFamily="2" charset="2"/>
                  <a:buChar char="l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>
                  <a:lnSpc>
                    <a:spcPct val="150000"/>
                  </a:lnSpc>
                  <a:buSzPct val="60000"/>
                  <a:buFont typeface="Wingdings" pitchFamily="2" charset="2"/>
                  <a:buChar char="£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>
                  <a:lnSpc>
                    <a:spcPct val="150000"/>
                  </a:lnSpc>
                  <a:buFont typeface="Wingdings" pitchFamily="2" charset="2"/>
                  <a:buChar char="±"/>
                  <a:defRPr sz="24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400">
                    <a:solidFill>
                      <a:schemeClr val="tx1"/>
                    </a:solidFill>
                    <a:latin typeface="Calibri" pitchFamily="34" charset="0"/>
                    <a:ea typeface="微软雅黑" pitchFamily="34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zh-CN" b="1">
                    <a:latin typeface="Times New Roman" pitchFamily="18" charset="0"/>
                    <a:ea typeface="宋体" charset="-122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87" name="Freeform 43">
                <a:extLst>
                  <a:ext uri="{FF2B5EF4-FFF2-40B4-BE49-F238E27FC236}">
                    <a16:creationId xmlns:a16="http://schemas.microsoft.com/office/drawing/2014/main" id="{0713F27A-5D2A-4D46-BD69-F4C3146DC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2033" y="2344738"/>
                <a:ext cx="396043" cy="412953"/>
              </a:xfrm>
              <a:custGeom>
                <a:avLst/>
                <a:gdLst>
                  <a:gd name="T0" fmla="*/ 0 w 767"/>
                  <a:gd name="T1" fmla="*/ 0 h 488"/>
                  <a:gd name="T2" fmla="*/ 2147483647 w 767"/>
                  <a:gd name="T3" fmla="*/ 2147483647 h 488"/>
                  <a:gd name="T4" fmla="*/ 0 60000 65536"/>
                  <a:gd name="T5" fmla="*/ 0 60000 65536"/>
                  <a:gd name="T6" fmla="*/ 0 w 767"/>
                  <a:gd name="T7" fmla="*/ 0 h 488"/>
                  <a:gd name="T8" fmla="*/ 767 w 767"/>
                  <a:gd name="T9" fmla="*/ 488 h 4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67" h="488">
                    <a:moveTo>
                      <a:pt x="0" y="0"/>
                    </a:moveTo>
                    <a:lnTo>
                      <a:pt x="767" y="488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18000"/>
              <a:lstStyle/>
              <a:p>
                <a:endParaRPr lang="zh-CN" altLang="en-US" b="1"/>
              </a:p>
            </p:txBody>
          </p:sp>
          <p:sp>
            <p:nvSpPr>
              <p:cNvPr id="88" name="Freeform 43">
                <a:extLst>
                  <a:ext uri="{FF2B5EF4-FFF2-40B4-BE49-F238E27FC236}">
                    <a16:creationId xmlns:a16="http://schemas.microsoft.com/office/drawing/2014/main" id="{4F65C9A1-E763-4166-8B1A-590E18068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741" y="3050879"/>
                <a:ext cx="396043" cy="412953"/>
              </a:xfrm>
              <a:custGeom>
                <a:avLst/>
                <a:gdLst>
                  <a:gd name="T0" fmla="*/ 0 w 767"/>
                  <a:gd name="T1" fmla="*/ 0 h 488"/>
                  <a:gd name="T2" fmla="*/ 2147483647 w 767"/>
                  <a:gd name="T3" fmla="*/ 2147483647 h 488"/>
                  <a:gd name="T4" fmla="*/ 0 60000 65536"/>
                  <a:gd name="T5" fmla="*/ 0 60000 65536"/>
                  <a:gd name="T6" fmla="*/ 0 w 767"/>
                  <a:gd name="T7" fmla="*/ 0 h 488"/>
                  <a:gd name="T8" fmla="*/ 767 w 767"/>
                  <a:gd name="T9" fmla="*/ 488 h 48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67" h="488">
                    <a:moveTo>
                      <a:pt x="0" y="0"/>
                    </a:moveTo>
                    <a:lnTo>
                      <a:pt x="767" y="488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tIns="18000"/>
              <a:lstStyle/>
              <a:p>
                <a:endParaRPr lang="zh-CN" altLang="en-US" b="1"/>
              </a:p>
            </p:txBody>
          </p:sp>
        </p:grpSp>
      </p:grpSp>
      <p:grpSp>
        <p:nvGrpSpPr>
          <p:cNvPr id="89" name="组合 6">
            <a:extLst>
              <a:ext uri="{FF2B5EF4-FFF2-40B4-BE49-F238E27FC236}">
                <a16:creationId xmlns:a16="http://schemas.microsoft.com/office/drawing/2014/main" id="{91F28696-0D37-4410-87EC-9241FD1A08E5}"/>
              </a:ext>
            </a:extLst>
          </p:cNvPr>
          <p:cNvGrpSpPr>
            <a:grpSpLocks/>
          </p:cNvGrpSpPr>
          <p:nvPr/>
        </p:nvGrpSpPr>
        <p:grpSpPr bwMode="auto">
          <a:xfrm>
            <a:off x="7112880" y="2858504"/>
            <a:ext cx="3941762" cy="2663825"/>
            <a:chOff x="4069172" y="1503916"/>
            <a:chExt cx="3941763" cy="2663825"/>
          </a:xfrm>
        </p:grpSpPr>
        <p:sp>
          <p:nvSpPr>
            <p:cNvPr id="90" name="Text Box 32">
              <a:extLst>
                <a:ext uri="{FF2B5EF4-FFF2-40B4-BE49-F238E27FC236}">
                  <a16:creationId xmlns:a16="http://schemas.microsoft.com/office/drawing/2014/main" id="{945757F5-F73D-4183-9538-6D04FA0A4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1485" y="2632628"/>
              <a:ext cx="2444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6</a:t>
              </a:r>
            </a:p>
          </p:txBody>
        </p:sp>
        <p:sp>
          <p:nvSpPr>
            <p:cNvPr id="91" name="Text Box 35">
              <a:extLst>
                <a:ext uri="{FF2B5EF4-FFF2-40B4-BE49-F238E27FC236}">
                  <a16:creationId xmlns:a16="http://schemas.microsoft.com/office/drawing/2014/main" id="{24954242-F5F3-4171-84DF-E04FFC258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897" y="3807378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9</a:t>
              </a:r>
            </a:p>
          </p:txBody>
        </p:sp>
        <p:sp>
          <p:nvSpPr>
            <p:cNvPr id="92" name="Text Box 36">
              <a:extLst>
                <a:ext uri="{FF2B5EF4-FFF2-40B4-BE49-F238E27FC236}">
                  <a16:creationId xmlns:a16="http://schemas.microsoft.com/office/drawing/2014/main" id="{DC0618FE-B6A2-4E53-9E99-2D69652AC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335" y="3807378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93" name="Freeform 46">
              <a:extLst>
                <a:ext uri="{FF2B5EF4-FFF2-40B4-BE49-F238E27FC236}">
                  <a16:creationId xmlns:a16="http://schemas.microsoft.com/office/drawing/2014/main" id="{6525CF33-7C4F-444C-9B40-5C96A8212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4948" y="2235753"/>
              <a:ext cx="273050" cy="488950"/>
            </a:xfrm>
            <a:custGeom>
              <a:avLst/>
              <a:gdLst>
                <a:gd name="T0" fmla="*/ 2147483647 w 226"/>
                <a:gd name="T1" fmla="*/ 0 h 421"/>
                <a:gd name="T2" fmla="*/ 0 w 226"/>
                <a:gd name="T3" fmla="*/ 2147483647 h 421"/>
                <a:gd name="T4" fmla="*/ 0 60000 65536"/>
                <a:gd name="T5" fmla="*/ 0 60000 65536"/>
                <a:gd name="T6" fmla="*/ 0 w 226"/>
                <a:gd name="T7" fmla="*/ 0 h 421"/>
                <a:gd name="T8" fmla="*/ 226 w 226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6" h="421">
                  <a:moveTo>
                    <a:pt x="226" y="0"/>
                  </a:moveTo>
                  <a:lnTo>
                    <a:pt x="0" y="4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94" name="Line 64">
              <a:extLst>
                <a:ext uri="{FF2B5EF4-FFF2-40B4-BE49-F238E27FC236}">
                  <a16:creationId xmlns:a16="http://schemas.microsoft.com/office/drawing/2014/main" id="{EE79525A-B249-4C0E-A502-FC6A09E4C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0635" y="2994578"/>
              <a:ext cx="115888" cy="411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95" name="Line 66">
              <a:extLst>
                <a:ext uri="{FF2B5EF4-FFF2-40B4-BE49-F238E27FC236}">
                  <a16:creationId xmlns:a16="http://schemas.microsoft.com/office/drawing/2014/main" id="{F0143161-758F-427F-B6C3-D3FD04BF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7972" y="2994578"/>
              <a:ext cx="111125" cy="412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96" name="Line 67">
              <a:extLst>
                <a:ext uri="{FF2B5EF4-FFF2-40B4-BE49-F238E27FC236}">
                  <a16:creationId xmlns:a16="http://schemas.microsoft.com/office/drawing/2014/main" id="{153AB8DA-F763-4BED-B103-E03018EC3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4247" y="3018391"/>
              <a:ext cx="112713" cy="387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97" name="Line 68">
              <a:extLst>
                <a:ext uri="{FF2B5EF4-FFF2-40B4-BE49-F238E27FC236}">
                  <a16:creationId xmlns:a16="http://schemas.microsoft.com/office/drawing/2014/main" id="{AC5DB486-D42D-42F3-B66D-7469C5BAC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69510" y="3018391"/>
              <a:ext cx="163513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98" name="Line 69">
              <a:extLst>
                <a:ext uri="{FF2B5EF4-FFF2-40B4-BE49-F238E27FC236}">
                  <a16:creationId xmlns:a16="http://schemas.microsoft.com/office/drawing/2014/main" id="{A8FFE7BB-AE71-4264-8D7F-6CB9183C6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3835" y="2994578"/>
              <a:ext cx="174625" cy="423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99" name="Oval 127">
              <a:extLst>
                <a:ext uri="{FF2B5EF4-FFF2-40B4-BE49-F238E27FC236}">
                  <a16:creationId xmlns:a16="http://schemas.microsoft.com/office/drawing/2014/main" id="{F6B7DA49-1A0E-4466-ACCF-548474128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660" y="2667553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00" name="Oval 130">
              <a:extLst>
                <a:ext uri="{FF2B5EF4-FFF2-40B4-BE49-F238E27FC236}">
                  <a16:creationId xmlns:a16="http://schemas.microsoft.com/office/drawing/2014/main" id="{976CBFDD-9DE8-4C93-89E6-25B3358D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535" y="3386691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01" name="Oval 131">
              <a:extLst>
                <a:ext uri="{FF2B5EF4-FFF2-40B4-BE49-F238E27FC236}">
                  <a16:creationId xmlns:a16="http://schemas.microsoft.com/office/drawing/2014/main" id="{B81DE84D-E1C8-45D4-9C01-951C73F2E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760" y="3388278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02" name="Oval 132">
              <a:extLst>
                <a:ext uri="{FF2B5EF4-FFF2-40B4-BE49-F238E27FC236}">
                  <a16:creationId xmlns:a16="http://schemas.microsoft.com/office/drawing/2014/main" id="{FB3F395A-85CC-4814-B2FF-E388F5A58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835" y="3389866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 dirty="0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 dirty="0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03" name="Oval 133">
              <a:extLst>
                <a:ext uri="{FF2B5EF4-FFF2-40B4-BE49-F238E27FC236}">
                  <a16:creationId xmlns:a16="http://schemas.microsoft.com/office/drawing/2014/main" id="{C484C93E-9E46-4E80-BEB6-DF6CAB886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7260" y="3375578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04" name="Oval 134">
              <a:extLst>
                <a:ext uri="{FF2B5EF4-FFF2-40B4-BE49-F238E27FC236}">
                  <a16:creationId xmlns:a16="http://schemas.microsoft.com/office/drawing/2014/main" id="{7A115323-0D18-42C6-8C72-EFBFAF55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4785" y="3375578"/>
              <a:ext cx="431800" cy="417513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05" name="Text Box 138">
              <a:extLst>
                <a:ext uri="{FF2B5EF4-FFF2-40B4-BE49-F238E27FC236}">
                  <a16:creationId xmlns:a16="http://schemas.microsoft.com/office/drawing/2014/main" id="{00C68932-B54B-4FA4-9D53-6120EC067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3972" y="3807378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" name="Text Box 139">
              <a:extLst>
                <a:ext uri="{FF2B5EF4-FFF2-40B4-BE49-F238E27FC236}">
                  <a16:creationId xmlns:a16="http://schemas.microsoft.com/office/drawing/2014/main" id="{0F399D5D-91A8-4112-939E-D106E7CA1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4248" y="3793091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7" name="Text Box 140">
              <a:extLst>
                <a:ext uri="{FF2B5EF4-FFF2-40B4-BE49-F238E27FC236}">
                  <a16:creationId xmlns:a16="http://schemas.microsoft.com/office/drawing/2014/main" id="{82BFA003-91DF-4CA6-B660-01705B40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0185" y="3794678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8" name="Text Box 28">
              <a:extLst>
                <a:ext uri="{FF2B5EF4-FFF2-40B4-BE49-F238E27FC236}">
                  <a16:creationId xmlns:a16="http://schemas.microsoft.com/office/drawing/2014/main" id="{695A9E9A-5070-402B-BC2C-01C08C14B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697" y="2632628"/>
              <a:ext cx="2476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900CA1D1-A649-4942-9337-0E68CD46F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6160" y="1910316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0" name="Text Box 31">
              <a:extLst>
                <a:ext uri="{FF2B5EF4-FFF2-40B4-BE49-F238E27FC236}">
                  <a16:creationId xmlns:a16="http://schemas.microsoft.com/office/drawing/2014/main" id="{574A3B95-3A14-4407-A34F-CD1B0F0D1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210" y="2632628"/>
              <a:ext cx="2444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1" name="Text Box 34">
              <a:extLst>
                <a:ext uri="{FF2B5EF4-FFF2-40B4-BE49-F238E27FC236}">
                  <a16:creationId xmlns:a16="http://schemas.microsoft.com/office/drawing/2014/main" id="{7DB911F9-F789-4CBF-8CC9-38DBC8CCE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9185" y="3807378"/>
              <a:ext cx="2444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937564B3-7578-4144-9FF9-3B7467C7D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8985" y="1503916"/>
              <a:ext cx="995363" cy="4937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AC674520-A1C4-432F-9083-A06D3A409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047" y="2218291"/>
              <a:ext cx="311150" cy="490538"/>
            </a:xfrm>
            <a:custGeom>
              <a:avLst/>
              <a:gdLst>
                <a:gd name="T0" fmla="*/ 2147483647 w 259"/>
                <a:gd name="T1" fmla="*/ 0 h 421"/>
                <a:gd name="T2" fmla="*/ 0 w 259"/>
                <a:gd name="T3" fmla="*/ 2147483647 h 421"/>
                <a:gd name="T4" fmla="*/ 0 60000 65536"/>
                <a:gd name="T5" fmla="*/ 0 60000 65536"/>
                <a:gd name="T6" fmla="*/ 0 w 259"/>
                <a:gd name="T7" fmla="*/ 0 h 421"/>
                <a:gd name="T8" fmla="*/ 259 w 259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14" name="Freeform 45">
              <a:extLst>
                <a:ext uri="{FF2B5EF4-FFF2-40B4-BE49-F238E27FC236}">
                  <a16:creationId xmlns:a16="http://schemas.microsoft.com/office/drawing/2014/main" id="{4A8830C0-0725-489F-AC9B-426C0706D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710" y="2218291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147483647 w 222"/>
                <a:gd name="T3" fmla="*/ 2147483647 h 421"/>
                <a:gd name="T4" fmla="*/ 0 60000 65536"/>
                <a:gd name="T5" fmla="*/ 0 60000 65536"/>
                <a:gd name="T6" fmla="*/ 0 w 222"/>
                <a:gd name="T7" fmla="*/ 0 h 421"/>
                <a:gd name="T8" fmla="*/ 222 w 222"/>
                <a:gd name="T9" fmla="*/ 421 h 4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15" name="Freeform 65">
              <a:extLst>
                <a:ext uri="{FF2B5EF4-FFF2-40B4-BE49-F238E27FC236}">
                  <a16:creationId xmlns:a16="http://schemas.microsoft.com/office/drawing/2014/main" id="{988C92B9-6079-43B6-9A48-227914F3F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535" y="3007278"/>
              <a:ext cx="144463" cy="411163"/>
            </a:xfrm>
            <a:custGeom>
              <a:avLst/>
              <a:gdLst>
                <a:gd name="T0" fmla="*/ 2147483647 w 119"/>
                <a:gd name="T1" fmla="*/ 0 h 356"/>
                <a:gd name="T2" fmla="*/ 0 w 119"/>
                <a:gd name="T3" fmla="*/ 2147483647 h 356"/>
                <a:gd name="T4" fmla="*/ 0 60000 65536"/>
                <a:gd name="T5" fmla="*/ 0 60000 65536"/>
                <a:gd name="T6" fmla="*/ 0 w 119"/>
                <a:gd name="T7" fmla="*/ 0 h 356"/>
                <a:gd name="T8" fmla="*/ 119 w 119"/>
                <a:gd name="T9" fmla="*/ 356 h 35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16" name="Line 70">
              <a:extLst>
                <a:ext uri="{FF2B5EF4-FFF2-40B4-BE49-F238E27FC236}">
                  <a16:creationId xmlns:a16="http://schemas.microsoft.com/office/drawing/2014/main" id="{510CED92-1915-40FB-A869-E79658D51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0435" y="3043791"/>
              <a:ext cx="158750" cy="360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17" name="Oval 123">
              <a:extLst>
                <a:ext uri="{FF2B5EF4-FFF2-40B4-BE49-F238E27FC236}">
                  <a16:creationId xmlns:a16="http://schemas.microsoft.com/office/drawing/2014/main" id="{7F80F354-F400-42C5-9425-29B4601A0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060" y="1927778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18" name="Oval 125">
              <a:extLst>
                <a:ext uri="{FF2B5EF4-FFF2-40B4-BE49-F238E27FC236}">
                  <a16:creationId xmlns:a16="http://schemas.microsoft.com/office/drawing/2014/main" id="{42B8FD58-0B37-4935-9773-7AF44BFAA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285" y="2665966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19" name="Oval 126">
              <a:extLst>
                <a:ext uri="{FF2B5EF4-FFF2-40B4-BE49-F238E27FC236}">
                  <a16:creationId xmlns:a16="http://schemas.microsoft.com/office/drawing/2014/main" id="{96DC6B5A-4770-4AEC-A9B6-9B046DB5F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422" y="2665966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20" name="Oval 129">
              <a:extLst>
                <a:ext uri="{FF2B5EF4-FFF2-40B4-BE49-F238E27FC236}">
                  <a16:creationId xmlns:a16="http://schemas.microsoft.com/office/drawing/2014/main" id="{0D2BF45D-017C-40DD-B624-D17D33210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172" y="3373991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21" name="Oval 135">
              <a:extLst>
                <a:ext uri="{FF2B5EF4-FFF2-40B4-BE49-F238E27FC236}">
                  <a16:creationId xmlns:a16="http://schemas.microsoft.com/office/drawing/2014/main" id="{3E03E3C4-5DD0-41D8-A2AD-180E58DE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9135" y="3391453"/>
              <a:ext cx="431800" cy="417513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  <a:sym typeface="Symbol" pitchFamily="18" charset="2"/>
                </a:rPr>
                <a:t></a:t>
              </a:r>
              <a:endParaRPr lang="en-US" altLang="zh-CN" b="1"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122" name="Text Box 141">
              <a:extLst>
                <a:ext uri="{FF2B5EF4-FFF2-40B4-BE49-F238E27FC236}">
                  <a16:creationId xmlns:a16="http://schemas.microsoft.com/office/drawing/2014/main" id="{F8A20106-65EF-467E-872A-CB6F122ED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960" y="3793091"/>
              <a:ext cx="384175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just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123" name="组合 5">
            <a:extLst>
              <a:ext uri="{FF2B5EF4-FFF2-40B4-BE49-F238E27FC236}">
                <a16:creationId xmlns:a16="http://schemas.microsoft.com/office/drawing/2014/main" id="{1746C2CA-29CD-4032-9462-84D18CBB587B}"/>
              </a:ext>
            </a:extLst>
          </p:cNvPr>
          <p:cNvGrpSpPr>
            <a:grpSpLocks/>
          </p:cNvGrpSpPr>
          <p:nvPr/>
        </p:nvGrpSpPr>
        <p:grpSpPr bwMode="auto">
          <a:xfrm>
            <a:off x="9148055" y="2539416"/>
            <a:ext cx="2454275" cy="2968625"/>
            <a:chOff x="6104347" y="1184828"/>
            <a:chExt cx="2454276" cy="2968626"/>
          </a:xfrm>
          <a:solidFill>
            <a:srgbClr val="FFFFCC"/>
          </a:solidFill>
        </p:grpSpPr>
        <p:sp>
          <p:nvSpPr>
            <p:cNvPr id="124" name="Oval 13">
              <a:extLst>
                <a:ext uri="{FF2B5EF4-FFF2-40B4-BE49-F238E27FC236}">
                  <a16:creationId xmlns:a16="http://schemas.microsoft.com/office/drawing/2014/main" id="{84409D20-0F5A-4E3C-950C-90288F979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347" y="1264203"/>
              <a:ext cx="431800" cy="41751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25" name="Text Box 27">
              <a:extLst>
                <a:ext uri="{FF2B5EF4-FFF2-40B4-BE49-F238E27FC236}">
                  <a16:creationId xmlns:a16="http://schemas.microsoft.com/office/drawing/2014/main" id="{C84AA8F7-6D7B-4642-9360-4C010EC82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3298" y="1184828"/>
              <a:ext cx="244475" cy="360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6" name="Text Box 30">
              <a:extLst>
                <a:ext uri="{FF2B5EF4-FFF2-40B4-BE49-F238E27FC236}">
                  <a16:creationId xmlns:a16="http://schemas.microsoft.com/office/drawing/2014/main" id="{FDB8E798-5EA8-465F-990F-C4D134CEA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0435" y="1910316"/>
              <a:ext cx="246063" cy="360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27" name="Text Box 33">
              <a:extLst>
                <a:ext uri="{FF2B5EF4-FFF2-40B4-BE49-F238E27FC236}">
                  <a16:creationId xmlns:a16="http://schemas.microsoft.com/office/drawing/2014/main" id="{F91A3DC8-182C-4B02-AF0E-561956ED1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0973" y="2632628"/>
              <a:ext cx="247650" cy="3619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B830FAF5-0A01-4D90-BA56-9917C4AE8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4085" y="1502328"/>
              <a:ext cx="823913" cy="523875"/>
            </a:xfrm>
            <a:custGeom>
              <a:avLst/>
              <a:gdLst>
                <a:gd name="T0" fmla="*/ 0 w 767"/>
                <a:gd name="T1" fmla="*/ 0 h 488"/>
                <a:gd name="T2" fmla="*/ 2147483647 w 767"/>
                <a:gd name="T3" fmla="*/ 2147483647 h 488"/>
                <a:gd name="T4" fmla="*/ 0 60000 65536"/>
                <a:gd name="T5" fmla="*/ 0 60000 65536"/>
                <a:gd name="T6" fmla="*/ 0 w 767"/>
                <a:gd name="T7" fmla="*/ 0 h 488"/>
                <a:gd name="T8" fmla="*/ 767 w 767"/>
                <a:gd name="T9" fmla="*/ 488 h 4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29" name="Line 47">
              <a:extLst>
                <a:ext uri="{FF2B5EF4-FFF2-40B4-BE49-F238E27FC236}">
                  <a16:creationId xmlns:a16="http://schemas.microsoft.com/office/drawing/2014/main" id="{D1E438AF-49A0-4876-8C2F-27667CC78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9935" y="2235753"/>
              <a:ext cx="317500" cy="466725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30" name="Line 71">
              <a:extLst>
                <a:ext uri="{FF2B5EF4-FFF2-40B4-BE49-F238E27FC236}">
                  <a16:creationId xmlns:a16="http://schemas.microsoft.com/office/drawing/2014/main" id="{C90B84B1-D56B-4442-9DB0-22DA0B455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4285" y="3037441"/>
              <a:ext cx="157163" cy="34925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tIns="18000"/>
            <a:lstStyle/>
            <a:p>
              <a:endParaRPr lang="zh-CN" altLang="en-US"/>
            </a:p>
          </p:txBody>
        </p:sp>
        <p:sp>
          <p:nvSpPr>
            <p:cNvPr id="131" name="Oval 124">
              <a:extLst>
                <a:ext uri="{FF2B5EF4-FFF2-40B4-BE49-F238E27FC236}">
                  <a16:creationId xmlns:a16="http://schemas.microsoft.com/office/drawing/2014/main" id="{EAF851A2-2ACF-4589-BF54-DC40E9C3A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273" y="1927778"/>
              <a:ext cx="431800" cy="41751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32" name="Oval 128">
              <a:extLst>
                <a:ext uri="{FF2B5EF4-FFF2-40B4-BE49-F238E27FC236}">
                  <a16:creationId xmlns:a16="http://schemas.microsoft.com/office/drawing/2014/main" id="{7F850C13-59A7-4541-A88F-2DE0D62C6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960" y="2665966"/>
              <a:ext cx="431800" cy="41751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33" name="Oval 136">
              <a:extLst>
                <a:ext uri="{FF2B5EF4-FFF2-40B4-BE49-F238E27FC236}">
                  <a16:creationId xmlns:a16="http://schemas.microsoft.com/office/drawing/2014/main" id="{D94C7371-8ED4-416F-AC67-22CF8D527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8085" y="3391453"/>
              <a:ext cx="431800" cy="41751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b="1">
                  <a:latin typeface="Times New Roman" pitchFamily="18" charset="0"/>
                  <a:ea typeface="宋体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34" name="Text Box 142">
              <a:extLst>
                <a:ext uri="{FF2B5EF4-FFF2-40B4-BE49-F238E27FC236}">
                  <a16:creationId xmlns:a16="http://schemas.microsoft.com/office/drawing/2014/main" id="{1285D962-705D-4CA1-B38F-6A00A4CE6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060" y="3793091"/>
              <a:ext cx="384175" cy="360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8000" rIns="0" bIns="0"/>
            <a:lstStyle>
              <a:lvl1pPr>
                <a:lnSpc>
                  <a:spcPct val="150000"/>
                </a:lnSpc>
                <a:buFont typeface="Wingdings" pitchFamily="2" charset="2"/>
                <a:buChar char="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lnSpc>
                  <a:spcPct val="150000"/>
                </a:lnSpc>
                <a:buSzPct val="60000"/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lnSpc>
                  <a:spcPct val="150000"/>
                </a:lnSpc>
                <a:buSzPct val="60000"/>
                <a:buFont typeface="Wingdings" pitchFamily="2" charset="2"/>
                <a:buChar char="£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lnSpc>
                  <a:spcPct val="150000"/>
                </a:lnSpc>
                <a:buFont typeface="Wingdings" pitchFamily="2" charset="2"/>
                <a:buChar char="±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400"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buFontTx/>
                <a:buNone/>
              </a:pPr>
              <a:r>
                <a:rPr lang="zh-CN" altLang="en-US" b="1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1</a:t>
              </a:r>
              <a:r>
                <a:rPr lang="en-US" altLang="zh-CN" b="1" dirty="0">
                  <a:latin typeface="Times New Roman" pitchFamily="18" charset="0"/>
                  <a:ea typeface="宋体" charset="-122"/>
                  <a:cs typeface="Times New Roman" pitchFamily="18" charset="0"/>
                </a:rPr>
                <a:t>5</a:t>
              </a: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4218B2E-BAB9-4559-8E14-D25184862945}"/>
              </a:ext>
            </a:extLst>
          </p:cNvPr>
          <p:cNvGrpSpPr/>
          <p:nvPr/>
        </p:nvGrpSpPr>
        <p:grpSpPr>
          <a:xfrm>
            <a:off x="3695005" y="3782770"/>
            <a:ext cx="3111488" cy="713693"/>
            <a:chOff x="1907704" y="1347155"/>
            <a:chExt cx="3111488" cy="713693"/>
          </a:xfrm>
        </p:grpSpPr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BB6A46F9-32FF-46D6-AC5E-F8A0A3C4EBE9}"/>
                </a:ext>
              </a:extLst>
            </p:cNvPr>
            <p:cNvCxnSpPr/>
            <p:nvPr/>
          </p:nvCxnSpPr>
          <p:spPr>
            <a:xfrm>
              <a:off x="2890974" y="2060848"/>
              <a:ext cx="1144948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32">
              <a:extLst>
                <a:ext uri="{FF2B5EF4-FFF2-40B4-BE49-F238E27FC236}">
                  <a16:creationId xmlns:a16="http://schemas.microsoft.com/office/drawing/2014/main" id="{9853FFEE-E9C5-47B6-8408-41C1DA9A4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704" y="1347155"/>
              <a:ext cx="31114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补全成完全二叉树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11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C4F42-C728-45D9-A6FE-A135A16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360EB-02E2-4F2F-BAFF-98312E20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582400" cy="5257800"/>
          </a:xfrm>
        </p:spPr>
        <p:txBody>
          <a:bodyPr/>
          <a:lstStyle/>
          <a:p>
            <a:r>
              <a:rPr lang="zh-CN" altLang="en-US" dirty="0"/>
              <a:t>二叉树的</a:t>
            </a:r>
            <a:r>
              <a:rPr lang="zh-CN" altLang="en-US" dirty="0">
                <a:solidFill>
                  <a:srgbClr val="00B050"/>
                </a:solidFill>
              </a:rPr>
              <a:t>链式</a:t>
            </a:r>
            <a:r>
              <a:rPr lang="zh-CN" altLang="en-US" dirty="0"/>
              <a:t>存储结构：</a:t>
            </a:r>
            <a:r>
              <a:rPr lang="zh-CN" altLang="en-US" dirty="0">
                <a:solidFill>
                  <a:srgbClr val="FF0000"/>
                </a:solidFill>
              </a:rPr>
              <a:t>二叉链表</a:t>
            </a:r>
          </a:p>
          <a:p>
            <a:r>
              <a:rPr lang="zh-CN" altLang="en-US" dirty="0"/>
              <a:t>基本思想：令二叉树的</a:t>
            </a:r>
            <a:r>
              <a:rPr lang="zh-CN" altLang="en-US" dirty="0">
                <a:solidFill>
                  <a:srgbClr val="00B050"/>
                </a:solidFill>
              </a:rPr>
              <a:t>每个</a:t>
            </a:r>
            <a:r>
              <a:rPr lang="zh-CN" altLang="en-US" dirty="0"/>
              <a:t>结点对应一个</a:t>
            </a:r>
            <a:r>
              <a:rPr lang="zh-CN" altLang="en-US" dirty="0">
                <a:solidFill>
                  <a:srgbClr val="00B050"/>
                </a:solidFill>
              </a:rPr>
              <a:t>链表</a:t>
            </a:r>
            <a:r>
              <a:rPr lang="zh-CN" altLang="en-US" dirty="0"/>
              <a:t>结点</a:t>
            </a:r>
          </a:p>
          <a:p>
            <a:pPr lvl="1"/>
            <a:r>
              <a:rPr lang="zh-CN" altLang="en-US" dirty="0"/>
              <a:t>除存放二叉树结点的</a:t>
            </a:r>
            <a:r>
              <a:rPr lang="zh-CN" altLang="en-US" dirty="0">
                <a:solidFill>
                  <a:srgbClr val="00B050"/>
                </a:solidFill>
              </a:rPr>
              <a:t>数据</a:t>
            </a:r>
            <a:r>
              <a:rPr lang="zh-CN" altLang="en-US" dirty="0"/>
              <a:t>信息外</a:t>
            </a:r>
          </a:p>
          <a:p>
            <a:pPr lvl="1"/>
            <a:r>
              <a:rPr lang="zh-CN" altLang="en-US" dirty="0"/>
              <a:t>还包含指向</a:t>
            </a:r>
            <a:r>
              <a:rPr lang="zh-CN" altLang="en-US" dirty="0">
                <a:solidFill>
                  <a:srgbClr val="00B050"/>
                </a:solidFill>
              </a:rPr>
              <a:t>左右孩子结点</a:t>
            </a:r>
            <a:r>
              <a:rPr lang="zh-CN" altLang="en-US" dirty="0"/>
              <a:t>的</a:t>
            </a:r>
            <a:r>
              <a:rPr lang="zh-CN" altLang="en-US" dirty="0">
                <a:highlight>
                  <a:srgbClr val="FFFF00"/>
                </a:highlight>
              </a:rPr>
              <a:t>指针</a:t>
            </a:r>
          </a:p>
          <a:p>
            <a:endParaRPr lang="zh-CN" altLang="en-US" dirty="0"/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1C3D2D2B-530F-4B6B-B1D0-E0C6FE7FE84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447800"/>
            <a:ext cx="5282766" cy="471488"/>
            <a:chOff x="975" y="2538"/>
            <a:chExt cx="3218" cy="411"/>
          </a:xfrm>
          <a:noFill/>
        </p:grpSpPr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3A964BD1-F063-491F-99C0-654694F01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538"/>
              <a:ext cx="1124" cy="411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 dirty="0">
                  <a:latin typeface="Verdana" panose="020B0604030504040204" pitchFamily="34" charset="0"/>
                  <a:ea typeface="+mn-ea"/>
                  <a:cs typeface="Verdana" panose="020B0604030504040204" pitchFamily="34" charset="0"/>
                </a:rPr>
                <a:t> </a:t>
              </a:r>
              <a:r>
                <a:rPr lang="en-US" altLang="zh-CN" sz="24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lchild</a:t>
              </a:r>
              <a:endPara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B1C893C0-8F46-4C5D-806A-2CA800806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2538"/>
              <a:ext cx="799" cy="411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altLang="zh-CN" sz="24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69160A89-6E4E-4A93-9D04-88DA7CB1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2538"/>
              <a:ext cx="1299" cy="411"/>
            </a:xfrm>
            <a:prstGeom prst="rect">
              <a:avLst/>
            </a:prstGeom>
            <a:grp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zh-CN" altLang="en-US" sz="2400" b="1" dirty="0">
                  <a:latin typeface="Verdana" panose="020B0604030504040204" pitchFamily="34" charset="0"/>
                  <a:ea typeface="+mn-ea"/>
                  <a:cs typeface="Verdana" panose="020B0604030504040204" pitchFamily="34" charset="0"/>
                </a:rPr>
                <a:t> </a:t>
              </a:r>
              <a:r>
                <a:rPr lang="en-US" altLang="zh-CN" sz="2400" b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rchild</a:t>
              </a:r>
              <a:endPara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0" name="Text Box 3">
            <a:extLst>
              <a:ext uri="{FF2B5EF4-FFF2-40B4-BE49-F238E27FC236}">
                <a16:creationId xmlns:a16="http://schemas.microsoft.com/office/drawing/2014/main" id="{EA315AEC-1C08-40D4-94B1-BE2B1BE7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139" y="4010025"/>
            <a:ext cx="7443286" cy="24669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anchor="ctr">
            <a:noAutofit/>
          </a:bodyPr>
          <a:lstStyle>
            <a:lvl1pPr>
              <a:lnSpc>
                <a:spcPct val="150000"/>
              </a:lnSpc>
              <a:buFont typeface="Wingdings" pitchFamily="2" charset="2"/>
              <a:buChar char="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buSzPct val="6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buSzPct val="60000"/>
              <a:buFont typeface="Wingdings" pitchFamily="2" charset="2"/>
              <a:buChar char="£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buFont typeface="Wingdings" pitchFamily="2" charset="2"/>
              <a:buChar char="±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typedef </a:t>
            </a:r>
            <a:r>
              <a:rPr kumimoji="1" lang="en-US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 Node 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kumimoji="1"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ElemType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data;                      </a:t>
            </a:r>
            <a:r>
              <a:rPr kumimoji="1"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kumimoji="1"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数据域</a:t>
            </a:r>
            <a:endParaRPr kumimoji="1" lang="en-US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kumimoji="1" lang="en-US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  Node  *</a:t>
            </a:r>
            <a:r>
              <a:rPr kumimoji="1"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kumimoji="1" lang="en-US" altLang="zh-CN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kumimoji="1" lang="en-US" altLang="zh-CN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r>
              <a:rPr kumimoji="1" lang="en-US" altLang="zh-CN" b="1" dirty="0">
                <a:solidFill>
                  <a:srgbClr val="006600"/>
                </a:solidFill>
                <a:cs typeface="Verdana" panose="020B0604030504040204" pitchFamily="34" charset="0"/>
              </a:rPr>
              <a:t>//</a:t>
            </a:r>
            <a:r>
              <a:rPr kumimoji="1" lang="zh-CN" altLang="en-US" b="1" dirty="0">
                <a:solidFill>
                  <a:srgbClr val="006600"/>
                </a:solidFill>
                <a:cs typeface="Verdana" panose="020B0604030504040204" pitchFamily="34" charset="0"/>
              </a:rPr>
              <a:t>指针域</a:t>
            </a:r>
            <a:endParaRPr kumimoji="1" lang="en-US" altLang="zh-CN" b="1" dirty="0">
              <a:solidFill>
                <a:srgbClr val="006600"/>
              </a:solidFill>
              <a:cs typeface="Verdana" panose="020B0604030504040204" pitchFamily="34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r>
              <a:rPr kumimoji="1" lang="en-US" altLang="zh-CN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BiNode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zh-CN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kumimoji="1" lang="en-US" altLang="zh-CN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BiTree</a:t>
            </a:r>
            <a:r>
              <a:rPr kumimoji="1"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23791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59621" y="630638"/>
            <a:ext cx="2476500" cy="597600"/>
          </a:xfrm>
        </p:spPr>
        <p:txBody>
          <a:bodyPr/>
          <a:lstStyle/>
          <a:p>
            <a:r>
              <a:rPr lang="zh-CN" altLang="en-US" kern="0" dirty="0">
                <a:latin typeface="Verdana" panose="020B0604030504040204" pitchFamily="34" charset="0"/>
              </a:rPr>
              <a:t>二叉链表</a:t>
            </a:r>
          </a:p>
        </p:txBody>
      </p:sp>
      <p:sp>
        <p:nvSpPr>
          <p:cNvPr id="657410" name="Rectangle 2"/>
          <p:cNvSpPr>
            <a:spLocks noGrp="1" noChangeArrowheads="1"/>
          </p:cNvSpPr>
          <p:nvPr>
            <p:ph idx="1"/>
          </p:nvPr>
        </p:nvSpPr>
        <p:spPr>
          <a:xfrm>
            <a:off x="6168551" y="630638"/>
            <a:ext cx="5907736" cy="310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/>
              <a:t>问题：</a:t>
            </a:r>
            <a:r>
              <a:rPr lang="en-US" altLang="zh-CN" sz="2200" dirty="0"/>
              <a:t>n</a:t>
            </a:r>
            <a:r>
              <a:rPr lang="zh-CN" altLang="zh-CN" sz="2200" dirty="0"/>
              <a:t>个结点的</a:t>
            </a:r>
            <a:r>
              <a:rPr lang="zh-CN" altLang="en-US" sz="2200" dirty="0"/>
              <a:t>二叉链表中有</a:t>
            </a:r>
            <a:r>
              <a:rPr lang="zh-CN" altLang="en-US" sz="2200" dirty="0">
                <a:solidFill>
                  <a:srgbClr val="00B050"/>
                </a:solidFill>
              </a:rPr>
              <a:t>多少</a:t>
            </a:r>
            <a:r>
              <a:rPr lang="zh-CN" altLang="zh-CN" sz="2200" dirty="0"/>
              <a:t>指针</a:t>
            </a:r>
            <a:r>
              <a:rPr lang="zh-CN" altLang="en-US" sz="2200" dirty="0"/>
              <a:t>域</a:t>
            </a:r>
            <a:r>
              <a:rPr lang="zh-CN" altLang="en-US" sz="2200" dirty="0">
                <a:solidFill>
                  <a:srgbClr val="00B050"/>
                </a:solidFill>
              </a:rPr>
              <a:t>为空</a:t>
            </a:r>
            <a:r>
              <a:rPr lang="zh-CN" altLang="en-US" sz="2200" dirty="0"/>
              <a:t>？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二叉树的分支数</a:t>
            </a:r>
            <a:r>
              <a:rPr lang="en-US" altLang="zh-CN" sz="2200" dirty="0">
                <a:latin typeface="Verdana" panose="020B0604030504040204" pitchFamily="34" charset="0"/>
                <a:cs typeface="Verdana" panose="020B0604030504040204" pitchFamily="34" charset="0"/>
              </a:rPr>
              <a:t>B=</a:t>
            </a:r>
            <a:r>
              <a:rPr lang="en-US" altLang="zh-CN" sz="2200" dirty="0">
                <a:highlight>
                  <a:srgbClr val="FFFF00"/>
                </a:highlight>
                <a:latin typeface="Verdana" panose="020B0604030504040204" pitchFamily="34" charset="0"/>
                <a:cs typeface="Verdana" panose="020B0604030504040204" pitchFamily="34" charset="0"/>
              </a:rPr>
              <a:t>n-1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（除了根结点，都有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进入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的分支），即有</a:t>
            </a:r>
            <a:r>
              <a:rPr lang="en-US" altLang="zh-CN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n-1</a:t>
            </a:r>
            <a:r>
              <a:rPr lang="zh-CN" altLang="en-US" sz="22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个非空指针</a:t>
            </a:r>
            <a:r>
              <a:rPr lang="zh-CN" altLang="en-US" sz="2200" dirty="0">
                <a:latin typeface="Verdana" panose="020B0604030504040204" pitchFamily="34" charset="0"/>
                <a:cs typeface="Verdana" panose="020B0604030504040204" pitchFamily="34" charset="0"/>
              </a:rPr>
              <a:t>。</a:t>
            </a:r>
            <a:endParaRPr lang="en-US" altLang="zh-CN" sz="22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/>
              <a:t>二叉链表中有</a:t>
            </a:r>
            <a:r>
              <a:rPr lang="en-US" altLang="zh-CN" sz="2200" dirty="0">
                <a:solidFill>
                  <a:srgbClr val="00B050"/>
                </a:solidFill>
              </a:rPr>
              <a:t>2n</a:t>
            </a:r>
            <a:r>
              <a:rPr lang="zh-CN" altLang="en-US" sz="2200" dirty="0">
                <a:solidFill>
                  <a:srgbClr val="00B050"/>
                </a:solidFill>
              </a:rPr>
              <a:t>个</a:t>
            </a:r>
            <a:r>
              <a:rPr lang="zh-CN" altLang="zh-CN" sz="2200" dirty="0"/>
              <a:t>指针域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200" dirty="0"/>
              <a:t>在</a:t>
            </a:r>
            <a:r>
              <a:rPr lang="zh-CN" altLang="zh-CN" sz="2200" dirty="0"/>
              <a:t>二叉链表中，空指针域</a:t>
            </a:r>
            <a:r>
              <a:rPr lang="zh-CN" altLang="en-US" sz="2200" dirty="0"/>
              <a:t>数量</a:t>
            </a:r>
            <a:r>
              <a:rPr lang="en-US" altLang="zh-CN" sz="2200" dirty="0"/>
              <a:t>=2n-</a:t>
            </a:r>
            <a:r>
              <a:rPr lang="en-US" altLang="zh-CN" sz="2200" dirty="0">
                <a:highlight>
                  <a:srgbClr val="FFFF00"/>
                </a:highlight>
              </a:rPr>
              <a:t>(n-1)</a:t>
            </a:r>
            <a:endParaRPr lang="zh-CN" altLang="en-US" sz="2200" dirty="0">
              <a:highlight>
                <a:srgbClr val="FFFF00"/>
              </a:highlight>
            </a:endParaRPr>
          </a:p>
        </p:txBody>
      </p:sp>
      <p:grpSp>
        <p:nvGrpSpPr>
          <p:cNvPr id="657477" name="Group 69"/>
          <p:cNvGrpSpPr>
            <a:grpSpLocks/>
          </p:cNvGrpSpPr>
          <p:nvPr/>
        </p:nvGrpSpPr>
        <p:grpSpPr bwMode="auto">
          <a:xfrm>
            <a:off x="351713" y="2137282"/>
            <a:ext cx="2198489" cy="3261642"/>
            <a:chOff x="703" y="2027"/>
            <a:chExt cx="1022" cy="1660"/>
          </a:xfrm>
          <a:solidFill>
            <a:srgbClr val="FFFFCC"/>
          </a:solidFill>
        </p:grpSpPr>
        <p:sp>
          <p:nvSpPr>
            <p:cNvPr id="657417" name="Oval 9"/>
            <p:cNvSpPr>
              <a:spLocks noChangeArrowheads="1"/>
            </p:cNvSpPr>
            <p:nvPr/>
          </p:nvSpPr>
          <p:spPr bwMode="auto">
            <a:xfrm>
              <a:off x="1264" y="2027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57418" name="Oval 10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57419" name="Oval 11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57420" name="Oval 12"/>
            <p:cNvSpPr>
              <a:spLocks noChangeArrowheads="1"/>
            </p:cNvSpPr>
            <p:nvPr/>
          </p:nvSpPr>
          <p:spPr bwMode="auto">
            <a:xfrm>
              <a:off x="1219" y="2729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57421" name="Oval 13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657422" name="Oval 14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657423" name="Oval 15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657424" name="Line 16"/>
            <p:cNvSpPr>
              <a:spLocks noChangeShapeType="1"/>
            </p:cNvSpPr>
            <p:nvPr/>
          </p:nvSpPr>
          <p:spPr bwMode="auto">
            <a:xfrm flipH="1">
              <a:off x="1181" y="2205"/>
              <a:ext cx="111" cy="182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5" name="Line 17"/>
            <p:cNvSpPr>
              <a:spLocks noChangeShapeType="1"/>
            </p:cNvSpPr>
            <p:nvPr/>
          </p:nvSpPr>
          <p:spPr bwMode="auto">
            <a:xfrm flipH="1">
              <a:off x="911" y="2568"/>
              <a:ext cx="109" cy="187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6" name="Line 18"/>
            <p:cNvSpPr>
              <a:spLocks noChangeShapeType="1"/>
            </p:cNvSpPr>
            <p:nvPr/>
          </p:nvSpPr>
          <p:spPr bwMode="auto">
            <a:xfrm>
              <a:off x="1189" y="2566"/>
              <a:ext cx="103" cy="184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7" name="Line 19"/>
            <p:cNvSpPr>
              <a:spLocks noChangeShapeType="1"/>
            </p:cNvSpPr>
            <p:nvPr/>
          </p:nvSpPr>
          <p:spPr bwMode="auto">
            <a:xfrm flipH="1">
              <a:off x="1211" y="2931"/>
              <a:ext cx="78" cy="145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8" name="Line 20"/>
            <p:cNvSpPr>
              <a:spLocks noChangeShapeType="1"/>
            </p:cNvSpPr>
            <p:nvPr/>
          </p:nvSpPr>
          <p:spPr bwMode="auto">
            <a:xfrm>
              <a:off x="1429" y="2931"/>
              <a:ext cx="90" cy="136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57429" name="Line 21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657431" name="Group 23"/>
          <p:cNvGrpSpPr>
            <a:grpSpLocks/>
          </p:cNvGrpSpPr>
          <p:nvPr/>
        </p:nvGrpSpPr>
        <p:grpSpPr bwMode="auto">
          <a:xfrm>
            <a:off x="3072743" y="2147442"/>
            <a:ext cx="3529012" cy="3413125"/>
            <a:chOff x="2540" y="1809"/>
            <a:chExt cx="2223" cy="2150"/>
          </a:xfrm>
        </p:grpSpPr>
        <p:grpSp>
          <p:nvGrpSpPr>
            <p:cNvPr id="657432" name="Group 24"/>
            <p:cNvGrpSpPr>
              <a:grpSpLocks/>
            </p:cNvGrpSpPr>
            <p:nvPr/>
          </p:nvGrpSpPr>
          <p:grpSpPr bwMode="auto">
            <a:xfrm>
              <a:off x="3289" y="1809"/>
              <a:ext cx="778" cy="256"/>
              <a:chOff x="1700" y="2033"/>
              <a:chExt cx="778" cy="256"/>
            </a:xfrm>
          </p:grpSpPr>
          <p:sp>
            <p:nvSpPr>
              <p:cNvPr id="657433" name="Rectangle 2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</a:t>
                </a:r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657434" name="Line 2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7435" name="Line 2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57436" name="Group 28"/>
            <p:cNvGrpSpPr>
              <a:grpSpLocks/>
            </p:cNvGrpSpPr>
            <p:nvPr/>
          </p:nvGrpSpPr>
          <p:grpSpPr bwMode="auto">
            <a:xfrm>
              <a:off x="2819" y="2217"/>
              <a:ext cx="778" cy="256"/>
              <a:chOff x="1700" y="2033"/>
              <a:chExt cx="778" cy="256"/>
            </a:xfrm>
          </p:grpSpPr>
          <p:sp>
            <p:nvSpPr>
              <p:cNvPr id="657437" name="Rectangle 2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657438" name="Line 3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7439" name="Line 3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57440" name="Group 32"/>
            <p:cNvGrpSpPr>
              <a:grpSpLocks/>
            </p:cNvGrpSpPr>
            <p:nvPr/>
          </p:nvGrpSpPr>
          <p:grpSpPr bwMode="auto">
            <a:xfrm>
              <a:off x="2540" y="2717"/>
              <a:ext cx="778" cy="256"/>
              <a:chOff x="1700" y="2033"/>
              <a:chExt cx="778" cy="256"/>
            </a:xfrm>
          </p:grpSpPr>
          <p:sp>
            <p:nvSpPr>
              <p:cNvPr id="657441" name="Rectangle 33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 dirty="0">
                    <a:ea typeface="宋体" pitchFamily="2" charset="-122"/>
                  </a:rPr>
                  <a:t>      </a:t>
                </a:r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657442" name="Line 34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7443" name="Line 35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57444" name="Group 36"/>
            <p:cNvGrpSpPr>
              <a:grpSpLocks/>
            </p:cNvGrpSpPr>
            <p:nvPr/>
          </p:nvGrpSpPr>
          <p:grpSpPr bwMode="auto">
            <a:xfrm>
              <a:off x="3497" y="2716"/>
              <a:ext cx="778" cy="256"/>
              <a:chOff x="1700" y="2033"/>
              <a:chExt cx="778" cy="256"/>
            </a:xfrm>
          </p:grpSpPr>
          <p:sp>
            <p:nvSpPr>
              <p:cNvPr id="657445" name="Rectangle 37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 dirty="0">
                    <a:ea typeface="宋体" pitchFamily="2" charset="-122"/>
                  </a:rPr>
                  <a:t>      </a:t>
                </a:r>
                <a:r>
                  <a:rPr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657446" name="Line 38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7447" name="Line 39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57448" name="Group 40"/>
            <p:cNvGrpSpPr>
              <a:grpSpLocks/>
            </p:cNvGrpSpPr>
            <p:nvPr/>
          </p:nvGrpSpPr>
          <p:grpSpPr bwMode="auto">
            <a:xfrm>
              <a:off x="3052" y="3226"/>
              <a:ext cx="778" cy="256"/>
              <a:chOff x="1700" y="2033"/>
              <a:chExt cx="778" cy="256"/>
            </a:xfrm>
          </p:grpSpPr>
          <p:sp>
            <p:nvSpPr>
              <p:cNvPr id="657449" name="Rectangle 41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     </a:t>
                </a:r>
                <a:r>
                  <a:rPr lang="zh-CN" altLang="en-US" sz="1600">
                    <a:ea typeface="宋体" pitchFamily="2" charset="-122"/>
                  </a:rPr>
                  <a:t> </a:t>
                </a: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57450" name="Line 42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7451" name="Line 43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57452" name="Group 44"/>
            <p:cNvGrpSpPr>
              <a:grpSpLocks/>
            </p:cNvGrpSpPr>
            <p:nvPr/>
          </p:nvGrpSpPr>
          <p:grpSpPr bwMode="auto">
            <a:xfrm>
              <a:off x="3985" y="3216"/>
              <a:ext cx="778" cy="256"/>
              <a:chOff x="1700" y="2033"/>
              <a:chExt cx="778" cy="256"/>
            </a:xfrm>
          </p:grpSpPr>
          <p:sp>
            <p:nvSpPr>
              <p:cNvPr id="657453" name="Rectangle 45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      </a:t>
                </a: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57454" name="Line 46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7455" name="Line 47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57456" name="Group 48"/>
            <p:cNvGrpSpPr>
              <a:grpSpLocks/>
            </p:cNvGrpSpPr>
            <p:nvPr/>
          </p:nvGrpSpPr>
          <p:grpSpPr bwMode="auto">
            <a:xfrm>
              <a:off x="3517" y="3703"/>
              <a:ext cx="778" cy="256"/>
              <a:chOff x="1700" y="2033"/>
              <a:chExt cx="778" cy="256"/>
            </a:xfrm>
          </p:grpSpPr>
          <p:sp>
            <p:nvSpPr>
              <p:cNvPr id="657457" name="Rectangle 49"/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/>
                <a:r>
                  <a:rPr lang="zh-CN" altLang="en-US" sz="2000">
                    <a:ea typeface="宋体" pitchFamily="2" charset="-122"/>
                  </a:rPr>
                  <a:t>      </a:t>
                </a:r>
                <a:r>
                  <a:rPr lang="en-US" altLang="zh-CN" sz="20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57458" name="Line 50"/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7459" name="Line 51"/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7460" name="Line 52"/>
          <p:cNvSpPr>
            <a:spLocks noChangeShapeType="1"/>
          </p:cNvSpPr>
          <p:nvPr/>
        </p:nvSpPr>
        <p:spPr bwMode="auto">
          <a:xfrm flipH="1">
            <a:off x="4133192" y="2344291"/>
            <a:ext cx="325438" cy="45968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57461" name="Line 53"/>
          <p:cNvSpPr>
            <a:spLocks noChangeShapeType="1"/>
          </p:cNvSpPr>
          <p:nvPr/>
        </p:nvSpPr>
        <p:spPr bwMode="auto">
          <a:xfrm flipH="1">
            <a:off x="3641242" y="2998341"/>
            <a:ext cx="57857" cy="569912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57462" name="Line 54"/>
          <p:cNvSpPr>
            <a:spLocks noChangeShapeType="1"/>
          </p:cNvSpPr>
          <p:nvPr/>
        </p:nvSpPr>
        <p:spPr bwMode="auto">
          <a:xfrm>
            <a:off x="4526893" y="2998341"/>
            <a:ext cx="582612" cy="569912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57463" name="Line 55"/>
          <p:cNvSpPr>
            <a:spLocks noChangeShapeType="1"/>
          </p:cNvSpPr>
          <p:nvPr/>
        </p:nvSpPr>
        <p:spPr bwMode="auto">
          <a:xfrm flipH="1">
            <a:off x="4491969" y="3825429"/>
            <a:ext cx="282575" cy="563563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464" name="Line 56"/>
          <p:cNvSpPr>
            <a:spLocks noChangeShapeType="1"/>
          </p:cNvSpPr>
          <p:nvPr/>
        </p:nvSpPr>
        <p:spPr bwMode="auto">
          <a:xfrm>
            <a:off x="5603218" y="3825429"/>
            <a:ext cx="317500" cy="563563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7465" name="Line 57"/>
          <p:cNvSpPr>
            <a:spLocks noChangeShapeType="1"/>
          </p:cNvSpPr>
          <p:nvPr/>
        </p:nvSpPr>
        <p:spPr bwMode="auto">
          <a:xfrm>
            <a:off x="4907894" y="4576316"/>
            <a:ext cx="288925" cy="57150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57466" name="Group 58"/>
          <p:cNvGrpSpPr>
            <a:grpSpLocks/>
          </p:cNvGrpSpPr>
          <p:nvPr/>
        </p:nvGrpSpPr>
        <p:grpSpPr bwMode="auto">
          <a:xfrm>
            <a:off x="4751343" y="1381845"/>
            <a:ext cx="334963" cy="758825"/>
            <a:chOff x="3445" y="1333"/>
            <a:chExt cx="211" cy="478"/>
          </a:xfrm>
        </p:grpSpPr>
        <p:sp>
          <p:nvSpPr>
            <p:cNvPr id="657467" name="Freeform 59"/>
            <p:cNvSpPr>
              <a:spLocks/>
            </p:cNvSpPr>
            <p:nvPr/>
          </p:nvSpPr>
          <p:spPr bwMode="auto">
            <a:xfrm>
              <a:off x="3445" y="1333"/>
              <a:ext cx="72" cy="291"/>
            </a:xfrm>
            <a:custGeom>
              <a:avLst/>
              <a:gdLst>
                <a:gd name="T0" fmla="*/ 33 w 94"/>
                <a:gd name="T1" fmla="*/ 0 h 233"/>
                <a:gd name="T2" fmla="*/ 89 w 94"/>
                <a:gd name="T3" fmla="*/ 111 h 233"/>
                <a:gd name="T4" fmla="*/ 0 w 94"/>
                <a:gd name="T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233">
                  <a:moveTo>
                    <a:pt x="33" y="0"/>
                  </a:moveTo>
                  <a:cubicBezTo>
                    <a:pt x="63" y="36"/>
                    <a:pt x="94" y="72"/>
                    <a:pt x="89" y="111"/>
                  </a:cubicBezTo>
                  <a:cubicBezTo>
                    <a:pt x="84" y="150"/>
                    <a:pt x="19" y="218"/>
                    <a:pt x="0" y="233"/>
                  </a:cubicBezTo>
                </a:path>
              </a:pathLst>
            </a:custGeom>
            <a:noFill/>
            <a:ln w="38100" cap="rnd" cmpd="sng">
              <a:solidFill>
                <a:srgbClr val="0000FF"/>
              </a:solidFill>
              <a:prstDash val="solid"/>
              <a:round/>
              <a:headEnd/>
              <a:tailEnd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7468" name="Line 60"/>
            <p:cNvSpPr>
              <a:spLocks noChangeShapeType="1"/>
            </p:cNvSpPr>
            <p:nvPr/>
          </p:nvSpPr>
          <p:spPr bwMode="auto">
            <a:xfrm>
              <a:off x="3456" y="1589"/>
              <a:ext cx="200" cy="222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7469" name="Text Box 61"/>
          <p:cNvSpPr txBox="1">
            <a:spLocks noChangeArrowheads="1"/>
          </p:cNvSpPr>
          <p:nvPr/>
        </p:nvSpPr>
        <p:spPr bwMode="auto">
          <a:xfrm>
            <a:off x="5081401" y="2137282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657470" name="Text Box 62"/>
          <p:cNvSpPr txBox="1">
            <a:spLocks noChangeArrowheads="1"/>
          </p:cNvSpPr>
          <p:nvPr/>
        </p:nvSpPr>
        <p:spPr bwMode="auto">
          <a:xfrm>
            <a:off x="3072063" y="3596060"/>
            <a:ext cx="360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sp>
        <p:nvSpPr>
          <p:cNvPr id="657471" name="Text Box 63"/>
          <p:cNvSpPr txBox="1">
            <a:spLocks noChangeArrowheads="1"/>
          </p:cNvSpPr>
          <p:nvPr/>
        </p:nvSpPr>
        <p:spPr bwMode="auto">
          <a:xfrm>
            <a:off x="3929313" y="3596059"/>
            <a:ext cx="360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^</a:t>
            </a:r>
          </a:p>
        </p:txBody>
      </p:sp>
      <p:sp>
        <p:nvSpPr>
          <p:cNvPr id="657472" name="Text Box 64"/>
          <p:cNvSpPr txBox="1">
            <a:spLocks noChangeArrowheads="1"/>
          </p:cNvSpPr>
          <p:nvPr/>
        </p:nvSpPr>
        <p:spPr bwMode="auto">
          <a:xfrm>
            <a:off x="3878073" y="4381687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sp>
        <p:nvSpPr>
          <p:cNvPr id="657473" name="Text Box 65"/>
          <p:cNvSpPr txBox="1">
            <a:spLocks noChangeArrowheads="1"/>
          </p:cNvSpPr>
          <p:nvPr/>
        </p:nvSpPr>
        <p:spPr bwMode="auto">
          <a:xfrm>
            <a:off x="5348713" y="4381687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sp>
        <p:nvSpPr>
          <p:cNvPr id="657474" name="Text Box 66"/>
          <p:cNvSpPr txBox="1">
            <a:spLocks noChangeArrowheads="1"/>
          </p:cNvSpPr>
          <p:nvPr/>
        </p:nvSpPr>
        <p:spPr bwMode="auto">
          <a:xfrm>
            <a:off x="6208617" y="4381687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sp>
        <p:nvSpPr>
          <p:cNvPr id="657475" name="Text Box 67"/>
          <p:cNvSpPr txBox="1">
            <a:spLocks noChangeArrowheads="1"/>
          </p:cNvSpPr>
          <p:nvPr/>
        </p:nvSpPr>
        <p:spPr bwMode="auto">
          <a:xfrm>
            <a:off x="4608313" y="5162737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^</a:t>
            </a:r>
          </a:p>
        </p:txBody>
      </p:sp>
      <p:sp>
        <p:nvSpPr>
          <p:cNvPr id="657476" name="Text Box 68"/>
          <p:cNvSpPr txBox="1">
            <a:spLocks noChangeArrowheads="1"/>
          </p:cNvSpPr>
          <p:nvPr/>
        </p:nvSpPr>
        <p:spPr bwMode="auto">
          <a:xfrm>
            <a:off x="5458057" y="5162737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lIns="0" tIns="108000" rIns="0" bIns="0" anchor="ctr" anchorCtr="1">
            <a:no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 dirty="0"/>
              <a:t>^</a:t>
            </a:r>
          </a:p>
        </p:txBody>
      </p:sp>
      <p:sp>
        <p:nvSpPr>
          <p:cNvPr id="75" name="Text Box 80"/>
          <p:cNvSpPr txBox="1">
            <a:spLocks noChangeArrowheads="1"/>
          </p:cNvSpPr>
          <p:nvPr/>
        </p:nvSpPr>
        <p:spPr bwMode="auto">
          <a:xfrm>
            <a:off x="3847839" y="1363812"/>
            <a:ext cx="1187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9C3885-3DC3-48A1-B5C1-583FE696E204}"/>
              </a:ext>
            </a:extLst>
          </p:cNvPr>
          <p:cNvSpPr/>
          <p:nvPr/>
        </p:nvSpPr>
        <p:spPr>
          <a:xfrm>
            <a:off x="7705764" y="4198403"/>
            <a:ext cx="3823298" cy="134708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个结点的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二叉链表中：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空指针域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 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+ 1</a:t>
            </a:r>
            <a:endParaRPr lang="zh-CN" altLang="en-US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55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5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7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5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7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5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5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5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5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5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5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57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5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0" grpId="0" build="p" bldLvl="5" autoUpdateAnimBg="0"/>
      <p:bldP spid="657460" grpId="0" animBg="1"/>
      <p:bldP spid="657461" grpId="0" animBg="1"/>
      <p:bldP spid="657462" grpId="0" animBg="1"/>
      <p:bldP spid="657463" grpId="0" animBg="1"/>
      <p:bldP spid="657464" grpId="0" animBg="1"/>
      <p:bldP spid="657465" grpId="0" animBg="1"/>
      <p:bldP spid="657469" grpId="0" build="p" autoUpdateAnimBg="0"/>
      <p:bldP spid="657470" grpId="0" build="p" autoUpdateAnimBg="0"/>
      <p:bldP spid="657471" grpId="0" build="p" autoUpdateAnimBg="0"/>
      <p:bldP spid="657472" grpId="0" build="p" autoUpdateAnimBg="0"/>
      <p:bldP spid="657473" grpId="0" build="p" autoUpdateAnimBg="0"/>
      <p:bldP spid="657474" grpId="0" build="p" autoUpdateAnimBg="0"/>
      <p:bldP spid="657475" grpId="0" build="p" autoUpdateAnimBg="0"/>
      <p:bldP spid="657476" grpId="0" build="p" autoUpdateAnimBg="0"/>
      <p:bldP spid="75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25401-3B78-4E33-8055-290C3660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E3AF6-2861-4945-9409-E7D60334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1582400" cy="5029200"/>
          </a:xfrm>
        </p:spPr>
        <p:txBody>
          <a:bodyPr/>
          <a:lstStyle/>
          <a:p>
            <a:r>
              <a:rPr lang="zh-CN" altLang="en-US" dirty="0"/>
              <a:t>除了指针外，二叉链比较节省存储空间。</a:t>
            </a:r>
            <a:endParaRPr lang="en-US" altLang="zh-CN" dirty="0"/>
          </a:p>
          <a:p>
            <a:r>
              <a:rPr lang="zh-CN" altLang="en-US" dirty="0"/>
              <a:t>占用的存储空间与树形没有关系，只与树中</a:t>
            </a:r>
            <a:r>
              <a:rPr lang="zh-CN" altLang="en-US" dirty="0">
                <a:solidFill>
                  <a:srgbClr val="C00000"/>
                </a:solidFill>
              </a:rPr>
              <a:t>结点个数</a:t>
            </a:r>
            <a:r>
              <a:rPr lang="zh-CN" altLang="en-US" dirty="0"/>
              <a:t>有关。</a:t>
            </a:r>
          </a:p>
          <a:p>
            <a:r>
              <a:rPr lang="zh-CN" altLang="en-US" dirty="0"/>
              <a:t>在二叉链中，找一个结点的</a:t>
            </a:r>
            <a:r>
              <a:rPr lang="zh-CN" altLang="en-US" dirty="0">
                <a:solidFill>
                  <a:srgbClr val="00B050"/>
                </a:solidFill>
              </a:rPr>
              <a:t>孩子</a:t>
            </a:r>
            <a:r>
              <a:rPr lang="zh-CN" altLang="en-US" dirty="0"/>
              <a:t>很</a:t>
            </a:r>
            <a:r>
              <a:rPr lang="zh-CN" altLang="en-US" dirty="0">
                <a:solidFill>
                  <a:srgbClr val="00B050"/>
                </a:solidFill>
              </a:rPr>
              <a:t>容易</a:t>
            </a:r>
            <a:r>
              <a:rPr lang="zh-CN" altLang="en-US" dirty="0"/>
              <a:t>，但找其</a:t>
            </a:r>
            <a:r>
              <a:rPr lang="zh-CN" altLang="en-US" dirty="0">
                <a:solidFill>
                  <a:srgbClr val="00B050"/>
                </a:solidFill>
              </a:rPr>
              <a:t>双亲不方便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9990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449022" y="1295572"/>
            <a:ext cx="5294832" cy="246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t" anchorCtr="0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typedef </a:t>
            </a:r>
            <a:r>
              <a:rPr kumimoji="1"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 Node </a:t>
            </a:r>
            <a:r>
              <a:rPr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Elemtype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data;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struct  Node  *</a:t>
            </a:r>
            <a:r>
              <a:rPr kumimoji="1" lang="en-US" altLang="zh-CN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lchild</a:t>
            </a:r>
            <a:r>
              <a:rPr kumimoji="1"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 </a:t>
            </a:r>
            <a:r>
              <a:rPr kumimoji="1"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kumimoji="1" lang="en-US" altLang="zh-CN" sz="20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rchild</a:t>
            </a:r>
            <a:r>
              <a:rPr kumimoji="1"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000" b="1" dirty="0">
                <a:solidFill>
                  <a:srgbClr val="3333FF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  Node  *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parent</a:t>
            </a:r>
            <a:r>
              <a:rPr lang="en-US" altLang="zh-CN" sz="20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BiNode</a:t>
            </a:r>
            <a:r>
              <a:rPr kumimoji="1"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kumimoji="1" lang="zh-CN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BiTree</a:t>
            </a:r>
            <a:r>
              <a:rPr kumimoji="1" lang="en-US" altLang="zh-CN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endParaRPr lang="en-US" altLang="zh-CN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52648" name="Group 8"/>
          <p:cNvGrpSpPr>
            <a:grpSpLocks/>
          </p:cNvGrpSpPr>
          <p:nvPr/>
        </p:nvGrpSpPr>
        <p:grpSpPr bwMode="auto">
          <a:xfrm>
            <a:off x="3287030" y="3144046"/>
            <a:ext cx="1963135" cy="3188653"/>
            <a:chOff x="703" y="2027"/>
            <a:chExt cx="1022" cy="1660"/>
          </a:xfrm>
          <a:solidFill>
            <a:srgbClr val="FFFFCC"/>
          </a:solidFill>
        </p:grpSpPr>
        <p:sp>
          <p:nvSpPr>
            <p:cNvPr id="752649" name="Oval 9"/>
            <p:cNvSpPr>
              <a:spLocks noChangeArrowheads="1"/>
            </p:cNvSpPr>
            <p:nvPr/>
          </p:nvSpPr>
          <p:spPr bwMode="auto">
            <a:xfrm>
              <a:off x="1264" y="2027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752650" name="Oval 10"/>
            <p:cNvSpPr>
              <a:spLocks noChangeArrowheads="1"/>
            </p:cNvSpPr>
            <p:nvPr/>
          </p:nvSpPr>
          <p:spPr bwMode="auto">
            <a:xfrm>
              <a:off x="974" y="2367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752651" name="Oval 11"/>
            <p:cNvSpPr>
              <a:spLocks noChangeArrowheads="1"/>
            </p:cNvSpPr>
            <p:nvPr/>
          </p:nvSpPr>
          <p:spPr bwMode="auto">
            <a:xfrm>
              <a:off x="703" y="2729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752652" name="Oval 12"/>
            <p:cNvSpPr>
              <a:spLocks noChangeArrowheads="1"/>
            </p:cNvSpPr>
            <p:nvPr/>
          </p:nvSpPr>
          <p:spPr bwMode="auto">
            <a:xfrm>
              <a:off x="1219" y="2729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D</a:t>
              </a:r>
            </a:p>
          </p:txBody>
        </p:sp>
        <p:sp>
          <p:nvSpPr>
            <p:cNvPr id="752653" name="Oval 13"/>
            <p:cNvSpPr>
              <a:spLocks noChangeArrowheads="1"/>
            </p:cNvSpPr>
            <p:nvPr/>
          </p:nvSpPr>
          <p:spPr bwMode="auto">
            <a:xfrm>
              <a:off x="1015" y="3051"/>
              <a:ext cx="255" cy="235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E</a:t>
              </a:r>
            </a:p>
          </p:txBody>
        </p:sp>
        <p:sp>
          <p:nvSpPr>
            <p:cNvPr id="752654" name="Oval 14"/>
            <p:cNvSpPr>
              <a:spLocks noChangeArrowheads="1"/>
            </p:cNvSpPr>
            <p:nvPr/>
          </p:nvSpPr>
          <p:spPr bwMode="auto">
            <a:xfrm>
              <a:off x="1470" y="3051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F</a:t>
              </a:r>
            </a:p>
          </p:txBody>
        </p:sp>
        <p:sp>
          <p:nvSpPr>
            <p:cNvPr id="752655" name="Oval 15"/>
            <p:cNvSpPr>
              <a:spLocks noChangeArrowheads="1"/>
            </p:cNvSpPr>
            <p:nvPr/>
          </p:nvSpPr>
          <p:spPr bwMode="auto">
            <a:xfrm>
              <a:off x="1225" y="3463"/>
              <a:ext cx="255" cy="22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bg2">
                      <a:lumMod val="10000"/>
                    </a:schemeClr>
                  </a:solidFill>
                  <a:ea typeface="宋体" pitchFamily="2" charset="-122"/>
                </a:rPr>
                <a:t>G</a:t>
              </a:r>
            </a:p>
          </p:txBody>
        </p:sp>
        <p:sp>
          <p:nvSpPr>
            <p:cNvPr id="752656" name="Line 16"/>
            <p:cNvSpPr>
              <a:spLocks noChangeShapeType="1"/>
            </p:cNvSpPr>
            <p:nvPr/>
          </p:nvSpPr>
          <p:spPr bwMode="auto">
            <a:xfrm flipH="1">
              <a:off x="1181" y="2205"/>
              <a:ext cx="111" cy="182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57" name="Line 17"/>
            <p:cNvSpPr>
              <a:spLocks noChangeShapeType="1"/>
            </p:cNvSpPr>
            <p:nvPr/>
          </p:nvSpPr>
          <p:spPr bwMode="auto">
            <a:xfrm flipH="1">
              <a:off x="911" y="2568"/>
              <a:ext cx="109" cy="187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58" name="Line 18"/>
            <p:cNvSpPr>
              <a:spLocks noChangeShapeType="1"/>
            </p:cNvSpPr>
            <p:nvPr/>
          </p:nvSpPr>
          <p:spPr bwMode="auto">
            <a:xfrm>
              <a:off x="1189" y="2566"/>
              <a:ext cx="103" cy="184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59" name="Line 19"/>
            <p:cNvSpPr>
              <a:spLocks noChangeShapeType="1"/>
            </p:cNvSpPr>
            <p:nvPr/>
          </p:nvSpPr>
          <p:spPr bwMode="auto">
            <a:xfrm flipH="1">
              <a:off x="1211" y="2931"/>
              <a:ext cx="78" cy="145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60" name="Line 20"/>
            <p:cNvSpPr>
              <a:spLocks noChangeShapeType="1"/>
            </p:cNvSpPr>
            <p:nvPr/>
          </p:nvSpPr>
          <p:spPr bwMode="auto">
            <a:xfrm>
              <a:off x="1429" y="2931"/>
              <a:ext cx="90" cy="136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52661" name="Line 21"/>
            <p:cNvSpPr>
              <a:spLocks noChangeShapeType="1"/>
            </p:cNvSpPr>
            <p:nvPr/>
          </p:nvSpPr>
          <p:spPr bwMode="auto">
            <a:xfrm>
              <a:off x="1178" y="3277"/>
              <a:ext cx="133" cy="189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grpSp>
        <p:nvGrpSpPr>
          <p:cNvPr id="752711" name="Group 71"/>
          <p:cNvGrpSpPr>
            <a:grpSpLocks/>
          </p:cNvGrpSpPr>
          <p:nvPr/>
        </p:nvGrpSpPr>
        <p:grpSpPr bwMode="auto">
          <a:xfrm>
            <a:off x="6611142" y="1461000"/>
            <a:ext cx="4608513" cy="576262"/>
            <a:chOff x="2472" y="73"/>
            <a:chExt cx="2903" cy="363"/>
          </a:xfrm>
        </p:grpSpPr>
        <p:sp>
          <p:nvSpPr>
            <p:cNvPr id="752645" name="Rectangle 5"/>
            <p:cNvSpPr>
              <a:spLocks noChangeArrowheads="1"/>
            </p:cNvSpPr>
            <p:nvPr/>
          </p:nvSpPr>
          <p:spPr bwMode="auto">
            <a:xfrm>
              <a:off x="2472" y="73"/>
              <a:ext cx="2903" cy="362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8001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2573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7145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1717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2000" b="1" dirty="0" err="1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lchild</a:t>
              </a:r>
              <a:r>
                <a:rPr lang="en-US" altLang="zh-CN" sz="2000" b="1" dirty="0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 </a:t>
              </a:r>
              <a:r>
                <a: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parent</a:t>
              </a:r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</a:t>
              </a:r>
              <a:r>
                <a:rPr lang="en-US" altLang="zh-CN" sz="2000" b="1" dirty="0" err="1">
                  <a:solidFill>
                    <a:srgbClr val="0000FF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rchild</a:t>
              </a:r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sp>
          <p:nvSpPr>
            <p:cNvPr id="752646" name="Line 6"/>
            <p:cNvSpPr>
              <a:spLocks noChangeShapeType="1"/>
            </p:cNvSpPr>
            <p:nvPr/>
          </p:nvSpPr>
          <p:spPr bwMode="auto">
            <a:xfrm>
              <a:off x="3225" y="73"/>
              <a:ext cx="0" cy="36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2647" name="Line 7"/>
            <p:cNvSpPr>
              <a:spLocks noChangeShapeType="1"/>
            </p:cNvSpPr>
            <p:nvPr/>
          </p:nvSpPr>
          <p:spPr bwMode="auto">
            <a:xfrm>
              <a:off x="3878" y="73"/>
              <a:ext cx="0" cy="36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52710" name="Line 70"/>
            <p:cNvSpPr>
              <a:spLocks noChangeShapeType="1"/>
            </p:cNvSpPr>
            <p:nvPr/>
          </p:nvSpPr>
          <p:spPr bwMode="auto">
            <a:xfrm>
              <a:off x="4649" y="74"/>
              <a:ext cx="0" cy="362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752712" name="Group 72"/>
          <p:cNvGrpSpPr>
            <a:grpSpLocks/>
          </p:cNvGrpSpPr>
          <p:nvPr/>
        </p:nvGrpSpPr>
        <p:grpSpPr bwMode="auto">
          <a:xfrm>
            <a:off x="6043613" y="2928939"/>
            <a:ext cx="5081587" cy="3576637"/>
            <a:chOff x="2307" y="1809"/>
            <a:chExt cx="3201" cy="2253"/>
          </a:xfrm>
        </p:grpSpPr>
        <p:grpSp>
          <p:nvGrpSpPr>
            <p:cNvPr id="752713" name="Group 73"/>
            <p:cNvGrpSpPr>
              <a:grpSpLocks/>
            </p:cNvGrpSpPr>
            <p:nvPr/>
          </p:nvGrpSpPr>
          <p:grpSpPr bwMode="auto">
            <a:xfrm>
              <a:off x="3289" y="1809"/>
              <a:ext cx="1134" cy="260"/>
              <a:chOff x="3289" y="1809"/>
              <a:chExt cx="1134" cy="260"/>
            </a:xfrm>
          </p:grpSpPr>
          <p:sp>
            <p:nvSpPr>
              <p:cNvPr id="752714" name="Rectangle 74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 </a:t>
                </a: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752715" name="Line 75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16" name="Line 76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17" name="Line 77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18" name="Group 78"/>
            <p:cNvGrpSpPr>
              <a:grpSpLocks/>
            </p:cNvGrpSpPr>
            <p:nvPr/>
          </p:nvGrpSpPr>
          <p:grpSpPr bwMode="auto">
            <a:xfrm>
              <a:off x="2651" y="2284"/>
              <a:ext cx="1134" cy="257"/>
              <a:chOff x="3289" y="1809"/>
              <a:chExt cx="1134" cy="257"/>
            </a:xfrm>
          </p:grpSpPr>
          <p:sp>
            <p:nvSpPr>
              <p:cNvPr id="752719" name="Rectangle 79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 </a:t>
                </a: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  <a:r>
                  <a:rPr lang="en-US" altLang="zh-CN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 </a:t>
                </a:r>
                <a:r>
                  <a:rPr lang="en-US" altLang="zh-CN" sz="2000" dirty="0">
                    <a:ea typeface="宋体" pitchFamily="2" charset="-122"/>
                  </a:rPr>
                  <a:t>             </a:t>
                </a:r>
              </a:p>
            </p:txBody>
          </p:sp>
          <p:sp>
            <p:nvSpPr>
              <p:cNvPr id="752720" name="Line 80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21" name="Line 81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22" name="Line 82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23" name="Group 83"/>
            <p:cNvGrpSpPr>
              <a:grpSpLocks/>
            </p:cNvGrpSpPr>
            <p:nvPr/>
          </p:nvGrpSpPr>
          <p:grpSpPr bwMode="auto">
            <a:xfrm>
              <a:off x="2307" y="2772"/>
              <a:ext cx="1134" cy="260"/>
              <a:chOff x="3289" y="1809"/>
              <a:chExt cx="1134" cy="260"/>
            </a:xfrm>
          </p:grpSpPr>
          <p:sp>
            <p:nvSpPr>
              <p:cNvPr id="752724" name="Rectangle 84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 </a:t>
                </a:r>
                <a:r>
                  <a:rPr lang="zh-CN" altLang="en-US" sz="1600" dirty="0">
                    <a:ea typeface="宋体" pitchFamily="2" charset="-122"/>
                  </a:rPr>
                  <a:t> </a:t>
                </a: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  <a:r>
                  <a:rPr lang="en-US" altLang="zh-CN" sz="2000" dirty="0">
                    <a:ea typeface="宋体" pitchFamily="2" charset="-122"/>
                  </a:rPr>
                  <a:t>               </a:t>
                </a:r>
              </a:p>
            </p:txBody>
          </p:sp>
          <p:sp>
            <p:nvSpPr>
              <p:cNvPr id="752725" name="Line 85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26" name="Line 86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27" name="Line 87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28" name="Group 88"/>
            <p:cNvGrpSpPr>
              <a:grpSpLocks/>
            </p:cNvGrpSpPr>
            <p:nvPr/>
          </p:nvGrpSpPr>
          <p:grpSpPr bwMode="auto">
            <a:xfrm>
              <a:off x="3752" y="2750"/>
              <a:ext cx="1134" cy="260"/>
              <a:chOff x="3289" y="1809"/>
              <a:chExt cx="1134" cy="260"/>
            </a:xfrm>
          </p:grpSpPr>
          <p:sp>
            <p:nvSpPr>
              <p:cNvPr id="752729" name="Rectangle 89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 dirty="0">
                    <a:ea typeface="宋体" pitchFamily="2" charset="-122"/>
                  </a:rPr>
                  <a:t>      </a:t>
                </a:r>
                <a:r>
                  <a:rPr lang="zh-CN" altLang="en-US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 </a:t>
                </a: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752730" name="Line 90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31" name="Line 91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32" name="Line 92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33" name="Group 93"/>
            <p:cNvGrpSpPr>
              <a:grpSpLocks/>
            </p:cNvGrpSpPr>
            <p:nvPr/>
          </p:nvGrpSpPr>
          <p:grpSpPr bwMode="auto">
            <a:xfrm>
              <a:off x="3041" y="3272"/>
              <a:ext cx="1134" cy="260"/>
              <a:chOff x="3289" y="1809"/>
              <a:chExt cx="1134" cy="260"/>
            </a:xfrm>
          </p:grpSpPr>
          <p:sp>
            <p:nvSpPr>
              <p:cNvPr id="752734" name="Rectangle 94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>
                    <a:ea typeface="宋体" pitchFamily="2" charset="-122"/>
                  </a:rPr>
                  <a:t>      </a:t>
                </a:r>
                <a:r>
                  <a:rPr lang="zh-CN" altLang="en-US" sz="1600">
                    <a:ea typeface="宋体" pitchFamily="2" charset="-122"/>
                  </a:rPr>
                  <a:t> </a:t>
                </a:r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  <a:r>
                  <a:rPr lang="en-US" altLang="zh-CN" sz="2000">
                    <a:ea typeface="宋体" pitchFamily="2" charset="-122"/>
                  </a:rPr>
                  <a:t>         </a:t>
                </a:r>
                <a:endParaRPr lang="en-US" altLang="zh-CN" sz="2000" dirty="0">
                  <a:ea typeface="宋体" pitchFamily="2" charset="-122"/>
                </a:endParaRPr>
              </a:p>
            </p:txBody>
          </p:sp>
          <p:sp>
            <p:nvSpPr>
              <p:cNvPr id="752735" name="Line 95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36" name="Line 96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37" name="Line 97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38" name="Group 98"/>
            <p:cNvGrpSpPr>
              <a:grpSpLocks/>
            </p:cNvGrpSpPr>
            <p:nvPr/>
          </p:nvGrpSpPr>
          <p:grpSpPr bwMode="auto">
            <a:xfrm>
              <a:off x="4374" y="3261"/>
              <a:ext cx="1134" cy="257"/>
              <a:chOff x="3289" y="1809"/>
              <a:chExt cx="1134" cy="257"/>
            </a:xfrm>
          </p:grpSpPr>
          <p:sp>
            <p:nvSpPr>
              <p:cNvPr id="752739" name="Rectangle 99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>
                    <a:ea typeface="宋体" pitchFamily="2" charset="-122"/>
                  </a:rPr>
                  <a:t>       </a:t>
                </a:r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  <a:endPara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52740" name="Line 100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41" name="Line 101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42" name="Line 102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52743" name="Group 103"/>
            <p:cNvGrpSpPr>
              <a:grpSpLocks/>
            </p:cNvGrpSpPr>
            <p:nvPr/>
          </p:nvGrpSpPr>
          <p:grpSpPr bwMode="auto">
            <a:xfrm>
              <a:off x="3751" y="3805"/>
              <a:ext cx="1134" cy="257"/>
              <a:chOff x="3289" y="1809"/>
              <a:chExt cx="1134" cy="257"/>
            </a:xfrm>
          </p:grpSpPr>
          <p:sp>
            <p:nvSpPr>
              <p:cNvPr id="752744" name="Rectangle 104"/>
              <p:cNvSpPr>
                <a:spLocks noChangeArrowheads="1"/>
              </p:cNvSpPr>
              <p:nvPr/>
            </p:nvSpPr>
            <p:spPr bwMode="auto">
              <a:xfrm>
                <a:off x="3289" y="1809"/>
                <a:ext cx="1134" cy="256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zh-CN" altLang="en-US" sz="2000">
                    <a:ea typeface="宋体" pitchFamily="2" charset="-122"/>
                  </a:rPr>
                  <a:t>      </a:t>
                </a:r>
                <a:r>
                  <a:rPr lang="zh-CN" altLang="en-US" sz="1600">
                    <a:ea typeface="宋体" pitchFamily="2" charset="-122"/>
                  </a:rPr>
                  <a:t> </a:t>
                </a:r>
                <a:r>
                  <a:rPr lang="en-US" altLang="zh-CN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  <a:endPara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52745" name="Line 105"/>
              <p:cNvSpPr>
                <a:spLocks noChangeShapeType="1"/>
              </p:cNvSpPr>
              <p:nvPr/>
            </p:nvSpPr>
            <p:spPr bwMode="auto">
              <a:xfrm>
                <a:off x="3563" y="1809"/>
                <a:ext cx="0" cy="25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46" name="Line 106"/>
              <p:cNvSpPr>
                <a:spLocks noChangeShapeType="1"/>
              </p:cNvSpPr>
              <p:nvPr/>
            </p:nvSpPr>
            <p:spPr bwMode="auto">
              <a:xfrm>
                <a:off x="3848" y="1820"/>
                <a:ext cx="0" cy="23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2747" name="Line 107"/>
              <p:cNvSpPr>
                <a:spLocks noChangeShapeType="1"/>
              </p:cNvSpPr>
              <p:nvPr/>
            </p:nvSpPr>
            <p:spPr bwMode="auto">
              <a:xfrm>
                <a:off x="4134" y="1811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52748" name="Line 108"/>
          <p:cNvSpPr>
            <a:spLocks noChangeShapeType="1"/>
          </p:cNvSpPr>
          <p:nvPr/>
        </p:nvSpPr>
        <p:spPr bwMode="auto">
          <a:xfrm flipH="1">
            <a:off x="7270749" y="3154682"/>
            <a:ext cx="521970" cy="514349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49" name="Line 109"/>
          <p:cNvSpPr>
            <a:spLocks noChangeShapeType="1"/>
          </p:cNvSpPr>
          <p:nvPr/>
        </p:nvSpPr>
        <p:spPr bwMode="auto">
          <a:xfrm flipH="1">
            <a:off x="6732269" y="3896361"/>
            <a:ext cx="81280" cy="56388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0" name="Line 110"/>
          <p:cNvSpPr>
            <a:spLocks noChangeShapeType="1"/>
          </p:cNvSpPr>
          <p:nvPr/>
        </p:nvSpPr>
        <p:spPr bwMode="auto">
          <a:xfrm flipH="1">
            <a:off x="7905749" y="4638040"/>
            <a:ext cx="645159" cy="60960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1" name="Line 111"/>
          <p:cNvSpPr>
            <a:spLocks noChangeShapeType="1"/>
          </p:cNvSpPr>
          <p:nvPr/>
        </p:nvSpPr>
        <p:spPr bwMode="auto">
          <a:xfrm>
            <a:off x="8167687" y="3954463"/>
            <a:ext cx="741362" cy="47625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2752" name="Line 112"/>
          <p:cNvSpPr>
            <a:spLocks noChangeShapeType="1"/>
          </p:cNvSpPr>
          <p:nvPr/>
        </p:nvSpPr>
        <p:spPr bwMode="auto">
          <a:xfrm>
            <a:off x="9907269" y="4627881"/>
            <a:ext cx="217805" cy="614045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3" name="Line 113"/>
          <p:cNvSpPr>
            <a:spLocks noChangeShapeType="1"/>
          </p:cNvSpPr>
          <p:nvPr/>
        </p:nvSpPr>
        <p:spPr bwMode="auto">
          <a:xfrm>
            <a:off x="8779510" y="5466080"/>
            <a:ext cx="198120" cy="623570"/>
          </a:xfrm>
          <a:prstGeom prst="line">
            <a:avLst/>
          </a:prstGeom>
          <a:noFill/>
          <a:ln w="38100" cap="rnd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4" name="Line 114"/>
          <p:cNvSpPr>
            <a:spLocks noChangeShapeType="1"/>
          </p:cNvSpPr>
          <p:nvPr/>
        </p:nvSpPr>
        <p:spPr bwMode="auto">
          <a:xfrm flipV="1">
            <a:off x="7673453" y="3345180"/>
            <a:ext cx="557416" cy="5434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5" name="Line 115"/>
          <p:cNvSpPr>
            <a:spLocks noChangeShapeType="1"/>
          </p:cNvSpPr>
          <p:nvPr/>
        </p:nvSpPr>
        <p:spPr bwMode="auto">
          <a:xfrm flipV="1">
            <a:off x="7143749" y="4099560"/>
            <a:ext cx="101601" cy="54864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6" name="Line 116"/>
          <p:cNvSpPr>
            <a:spLocks noChangeShapeType="1"/>
          </p:cNvSpPr>
          <p:nvPr/>
        </p:nvSpPr>
        <p:spPr bwMode="auto">
          <a:xfrm flipH="1" flipV="1">
            <a:off x="8396287" y="3954463"/>
            <a:ext cx="1053782" cy="678497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7" name="Line 117"/>
          <p:cNvSpPr>
            <a:spLocks noChangeShapeType="1"/>
          </p:cNvSpPr>
          <p:nvPr/>
        </p:nvSpPr>
        <p:spPr bwMode="auto">
          <a:xfrm flipV="1">
            <a:off x="8312149" y="4846320"/>
            <a:ext cx="665480" cy="609599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8" name="Line 118"/>
          <p:cNvSpPr>
            <a:spLocks noChangeShapeType="1"/>
          </p:cNvSpPr>
          <p:nvPr/>
        </p:nvSpPr>
        <p:spPr bwMode="auto">
          <a:xfrm flipH="1" flipV="1">
            <a:off x="8129269" y="5674360"/>
            <a:ext cx="1320799" cy="624839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2759" name="Line 119"/>
          <p:cNvSpPr>
            <a:spLocks noChangeShapeType="1"/>
          </p:cNvSpPr>
          <p:nvPr/>
        </p:nvSpPr>
        <p:spPr bwMode="auto">
          <a:xfrm flipH="1" flipV="1">
            <a:off x="9444989" y="4856480"/>
            <a:ext cx="1000759" cy="589279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752760" name="Group 120"/>
          <p:cNvGrpSpPr>
            <a:grpSpLocks/>
          </p:cNvGrpSpPr>
          <p:nvPr/>
        </p:nvGrpSpPr>
        <p:grpSpPr bwMode="auto">
          <a:xfrm>
            <a:off x="7953374" y="2312989"/>
            <a:ext cx="336550" cy="619125"/>
            <a:chOff x="3789" y="1421"/>
            <a:chExt cx="212" cy="390"/>
          </a:xfrm>
        </p:grpSpPr>
        <p:sp>
          <p:nvSpPr>
            <p:cNvPr id="752761" name="Freeform 121"/>
            <p:cNvSpPr>
              <a:spLocks/>
            </p:cNvSpPr>
            <p:nvPr/>
          </p:nvSpPr>
          <p:spPr bwMode="auto">
            <a:xfrm>
              <a:off x="3789" y="1421"/>
              <a:ext cx="116" cy="291"/>
            </a:xfrm>
            <a:custGeom>
              <a:avLst/>
              <a:gdLst>
                <a:gd name="T0" fmla="*/ 45 w 152"/>
                <a:gd name="T1" fmla="*/ 0 h 155"/>
                <a:gd name="T2" fmla="*/ 145 w 152"/>
                <a:gd name="T3" fmla="*/ 55 h 155"/>
                <a:gd name="T4" fmla="*/ 0 w 152"/>
                <a:gd name="T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155">
                  <a:moveTo>
                    <a:pt x="45" y="0"/>
                  </a:moveTo>
                  <a:cubicBezTo>
                    <a:pt x="98" y="14"/>
                    <a:pt x="152" y="29"/>
                    <a:pt x="145" y="55"/>
                  </a:cubicBezTo>
                  <a:cubicBezTo>
                    <a:pt x="138" y="81"/>
                    <a:pt x="24" y="138"/>
                    <a:pt x="0" y="155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2762" name="Line 122"/>
            <p:cNvSpPr>
              <a:spLocks noChangeShapeType="1"/>
            </p:cNvSpPr>
            <p:nvPr/>
          </p:nvSpPr>
          <p:spPr bwMode="auto">
            <a:xfrm>
              <a:off x="3789" y="1644"/>
              <a:ext cx="212" cy="1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52763" name="Text Box 123"/>
          <p:cNvSpPr txBox="1">
            <a:spLocks noChangeArrowheads="1"/>
          </p:cNvSpPr>
          <p:nvPr/>
        </p:nvSpPr>
        <p:spPr bwMode="auto">
          <a:xfrm>
            <a:off x="8511666" y="292208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4" name="Text Box 124"/>
          <p:cNvSpPr txBox="1">
            <a:spLocks noChangeArrowheads="1"/>
          </p:cNvSpPr>
          <p:nvPr/>
        </p:nvSpPr>
        <p:spPr bwMode="auto">
          <a:xfrm>
            <a:off x="8973087" y="292208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5" name="Text Box 125"/>
          <p:cNvSpPr txBox="1">
            <a:spLocks noChangeArrowheads="1"/>
          </p:cNvSpPr>
          <p:nvPr/>
        </p:nvSpPr>
        <p:spPr bwMode="auto">
          <a:xfrm>
            <a:off x="6059941" y="447316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6" name="Text Box 126"/>
          <p:cNvSpPr txBox="1">
            <a:spLocks noChangeArrowheads="1"/>
          </p:cNvSpPr>
          <p:nvPr/>
        </p:nvSpPr>
        <p:spPr bwMode="auto">
          <a:xfrm>
            <a:off x="7421469" y="447316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7" name="Text Box 127"/>
          <p:cNvSpPr txBox="1">
            <a:spLocks noChangeArrowheads="1"/>
          </p:cNvSpPr>
          <p:nvPr/>
        </p:nvSpPr>
        <p:spPr bwMode="auto">
          <a:xfrm>
            <a:off x="7234781" y="5249968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/>
            <a:r>
              <a:rPr lang="en-US" altLang="zh-CN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8" name="Text Box 128"/>
          <p:cNvSpPr txBox="1">
            <a:spLocks noChangeArrowheads="1"/>
          </p:cNvSpPr>
          <p:nvPr/>
        </p:nvSpPr>
        <p:spPr bwMode="auto">
          <a:xfrm>
            <a:off x="9341829" y="5249968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69" name="Text Box 129"/>
          <p:cNvSpPr txBox="1">
            <a:spLocks noChangeArrowheads="1"/>
          </p:cNvSpPr>
          <p:nvPr/>
        </p:nvSpPr>
        <p:spPr bwMode="auto">
          <a:xfrm>
            <a:off x="10700541" y="5237776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70" name="Text Box 130"/>
          <p:cNvSpPr txBox="1">
            <a:spLocks noChangeArrowheads="1"/>
          </p:cNvSpPr>
          <p:nvPr/>
        </p:nvSpPr>
        <p:spPr bwMode="auto">
          <a:xfrm>
            <a:off x="8350533" y="6111056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752771" name="Text Box 131"/>
          <p:cNvSpPr txBox="1">
            <a:spLocks noChangeArrowheads="1"/>
          </p:cNvSpPr>
          <p:nvPr/>
        </p:nvSpPr>
        <p:spPr bwMode="auto">
          <a:xfrm>
            <a:off x="9703845" y="6097340"/>
            <a:ext cx="396000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lIns="0" tIns="108000" rIns="0" bIns="0" anchor="ctr" anchorCtr="1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33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529FC8-A4E2-4CBD-A68A-E027B653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71" y="540590"/>
            <a:ext cx="11111186" cy="538613"/>
          </a:xfrm>
        </p:spPr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三叉链表：</a:t>
            </a:r>
            <a:r>
              <a:rPr lang="zh-CN" altLang="en-US" sz="2800" dirty="0">
                <a:solidFill>
                  <a:srgbClr val="000066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在二叉链表的基础上增加一个指向双亲的指针域</a:t>
            </a:r>
            <a:endParaRPr lang="zh-CN" alt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9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5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52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2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2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2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5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5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52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5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52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5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5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5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5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5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 autoUpdateAnimBg="0"/>
      <p:bldP spid="752748" grpId="0" animBg="1"/>
      <p:bldP spid="752749" grpId="0" animBg="1"/>
      <p:bldP spid="752750" grpId="0" animBg="1"/>
      <p:bldP spid="752751" grpId="0" animBg="1"/>
      <p:bldP spid="752752" grpId="0" animBg="1"/>
      <p:bldP spid="752753" grpId="0" animBg="1"/>
      <p:bldP spid="752754" grpId="0" animBg="1"/>
      <p:bldP spid="752755" grpId="0" animBg="1"/>
      <p:bldP spid="752756" grpId="0" animBg="1"/>
      <p:bldP spid="752757" grpId="0" animBg="1"/>
      <p:bldP spid="752758" grpId="0" animBg="1"/>
      <p:bldP spid="752759" grpId="0" animBg="1"/>
      <p:bldP spid="752763" grpId="0" build="p" autoUpdateAnimBg="0"/>
      <p:bldP spid="752764" grpId="0" build="p" autoUpdateAnimBg="0"/>
      <p:bldP spid="752765" grpId="0" build="p" autoUpdateAnimBg="0"/>
      <p:bldP spid="752766" grpId="0" build="p" autoUpdateAnimBg="0"/>
      <p:bldP spid="752767" grpId="0" build="p" autoUpdateAnimBg="0"/>
      <p:bldP spid="752768" grpId="0" build="p" autoUpdateAnimBg="0"/>
      <p:bldP spid="752769" grpId="0" build="p" autoUpdateAnimBg="0"/>
      <p:bldP spid="752770" grpId="0" build="p" autoUpdateAnimBg="0"/>
      <p:bldP spid="7527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/>
              <a:t>树的概念与定义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A112C7-9D75-4282-9F14-0720579B8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0712" y="2163464"/>
            <a:ext cx="549275" cy="552450"/>
          </a:xfrm>
          <a:prstGeom prst="ellips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CC7E48C-FB40-4BFF-9827-63E3EEB8B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693" y="1344835"/>
            <a:ext cx="2358363" cy="434975"/>
          </a:xfrm>
          <a:prstGeom prst="wedgeRectCallout">
            <a:avLst>
              <a:gd name="adj1" fmla="val -56919"/>
              <a:gd name="adj2" fmla="val 131071"/>
            </a:avLst>
          </a:prstGeom>
          <a:noFill/>
          <a:ln w="38100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zh-CN" altLang="zh-CN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只有根结点的树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245E100D-60B6-44D6-A521-2D27E89C92F2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133600"/>
            <a:ext cx="5159375" cy="4059238"/>
            <a:chOff x="1984" y="1160"/>
            <a:chExt cx="3250" cy="2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7E6E32-5A4C-4511-BDB8-7F25F5DCD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4" y="1622"/>
              <a:ext cx="3250" cy="2095"/>
              <a:chOff x="2243" y="1124"/>
              <a:chExt cx="2723" cy="1755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CB48EB16-5180-45AC-B487-E9EA99DC5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1124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10" name="Oval 8">
                <a:extLst>
                  <a:ext uri="{FF2B5EF4-FFF2-40B4-BE49-F238E27FC236}">
                    <a16:creationId xmlns:a16="http://schemas.microsoft.com/office/drawing/2014/main" id="{F4632D25-AEFF-4E51-BEDF-4FED39DC5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63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11" name="Oval 9">
                <a:extLst>
                  <a:ext uri="{FF2B5EF4-FFF2-40B4-BE49-F238E27FC236}">
                    <a16:creationId xmlns:a16="http://schemas.microsoft.com/office/drawing/2014/main" id="{AC8D7F3F-5D63-4D93-9DE4-F640E85C5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163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12" name="Oval 10">
                <a:extLst>
                  <a:ext uri="{FF2B5EF4-FFF2-40B4-BE49-F238E27FC236}">
                    <a16:creationId xmlns:a16="http://schemas.microsoft.com/office/drawing/2014/main" id="{C7D923CA-D3A2-4688-A847-67FD50C86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1636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</a:p>
            </p:txBody>
          </p:sp>
          <p:sp>
            <p:nvSpPr>
              <p:cNvPr id="13" name="Oval 11">
                <a:extLst>
                  <a:ext uri="{FF2B5EF4-FFF2-40B4-BE49-F238E27FC236}">
                    <a16:creationId xmlns:a16="http://schemas.microsoft.com/office/drawing/2014/main" id="{86CC1847-37D1-4A15-833A-0FD32DA0D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14" name="Oval 12">
                <a:extLst>
                  <a:ext uri="{FF2B5EF4-FFF2-40B4-BE49-F238E27FC236}">
                    <a16:creationId xmlns:a16="http://schemas.microsoft.com/office/drawing/2014/main" id="{1FFC6513-0FFB-41E1-9B16-CA5CF27D8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AB7CBBC6-64DB-47D3-A23E-BF857B826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16" name="Oval 14">
                <a:extLst>
                  <a:ext uri="{FF2B5EF4-FFF2-40B4-BE49-F238E27FC236}">
                    <a16:creationId xmlns:a16="http://schemas.microsoft.com/office/drawing/2014/main" id="{CE674BAC-5899-41D6-A8D9-9709BA2DC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3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sp>
            <p:nvSpPr>
              <p:cNvPr id="17" name="Oval 15">
                <a:extLst>
                  <a:ext uri="{FF2B5EF4-FFF2-40B4-BE49-F238E27FC236}">
                    <a16:creationId xmlns:a16="http://schemas.microsoft.com/office/drawing/2014/main" id="{4CE6203B-9842-40A2-81D8-BD9995031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</a:p>
            </p:txBody>
          </p:sp>
          <p:sp>
            <p:nvSpPr>
              <p:cNvPr id="18" name="Oval 16">
                <a:extLst>
                  <a:ext uri="{FF2B5EF4-FFF2-40B4-BE49-F238E27FC236}">
                    <a16:creationId xmlns:a16="http://schemas.microsoft.com/office/drawing/2014/main" id="{40044CEE-4524-463C-B4F0-5F5030091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2121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J</a:t>
                </a:r>
              </a:p>
            </p:txBody>
          </p:sp>
          <p:sp>
            <p:nvSpPr>
              <p:cNvPr id="19" name="Oval 17">
                <a:extLst>
                  <a:ext uri="{FF2B5EF4-FFF2-40B4-BE49-F238E27FC236}">
                    <a16:creationId xmlns:a16="http://schemas.microsoft.com/office/drawing/2014/main" id="{33F56D27-B914-411E-8DC6-F380A78C6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587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</a:t>
                </a:r>
              </a:p>
            </p:txBody>
          </p:sp>
          <p:sp>
            <p:nvSpPr>
              <p:cNvPr id="20" name="Oval 18">
                <a:extLst>
                  <a:ext uri="{FF2B5EF4-FFF2-40B4-BE49-F238E27FC236}">
                    <a16:creationId xmlns:a16="http://schemas.microsoft.com/office/drawing/2014/main" id="{C262030B-0715-483A-9028-EE31FF3E3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2587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</a:p>
            </p:txBody>
          </p:sp>
          <p:sp>
            <p:nvSpPr>
              <p:cNvPr id="21" name="Oval 19">
                <a:extLst>
                  <a:ext uri="{FF2B5EF4-FFF2-40B4-BE49-F238E27FC236}">
                    <a16:creationId xmlns:a16="http://schemas.microsoft.com/office/drawing/2014/main" id="{952B77DB-DE01-4ABD-961B-D8D77333B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7" y="2587"/>
                <a:ext cx="290" cy="292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en-US" altLang="zh-CN" sz="2400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</a:t>
                </a:r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FBF59E38-9239-4A36-A59D-B1D3BB1F3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7" y="1422"/>
                <a:ext cx="0" cy="211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0F8E6B5E-42CD-4820-BF4E-580C56E55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7" y="1933"/>
                <a:ext cx="0" cy="189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6774FD2F-322B-4594-A103-53918DF13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5" y="1933"/>
                <a:ext cx="0" cy="189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4606C40C-0B6B-4C8D-8004-6B9FC3414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06" y="1889"/>
                <a:ext cx="239" cy="254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7B3D45DE-E7FE-47B6-B3F4-505E8E268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1889"/>
                <a:ext cx="234" cy="233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901E5594-53F8-43C6-B626-467FE3C83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1" y="1333"/>
                <a:ext cx="523" cy="3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B3AF101-2698-4280-95A9-588E34338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6" y="1344"/>
                <a:ext cx="398" cy="349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8148BB49-A659-4C6A-9903-0DF3B615F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1911"/>
                <a:ext cx="152" cy="221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1ACAB542-2E7B-466D-89B0-481A2C7BE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4" y="1904"/>
                <a:ext cx="206" cy="24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AC6EF368-9340-4092-A1B8-56B04A7C3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4" y="2390"/>
                <a:ext cx="133" cy="21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2" name="Line 30">
                <a:extLst>
                  <a:ext uri="{FF2B5EF4-FFF2-40B4-BE49-F238E27FC236}">
                    <a16:creationId xmlns:a16="http://schemas.microsoft.com/office/drawing/2014/main" id="{9771BB00-B1E2-445F-9F3B-677B7766D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0" y="2400"/>
                <a:ext cx="140" cy="19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CA8AF72E-25A6-43D7-917C-7BB7803C4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4" y="2411"/>
                <a:ext cx="0" cy="189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8" name="AutoShape 32">
              <a:extLst>
                <a:ext uri="{FF2B5EF4-FFF2-40B4-BE49-F238E27FC236}">
                  <a16:creationId xmlns:a16="http://schemas.microsoft.com/office/drawing/2014/main" id="{D49F4607-5FE4-4687-8057-0A9275F6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160"/>
              <a:ext cx="1134" cy="274"/>
            </a:xfrm>
            <a:prstGeom prst="wedgeRectCallout">
              <a:avLst>
                <a:gd name="adj1" fmla="val -52856"/>
                <a:gd name="adj2" fmla="val 120949"/>
              </a:avLst>
            </a:prstGeom>
            <a:noFill/>
            <a:ln w="38100" algn="ctr">
              <a:solidFill>
                <a:srgbClr val="99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no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  <a:cs typeface="Verdana" panose="020B0604030504040204" pitchFamily="34" charset="0"/>
                </a:rPr>
                <a:t>有子树的树</a:t>
              </a:r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DA799652-B9FE-4C40-A52B-A89847154AFD}"/>
              </a:ext>
            </a:extLst>
          </p:cNvPr>
          <p:cNvSpPr>
            <a:spLocks/>
          </p:cNvSpPr>
          <p:nvPr/>
        </p:nvSpPr>
        <p:spPr bwMode="auto">
          <a:xfrm>
            <a:off x="3671889" y="3648074"/>
            <a:ext cx="2509224" cy="2736850"/>
          </a:xfrm>
          <a:custGeom>
            <a:avLst/>
            <a:gdLst>
              <a:gd name="T0" fmla="*/ 333 w 1356"/>
              <a:gd name="T1" fmla="*/ 245 h 1445"/>
              <a:gd name="T2" fmla="*/ 756 w 1356"/>
              <a:gd name="T3" fmla="*/ 0 h 1445"/>
              <a:gd name="T4" fmla="*/ 989 w 1356"/>
              <a:gd name="T5" fmla="*/ 45 h 1445"/>
              <a:gd name="T6" fmla="*/ 1134 w 1356"/>
              <a:gd name="T7" fmla="*/ 156 h 1445"/>
              <a:gd name="T8" fmla="*/ 1156 w 1356"/>
              <a:gd name="T9" fmla="*/ 189 h 1445"/>
              <a:gd name="T10" fmla="*/ 1189 w 1356"/>
              <a:gd name="T11" fmla="*/ 211 h 1445"/>
              <a:gd name="T12" fmla="*/ 1211 w 1356"/>
              <a:gd name="T13" fmla="*/ 278 h 1445"/>
              <a:gd name="T14" fmla="*/ 1234 w 1356"/>
              <a:gd name="T15" fmla="*/ 311 h 1445"/>
              <a:gd name="T16" fmla="*/ 1322 w 1356"/>
              <a:gd name="T17" fmla="*/ 511 h 1445"/>
              <a:gd name="T18" fmla="*/ 1334 w 1356"/>
              <a:gd name="T19" fmla="*/ 556 h 1445"/>
              <a:gd name="T20" fmla="*/ 1356 w 1356"/>
              <a:gd name="T21" fmla="*/ 622 h 1445"/>
              <a:gd name="T22" fmla="*/ 1345 w 1356"/>
              <a:gd name="T23" fmla="*/ 789 h 1445"/>
              <a:gd name="T24" fmla="*/ 1256 w 1356"/>
              <a:gd name="T25" fmla="*/ 1034 h 1445"/>
              <a:gd name="T26" fmla="*/ 1222 w 1356"/>
              <a:gd name="T27" fmla="*/ 1100 h 1445"/>
              <a:gd name="T28" fmla="*/ 1045 w 1356"/>
              <a:gd name="T29" fmla="*/ 1245 h 1445"/>
              <a:gd name="T30" fmla="*/ 889 w 1356"/>
              <a:gd name="T31" fmla="*/ 1345 h 1445"/>
              <a:gd name="T32" fmla="*/ 689 w 1356"/>
              <a:gd name="T33" fmla="*/ 1445 h 1445"/>
              <a:gd name="T34" fmla="*/ 267 w 1356"/>
              <a:gd name="T35" fmla="*/ 1433 h 1445"/>
              <a:gd name="T36" fmla="*/ 111 w 1356"/>
              <a:gd name="T37" fmla="*/ 1378 h 1445"/>
              <a:gd name="T38" fmla="*/ 0 w 1356"/>
              <a:gd name="T39" fmla="*/ 1245 h 1445"/>
              <a:gd name="T40" fmla="*/ 22 w 1356"/>
              <a:gd name="T41" fmla="*/ 1056 h 1445"/>
              <a:gd name="T42" fmla="*/ 178 w 1356"/>
              <a:gd name="T43" fmla="*/ 745 h 1445"/>
              <a:gd name="T44" fmla="*/ 222 w 1356"/>
              <a:gd name="T45" fmla="*/ 634 h 1445"/>
              <a:gd name="T46" fmla="*/ 322 w 1356"/>
              <a:gd name="T47" fmla="*/ 434 h 1445"/>
              <a:gd name="T48" fmla="*/ 367 w 1356"/>
              <a:gd name="T49" fmla="*/ 334 h 1445"/>
              <a:gd name="T50" fmla="*/ 356 w 1356"/>
              <a:gd name="T51" fmla="*/ 289 h 1445"/>
              <a:gd name="T52" fmla="*/ 333 w 1356"/>
              <a:gd name="T53" fmla="*/ 245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56" h="1445">
                <a:moveTo>
                  <a:pt x="333" y="245"/>
                </a:moveTo>
                <a:cubicBezTo>
                  <a:pt x="396" y="66"/>
                  <a:pt x="587" y="19"/>
                  <a:pt x="756" y="0"/>
                </a:cubicBezTo>
                <a:cubicBezTo>
                  <a:pt x="831" y="7"/>
                  <a:pt x="919" y="10"/>
                  <a:pt x="989" y="45"/>
                </a:cubicBezTo>
                <a:cubicBezTo>
                  <a:pt x="1043" y="72"/>
                  <a:pt x="1084" y="123"/>
                  <a:pt x="1134" y="156"/>
                </a:cubicBezTo>
                <a:cubicBezTo>
                  <a:pt x="1141" y="167"/>
                  <a:pt x="1147" y="180"/>
                  <a:pt x="1156" y="189"/>
                </a:cubicBezTo>
                <a:cubicBezTo>
                  <a:pt x="1165" y="198"/>
                  <a:pt x="1182" y="200"/>
                  <a:pt x="1189" y="211"/>
                </a:cubicBezTo>
                <a:cubicBezTo>
                  <a:pt x="1201" y="231"/>
                  <a:pt x="1198" y="259"/>
                  <a:pt x="1211" y="278"/>
                </a:cubicBezTo>
                <a:cubicBezTo>
                  <a:pt x="1219" y="289"/>
                  <a:pt x="1226" y="300"/>
                  <a:pt x="1234" y="311"/>
                </a:cubicBezTo>
                <a:cubicBezTo>
                  <a:pt x="1258" y="383"/>
                  <a:pt x="1298" y="439"/>
                  <a:pt x="1322" y="511"/>
                </a:cubicBezTo>
                <a:cubicBezTo>
                  <a:pt x="1327" y="526"/>
                  <a:pt x="1329" y="541"/>
                  <a:pt x="1334" y="556"/>
                </a:cubicBezTo>
                <a:cubicBezTo>
                  <a:pt x="1341" y="578"/>
                  <a:pt x="1356" y="622"/>
                  <a:pt x="1356" y="622"/>
                </a:cubicBezTo>
                <a:cubicBezTo>
                  <a:pt x="1352" y="678"/>
                  <a:pt x="1351" y="734"/>
                  <a:pt x="1345" y="789"/>
                </a:cubicBezTo>
                <a:cubicBezTo>
                  <a:pt x="1336" y="873"/>
                  <a:pt x="1293" y="960"/>
                  <a:pt x="1256" y="1034"/>
                </a:cubicBezTo>
                <a:cubicBezTo>
                  <a:pt x="1233" y="1080"/>
                  <a:pt x="1260" y="1057"/>
                  <a:pt x="1222" y="1100"/>
                </a:cubicBezTo>
                <a:cubicBezTo>
                  <a:pt x="1160" y="1169"/>
                  <a:pt x="1117" y="1197"/>
                  <a:pt x="1045" y="1245"/>
                </a:cubicBezTo>
                <a:cubicBezTo>
                  <a:pt x="993" y="1280"/>
                  <a:pt x="949" y="1323"/>
                  <a:pt x="889" y="1345"/>
                </a:cubicBezTo>
                <a:cubicBezTo>
                  <a:pt x="827" y="1392"/>
                  <a:pt x="765" y="1425"/>
                  <a:pt x="689" y="1445"/>
                </a:cubicBezTo>
                <a:cubicBezTo>
                  <a:pt x="548" y="1441"/>
                  <a:pt x="408" y="1440"/>
                  <a:pt x="267" y="1433"/>
                </a:cubicBezTo>
                <a:cubicBezTo>
                  <a:pt x="219" y="1431"/>
                  <a:pt x="160" y="1390"/>
                  <a:pt x="111" y="1378"/>
                </a:cubicBezTo>
                <a:cubicBezTo>
                  <a:pt x="57" y="1342"/>
                  <a:pt x="20" y="1306"/>
                  <a:pt x="0" y="1245"/>
                </a:cubicBezTo>
                <a:cubicBezTo>
                  <a:pt x="2" y="1220"/>
                  <a:pt x="7" y="1102"/>
                  <a:pt x="22" y="1056"/>
                </a:cubicBezTo>
                <a:cubicBezTo>
                  <a:pt x="58" y="948"/>
                  <a:pt x="115" y="839"/>
                  <a:pt x="178" y="745"/>
                </a:cubicBezTo>
                <a:cubicBezTo>
                  <a:pt x="191" y="704"/>
                  <a:pt x="198" y="670"/>
                  <a:pt x="222" y="634"/>
                </a:cubicBezTo>
                <a:cubicBezTo>
                  <a:pt x="240" y="562"/>
                  <a:pt x="281" y="495"/>
                  <a:pt x="322" y="434"/>
                </a:cubicBezTo>
                <a:cubicBezTo>
                  <a:pt x="334" y="396"/>
                  <a:pt x="345" y="367"/>
                  <a:pt x="367" y="334"/>
                </a:cubicBezTo>
                <a:cubicBezTo>
                  <a:pt x="363" y="319"/>
                  <a:pt x="363" y="303"/>
                  <a:pt x="356" y="289"/>
                </a:cubicBezTo>
                <a:cubicBezTo>
                  <a:pt x="328" y="233"/>
                  <a:pt x="333" y="297"/>
                  <a:pt x="333" y="245"/>
                </a:cubicBezTo>
                <a:close/>
              </a:path>
            </a:pathLst>
          </a:custGeom>
          <a:noFill/>
          <a:ln w="57150" cap="flat" cmpd="sng">
            <a:solidFill>
              <a:srgbClr val="0066F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endParaRPr lang="zh-CN" altLang="en-US" b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5D24B200-E3BB-42C3-8F31-EA27842A84C1}"/>
              </a:ext>
            </a:extLst>
          </p:cNvPr>
          <p:cNvSpPr>
            <a:spLocks/>
          </p:cNvSpPr>
          <p:nvPr/>
        </p:nvSpPr>
        <p:spPr bwMode="auto">
          <a:xfrm>
            <a:off x="6094413" y="3622674"/>
            <a:ext cx="938212" cy="1895475"/>
          </a:xfrm>
          <a:custGeom>
            <a:avLst/>
            <a:gdLst>
              <a:gd name="T0" fmla="*/ 11 w 495"/>
              <a:gd name="T1" fmla="*/ 100 h 1000"/>
              <a:gd name="T2" fmla="*/ 156 w 495"/>
              <a:gd name="T3" fmla="*/ 0 h 1000"/>
              <a:gd name="T4" fmla="*/ 334 w 495"/>
              <a:gd name="T5" fmla="*/ 22 h 1000"/>
              <a:gd name="T6" fmla="*/ 400 w 495"/>
              <a:gd name="T7" fmla="*/ 44 h 1000"/>
              <a:gd name="T8" fmla="*/ 478 w 495"/>
              <a:gd name="T9" fmla="*/ 155 h 1000"/>
              <a:gd name="T10" fmla="*/ 434 w 495"/>
              <a:gd name="T11" fmla="*/ 389 h 1000"/>
              <a:gd name="T12" fmla="*/ 378 w 495"/>
              <a:gd name="T13" fmla="*/ 811 h 1000"/>
              <a:gd name="T14" fmla="*/ 300 w 495"/>
              <a:gd name="T15" fmla="*/ 944 h 1000"/>
              <a:gd name="T16" fmla="*/ 278 w 495"/>
              <a:gd name="T17" fmla="*/ 978 h 1000"/>
              <a:gd name="T18" fmla="*/ 212 w 495"/>
              <a:gd name="T19" fmla="*/ 1000 h 1000"/>
              <a:gd name="T20" fmla="*/ 145 w 495"/>
              <a:gd name="T21" fmla="*/ 966 h 1000"/>
              <a:gd name="T22" fmla="*/ 111 w 495"/>
              <a:gd name="T23" fmla="*/ 933 h 1000"/>
              <a:gd name="T24" fmla="*/ 78 w 495"/>
              <a:gd name="T25" fmla="*/ 911 h 1000"/>
              <a:gd name="T26" fmla="*/ 78 w 495"/>
              <a:gd name="T27" fmla="*/ 633 h 1000"/>
              <a:gd name="T28" fmla="*/ 0 w 495"/>
              <a:gd name="T29" fmla="*/ 222 h 1000"/>
              <a:gd name="T30" fmla="*/ 56 w 495"/>
              <a:gd name="T31" fmla="*/ 55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5" h="1000">
                <a:moveTo>
                  <a:pt x="11" y="100"/>
                </a:moveTo>
                <a:cubicBezTo>
                  <a:pt x="56" y="34"/>
                  <a:pt x="78" y="15"/>
                  <a:pt x="156" y="0"/>
                </a:cubicBezTo>
                <a:cubicBezTo>
                  <a:pt x="242" y="7"/>
                  <a:pt x="268" y="2"/>
                  <a:pt x="334" y="22"/>
                </a:cubicBezTo>
                <a:cubicBezTo>
                  <a:pt x="356" y="29"/>
                  <a:pt x="400" y="44"/>
                  <a:pt x="400" y="44"/>
                </a:cubicBezTo>
                <a:cubicBezTo>
                  <a:pt x="439" y="83"/>
                  <a:pt x="461" y="103"/>
                  <a:pt x="478" y="155"/>
                </a:cubicBezTo>
                <a:cubicBezTo>
                  <a:pt x="472" y="246"/>
                  <a:pt x="495" y="325"/>
                  <a:pt x="434" y="389"/>
                </a:cubicBezTo>
                <a:cubicBezTo>
                  <a:pt x="389" y="524"/>
                  <a:pt x="391" y="669"/>
                  <a:pt x="378" y="811"/>
                </a:cubicBezTo>
                <a:cubicBezTo>
                  <a:pt x="372" y="875"/>
                  <a:pt x="336" y="899"/>
                  <a:pt x="300" y="944"/>
                </a:cubicBezTo>
                <a:cubicBezTo>
                  <a:pt x="292" y="955"/>
                  <a:pt x="289" y="971"/>
                  <a:pt x="278" y="978"/>
                </a:cubicBezTo>
                <a:cubicBezTo>
                  <a:pt x="258" y="990"/>
                  <a:pt x="212" y="1000"/>
                  <a:pt x="212" y="1000"/>
                </a:cubicBezTo>
                <a:cubicBezTo>
                  <a:pt x="191" y="986"/>
                  <a:pt x="166" y="980"/>
                  <a:pt x="145" y="966"/>
                </a:cubicBezTo>
                <a:cubicBezTo>
                  <a:pt x="132" y="957"/>
                  <a:pt x="123" y="943"/>
                  <a:pt x="111" y="933"/>
                </a:cubicBezTo>
                <a:cubicBezTo>
                  <a:pt x="101" y="925"/>
                  <a:pt x="89" y="918"/>
                  <a:pt x="78" y="911"/>
                </a:cubicBezTo>
                <a:cubicBezTo>
                  <a:pt x="22" y="827"/>
                  <a:pt x="47" y="725"/>
                  <a:pt x="78" y="633"/>
                </a:cubicBezTo>
                <a:cubicBezTo>
                  <a:pt x="64" y="493"/>
                  <a:pt x="23" y="361"/>
                  <a:pt x="0" y="222"/>
                </a:cubicBezTo>
                <a:cubicBezTo>
                  <a:pt x="6" y="175"/>
                  <a:pt x="5" y="80"/>
                  <a:pt x="56" y="55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endParaRPr lang="zh-CN" altLang="en-US" b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19DD306-A632-41AC-B656-3C5C5479E794}"/>
              </a:ext>
            </a:extLst>
          </p:cNvPr>
          <p:cNvSpPr>
            <a:spLocks/>
          </p:cNvSpPr>
          <p:nvPr/>
        </p:nvSpPr>
        <p:spPr bwMode="auto">
          <a:xfrm>
            <a:off x="6672263" y="3719512"/>
            <a:ext cx="2520950" cy="2736850"/>
          </a:xfrm>
          <a:custGeom>
            <a:avLst/>
            <a:gdLst>
              <a:gd name="T0" fmla="*/ 337 w 1282"/>
              <a:gd name="T1" fmla="*/ 100 h 1345"/>
              <a:gd name="T2" fmla="*/ 604 w 1282"/>
              <a:gd name="T3" fmla="*/ 0 h 1345"/>
              <a:gd name="T4" fmla="*/ 804 w 1282"/>
              <a:gd name="T5" fmla="*/ 56 h 1345"/>
              <a:gd name="T6" fmla="*/ 971 w 1282"/>
              <a:gd name="T7" fmla="*/ 200 h 1345"/>
              <a:gd name="T8" fmla="*/ 1004 w 1282"/>
              <a:gd name="T9" fmla="*/ 222 h 1345"/>
              <a:gd name="T10" fmla="*/ 1037 w 1282"/>
              <a:gd name="T11" fmla="*/ 234 h 1345"/>
              <a:gd name="T12" fmla="*/ 1115 w 1282"/>
              <a:gd name="T13" fmla="*/ 334 h 1345"/>
              <a:gd name="T14" fmla="*/ 1160 w 1282"/>
              <a:gd name="T15" fmla="*/ 411 h 1345"/>
              <a:gd name="T16" fmla="*/ 1193 w 1282"/>
              <a:gd name="T17" fmla="*/ 445 h 1345"/>
              <a:gd name="T18" fmla="*/ 1282 w 1282"/>
              <a:gd name="T19" fmla="*/ 622 h 1345"/>
              <a:gd name="T20" fmla="*/ 1137 w 1282"/>
              <a:gd name="T21" fmla="*/ 867 h 1345"/>
              <a:gd name="T22" fmla="*/ 971 w 1282"/>
              <a:gd name="T23" fmla="*/ 989 h 1345"/>
              <a:gd name="T24" fmla="*/ 849 w 1282"/>
              <a:gd name="T25" fmla="*/ 1067 h 1345"/>
              <a:gd name="T26" fmla="*/ 704 w 1282"/>
              <a:gd name="T27" fmla="*/ 1145 h 1345"/>
              <a:gd name="T28" fmla="*/ 426 w 1282"/>
              <a:gd name="T29" fmla="*/ 1256 h 1345"/>
              <a:gd name="T30" fmla="*/ 137 w 1282"/>
              <a:gd name="T31" fmla="*/ 1345 h 1345"/>
              <a:gd name="T32" fmla="*/ 48 w 1282"/>
              <a:gd name="T33" fmla="*/ 1333 h 1345"/>
              <a:gd name="T34" fmla="*/ 37 w 1282"/>
              <a:gd name="T35" fmla="*/ 1189 h 1345"/>
              <a:gd name="T36" fmla="*/ 93 w 1282"/>
              <a:gd name="T37" fmla="*/ 1089 h 1345"/>
              <a:gd name="T38" fmla="*/ 137 w 1282"/>
              <a:gd name="T39" fmla="*/ 989 h 1345"/>
              <a:gd name="T40" fmla="*/ 82 w 1282"/>
              <a:gd name="T41" fmla="*/ 667 h 1345"/>
              <a:gd name="T42" fmla="*/ 215 w 1282"/>
              <a:gd name="T43" fmla="*/ 378 h 1345"/>
              <a:gd name="T44" fmla="*/ 260 w 1282"/>
              <a:gd name="T45" fmla="*/ 322 h 1345"/>
              <a:gd name="T46" fmla="*/ 304 w 1282"/>
              <a:gd name="T47" fmla="*/ 256 h 1345"/>
              <a:gd name="T48" fmla="*/ 348 w 1282"/>
              <a:gd name="T49" fmla="*/ 156 h 1345"/>
              <a:gd name="T50" fmla="*/ 337 w 1282"/>
              <a:gd name="T51" fmla="*/ 100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2" h="1345">
                <a:moveTo>
                  <a:pt x="337" y="100"/>
                </a:moveTo>
                <a:cubicBezTo>
                  <a:pt x="413" y="27"/>
                  <a:pt x="505" y="14"/>
                  <a:pt x="604" y="0"/>
                </a:cubicBezTo>
                <a:cubicBezTo>
                  <a:pt x="682" y="9"/>
                  <a:pt x="740" y="14"/>
                  <a:pt x="804" y="56"/>
                </a:cubicBezTo>
                <a:cubicBezTo>
                  <a:pt x="846" y="118"/>
                  <a:pt x="899" y="177"/>
                  <a:pt x="971" y="200"/>
                </a:cubicBezTo>
                <a:cubicBezTo>
                  <a:pt x="982" y="207"/>
                  <a:pt x="992" y="216"/>
                  <a:pt x="1004" y="222"/>
                </a:cubicBezTo>
                <a:cubicBezTo>
                  <a:pt x="1014" y="227"/>
                  <a:pt x="1027" y="228"/>
                  <a:pt x="1037" y="234"/>
                </a:cubicBezTo>
                <a:cubicBezTo>
                  <a:pt x="1063" y="250"/>
                  <a:pt x="1113" y="332"/>
                  <a:pt x="1115" y="334"/>
                </a:cubicBezTo>
                <a:cubicBezTo>
                  <a:pt x="1132" y="358"/>
                  <a:pt x="1143" y="387"/>
                  <a:pt x="1160" y="411"/>
                </a:cubicBezTo>
                <a:cubicBezTo>
                  <a:pt x="1169" y="424"/>
                  <a:pt x="1183" y="433"/>
                  <a:pt x="1193" y="445"/>
                </a:cubicBezTo>
                <a:cubicBezTo>
                  <a:pt x="1224" y="483"/>
                  <a:pt x="1266" y="575"/>
                  <a:pt x="1282" y="622"/>
                </a:cubicBezTo>
                <a:cubicBezTo>
                  <a:pt x="1262" y="745"/>
                  <a:pt x="1230" y="788"/>
                  <a:pt x="1137" y="867"/>
                </a:cubicBezTo>
                <a:cubicBezTo>
                  <a:pt x="1085" y="911"/>
                  <a:pt x="1031" y="959"/>
                  <a:pt x="971" y="989"/>
                </a:cubicBezTo>
                <a:cubicBezTo>
                  <a:pt x="924" y="1012"/>
                  <a:pt x="900" y="1050"/>
                  <a:pt x="849" y="1067"/>
                </a:cubicBezTo>
                <a:cubicBezTo>
                  <a:pt x="806" y="1108"/>
                  <a:pt x="761" y="1130"/>
                  <a:pt x="704" y="1145"/>
                </a:cubicBezTo>
                <a:cubicBezTo>
                  <a:pt x="626" y="1204"/>
                  <a:pt x="519" y="1228"/>
                  <a:pt x="426" y="1256"/>
                </a:cubicBezTo>
                <a:cubicBezTo>
                  <a:pt x="331" y="1284"/>
                  <a:pt x="231" y="1312"/>
                  <a:pt x="137" y="1345"/>
                </a:cubicBezTo>
                <a:cubicBezTo>
                  <a:pt x="107" y="1341"/>
                  <a:pt x="76" y="1344"/>
                  <a:pt x="48" y="1333"/>
                </a:cubicBezTo>
                <a:cubicBezTo>
                  <a:pt x="8" y="1317"/>
                  <a:pt x="30" y="1235"/>
                  <a:pt x="37" y="1189"/>
                </a:cubicBezTo>
                <a:cubicBezTo>
                  <a:pt x="46" y="1127"/>
                  <a:pt x="65" y="1173"/>
                  <a:pt x="93" y="1089"/>
                </a:cubicBezTo>
                <a:cubicBezTo>
                  <a:pt x="105" y="1053"/>
                  <a:pt x="125" y="1025"/>
                  <a:pt x="137" y="989"/>
                </a:cubicBezTo>
                <a:cubicBezTo>
                  <a:pt x="147" y="889"/>
                  <a:pt x="211" y="710"/>
                  <a:pt x="82" y="667"/>
                </a:cubicBezTo>
                <a:cubicBezTo>
                  <a:pt x="0" y="545"/>
                  <a:pt x="138" y="455"/>
                  <a:pt x="215" y="378"/>
                </a:cubicBezTo>
                <a:cubicBezTo>
                  <a:pt x="232" y="361"/>
                  <a:pt x="246" y="341"/>
                  <a:pt x="260" y="322"/>
                </a:cubicBezTo>
                <a:cubicBezTo>
                  <a:pt x="276" y="301"/>
                  <a:pt x="304" y="256"/>
                  <a:pt x="304" y="256"/>
                </a:cubicBezTo>
                <a:cubicBezTo>
                  <a:pt x="314" y="225"/>
                  <a:pt x="348" y="189"/>
                  <a:pt x="348" y="156"/>
                </a:cubicBezTo>
                <a:cubicBezTo>
                  <a:pt x="348" y="137"/>
                  <a:pt x="341" y="119"/>
                  <a:pt x="337" y="100"/>
                </a:cubicBezTo>
                <a:close/>
              </a:path>
            </a:pathLst>
          </a:custGeom>
          <a:noFill/>
          <a:ln w="57150" cap="flat" cmpd="sng">
            <a:solidFill>
              <a:srgbClr val="FF99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noAutofit/>
          </a:bodyPr>
          <a:lstStyle/>
          <a:p>
            <a:endParaRPr lang="zh-CN" altLang="en-US" b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43E95470-6C0B-4148-8034-D5A7D8E8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2366635"/>
            <a:ext cx="720725" cy="562630"/>
          </a:xfrm>
          <a:prstGeom prst="wedgeEllipseCallout">
            <a:avLst>
              <a:gd name="adj1" fmla="val 68500"/>
              <a:gd name="adj2" fmla="val 63560"/>
            </a:avLst>
          </a:prstGeom>
          <a:noFill/>
          <a:ln w="3810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</a:p>
        </p:txBody>
      </p:sp>
      <p:sp>
        <p:nvSpPr>
          <p:cNvPr id="38" name="AutoShape 37">
            <a:extLst>
              <a:ext uri="{FF2B5EF4-FFF2-40B4-BE49-F238E27FC236}">
                <a16:creationId xmlns:a16="http://schemas.microsoft.com/office/drawing/2014/main" id="{7B2CDF95-E034-412C-839C-EA1AF25C2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792" y="3087360"/>
            <a:ext cx="1204155" cy="562630"/>
          </a:xfrm>
          <a:prstGeom prst="wedgeEllipseCallout">
            <a:avLst>
              <a:gd name="adj1" fmla="val 53542"/>
              <a:gd name="adj2" fmla="val 85875"/>
            </a:avLst>
          </a:prstGeom>
          <a:noFill/>
          <a:ln w="3810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子树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>
            <a:extLst>
              <a:ext uri="{FF2B5EF4-FFF2-40B4-BE49-F238E27FC236}">
                <a16:creationId xmlns:a16="http://schemas.microsoft.com/office/drawing/2014/main" id="{643A3E06-89DC-4634-B246-E209205F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050" y="3433067"/>
            <a:ext cx="1204155" cy="562630"/>
          </a:xfrm>
          <a:prstGeom prst="wedgeEllipseCallout">
            <a:avLst>
              <a:gd name="adj1" fmla="val -47490"/>
              <a:gd name="adj2" fmla="val 89487"/>
            </a:avLst>
          </a:prstGeom>
          <a:noFill/>
          <a:ln w="3810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子树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40" name="AutoShape 37">
            <a:extLst>
              <a:ext uri="{FF2B5EF4-FFF2-40B4-BE49-F238E27FC236}">
                <a16:creationId xmlns:a16="http://schemas.microsoft.com/office/drawing/2014/main" id="{D381E9EC-6B68-411C-9B4B-327B1717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062" y="2928937"/>
            <a:ext cx="1204155" cy="562630"/>
          </a:xfrm>
          <a:prstGeom prst="wedgeEllipseCallout">
            <a:avLst>
              <a:gd name="adj1" fmla="val -47490"/>
              <a:gd name="adj2" fmla="val 89487"/>
            </a:avLst>
          </a:prstGeom>
          <a:noFill/>
          <a:ln w="3810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子树</a:t>
            </a:r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EDBD269-FBD1-4DC9-AEE3-ADEEFF1729A8}"/>
              </a:ext>
            </a:extLst>
          </p:cNvPr>
          <p:cNvSpPr/>
          <p:nvPr/>
        </p:nvSpPr>
        <p:spPr>
          <a:xfrm>
            <a:off x="6245764" y="2878501"/>
            <a:ext cx="534817" cy="5334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B10A687-8695-463E-94B3-A877ED3C0A27}"/>
              </a:ext>
            </a:extLst>
          </p:cNvPr>
          <p:cNvSpPr/>
          <p:nvPr/>
        </p:nvSpPr>
        <p:spPr>
          <a:xfrm>
            <a:off x="5023724" y="3850472"/>
            <a:ext cx="534817" cy="5334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C4ACEE6-3627-4568-8A2F-38AADBB53411}"/>
              </a:ext>
            </a:extLst>
          </p:cNvPr>
          <p:cNvSpPr/>
          <p:nvPr/>
        </p:nvSpPr>
        <p:spPr>
          <a:xfrm>
            <a:off x="6256108" y="3857169"/>
            <a:ext cx="534817" cy="5334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ABBA9C8-2C87-4541-812C-8337BE96380B}"/>
              </a:ext>
            </a:extLst>
          </p:cNvPr>
          <p:cNvSpPr/>
          <p:nvPr/>
        </p:nvSpPr>
        <p:spPr>
          <a:xfrm>
            <a:off x="7727558" y="3853732"/>
            <a:ext cx="534817" cy="53347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4" grpId="0" animBg="1"/>
      <p:bldP spid="35" grpId="0" animBg="1"/>
      <p:bldP spid="36" grpId="0" animBg="1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/>
      <p:bldP spid="42" grpId="0" animBg="1"/>
      <p:bldP spid="43" grpId="0" animBg="1"/>
      <p:bldP spid="4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5058F-3EB0-4E82-8352-DDE380C9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875DE-CCCF-403A-9183-EDF2F8187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二叉树的遍历：</a:t>
            </a:r>
            <a:endParaRPr lang="en-US" altLang="zh-CN" sz="2800" dirty="0"/>
          </a:p>
          <a:p>
            <a:pPr lvl="1">
              <a:spcBef>
                <a:spcPts val="1200"/>
              </a:spcBef>
            </a:pPr>
            <a:r>
              <a:rPr lang="zh-CN" altLang="en-US" sz="2800" dirty="0"/>
              <a:t>指按一定规律对二叉树中的</a:t>
            </a:r>
            <a:r>
              <a:rPr lang="zh-CN" altLang="en-US" sz="2800" dirty="0">
                <a:solidFill>
                  <a:srgbClr val="00B050"/>
                </a:solidFill>
              </a:rPr>
              <a:t>每个结点</a:t>
            </a:r>
            <a:r>
              <a:rPr lang="zh-CN" altLang="en-US" sz="2800" dirty="0"/>
              <a:t>进行访问</a:t>
            </a:r>
            <a:r>
              <a:rPr lang="zh-CN" altLang="en-US" sz="2800" dirty="0">
                <a:solidFill>
                  <a:srgbClr val="00B050"/>
                </a:solidFill>
              </a:rPr>
              <a:t>且仅访问一次</a:t>
            </a:r>
            <a:r>
              <a:rPr lang="zh-CN" altLang="en-US" sz="2800" dirty="0"/>
              <a:t>。 </a:t>
            </a:r>
          </a:p>
          <a:p>
            <a:pPr lvl="1">
              <a:spcBef>
                <a:spcPts val="1200"/>
              </a:spcBef>
            </a:pPr>
            <a:r>
              <a:rPr lang="zh-CN" altLang="en-US" sz="2600" dirty="0">
                <a:latin typeface="Verdana" panose="020B0604030504040204" pitchFamily="34" charset="0"/>
                <a:cs typeface="Verdana" panose="020B0604030504040204" pitchFamily="34" charset="0"/>
              </a:rPr>
              <a:t>即：采用一定的方法得到树中所有结点的一个</a:t>
            </a:r>
            <a:r>
              <a:rPr lang="zh-CN" altLang="en-US" sz="26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线性排列</a:t>
            </a:r>
            <a:endParaRPr lang="en-US" altLang="zh-CN" sz="26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/>
              <a:t>遍历是二叉树</a:t>
            </a:r>
            <a:r>
              <a:rPr lang="zh-CN" altLang="en-US" sz="2800" dirty="0">
                <a:solidFill>
                  <a:srgbClr val="00B050"/>
                </a:solidFill>
              </a:rPr>
              <a:t>最基本</a:t>
            </a:r>
            <a:r>
              <a:rPr lang="zh-CN" altLang="en-US" sz="2800" dirty="0"/>
              <a:t>的运算，是二叉树中其他运算的</a:t>
            </a:r>
            <a:r>
              <a:rPr lang="zh-CN" altLang="en-US" sz="2800" dirty="0">
                <a:solidFill>
                  <a:srgbClr val="00B050"/>
                </a:solidFill>
              </a:rPr>
              <a:t>基础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019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17E4E-5AFD-403C-8F42-EF96334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2843"/>
            <a:ext cx="10363200" cy="685800"/>
          </a:xfrm>
        </p:spPr>
        <p:txBody>
          <a:bodyPr/>
          <a:lstStyle/>
          <a:p>
            <a:r>
              <a:rPr lang="en-US" altLang="zh-CN" dirty="0"/>
              <a:t>6.3.1 </a:t>
            </a:r>
            <a:r>
              <a:rPr lang="zh-CN" altLang="en-US" dirty="0"/>
              <a:t>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4FD08-BBE8-42A2-ABF7-21CC955B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58643"/>
            <a:ext cx="11582400" cy="1174285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>
                <a:solidFill>
                  <a:srgbClr val="00B050"/>
                </a:solidFill>
              </a:rPr>
              <a:t>L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B050"/>
                </a:solidFill>
              </a:rPr>
              <a:t>R</a:t>
            </a:r>
            <a:r>
              <a:rPr lang="zh-CN" altLang="en-US" dirty="0"/>
              <a:t>分别表示</a:t>
            </a:r>
            <a:r>
              <a:rPr lang="zh-CN" altLang="en-US" dirty="0">
                <a:solidFill>
                  <a:srgbClr val="00B050"/>
                </a:solidFill>
              </a:rPr>
              <a:t>遍历左子树</a:t>
            </a:r>
            <a:r>
              <a:rPr lang="zh-CN" altLang="en-US" dirty="0"/>
              <a:t>、访问根结点、</a:t>
            </a:r>
            <a:r>
              <a:rPr lang="zh-CN" altLang="en-US" dirty="0">
                <a:solidFill>
                  <a:srgbClr val="00B050"/>
                </a:solidFill>
              </a:rPr>
              <a:t>遍历右子树</a:t>
            </a:r>
            <a:r>
              <a:rPr lang="zh-CN" altLang="en-US" dirty="0"/>
              <a:t>，那么对二叉树的遍历顺序就可以有：</a:t>
            </a:r>
          </a:p>
          <a:p>
            <a:endParaRPr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08ACD0E-1812-422D-8626-25063987A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415942"/>
            <a:ext cx="8001000" cy="400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Tx/>
              <a:buAutoNum type="arabicParenBoth"/>
            </a:pP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访问根，遍历左子树，遍历右子树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记做</a:t>
            </a:r>
            <a:r>
              <a:rPr lang="en-US" altLang="zh-CN" sz="2600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LR)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AutoNum type="arabicParenBoth"/>
            </a:pP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遍历左子树，访问根，遍历右子树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记做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600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R)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AutoNum type="arabicParenBoth"/>
            </a:pP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遍历左子树，遍历右子树，访问根 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记做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en-US" altLang="zh-CN" sz="2600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AutoNum type="arabicParenBoth"/>
            </a:pP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访问根，遍历右子树，遍历左子树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记做</a:t>
            </a:r>
            <a:r>
              <a:rPr lang="en-US" altLang="zh-CN" sz="2600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RL)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AutoNum type="arabicParenBoth"/>
            </a:pP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遍历右子树，访问根，遍历左子树 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记做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600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L)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AutoNum type="arabicParenBoth"/>
            </a:pP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遍历右子树，遍历左子树，访问根 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记做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en-US" altLang="zh-CN" sz="2600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63179B-7C43-4364-969A-B85C2075CD48}"/>
              </a:ext>
            </a:extLst>
          </p:cNvPr>
          <p:cNvSpPr/>
          <p:nvPr/>
        </p:nvSpPr>
        <p:spPr>
          <a:xfrm>
            <a:off x="400050" y="2705591"/>
            <a:ext cx="514350" cy="156966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1200"/>
              </a:spcBef>
              <a:buClr>
                <a:schemeClr val="tx1"/>
              </a:buClr>
              <a:buSzPct val="100000"/>
              <a:defRPr/>
            </a:pPr>
            <a:r>
              <a:rPr lang="zh-CN" altLang="en-US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从左到右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F9735048-722A-4CA0-86DC-43F901255803}"/>
              </a:ext>
            </a:extLst>
          </p:cNvPr>
          <p:cNvSpPr/>
          <p:nvPr/>
        </p:nvSpPr>
        <p:spPr bwMode="auto">
          <a:xfrm>
            <a:off x="981075" y="2576512"/>
            <a:ext cx="381000" cy="1827818"/>
          </a:xfrm>
          <a:prstGeom prst="leftBrace">
            <a:avLst/>
          </a:prstGeom>
          <a:solidFill>
            <a:srgbClr val="FFFFCC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525945-92C1-4336-AF0E-4A5EAFD2B1C9}"/>
              </a:ext>
            </a:extLst>
          </p:cNvPr>
          <p:cNvSpPr/>
          <p:nvPr/>
        </p:nvSpPr>
        <p:spPr>
          <a:xfrm>
            <a:off x="8856344" y="2576512"/>
            <a:ext cx="2954655" cy="461665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序遍历或先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F0B8F-17CF-4CC0-B2A1-38ECE8951CD1}"/>
              </a:ext>
            </a:extLst>
          </p:cNvPr>
          <p:cNvSpPr/>
          <p:nvPr/>
        </p:nvSpPr>
        <p:spPr>
          <a:xfrm>
            <a:off x="8856344" y="3259588"/>
            <a:ext cx="2954655" cy="461665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序遍历或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F6DDEB-69DB-440D-ADBB-D2890792E66E}"/>
              </a:ext>
            </a:extLst>
          </p:cNvPr>
          <p:cNvSpPr/>
          <p:nvPr/>
        </p:nvSpPr>
        <p:spPr>
          <a:xfrm>
            <a:off x="8856344" y="3927513"/>
            <a:ext cx="1415772" cy="461665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序遍历</a:t>
            </a:r>
          </a:p>
        </p:txBody>
      </p:sp>
    </p:spTree>
    <p:extLst>
      <p:ext uri="{BB962C8B-B14F-4D97-AF65-F5344CB8AC3E}">
        <p14:creationId xmlns:p14="http://schemas.microsoft.com/office/powerpoint/2010/main" val="29132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E545-9DE4-4486-9081-CFB7CFB7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zh-CN" altLang="en-US" sz="4400" dirty="0"/>
              <a:t>先序遍历</a:t>
            </a:r>
            <a:r>
              <a:rPr lang="en-US" altLang="zh-CN" sz="4400" dirty="0"/>
              <a:t>DLR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0C4B9-9474-4F8F-BACE-941E20AF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57400"/>
            <a:ext cx="11582400" cy="34290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800" dirty="0"/>
              <a:t>若二叉树为空，则空操作，否则依次执行如下操作：</a:t>
            </a:r>
          </a:p>
          <a:p>
            <a:pPr>
              <a:spcAft>
                <a:spcPts val="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）访问</a:t>
            </a:r>
            <a:r>
              <a:rPr lang="zh-CN" altLang="en-US" sz="2800" dirty="0">
                <a:solidFill>
                  <a:srgbClr val="00B050"/>
                </a:solidFill>
              </a:rPr>
              <a:t>根</a:t>
            </a:r>
            <a:r>
              <a:rPr lang="zh-CN" altLang="en-US" sz="2800" dirty="0"/>
              <a:t>结点；</a:t>
            </a:r>
            <a:endParaRPr lang="en-US" altLang="zh-CN" sz="2800" dirty="0"/>
          </a:p>
          <a:p>
            <a:pPr>
              <a:spcAft>
                <a:spcPts val="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）按先序遍历</a:t>
            </a:r>
            <a:r>
              <a:rPr lang="zh-CN" altLang="en-US" sz="2800" dirty="0">
                <a:solidFill>
                  <a:srgbClr val="00B050"/>
                </a:solidFill>
              </a:rPr>
              <a:t>左</a:t>
            </a:r>
            <a:r>
              <a:rPr lang="zh-CN" altLang="en-US" sz="2800" dirty="0"/>
              <a:t>子树；</a:t>
            </a:r>
          </a:p>
          <a:p>
            <a:pPr>
              <a:spcAft>
                <a:spcPts val="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）按先序遍历</a:t>
            </a:r>
            <a:r>
              <a:rPr lang="zh-CN" altLang="en-US" sz="2800" dirty="0">
                <a:solidFill>
                  <a:srgbClr val="00B050"/>
                </a:solidFill>
              </a:rPr>
              <a:t>右</a:t>
            </a:r>
            <a:r>
              <a:rPr lang="zh-CN" altLang="en-US" sz="2800" dirty="0"/>
              <a:t>子树。</a:t>
            </a:r>
          </a:p>
        </p:txBody>
      </p:sp>
    </p:spTree>
    <p:extLst>
      <p:ext uri="{BB962C8B-B14F-4D97-AF65-F5344CB8AC3E}">
        <p14:creationId xmlns:p14="http://schemas.microsoft.com/office/powerpoint/2010/main" val="1292071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539" name="Group 11"/>
          <p:cNvGrpSpPr>
            <a:grpSpLocks/>
          </p:cNvGrpSpPr>
          <p:nvPr/>
        </p:nvGrpSpPr>
        <p:grpSpPr bwMode="auto">
          <a:xfrm>
            <a:off x="5808669" y="1421261"/>
            <a:ext cx="468313" cy="1154114"/>
            <a:chOff x="2880" y="1248"/>
            <a:chExt cx="295" cy="727"/>
          </a:xfrm>
        </p:grpSpPr>
        <p:sp>
          <p:nvSpPr>
            <p:cNvPr id="662540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41" name="Oval 13"/>
            <p:cNvSpPr>
              <a:spLocks noChangeArrowheads="1"/>
            </p:cNvSpPr>
            <p:nvPr/>
          </p:nvSpPr>
          <p:spPr bwMode="auto">
            <a:xfrm>
              <a:off x="2880" y="1680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</p:grpSp>
      <p:grpSp>
        <p:nvGrpSpPr>
          <p:cNvPr id="662559" name="Group 31"/>
          <p:cNvGrpSpPr>
            <a:grpSpLocks/>
          </p:cNvGrpSpPr>
          <p:nvPr/>
        </p:nvGrpSpPr>
        <p:grpSpPr bwMode="auto">
          <a:xfrm>
            <a:off x="6324223" y="2869062"/>
            <a:ext cx="468313" cy="1154114"/>
            <a:chOff x="3264" y="2160"/>
            <a:chExt cx="295" cy="727"/>
          </a:xfrm>
        </p:grpSpPr>
        <p:sp>
          <p:nvSpPr>
            <p:cNvPr id="662560" name="Oval 32"/>
            <p:cNvSpPr>
              <a:spLocks noChangeArrowheads="1"/>
            </p:cNvSpPr>
            <p:nvPr/>
          </p:nvSpPr>
          <p:spPr bwMode="auto">
            <a:xfrm>
              <a:off x="3264" y="2592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61" name="Line 33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62568" name="Group 40"/>
          <p:cNvGrpSpPr>
            <a:grpSpLocks/>
          </p:cNvGrpSpPr>
          <p:nvPr/>
        </p:nvGrpSpPr>
        <p:grpSpPr bwMode="auto">
          <a:xfrm>
            <a:off x="6888089" y="4316864"/>
            <a:ext cx="468313" cy="1154114"/>
            <a:chOff x="3792" y="3072"/>
            <a:chExt cx="295" cy="727"/>
          </a:xfrm>
        </p:grpSpPr>
        <p:sp>
          <p:nvSpPr>
            <p:cNvPr id="662569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2570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62588" name="Text Box 60"/>
          <p:cNvSpPr txBox="1">
            <a:spLocks noChangeArrowheads="1"/>
          </p:cNvSpPr>
          <p:nvPr/>
        </p:nvSpPr>
        <p:spPr bwMode="auto">
          <a:xfrm>
            <a:off x="2243100" y="5826212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先序遍历结果序列：</a:t>
            </a:r>
            <a:r>
              <a:rPr lang="en-US" altLang="zh-CN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B  D  C</a:t>
            </a:r>
          </a:p>
        </p:txBody>
      </p:sp>
      <p:grpSp>
        <p:nvGrpSpPr>
          <p:cNvPr id="662593" name="Group 65"/>
          <p:cNvGrpSpPr>
            <a:grpSpLocks/>
          </p:cNvGrpSpPr>
          <p:nvPr/>
        </p:nvGrpSpPr>
        <p:grpSpPr bwMode="auto">
          <a:xfrm>
            <a:off x="1129468" y="1231979"/>
            <a:ext cx="2227263" cy="2913062"/>
            <a:chOff x="546" y="1005"/>
            <a:chExt cx="1403" cy="1835"/>
          </a:xfrm>
          <a:solidFill>
            <a:srgbClr val="FFFFCC"/>
          </a:solidFill>
        </p:grpSpPr>
        <p:sp>
          <p:nvSpPr>
            <p:cNvPr id="662531" name="Oval 3"/>
            <p:cNvSpPr>
              <a:spLocks noChangeArrowheads="1"/>
            </p:cNvSpPr>
            <p:nvPr/>
          </p:nvSpPr>
          <p:spPr bwMode="auto">
            <a:xfrm>
              <a:off x="1060" y="1005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62535" name="Line 7"/>
            <p:cNvSpPr>
              <a:spLocks noChangeShapeType="1"/>
            </p:cNvSpPr>
            <p:nvPr/>
          </p:nvSpPr>
          <p:spPr bwMode="auto">
            <a:xfrm flipH="1">
              <a:off x="838" y="1344"/>
              <a:ext cx="299" cy="453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6" name="Line 8"/>
            <p:cNvSpPr>
              <a:spLocks noChangeShapeType="1"/>
            </p:cNvSpPr>
            <p:nvPr/>
          </p:nvSpPr>
          <p:spPr bwMode="auto">
            <a:xfrm>
              <a:off x="1383" y="1344"/>
              <a:ext cx="283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7" name="Line 9"/>
            <p:cNvSpPr>
              <a:spLocks noChangeShapeType="1"/>
            </p:cNvSpPr>
            <p:nvPr/>
          </p:nvSpPr>
          <p:spPr bwMode="auto">
            <a:xfrm>
              <a:off x="839" y="2115"/>
              <a:ext cx="317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90" name="Oval 62"/>
            <p:cNvSpPr>
              <a:spLocks noChangeArrowheads="1"/>
            </p:cNvSpPr>
            <p:nvPr/>
          </p:nvSpPr>
          <p:spPr bwMode="auto">
            <a:xfrm>
              <a:off x="1565" y="1731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2591" name="Oval 63"/>
            <p:cNvSpPr>
              <a:spLocks noChangeArrowheads="1"/>
            </p:cNvSpPr>
            <p:nvPr/>
          </p:nvSpPr>
          <p:spPr bwMode="auto">
            <a:xfrm>
              <a:off x="546" y="1752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92" name="Oval 64"/>
            <p:cNvSpPr>
              <a:spLocks noChangeArrowheads="1"/>
            </p:cNvSpPr>
            <p:nvPr/>
          </p:nvSpPr>
          <p:spPr bwMode="auto">
            <a:xfrm>
              <a:off x="1111" y="2456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94544" y="2869058"/>
            <a:ext cx="1524000" cy="1434480"/>
            <a:chOff x="5370544" y="2642592"/>
            <a:chExt cx="1524000" cy="1434480"/>
          </a:xfrm>
        </p:grpSpPr>
        <p:sp>
          <p:nvSpPr>
            <p:cNvPr id="662555" name="Line 27"/>
            <p:cNvSpPr>
              <a:spLocks noChangeShapeType="1"/>
            </p:cNvSpPr>
            <p:nvPr/>
          </p:nvSpPr>
          <p:spPr bwMode="auto">
            <a:xfrm>
              <a:off x="6127919" y="26425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370544" y="3315072"/>
              <a:ext cx="1524000" cy="762000"/>
              <a:chOff x="4818063" y="1880592"/>
              <a:chExt cx="1524000" cy="762000"/>
            </a:xfrm>
          </p:grpSpPr>
          <p:grpSp>
            <p:nvGrpSpPr>
              <p:cNvPr id="72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77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8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9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73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862600" y="2869058"/>
            <a:ext cx="468000" cy="750352"/>
            <a:chOff x="5338600" y="2642592"/>
            <a:chExt cx="468000" cy="750352"/>
          </a:xfrm>
        </p:grpSpPr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42063" y="1421258"/>
            <a:ext cx="1524000" cy="1447800"/>
            <a:chOff x="4818063" y="1194792"/>
            <a:chExt cx="1524000" cy="1447800"/>
          </a:xfrm>
        </p:grpSpPr>
        <p:sp>
          <p:nvSpPr>
            <p:cNvPr id="662543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6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2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3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7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7392720" y="4318778"/>
            <a:ext cx="468000" cy="750352"/>
            <a:chOff x="5338600" y="2642592"/>
            <a:chExt cx="468000" cy="750352"/>
          </a:xfrm>
        </p:grpSpPr>
        <p:sp>
          <p:nvSpPr>
            <p:cNvPr id="95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950208" y="4318778"/>
            <a:ext cx="468000" cy="750352"/>
            <a:chOff x="5338600" y="2642592"/>
            <a:chExt cx="468000" cy="750352"/>
          </a:xfrm>
        </p:grpSpPr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0" name="Group 40"/>
          <p:cNvGrpSpPr>
            <a:grpSpLocks/>
          </p:cNvGrpSpPr>
          <p:nvPr/>
        </p:nvGrpSpPr>
        <p:grpSpPr bwMode="auto">
          <a:xfrm>
            <a:off x="8469217" y="2892336"/>
            <a:ext cx="468313" cy="1154114"/>
            <a:chOff x="3792" y="3072"/>
            <a:chExt cx="295" cy="727"/>
          </a:xfrm>
        </p:grpSpPr>
        <p:sp>
          <p:nvSpPr>
            <p:cNvPr id="101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99464" y="1268858"/>
            <a:ext cx="1600209" cy="1610152"/>
            <a:chOff x="6875463" y="1042392"/>
            <a:chExt cx="1600209" cy="161015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75463" y="1042392"/>
              <a:ext cx="838200" cy="838200"/>
              <a:chOff x="6875463" y="1042392"/>
              <a:chExt cx="838200" cy="838200"/>
            </a:xfrm>
          </p:grpSpPr>
          <p:sp>
            <p:nvSpPr>
              <p:cNvPr id="662581" name="Line 53"/>
              <p:cNvSpPr>
                <a:spLocks noChangeShapeType="1"/>
              </p:cNvSpPr>
              <p:nvPr/>
            </p:nvSpPr>
            <p:spPr bwMode="auto">
              <a:xfrm>
                <a:off x="6875463" y="1042392"/>
                <a:ext cx="838200" cy="0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62587" name="Line 59"/>
              <p:cNvSpPr>
                <a:spLocks noChangeShapeType="1"/>
              </p:cNvSpPr>
              <p:nvPr/>
            </p:nvSpPr>
            <p:spPr bwMode="auto">
              <a:xfrm>
                <a:off x="7713663" y="1042392"/>
                <a:ext cx="0" cy="838200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03" name="组合 102"/>
            <p:cNvGrpSpPr/>
            <p:nvPr/>
          </p:nvGrpSpPr>
          <p:grpSpPr>
            <a:xfrm>
              <a:off x="6951672" y="1890544"/>
              <a:ext cx="1524000" cy="762000"/>
              <a:chOff x="4818063" y="1880592"/>
              <a:chExt cx="1524000" cy="762000"/>
            </a:xfrm>
          </p:grpSpPr>
          <p:grpSp>
            <p:nvGrpSpPr>
              <p:cNvPr id="104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109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10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11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105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8973848" y="2894250"/>
            <a:ext cx="468000" cy="750352"/>
            <a:chOff x="5338600" y="2642592"/>
            <a:chExt cx="468000" cy="750352"/>
          </a:xfrm>
        </p:grpSpPr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531336" y="2894250"/>
            <a:ext cx="468000" cy="750352"/>
            <a:chOff x="5338600" y="2642592"/>
            <a:chExt cx="468000" cy="750352"/>
          </a:xfrm>
        </p:grpSpPr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808663" y="1040258"/>
            <a:ext cx="2667000" cy="457200"/>
            <a:chOff x="4284663" y="813792"/>
            <a:chExt cx="2667000" cy="457200"/>
          </a:xfrm>
        </p:grpSpPr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4284663" y="813792"/>
              <a:ext cx="2667000" cy="4572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288000" rIns="288000" anchor="ctr"/>
            <a:lstStyle/>
            <a:p>
              <a:pPr algn="ctr">
                <a:spcBef>
                  <a:spcPct val="0"/>
                </a:spcBef>
              </a:pP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338000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lang="zh-CN" altLang="en-US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391104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endParaRPr lang="zh-CN" altLang="en-US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444208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r"/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endParaRPr lang="zh-CN" altLang="en-US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88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E545-9DE4-4486-9081-CFB7CFB7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8677507" cy="685800"/>
          </a:xfrm>
        </p:spPr>
        <p:txBody>
          <a:bodyPr/>
          <a:lstStyle/>
          <a:p>
            <a:r>
              <a:rPr lang="zh-CN" altLang="en-US" dirty="0"/>
              <a:t>先序遍历</a:t>
            </a:r>
            <a:r>
              <a:rPr lang="en-US" altLang="zh-CN" dirty="0"/>
              <a:t>DLR</a:t>
            </a:r>
            <a:endParaRPr lang="zh-CN" alt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D65975E-78D0-403F-B0E4-332A211B4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06" y="3184525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BED49B2-045E-4B9D-9BAD-7DAF00645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0131" y="2032000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513BC21-14A9-4660-9BF8-A8C75DE17020}"/>
              </a:ext>
            </a:extLst>
          </p:cNvPr>
          <p:cNvSpPr>
            <a:spLocks/>
          </p:cNvSpPr>
          <p:nvPr/>
        </p:nvSpPr>
        <p:spPr bwMode="auto">
          <a:xfrm>
            <a:off x="4349731" y="1984375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2C461D0D-9CB7-40FF-A05B-95523EBA9A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3869" y="2608262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87D52F82-FCB7-4101-96A7-97E55606D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6869" y="2636837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DF4B10CF-64A2-4208-988D-79FCC103D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56" y="2608262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51DEDE27-A65A-4149-AEC6-4B615D4E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31" y="1744662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BF6F5562-DAEA-49AB-A6A2-62C30CD8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06" y="2319337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730E40AD-8F84-40D0-AA60-3EC0EFEC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294" y="2319337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82C80F60-B3F3-4FAC-9812-DE9D2CCB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31" y="2895600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4EDE2261-506E-4A5D-B593-8C283A7AC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19" y="2895600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7A99ED7-D6D9-4267-8F90-4DFAF9D4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06" y="3400425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E590FD44-8CF4-4651-A247-C981531BD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19" y="2895600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0B4DF5EA-7530-4798-A027-C05836AB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835524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先序遍历序列：</a:t>
            </a: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id="{92AC8972-DB44-4874-97FC-B20B970E7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3" y="5371480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8DFAA5C2-2ABF-4D79-8A73-6D64E419FB05}"/>
              </a:ext>
            </a:extLst>
          </p:cNvPr>
          <p:cNvGrpSpPr>
            <a:grpSpLocks/>
          </p:cNvGrpSpPr>
          <p:nvPr/>
        </p:nvGrpSpPr>
        <p:grpSpPr bwMode="auto">
          <a:xfrm>
            <a:off x="3011487" y="1744662"/>
            <a:ext cx="1368425" cy="3554413"/>
            <a:chOff x="1292" y="300"/>
            <a:chExt cx="862" cy="2239"/>
          </a:xfrm>
        </p:grpSpPr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1B9CD91E-D78C-4382-804D-E2DECF46B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21" name="Oval 32">
              <a:extLst>
                <a:ext uri="{FF2B5EF4-FFF2-40B4-BE49-F238E27FC236}">
                  <a16:creationId xmlns:a16="http://schemas.microsoft.com/office/drawing/2014/main" id="{54EEE935-C96B-48E3-8F34-FFE9C1AF7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22" name="Group 40">
            <a:extLst>
              <a:ext uri="{FF2B5EF4-FFF2-40B4-BE49-F238E27FC236}">
                <a16:creationId xmlns:a16="http://schemas.microsoft.com/office/drawing/2014/main" id="{97D11373-6BE7-4E6F-A1EF-81E67E28CCFC}"/>
              </a:ext>
            </a:extLst>
          </p:cNvPr>
          <p:cNvGrpSpPr>
            <a:grpSpLocks/>
          </p:cNvGrpSpPr>
          <p:nvPr/>
        </p:nvGrpSpPr>
        <p:grpSpPr bwMode="auto">
          <a:xfrm>
            <a:off x="3443287" y="2319337"/>
            <a:ext cx="1081088" cy="2979738"/>
            <a:chOff x="1564" y="662"/>
            <a:chExt cx="681" cy="1877"/>
          </a:xfrm>
        </p:grpSpPr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840E61D4-612F-40AF-AD7B-50FC87CC8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1764351B-5015-4333-9BF8-22E5A8206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25" name="Group 43">
            <a:extLst>
              <a:ext uri="{FF2B5EF4-FFF2-40B4-BE49-F238E27FC236}">
                <a16:creationId xmlns:a16="http://schemas.microsoft.com/office/drawing/2014/main" id="{5502D84B-A435-4B46-9042-CFC8DAF9D3EE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2319337"/>
            <a:ext cx="2089150" cy="2979738"/>
            <a:chOff x="2245" y="662"/>
            <a:chExt cx="1316" cy="1877"/>
          </a:xfrm>
        </p:grpSpPr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DF2BDDAE-8C3F-4C41-8BAC-EDF715D68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27" name="Oval 34">
              <a:extLst>
                <a:ext uri="{FF2B5EF4-FFF2-40B4-BE49-F238E27FC236}">
                  <a16:creationId xmlns:a16="http://schemas.microsoft.com/office/drawing/2014/main" id="{C13F20B2-2E4C-4F14-BA56-1D973BB84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28" name="Group 41">
            <a:extLst>
              <a:ext uri="{FF2B5EF4-FFF2-40B4-BE49-F238E27FC236}">
                <a16:creationId xmlns:a16="http://schemas.microsoft.com/office/drawing/2014/main" id="{670B9FE3-556D-46DE-8788-5735869A4484}"/>
              </a:ext>
            </a:extLst>
          </p:cNvPr>
          <p:cNvGrpSpPr>
            <a:grpSpLocks/>
          </p:cNvGrpSpPr>
          <p:nvPr/>
        </p:nvGrpSpPr>
        <p:grpSpPr bwMode="auto">
          <a:xfrm>
            <a:off x="2868612" y="2895600"/>
            <a:ext cx="2376488" cy="2403475"/>
            <a:chOff x="1202" y="1025"/>
            <a:chExt cx="1497" cy="1514"/>
          </a:xfrm>
        </p:grpSpPr>
        <p:sp>
          <p:nvSpPr>
            <p:cNvPr id="29" name="Text Box 20">
              <a:extLst>
                <a:ext uri="{FF2B5EF4-FFF2-40B4-BE49-F238E27FC236}">
                  <a16:creationId xmlns:a16="http://schemas.microsoft.com/office/drawing/2014/main" id="{ABB02131-F340-42DA-B384-719151653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AFCA2069-1370-4035-AE1C-CC4262C1A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31" name="Group 44">
            <a:extLst>
              <a:ext uri="{FF2B5EF4-FFF2-40B4-BE49-F238E27FC236}">
                <a16:creationId xmlns:a16="http://schemas.microsoft.com/office/drawing/2014/main" id="{AF2AEE6E-7C06-4099-AB7A-3EFC1D346B92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895600"/>
            <a:ext cx="3400425" cy="2403475"/>
            <a:chOff x="1873" y="1025"/>
            <a:chExt cx="2142" cy="1514"/>
          </a:xfrm>
        </p:grpSpPr>
        <p:sp>
          <p:nvSpPr>
            <p:cNvPr id="32" name="Text Box 23">
              <a:extLst>
                <a:ext uri="{FF2B5EF4-FFF2-40B4-BE49-F238E27FC236}">
                  <a16:creationId xmlns:a16="http://schemas.microsoft.com/office/drawing/2014/main" id="{4E98072F-03DA-4CEF-AD02-AB6BDB57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782D3240-9E61-4241-9F00-03767B7A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1025"/>
              <a:ext cx="272" cy="227"/>
            </a:xfrm>
            <a:prstGeom prst="ellipse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34" name="Group 42">
            <a:extLst>
              <a:ext uri="{FF2B5EF4-FFF2-40B4-BE49-F238E27FC236}">
                <a16:creationId xmlns:a16="http://schemas.microsoft.com/office/drawing/2014/main" id="{3C62BF0B-4E6D-46A4-BC01-4868DB89AD5E}"/>
              </a:ext>
            </a:extLst>
          </p:cNvPr>
          <p:cNvGrpSpPr>
            <a:grpSpLocks/>
          </p:cNvGrpSpPr>
          <p:nvPr/>
        </p:nvGrpSpPr>
        <p:grpSpPr bwMode="auto">
          <a:xfrm>
            <a:off x="3443287" y="3400425"/>
            <a:ext cx="2520950" cy="1898650"/>
            <a:chOff x="1564" y="1343"/>
            <a:chExt cx="1588" cy="1196"/>
          </a:xfrm>
        </p:grpSpPr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AB0D186B-9D8E-485E-A8A8-832430FA4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36" name="Oval 37">
              <a:extLst>
                <a:ext uri="{FF2B5EF4-FFF2-40B4-BE49-F238E27FC236}">
                  <a16:creationId xmlns:a16="http://schemas.microsoft.com/office/drawing/2014/main" id="{E05D676D-8741-4042-96FF-544E5876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37" name="Group 45">
            <a:extLst>
              <a:ext uri="{FF2B5EF4-FFF2-40B4-BE49-F238E27FC236}">
                <a16:creationId xmlns:a16="http://schemas.microsoft.com/office/drawing/2014/main" id="{D75D1BE9-D600-44B7-9F65-69904CB9F7F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3024187" cy="2403475"/>
            <a:chOff x="2563" y="1025"/>
            <a:chExt cx="1905" cy="1514"/>
          </a:xfrm>
        </p:grpSpPr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F489CC0D-5745-460C-B52D-59C0D4F31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B27C0F4-1653-4FA9-8403-AC000386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41" name="TextBox 41">
            <a:extLst>
              <a:ext uri="{FF2B5EF4-FFF2-40B4-BE49-F238E27FC236}">
                <a16:creationId xmlns:a16="http://schemas.microsoft.com/office/drawing/2014/main" id="{50834C0B-9C89-4A4C-AB1D-C4937504E418}"/>
              </a:ext>
            </a:extLst>
          </p:cNvPr>
          <p:cNvSpPr txBox="1"/>
          <p:nvPr/>
        </p:nvSpPr>
        <p:spPr>
          <a:xfrm>
            <a:off x="2057401" y="5933221"/>
            <a:ext cx="5995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先</a:t>
            </a:r>
            <a:r>
              <a:rPr lang="zh-CN" altLang="en-US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序遍历序列的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第一个</a:t>
            </a:r>
            <a:r>
              <a:rPr lang="zh-CN" altLang="en-US" sz="2400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结点是</a:t>
            </a:r>
            <a:r>
              <a:rPr lang="zh-CN" altLang="en-US" sz="2400" b="1" dirty="0">
                <a:solidFill>
                  <a:srgbClr val="0066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根结点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D080D9-AE3A-4685-AB3A-6D24FB8857C4}"/>
              </a:ext>
            </a:extLst>
          </p:cNvPr>
          <p:cNvSpPr txBox="1"/>
          <p:nvPr/>
        </p:nvSpPr>
        <p:spPr>
          <a:xfrm>
            <a:off x="454858" y="2962391"/>
            <a:ext cx="297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为空，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G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691D5534-F7E3-42C1-AEB9-0B6763C41BCA}"/>
              </a:ext>
            </a:extLst>
          </p:cNvPr>
          <p:cNvSpPr txBox="1"/>
          <p:nvPr/>
        </p:nvSpPr>
        <p:spPr>
          <a:xfrm>
            <a:off x="3076482" y="3828519"/>
            <a:ext cx="28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G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为空，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为空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4" name="TextBox 41">
            <a:extLst>
              <a:ext uri="{FF2B5EF4-FFF2-40B4-BE49-F238E27FC236}">
                <a16:creationId xmlns:a16="http://schemas.microsoft.com/office/drawing/2014/main" id="{4F8227E3-262D-419F-BEAA-1A0974232046}"/>
              </a:ext>
            </a:extLst>
          </p:cNvPr>
          <p:cNvSpPr txBox="1"/>
          <p:nvPr/>
        </p:nvSpPr>
        <p:spPr>
          <a:xfrm>
            <a:off x="454858" y="2241641"/>
            <a:ext cx="297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B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解决了，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为空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112" name="TextBox 41">
            <a:extLst>
              <a:ext uri="{FF2B5EF4-FFF2-40B4-BE49-F238E27FC236}">
                <a16:creationId xmlns:a16="http://schemas.microsoft.com/office/drawing/2014/main" id="{F1EB0F92-D307-403D-AA2B-7B2839E95E41}"/>
              </a:ext>
            </a:extLst>
          </p:cNvPr>
          <p:cNvSpPr txBox="1"/>
          <p:nvPr/>
        </p:nvSpPr>
        <p:spPr>
          <a:xfrm>
            <a:off x="454858" y="1492639"/>
            <a:ext cx="281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解决了，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C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8645807B-E481-4BB6-BA2A-D8D85676E5F8}"/>
              </a:ext>
            </a:extLst>
          </p:cNvPr>
          <p:cNvGrpSpPr/>
          <p:nvPr/>
        </p:nvGrpSpPr>
        <p:grpSpPr>
          <a:xfrm>
            <a:off x="6849561" y="1008499"/>
            <a:ext cx="5257795" cy="4858901"/>
            <a:chOff x="6849561" y="1008499"/>
            <a:chExt cx="5257795" cy="4858901"/>
          </a:xfrm>
        </p:grpSpPr>
        <p:grpSp>
          <p:nvGrpSpPr>
            <p:cNvPr id="113" name="Group 11">
              <a:extLst>
                <a:ext uri="{FF2B5EF4-FFF2-40B4-BE49-F238E27FC236}">
                  <a16:creationId xmlns:a16="http://schemas.microsoft.com/office/drawing/2014/main" id="{E6A58449-1AFC-47A1-A991-8B44A8F18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9561" y="1320098"/>
              <a:ext cx="404849" cy="943880"/>
              <a:chOff x="2880" y="1248"/>
              <a:chExt cx="295" cy="727"/>
            </a:xfrm>
          </p:grpSpPr>
          <p:sp>
            <p:nvSpPr>
              <p:cNvPr id="114" name="Line 12">
                <a:extLst>
                  <a:ext uri="{FF2B5EF4-FFF2-40B4-BE49-F238E27FC236}">
                    <a16:creationId xmlns:a16="http://schemas.microsoft.com/office/drawing/2014/main" id="{39BA2CDE-4386-4409-B44B-B256832F9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0" cy="432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Oval 13">
                <a:extLst>
                  <a:ext uri="{FF2B5EF4-FFF2-40B4-BE49-F238E27FC236}">
                    <a16:creationId xmlns:a16="http://schemas.microsoft.com/office/drawing/2014/main" id="{C9D38788-2AFC-40EA-B871-173C87FEF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295" cy="295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rnd">
                <a:solidFill>
                  <a:schemeClr val="tx2">
                    <a:lumMod val="40000"/>
                    <a:lumOff val="60000"/>
                  </a:schemeClr>
                </a:solidFill>
                <a:round/>
                <a:headEnd/>
                <a:tailEnd type="arrow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</p:grpSp>
        <p:grpSp>
          <p:nvGrpSpPr>
            <p:cNvPr id="116" name="Group 31">
              <a:extLst>
                <a:ext uri="{FF2B5EF4-FFF2-40B4-BE49-F238E27FC236}">
                  <a16:creationId xmlns:a16="http://schemas.microsoft.com/office/drawing/2014/main" id="{F42A5017-8156-4A06-8931-CB2908069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9000" y="2504167"/>
              <a:ext cx="373457" cy="889652"/>
              <a:chOff x="3264" y="2160"/>
              <a:chExt cx="295" cy="727"/>
            </a:xfrm>
          </p:grpSpPr>
          <p:sp>
            <p:nvSpPr>
              <p:cNvPr id="117" name="Oval 32">
                <a:extLst>
                  <a:ext uri="{FF2B5EF4-FFF2-40B4-BE49-F238E27FC236}">
                    <a16:creationId xmlns:a16="http://schemas.microsoft.com/office/drawing/2014/main" id="{B78B8BD5-FC2B-4AB4-9E56-A22FF24B2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592"/>
                <a:ext cx="295" cy="295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rnd">
                <a:solidFill>
                  <a:schemeClr val="tx1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118" name="Line 33">
                <a:extLst>
                  <a:ext uri="{FF2B5EF4-FFF2-40B4-BE49-F238E27FC236}">
                    <a16:creationId xmlns:a16="http://schemas.microsoft.com/office/drawing/2014/main" id="{029C2246-E48B-40A6-B453-E63F894CC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60"/>
                <a:ext cx="0" cy="432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45C7969-3131-4202-A96A-1CFCA31AFD48}"/>
                </a:ext>
              </a:extLst>
            </p:cNvPr>
            <p:cNvGrpSpPr/>
            <p:nvPr/>
          </p:nvGrpSpPr>
          <p:grpSpPr>
            <a:xfrm>
              <a:off x="8256656" y="2504164"/>
              <a:ext cx="404578" cy="613668"/>
              <a:chOff x="5338600" y="2642592"/>
              <a:chExt cx="468000" cy="750352"/>
            </a:xfrm>
          </p:grpSpPr>
          <p:sp>
            <p:nvSpPr>
              <p:cNvPr id="134" name="Line 30">
                <a:extLst>
                  <a:ext uri="{FF2B5EF4-FFF2-40B4-BE49-F238E27FC236}">
                    <a16:creationId xmlns:a16="http://schemas.microsoft.com/office/drawing/2014/main" id="{30BF1133-5CC8-4BA8-BB91-783C00AFB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2600" y="2642592"/>
                <a:ext cx="0" cy="410171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605AF709-C383-4CCA-B569-30928AE3B988}"/>
                  </a:ext>
                </a:extLst>
              </p:cNvPr>
              <p:cNvSpPr/>
              <p:nvPr/>
            </p:nvSpPr>
            <p:spPr>
              <a:xfrm>
                <a:off x="5338600" y="2924944"/>
                <a:ext cx="468000" cy="468000"/>
              </a:xfrm>
              <a:prstGeom prst="rect">
                <a:avLst/>
              </a:prstGeom>
            </p:spPr>
            <p:txBody>
              <a:bodyPr wrap="square" lIns="0" tIns="36000" rIns="0" bIns="0">
                <a:noAutofit/>
              </a:bodyPr>
              <a:lstStyle/>
              <a:p>
                <a:pPr lvl="0" algn="ctr"/>
                <a:r>
                  <a:rPr lang="en-US" altLang="zh-CN" b="1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^</a:t>
                </a: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E081E32F-F3A9-44A6-AA3E-5CFEFCE9818C}"/>
                </a:ext>
              </a:extLst>
            </p:cNvPr>
            <p:cNvGrpSpPr/>
            <p:nvPr/>
          </p:nvGrpSpPr>
          <p:grpSpPr>
            <a:xfrm>
              <a:off x="7310672" y="1320096"/>
              <a:ext cx="1317473" cy="1184068"/>
              <a:chOff x="4818063" y="1194792"/>
              <a:chExt cx="1524000" cy="1447800"/>
            </a:xfrm>
          </p:grpSpPr>
          <p:sp>
            <p:nvSpPr>
              <p:cNvPr id="137" name="Line 15">
                <a:extLst>
                  <a:ext uri="{FF2B5EF4-FFF2-40B4-BE49-F238E27FC236}">
                    <a16:creationId xmlns:a16="http://schemas.microsoft.com/office/drawing/2014/main" id="{40664E39-B304-4990-92C7-FA88EED5C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063" y="1194792"/>
                <a:ext cx="0" cy="685800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7785DDB4-D9A1-4FDF-9AA0-BF51A08B45C5}"/>
                  </a:ext>
                </a:extLst>
              </p:cNvPr>
              <p:cNvGrpSpPr/>
              <p:nvPr/>
            </p:nvGrpSpPr>
            <p:grpSpPr>
              <a:xfrm>
                <a:off x="4818063" y="1880592"/>
                <a:ext cx="1524000" cy="762000"/>
                <a:chOff x="4818063" y="1880592"/>
                <a:chExt cx="1524000" cy="762000"/>
              </a:xfrm>
            </p:grpSpPr>
            <p:grpSp>
              <p:nvGrpSpPr>
                <p:cNvPr id="139" name="Group 16">
                  <a:extLst>
                    <a:ext uri="{FF2B5EF4-FFF2-40B4-BE49-F238E27FC236}">
                      <a16:creationId xmlns:a16="http://schemas.microsoft.com/office/drawing/2014/main" id="{7757A4E7-7F99-433D-964D-171BF52E83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02226" y="1880592"/>
                  <a:ext cx="954088" cy="381000"/>
                  <a:chOff x="3395" y="1680"/>
                  <a:chExt cx="601" cy="240"/>
                </a:xfrm>
              </p:grpSpPr>
              <p:sp>
                <p:nvSpPr>
                  <p:cNvPr id="144" name="Line 17">
                    <a:extLst>
                      <a:ext uri="{FF2B5EF4-FFF2-40B4-BE49-F238E27FC236}">
                        <a16:creationId xmlns:a16="http://schemas.microsoft.com/office/drawing/2014/main" id="{9FBCBF6B-F71B-4504-A4C7-5254FA5C5C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95" y="1680"/>
                    <a:ext cx="60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>
                        <a:lumMod val="10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145" name="Line 18">
                    <a:extLst>
                      <a:ext uri="{FF2B5EF4-FFF2-40B4-BE49-F238E27FC236}">
                        <a16:creationId xmlns:a16="http://schemas.microsoft.com/office/drawing/2014/main" id="{520C4F6E-D117-4881-BC44-1755A73105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08" y="168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>
                        <a:lumMod val="10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146" name="Line 19">
                    <a:extLst>
                      <a:ext uri="{FF2B5EF4-FFF2-40B4-BE49-F238E27FC236}">
                        <a16:creationId xmlns:a16="http://schemas.microsoft.com/office/drawing/2014/main" id="{1CD500E3-F079-4763-A75E-2089622BA2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680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bg2">
                        <a:lumMod val="10000"/>
                      </a:schemeClr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b="1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sp>
              <p:nvSpPr>
                <p:cNvPr id="140" name="Rectangle 20">
                  <a:extLst>
                    <a:ext uri="{FF2B5EF4-FFF2-40B4-BE49-F238E27FC236}">
                      <a16:creationId xmlns:a16="http://schemas.microsoft.com/office/drawing/2014/main" id="{00FAB04C-6D68-44C9-92D2-66282571F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8063" y="2261592"/>
                  <a:ext cx="1524000" cy="38100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bg2">
                      <a:lumMod val="10000"/>
                    </a:schemeClr>
                  </a:solidFill>
                  <a:miter lim="800000"/>
                  <a:headEnd/>
                  <a:tailEnd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altLang="zh-CN" b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F9AE6958-E067-40B1-979F-B261D55F0E3D}"/>
                    </a:ext>
                  </a:extLst>
                </p:cNvPr>
                <p:cNvSpPr/>
                <p:nvPr/>
              </p:nvSpPr>
              <p:spPr>
                <a:xfrm>
                  <a:off x="4824159" y="2273424"/>
                  <a:ext cx="432000" cy="36000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</a:t>
                  </a:r>
                  <a:endParaRPr lang="zh-CN" altLang="en-US" b="1" dirty="0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2A61B60A-BF0B-4EF9-B6B0-F74B9942326C}"/>
                    </a:ext>
                  </a:extLst>
                </p:cNvPr>
                <p:cNvSpPr/>
                <p:nvPr/>
              </p:nvSpPr>
              <p:spPr>
                <a:xfrm>
                  <a:off x="5364440" y="2273424"/>
                  <a:ext cx="432000" cy="36000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L</a:t>
                  </a:r>
                  <a:endParaRPr lang="zh-CN" altLang="en-US" b="1" dirty="0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7BB9974E-B632-4660-B41A-530114E2B383}"/>
                    </a:ext>
                  </a:extLst>
                </p:cNvPr>
                <p:cNvSpPr/>
                <p:nvPr/>
              </p:nvSpPr>
              <p:spPr>
                <a:xfrm>
                  <a:off x="5904720" y="2273424"/>
                  <a:ext cx="432000" cy="360000"/>
                </a:xfrm>
                <a:prstGeom prst="rect">
                  <a:avLst/>
                </a:prstGeom>
              </p:spPr>
              <p:txBody>
                <a:bodyPr wrap="none" lIns="0" tIns="0" rIns="0" bIns="0" anchor="ctr" anchorCtr="1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R</a:t>
                  </a:r>
                  <a:endParaRPr lang="zh-CN" altLang="en-US" b="1" dirty="0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grpSp>
          <p:nvGrpSpPr>
            <p:cNvPr id="153" name="Group 40">
              <a:extLst>
                <a:ext uri="{FF2B5EF4-FFF2-40B4-BE49-F238E27FC236}">
                  <a16:creationId xmlns:a16="http://schemas.microsoft.com/office/drawing/2014/main" id="{D8169CBB-F855-4DD5-8E31-E02A774BD2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7800" y="2523202"/>
              <a:ext cx="384308" cy="844520"/>
              <a:chOff x="3792" y="3072"/>
              <a:chExt cx="295" cy="727"/>
            </a:xfrm>
          </p:grpSpPr>
          <p:sp>
            <p:nvSpPr>
              <p:cNvPr id="154" name="Oval 41">
                <a:extLst>
                  <a:ext uri="{FF2B5EF4-FFF2-40B4-BE49-F238E27FC236}">
                    <a16:creationId xmlns:a16="http://schemas.microsoft.com/office/drawing/2014/main" id="{FE842B54-5CAC-45B6-9BCA-42DBC7984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295" cy="295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rnd">
                <a:solidFill>
                  <a:schemeClr val="tx1">
                    <a:lumMod val="20000"/>
                    <a:lumOff val="80000"/>
                  </a:schemeClr>
                </a:solidFill>
                <a:round/>
                <a:headEnd/>
                <a:tailEnd type="arrow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155" name="Line 42">
                <a:extLst>
                  <a:ext uri="{FF2B5EF4-FFF2-40B4-BE49-F238E27FC236}">
                    <a16:creationId xmlns:a16="http://schemas.microsoft.com/office/drawing/2014/main" id="{78B50501-D87B-436B-BB1E-CC80A1AC8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072"/>
                <a:ext cx="0" cy="432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F81D35EA-66CC-4FBA-8382-74B9F1E29863}"/>
                </a:ext>
              </a:extLst>
            </p:cNvPr>
            <p:cNvGrpSpPr/>
            <p:nvPr/>
          </p:nvGrpSpPr>
          <p:grpSpPr>
            <a:xfrm>
              <a:off x="9089261" y="1195457"/>
              <a:ext cx="724610" cy="685513"/>
              <a:chOff x="6875463" y="1042392"/>
              <a:chExt cx="838200" cy="838200"/>
            </a:xfrm>
          </p:grpSpPr>
          <p:sp>
            <p:nvSpPr>
              <p:cNvPr id="167" name="Line 53">
                <a:extLst>
                  <a:ext uri="{FF2B5EF4-FFF2-40B4-BE49-F238E27FC236}">
                    <a16:creationId xmlns:a16="http://schemas.microsoft.com/office/drawing/2014/main" id="{B703C7CC-1C58-4277-AF7F-EC5FF2677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5463" y="1042392"/>
                <a:ext cx="838200" cy="0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68" name="Line 59">
                <a:extLst>
                  <a:ext uri="{FF2B5EF4-FFF2-40B4-BE49-F238E27FC236}">
                    <a16:creationId xmlns:a16="http://schemas.microsoft.com/office/drawing/2014/main" id="{E49959C9-1D27-40E9-9986-A1E6783D5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13663" y="1042392"/>
                <a:ext cx="0" cy="838200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FDF17B66-8EDB-4195-990E-5CA6C10142D2}"/>
                </a:ext>
              </a:extLst>
            </p:cNvPr>
            <p:cNvGrpSpPr/>
            <p:nvPr/>
          </p:nvGrpSpPr>
          <p:grpSpPr>
            <a:xfrm>
              <a:off x="9155142" y="1889109"/>
              <a:ext cx="1317473" cy="623194"/>
              <a:chOff x="4818063" y="1880592"/>
              <a:chExt cx="1524000" cy="762000"/>
            </a:xfrm>
          </p:grpSpPr>
          <p:grpSp>
            <p:nvGrpSpPr>
              <p:cNvPr id="159" name="Group 16">
                <a:extLst>
                  <a:ext uri="{FF2B5EF4-FFF2-40B4-BE49-F238E27FC236}">
                    <a16:creationId xmlns:a16="http://schemas.microsoft.com/office/drawing/2014/main" id="{A83716CB-EDAF-4941-BA29-45E6F4750E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164" name="Line 17">
                  <a:extLst>
                    <a:ext uri="{FF2B5EF4-FFF2-40B4-BE49-F238E27FC236}">
                      <a16:creationId xmlns:a16="http://schemas.microsoft.com/office/drawing/2014/main" id="{4A7F4042-06E7-4C08-97A9-B49BFD417E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65" name="Line 18">
                  <a:extLst>
                    <a:ext uri="{FF2B5EF4-FFF2-40B4-BE49-F238E27FC236}">
                      <a16:creationId xmlns:a16="http://schemas.microsoft.com/office/drawing/2014/main" id="{E5AB7418-3F43-424B-8428-2CC2E0810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66" name="Line 19">
                  <a:extLst>
                    <a:ext uri="{FF2B5EF4-FFF2-40B4-BE49-F238E27FC236}">
                      <a16:creationId xmlns:a16="http://schemas.microsoft.com/office/drawing/2014/main" id="{CD2EFF59-DA38-4749-8B12-A84C3E90BE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160" name="Rectangle 20">
                <a:extLst>
                  <a:ext uri="{FF2B5EF4-FFF2-40B4-BE49-F238E27FC236}">
                    <a16:creationId xmlns:a16="http://schemas.microsoft.com/office/drawing/2014/main" id="{80F25414-9D35-491A-BDFE-7B30B9AA3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C82F8AD3-11EC-410F-B513-BD657E4C4A95}"/>
                  </a:ext>
                </a:extLst>
              </p:cNvPr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8C5301DC-3451-4A02-8467-7CE07B3F62E2}"/>
                  </a:ext>
                </a:extLst>
              </p:cNvPr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520759CC-B3E4-4C6D-AC8A-58DF0B79ABBF}"/>
                  </a:ext>
                </a:extLst>
              </p:cNvPr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934A23D8-FCCA-42C0-B387-28FE99309038}"/>
                </a:ext>
              </a:extLst>
            </p:cNvPr>
            <p:cNvGrpSpPr/>
            <p:nvPr/>
          </p:nvGrpSpPr>
          <p:grpSpPr>
            <a:xfrm>
              <a:off x="6895665" y="1008499"/>
              <a:ext cx="2354169" cy="373916"/>
              <a:chOff x="4338000" y="813792"/>
              <a:chExt cx="2723208" cy="457200"/>
            </a:xfrm>
          </p:grpSpPr>
          <p:sp>
            <p:nvSpPr>
              <p:cNvPr id="176" name="Rectangle 10">
                <a:extLst>
                  <a:ext uri="{FF2B5EF4-FFF2-40B4-BE49-F238E27FC236}">
                    <a16:creationId xmlns:a16="http://schemas.microsoft.com/office/drawing/2014/main" id="{A3EEF08E-0357-4D08-8C26-DDB817034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4208" y="813792"/>
                <a:ext cx="2667000" cy="45720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lIns="288000" rIns="288000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405CECDD-F552-4186-9735-0E110D0A3387}"/>
                  </a:ext>
                </a:extLst>
              </p:cNvPr>
              <p:cNvSpPr/>
              <p:nvPr/>
            </p:nvSpPr>
            <p:spPr>
              <a:xfrm>
                <a:off x="4338000" y="85024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A270839-EF1B-4E82-A200-CCD5F85A4754}"/>
                  </a:ext>
                </a:extLst>
              </p:cNvPr>
              <p:cNvSpPr/>
              <p:nvPr/>
            </p:nvSpPr>
            <p:spPr>
              <a:xfrm>
                <a:off x="5391104" y="85024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BB29AEF-166E-49AA-AF5C-B93ED294E323}"/>
                  </a:ext>
                </a:extLst>
              </p:cNvPr>
              <p:cNvSpPr/>
              <p:nvPr/>
            </p:nvSpPr>
            <p:spPr>
              <a:xfrm>
                <a:off x="6444208" y="85024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D70DDD79-069A-4020-A918-F657B4669D67}"/>
                </a:ext>
              </a:extLst>
            </p:cNvPr>
            <p:cNvGrpSpPr/>
            <p:nvPr/>
          </p:nvGrpSpPr>
          <p:grpSpPr>
            <a:xfrm>
              <a:off x="7924800" y="3739447"/>
              <a:ext cx="1323053" cy="2127953"/>
              <a:chOff x="8432549" y="3537151"/>
              <a:chExt cx="1530455" cy="2601920"/>
            </a:xfrm>
          </p:grpSpPr>
          <p:grpSp>
            <p:nvGrpSpPr>
              <p:cNvPr id="181" name="Group 40">
                <a:extLst>
                  <a:ext uri="{FF2B5EF4-FFF2-40B4-BE49-F238E27FC236}">
                    <a16:creationId xmlns:a16="http://schemas.microsoft.com/office/drawing/2014/main" id="{C4051039-AB4D-4AA9-80C5-FA7A2B0F2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2549" y="4984957"/>
                <a:ext cx="468313" cy="1154114"/>
                <a:chOff x="3792" y="3072"/>
                <a:chExt cx="295" cy="727"/>
              </a:xfrm>
            </p:grpSpPr>
            <p:sp>
              <p:nvSpPr>
                <p:cNvPr id="199" name="Oval 41">
                  <a:extLst>
                    <a:ext uri="{FF2B5EF4-FFF2-40B4-BE49-F238E27FC236}">
                      <a16:creationId xmlns:a16="http://schemas.microsoft.com/office/drawing/2014/main" id="{FEE63BDC-F6A2-4486-A2A9-9FA2B844EF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3504"/>
                  <a:ext cx="295" cy="295"/>
                </a:xfrm>
                <a:prstGeom prst="ellipse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9525" cap="rnd">
                  <a:solidFill>
                    <a:schemeClr val="tx1">
                      <a:lumMod val="20000"/>
                      <a:lumOff val="80000"/>
                    </a:schemeClr>
                  </a:solidFill>
                  <a:round/>
                  <a:headEnd/>
                  <a:tailEnd type="arrow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G</a:t>
                  </a:r>
                </a:p>
              </p:txBody>
            </p:sp>
            <p:sp>
              <p:nvSpPr>
                <p:cNvPr id="200" name="Line 42">
                  <a:extLst>
                    <a:ext uri="{FF2B5EF4-FFF2-40B4-BE49-F238E27FC236}">
                      <a16:creationId xmlns:a16="http://schemas.microsoft.com/office/drawing/2014/main" id="{A4F21A63-28A7-49E6-9D32-D99BFCB9AE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072"/>
                  <a:ext cx="0" cy="432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97BAB6CB-7D4C-446E-BB25-9AEACC7C7DCD}"/>
                  </a:ext>
                </a:extLst>
              </p:cNvPr>
              <p:cNvGrpSpPr/>
              <p:nvPr/>
            </p:nvGrpSpPr>
            <p:grpSpPr>
              <a:xfrm>
                <a:off x="8439004" y="3537151"/>
                <a:ext cx="1524000" cy="1434480"/>
                <a:chOff x="5370544" y="2642592"/>
                <a:chExt cx="1524000" cy="1434480"/>
              </a:xfrm>
            </p:grpSpPr>
            <p:sp>
              <p:nvSpPr>
                <p:cNvPr id="189" name="Line 27">
                  <a:extLst>
                    <a:ext uri="{FF2B5EF4-FFF2-40B4-BE49-F238E27FC236}">
                      <a16:creationId xmlns:a16="http://schemas.microsoft.com/office/drawing/2014/main" id="{4780A68C-BB72-4AF5-8A8B-63AF23EFA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7919" y="2642592"/>
                  <a:ext cx="0" cy="685800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grpSp>
              <p:nvGrpSpPr>
                <p:cNvPr id="190" name="组合 189">
                  <a:extLst>
                    <a:ext uri="{FF2B5EF4-FFF2-40B4-BE49-F238E27FC236}">
                      <a16:creationId xmlns:a16="http://schemas.microsoft.com/office/drawing/2014/main" id="{2AA51116-F0F4-473B-A0ED-F2EC58BE00DA}"/>
                    </a:ext>
                  </a:extLst>
                </p:cNvPr>
                <p:cNvGrpSpPr/>
                <p:nvPr/>
              </p:nvGrpSpPr>
              <p:grpSpPr>
                <a:xfrm>
                  <a:off x="5370544" y="3315072"/>
                  <a:ext cx="1524000" cy="762000"/>
                  <a:chOff x="4818063" y="1880592"/>
                  <a:chExt cx="1524000" cy="762000"/>
                </a:xfrm>
              </p:grpSpPr>
              <p:grpSp>
                <p:nvGrpSpPr>
                  <p:cNvPr id="191" name="Group 16">
                    <a:extLst>
                      <a:ext uri="{FF2B5EF4-FFF2-40B4-BE49-F238E27FC236}">
                        <a16:creationId xmlns:a16="http://schemas.microsoft.com/office/drawing/2014/main" id="{AC16E953-443E-4048-AF5C-66308BFF960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02226" y="1880592"/>
                    <a:ext cx="954088" cy="381000"/>
                    <a:chOff x="3395" y="1680"/>
                    <a:chExt cx="601" cy="240"/>
                  </a:xfrm>
                </p:grpSpPr>
                <p:sp>
                  <p:nvSpPr>
                    <p:cNvPr id="196" name="Line 17">
                      <a:extLst>
                        <a:ext uri="{FF2B5EF4-FFF2-40B4-BE49-F238E27FC236}">
                          <a16:creationId xmlns:a16="http://schemas.microsoft.com/office/drawing/2014/main" id="{6EA0BC29-682A-45D4-9265-4004A01DA42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5" y="1680"/>
                      <a:ext cx="60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>
                          <a:lumMod val="1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b="1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97" name="Line 18">
                      <a:extLst>
                        <a:ext uri="{FF2B5EF4-FFF2-40B4-BE49-F238E27FC236}">
                          <a16:creationId xmlns:a16="http://schemas.microsoft.com/office/drawing/2014/main" id="{A8435627-74CF-4379-B27C-F9D726CFE2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680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>
                          <a:lumMod val="1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b="1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198" name="Line 19">
                      <a:extLst>
                        <a:ext uri="{FF2B5EF4-FFF2-40B4-BE49-F238E27FC236}">
                          <a16:creationId xmlns:a16="http://schemas.microsoft.com/office/drawing/2014/main" id="{C7250919-C8CC-4A13-82E0-EF42D55827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1680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>
                          <a:lumMod val="1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b="1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p:grpSp>
              <p:sp>
                <p:nvSpPr>
                  <p:cNvPr id="192" name="Rectangle 20">
                    <a:extLst>
                      <a:ext uri="{FF2B5EF4-FFF2-40B4-BE49-F238E27FC236}">
                        <a16:creationId xmlns:a16="http://schemas.microsoft.com/office/drawing/2014/main" id="{A8AD691C-AF39-4202-AB64-BA26C06A8E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18063" y="2261592"/>
                    <a:ext cx="1524000" cy="38100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bg2">
                        <a:lumMod val="10000"/>
                      </a:schemeClr>
                    </a:solidFill>
                    <a:miter lim="800000"/>
                    <a:headEnd/>
                    <a:tailEnd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altLang="zh-CN" b="1" dirty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193" name="矩形 192">
                    <a:extLst>
                      <a:ext uri="{FF2B5EF4-FFF2-40B4-BE49-F238E27FC236}">
                        <a16:creationId xmlns:a16="http://schemas.microsoft.com/office/drawing/2014/main" id="{37CD54B8-74D3-497F-8C7C-F9A86A624E48}"/>
                      </a:ext>
                    </a:extLst>
                  </p:cNvPr>
                  <p:cNvSpPr/>
                  <p:nvPr/>
                </p:nvSpPr>
                <p:spPr>
                  <a:xfrm>
                    <a:off x="4824159" y="2273424"/>
                    <a:ext cx="432000" cy="360000"/>
                  </a:xfrm>
                  <a:prstGeom prst="rect">
                    <a:avLst/>
                  </a:prstGeom>
                </p:spPr>
                <p:txBody>
                  <a:bodyPr wrap="none" lIns="0" tIns="0" rIns="0" bIns="0" anchor="ctr" anchorCtr="1">
                    <a:no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D</a:t>
                    </a:r>
                    <a:endParaRPr lang="zh-CN" altLang="en-US" b="1" dirty="0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0FD5E017-1E45-4689-807B-6690D191DFA1}"/>
                      </a:ext>
                    </a:extLst>
                  </p:cNvPr>
                  <p:cNvSpPr/>
                  <p:nvPr/>
                </p:nvSpPr>
                <p:spPr>
                  <a:xfrm>
                    <a:off x="5364440" y="2273424"/>
                    <a:ext cx="432000" cy="360000"/>
                  </a:xfrm>
                  <a:prstGeom prst="rect">
                    <a:avLst/>
                  </a:prstGeom>
                </p:spPr>
                <p:txBody>
                  <a:bodyPr wrap="none" lIns="0" tIns="0" rIns="0" bIns="0" anchor="ctr" anchorCtr="1">
                    <a:no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L</a:t>
                    </a:r>
                    <a:endParaRPr lang="zh-CN" altLang="en-US" b="1" dirty="0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97263C1A-FDC7-48A6-AE7C-64D3DB8EAA56}"/>
                      </a:ext>
                    </a:extLst>
                  </p:cNvPr>
                  <p:cNvSpPr/>
                  <p:nvPr/>
                </p:nvSpPr>
                <p:spPr>
                  <a:xfrm>
                    <a:off x="5904720" y="2273424"/>
                    <a:ext cx="432000" cy="360000"/>
                  </a:xfrm>
                  <a:prstGeom prst="rect">
                    <a:avLst/>
                  </a:prstGeom>
                </p:spPr>
                <p:txBody>
                  <a:bodyPr wrap="none" lIns="0" tIns="0" rIns="0" bIns="0" anchor="ctr" anchorCtr="1">
                    <a:no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R</a:t>
                    </a:r>
                    <a:endParaRPr lang="zh-CN" altLang="en-US" b="1" dirty="0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0498643F-FA95-4765-BA8F-864865821649}"/>
                  </a:ext>
                </a:extLst>
              </p:cNvPr>
              <p:cNvGrpSpPr/>
              <p:nvPr/>
            </p:nvGrpSpPr>
            <p:grpSpPr>
              <a:xfrm>
                <a:off x="8937180" y="4986871"/>
                <a:ext cx="468000" cy="750352"/>
                <a:chOff x="5338600" y="2642592"/>
                <a:chExt cx="468000" cy="750352"/>
              </a:xfrm>
            </p:grpSpPr>
            <p:sp>
              <p:nvSpPr>
                <p:cNvPr id="187" name="Line 30">
                  <a:extLst>
                    <a:ext uri="{FF2B5EF4-FFF2-40B4-BE49-F238E27FC236}">
                      <a16:creationId xmlns:a16="http://schemas.microsoft.com/office/drawing/2014/main" id="{BD1D2AAB-A0E1-462F-B4F7-0DF9245AD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72600" y="2642592"/>
                  <a:ext cx="0" cy="410171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16415281-0A48-4FBF-8057-6F0F57EE03BF}"/>
                    </a:ext>
                  </a:extLst>
                </p:cNvPr>
                <p:cNvSpPr/>
                <p:nvPr/>
              </p:nvSpPr>
              <p:spPr>
                <a:xfrm>
                  <a:off x="5338600" y="2924944"/>
                  <a:ext cx="468000" cy="468000"/>
                </a:xfrm>
                <a:prstGeom prst="rect">
                  <a:avLst/>
                </a:prstGeom>
              </p:spPr>
              <p:txBody>
                <a:bodyPr wrap="square" lIns="0" tIns="36000" rIns="0" bIns="0">
                  <a:noAutofit/>
                </a:bodyPr>
                <a:lstStyle/>
                <a:p>
                  <a:pPr lvl="0" algn="ctr"/>
                  <a:r>
                    <a:rPr lang="en-US" altLang="zh-CN" b="1" dirty="0">
                      <a:solidFill>
                        <a:srgbClr val="FF33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^</a:t>
                  </a:r>
                </a:p>
              </p:txBody>
            </p:sp>
          </p:grpSp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579FA340-A8DA-4C5E-ACDE-94C7F96EB7B1}"/>
                  </a:ext>
                </a:extLst>
              </p:cNvPr>
              <p:cNvGrpSpPr/>
              <p:nvPr/>
            </p:nvGrpSpPr>
            <p:grpSpPr>
              <a:xfrm>
                <a:off x="9494668" y="4986871"/>
                <a:ext cx="468000" cy="750352"/>
                <a:chOff x="5338600" y="2642592"/>
                <a:chExt cx="468000" cy="750352"/>
              </a:xfrm>
            </p:grpSpPr>
            <p:sp>
              <p:nvSpPr>
                <p:cNvPr id="185" name="Line 30">
                  <a:extLst>
                    <a:ext uri="{FF2B5EF4-FFF2-40B4-BE49-F238E27FC236}">
                      <a16:creationId xmlns:a16="http://schemas.microsoft.com/office/drawing/2014/main" id="{6F652DF2-D337-4204-A020-B2F8F30A3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72600" y="2642592"/>
                  <a:ext cx="0" cy="410171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D14C7FDB-3295-4FDA-ACF9-7E873E88E5D4}"/>
                    </a:ext>
                  </a:extLst>
                </p:cNvPr>
                <p:cNvSpPr/>
                <p:nvPr/>
              </p:nvSpPr>
              <p:spPr>
                <a:xfrm>
                  <a:off x="5338600" y="2924944"/>
                  <a:ext cx="468000" cy="468000"/>
                </a:xfrm>
                <a:prstGeom prst="rect">
                  <a:avLst/>
                </a:prstGeom>
              </p:spPr>
              <p:txBody>
                <a:bodyPr wrap="square" lIns="0" tIns="36000" rIns="0" bIns="0">
                  <a:noAutofit/>
                </a:bodyPr>
                <a:lstStyle/>
                <a:p>
                  <a:pPr lvl="0" algn="ctr"/>
                  <a:r>
                    <a:rPr lang="en-US" altLang="zh-CN" b="1" dirty="0">
                      <a:solidFill>
                        <a:srgbClr val="FF33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^</a:t>
                  </a:r>
                </a:p>
              </p:txBody>
            </p:sp>
          </p:grpSp>
        </p:grp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B893B64B-76B1-403B-9858-3C2A3C8B6B04}"/>
                </a:ext>
              </a:extLst>
            </p:cNvPr>
            <p:cNvGrpSpPr/>
            <p:nvPr/>
          </p:nvGrpSpPr>
          <p:grpSpPr>
            <a:xfrm>
              <a:off x="9356247" y="2518607"/>
              <a:ext cx="1323053" cy="2127953"/>
              <a:chOff x="8432549" y="3537151"/>
              <a:chExt cx="1530455" cy="2601920"/>
            </a:xfrm>
          </p:grpSpPr>
          <p:grpSp>
            <p:nvGrpSpPr>
              <p:cNvPr id="202" name="Group 40">
                <a:extLst>
                  <a:ext uri="{FF2B5EF4-FFF2-40B4-BE49-F238E27FC236}">
                    <a16:creationId xmlns:a16="http://schemas.microsoft.com/office/drawing/2014/main" id="{912CA463-5214-4235-A041-55D1FBBDB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2549" y="4984957"/>
                <a:ext cx="468313" cy="1154114"/>
                <a:chOff x="3792" y="3072"/>
                <a:chExt cx="295" cy="727"/>
              </a:xfrm>
            </p:grpSpPr>
            <p:sp>
              <p:nvSpPr>
                <p:cNvPr id="220" name="Oval 41">
                  <a:extLst>
                    <a:ext uri="{FF2B5EF4-FFF2-40B4-BE49-F238E27FC236}">
                      <a16:creationId xmlns:a16="http://schemas.microsoft.com/office/drawing/2014/main" id="{5645FCC2-FF7F-4A0A-A0CC-A780D5FB2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3504"/>
                  <a:ext cx="295" cy="295"/>
                </a:xfrm>
                <a:prstGeom prst="ellipse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9525" cap="rnd">
                  <a:solidFill>
                    <a:schemeClr val="tx1">
                      <a:lumMod val="20000"/>
                      <a:lumOff val="80000"/>
                    </a:schemeClr>
                  </a:solidFill>
                  <a:round/>
                  <a:headEnd/>
                  <a:tailEnd type="arrow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E</a:t>
                  </a:r>
                </a:p>
              </p:txBody>
            </p:sp>
            <p:sp>
              <p:nvSpPr>
                <p:cNvPr id="221" name="Line 42">
                  <a:extLst>
                    <a:ext uri="{FF2B5EF4-FFF2-40B4-BE49-F238E27FC236}">
                      <a16:creationId xmlns:a16="http://schemas.microsoft.com/office/drawing/2014/main" id="{CDB322E6-CF5C-4350-B4A7-199CA58ACE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072"/>
                  <a:ext cx="0" cy="432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120D0A59-DA79-4482-A594-38746C1F22D9}"/>
                  </a:ext>
                </a:extLst>
              </p:cNvPr>
              <p:cNvGrpSpPr/>
              <p:nvPr/>
            </p:nvGrpSpPr>
            <p:grpSpPr>
              <a:xfrm>
                <a:off x="8439004" y="3537151"/>
                <a:ext cx="1524000" cy="1434480"/>
                <a:chOff x="5370544" y="2642592"/>
                <a:chExt cx="1524000" cy="1434480"/>
              </a:xfrm>
            </p:grpSpPr>
            <p:sp>
              <p:nvSpPr>
                <p:cNvPr id="210" name="Line 27">
                  <a:extLst>
                    <a:ext uri="{FF2B5EF4-FFF2-40B4-BE49-F238E27FC236}">
                      <a16:creationId xmlns:a16="http://schemas.microsoft.com/office/drawing/2014/main" id="{AEF2EB94-7725-40E0-8000-16F14185D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7919" y="2642592"/>
                  <a:ext cx="0" cy="685800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38A74A7A-85ED-4370-83FB-9BFE482FA4BE}"/>
                    </a:ext>
                  </a:extLst>
                </p:cNvPr>
                <p:cNvGrpSpPr/>
                <p:nvPr/>
              </p:nvGrpSpPr>
              <p:grpSpPr>
                <a:xfrm>
                  <a:off x="5370544" y="3315072"/>
                  <a:ext cx="1524000" cy="762000"/>
                  <a:chOff x="4818063" y="1880592"/>
                  <a:chExt cx="1524000" cy="762000"/>
                </a:xfrm>
              </p:grpSpPr>
              <p:grpSp>
                <p:nvGrpSpPr>
                  <p:cNvPr id="212" name="Group 16">
                    <a:extLst>
                      <a:ext uri="{FF2B5EF4-FFF2-40B4-BE49-F238E27FC236}">
                        <a16:creationId xmlns:a16="http://schemas.microsoft.com/office/drawing/2014/main" id="{496C026E-B6FF-4522-B7D9-0B85CC43E9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02226" y="1880592"/>
                    <a:ext cx="954088" cy="381000"/>
                    <a:chOff x="3395" y="1680"/>
                    <a:chExt cx="601" cy="240"/>
                  </a:xfrm>
                </p:grpSpPr>
                <p:sp>
                  <p:nvSpPr>
                    <p:cNvPr id="217" name="Line 17">
                      <a:extLst>
                        <a:ext uri="{FF2B5EF4-FFF2-40B4-BE49-F238E27FC236}">
                          <a16:creationId xmlns:a16="http://schemas.microsoft.com/office/drawing/2014/main" id="{CE6A9467-B552-48D7-84FA-DB09374A79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5" y="1680"/>
                      <a:ext cx="60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>
                          <a:lumMod val="1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b="1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218" name="Line 18">
                      <a:extLst>
                        <a:ext uri="{FF2B5EF4-FFF2-40B4-BE49-F238E27FC236}">
                          <a16:creationId xmlns:a16="http://schemas.microsoft.com/office/drawing/2014/main" id="{B786C77C-8439-4D95-992A-55128C5EC4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680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>
                          <a:lumMod val="1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b="1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219" name="Line 19">
                      <a:extLst>
                        <a:ext uri="{FF2B5EF4-FFF2-40B4-BE49-F238E27FC236}">
                          <a16:creationId xmlns:a16="http://schemas.microsoft.com/office/drawing/2014/main" id="{671DFFDC-4748-4009-A591-1CAE75C122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1680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>
                          <a:lumMod val="1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b="1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p:grpSp>
              <p:sp>
                <p:nvSpPr>
                  <p:cNvPr id="213" name="Rectangle 20">
                    <a:extLst>
                      <a:ext uri="{FF2B5EF4-FFF2-40B4-BE49-F238E27FC236}">
                        <a16:creationId xmlns:a16="http://schemas.microsoft.com/office/drawing/2014/main" id="{DEBBB44A-964B-487A-8B72-9EED6E00C8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18063" y="2261592"/>
                    <a:ext cx="1524000" cy="38100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bg2">
                        <a:lumMod val="10000"/>
                      </a:schemeClr>
                    </a:solidFill>
                    <a:miter lim="800000"/>
                    <a:headEnd/>
                    <a:tailEnd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altLang="zh-CN" b="1" dirty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214" name="矩形 213">
                    <a:extLst>
                      <a:ext uri="{FF2B5EF4-FFF2-40B4-BE49-F238E27FC236}">
                        <a16:creationId xmlns:a16="http://schemas.microsoft.com/office/drawing/2014/main" id="{3BFD0C7A-0DFA-49C3-AE9D-0B6152E4E75A}"/>
                      </a:ext>
                    </a:extLst>
                  </p:cNvPr>
                  <p:cNvSpPr/>
                  <p:nvPr/>
                </p:nvSpPr>
                <p:spPr>
                  <a:xfrm>
                    <a:off x="4824159" y="2273424"/>
                    <a:ext cx="432000" cy="360000"/>
                  </a:xfrm>
                  <a:prstGeom prst="rect">
                    <a:avLst/>
                  </a:prstGeom>
                </p:spPr>
                <p:txBody>
                  <a:bodyPr wrap="none" lIns="0" tIns="0" rIns="0" bIns="0" anchor="ctr" anchorCtr="1">
                    <a:no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D</a:t>
                    </a:r>
                    <a:endParaRPr lang="zh-CN" altLang="en-US" b="1" dirty="0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215" name="矩形 214">
                    <a:extLst>
                      <a:ext uri="{FF2B5EF4-FFF2-40B4-BE49-F238E27FC236}">
                        <a16:creationId xmlns:a16="http://schemas.microsoft.com/office/drawing/2014/main" id="{CE226B61-3C56-41A0-8D19-3ED1AEDEE3F9}"/>
                      </a:ext>
                    </a:extLst>
                  </p:cNvPr>
                  <p:cNvSpPr/>
                  <p:nvPr/>
                </p:nvSpPr>
                <p:spPr>
                  <a:xfrm>
                    <a:off x="5364440" y="2273424"/>
                    <a:ext cx="432000" cy="360000"/>
                  </a:xfrm>
                  <a:prstGeom prst="rect">
                    <a:avLst/>
                  </a:prstGeom>
                </p:spPr>
                <p:txBody>
                  <a:bodyPr wrap="none" lIns="0" tIns="0" rIns="0" bIns="0" anchor="ctr" anchorCtr="1">
                    <a:no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L</a:t>
                    </a:r>
                    <a:endParaRPr lang="zh-CN" altLang="en-US" b="1" dirty="0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6538E726-7613-4B8F-A8C6-527B09B54F91}"/>
                      </a:ext>
                    </a:extLst>
                  </p:cNvPr>
                  <p:cNvSpPr/>
                  <p:nvPr/>
                </p:nvSpPr>
                <p:spPr>
                  <a:xfrm>
                    <a:off x="5904720" y="2273424"/>
                    <a:ext cx="432000" cy="360000"/>
                  </a:xfrm>
                  <a:prstGeom prst="rect">
                    <a:avLst/>
                  </a:prstGeom>
                </p:spPr>
                <p:txBody>
                  <a:bodyPr wrap="none" lIns="0" tIns="0" rIns="0" bIns="0" anchor="ctr" anchorCtr="1">
                    <a:no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R</a:t>
                    </a:r>
                    <a:endParaRPr lang="zh-CN" altLang="en-US" b="1" dirty="0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37EFA61F-288B-481F-8534-4FED08795D4C}"/>
                  </a:ext>
                </a:extLst>
              </p:cNvPr>
              <p:cNvGrpSpPr/>
              <p:nvPr/>
            </p:nvGrpSpPr>
            <p:grpSpPr>
              <a:xfrm>
                <a:off x="8937180" y="4986871"/>
                <a:ext cx="468000" cy="750352"/>
                <a:chOff x="5338600" y="2642592"/>
                <a:chExt cx="468000" cy="750352"/>
              </a:xfrm>
            </p:grpSpPr>
            <p:sp>
              <p:nvSpPr>
                <p:cNvPr id="208" name="Line 30">
                  <a:extLst>
                    <a:ext uri="{FF2B5EF4-FFF2-40B4-BE49-F238E27FC236}">
                      <a16:creationId xmlns:a16="http://schemas.microsoft.com/office/drawing/2014/main" id="{314294B9-AAE4-47DF-8B72-ABB24C3EEA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72600" y="2642592"/>
                  <a:ext cx="0" cy="410171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2554B0BF-D1AF-4736-9AFB-D32C146F880A}"/>
                    </a:ext>
                  </a:extLst>
                </p:cNvPr>
                <p:cNvSpPr/>
                <p:nvPr/>
              </p:nvSpPr>
              <p:spPr>
                <a:xfrm>
                  <a:off x="5338600" y="2924944"/>
                  <a:ext cx="468000" cy="468000"/>
                </a:xfrm>
                <a:prstGeom prst="rect">
                  <a:avLst/>
                </a:prstGeom>
              </p:spPr>
              <p:txBody>
                <a:bodyPr wrap="square" lIns="0" tIns="36000" rIns="0" bIns="0">
                  <a:noAutofit/>
                </a:bodyPr>
                <a:lstStyle/>
                <a:p>
                  <a:pPr lvl="0" algn="ctr"/>
                  <a:r>
                    <a:rPr lang="en-US" altLang="zh-CN" b="1" dirty="0">
                      <a:solidFill>
                        <a:srgbClr val="FF33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^</a:t>
                  </a:r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77D01C25-4214-4E52-A363-92969E3371D7}"/>
                  </a:ext>
                </a:extLst>
              </p:cNvPr>
              <p:cNvGrpSpPr/>
              <p:nvPr/>
            </p:nvGrpSpPr>
            <p:grpSpPr>
              <a:xfrm>
                <a:off x="9494668" y="4986871"/>
                <a:ext cx="468000" cy="750352"/>
                <a:chOff x="5338600" y="2642592"/>
                <a:chExt cx="468000" cy="750352"/>
              </a:xfrm>
            </p:grpSpPr>
            <p:sp>
              <p:nvSpPr>
                <p:cNvPr id="206" name="Line 30">
                  <a:extLst>
                    <a:ext uri="{FF2B5EF4-FFF2-40B4-BE49-F238E27FC236}">
                      <a16:creationId xmlns:a16="http://schemas.microsoft.com/office/drawing/2014/main" id="{DE578423-07A5-42A7-9E5E-5325261C9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72600" y="2642592"/>
                  <a:ext cx="0" cy="410171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37B07CAB-A659-47E1-B6D8-5A3968EC789B}"/>
                    </a:ext>
                  </a:extLst>
                </p:cNvPr>
                <p:cNvSpPr/>
                <p:nvPr/>
              </p:nvSpPr>
              <p:spPr>
                <a:xfrm>
                  <a:off x="5338600" y="2924944"/>
                  <a:ext cx="468000" cy="468000"/>
                </a:xfrm>
                <a:prstGeom prst="rect">
                  <a:avLst/>
                </a:prstGeom>
              </p:spPr>
              <p:txBody>
                <a:bodyPr wrap="square" lIns="0" tIns="36000" rIns="0" bIns="0">
                  <a:noAutofit/>
                </a:bodyPr>
                <a:lstStyle/>
                <a:p>
                  <a:pPr lvl="0" algn="ctr"/>
                  <a:r>
                    <a:rPr lang="en-US" altLang="zh-CN" b="1" dirty="0">
                      <a:solidFill>
                        <a:srgbClr val="FF33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^</a:t>
                  </a:r>
                </a:p>
              </p:txBody>
            </p:sp>
          </p:grpSp>
        </p:grp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EDAC7E05-1D22-4FA5-9526-4ADD91734886}"/>
                </a:ext>
              </a:extLst>
            </p:cNvPr>
            <p:cNvGrpSpPr/>
            <p:nvPr/>
          </p:nvGrpSpPr>
          <p:grpSpPr>
            <a:xfrm>
              <a:off x="7439947" y="2514600"/>
              <a:ext cx="1323053" cy="2127953"/>
              <a:chOff x="8432549" y="3537151"/>
              <a:chExt cx="1530455" cy="2601920"/>
            </a:xfrm>
          </p:grpSpPr>
          <p:grpSp>
            <p:nvGrpSpPr>
              <p:cNvPr id="223" name="Group 40">
                <a:extLst>
                  <a:ext uri="{FF2B5EF4-FFF2-40B4-BE49-F238E27FC236}">
                    <a16:creationId xmlns:a16="http://schemas.microsoft.com/office/drawing/2014/main" id="{237D33EF-6A17-46BF-881E-478992802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2549" y="4984957"/>
                <a:ext cx="468313" cy="1154114"/>
                <a:chOff x="3792" y="3072"/>
                <a:chExt cx="295" cy="727"/>
              </a:xfrm>
            </p:grpSpPr>
            <p:sp>
              <p:nvSpPr>
                <p:cNvPr id="241" name="Oval 41">
                  <a:extLst>
                    <a:ext uri="{FF2B5EF4-FFF2-40B4-BE49-F238E27FC236}">
                      <a16:creationId xmlns:a16="http://schemas.microsoft.com/office/drawing/2014/main" id="{62A19988-82BD-4F36-9C94-939795626A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3504"/>
                  <a:ext cx="295" cy="295"/>
                </a:xfrm>
                <a:prstGeom prst="ellipse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 w="9525" cap="rnd">
                  <a:solidFill>
                    <a:schemeClr val="tx1">
                      <a:lumMod val="20000"/>
                      <a:lumOff val="80000"/>
                    </a:schemeClr>
                  </a:solidFill>
                  <a:round/>
                  <a:headEnd/>
                  <a:tailEnd type="arrow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b="1" dirty="0">
                      <a:solidFill>
                        <a:schemeClr val="bg2">
                          <a:lumMod val="10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</a:t>
                  </a:r>
                </a:p>
              </p:txBody>
            </p:sp>
            <p:sp>
              <p:nvSpPr>
                <p:cNvPr id="242" name="Line 42">
                  <a:extLst>
                    <a:ext uri="{FF2B5EF4-FFF2-40B4-BE49-F238E27FC236}">
                      <a16:creationId xmlns:a16="http://schemas.microsoft.com/office/drawing/2014/main" id="{C272B33D-2598-4B0F-AFCC-B6A81F8F1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072"/>
                  <a:ext cx="0" cy="432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grpSp>
            <p:nvGrpSpPr>
              <p:cNvPr id="224" name="组合 223">
                <a:extLst>
                  <a:ext uri="{FF2B5EF4-FFF2-40B4-BE49-F238E27FC236}">
                    <a16:creationId xmlns:a16="http://schemas.microsoft.com/office/drawing/2014/main" id="{1FA52C9E-165B-43FE-8920-D701E8B1A4E9}"/>
                  </a:ext>
                </a:extLst>
              </p:cNvPr>
              <p:cNvGrpSpPr/>
              <p:nvPr/>
            </p:nvGrpSpPr>
            <p:grpSpPr>
              <a:xfrm>
                <a:off x="8439004" y="3537151"/>
                <a:ext cx="1524000" cy="1434480"/>
                <a:chOff x="5370544" y="2642592"/>
                <a:chExt cx="1524000" cy="1434480"/>
              </a:xfrm>
            </p:grpSpPr>
            <p:sp>
              <p:nvSpPr>
                <p:cNvPr id="231" name="Line 27">
                  <a:extLst>
                    <a:ext uri="{FF2B5EF4-FFF2-40B4-BE49-F238E27FC236}">
                      <a16:creationId xmlns:a16="http://schemas.microsoft.com/office/drawing/2014/main" id="{5E2F903B-7814-4B60-8720-0BCB7FFB2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27919" y="2642592"/>
                  <a:ext cx="0" cy="685800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grpSp>
              <p:nvGrpSpPr>
                <p:cNvPr id="232" name="组合 231">
                  <a:extLst>
                    <a:ext uri="{FF2B5EF4-FFF2-40B4-BE49-F238E27FC236}">
                      <a16:creationId xmlns:a16="http://schemas.microsoft.com/office/drawing/2014/main" id="{03726BD2-FF0B-4525-A90C-E38E804FE7A6}"/>
                    </a:ext>
                  </a:extLst>
                </p:cNvPr>
                <p:cNvGrpSpPr/>
                <p:nvPr/>
              </p:nvGrpSpPr>
              <p:grpSpPr>
                <a:xfrm>
                  <a:off x="5370544" y="3315072"/>
                  <a:ext cx="1524000" cy="762000"/>
                  <a:chOff x="4818063" y="1880592"/>
                  <a:chExt cx="1524000" cy="762000"/>
                </a:xfrm>
              </p:grpSpPr>
              <p:grpSp>
                <p:nvGrpSpPr>
                  <p:cNvPr id="233" name="Group 16">
                    <a:extLst>
                      <a:ext uri="{FF2B5EF4-FFF2-40B4-BE49-F238E27FC236}">
                        <a16:creationId xmlns:a16="http://schemas.microsoft.com/office/drawing/2014/main" id="{FC8966C3-3998-4ABF-8035-CC89970C34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102226" y="1880592"/>
                    <a:ext cx="954088" cy="381000"/>
                    <a:chOff x="3395" y="1680"/>
                    <a:chExt cx="601" cy="240"/>
                  </a:xfrm>
                </p:grpSpPr>
                <p:sp>
                  <p:nvSpPr>
                    <p:cNvPr id="238" name="Line 17">
                      <a:extLst>
                        <a:ext uri="{FF2B5EF4-FFF2-40B4-BE49-F238E27FC236}">
                          <a16:creationId xmlns:a16="http://schemas.microsoft.com/office/drawing/2014/main" id="{D93AF824-404A-4854-B3DF-3856C83E1D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5" y="1680"/>
                      <a:ext cx="60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>
                          <a:lumMod val="1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b="1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239" name="Line 18">
                      <a:extLst>
                        <a:ext uri="{FF2B5EF4-FFF2-40B4-BE49-F238E27FC236}">
                          <a16:creationId xmlns:a16="http://schemas.microsoft.com/office/drawing/2014/main" id="{44861AF5-3977-41EC-8E52-8F38A103BD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680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>
                          <a:lumMod val="1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b="1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  <p:sp>
                  <p:nvSpPr>
                    <p:cNvPr id="240" name="Line 19">
                      <a:extLst>
                        <a:ext uri="{FF2B5EF4-FFF2-40B4-BE49-F238E27FC236}">
                          <a16:creationId xmlns:a16="http://schemas.microsoft.com/office/drawing/2014/main" id="{4BC5F0C7-4F2D-47BC-B008-D132BEEFA48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1680"/>
                      <a:ext cx="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bg2">
                          <a:lumMod val="10000"/>
                        </a:schemeClr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b="1">
                        <a:latin typeface="Verdana" panose="020B0604030504040204" pitchFamily="34" charset="0"/>
                        <a:cs typeface="Verdana" panose="020B0604030504040204" pitchFamily="34" charset="0"/>
                      </a:endParaRPr>
                    </a:p>
                  </p:txBody>
                </p:sp>
              </p:grpSp>
              <p:sp>
                <p:nvSpPr>
                  <p:cNvPr id="234" name="Rectangle 20">
                    <a:extLst>
                      <a:ext uri="{FF2B5EF4-FFF2-40B4-BE49-F238E27FC236}">
                        <a16:creationId xmlns:a16="http://schemas.microsoft.com/office/drawing/2014/main" id="{6F381847-6EE6-4DD7-80B6-FDBA3BF9C5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18063" y="2261592"/>
                    <a:ext cx="1524000" cy="38100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bg2">
                        <a:lumMod val="10000"/>
                      </a:schemeClr>
                    </a:solidFill>
                    <a:miter lim="800000"/>
                    <a:headEnd/>
                    <a:tailEnd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altLang="zh-CN" b="1" dirty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13019584-67E0-404E-96E6-FB009E48F8F3}"/>
                      </a:ext>
                    </a:extLst>
                  </p:cNvPr>
                  <p:cNvSpPr/>
                  <p:nvPr/>
                </p:nvSpPr>
                <p:spPr>
                  <a:xfrm>
                    <a:off x="4824159" y="2273424"/>
                    <a:ext cx="432000" cy="360000"/>
                  </a:xfrm>
                  <a:prstGeom prst="rect">
                    <a:avLst/>
                  </a:prstGeom>
                </p:spPr>
                <p:txBody>
                  <a:bodyPr wrap="none" lIns="0" tIns="0" rIns="0" bIns="0" anchor="ctr" anchorCtr="1">
                    <a:no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D</a:t>
                    </a:r>
                    <a:endParaRPr lang="zh-CN" altLang="en-US" b="1" dirty="0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236" name="矩形 235">
                    <a:extLst>
                      <a:ext uri="{FF2B5EF4-FFF2-40B4-BE49-F238E27FC236}">
                        <a16:creationId xmlns:a16="http://schemas.microsoft.com/office/drawing/2014/main" id="{96193CF6-F922-4B2B-ACE5-825EC11E86BC}"/>
                      </a:ext>
                    </a:extLst>
                  </p:cNvPr>
                  <p:cNvSpPr/>
                  <p:nvPr/>
                </p:nvSpPr>
                <p:spPr>
                  <a:xfrm>
                    <a:off x="5364440" y="2273424"/>
                    <a:ext cx="432000" cy="360000"/>
                  </a:xfrm>
                  <a:prstGeom prst="rect">
                    <a:avLst/>
                  </a:prstGeom>
                </p:spPr>
                <p:txBody>
                  <a:bodyPr wrap="none" lIns="0" tIns="0" rIns="0" bIns="0" anchor="ctr" anchorCtr="1">
                    <a:no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L</a:t>
                    </a:r>
                    <a:endParaRPr lang="zh-CN" altLang="en-US" b="1" dirty="0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  <p:sp>
                <p:nvSpPr>
                  <p:cNvPr id="237" name="矩形 236">
                    <a:extLst>
                      <a:ext uri="{FF2B5EF4-FFF2-40B4-BE49-F238E27FC236}">
                        <a16:creationId xmlns:a16="http://schemas.microsoft.com/office/drawing/2014/main" id="{18697192-B8DF-4B76-83BC-2B135FFD3E0A}"/>
                      </a:ext>
                    </a:extLst>
                  </p:cNvPr>
                  <p:cNvSpPr/>
                  <p:nvPr/>
                </p:nvSpPr>
                <p:spPr>
                  <a:xfrm>
                    <a:off x="5904720" y="2273424"/>
                    <a:ext cx="432000" cy="360000"/>
                  </a:xfrm>
                  <a:prstGeom prst="rect">
                    <a:avLst/>
                  </a:prstGeom>
                </p:spPr>
                <p:txBody>
                  <a:bodyPr wrap="none" lIns="0" tIns="0" rIns="0" bIns="0" anchor="ctr" anchorCtr="1">
                    <a:no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R</a:t>
                    </a:r>
                    <a:endParaRPr lang="zh-CN" altLang="en-US" b="1" dirty="0"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</p:grpSp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2155D918-3409-4D72-89EE-C1AB7EC58222}"/>
                  </a:ext>
                </a:extLst>
              </p:cNvPr>
              <p:cNvGrpSpPr/>
              <p:nvPr/>
            </p:nvGrpSpPr>
            <p:grpSpPr>
              <a:xfrm>
                <a:off x="8937180" y="4986871"/>
                <a:ext cx="468000" cy="750352"/>
                <a:chOff x="5338600" y="2642592"/>
                <a:chExt cx="468000" cy="750352"/>
              </a:xfrm>
            </p:grpSpPr>
            <p:sp>
              <p:nvSpPr>
                <p:cNvPr id="229" name="Line 30">
                  <a:extLst>
                    <a:ext uri="{FF2B5EF4-FFF2-40B4-BE49-F238E27FC236}">
                      <a16:creationId xmlns:a16="http://schemas.microsoft.com/office/drawing/2014/main" id="{031E4824-B092-448F-AFAB-5C893F4A2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72600" y="2642592"/>
                  <a:ext cx="0" cy="410171"/>
                </a:xfrm>
                <a:prstGeom prst="line">
                  <a:avLst/>
                </a:prstGeom>
                <a:noFill/>
                <a:ln w="38100" cap="rnd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78E739D0-9DB1-4D58-B9FE-5F0621BC1F88}"/>
                    </a:ext>
                  </a:extLst>
                </p:cNvPr>
                <p:cNvSpPr/>
                <p:nvPr/>
              </p:nvSpPr>
              <p:spPr>
                <a:xfrm>
                  <a:off x="5338600" y="2924944"/>
                  <a:ext cx="468000" cy="468000"/>
                </a:xfrm>
                <a:prstGeom prst="rect">
                  <a:avLst/>
                </a:prstGeom>
              </p:spPr>
              <p:txBody>
                <a:bodyPr wrap="square" lIns="0" tIns="36000" rIns="0" bIns="0">
                  <a:noAutofit/>
                </a:bodyPr>
                <a:lstStyle/>
                <a:p>
                  <a:pPr lvl="0" algn="ctr"/>
                  <a:r>
                    <a:rPr lang="en-US" altLang="zh-CN" b="1" dirty="0">
                      <a:solidFill>
                        <a:srgbClr val="FF3300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^</a:t>
                  </a:r>
                </a:p>
              </p:txBody>
            </p:sp>
          </p:grpSp>
        </p:grpSp>
        <p:grpSp>
          <p:nvGrpSpPr>
            <p:cNvPr id="244" name="Group 40">
              <a:extLst>
                <a:ext uri="{FF2B5EF4-FFF2-40B4-BE49-F238E27FC236}">
                  <a16:creationId xmlns:a16="http://schemas.microsoft.com/office/drawing/2014/main" id="{179BB917-AACC-44AF-BE1D-1BE618DA3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84303" y="3706638"/>
              <a:ext cx="404849" cy="943880"/>
              <a:chOff x="3792" y="3072"/>
              <a:chExt cx="295" cy="727"/>
            </a:xfrm>
          </p:grpSpPr>
          <p:sp>
            <p:nvSpPr>
              <p:cNvPr id="259" name="Oval 41">
                <a:extLst>
                  <a:ext uri="{FF2B5EF4-FFF2-40B4-BE49-F238E27FC236}">
                    <a16:creationId xmlns:a16="http://schemas.microsoft.com/office/drawing/2014/main" id="{D4DB8C0A-B9CF-4113-BAF1-18705DA04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295" cy="295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rnd">
                <a:solidFill>
                  <a:schemeClr val="tx1">
                    <a:lumMod val="20000"/>
                    <a:lumOff val="80000"/>
                  </a:schemeClr>
                </a:solidFill>
                <a:round/>
                <a:headEnd/>
                <a:tailEnd type="arrow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260" name="Line 42">
                <a:extLst>
                  <a:ext uri="{FF2B5EF4-FFF2-40B4-BE49-F238E27FC236}">
                    <a16:creationId xmlns:a16="http://schemas.microsoft.com/office/drawing/2014/main" id="{BE463BBC-6AF4-463A-9D10-7600499C4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072"/>
                <a:ext cx="0" cy="432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F7261A4D-F9D0-4399-8E89-D1AFBAACB721}"/>
                </a:ext>
              </a:extLst>
            </p:cNvPr>
            <p:cNvGrpSpPr/>
            <p:nvPr/>
          </p:nvGrpSpPr>
          <p:grpSpPr>
            <a:xfrm>
              <a:off x="10789883" y="3072545"/>
              <a:ext cx="1317473" cy="623194"/>
              <a:chOff x="4818063" y="1880592"/>
              <a:chExt cx="1524000" cy="762000"/>
            </a:xfrm>
          </p:grpSpPr>
          <p:grpSp>
            <p:nvGrpSpPr>
              <p:cNvPr id="251" name="Group 16">
                <a:extLst>
                  <a:ext uri="{FF2B5EF4-FFF2-40B4-BE49-F238E27FC236}">
                    <a16:creationId xmlns:a16="http://schemas.microsoft.com/office/drawing/2014/main" id="{6B22C0F0-FE2D-48AF-AB56-FE7F0742B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256" name="Line 17">
                  <a:extLst>
                    <a:ext uri="{FF2B5EF4-FFF2-40B4-BE49-F238E27FC236}">
                      <a16:creationId xmlns:a16="http://schemas.microsoft.com/office/drawing/2014/main" id="{A4AC67B1-0026-4E37-A4DB-88545D8559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57" name="Line 18">
                  <a:extLst>
                    <a:ext uri="{FF2B5EF4-FFF2-40B4-BE49-F238E27FC236}">
                      <a16:creationId xmlns:a16="http://schemas.microsoft.com/office/drawing/2014/main" id="{E909EFBA-5F97-447A-8179-79E112737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258" name="Line 19">
                  <a:extLst>
                    <a:ext uri="{FF2B5EF4-FFF2-40B4-BE49-F238E27FC236}">
                      <a16:creationId xmlns:a16="http://schemas.microsoft.com/office/drawing/2014/main" id="{BAA8151B-38AD-48BC-9B6F-F88032FC0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252" name="Rectangle 20">
                <a:extLst>
                  <a:ext uri="{FF2B5EF4-FFF2-40B4-BE49-F238E27FC236}">
                    <a16:creationId xmlns:a16="http://schemas.microsoft.com/office/drawing/2014/main" id="{850F485D-2577-473C-8723-14017EDEA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DF6B3C08-2617-4D77-88B1-A55B1D77B753}"/>
                  </a:ext>
                </a:extLst>
              </p:cNvPr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367583F0-A672-43F4-804B-51D5E669167F}"/>
                  </a:ext>
                </a:extLst>
              </p:cNvPr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A8EB2AA-77E7-447D-AA31-A2726A8F08EF}"/>
                  </a:ext>
                </a:extLst>
              </p:cNvPr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5E86BCD8-4A3B-48EF-A5B5-4929E3ED7AFE}"/>
                </a:ext>
              </a:extLst>
            </p:cNvPr>
            <p:cNvGrpSpPr/>
            <p:nvPr/>
          </p:nvGrpSpPr>
          <p:grpSpPr>
            <a:xfrm>
              <a:off x="11220548" y="3708203"/>
              <a:ext cx="404578" cy="613668"/>
              <a:chOff x="5338600" y="2642592"/>
              <a:chExt cx="468000" cy="750352"/>
            </a:xfrm>
          </p:grpSpPr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7C333973-3748-4517-841E-CB115BC19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2600" y="2642592"/>
                <a:ext cx="0" cy="410171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F770AC81-67E0-4DEB-8357-C605EDF25D96}"/>
                  </a:ext>
                </a:extLst>
              </p:cNvPr>
              <p:cNvSpPr/>
              <p:nvPr/>
            </p:nvSpPr>
            <p:spPr>
              <a:xfrm>
                <a:off x="5338600" y="2924944"/>
                <a:ext cx="468000" cy="468000"/>
              </a:xfrm>
              <a:prstGeom prst="rect">
                <a:avLst/>
              </a:prstGeom>
            </p:spPr>
            <p:txBody>
              <a:bodyPr wrap="square" lIns="0" tIns="36000" rIns="0" bIns="0">
                <a:noAutofit/>
              </a:bodyPr>
              <a:lstStyle/>
              <a:p>
                <a:pPr lvl="0" algn="ctr"/>
                <a:r>
                  <a:rPr lang="en-US" altLang="zh-CN" b="1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^</a:t>
                </a: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1" name="墨迹 260">
                  <a:extLst>
                    <a:ext uri="{FF2B5EF4-FFF2-40B4-BE49-F238E27FC236}">
                      <a16:creationId xmlns:a16="http://schemas.microsoft.com/office/drawing/2014/main" id="{C117666E-EBF4-4AF2-961E-4D5851E3AB3F}"/>
                    </a:ext>
                  </a:extLst>
                </p14:cNvPr>
                <p14:cNvContentPartPr/>
                <p14:nvPr/>
              </p14:nvContentPartPr>
              <p14:xfrm>
                <a:off x="9592529" y="1247097"/>
                <a:ext cx="311" cy="294"/>
              </p14:xfrm>
            </p:contentPart>
          </mc:Choice>
          <mc:Fallback>
            <p:pic>
              <p:nvPicPr>
                <p:cNvPr id="261" name="墨迹 260">
                  <a:extLst>
                    <a:ext uri="{FF2B5EF4-FFF2-40B4-BE49-F238E27FC236}">
                      <a16:creationId xmlns:a16="http://schemas.microsoft.com/office/drawing/2014/main" id="{C117666E-EBF4-4AF2-961E-4D5851E3AB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84754" y="1239747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2" name="墨迹 261">
                  <a:extLst>
                    <a:ext uri="{FF2B5EF4-FFF2-40B4-BE49-F238E27FC236}">
                      <a16:creationId xmlns:a16="http://schemas.microsoft.com/office/drawing/2014/main" id="{312280F3-70B8-46C0-A989-C4415EFF4976}"/>
                    </a:ext>
                  </a:extLst>
                </p14:cNvPr>
                <p14:cNvContentPartPr/>
                <p14:nvPr/>
              </p14:nvContentPartPr>
              <p14:xfrm>
                <a:off x="9714525" y="1317170"/>
                <a:ext cx="311" cy="294"/>
              </p14:xfrm>
            </p:contentPart>
          </mc:Choice>
          <mc:Fallback>
            <p:pic>
              <p:nvPicPr>
                <p:cNvPr id="262" name="墨迹 261">
                  <a:extLst>
                    <a:ext uri="{FF2B5EF4-FFF2-40B4-BE49-F238E27FC236}">
                      <a16:creationId xmlns:a16="http://schemas.microsoft.com/office/drawing/2014/main" id="{312280F3-70B8-46C0-A989-C4415EFF49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06750" y="1310114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3" name="墨迹 262">
                  <a:extLst>
                    <a:ext uri="{FF2B5EF4-FFF2-40B4-BE49-F238E27FC236}">
                      <a16:creationId xmlns:a16="http://schemas.microsoft.com/office/drawing/2014/main" id="{49573646-C5EB-43BB-BD7F-480B8E0B6FCB}"/>
                    </a:ext>
                  </a:extLst>
                </p14:cNvPr>
                <p14:cNvContentPartPr/>
                <p14:nvPr/>
              </p14:nvContentPartPr>
              <p14:xfrm>
                <a:off x="9735688" y="1603348"/>
                <a:ext cx="311" cy="294"/>
              </p14:xfrm>
            </p:contentPart>
          </mc:Choice>
          <mc:Fallback>
            <p:pic>
              <p:nvPicPr>
                <p:cNvPr id="263" name="墨迹 262">
                  <a:extLst>
                    <a:ext uri="{FF2B5EF4-FFF2-40B4-BE49-F238E27FC236}">
                      <a16:creationId xmlns:a16="http://schemas.microsoft.com/office/drawing/2014/main" id="{49573646-C5EB-43BB-BD7F-480B8E0B6F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27913" y="1595998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4" name="墨迹 263">
                  <a:extLst>
                    <a:ext uri="{FF2B5EF4-FFF2-40B4-BE49-F238E27FC236}">
                      <a16:creationId xmlns:a16="http://schemas.microsoft.com/office/drawing/2014/main" id="{D58C9003-BEB9-4DEF-B8DE-A879CDF36430}"/>
                    </a:ext>
                  </a:extLst>
                </p14:cNvPr>
                <p14:cNvContentPartPr/>
                <p14:nvPr/>
              </p14:nvContentPartPr>
              <p14:xfrm>
                <a:off x="9873556" y="1754092"/>
                <a:ext cx="311" cy="294"/>
              </p14:xfrm>
            </p:contentPart>
          </mc:Choice>
          <mc:Fallback>
            <p:pic>
              <p:nvPicPr>
                <p:cNvPr id="264" name="墨迹 263">
                  <a:extLst>
                    <a:ext uri="{FF2B5EF4-FFF2-40B4-BE49-F238E27FC236}">
                      <a16:creationId xmlns:a16="http://schemas.microsoft.com/office/drawing/2014/main" id="{D58C9003-BEB9-4DEF-B8DE-A879CDF364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66092" y="1746742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5" name="墨迹 264">
                  <a:extLst>
                    <a:ext uri="{FF2B5EF4-FFF2-40B4-BE49-F238E27FC236}">
                      <a16:creationId xmlns:a16="http://schemas.microsoft.com/office/drawing/2014/main" id="{7A262BFB-ADF6-46E9-B1A6-ACA010CFBDA9}"/>
                    </a:ext>
                  </a:extLst>
                </p14:cNvPr>
                <p14:cNvContentPartPr/>
                <p14:nvPr/>
              </p14:nvContentPartPr>
              <p14:xfrm>
                <a:off x="9804777" y="1779118"/>
                <a:ext cx="311" cy="294"/>
              </p14:xfrm>
            </p:contentPart>
          </mc:Choice>
          <mc:Fallback>
            <p:pic>
              <p:nvPicPr>
                <p:cNvPr id="265" name="墨迹 264">
                  <a:extLst>
                    <a:ext uri="{FF2B5EF4-FFF2-40B4-BE49-F238E27FC236}">
                      <a16:creationId xmlns:a16="http://schemas.microsoft.com/office/drawing/2014/main" id="{7A262BFB-ADF6-46E9-B1A6-ACA010CFBD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97002" y="1771768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6" name="墨迹 265">
                  <a:extLst>
                    <a:ext uri="{FF2B5EF4-FFF2-40B4-BE49-F238E27FC236}">
                      <a16:creationId xmlns:a16="http://schemas.microsoft.com/office/drawing/2014/main" id="{0FDB40FC-7A3C-4AD2-A4D7-B58F5F8F1B48}"/>
                    </a:ext>
                  </a:extLst>
                </p14:cNvPr>
                <p14:cNvContentPartPr/>
                <p14:nvPr/>
              </p14:nvContentPartPr>
              <p14:xfrm>
                <a:off x="9799487" y="1723472"/>
                <a:ext cx="311" cy="294"/>
              </p14:xfrm>
            </p:contentPart>
          </mc:Choice>
          <mc:Fallback>
            <p:pic>
              <p:nvPicPr>
                <p:cNvPr id="266" name="墨迹 265">
                  <a:extLst>
                    <a:ext uri="{FF2B5EF4-FFF2-40B4-BE49-F238E27FC236}">
                      <a16:creationId xmlns:a16="http://schemas.microsoft.com/office/drawing/2014/main" id="{0FDB40FC-7A3C-4AD2-A4D7-B58F5F8F1B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91712" y="1716416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7" name="墨迹 266">
                  <a:extLst>
                    <a:ext uri="{FF2B5EF4-FFF2-40B4-BE49-F238E27FC236}">
                      <a16:creationId xmlns:a16="http://schemas.microsoft.com/office/drawing/2014/main" id="{EA3F7F2D-7732-424B-9463-A2F347AFA03E}"/>
                    </a:ext>
                  </a:extLst>
                </p14:cNvPr>
                <p14:cNvContentPartPr/>
                <p14:nvPr/>
              </p14:nvContentPartPr>
              <p14:xfrm>
                <a:off x="9735688" y="2260793"/>
                <a:ext cx="311" cy="294"/>
              </p14:xfrm>
            </p:contentPart>
          </mc:Choice>
          <mc:Fallback>
            <p:pic>
              <p:nvPicPr>
                <p:cNvPr id="267" name="墨迹 266">
                  <a:extLst>
                    <a:ext uri="{FF2B5EF4-FFF2-40B4-BE49-F238E27FC236}">
                      <a16:creationId xmlns:a16="http://schemas.microsoft.com/office/drawing/2014/main" id="{EA3F7F2D-7732-424B-9463-A2F347AFA0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27913" y="2253737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8" name="墨迹 267">
                  <a:extLst>
                    <a:ext uri="{FF2B5EF4-FFF2-40B4-BE49-F238E27FC236}">
                      <a16:creationId xmlns:a16="http://schemas.microsoft.com/office/drawing/2014/main" id="{1E4807C4-CC4D-4898-A976-A618607F8701}"/>
                    </a:ext>
                  </a:extLst>
                </p14:cNvPr>
                <p14:cNvContentPartPr/>
                <p14:nvPr/>
              </p14:nvContentPartPr>
              <p14:xfrm>
                <a:off x="9746580" y="2326155"/>
                <a:ext cx="311" cy="294"/>
              </p14:xfrm>
            </p:contentPart>
          </mc:Choice>
          <mc:Fallback>
            <p:pic>
              <p:nvPicPr>
                <p:cNvPr id="268" name="墨迹 267">
                  <a:extLst>
                    <a:ext uri="{FF2B5EF4-FFF2-40B4-BE49-F238E27FC236}">
                      <a16:creationId xmlns:a16="http://schemas.microsoft.com/office/drawing/2014/main" id="{1E4807C4-CC4D-4898-A976-A618607F87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38805" y="2318805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9" name="墨迹 268">
                  <a:extLst>
                    <a:ext uri="{FF2B5EF4-FFF2-40B4-BE49-F238E27FC236}">
                      <a16:creationId xmlns:a16="http://schemas.microsoft.com/office/drawing/2014/main" id="{F33C7267-0179-48DA-A916-E6F7ACC08199}"/>
                    </a:ext>
                  </a:extLst>
                </p14:cNvPr>
                <p14:cNvContentPartPr/>
                <p14:nvPr/>
              </p14:nvContentPartPr>
              <p14:xfrm>
                <a:off x="9703944" y="1156710"/>
                <a:ext cx="311" cy="294"/>
              </p14:xfrm>
            </p:contentPart>
          </mc:Choice>
          <mc:Fallback>
            <p:pic>
              <p:nvPicPr>
                <p:cNvPr id="269" name="墨迹 268">
                  <a:extLst>
                    <a:ext uri="{FF2B5EF4-FFF2-40B4-BE49-F238E27FC236}">
                      <a16:creationId xmlns:a16="http://schemas.microsoft.com/office/drawing/2014/main" id="{F33C7267-0179-48DA-A916-E6F7ACC081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96480" y="1149654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0" name="墨迹 269">
                  <a:extLst>
                    <a:ext uri="{FF2B5EF4-FFF2-40B4-BE49-F238E27FC236}">
                      <a16:creationId xmlns:a16="http://schemas.microsoft.com/office/drawing/2014/main" id="{33E153ED-8E0B-47A2-A3CD-025502B142B3}"/>
                    </a:ext>
                  </a:extLst>
                </p14:cNvPr>
                <p14:cNvContentPartPr/>
                <p14:nvPr/>
              </p14:nvContentPartPr>
              <p14:xfrm>
                <a:off x="9709235" y="1839475"/>
                <a:ext cx="311" cy="294"/>
              </p14:xfrm>
            </p:contentPart>
          </mc:Choice>
          <mc:Fallback>
            <p:pic>
              <p:nvPicPr>
                <p:cNvPr id="270" name="墨迹 269">
                  <a:extLst>
                    <a:ext uri="{FF2B5EF4-FFF2-40B4-BE49-F238E27FC236}">
                      <a16:creationId xmlns:a16="http://schemas.microsoft.com/office/drawing/2014/main" id="{33E153ED-8E0B-47A2-A3CD-025502B142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01460" y="1832125"/>
                  <a:ext cx="15550" cy="147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0E66C4BF-376C-4FF2-9BCE-3FEAF55B2462}"/>
                </a:ext>
              </a:extLst>
            </p:cNvPr>
            <p:cNvGrpSpPr/>
            <p:nvPr/>
          </p:nvGrpSpPr>
          <p:grpSpPr>
            <a:xfrm>
              <a:off x="9868265" y="1869211"/>
              <a:ext cx="10892" cy="294"/>
              <a:chOff x="9511722" y="2043022"/>
              <a:chExt cx="12600" cy="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71" name="墨迹 270">
                    <a:extLst>
                      <a:ext uri="{FF2B5EF4-FFF2-40B4-BE49-F238E27FC236}">
                        <a16:creationId xmlns:a16="http://schemas.microsoft.com/office/drawing/2014/main" id="{95985010-2861-4CB0-881C-C9DA5C017927}"/>
                      </a:ext>
                    </a:extLst>
                  </p14:cNvPr>
                  <p14:cNvContentPartPr/>
                  <p14:nvPr/>
                </p14:nvContentPartPr>
                <p14:xfrm>
                  <a:off x="9511722" y="2043022"/>
                  <a:ext cx="360" cy="360"/>
                </p14:xfrm>
              </p:contentPart>
            </mc:Choice>
            <mc:Fallback>
              <p:pic>
                <p:nvPicPr>
                  <p:cNvPr id="271" name="墨迹 270">
                    <a:extLst>
                      <a:ext uri="{FF2B5EF4-FFF2-40B4-BE49-F238E27FC236}">
                        <a16:creationId xmlns:a16="http://schemas.microsoft.com/office/drawing/2014/main" id="{95985010-2861-4CB0-881C-C9DA5C01792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503082" y="203438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272" name="墨迹 271">
                    <a:extLst>
                      <a:ext uri="{FF2B5EF4-FFF2-40B4-BE49-F238E27FC236}">
                        <a16:creationId xmlns:a16="http://schemas.microsoft.com/office/drawing/2014/main" id="{BF0B65A1-12BB-4338-94C1-CAAE2217B57A}"/>
                      </a:ext>
                    </a:extLst>
                  </p14:cNvPr>
                  <p14:cNvContentPartPr/>
                  <p14:nvPr/>
                </p14:nvContentPartPr>
                <p14:xfrm>
                  <a:off x="9523962" y="2043022"/>
                  <a:ext cx="360" cy="360"/>
                </p14:xfrm>
              </p:contentPart>
            </mc:Choice>
            <mc:Fallback>
              <p:pic>
                <p:nvPicPr>
                  <p:cNvPr id="272" name="墨迹 271">
                    <a:extLst>
                      <a:ext uri="{FF2B5EF4-FFF2-40B4-BE49-F238E27FC236}">
                        <a16:creationId xmlns:a16="http://schemas.microsoft.com/office/drawing/2014/main" id="{BF0B65A1-12BB-4338-94C1-CAAE2217B57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514962" y="203438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A60CF671-EF9F-4ADE-B8BC-CEACEEB40B08}"/>
                </a:ext>
              </a:extLst>
            </p:cNvPr>
            <p:cNvGrpSpPr/>
            <p:nvPr/>
          </p:nvGrpSpPr>
          <p:grpSpPr>
            <a:xfrm>
              <a:off x="10472606" y="2379525"/>
              <a:ext cx="936577" cy="685513"/>
              <a:chOff x="6875463" y="1042392"/>
              <a:chExt cx="838200" cy="838200"/>
            </a:xfrm>
          </p:grpSpPr>
          <p:sp>
            <p:nvSpPr>
              <p:cNvPr id="275" name="Line 53">
                <a:extLst>
                  <a:ext uri="{FF2B5EF4-FFF2-40B4-BE49-F238E27FC236}">
                    <a16:creationId xmlns:a16="http://schemas.microsoft.com/office/drawing/2014/main" id="{A90DCB54-D10F-47EA-AA5E-45415684E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5463" y="1042392"/>
                <a:ext cx="838200" cy="0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76" name="Line 59">
                <a:extLst>
                  <a:ext uri="{FF2B5EF4-FFF2-40B4-BE49-F238E27FC236}">
                    <a16:creationId xmlns:a16="http://schemas.microsoft.com/office/drawing/2014/main" id="{C388A012-9C63-4EBF-A7AF-89F566DEE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13663" y="1042392"/>
                <a:ext cx="0" cy="838200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329602CB-A384-4025-BD3D-F2585C5AE369}"/>
                </a:ext>
              </a:extLst>
            </p:cNvPr>
            <p:cNvGrpSpPr/>
            <p:nvPr/>
          </p:nvGrpSpPr>
          <p:grpSpPr>
            <a:xfrm>
              <a:off x="11648996" y="3760078"/>
              <a:ext cx="404578" cy="613668"/>
              <a:chOff x="5338600" y="2642592"/>
              <a:chExt cx="468000" cy="750352"/>
            </a:xfrm>
          </p:grpSpPr>
          <p:sp>
            <p:nvSpPr>
              <p:cNvPr id="279" name="Line 30">
                <a:extLst>
                  <a:ext uri="{FF2B5EF4-FFF2-40B4-BE49-F238E27FC236}">
                    <a16:creationId xmlns:a16="http://schemas.microsoft.com/office/drawing/2014/main" id="{F6FB23FA-5825-4670-80ED-FB38F6692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72600" y="2642592"/>
                <a:ext cx="0" cy="410171"/>
              </a:xfrm>
              <a:prstGeom prst="line">
                <a:avLst/>
              </a:prstGeom>
              <a:noFill/>
              <a:ln w="38100" cap="rnd">
                <a:solidFill>
                  <a:schemeClr val="bg2">
                    <a:lumMod val="10000"/>
                  </a:schemeClr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2EF63B8A-F2AF-4A45-831B-283A16BEE703}"/>
                  </a:ext>
                </a:extLst>
              </p:cNvPr>
              <p:cNvSpPr/>
              <p:nvPr/>
            </p:nvSpPr>
            <p:spPr>
              <a:xfrm>
                <a:off x="5338600" y="2924944"/>
                <a:ext cx="468000" cy="468000"/>
              </a:xfrm>
              <a:prstGeom prst="rect">
                <a:avLst/>
              </a:prstGeom>
            </p:spPr>
            <p:txBody>
              <a:bodyPr wrap="square" lIns="0" tIns="36000" rIns="0" bIns="0">
                <a:noAutofit/>
              </a:bodyPr>
              <a:lstStyle/>
              <a:p>
                <a:pPr lvl="0" algn="ctr"/>
                <a:r>
                  <a:rPr lang="en-US" altLang="zh-CN" b="1" dirty="0">
                    <a:solidFill>
                      <a:srgbClr val="FF33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^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77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1" grpId="0"/>
      <p:bldP spid="42" grpId="0"/>
      <p:bldP spid="43" grpId="0"/>
      <p:bldP spid="44" grpId="0"/>
      <p:bldP spid="1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E545-9DE4-4486-9081-CFB7CFB7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zh-CN" altLang="en-US" sz="4400" dirty="0"/>
              <a:t>中序遍历（</a:t>
            </a:r>
            <a:r>
              <a:rPr lang="en-US" altLang="zh-CN" sz="4400" dirty="0"/>
              <a:t>LDR</a:t>
            </a:r>
            <a:r>
              <a:rPr lang="zh-CN" altLang="en-US" sz="44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0C4B9-9474-4F8F-BACE-941E20AF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33600"/>
            <a:ext cx="11582400" cy="3429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CN" altLang="en-US" sz="2800" dirty="0"/>
              <a:t>若二叉树为空，则空操作，否则依次执行如下操作：</a:t>
            </a:r>
          </a:p>
          <a:p>
            <a:pPr>
              <a:spcAft>
                <a:spcPts val="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）按中序遍历</a:t>
            </a:r>
            <a:r>
              <a:rPr lang="zh-CN" altLang="en-US" sz="2800" dirty="0">
                <a:solidFill>
                  <a:srgbClr val="00B050"/>
                </a:solidFill>
              </a:rPr>
              <a:t>左子树</a:t>
            </a:r>
            <a:r>
              <a:rPr lang="zh-CN" altLang="en-US" sz="2800" dirty="0"/>
              <a:t>；</a:t>
            </a:r>
          </a:p>
          <a:p>
            <a:pPr>
              <a:spcAft>
                <a:spcPts val="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）访问</a:t>
            </a:r>
            <a:r>
              <a:rPr lang="zh-CN" altLang="en-US" sz="2800" dirty="0">
                <a:solidFill>
                  <a:srgbClr val="00B050"/>
                </a:solidFill>
              </a:rPr>
              <a:t>根</a:t>
            </a:r>
            <a:r>
              <a:rPr lang="zh-CN" altLang="en-US" sz="2800" dirty="0"/>
              <a:t>结点；</a:t>
            </a:r>
          </a:p>
          <a:p>
            <a:pPr>
              <a:spcAft>
                <a:spcPts val="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）按中序遍历</a:t>
            </a:r>
            <a:r>
              <a:rPr lang="zh-CN" altLang="en-US" sz="2800" dirty="0">
                <a:solidFill>
                  <a:srgbClr val="00B050"/>
                </a:solidFill>
              </a:rPr>
              <a:t>右子树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21980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539" name="Group 11"/>
          <p:cNvGrpSpPr>
            <a:grpSpLocks/>
          </p:cNvGrpSpPr>
          <p:nvPr/>
        </p:nvGrpSpPr>
        <p:grpSpPr bwMode="auto">
          <a:xfrm>
            <a:off x="7317296" y="1421261"/>
            <a:ext cx="468313" cy="1154114"/>
            <a:chOff x="2880" y="1248"/>
            <a:chExt cx="295" cy="727"/>
          </a:xfrm>
        </p:grpSpPr>
        <p:sp>
          <p:nvSpPr>
            <p:cNvPr id="662540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41" name="Oval 13"/>
            <p:cNvSpPr>
              <a:spLocks noChangeArrowheads="1"/>
            </p:cNvSpPr>
            <p:nvPr/>
          </p:nvSpPr>
          <p:spPr bwMode="auto">
            <a:xfrm>
              <a:off x="2880" y="1680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</p:grpSp>
      <p:grpSp>
        <p:nvGrpSpPr>
          <p:cNvPr id="662559" name="Group 31"/>
          <p:cNvGrpSpPr>
            <a:grpSpLocks/>
          </p:cNvGrpSpPr>
          <p:nvPr/>
        </p:nvGrpSpPr>
        <p:grpSpPr bwMode="auto">
          <a:xfrm>
            <a:off x="6258384" y="2869062"/>
            <a:ext cx="468313" cy="1154114"/>
            <a:chOff x="3264" y="2160"/>
            <a:chExt cx="295" cy="727"/>
          </a:xfrm>
        </p:grpSpPr>
        <p:sp>
          <p:nvSpPr>
            <p:cNvPr id="662560" name="Oval 32"/>
            <p:cNvSpPr>
              <a:spLocks noChangeArrowheads="1"/>
            </p:cNvSpPr>
            <p:nvPr/>
          </p:nvSpPr>
          <p:spPr bwMode="auto">
            <a:xfrm>
              <a:off x="3264" y="2592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61" name="Line 33"/>
            <p:cNvSpPr>
              <a:spLocks noChangeShapeType="1"/>
            </p:cNvSpPr>
            <p:nvPr/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62568" name="Group 40"/>
          <p:cNvGrpSpPr>
            <a:grpSpLocks/>
          </p:cNvGrpSpPr>
          <p:nvPr/>
        </p:nvGrpSpPr>
        <p:grpSpPr bwMode="auto">
          <a:xfrm>
            <a:off x="7266496" y="4316864"/>
            <a:ext cx="468313" cy="1154114"/>
            <a:chOff x="3792" y="3072"/>
            <a:chExt cx="295" cy="727"/>
          </a:xfrm>
        </p:grpSpPr>
        <p:sp>
          <p:nvSpPr>
            <p:cNvPr id="662569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2570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62588" name="Text Box 60"/>
          <p:cNvSpPr txBox="1">
            <a:spLocks noChangeArrowheads="1"/>
          </p:cNvSpPr>
          <p:nvPr/>
        </p:nvSpPr>
        <p:spPr bwMode="auto">
          <a:xfrm>
            <a:off x="2220816" y="57182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中序遍历结果序列：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B  D  </a:t>
            </a:r>
            <a:r>
              <a:rPr lang="en-US" altLang="zh-CN" sz="2800" b="1" dirty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  C</a:t>
            </a:r>
          </a:p>
        </p:txBody>
      </p:sp>
      <p:grpSp>
        <p:nvGrpSpPr>
          <p:cNvPr id="662593" name="Group 65"/>
          <p:cNvGrpSpPr>
            <a:grpSpLocks/>
          </p:cNvGrpSpPr>
          <p:nvPr/>
        </p:nvGrpSpPr>
        <p:grpSpPr bwMode="auto">
          <a:xfrm>
            <a:off x="2390776" y="1821904"/>
            <a:ext cx="2227263" cy="2913062"/>
            <a:chOff x="546" y="1005"/>
            <a:chExt cx="1403" cy="1835"/>
          </a:xfrm>
          <a:solidFill>
            <a:srgbClr val="FFFFCC"/>
          </a:solidFill>
        </p:grpSpPr>
        <p:sp>
          <p:nvSpPr>
            <p:cNvPr id="662531" name="Oval 3"/>
            <p:cNvSpPr>
              <a:spLocks noChangeArrowheads="1"/>
            </p:cNvSpPr>
            <p:nvPr/>
          </p:nvSpPr>
          <p:spPr bwMode="auto">
            <a:xfrm>
              <a:off x="1060" y="1005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62535" name="Line 7"/>
            <p:cNvSpPr>
              <a:spLocks noChangeShapeType="1"/>
            </p:cNvSpPr>
            <p:nvPr/>
          </p:nvSpPr>
          <p:spPr bwMode="auto">
            <a:xfrm flipH="1">
              <a:off x="838" y="1344"/>
              <a:ext cx="299" cy="453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6" name="Line 8"/>
            <p:cNvSpPr>
              <a:spLocks noChangeShapeType="1"/>
            </p:cNvSpPr>
            <p:nvPr/>
          </p:nvSpPr>
          <p:spPr bwMode="auto">
            <a:xfrm>
              <a:off x="1383" y="1344"/>
              <a:ext cx="283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7" name="Line 9"/>
            <p:cNvSpPr>
              <a:spLocks noChangeShapeType="1"/>
            </p:cNvSpPr>
            <p:nvPr/>
          </p:nvSpPr>
          <p:spPr bwMode="auto">
            <a:xfrm>
              <a:off x="839" y="2115"/>
              <a:ext cx="317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90" name="Oval 62"/>
            <p:cNvSpPr>
              <a:spLocks noChangeArrowheads="1"/>
            </p:cNvSpPr>
            <p:nvPr/>
          </p:nvSpPr>
          <p:spPr bwMode="auto">
            <a:xfrm>
              <a:off x="1565" y="1731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2591" name="Oval 63"/>
            <p:cNvSpPr>
              <a:spLocks noChangeArrowheads="1"/>
            </p:cNvSpPr>
            <p:nvPr/>
          </p:nvSpPr>
          <p:spPr bwMode="auto">
            <a:xfrm>
              <a:off x="546" y="1752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92" name="Oval 64"/>
            <p:cNvSpPr>
              <a:spLocks noChangeArrowheads="1"/>
            </p:cNvSpPr>
            <p:nvPr/>
          </p:nvSpPr>
          <p:spPr bwMode="auto">
            <a:xfrm>
              <a:off x="1111" y="2456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735184" y="2869058"/>
            <a:ext cx="1524000" cy="1434480"/>
            <a:chOff x="4796512" y="2869058"/>
            <a:chExt cx="1524000" cy="1434480"/>
          </a:xfrm>
        </p:grpSpPr>
        <p:sp>
          <p:nvSpPr>
            <p:cNvPr id="662555" name="Line 27"/>
            <p:cNvSpPr>
              <a:spLocks noChangeShapeType="1"/>
            </p:cNvSpPr>
            <p:nvPr/>
          </p:nvSpPr>
          <p:spPr bwMode="auto">
            <a:xfrm>
              <a:off x="5097449" y="2869058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796512" y="3541538"/>
              <a:ext cx="1524000" cy="762000"/>
              <a:chOff x="4818063" y="1880592"/>
              <a:chExt cx="1524000" cy="762000"/>
            </a:xfrm>
          </p:grpSpPr>
          <p:grpSp>
            <p:nvGrpSpPr>
              <p:cNvPr id="72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77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8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9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73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5708424" y="2869058"/>
            <a:ext cx="468000" cy="750352"/>
            <a:chOff x="5338600" y="2642592"/>
            <a:chExt cx="468000" cy="750352"/>
          </a:xfrm>
        </p:grpSpPr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26265" y="1421258"/>
            <a:ext cx="1524000" cy="1447800"/>
            <a:chOff x="4818063" y="1194792"/>
            <a:chExt cx="1524000" cy="1447800"/>
          </a:xfrm>
        </p:grpSpPr>
        <p:sp>
          <p:nvSpPr>
            <p:cNvPr id="662543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6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2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3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7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6726696" y="4318778"/>
            <a:ext cx="468000" cy="750352"/>
            <a:chOff x="5338600" y="2642592"/>
            <a:chExt cx="468000" cy="750352"/>
          </a:xfrm>
        </p:grpSpPr>
        <p:sp>
          <p:nvSpPr>
            <p:cNvPr id="95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790848" y="4318778"/>
            <a:ext cx="468000" cy="750352"/>
            <a:chOff x="5338600" y="2642592"/>
            <a:chExt cx="468000" cy="750352"/>
          </a:xfrm>
        </p:grpSpPr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0" name="Group 40"/>
          <p:cNvGrpSpPr>
            <a:grpSpLocks/>
          </p:cNvGrpSpPr>
          <p:nvPr/>
        </p:nvGrpSpPr>
        <p:grpSpPr bwMode="auto">
          <a:xfrm>
            <a:off x="8393929" y="2892336"/>
            <a:ext cx="468313" cy="1154114"/>
            <a:chOff x="3792" y="3072"/>
            <a:chExt cx="295" cy="727"/>
          </a:xfrm>
        </p:grpSpPr>
        <p:sp>
          <p:nvSpPr>
            <p:cNvPr id="101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857616" y="2894250"/>
            <a:ext cx="468000" cy="750352"/>
            <a:chOff x="5338600" y="2642592"/>
            <a:chExt cx="468000" cy="750352"/>
          </a:xfrm>
        </p:grpSpPr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940368" y="2894250"/>
            <a:ext cx="468000" cy="750352"/>
            <a:chOff x="5338600" y="2642592"/>
            <a:chExt cx="468000" cy="750352"/>
          </a:xfrm>
        </p:grpSpPr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866992" y="1421258"/>
            <a:ext cx="1524000" cy="1447800"/>
            <a:chOff x="4818063" y="1194792"/>
            <a:chExt cx="1524000" cy="1447800"/>
          </a:xfrm>
        </p:grpSpPr>
        <p:sp>
          <p:nvSpPr>
            <p:cNvPr id="81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3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126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7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8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4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6223335" y="1040258"/>
            <a:ext cx="2667000" cy="457200"/>
            <a:chOff x="4284663" y="813792"/>
            <a:chExt cx="2667000" cy="457200"/>
          </a:xfrm>
        </p:grpSpPr>
        <p:sp>
          <p:nvSpPr>
            <p:cNvPr id="130" name="Rectangle 10"/>
            <p:cNvSpPr>
              <a:spLocks noChangeArrowheads="1"/>
            </p:cNvSpPr>
            <p:nvPr/>
          </p:nvSpPr>
          <p:spPr bwMode="auto">
            <a:xfrm>
              <a:off x="4284663" y="813792"/>
              <a:ext cx="2667000" cy="4572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288000" rIns="288000" anchor="ctr"/>
            <a:lstStyle/>
            <a:p>
              <a:pPr algn="ctr">
                <a:spcBef>
                  <a:spcPct val="0"/>
                </a:spcBef>
              </a:pP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38000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endParaRPr lang="zh-CN" altLang="en-US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391104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lang="zh-CN" altLang="en-US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444208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r"/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endParaRPr lang="zh-CN" altLang="en-US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8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88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E545-9DE4-4486-9081-CFB7CFB7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中序遍历（</a:t>
            </a:r>
            <a:r>
              <a:rPr lang="en-US" altLang="zh-CN" dirty="0"/>
              <a:t>LDR</a:t>
            </a:r>
            <a:r>
              <a:rPr lang="zh-CN" altLang="en-US" dirty="0"/>
              <a:t>）</a:t>
            </a:r>
          </a:p>
        </p:txBody>
      </p:sp>
      <p:sp>
        <p:nvSpPr>
          <p:cNvPr id="40" name="Line 2">
            <a:extLst>
              <a:ext uri="{FF2B5EF4-FFF2-40B4-BE49-F238E27FC236}">
                <a16:creationId xmlns:a16="http://schemas.microsoft.com/office/drawing/2014/main" id="{A784003C-56BE-4509-94BC-D3AFA4665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274" y="3091656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3">
            <a:extLst>
              <a:ext uri="{FF2B5EF4-FFF2-40B4-BE49-F238E27FC236}">
                <a16:creationId xmlns:a16="http://schemas.microsoft.com/office/drawing/2014/main" id="{C3BEBDBC-B1FE-45D0-AB09-6CFAEC178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94099" y="1939131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86B96BAD-DD38-4318-8EBE-0B460BE906D9}"/>
              </a:ext>
            </a:extLst>
          </p:cNvPr>
          <p:cNvSpPr>
            <a:spLocks/>
          </p:cNvSpPr>
          <p:nvPr/>
        </p:nvSpPr>
        <p:spPr bwMode="auto">
          <a:xfrm>
            <a:off x="4203699" y="1891506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Line 5">
            <a:extLst>
              <a:ext uri="{FF2B5EF4-FFF2-40B4-BE49-F238E27FC236}">
                <a16:creationId xmlns:a16="http://schemas.microsoft.com/office/drawing/2014/main" id="{DD1B399B-E422-46F6-9A13-B60D1F875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7837" y="2515393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id="{DD21F321-A131-4E62-AEAA-D23EEAD58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0837" y="2543968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7">
            <a:extLst>
              <a:ext uri="{FF2B5EF4-FFF2-40B4-BE49-F238E27FC236}">
                <a16:creationId xmlns:a16="http://schemas.microsoft.com/office/drawing/2014/main" id="{35347890-A234-407E-8800-B959B080F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4" y="2515393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FF20D42B-B1F7-4243-B9D0-ADC5FB78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9" y="165179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AAB2551A-37E0-4236-8C10-8F5E529C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4" y="222646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C64D015F-9FDA-47F9-90BE-37F7A4A62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2" y="222646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9" name="Oval 11">
            <a:extLst>
              <a:ext uri="{FF2B5EF4-FFF2-40B4-BE49-F238E27FC236}">
                <a16:creationId xmlns:a16="http://schemas.microsoft.com/office/drawing/2014/main" id="{5176821F-35EB-490E-BC2D-BF36CB51B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499" y="280273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52B4E448-5DC1-4542-B737-E0CE50CEF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7" y="280273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EFC2C102-375F-48F0-9759-8DD42837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4" y="3307556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FEE25A9F-33B1-47D0-9C99-D2E0EA71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7" y="280273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C7ECA058-D872-4BB8-8E4D-A7CAE711D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298" y="4749006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中序遍历序列：</a:t>
            </a: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22F76569-7B78-4E5A-8FF7-678BFD2E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977" y="5385118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grpSp>
        <p:nvGrpSpPr>
          <p:cNvPr id="55" name="Group 34">
            <a:extLst>
              <a:ext uri="{FF2B5EF4-FFF2-40B4-BE49-F238E27FC236}">
                <a16:creationId xmlns:a16="http://schemas.microsoft.com/office/drawing/2014/main" id="{D38571C7-499F-4322-8980-69F09D426DE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651793"/>
            <a:ext cx="2016125" cy="3554413"/>
            <a:chOff x="1882" y="300"/>
            <a:chExt cx="1270" cy="2239"/>
          </a:xfrm>
        </p:grpSpPr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225E6DE6-2F4A-4E46-AFF5-52CFAEF22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57" name="Oval 24">
              <a:extLst>
                <a:ext uri="{FF2B5EF4-FFF2-40B4-BE49-F238E27FC236}">
                  <a16:creationId xmlns:a16="http://schemas.microsoft.com/office/drawing/2014/main" id="{14617ED5-43F5-4534-804B-3BA1905C8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58" name="Group 33">
            <a:extLst>
              <a:ext uri="{FF2B5EF4-FFF2-40B4-BE49-F238E27FC236}">
                <a16:creationId xmlns:a16="http://schemas.microsoft.com/office/drawing/2014/main" id="{ACA928F7-65FA-4DB7-B6A4-69A4E91BAF0E}"/>
              </a:ext>
            </a:extLst>
          </p:cNvPr>
          <p:cNvGrpSpPr>
            <a:grpSpLocks/>
          </p:cNvGrpSpPr>
          <p:nvPr/>
        </p:nvGrpSpPr>
        <p:grpSpPr bwMode="auto">
          <a:xfrm>
            <a:off x="3305175" y="2226468"/>
            <a:ext cx="1801813" cy="2979738"/>
            <a:chOff x="1564" y="662"/>
            <a:chExt cx="1135" cy="1877"/>
          </a:xfrm>
        </p:grpSpPr>
        <p:sp>
          <p:nvSpPr>
            <p:cNvPr id="59" name="Text Box 18">
              <a:extLst>
                <a:ext uri="{FF2B5EF4-FFF2-40B4-BE49-F238E27FC236}">
                  <a16:creationId xmlns:a16="http://schemas.microsoft.com/office/drawing/2014/main" id="{804C3026-91BD-4114-A388-68DE1545B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60" name="Oval 25">
              <a:extLst>
                <a:ext uri="{FF2B5EF4-FFF2-40B4-BE49-F238E27FC236}">
                  <a16:creationId xmlns:a16="http://schemas.microsoft.com/office/drawing/2014/main" id="{2CA50124-339C-4C98-861C-06114BB2C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61" name="Group 36">
            <a:extLst>
              <a:ext uri="{FF2B5EF4-FFF2-40B4-BE49-F238E27FC236}">
                <a16:creationId xmlns:a16="http://schemas.microsoft.com/office/drawing/2014/main" id="{27798134-4D06-46B5-8998-E89C7E6622BE}"/>
              </a:ext>
            </a:extLst>
          </p:cNvPr>
          <p:cNvGrpSpPr>
            <a:grpSpLocks/>
          </p:cNvGrpSpPr>
          <p:nvPr/>
        </p:nvGrpSpPr>
        <p:grpSpPr bwMode="auto">
          <a:xfrm>
            <a:off x="4386263" y="2226468"/>
            <a:ext cx="2809875" cy="2979738"/>
            <a:chOff x="2245" y="662"/>
            <a:chExt cx="1770" cy="1877"/>
          </a:xfrm>
        </p:grpSpPr>
        <p:sp>
          <p:nvSpPr>
            <p:cNvPr id="62" name="Text Box 21">
              <a:extLst>
                <a:ext uri="{FF2B5EF4-FFF2-40B4-BE49-F238E27FC236}">
                  <a16:creationId xmlns:a16="http://schemas.microsoft.com/office/drawing/2014/main" id="{036EFC0A-3359-4526-AEFA-DACE8183B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63" name="Oval 26">
              <a:extLst>
                <a:ext uri="{FF2B5EF4-FFF2-40B4-BE49-F238E27FC236}">
                  <a16:creationId xmlns:a16="http://schemas.microsoft.com/office/drawing/2014/main" id="{490C32C5-89C6-40E8-97D6-472A2D33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64" name="Group 31">
            <a:extLst>
              <a:ext uri="{FF2B5EF4-FFF2-40B4-BE49-F238E27FC236}">
                <a16:creationId xmlns:a16="http://schemas.microsoft.com/office/drawing/2014/main" id="{758CF67B-3A17-4319-A788-BD58210185AC}"/>
              </a:ext>
            </a:extLst>
          </p:cNvPr>
          <p:cNvGrpSpPr>
            <a:grpSpLocks/>
          </p:cNvGrpSpPr>
          <p:nvPr/>
        </p:nvGrpSpPr>
        <p:grpSpPr bwMode="auto">
          <a:xfrm>
            <a:off x="2730500" y="2802731"/>
            <a:ext cx="863600" cy="2403475"/>
            <a:chOff x="1202" y="1025"/>
            <a:chExt cx="544" cy="1514"/>
          </a:xfrm>
        </p:grpSpPr>
        <p:sp>
          <p:nvSpPr>
            <p:cNvPr id="65" name="Text Box 16">
              <a:extLst>
                <a:ext uri="{FF2B5EF4-FFF2-40B4-BE49-F238E27FC236}">
                  <a16:creationId xmlns:a16="http://schemas.microsoft.com/office/drawing/2014/main" id="{058265A6-7FF8-4263-A284-124B48310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66" name="Oval 27">
              <a:extLst>
                <a:ext uri="{FF2B5EF4-FFF2-40B4-BE49-F238E27FC236}">
                  <a16:creationId xmlns:a16="http://schemas.microsoft.com/office/drawing/2014/main" id="{4F5F71C6-9B7F-461F-91D4-7601AE6C0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75ACD811-AA5F-494F-80CC-0BC3A52A36D9}"/>
              </a:ext>
            </a:extLst>
          </p:cNvPr>
          <p:cNvGrpSpPr>
            <a:grpSpLocks/>
          </p:cNvGrpSpPr>
          <p:nvPr/>
        </p:nvGrpSpPr>
        <p:grpSpPr bwMode="auto">
          <a:xfrm>
            <a:off x="3811588" y="2802731"/>
            <a:ext cx="2663825" cy="2403475"/>
            <a:chOff x="1883" y="1025"/>
            <a:chExt cx="1678" cy="1514"/>
          </a:xfrm>
        </p:grpSpPr>
        <p:sp>
          <p:nvSpPr>
            <p:cNvPr id="68" name="Text Box 20">
              <a:extLst>
                <a:ext uri="{FF2B5EF4-FFF2-40B4-BE49-F238E27FC236}">
                  <a16:creationId xmlns:a16="http://schemas.microsoft.com/office/drawing/2014/main" id="{DDDB11D4-3902-4DA1-813F-18F8BB1BE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69" name="Oval 28">
              <a:extLst>
                <a:ext uri="{FF2B5EF4-FFF2-40B4-BE49-F238E27FC236}">
                  <a16:creationId xmlns:a16="http://schemas.microsoft.com/office/drawing/2014/main" id="{E01A4FA3-B9B3-4E8D-BF9A-66D9CB851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70" name="Group 32">
            <a:extLst>
              <a:ext uri="{FF2B5EF4-FFF2-40B4-BE49-F238E27FC236}">
                <a16:creationId xmlns:a16="http://schemas.microsoft.com/office/drawing/2014/main" id="{11E1CF6D-C1C2-473D-A99F-7C2EF1DB5906}"/>
              </a:ext>
            </a:extLst>
          </p:cNvPr>
          <p:cNvGrpSpPr>
            <a:grpSpLocks/>
          </p:cNvGrpSpPr>
          <p:nvPr/>
        </p:nvGrpSpPr>
        <p:grpSpPr bwMode="auto">
          <a:xfrm>
            <a:off x="3305175" y="3307556"/>
            <a:ext cx="1081088" cy="1898650"/>
            <a:chOff x="1564" y="1343"/>
            <a:chExt cx="681" cy="1196"/>
          </a:xfrm>
        </p:grpSpPr>
        <p:sp>
          <p:nvSpPr>
            <p:cNvPr id="71" name="Text Box 17">
              <a:extLst>
                <a:ext uri="{FF2B5EF4-FFF2-40B4-BE49-F238E27FC236}">
                  <a16:creationId xmlns:a16="http://schemas.microsoft.com/office/drawing/2014/main" id="{EBBDEB5C-7000-47A8-A033-460A9DA86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16106AA9-B37C-4795-9D88-F585F557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73" name="Group 37">
            <a:extLst>
              <a:ext uri="{FF2B5EF4-FFF2-40B4-BE49-F238E27FC236}">
                <a16:creationId xmlns:a16="http://schemas.microsoft.com/office/drawing/2014/main" id="{03F9D21A-6DAD-4FB2-BFA5-88204DDA59EA}"/>
              </a:ext>
            </a:extLst>
          </p:cNvPr>
          <p:cNvGrpSpPr>
            <a:grpSpLocks/>
          </p:cNvGrpSpPr>
          <p:nvPr/>
        </p:nvGrpSpPr>
        <p:grpSpPr bwMode="auto">
          <a:xfrm>
            <a:off x="4891088" y="2802731"/>
            <a:ext cx="3024187" cy="2403475"/>
            <a:chOff x="2563" y="1025"/>
            <a:chExt cx="1905" cy="1514"/>
          </a:xfrm>
        </p:grpSpPr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C6C626A1-3534-4B4F-ADAF-9DDA36F53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75" name="Oval 30">
              <a:extLst>
                <a:ext uri="{FF2B5EF4-FFF2-40B4-BE49-F238E27FC236}">
                  <a16:creationId xmlns:a16="http://schemas.microsoft.com/office/drawing/2014/main" id="{E0F31293-D63A-4C96-9B9C-087A1C513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76" name="TextBox 41">
            <a:extLst>
              <a:ext uri="{FF2B5EF4-FFF2-40B4-BE49-F238E27FC236}">
                <a16:creationId xmlns:a16="http://schemas.microsoft.com/office/drawing/2014/main" id="{CF6607AB-5B0A-48B1-B64B-879C404938F0}"/>
              </a:ext>
            </a:extLst>
          </p:cNvPr>
          <p:cNvSpPr txBox="1"/>
          <p:nvPr/>
        </p:nvSpPr>
        <p:spPr>
          <a:xfrm>
            <a:off x="461800" y="5943897"/>
            <a:ext cx="952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中</a:t>
            </a:r>
            <a:r>
              <a:rPr lang="zh-CN" altLang="en-US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序遍历序列</a:t>
            </a:r>
            <a:r>
              <a:rPr lang="zh-CN" altLang="en-US" sz="24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根结点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左边</a:t>
            </a:r>
            <a:r>
              <a:rPr lang="zh-CN" altLang="en-US" sz="24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是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左子树</a:t>
            </a:r>
            <a:r>
              <a:rPr lang="zh-CN" altLang="en-US" sz="24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的结点，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右边</a:t>
            </a:r>
            <a:r>
              <a:rPr lang="zh-CN" altLang="en-US" sz="24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是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右子树</a:t>
            </a:r>
            <a:r>
              <a:rPr lang="zh-CN" altLang="en-US" sz="2400" b="1" dirty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的结点。</a:t>
            </a:r>
          </a:p>
        </p:txBody>
      </p:sp>
      <p:sp>
        <p:nvSpPr>
          <p:cNvPr id="77" name="TextBox 41">
            <a:extLst>
              <a:ext uri="{FF2B5EF4-FFF2-40B4-BE49-F238E27FC236}">
                <a16:creationId xmlns:a16="http://schemas.microsoft.com/office/drawing/2014/main" id="{BBCBAA90-8495-418B-B3E6-C331E0187D3C}"/>
              </a:ext>
            </a:extLst>
          </p:cNvPr>
          <p:cNvSpPr txBox="1"/>
          <p:nvPr/>
        </p:nvSpPr>
        <p:spPr>
          <a:xfrm>
            <a:off x="6123469" y="1764803"/>
            <a:ext cx="2514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为空，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G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78" name="TextBox 41">
            <a:extLst>
              <a:ext uri="{FF2B5EF4-FFF2-40B4-BE49-F238E27FC236}">
                <a16:creationId xmlns:a16="http://schemas.microsoft.com/office/drawing/2014/main" id="{2C44CFC1-F5C2-4EB2-82FD-EEAECEB156F6}"/>
              </a:ext>
            </a:extLst>
          </p:cNvPr>
          <p:cNvSpPr txBox="1"/>
          <p:nvPr/>
        </p:nvSpPr>
        <p:spPr>
          <a:xfrm>
            <a:off x="6103088" y="2318686"/>
            <a:ext cx="289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B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解决了，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为空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8795B7-6CB7-42F5-8EFE-A39D3FFFC7A3}"/>
              </a:ext>
            </a:extLst>
          </p:cNvPr>
          <p:cNvSpPr/>
          <p:nvPr/>
        </p:nvSpPr>
        <p:spPr>
          <a:xfrm>
            <a:off x="6103088" y="2918364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解决了，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C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231" name="Line 17">
            <a:extLst>
              <a:ext uri="{FF2B5EF4-FFF2-40B4-BE49-F238E27FC236}">
                <a16:creationId xmlns:a16="http://schemas.microsoft.com/office/drawing/2014/main" id="{CF57FE62-979D-4030-A19F-E31CC3376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2" y="876218"/>
            <a:ext cx="514" cy="0"/>
          </a:xfrm>
          <a:prstGeom prst="line">
            <a:avLst/>
          </a:prstGeom>
          <a:noFill/>
          <a:ln w="38100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6" grpId="0"/>
      <p:bldP spid="77" grpId="0"/>
      <p:bldP spid="78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E545-9DE4-4486-9081-CFB7CFB7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143000"/>
          </a:xfrm>
        </p:spPr>
        <p:txBody>
          <a:bodyPr/>
          <a:lstStyle/>
          <a:p>
            <a:r>
              <a:rPr lang="zh-CN" altLang="en-US" sz="4400" dirty="0"/>
              <a:t>后序遍历（</a:t>
            </a:r>
            <a:r>
              <a:rPr lang="en-US" altLang="zh-CN" sz="4400" dirty="0"/>
              <a:t>LRD</a:t>
            </a:r>
            <a:r>
              <a:rPr lang="zh-CN" altLang="en-US" sz="44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0C4B9-9474-4F8F-BACE-941E20AF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11582400" cy="3886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</a:pPr>
            <a:r>
              <a:rPr lang="zh-CN" altLang="en-US" sz="2800" dirty="0"/>
              <a:t>若二叉树为空，则空操作，否则依次执行如下操作：</a:t>
            </a:r>
          </a:p>
          <a:p>
            <a:pPr>
              <a:spcAft>
                <a:spcPts val="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）按后序遍历</a:t>
            </a:r>
            <a:r>
              <a:rPr lang="zh-CN" altLang="en-US" sz="2800" dirty="0">
                <a:solidFill>
                  <a:srgbClr val="00B050"/>
                </a:solidFill>
              </a:rPr>
              <a:t>左子树</a:t>
            </a:r>
            <a:r>
              <a:rPr lang="zh-CN" altLang="en-US" sz="2800" dirty="0"/>
              <a:t>；</a:t>
            </a:r>
          </a:p>
          <a:p>
            <a:pPr>
              <a:spcAft>
                <a:spcPts val="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）按后序遍历</a:t>
            </a:r>
            <a:r>
              <a:rPr lang="zh-CN" altLang="en-US" sz="2800" dirty="0">
                <a:solidFill>
                  <a:srgbClr val="00B050"/>
                </a:solidFill>
              </a:rPr>
              <a:t>右子树</a:t>
            </a:r>
            <a:r>
              <a:rPr lang="zh-CN" altLang="en-US" sz="2800" dirty="0"/>
              <a:t>；</a:t>
            </a:r>
          </a:p>
          <a:p>
            <a:pPr>
              <a:spcAft>
                <a:spcPts val="0"/>
              </a:spcAft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）访问</a:t>
            </a:r>
            <a:r>
              <a:rPr lang="zh-CN" altLang="en-US" sz="2800" dirty="0">
                <a:solidFill>
                  <a:srgbClr val="00B050"/>
                </a:solidFill>
              </a:rPr>
              <a:t>根结点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5389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539" name="Group 11"/>
          <p:cNvGrpSpPr>
            <a:grpSpLocks/>
          </p:cNvGrpSpPr>
          <p:nvPr/>
        </p:nvGrpSpPr>
        <p:grpSpPr bwMode="auto">
          <a:xfrm>
            <a:off x="9366449" y="1219203"/>
            <a:ext cx="468313" cy="1154114"/>
            <a:chOff x="2880" y="1248"/>
            <a:chExt cx="295" cy="727"/>
          </a:xfrm>
        </p:grpSpPr>
        <p:sp>
          <p:nvSpPr>
            <p:cNvPr id="662540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41" name="Oval 13"/>
            <p:cNvSpPr>
              <a:spLocks noChangeArrowheads="1"/>
            </p:cNvSpPr>
            <p:nvPr/>
          </p:nvSpPr>
          <p:spPr bwMode="auto">
            <a:xfrm>
              <a:off x="2880" y="1680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</p:grpSp>
      <p:grpSp>
        <p:nvGrpSpPr>
          <p:cNvPr id="662559" name="Group 31"/>
          <p:cNvGrpSpPr>
            <a:grpSpLocks/>
          </p:cNvGrpSpPr>
          <p:nvPr/>
        </p:nvGrpSpPr>
        <p:grpSpPr bwMode="auto">
          <a:xfrm>
            <a:off x="6146409" y="2672087"/>
            <a:ext cx="468313" cy="906463"/>
            <a:chOff x="3264" y="2316"/>
            <a:chExt cx="295" cy="571"/>
          </a:xfrm>
        </p:grpSpPr>
        <p:sp>
          <p:nvSpPr>
            <p:cNvPr id="662560" name="Oval 32"/>
            <p:cNvSpPr>
              <a:spLocks noChangeArrowheads="1"/>
            </p:cNvSpPr>
            <p:nvPr/>
          </p:nvSpPr>
          <p:spPr bwMode="auto">
            <a:xfrm>
              <a:off x="3264" y="2592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61" name="Line 33"/>
            <p:cNvSpPr>
              <a:spLocks noChangeShapeType="1"/>
            </p:cNvSpPr>
            <p:nvPr/>
          </p:nvSpPr>
          <p:spPr bwMode="auto">
            <a:xfrm>
              <a:off x="3408" y="2316"/>
              <a:ext cx="0" cy="27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662568" name="Group 40"/>
          <p:cNvGrpSpPr>
            <a:grpSpLocks/>
          </p:cNvGrpSpPr>
          <p:nvPr/>
        </p:nvGrpSpPr>
        <p:grpSpPr bwMode="auto">
          <a:xfrm>
            <a:off x="6130464" y="4377084"/>
            <a:ext cx="468313" cy="1154114"/>
            <a:chOff x="3792" y="3072"/>
            <a:chExt cx="295" cy="727"/>
          </a:xfrm>
        </p:grpSpPr>
        <p:sp>
          <p:nvSpPr>
            <p:cNvPr id="662569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662570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662588" name="Text Box 60"/>
          <p:cNvSpPr txBox="1">
            <a:spLocks noChangeArrowheads="1"/>
          </p:cNvSpPr>
          <p:nvPr/>
        </p:nvSpPr>
        <p:spPr bwMode="auto">
          <a:xfrm>
            <a:off x="2135088" y="571820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后序遍历结果序列：</a:t>
            </a:r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D  B  C  </a:t>
            </a:r>
            <a:r>
              <a:rPr lang="en-US" altLang="zh-CN" sz="2800" b="1" dirty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662593" name="Group 65"/>
          <p:cNvGrpSpPr>
            <a:grpSpLocks/>
          </p:cNvGrpSpPr>
          <p:nvPr/>
        </p:nvGrpSpPr>
        <p:grpSpPr bwMode="auto">
          <a:xfrm>
            <a:off x="1453130" y="1497458"/>
            <a:ext cx="2227263" cy="2913062"/>
            <a:chOff x="546" y="1005"/>
            <a:chExt cx="1403" cy="1835"/>
          </a:xfrm>
          <a:solidFill>
            <a:srgbClr val="FFFFCC"/>
          </a:solidFill>
        </p:grpSpPr>
        <p:sp>
          <p:nvSpPr>
            <p:cNvPr id="662531" name="Oval 3"/>
            <p:cNvSpPr>
              <a:spLocks noChangeArrowheads="1"/>
            </p:cNvSpPr>
            <p:nvPr/>
          </p:nvSpPr>
          <p:spPr bwMode="auto">
            <a:xfrm>
              <a:off x="1060" y="1005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62535" name="Line 7"/>
            <p:cNvSpPr>
              <a:spLocks noChangeShapeType="1"/>
            </p:cNvSpPr>
            <p:nvPr/>
          </p:nvSpPr>
          <p:spPr bwMode="auto">
            <a:xfrm flipH="1">
              <a:off x="838" y="1344"/>
              <a:ext cx="299" cy="453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6" name="Line 8"/>
            <p:cNvSpPr>
              <a:spLocks noChangeShapeType="1"/>
            </p:cNvSpPr>
            <p:nvPr/>
          </p:nvSpPr>
          <p:spPr bwMode="auto">
            <a:xfrm>
              <a:off x="1383" y="1344"/>
              <a:ext cx="283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37" name="Line 9"/>
            <p:cNvSpPr>
              <a:spLocks noChangeShapeType="1"/>
            </p:cNvSpPr>
            <p:nvPr/>
          </p:nvSpPr>
          <p:spPr bwMode="auto">
            <a:xfrm>
              <a:off x="839" y="2115"/>
              <a:ext cx="317" cy="408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2590" name="Oval 62"/>
            <p:cNvSpPr>
              <a:spLocks noChangeArrowheads="1"/>
            </p:cNvSpPr>
            <p:nvPr/>
          </p:nvSpPr>
          <p:spPr bwMode="auto">
            <a:xfrm>
              <a:off x="1565" y="1731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662591" name="Oval 63"/>
            <p:cNvSpPr>
              <a:spLocks noChangeArrowheads="1"/>
            </p:cNvSpPr>
            <p:nvPr/>
          </p:nvSpPr>
          <p:spPr bwMode="auto">
            <a:xfrm>
              <a:off x="546" y="1752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662592" name="Oval 64"/>
            <p:cNvSpPr>
              <a:spLocks noChangeArrowheads="1"/>
            </p:cNvSpPr>
            <p:nvPr/>
          </p:nvSpPr>
          <p:spPr bwMode="auto">
            <a:xfrm>
              <a:off x="1111" y="2456"/>
              <a:ext cx="384" cy="384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45968" y="2697480"/>
            <a:ext cx="468000" cy="750352"/>
            <a:chOff x="5338600" y="2642592"/>
            <a:chExt cx="468000" cy="750352"/>
          </a:xfrm>
        </p:grpSpPr>
        <p:sp>
          <p:nvSpPr>
            <p:cNvPr id="66255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63809" y="1219200"/>
            <a:ext cx="1524000" cy="1447800"/>
            <a:chOff x="4818063" y="1194792"/>
            <a:chExt cx="1524000" cy="1447800"/>
          </a:xfrm>
        </p:grpSpPr>
        <p:sp>
          <p:nvSpPr>
            <p:cNvPr id="662543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6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2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93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7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5035808" y="4378998"/>
            <a:ext cx="468000" cy="750352"/>
            <a:chOff x="5338600" y="2642592"/>
            <a:chExt cx="468000" cy="750352"/>
          </a:xfrm>
        </p:grpSpPr>
        <p:sp>
          <p:nvSpPr>
            <p:cNvPr id="95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570344" y="4378998"/>
            <a:ext cx="468000" cy="750352"/>
            <a:chOff x="5338600" y="2642592"/>
            <a:chExt cx="468000" cy="750352"/>
          </a:xfrm>
        </p:grpSpPr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00" name="Group 40"/>
          <p:cNvGrpSpPr>
            <a:grpSpLocks/>
          </p:cNvGrpSpPr>
          <p:nvPr/>
        </p:nvGrpSpPr>
        <p:grpSpPr bwMode="auto">
          <a:xfrm>
            <a:off x="8002672" y="2690278"/>
            <a:ext cx="468313" cy="1154114"/>
            <a:chOff x="3792" y="3072"/>
            <a:chExt cx="295" cy="727"/>
          </a:xfrm>
        </p:grpSpPr>
        <p:sp>
          <p:nvSpPr>
            <p:cNvPr id="101" name="Oval 41"/>
            <p:cNvSpPr>
              <a:spLocks noChangeArrowheads="1"/>
            </p:cNvSpPr>
            <p:nvPr/>
          </p:nvSpPr>
          <p:spPr bwMode="auto">
            <a:xfrm>
              <a:off x="3792" y="3504"/>
              <a:ext cx="295" cy="295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rnd">
              <a:solidFill>
                <a:schemeClr val="tx1">
                  <a:lumMod val="20000"/>
                  <a:lumOff val="80000"/>
                </a:schemeClr>
              </a:solidFill>
              <a:round/>
              <a:headEnd/>
              <a:tailEnd type="arrow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02" name="Line 42"/>
            <p:cNvSpPr>
              <a:spLocks noChangeShapeType="1"/>
            </p:cNvSpPr>
            <p:nvPr/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6918176" y="2692192"/>
            <a:ext cx="468000" cy="750352"/>
            <a:chOff x="5338600" y="2642592"/>
            <a:chExt cx="468000" cy="750352"/>
          </a:xfrm>
        </p:grpSpPr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7452712" y="2692192"/>
            <a:ext cx="468000" cy="750352"/>
            <a:chOff x="5338600" y="2642592"/>
            <a:chExt cx="468000" cy="750352"/>
          </a:xfrm>
        </p:grpSpPr>
        <p:sp>
          <p:nvSpPr>
            <p:cNvPr id="116" name="Line 30"/>
            <p:cNvSpPr>
              <a:spLocks noChangeShapeType="1"/>
            </p:cNvSpPr>
            <p:nvPr/>
          </p:nvSpPr>
          <p:spPr bwMode="auto">
            <a:xfrm>
              <a:off x="5572600" y="2642592"/>
              <a:ext cx="0" cy="410171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338600" y="2924944"/>
              <a:ext cx="468000" cy="468000"/>
            </a:xfrm>
            <a:prstGeom prst="rect">
              <a:avLst/>
            </a:prstGeom>
          </p:spPr>
          <p:txBody>
            <a:bodyPr wrap="square" lIns="0" tIns="36000" rIns="0" bIns="0">
              <a:noAutofit/>
            </a:bodyPr>
            <a:lstStyle/>
            <a:p>
              <a:pPr lvl="0" algn="ctr"/>
              <a:r>
                <a:rPr lang="en-US" altLang="zh-CN" b="1" dirty="0">
                  <a:solidFill>
                    <a:srgbClr val="FF33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927552" y="1219200"/>
            <a:ext cx="1524000" cy="1447800"/>
            <a:chOff x="4818063" y="1194792"/>
            <a:chExt cx="1524000" cy="1447800"/>
          </a:xfrm>
        </p:grpSpPr>
        <p:sp>
          <p:nvSpPr>
            <p:cNvPr id="81" name="Line 15"/>
            <p:cNvSpPr>
              <a:spLocks noChangeShapeType="1"/>
            </p:cNvSpPr>
            <p:nvPr/>
          </p:nvSpPr>
          <p:spPr bwMode="auto">
            <a:xfrm>
              <a:off x="5580063" y="1194792"/>
              <a:ext cx="0" cy="6858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4818063" y="1880592"/>
              <a:ext cx="1524000" cy="762000"/>
              <a:chOff x="4818063" y="1880592"/>
              <a:chExt cx="1524000" cy="762000"/>
            </a:xfrm>
          </p:grpSpPr>
          <p:grpSp>
            <p:nvGrpSpPr>
              <p:cNvPr id="83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126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7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8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84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29" name="组合 128"/>
          <p:cNvGrpSpPr/>
          <p:nvPr/>
        </p:nvGrpSpPr>
        <p:grpSpPr>
          <a:xfrm>
            <a:off x="5334000" y="838200"/>
            <a:ext cx="4783896" cy="457200"/>
            <a:chOff x="4284663" y="813792"/>
            <a:chExt cx="2667000" cy="457200"/>
          </a:xfrm>
        </p:grpSpPr>
        <p:sp>
          <p:nvSpPr>
            <p:cNvPr id="130" name="Rectangle 10"/>
            <p:cNvSpPr>
              <a:spLocks noChangeArrowheads="1"/>
            </p:cNvSpPr>
            <p:nvPr/>
          </p:nvSpPr>
          <p:spPr bwMode="auto">
            <a:xfrm>
              <a:off x="4284663" y="813792"/>
              <a:ext cx="2667000" cy="4572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lIns="288000" rIns="288000" anchor="ctr"/>
            <a:lstStyle/>
            <a:p>
              <a:pPr algn="ctr">
                <a:spcBef>
                  <a:spcPct val="0"/>
                </a:spcBef>
              </a:pP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38000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</a:t>
              </a:r>
              <a:endParaRPr lang="zh-CN" altLang="en-US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391104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endParaRPr lang="zh-CN" altLang="en-US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444208" y="850244"/>
              <a:ext cx="432000" cy="360000"/>
            </a:xfrm>
            <a:prstGeom prst="rect">
              <a:avLst/>
            </a:prstGeom>
          </p:spPr>
          <p:txBody>
            <a:bodyPr wrap="none" lIns="0" tIns="0" rIns="0" bIns="0" anchor="ctr" anchorCtr="1">
              <a:noAutofit/>
            </a:bodyPr>
            <a:lstStyle/>
            <a:p>
              <a:pPr algn="r"/>
              <a:r>
                <a:rPr lang="en-US" altLang="zh-CN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lang="zh-CN" altLang="en-US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056128" y="2712444"/>
            <a:ext cx="1524000" cy="1666626"/>
            <a:chOff x="5211184" y="2636912"/>
            <a:chExt cx="1524000" cy="1666626"/>
          </a:xfrm>
        </p:grpSpPr>
        <p:sp>
          <p:nvSpPr>
            <p:cNvPr id="104" name="Line 27"/>
            <p:cNvSpPr>
              <a:spLocks noChangeShapeType="1"/>
            </p:cNvSpPr>
            <p:nvPr/>
          </p:nvSpPr>
          <p:spPr bwMode="auto">
            <a:xfrm>
              <a:off x="5973184" y="2636912"/>
              <a:ext cx="0" cy="900000"/>
            </a:xfrm>
            <a:prstGeom prst="line">
              <a:avLst/>
            </a:prstGeom>
            <a:noFill/>
            <a:ln w="38100" cap="rnd">
              <a:solidFill>
                <a:schemeClr val="bg2">
                  <a:lumMod val="10000"/>
                </a:schemeClr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211184" y="3541538"/>
              <a:ext cx="1524000" cy="762000"/>
              <a:chOff x="4818063" y="1880592"/>
              <a:chExt cx="1524000" cy="762000"/>
            </a:xfrm>
          </p:grpSpPr>
          <p:grpSp>
            <p:nvGrpSpPr>
              <p:cNvPr id="106" name="Group 16"/>
              <p:cNvGrpSpPr>
                <a:grpSpLocks/>
              </p:cNvGrpSpPr>
              <p:nvPr/>
            </p:nvGrpSpPr>
            <p:grpSpPr bwMode="auto">
              <a:xfrm>
                <a:off x="5102226" y="1880592"/>
                <a:ext cx="954088" cy="381000"/>
                <a:chOff x="3395" y="1680"/>
                <a:chExt cx="601" cy="240"/>
              </a:xfrm>
            </p:grpSpPr>
            <p:sp>
              <p:nvSpPr>
                <p:cNvPr id="111" name="Line 17"/>
                <p:cNvSpPr>
                  <a:spLocks noChangeShapeType="1"/>
                </p:cNvSpPr>
                <p:nvPr/>
              </p:nvSpPr>
              <p:spPr bwMode="auto">
                <a:xfrm>
                  <a:off x="3395" y="1680"/>
                  <a:ext cx="601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19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0" name="Line 19"/>
                <p:cNvSpPr>
                  <a:spLocks noChangeShapeType="1"/>
                </p:cNvSpPr>
                <p:nvPr/>
              </p:nvSpPr>
              <p:spPr bwMode="auto">
                <a:xfrm>
                  <a:off x="398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>
                    <a:latin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  <p:sp>
            <p:nvSpPr>
              <p:cNvPr id="107" name="Rectangle 20"/>
              <p:cNvSpPr>
                <a:spLocks noChangeArrowheads="1"/>
              </p:cNvSpPr>
              <p:nvPr/>
            </p:nvSpPr>
            <p:spPr bwMode="auto">
              <a:xfrm>
                <a:off x="4818063" y="2261592"/>
                <a:ext cx="1524000" cy="38100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en-US" altLang="zh-CN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4824159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36444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5904720" y="2273424"/>
                <a:ext cx="432000" cy="360000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b="1" dirty="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4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2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8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6.1.1   </a:t>
            </a:r>
            <a:r>
              <a:rPr lang="zh-CN" altLang="en-US" dirty="0"/>
              <a:t>树的（逻辑）表示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741E7C-E590-4FB3-949F-54BF616A4732}"/>
              </a:ext>
            </a:extLst>
          </p:cNvPr>
          <p:cNvGrpSpPr>
            <a:grpSpLocks/>
          </p:cNvGrpSpPr>
          <p:nvPr/>
        </p:nvGrpSpPr>
        <p:grpSpPr>
          <a:xfrm>
            <a:off x="2438399" y="2137647"/>
            <a:ext cx="6363242" cy="3688080"/>
            <a:chOff x="1692275" y="2276475"/>
            <a:chExt cx="3816350" cy="2305050"/>
          </a:xfrm>
          <a:solidFill>
            <a:srgbClr val="FFFFCC"/>
          </a:solidFill>
        </p:grpSpPr>
        <p:sp>
          <p:nvSpPr>
            <p:cNvPr id="6" name="Freeform 47">
              <a:extLst>
                <a:ext uri="{FF2B5EF4-FFF2-40B4-BE49-F238E27FC236}">
                  <a16:creationId xmlns:a16="http://schemas.microsoft.com/office/drawing/2014/main" id="{666B5753-D730-477A-BFAC-2B96EDCC0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48">
              <a:extLst>
                <a:ext uri="{FF2B5EF4-FFF2-40B4-BE49-F238E27FC236}">
                  <a16:creationId xmlns:a16="http://schemas.microsoft.com/office/drawing/2014/main" id="{24CD5818-52AD-4955-A0F6-463368A96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31">
              <a:extLst>
                <a:ext uri="{FF2B5EF4-FFF2-40B4-BE49-F238E27FC236}">
                  <a16:creationId xmlns:a16="http://schemas.microsoft.com/office/drawing/2014/main" id="{17F2FFC1-2F42-4754-9D5C-2FE4D7344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" name="Oval 32">
              <a:extLst>
                <a:ext uri="{FF2B5EF4-FFF2-40B4-BE49-F238E27FC236}">
                  <a16:creationId xmlns:a16="http://schemas.microsoft.com/office/drawing/2014/main" id="{CF183270-66DE-4EA5-BC50-7B2F6073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" name="Oval 33">
              <a:extLst>
                <a:ext uri="{FF2B5EF4-FFF2-40B4-BE49-F238E27FC236}">
                  <a16:creationId xmlns:a16="http://schemas.microsoft.com/office/drawing/2014/main" id="{D4855B8F-1973-4E8D-9E6B-08C89E5C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1" name="Oval 34">
              <a:extLst>
                <a:ext uri="{FF2B5EF4-FFF2-40B4-BE49-F238E27FC236}">
                  <a16:creationId xmlns:a16="http://schemas.microsoft.com/office/drawing/2014/main" id="{804792A8-1A91-47B0-9A37-EBB0B8910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2" name="Oval 35">
              <a:extLst>
                <a:ext uri="{FF2B5EF4-FFF2-40B4-BE49-F238E27FC236}">
                  <a16:creationId xmlns:a16="http://schemas.microsoft.com/office/drawing/2014/main" id="{1ED8CC2F-239E-4F4B-8CF7-4E3251E8F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13" name="Oval 36">
              <a:extLst>
                <a:ext uri="{FF2B5EF4-FFF2-40B4-BE49-F238E27FC236}">
                  <a16:creationId xmlns:a16="http://schemas.microsoft.com/office/drawing/2014/main" id="{8074DB6B-D8B8-45FA-B515-5A4B23A2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4" name="Oval 37">
              <a:extLst>
                <a:ext uri="{FF2B5EF4-FFF2-40B4-BE49-F238E27FC236}">
                  <a16:creationId xmlns:a16="http://schemas.microsoft.com/office/drawing/2014/main" id="{F54BA219-D7D6-4FC3-B5B0-824473C9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15" name="Oval 38">
              <a:extLst>
                <a:ext uri="{FF2B5EF4-FFF2-40B4-BE49-F238E27FC236}">
                  <a16:creationId xmlns:a16="http://schemas.microsoft.com/office/drawing/2014/main" id="{02311E77-FEDC-4C33-B376-A838AD8D2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6" name="Oval 39">
              <a:extLst>
                <a:ext uri="{FF2B5EF4-FFF2-40B4-BE49-F238E27FC236}">
                  <a16:creationId xmlns:a16="http://schemas.microsoft.com/office/drawing/2014/main" id="{7439963D-4170-4A36-B606-44E4FAF12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17" name="Oval 40">
              <a:extLst>
                <a:ext uri="{FF2B5EF4-FFF2-40B4-BE49-F238E27FC236}">
                  <a16:creationId xmlns:a16="http://schemas.microsoft.com/office/drawing/2014/main" id="{2E5664F3-B64F-467B-AE74-38131A38A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8" name="Oval 41">
              <a:extLst>
                <a:ext uri="{FF2B5EF4-FFF2-40B4-BE49-F238E27FC236}">
                  <a16:creationId xmlns:a16="http://schemas.microsoft.com/office/drawing/2014/main" id="{FAE41D51-1A34-437D-9F17-6324F2970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19" name="Oval 42">
              <a:extLst>
                <a:ext uri="{FF2B5EF4-FFF2-40B4-BE49-F238E27FC236}">
                  <a16:creationId xmlns:a16="http://schemas.microsoft.com/office/drawing/2014/main" id="{B31B7417-022A-4466-89C6-5329F8614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20" name="Oval 43">
              <a:extLst>
                <a:ext uri="{FF2B5EF4-FFF2-40B4-BE49-F238E27FC236}">
                  <a16:creationId xmlns:a16="http://schemas.microsoft.com/office/drawing/2014/main" id="{1EA49A78-ECAF-4B36-BD6B-311F8FE11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21" name="Line 44">
              <a:extLst>
                <a:ext uri="{FF2B5EF4-FFF2-40B4-BE49-F238E27FC236}">
                  <a16:creationId xmlns:a16="http://schemas.microsoft.com/office/drawing/2014/main" id="{6E3C792E-C382-4896-8823-5D3B59443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14BE4320-812A-4C4F-9FD5-9DCAA916E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FDB6FB00-8B3F-4BE2-ABE5-A0F03597C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49">
              <a:extLst>
                <a:ext uri="{FF2B5EF4-FFF2-40B4-BE49-F238E27FC236}">
                  <a16:creationId xmlns:a16="http://schemas.microsoft.com/office/drawing/2014/main" id="{9A241C50-E0A9-4007-9EE3-B5C6ADB0D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50">
              <a:extLst>
                <a:ext uri="{FF2B5EF4-FFF2-40B4-BE49-F238E27FC236}">
                  <a16:creationId xmlns:a16="http://schemas.microsoft.com/office/drawing/2014/main" id="{4EF23280-2397-43A1-B0CD-F509493AC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A2326D0E-B7FF-4A0F-B9CA-B351DA2D7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42448C9F-8B16-4650-BCD8-8C07E7A20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07FF8B05-BDFF-49F6-958B-BE5279033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4">
              <a:extLst>
                <a:ext uri="{FF2B5EF4-FFF2-40B4-BE49-F238E27FC236}">
                  <a16:creationId xmlns:a16="http://schemas.microsoft.com/office/drawing/2014/main" id="{622422B9-F70D-4495-9BB3-907D2A56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6687E9BA-FA12-45DB-B244-CB66F5AEB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 Box 56">
            <a:extLst>
              <a:ext uri="{FF2B5EF4-FFF2-40B4-BE49-F238E27FC236}">
                <a16:creationId xmlns:a16="http://schemas.microsoft.com/office/drawing/2014/main" id="{A869E6ED-6355-4D83-BDCF-404F6E2C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00" y="5888592"/>
            <a:ext cx="280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树形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表示法</a:t>
            </a:r>
            <a:endParaRPr lang="en-US" altLang="zh-CN" sz="28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914400"/>
          </a:xfrm>
        </p:spPr>
        <p:txBody>
          <a:bodyPr/>
          <a:lstStyle/>
          <a:p>
            <a:r>
              <a:rPr lang="zh-CN" altLang="en-US" dirty="0"/>
              <a:t>使用一棵</a:t>
            </a:r>
            <a:r>
              <a:rPr lang="zh-CN" altLang="en-US" dirty="0">
                <a:solidFill>
                  <a:srgbClr val="00B050"/>
                </a:solidFill>
              </a:rPr>
              <a:t>倒置的树</a:t>
            </a:r>
            <a:r>
              <a:rPr lang="zh-CN" altLang="en-US" dirty="0"/>
              <a:t>表示树结构，非常直观和形象。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3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E545-9DE4-4486-9081-CFB7CFB7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后序遍历（</a:t>
            </a:r>
            <a:r>
              <a:rPr lang="en-US" altLang="zh-CN" dirty="0"/>
              <a:t>LRD</a:t>
            </a:r>
            <a:r>
              <a:rPr lang="zh-CN" altLang="en-US" dirty="0"/>
              <a:t>）</a:t>
            </a:r>
          </a:p>
        </p:txBody>
      </p:sp>
      <p:sp>
        <p:nvSpPr>
          <p:cNvPr id="76" name="Line 2">
            <a:extLst>
              <a:ext uri="{FF2B5EF4-FFF2-40B4-BE49-F238E27FC236}">
                <a16:creationId xmlns:a16="http://schemas.microsoft.com/office/drawing/2014/main" id="{CE7E6574-8F72-4EDC-8C04-E17720613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694" y="3332766"/>
            <a:ext cx="288925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Line 3">
            <a:extLst>
              <a:ext uri="{FF2B5EF4-FFF2-40B4-BE49-F238E27FC236}">
                <a16:creationId xmlns:a16="http://schemas.microsoft.com/office/drawing/2014/main" id="{916FEECC-2C65-4325-B6A5-A3BAF3BF0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8519" y="2180241"/>
            <a:ext cx="287338" cy="28733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Freeform 4">
            <a:extLst>
              <a:ext uri="{FF2B5EF4-FFF2-40B4-BE49-F238E27FC236}">
                <a16:creationId xmlns:a16="http://schemas.microsoft.com/office/drawing/2014/main" id="{0E75F1DB-7C4E-432F-BE29-AD84427CCBB1}"/>
              </a:ext>
            </a:extLst>
          </p:cNvPr>
          <p:cNvSpPr>
            <a:spLocks/>
          </p:cNvSpPr>
          <p:nvPr/>
        </p:nvSpPr>
        <p:spPr bwMode="auto">
          <a:xfrm>
            <a:off x="4148119" y="2132616"/>
            <a:ext cx="301625" cy="388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245"/>
              </a:cxn>
            </a:cxnLst>
            <a:rect l="0" t="0" r="r" b="b"/>
            <a:pathLst>
              <a:path w="190" h="245">
                <a:moveTo>
                  <a:pt x="0" y="0"/>
                </a:moveTo>
                <a:lnTo>
                  <a:pt x="19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2A65A336-8DAD-4882-B153-0F644A4481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2257" y="2756503"/>
            <a:ext cx="360362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ine 6">
            <a:extLst>
              <a:ext uri="{FF2B5EF4-FFF2-40B4-BE49-F238E27FC236}">
                <a16:creationId xmlns:a16="http://schemas.microsoft.com/office/drawing/2014/main" id="{E7B9BEBE-EBFD-4B6B-948A-B1474147C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5257" y="2785078"/>
            <a:ext cx="287337" cy="287338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7">
            <a:extLst>
              <a:ext uri="{FF2B5EF4-FFF2-40B4-BE49-F238E27FC236}">
                <a16:creationId xmlns:a16="http://schemas.microsoft.com/office/drawing/2014/main" id="{005518E9-6B39-4172-BCF5-69E685693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44" y="2756503"/>
            <a:ext cx="287338" cy="36036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3AE00F7-B772-4DFB-B88A-5C83BA670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19" y="1892903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3" name="Oval 9">
            <a:extLst>
              <a:ext uri="{FF2B5EF4-FFF2-40B4-BE49-F238E27FC236}">
                <a16:creationId xmlns:a16="http://schemas.microsoft.com/office/drawing/2014/main" id="{745D25DE-AE30-4173-80D2-52178ED8E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594" y="246757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4" name="Oval 10">
            <a:extLst>
              <a:ext uri="{FF2B5EF4-FFF2-40B4-BE49-F238E27FC236}">
                <a16:creationId xmlns:a16="http://schemas.microsoft.com/office/drawing/2014/main" id="{D51DFD02-A906-4380-B720-C7655C18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682" y="2467578"/>
            <a:ext cx="431800" cy="3603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5" name="Oval 11">
            <a:extLst>
              <a:ext uri="{FF2B5EF4-FFF2-40B4-BE49-F238E27FC236}">
                <a16:creationId xmlns:a16="http://schemas.microsoft.com/office/drawing/2014/main" id="{56EE5D6A-9C6B-4B4E-9BA5-D9B7F2C30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19" y="304384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6" name="Oval 12">
            <a:extLst>
              <a:ext uri="{FF2B5EF4-FFF2-40B4-BE49-F238E27FC236}">
                <a16:creationId xmlns:a16="http://schemas.microsoft.com/office/drawing/2014/main" id="{59CF45DD-7D4A-4122-AEE9-601E8C3E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7" y="304384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7" name="Oval 13">
            <a:extLst>
              <a:ext uri="{FF2B5EF4-FFF2-40B4-BE49-F238E27FC236}">
                <a16:creationId xmlns:a16="http://schemas.microsoft.com/office/drawing/2014/main" id="{068BA78F-333C-4FF4-B3AD-CA22B1B9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594" y="3548666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095AFA12-A66C-410C-B900-3FBEEA8C0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07" y="3043841"/>
            <a:ext cx="431800" cy="3603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9" name="Text Box 15">
            <a:extLst>
              <a:ext uri="{FF2B5EF4-FFF2-40B4-BE49-F238E27FC236}">
                <a16:creationId xmlns:a16="http://schemas.microsoft.com/office/drawing/2014/main" id="{DEAFF8C7-D3F7-4ED1-A128-30DDEFDE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4966303"/>
            <a:ext cx="259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后序遍历序列：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:a16="http://schemas.microsoft.com/office/drawing/2014/main" id="{82967C89-4C46-4C5B-ABFF-144F8C556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615" y="5515728"/>
            <a:ext cx="2447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遍历完毕</a:t>
            </a:r>
          </a:p>
        </p:txBody>
      </p:sp>
      <p:grpSp>
        <p:nvGrpSpPr>
          <p:cNvPr id="91" name="Group 37">
            <a:extLst>
              <a:ext uri="{FF2B5EF4-FFF2-40B4-BE49-F238E27FC236}">
                <a16:creationId xmlns:a16="http://schemas.microsoft.com/office/drawing/2014/main" id="{F7ADF504-4F46-4AB2-8C65-4BFD2814061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892903"/>
            <a:ext cx="4105275" cy="3554413"/>
            <a:chOff x="1882" y="300"/>
            <a:chExt cx="2586" cy="2239"/>
          </a:xfrm>
        </p:grpSpPr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ABDE6BFC-C81A-4785-A919-C036DA93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93" name="Oval 24">
              <a:extLst>
                <a:ext uri="{FF2B5EF4-FFF2-40B4-BE49-F238E27FC236}">
                  <a16:creationId xmlns:a16="http://schemas.microsoft.com/office/drawing/2014/main" id="{83B339BD-4DB1-4497-A62C-B44A6057F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00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94" name="Group 33">
            <a:extLst>
              <a:ext uri="{FF2B5EF4-FFF2-40B4-BE49-F238E27FC236}">
                <a16:creationId xmlns:a16="http://schemas.microsoft.com/office/drawing/2014/main" id="{CDB41018-9BDC-4308-B424-15073E10D66E}"/>
              </a:ext>
            </a:extLst>
          </p:cNvPr>
          <p:cNvGrpSpPr>
            <a:grpSpLocks/>
          </p:cNvGrpSpPr>
          <p:nvPr/>
        </p:nvGrpSpPr>
        <p:grpSpPr bwMode="auto">
          <a:xfrm>
            <a:off x="3228975" y="2467578"/>
            <a:ext cx="1801813" cy="2979738"/>
            <a:chOff x="1564" y="662"/>
            <a:chExt cx="1135" cy="1877"/>
          </a:xfrm>
        </p:grpSpPr>
        <p:sp>
          <p:nvSpPr>
            <p:cNvPr id="95" name="Text Box 18">
              <a:extLst>
                <a:ext uri="{FF2B5EF4-FFF2-40B4-BE49-F238E27FC236}">
                  <a16:creationId xmlns:a16="http://schemas.microsoft.com/office/drawing/2014/main" id="{3D6BB7DF-8F3D-40A8-B8ED-402FE91D4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96" name="Oval 25">
              <a:extLst>
                <a:ext uri="{FF2B5EF4-FFF2-40B4-BE49-F238E27FC236}">
                  <a16:creationId xmlns:a16="http://schemas.microsoft.com/office/drawing/2014/main" id="{5C95C0E9-1FBD-436C-B91E-ACC12CE60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97" name="Group 36">
            <a:extLst>
              <a:ext uri="{FF2B5EF4-FFF2-40B4-BE49-F238E27FC236}">
                <a16:creationId xmlns:a16="http://schemas.microsoft.com/office/drawing/2014/main" id="{DA92AF4A-3AF2-4088-91A9-86C408632349}"/>
              </a:ext>
            </a:extLst>
          </p:cNvPr>
          <p:cNvGrpSpPr>
            <a:grpSpLocks/>
          </p:cNvGrpSpPr>
          <p:nvPr/>
        </p:nvGrpSpPr>
        <p:grpSpPr bwMode="auto">
          <a:xfrm>
            <a:off x="4310063" y="2467578"/>
            <a:ext cx="2809875" cy="2979738"/>
            <a:chOff x="2245" y="662"/>
            <a:chExt cx="1770" cy="1877"/>
          </a:xfrm>
        </p:grpSpPr>
        <p:sp>
          <p:nvSpPr>
            <p:cNvPr id="98" name="Text Box 21">
              <a:extLst>
                <a:ext uri="{FF2B5EF4-FFF2-40B4-BE49-F238E27FC236}">
                  <a16:creationId xmlns:a16="http://schemas.microsoft.com/office/drawing/2014/main" id="{3DA7B8DC-0B59-4B98-9B42-795E2B484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99" name="Oval 26">
              <a:extLst>
                <a:ext uri="{FF2B5EF4-FFF2-40B4-BE49-F238E27FC236}">
                  <a16:creationId xmlns:a16="http://schemas.microsoft.com/office/drawing/2014/main" id="{BCCC01E3-29F5-422E-B54D-E3B943B26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662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100" name="Group 32">
            <a:extLst>
              <a:ext uri="{FF2B5EF4-FFF2-40B4-BE49-F238E27FC236}">
                <a16:creationId xmlns:a16="http://schemas.microsoft.com/office/drawing/2014/main" id="{8FB098F7-7666-4E0A-AE9A-15B89183C102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3043841"/>
            <a:ext cx="1655763" cy="2403475"/>
            <a:chOff x="1202" y="1025"/>
            <a:chExt cx="1043" cy="1514"/>
          </a:xfrm>
        </p:grpSpPr>
        <p:sp>
          <p:nvSpPr>
            <p:cNvPr id="101" name="Text Box 17">
              <a:extLst>
                <a:ext uri="{FF2B5EF4-FFF2-40B4-BE49-F238E27FC236}">
                  <a16:creationId xmlns:a16="http://schemas.microsoft.com/office/drawing/2014/main" id="{CB62DA3B-A2D9-4E75-B967-6457E2333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02" name="Oval 27">
              <a:extLst>
                <a:ext uri="{FF2B5EF4-FFF2-40B4-BE49-F238E27FC236}">
                  <a16:creationId xmlns:a16="http://schemas.microsoft.com/office/drawing/2014/main" id="{6E58B22C-96D0-442F-9AEF-A5DDC493E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103" name="Group 34">
            <a:extLst>
              <a:ext uri="{FF2B5EF4-FFF2-40B4-BE49-F238E27FC236}">
                <a16:creationId xmlns:a16="http://schemas.microsoft.com/office/drawing/2014/main" id="{07109548-DEFA-4A20-9C3E-2E8566AEE1E6}"/>
              </a:ext>
            </a:extLst>
          </p:cNvPr>
          <p:cNvGrpSpPr>
            <a:grpSpLocks/>
          </p:cNvGrpSpPr>
          <p:nvPr/>
        </p:nvGrpSpPr>
        <p:grpSpPr bwMode="auto">
          <a:xfrm>
            <a:off x="3735388" y="3043841"/>
            <a:ext cx="2014537" cy="2403475"/>
            <a:chOff x="1883" y="1025"/>
            <a:chExt cx="1269" cy="1514"/>
          </a:xfrm>
        </p:grpSpPr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7D513152-4897-442E-ABB6-54CAEAD5B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105" name="Oval 28">
              <a:extLst>
                <a:ext uri="{FF2B5EF4-FFF2-40B4-BE49-F238E27FC236}">
                  <a16:creationId xmlns:a16="http://schemas.microsoft.com/office/drawing/2014/main" id="{1460DE74-EA3B-45FB-B96F-D6CFF543C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grpSp>
        <p:nvGrpSpPr>
          <p:cNvPr id="106" name="Group 31">
            <a:extLst>
              <a:ext uri="{FF2B5EF4-FFF2-40B4-BE49-F238E27FC236}">
                <a16:creationId xmlns:a16="http://schemas.microsoft.com/office/drawing/2014/main" id="{52FFE2B2-5F5A-4CD9-B042-5F0A1FAB2039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3548666"/>
            <a:ext cx="863600" cy="1898650"/>
            <a:chOff x="1292" y="1343"/>
            <a:chExt cx="544" cy="1196"/>
          </a:xfrm>
        </p:grpSpPr>
        <p:sp>
          <p:nvSpPr>
            <p:cNvPr id="107" name="Text Box 16">
              <a:extLst>
                <a:ext uri="{FF2B5EF4-FFF2-40B4-BE49-F238E27FC236}">
                  <a16:creationId xmlns:a16="http://schemas.microsoft.com/office/drawing/2014/main" id="{CB8662D1-27CC-406D-B732-D84CBF9A1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62FA1BC6-0005-4D3B-8D16-ADEF5493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1343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</p:grpSp>
      <p:grpSp>
        <p:nvGrpSpPr>
          <p:cNvPr id="109" name="Group 35">
            <a:extLst>
              <a:ext uri="{FF2B5EF4-FFF2-40B4-BE49-F238E27FC236}">
                <a16:creationId xmlns:a16="http://schemas.microsoft.com/office/drawing/2014/main" id="{1A838DA3-35C0-4908-945A-4E710A0838BA}"/>
              </a:ext>
            </a:extLst>
          </p:cNvPr>
          <p:cNvGrpSpPr>
            <a:grpSpLocks/>
          </p:cNvGrpSpPr>
          <p:nvPr/>
        </p:nvGrpSpPr>
        <p:grpSpPr bwMode="auto">
          <a:xfrm>
            <a:off x="4814888" y="3043841"/>
            <a:ext cx="1584325" cy="2403475"/>
            <a:chOff x="2563" y="1025"/>
            <a:chExt cx="998" cy="1514"/>
          </a:xfrm>
        </p:grpSpPr>
        <p:sp>
          <p:nvSpPr>
            <p:cNvPr id="110" name="Text Box 20">
              <a:extLst>
                <a:ext uri="{FF2B5EF4-FFF2-40B4-BE49-F238E27FC236}">
                  <a16:creationId xmlns:a16="http://schemas.microsoft.com/office/drawing/2014/main" id="{9B80F7BA-B108-4BF7-AE51-6D31CE984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251"/>
              <a:ext cx="45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11" name="Oval 30">
              <a:extLst>
                <a:ext uri="{FF2B5EF4-FFF2-40B4-BE49-F238E27FC236}">
                  <a16:creationId xmlns:a16="http://schemas.microsoft.com/office/drawing/2014/main" id="{5BA363EB-F355-49AC-B67F-F48CC10A8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025"/>
              <a:ext cx="27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sp>
        <p:nvSpPr>
          <p:cNvPr id="112" name="TextBox 41">
            <a:extLst>
              <a:ext uri="{FF2B5EF4-FFF2-40B4-BE49-F238E27FC236}">
                <a16:creationId xmlns:a16="http://schemas.microsoft.com/office/drawing/2014/main" id="{C6AB3AA1-5F09-43C3-B894-2B393D0D558D}"/>
              </a:ext>
            </a:extLst>
          </p:cNvPr>
          <p:cNvSpPr txBox="1"/>
          <p:nvPr/>
        </p:nvSpPr>
        <p:spPr>
          <a:xfrm>
            <a:off x="1830352" y="6024182"/>
            <a:ext cx="662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后序遍历序列的</a:t>
            </a:r>
            <a:r>
              <a:rPr lang="zh-CN" altLang="en-US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最后一个</a:t>
            </a:r>
            <a:r>
              <a:rPr lang="zh-CN" altLang="en-US" b="1" dirty="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结点是</a:t>
            </a:r>
            <a:r>
              <a:rPr lang="zh-CN" altLang="en-US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根结点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E8F218-6875-4146-8A32-BFDAA17B77C7}"/>
              </a:ext>
            </a:extLst>
          </p:cNvPr>
          <p:cNvSpPr txBox="1"/>
          <p:nvPr/>
        </p:nvSpPr>
        <p:spPr>
          <a:xfrm>
            <a:off x="6393275" y="1637051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为空，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G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3" name="TextBox 41">
            <a:extLst>
              <a:ext uri="{FF2B5EF4-FFF2-40B4-BE49-F238E27FC236}">
                <a16:creationId xmlns:a16="http://schemas.microsoft.com/office/drawing/2014/main" id="{59C27911-5695-4959-B3E6-09E672FA79B9}"/>
              </a:ext>
            </a:extLst>
          </p:cNvPr>
          <p:cNvSpPr txBox="1"/>
          <p:nvPr/>
        </p:nvSpPr>
        <p:spPr>
          <a:xfrm>
            <a:off x="6393275" y="2266239"/>
            <a:ext cx="457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B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解决了，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为空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829A872-5910-43A5-A16C-2FFE25654C2D}"/>
              </a:ext>
            </a:extLst>
          </p:cNvPr>
          <p:cNvSpPr/>
          <p:nvPr/>
        </p:nvSpPr>
        <p:spPr>
          <a:xfrm>
            <a:off x="6393275" y="2895427"/>
            <a:ext cx="26629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解决了，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C</a:t>
            </a:r>
          </a:p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E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744D455-0FFB-4303-988F-E28C0E4EEE45}"/>
              </a:ext>
            </a:extLst>
          </p:cNvPr>
          <p:cNvSpPr/>
          <p:nvPr/>
        </p:nvSpPr>
        <p:spPr>
          <a:xfrm>
            <a:off x="6393275" y="3893946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解决了，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F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0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12" grpId="0"/>
      <p:bldP spid="42" grpId="0"/>
      <p:bldP spid="43" grpId="0"/>
      <p:bldP spid="44" grpId="0"/>
      <p:bldP spid="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>
            <a:extLst>
              <a:ext uri="{FF2B5EF4-FFF2-40B4-BE49-F238E27FC236}">
                <a16:creationId xmlns:a16="http://schemas.microsoft.com/office/drawing/2014/main" id="{8CD247B3-CC40-47F0-BC42-34AA3A25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314" y="1828800"/>
            <a:ext cx="7940086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r>
              <a:rPr lang="zh-CN" altLang="en-US" sz="2800" dirty="0"/>
              <a:t>先序遍历</a:t>
            </a:r>
            <a:r>
              <a:rPr lang="en-US" altLang="zh-CN" sz="2800" dirty="0"/>
              <a:t>DLR</a:t>
            </a:r>
            <a:r>
              <a:rPr lang="zh-CN" altLang="en-US" sz="2800" dirty="0"/>
              <a:t>： 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F</a:t>
            </a:r>
            <a:r>
              <a:rPr lang="zh-CN" altLang="en-US" sz="2800" dirty="0"/>
              <a:t>、</a:t>
            </a:r>
            <a:r>
              <a:rPr lang="en-US" altLang="zh-CN" sz="2800" dirty="0"/>
              <a:t>G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、</a:t>
            </a:r>
            <a:r>
              <a:rPr lang="en-US" altLang="zh-CN" sz="2800" dirty="0"/>
              <a:t>H </a:t>
            </a:r>
            <a:endParaRPr lang="zh-CN" altLang="en-US" sz="28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中序遍历</a:t>
            </a:r>
            <a:r>
              <a:rPr lang="en-US" altLang="zh-CN" sz="2800" dirty="0"/>
              <a:t>LDR</a:t>
            </a:r>
            <a:r>
              <a:rPr lang="zh-CN" altLang="en-US" sz="2800" dirty="0"/>
              <a:t>： 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F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G</a:t>
            </a:r>
            <a:r>
              <a:rPr lang="zh-CN" altLang="en-US" sz="2800" dirty="0"/>
              <a:t>、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、</a:t>
            </a:r>
            <a:r>
              <a:rPr lang="en-US" altLang="zh-CN" sz="2800" dirty="0"/>
              <a:t>H </a:t>
            </a:r>
            <a:endParaRPr lang="zh-CN" altLang="en-US" sz="28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后序遍历</a:t>
            </a:r>
            <a:r>
              <a:rPr lang="en-US" altLang="zh-CN" sz="2800" dirty="0"/>
              <a:t>LRD</a:t>
            </a:r>
            <a:r>
              <a:rPr lang="zh-CN" altLang="en-US" sz="2800" dirty="0"/>
              <a:t>： </a:t>
            </a:r>
            <a:r>
              <a:rPr lang="en-US" altLang="zh-CN" sz="2800" dirty="0"/>
              <a:t>F</a:t>
            </a:r>
            <a:r>
              <a:rPr lang="zh-CN" altLang="en-US" sz="2800" dirty="0"/>
              <a:t>、</a:t>
            </a:r>
            <a:r>
              <a:rPr lang="en-US" altLang="zh-CN" sz="2800" dirty="0"/>
              <a:t>G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H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A </a:t>
            </a:r>
            <a:r>
              <a:rPr lang="zh-CN" altLang="en-US" sz="2800" dirty="0"/>
              <a:t> 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763D4F2-3289-4346-A265-3A17F0454175}"/>
              </a:ext>
            </a:extLst>
          </p:cNvPr>
          <p:cNvSpPr txBox="1">
            <a:spLocks/>
          </p:cNvSpPr>
          <p:nvPr/>
        </p:nvSpPr>
        <p:spPr>
          <a:xfrm>
            <a:off x="913410" y="666750"/>
            <a:ext cx="10363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en-US" altLang="zh-CN" sz="4400" kern="0"/>
              <a:t>6.3.1 </a:t>
            </a:r>
            <a:r>
              <a:rPr lang="zh-CN" altLang="en-US" sz="4400" kern="0"/>
              <a:t>二叉树的遍历</a:t>
            </a:r>
            <a:endParaRPr lang="zh-CN" altLang="en-US" sz="4400" kern="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07C0877-E814-434A-8609-7D9A2EA83A2F}"/>
              </a:ext>
            </a:extLst>
          </p:cNvPr>
          <p:cNvGrpSpPr/>
          <p:nvPr/>
        </p:nvGrpSpPr>
        <p:grpSpPr>
          <a:xfrm>
            <a:off x="609600" y="1676400"/>
            <a:ext cx="3846346" cy="4097336"/>
            <a:chOff x="414095" y="610998"/>
            <a:chExt cx="3846346" cy="4097336"/>
          </a:xfrm>
          <a:solidFill>
            <a:srgbClr val="FFFFCC"/>
          </a:solidFill>
        </p:grpSpPr>
        <p:sp>
          <p:nvSpPr>
            <p:cNvPr id="21" name="Oval 3">
              <a:extLst>
                <a:ext uri="{FF2B5EF4-FFF2-40B4-BE49-F238E27FC236}">
                  <a16:creationId xmlns:a16="http://schemas.microsoft.com/office/drawing/2014/main" id="{B67C3FBD-000E-431D-AEB9-BF79BA0D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070" y="610998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21EF9271-8EB8-4A56-9350-D10FC9FC3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645" y="1149160"/>
              <a:ext cx="474663" cy="719137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02324A68-0B12-4833-B578-753E48702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833" y="1149160"/>
              <a:ext cx="449263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D2B1B425-EEC3-493A-920B-3B317D5C7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233" y="2373123"/>
              <a:ext cx="503238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Oval 62">
              <a:extLst>
                <a:ext uri="{FF2B5EF4-FFF2-40B4-BE49-F238E27FC236}">
                  <a16:creationId xmlns:a16="http://schemas.microsoft.com/office/drawing/2014/main" id="{D71A3663-1E59-4121-8052-C1767437D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758" y="1763523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26" name="Oval 63">
              <a:extLst>
                <a:ext uri="{FF2B5EF4-FFF2-40B4-BE49-F238E27FC236}">
                  <a16:creationId xmlns:a16="http://schemas.microsoft.com/office/drawing/2014/main" id="{3F4A022E-4C47-4801-BBC7-72879ED8E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95" y="1796860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27" name="Oval 64">
              <a:extLst>
                <a:ext uri="{FF2B5EF4-FFF2-40B4-BE49-F238E27FC236}">
                  <a16:creationId xmlns:a16="http://schemas.microsoft.com/office/drawing/2014/main" id="{D8338B5A-A61F-4A9F-842D-4C91CEB2E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033" y="2914460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7780A68F-2029-4855-AFC1-14E0FA86D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914" y="3451034"/>
              <a:ext cx="474663" cy="719137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14D5337E-0EBF-4EDE-8D74-F7D3953DB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102" y="3451034"/>
              <a:ext cx="449263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0" name="Oval 62">
              <a:extLst>
                <a:ext uri="{FF2B5EF4-FFF2-40B4-BE49-F238E27FC236}">
                  <a16:creationId xmlns:a16="http://schemas.microsoft.com/office/drawing/2014/main" id="{343AA622-0B39-4FDB-8BC7-87A4AB4F5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027" y="4065397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31" name="Oval 63">
              <a:extLst>
                <a:ext uri="{FF2B5EF4-FFF2-40B4-BE49-F238E27FC236}">
                  <a16:creationId xmlns:a16="http://schemas.microsoft.com/office/drawing/2014/main" id="{AE975D76-E729-462F-ACF4-29DEA6532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64" y="4098734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A8BFE998-1F91-4175-8A5A-E08828215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922" y="2290572"/>
              <a:ext cx="449263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Oval 62">
              <a:extLst>
                <a:ext uri="{FF2B5EF4-FFF2-40B4-BE49-F238E27FC236}">
                  <a16:creationId xmlns:a16="http://schemas.microsoft.com/office/drawing/2014/main" id="{B0D94995-6845-4D4A-8F17-519CEE6A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847" y="2904935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1A9E0487-6D7A-4E0A-B2B5-0538921F7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916" y="3460506"/>
              <a:ext cx="449263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5" name="Oval 62">
              <a:extLst>
                <a:ext uri="{FF2B5EF4-FFF2-40B4-BE49-F238E27FC236}">
                  <a16:creationId xmlns:a16="http://schemas.microsoft.com/office/drawing/2014/main" id="{64BF8577-28F1-4C52-A86C-97AFAD7E8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841" y="4074869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B442B1E-49A9-45DD-A7E8-3D8447E5446F}"/>
                  </a:ext>
                </a:extLst>
              </p14:cNvPr>
              <p14:cNvContentPartPr/>
              <p14:nvPr/>
            </p14:nvContentPartPr>
            <p14:xfrm>
              <a:off x="5808508" y="4550149"/>
              <a:ext cx="55080" cy="1864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B442B1E-49A9-45DD-A7E8-3D8447E54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868" y="4541509"/>
                <a:ext cx="727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99860350-6982-4E34-A427-DEAEE4609D8C}"/>
                  </a:ext>
                </a:extLst>
              </p14:cNvPr>
              <p14:cNvContentPartPr/>
              <p14:nvPr/>
            </p14:nvContentPartPr>
            <p14:xfrm>
              <a:off x="5784748" y="4523149"/>
              <a:ext cx="214200" cy="20520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99860350-6982-4E34-A427-DEAEE4609D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5748" y="4514149"/>
                <a:ext cx="231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1E7DA81E-25D4-4410-8BBF-52D9F55A9A48}"/>
                  </a:ext>
                </a:extLst>
              </p14:cNvPr>
              <p14:cNvContentPartPr/>
              <p14:nvPr/>
            </p14:nvContentPartPr>
            <p14:xfrm>
              <a:off x="6073468" y="4565989"/>
              <a:ext cx="162360" cy="1551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1E7DA81E-25D4-4410-8BBF-52D9F55A9A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4828" y="4557349"/>
                <a:ext cx="180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55CBF5E9-DE96-4A0B-AC99-DB9A20DAC47C}"/>
                  </a:ext>
                </a:extLst>
              </p14:cNvPr>
              <p14:cNvContentPartPr/>
              <p14:nvPr/>
            </p14:nvContentPartPr>
            <p14:xfrm>
              <a:off x="5799868" y="4679389"/>
              <a:ext cx="413640" cy="24012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55CBF5E9-DE96-4A0B-AC99-DB9A20DAC4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0868" y="4670389"/>
                <a:ext cx="431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2E490ECA-DC19-4186-8D79-E107D77C857D}"/>
                  </a:ext>
                </a:extLst>
              </p14:cNvPr>
              <p14:cNvContentPartPr/>
              <p14:nvPr/>
            </p14:nvContentPartPr>
            <p14:xfrm>
              <a:off x="6399268" y="5167189"/>
              <a:ext cx="168480" cy="22140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2E490ECA-DC19-4186-8D79-E107D77C85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0268" y="5158189"/>
                <a:ext cx="1861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8BEF243C-E3F3-4755-A214-C6B3BAA83098}"/>
                  </a:ext>
                </a:extLst>
              </p14:cNvPr>
              <p14:cNvContentPartPr/>
              <p14:nvPr/>
            </p14:nvContentPartPr>
            <p14:xfrm>
              <a:off x="6007228" y="5020309"/>
              <a:ext cx="728280" cy="38628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8BEF243C-E3F3-4755-A214-C6B3BAA830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98228" y="5011309"/>
                <a:ext cx="7459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983" name="墨迹 40982">
                <a:extLst>
                  <a:ext uri="{FF2B5EF4-FFF2-40B4-BE49-F238E27FC236}">
                    <a16:creationId xmlns:a16="http://schemas.microsoft.com/office/drawing/2014/main" id="{DB7ADD1F-D271-496A-B3EB-AFDE557DC31E}"/>
                  </a:ext>
                </a:extLst>
              </p14:cNvPr>
              <p14:cNvContentPartPr/>
              <p14:nvPr/>
            </p14:nvContentPartPr>
            <p14:xfrm>
              <a:off x="8711548" y="4545109"/>
              <a:ext cx="137160" cy="203040"/>
            </p14:xfrm>
          </p:contentPart>
        </mc:Choice>
        <mc:Fallback>
          <p:pic>
            <p:nvPicPr>
              <p:cNvPr id="40983" name="墨迹 40982">
                <a:extLst>
                  <a:ext uri="{FF2B5EF4-FFF2-40B4-BE49-F238E27FC236}">
                    <a16:creationId xmlns:a16="http://schemas.microsoft.com/office/drawing/2014/main" id="{DB7ADD1F-D271-496A-B3EB-AFDE557DC3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2908" y="4536469"/>
                <a:ext cx="154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985" name="墨迹 40984">
                <a:extLst>
                  <a:ext uri="{FF2B5EF4-FFF2-40B4-BE49-F238E27FC236}">
                    <a16:creationId xmlns:a16="http://schemas.microsoft.com/office/drawing/2014/main" id="{3D0C1716-ED5F-44BC-B880-43D4BC19E805}"/>
                  </a:ext>
                </a:extLst>
              </p14:cNvPr>
              <p14:cNvContentPartPr/>
              <p14:nvPr/>
            </p14:nvContentPartPr>
            <p14:xfrm>
              <a:off x="7958068" y="4779109"/>
              <a:ext cx="228960" cy="223920"/>
            </p14:xfrm>
          </p:contentPart>
        </mc:Choice>
        <mc:Fallback>
          <p:pic>
            <p:nvPicPr>
              <p:cNvPr id="40985" name="墨迹 40984">
                <a:extLst>
                  <a:ext uri="{FF2B5EF4-FFF2-40B4-BE49-F238E27FC236}">
                    <a16:creationId xmlns:a16="http://schemas.microsoft.com/office/drawing/2014/main" id="{3D0C1716-ED5F-44BC-B880-43D4BC19E8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49428" y="4770469"/>
                <a:ext cx="2466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987" name="墨迹 40986">
                <a:extLst>
                  <a:ext uri="{FF2B5EF4-FFF2-40B4-BE49-F238E27FC236}">
                    <a16:creationId xmlns:a16="http://schemas.microsoft.com/office/drawing/2014/main" id="{8645F58B-C97A-4CDB-AAC9-AA06B57EAD18}"/>
                  </a:ext>
                </a:extLst>
              </p14:cNvPr>
              <p14:cNvContentPartPr/>
              <p14:nvPr/>
            </p14:nvContentPartPr>
            <p14:xfrm>
              <a:off x="8353708" y="4869469"/>
              <a:ext cx="14040" cy="106560"/>
            </p14:xfrm>
          </p:contentPart>
        </mc:Choice>
        <mc:Fallback>
          <p:pic>
            <p:nvPicPr>
              <p:cNvPr id="40987" name="墨迹 40986">
                <a:extLst>
                  <a:ext uri="{FF2B5EF4-FFF2-40B4-BE49-F238E27FC236}">
                    <a16:creationId xmlns:a16="http://schemas.microsoft.com/office/drawing/2014/main" id="{8645F58B-C97A-4CDB-AAC9-AA06B57EAD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44708" y="4860469"/>
                <a:ext cx="316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989" name="墨迹 40988">
                <a:extLst>
                  <a:ext uri="{FF2B5EF4-FFF2-40B4-BE49-F238E27FC236}">
                    <a16:creationId xmlns:a16="http://schemas.microsoft.com/office/drawing/2014/main" id="{7B0CF41D-4CC2-4762-8432-4F06EB3E347F}"/>
                  </a:ext>
                </a:extLst>
              </p14:cNvPr>
              <p14:cNvContentPartPr/>
              <p14:nvPr/>
            </p14:nvContentPartPr>
            <p14:xfrm>
              <a:off x="8333908" y="4833109"/>
              <a:ext cx="114840" cy="211320"/>
            </p14:xfrm>
          </p:contentPart>
        </mc:Choice>
        <mc:Fallback>
          <p:pic>
            <p:nvPicPr>
              <p:cNvPr id="40989" name="墨迹 40988">
                <a:extLst>
                  <a:ext uri="{FF2B5EF4-FFF2-40B4-BE49-F238E27FC236}">
                    <a16:creationId xmlns:a16="http://schemas.microsoft.com/office/drawing/2014/main" id="{7B0CF41D-4CC2-4762-8432-4F06EB3E34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25268" y="4824109"/>
                <a:ext cx="132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991" name="墨迹 40990">
                <a:extLst>
                  <a:ext uri="{FF2B5EF4-FFF2-40B4-BE49-F238E27FC236}">
                    <a16:creationId xmlns:a16="http://schemas.microsoft.com/office/drawing/2014/main" id="{F773EB13-AA77-4F2B-ADEC-0D7815B74767}"/>
                  </a:ext>
                </a:extLst>
              </p14:cNvPr>
              <p14:cNvContentPartPr/>
              <p14:nvPr/>
            </p14:nvContentPartPr>
            <p14:xfrm>
              <a:off x="7809028" y="4727269"/>
              <a:ext cx="431280" cy="259200"/>
            </p14:xfrm>
          </p:contentPart>
        </mc:Choice>
        <mc:Fallback>
          <p:pic>
            <p:nvPicPr>
              <p:cNvPr id="40991" name="墨迹 40990">
                <a:extLst>
                  <a:ext uri="{FF2B5EF4-FFF2-40B4-BE49-F238E27FC236}">
                    <a16:creationId xmlns:a16="http://schemas.microsoft.com/office/drawing/2014/main" id="{F773EB13-AA77-4F2B-ADEC-0D7815B747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00388" y="4718629"/>
                <a:ext cx="4489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992" name="墨迹 40991">
                <a:extLst>
                  <a:ext uri="{FF2B5EF4-FFF2-40B4-BE49-F238E27FC236}">
                    <a16:creationId xmlns:a16="http://schemas.microsoft.com/office/drawing/2014/main" id="{F2DFF23F-444B-45D0-9C9D-C4B5ECDFE2E7}"/>
                  </a:ext>
                </a:extLst>
              </p14:cNvPr>
              <p14:cNvContentPartPr/>
              <p14:nvPr/>
            </p14:nvContentPartPr>
            <p14:xfrm>
              <a:off x="8181268" y="4693789"/>
              <a:ext cx="335160" cy="356760"/>
            </p14:xfrm>
          </p:contentPart>
        </mc:Choice>
        <mc:Fallback>
          <p:pic>
            <p:nvPicPr>
              <p:cNvPr id="40992" name="墨迹 40991">
                <a:extLst>
                  <a:ext uri="{FF2B5EF4-FFF2-40B4-BE49-F238E27FC236}">
                    <a16:creationId xmlns:a16="http://schemas.microsoft.com/office/drawing/2014/main" id="{F2DFF23F-444B-45D0-9C9D-C4B5ECDFE2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72268" y="4684789"/>
                <a:ext cx="3528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997" name="墨迹 40996">
                <a:extLst>
                  <a:ext uri="{FF2B5EF4-FFF2-40B4-BE49-F238E27FC236}">
                    <a16:creationId xmlns:a16="http://schemas.microsoft.com/office/drawing/2014/main" id="{9894E997-B7DA-435E-AB56-D84AFD70077B}"/>
                  </a:ext>
                </a:extLst>
              </p14:cNvPr>
              <p14:cNvContentPartPr/>
              <p14:nvPr/>
            </p14:nvContentPartPr>
            <p14:xfrm>
              <a:off x="8483668" y="5176909"/>
              <a:ext cx="189360" cy="203400"/>
            </p14:xfrm>
          </p:contentPart>
        </mc:Choice>
        <mc:Fallback>
          <p:pic>
            <p:nvPicPr>
              <p:cNvPr id="40997" name="墨迹 40996">
                <a:extLst>
                  <a:ext uri="{FF2B5EF4-FFF2-40B4-BE49-F238E27FC236}">
                    <a16:creationId xmlns:a16="http://schemas.microsoft.com/office/drawing/2014/main" id="{9894E997-B7DA-435E-AB56-D84AFD7007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74668" y="5167909"/>
                <a:ext cx="207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998" name="墨迹 40997">
                <a:extLst>
                  <a:ext uri="{FF2B5EF4-FFF2-40B4-BE49-F238E27FC236}">
                    <a16:creationId xmlns:a16="http://schemas.microsoft.com/office/drawing/2014/main" id="{52162FCC-E6EA-4F1E-AFF8-226EDA0A6288}"/>
                  </a:ext>
                </a:extLst>
              </p14:cNvPr>
              <p14:cNvContentPartPr/>
              <p14:nvPr/>
            </p14:nvContentPartPr>
            <p14:xfrm>
              <a:off x="7904788" y="5040829"/>
              <a:ext cx="399600" cy="147960"/>
            </p14:xfrm>
          </p:contentPart>
        </mc:Choice>
        <mc:Fallback>
          <p:pic>
            <p:nvPicPr>
              <p:cNvPr id="40998" name="墨迹 40997">
                <a:extLst>
                  <a:ext uri="{FF2B5EF4-FFF2-40B4-BE49-F238E27FC236}">
                    <a16:creationId xmlns:a16="http://schemas.microsoft.com/office/drawing/2014/main" id="{52162FCC-E6EA-4F1E-AFF8-226EDA0A62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95788" y="5032189"/>
                <a:ext cx="4172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003" name="墨迹 41002">
                <a:extLst>
                  <a:ext uri="{FF2B5EF4-FFF2-40B4-BE49-F238E27FC236}">
                    <a16:creationId xmlns:a16="http://schemas.microsoft.com/office/drawing/2014/main" id="{96001B58-A259-4FD1-885B-72D8B5BC2D71}"/>
                  </a:ext>
                </a:extLst>
              </p14:cNvPr>
              <p14:cNvContentPartPr/>
              <p14:nvPr/>
            </p14:nvContentPartPr>
            <p14:xfrm>
              <a:off x="8648548" y="4743829"/>
              <a:ext cx="122760" cy="152280"/>
            </p14:xfrm>
          </p:contentPart>
        </mc:Choice>
        <mc:Fallback>
          <p:pic>
            <p:nvPicPr>
              <p:cNvPr id="41003" name="墨迹 41002">
                <a:extLst>
                  <a:ext uri="{FF2B5EF4-FFF2-40B4-BE49-F238E27FC236}">
                    <a16:creationId xmlns:a16="http://schemas.microsoft.com/office/drawing/2014/main" id="{96001B58-A259-4FD1-885B-72D8B5BC2D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39908" y="4735189"/>
                <a:ext cx="1404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014" name="墨迹 41013">
                <a:extLst>
                  <a:ext uri="{FF2B5EF4-FFF2-40B4-BE49-F238E27FC236}">
                    <a16:creationId xmlns:a16="http://schemas.microsoft.com/office/drawing/2014/main" id="{3F542836-E96E-48B7-8381-F23D31AA0194}"/>
                  </a:ext>
                </a:extLst>
              </p14:cNvPr>
              <p14:cNvContentPartPr/>
              <p14:nvPr/>
            </p14:nvContentPartPr>
            <p14:xfrm>
              <a:off x="8563948" y="4705669"/>
              <a:ext cx="255600" cy="100440"/>
            </p14:xfrm>
          </p:contentPart>
        </mc:Choice>
        <mc:Fallback>
          <p:pic>
            <p:nvPicPr>
              <p:cNvPr id="41014" name="墨迹 41013">
                <a:extLst>
                  <a:ext uri="{FF2B5EF4-FFF2-40B4-BE49-F238E27FC236}">
                    <a16:creationId xmlns:a16="http://schemas.microsoft.com/office/drawing/2014/main" id="{3F542836-E96E-48B7-8381-F23D31AA01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55308" y="4696669"/>
                <a:ext cx="27324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17" name="组合 41016">
            <a:extLst>
              <a:ext uri="{FF2B5EF4-FFF2-40B4-BE49-F238E27FC236}">
                <a16:creationId xmlns:a16="http://schemas.microsoft.com/office/drawing/2014/main" id="{70907FEF-18FF-494D-A23B-9FD42C0C80B3}"/>
              </a:ext>
            </a:extLst>
          </p:cNvPr>
          <p:cNvGrpSpPr/>
          <p:nvPr/>
        </p:nvGrpSpPr>
        <p:grpSpPr>
          <a:xfrm>
            <a:off x="8436508" y="4818709"/>
            <a:ext cx="960840" cy="465840"/>
            <a:chOff x="8436508" y="4818709"/>
            <a:chExt cx="96084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999" name="墨迹 40998">
                  <a:extLst>
                    <a:ext uri="{FF2B5EF4-FFF2-40B4-BE49-F238E27FC236}">
                      <a16:creationId xmlns:a16="http://schemas.microsoft.com/office/drawing/2014/main" id="{ADFA433D-C03E-4BEF-A9FC-369BE13AD33D}"/>
                    </a:ext>
                  </a:extLst>
                </p14:cNvPr>
                <p14:cNvContentPartPr/>
                <p14:nvPr/>
              </p14:nvContentPartPr>
              <p14:xfrm>
                <a:off x="8436508" y="5011309"/>
                <a:ext cx="327600" cy="273240"/>
              </p14:xfrm>
            </p:contentPart>
          </mc:Choice>
          <mc:Fallback>
            <p:pic>
              <p:nvPicPr>
                <p:cNvPr id="40999" name="墨迹 40998">
                  <a:extLst>
                    <a:ext uri="{FF2B5EF4-FFF2-40B4-BE49-F238E27FC236}">
                      <a16:creationId xmlns:a16="http://schemas.microsoft.com/office/drawing/2014/main" id="{ADFA433D-C03E-4BEF-A9FC-369BE13AD3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27508" y="5002309"/>
                  <a:ext cx="345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000" name="墨迹 40999">
                  <a:extLst>
                    <a:ext uri="{FF2B5EF4-FFF2-40B4-BE49-F238E27FC236}">
                      <a16:creationId xmlns:a16="http://schemas.microsoft.com/office/drawing/2014/main" id="{80703D37-6338-4A84-8745-04E5E4C63EE3}"/>
                    </a:ext>
                  </a:extLst>
                </p14:cNvPr>
                <p14:cNvContentPartPr/>
                <p14:nvPr/>
              </p14:nvContentPartPr>
              <p14:xfrm>
                <a:off x="8510668" y="4864069"/>
                <a:ext cx="183960" cy="102600"/>
              </p14:xfrm>
            </p:contentPart>
          </mc:Choice>
          <mc:Fallback>
            <p:pic>
              <p:nvPicPr>
                <p:cNvPr id="41000" name="墨迹 40999">
                  <a:extLst>
                    <a:ext uri="{FF2B5EF4-FFF2-40B4-BE49-F238E27FC236}">
                      <a16:creationId xmlns:a16="http://schemas.microsoft.com/office/drawing/2014/main" id="{80703D37-6338-4A84-8745-04E5E4C63E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02028" y="4855429"/>
                  <a:ext cx="201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015" name="墨迹 41014">
                  <a:extLst>
                    <a:ext uri="{FF2B5EF4-FFF2-40B4-BE49-F238E27FC236}">
                      <a16:creationId xmlns:a16="http://schemas.microsoft.com/office/drawing/2014/main" id="{D0F354B4-406A-4AB1-AD30-BCA065ED49C9}"/>
                    </a:ext>
                  </a:extLst>
                </p14:cNvPr>
                <p14:cNvContentPartPr/>
                <p14:nvPr/>
              </p14:nvContentPartPr>
              <p14:xfrm>
                <a:off x="8782108" y="4898269"/>
                <a:ext cx="252360" cy="167760"/>
              </p14:xfrm>
            </p:contentPart>
          </mc:Choice>
          <mc:Fallback>
            <p:pic>
              <p:nvPicPr>
                <p:cNvPr id="41015" name="墨迹 41014">
                  <a:extLst>
                    <a:ext uri="{FF2B5EF4-FFF2-40B4-BE49-F238E27FC236}">
                      <a16:creationId xmlns:a16="http://schemas.microsoft.com/office/drawing/2014/main" id="{D0F354B4-406A-4AB1-AD30-BCA065ED49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73108" y="4889629"/>
                  <a:ext cx="270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016" name="墨迹 41015">
                  <a:extLst>
                    <a:ext uri="{FF2B5EF4-FFF2-40B4-BE49-F238E27FC236}">
                      <a16:creationId xmlns:a16="http://schemas.microsoft.com/office/drawing/2014/main" id="{200E1AF3-D953-4D7F-B532-58B047E0D13D}"/>
                    </a:ext>
                  </a:extLst>
                </p14:cNvPr>
                <p14:cNvContentPartPr/>
                <p14:nvPr/>
              </p14:nvContentPartPr>
              <p14:xfrm>
                <a:off x="9058588" y="4818709"/>
                <a:ext cx="338760" cy="247320"/>
              </p14:xfrm>
            </p:contentPart>
          </mc:Choice>
          <mc:Fallback>
            <p:pic>
              <p:nvPicPr>
                <p:cNvPr id="41016" name="墨迹 41015">
                  <a:extLst>
                    <a:ext uri="{FF2B5EF4-FFF2-40B4-BE49-F238E27FC236}">
                      <a16:creationId xmlns:a16="http://schemas.microsoft.com/office/drawing/2014/main" id="{200E1AF3-D953-4D7F-B532-58B047E0D1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49588" y="4810069"/>
                  <a:ext cx="356400" cy="26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022" name="墨迹 41021">
                <a:extLst>
                  <a:ext uri="{FF2B5EF4-FFF2-40B4-BE49-F238E27FC236}">
                    <a16:creationId xmlns:a16="http://schemas.microsoft.com/office/drawing/2014/main" id="{889D134A-B07D-4702-B94D-41D3DF4AD00A}"/>
                  </a:ext>
                </a:extLst>
              </p14:cNvPr>
              <p14:cNvContentPartPr/>
              <p14:nvPr/>
            </p14:nvContentPartPr>
            <p14:xfrm>
              <a:off x="10260268" y="4534669"/>
              <a:ext cx="21960" cy="300960"/>
            </p14:xfrm>
          </p:contentPart>
        </mc:Choice>
        <mc:Fallback>
          <p:pic>
            <p:nvPicPr>
              <p:cNvPr id="41022" name="墨迹 41021">
                <a:extLst>
                  <a:ext uri="{FF2B5EF4-FFF2-40B4-BE49-F238E27FC236}">
                    <a16:creationId xmlns:a16="http://schemas.microsoft.com/office/drawing/2014/main" id="{889D134A-B07D-4702-B94D-41D3DF4AD0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51268" y="4525669"/>
                <a:ext cx="396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023" name="墨迹 41022">
                <a:extLst>
                  <a:ext uri="{FF2B5EF4-FFF2-40B4-BE49-F238E27FC236}">
                    <a16:creationId xmlns:a16="http://schemas.microsoft.com/office/drawing/2014/main" id="{17730E9C-8A90-4D1B-84EF-268EBEF349C1}"/>
                  </a:ext>
                </a:extLst>
              </p14:cNvPr>
              <p14:cNvContentPartPr/>
              <p14:nvPr/>
            </p14:nvContentPartPr>
            <p14:xfrm>
              <a:off x="10291228" y="4555549"/>
              <a:ext cx="98280" cy="228240"/>
            </p14:xfrm>
          </p:contentPart>
        </mc:Choice>
        <mc:Fallback>
          <p:pic>
            <p:nvPicPr>
              <p:cNvPr id="41023" name="墨迹 41022">
                <a:extLst>
                  <a:ext uri="{FF2B5EF4-FFF2-40B4-BE49-F238E27FC236}">
                    <a16:creationId xmlns:a16="http://schemas.microsoft.com/office/drawing/2014/main" id="{17730E9C-8A90-4D1B-84EF-268EBEF349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82588" y="4546549"/>
                <a:ext cx="1159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034" name="墨迹 41033">
                <a:extLst>
                  <a:ext uri="{FF2B5EF4-FFF2-40B4-BE49-F238E27FC236}">
                    <a16:creationId xmlns:a16="http://schemas.microsoft.com/office/drawing/2014/main" id="{E484C13B-C390-4542-BACD-7E516C6776D4}"/>
                  </a:ext>
                </a:extLst>
              </p14:cNvPr>
              <p14:cNvContentPartPr/>
              <p14:nvPr/>
            </p14:nvContentPartPr>
            <p14:xfrm>
              <a:off x="9707308" y="4735549"/>
              <a:ext cx="555840" cy="346680"/>
            </p14:xfrm>
          </p:contentPart>
        </mc:Choice>
        <mc:Fallback>
          <p:pic>
            <p:nvPicPr>
              <p:cNvPr id="41034" name="墨迹 41033">
                <a:extLst>
                  <a:ext uri="{FF2B5EF4-FFF2-40B4-BE49-F238E27FC236}">
                    <a16:creationId xmlns:a16="http://schemas.microsoft.com/office/drawing/2014/main" id="{E484C13B-C390-4542-BACD-7E516C6776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98308" y="4726909"/>
                <a:ext cx="5734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039" name="墨迹 41038">
                <a:extLst>
                  <a:ext uri="{FF2B5EF4-FFF2-40B4-BE49-F238E27FC236}">
                    <a16:creationId xmlns:a16="http://schemas.microsoft.com/office/drawing/2014/main" id="{01273F26-C704-4FE2-A82F-4D902A728104}"/>
                  </a:ext>
                </a:extLst>
              </p14:cNvPr>
              <p14:cNvContentPartPr/>
              <p14:nvPr/>
            </p14:nvContentPartPr>
            <p14:xfrm>
              <a:off x="9951748" y="5182669"/>
              <a:ext cx="153720" cy="273240"/>
            </p14:xfrm>
          </p:contentPart>
        </mc:Choice>
        <mc:Fallback>
          <p:pic>
            <p:nvPicPr>
              <p:cNvPr id="41039" name="墨迹 41038">
                <a:extLst>
                  <a:ext uri="{FF2B5EF4-FFF2-40B4-BE49-F238E27FC236}">
                    <a16:creationId xmlns:a16="http://schemas.microsoft.com/office/drawing/2014/main" id="{01273F26-C704-4FE2-A82F-4D902A7281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42748" y="5174029"/>
                <a:ext cx="171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041" name="墨迹 41040">
                <a:extLst>
                  <a:ext uri="{FF2B5EF4-FFF2-40B4-BE49-F238E27FC236}">
                    <a16:creationId xmlns:a16="http://schemas.microsoft.com/office/drawing/2014/main" id="{9E8E8814-759C-4B86-90F9-6558C5CE10B1}"/>
                  </a:ext>
                </a:extLst>
              </p14:cNvPr>
              <p14:cNvContentPartPr/>
              <p14:nvPr/>
            </p14:nvContentPartPr>
            <p14:xfrm>
              <a:off x="9563668" y="5021749"/>
              <a:ext cx="770400" cy="371160"/>
            </p14:xfrm>
          </p:contentPart>
        </mc:Choice>
        <mc:Fallback>
          <p:pic>
            <p:nvPicPr>
              <p:cNvPr id="41041" name="墨迹 41040">
                <a:extLst>
                  <a:ext uri="{FF2B5EF4-FFF2-40B4-BE49-F238E27FC236}">
                    <a16:creationId xmlns:a16="http://schemas.microsoft.com/office/drawing/2014/main" id="{9E8E8814-759C-4B86-90F9-6558C5CE10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54668" y="5012749"/>
                <a:ext cx="788040" cy="38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46" name="组合 41045">
            <a:extLst>
              <a:ext uri="{FF2B5EF4-FFF2-40B4-BE49-F238E27FC236}">
                <a16:creationId xmlns:a16="http://schemas.microsoft.com/office/drawing/2014/main" id="{E7D02670-4F59-4E79-9BB4-DABD7BF4E51A}"/>
              </a:ext>
            </a:extLst>
          </p:cNvPr>
          <p:cNvGrpSpPr/>
          <p:nvPr/>
        </p:nvGrpSpPr>
        <p:grpSpPr>
          <a:xfrm>
            <a:off x="10424788" y="4545109"/>
            <a:ext cx="633600" cy="486000"/>
            <a:chOff x="10424788" y="4545109"/>
            <a:chExt cx="63360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024" name="墨迹 41023">
                  <a:extLst>
                    <a:ext uri="{FF2B5EF4-FFF2-40B4-BE49-F238E27FC236}">
                      <a16:creationId xmlns:a16="http://schemas.microsoft.com/office/drawing/2014/main" id="{8A096CD2-9717-4D16-A264-F1C9CD4D5304}"/>
                    </a:ext>
                  </a:extLst>
                </p14:cNvPr>
                <p14:cNvContentPartPr/>
                <p14:nvPr/>
              </p14:nvContentPartPr>
              <p14:xfrm>
                <a:off x="10550788" y="4571749"/>
                <a:ext cx="198720" cy="213120"/>
              </p14:xfrm>
            </p:contentPart>
          </mc:Choice>
          <mc:Fallback>
            <p:pic>
              <p:nvPicPr>
                <p:cNvPr id="41024" name="墨迹 41023">
                  <a:extLst>
                    <a:ext uri="{FF2B5EF4-FFF2-40B4-BE49-F238E27FC236}">
                      <a16:creationId xmlns:a16="http://schemas.microsoft.com/office/drawing/2014/main" id="{8A096CD2-9717-4D16-A264-F1C9CD4D530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41788" y="4562749"/>
                  <a:ext cx="216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025" name="墨迹 41024">
                  <a:extLst>
                    <a:ext uri="{FF2B5EF4-FFF2-40B4-BE49-F238E27FC236}">
                      <a16:creationId xmlns:a16="http://schemas.microsoft.com/office/drawing/2014/main" id="{1AF69FCF-9985-46C8-9FCB-D34202E20648}"/>
                    </a:ext>
                  </a:extLst>
                </p14:cNvPr>
                <p14:cNvContentPartPr/>
                <p14:nvPr/>
              </p14:nvContentPartPr>
              <p14:xfrm>
                <a:off x="10898908" y="4545109"/>
                <a:ext cx="79200" cy="234000"/>
              </p14:xfrm>
            </p:contentPart>
          </mc:Choice>
          <mc:Fallback>
            <p:pic>
              <p:nvPicPr>
                <p:cNvPr id="41025" name="墨迹 41024">
                  <a:extLst>
                    <a:ext uri="{FF2B5EF4-FFF2-40B4-BE49-F238E27FC236}">
                      <a16:creationId xmlns:a16="http://schemas.microsoft.com/office/drawing/2014/main" id="{1AF69FCF-9985-46C8-9FCB-D34202E206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90268" y="4536109"/>
                  <a:ext cx="96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026" name="墨迹 41025">
                  <a:extLst>
                    <a:ext uri="{FF2B5EF4-FFF2-40B4-BE49-F238E27FC236}">
                      <a16:creationId xmlns:a16="http://schemas.microsoft.com/office/drawing/2014/main" id="{291C1500-B419-4BE9-BEB6-3012E0538BD1}"/>
                    </a:ext>
                  </a:extLst>
                </p14:cNvPr>
                <p14:cNvContentPartPr/>
                <p14:nvPr/>
              </p14:nvContentPartPr>
              <p14:xfrm>
                <a:off x="10983148" y="4571389"/>
                <a:ext cx="75240" cy="232920"/>
              </p14:xfrm>
            </p:contentPart>
          </mc:Choice>
          <mc:Fallback>
            <p:pic>
              <p:nvPicPr>
                <p:cNvPr id="41026" name="墨迹 41025">
                  <a:extLst>
                    <a:ext uri="{FF2B5EF4-FFF2-40B4-BE49-F238E27FC236}">
                      <a16:creationId xmlns:a16="http://schemas.microsoft.com/office/drawing/2014/main" id="{291C1500-B419-4BE9-BEB6-3012E0538B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74148" y="4562749"/>
                  <a:ext cx="92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027" name="墨迹 41026">
                  <a:extLst>
                    <a:ext uri="{FF2B5EF4-FFF2-40B4-BE49-F238E27FC236}">
                      <a16:creationId xmlns:a16="http://schemas.microsoft.com/office/drawing/2014/main" id="{1899EDC7-8121-41D9-B709-113773D166ED}"/>
                    </a:ext>
                  </a:extLst>
                </p14:cNvPr>
                <p14:cNvContentPartPr/>
                <p14:nvPr/>
              </p14:nvContentPartPr>
              <p14:xfrm>
                <a:off x="10929868" y="4666429"/>
                <a:ext cx="68040" cy="33480"/>
              </p14:xfrm>
            </p:contentPart>
          </mc:Choice>
          <mc:Fallback>
            <p:pic>
              <p:nvPicPr>
                <p:cNvPr id="41027" name="墨迹 41026">
                  <a:extLst>
                    <a:ext uri="{FF2B5EF4-FFF2-40B4-BE49-F238E27FC236}">
                      <a16:creationId xmlns:a16="http://schemas.microsoft.com/office/drawing/2014/main" id="{1899EDC7-8121-41D9-B709-113773D166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21228" y="4657429"/>
                  <a:ext cx="85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042" name="墨迹 41041">
                  <a:extLst>
                    <a:ext uri="{FF2B5EF4-FFF2-40B4-BE49-F238E27FC236}">
                      <a16:creationId xmlns:a16="http://schemas.microsoft.com/office/drawing/2014/main" id="{036E869F-9D39-4E08-95B0-B928FDAAACA7}"/>
                    </a:ext>
                  </a:extLst>
                </p14:cNvPr>
                <p14:cNvContentPartPr/>
                <p14:nvPr/>
              </p14:nvContentPartPr>
              <p14:xfrm>
                <a:off x="10424788" y="4862269"/>
                <a:ext cx="149400" cy="136080"/>
              </p14:xfrm>
            </p:contentPart>
          </mc:Choice>
          <mc:Fallback>
            <p:pic>
              <p:nvPicPr>
                <p:cNvPr id="41042" name="墨迹 41041">
                  <a:extLst>
                    <a:ext uri="{FF2B5EF4-FFF2-40B4-BE49-F238E27FC236}">
                      <a16:creationId xmlns:a16="http://schemas.microsoft.com/office/drawing/2014/main" id="{036E869F-9D39-4E08-95B0-B928FDAAAC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16148" y="4853629"/>
                  <a:ext cx="167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043" name="墨迹 41042">
                  <a:extLst>
                    <a:ext uri="{FF2B5EF4-FFF2-40B4-BE49-F238E27FC236}">
                      <a16:creationId xmlns:a16="http://schemas.microsoft.com/office/drawing/2014/main" id="{B98D7A0A-13AB-429E-87C9-8700654045C1}"/>
                    </a:ext>
                  </a:extLst>
                </p14:cNvPr>
                <p14:cNvContentPartPr/>
                <p14:nvPr/>
              </p14:nvContentPartPr>
              <p14:xfrm>
                <a:off x="10627108" y="4863709"/>
                <a:ext cx="96480" cy="27360"/>
              </p14:xfrm>
            </p:contentPart>
          </mc:Choice>
          <mc:Fallback>
            <p:pic>
              <p:nvPicPr>
                <p:cNvPr id="41043" name="墨迹 41042">
                  <a:extLst>
                    <a:ext uri="{FF2B5EF4-FFF2-40B4-BE49-F238E27FC236}">
                      <a16:creationId xmlns:a16="http://schemas.microsoft.com/office/drawing/2014/main" id="{B98D7A0A-13AB-429E-87C9-8700654045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18108" y="4854709"/>
                  <a:ext cx="114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044" name="墨迹 41043">
                  <a:extLst>
                    <a:ext uri="{FF2B5EF4-FFF2-40B4-BE49-F238E27FC236}">
                      <a16:creationId xmlns:a16="http://schemas.microsoft.com/office/drawing/2014/main" id="{8E736DDD-33BD-4F81-993B-594720858395}"/>
                    </a:ext>
                  </a:extLst>
                </p14:cNvPr>
                <p14:cNvContentPartPr/>
                <p14:nvPr/>
              </p14:nvContentPartPr>
              <p14:xfrm>
                <a:off x="10604068" y="4906549"/>
                <a:ext cx="78120" cy="124560"/>
              </p14:xfrm>
            </p:contentPart>
          </mc:Choice>
          <mc:Fallback>
            <p:pic>
              <p:nvPicPr>
                <p:cNvPr id="41044" name="墨迹 41043">
                  <a:extLst>
                    <a:ext uri="{FF2B5EF4-FFF2-40B4-BE49-F238E27FC236}">
                      <a16:creationId xmlns:a16="http://schemas.microsoft.com/office/drawing/2014/main" id="{8E736DDD-33BD-4F81-993B-5947208583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95428" y="4897909"/>
                  <a:ext cx="95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045" name="墨迹 41044">
                  <a:extLst>
                    <a:ext uri="{FF2B5EF4-FFF2-40B4-BE49-F238E27FC236}">
                      <a16:creationId xmlns:a16="http://schemas.microsoft.com/office/drawing/2014/main" id="{53D13FEC-8F9E-4542-BF7F-C5C333AE7D36}"/>
                    </a:ext>
                  </a:extLst>
                </p14:cNvPr>
                <p14:cNvContentPartPr/>
                <p14:nvPr/>
              </p14:nvContentPartPr>
              <p14:xfrm>
                <a:off x="10627108" y="4938229"/>
                <a:ext cx="93600" cy="11160"/>
              </p14:xfrm>
            </p:contentPart>
          </mc:Choice>
          <mc:Fallback>
            <p:pic>
              <p:nvPicPr>
                <p:cNvPr id="41045" name="墨迹 41044">
                  <a:extLst>
                    <a:ext uri="{FF2B5EF4-FFF2-40B4-BE49-F238E27FC236}">
                      <a16:creationId xmlns:a16="http://schemas.microsoft.com/office/drawing/2014/main" id="{53D13FEC-8F9E-4542-BF7F-C5C333AE7D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18108" y="4929229"/>
                  <a:ext cx="11124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047" name="墨迹 41046">
                <a:extLst>
                  <a:ext uri="{FF2B5EF4-FFF2-40B4-BE49-F238E27FC236}">
                    <a16:creationId xmlns:a16="http://schemas.microsoft.com/office/drawing/2014/main" id="{BF3B4719-F90E-406A-BE34-A2068683F180}"/>
                  </a:ext>
                </a:extLst>
              </p14:cNvPr>
              <p14:cNvContentPartPr/>
              <p14:nvPr/>
            </p14:nvContentPartPr>
            <p14:xfrm>
              <a:off x="10281508" y="4735909"/>
              <a:ext cx="511200" cy="351360"/>
            </p14:xfrm>
          </p:contentPart>
        </mc:Choice>
        <mc:Fallback>
          <p:pic>
            <p:nvPicPr>
              <p:cNvPr id="41047" name="墨迹 41046">
                <a:extLst>
                  <a:ext uri="{FF2B5EF4-FFF2-40B4-BE49-F238E27FC236}">
                    <a16:creationId xmlns:a16="http://schemas.microsoft.com/office/drawing/2014/main" id="{BF3B4719-F90E-406A-BE34-A2068683F18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72508" y="4727269"/>
                <a:ext cx="528840" cy="36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52" name="组合 41051">
            <a:extLst>
              <a:ext uri="{FF2B5EF4-FFF2-40B4-BE49-F238E27FC236}">
                <a16:creationId xmlns:a16="http://schemas.microsoft.com/office/drawing/2014/main" id="{8CDE9A03-3305-4F05-8AF1-08C6396BC933}"/>
              </a:ext>
            </a:extLst>
          </p:cNvPr>
          <p:cNvGrpSpPr/>
          <p:nvPr/>
        </p:nvGrpSpPr>
        <p:grpSpPr>
          <a:xfrm>
            <a:off x="10531348" y="5159989"/>
            <a:ext cx="404280" cy="245160"/>
            <a:chOff x="10531348" y="5159989"/>
            <a:chExt cx="40428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048" name="墨迹 41047">
                  <a:extLst>
                    <a:ext uri="{FF2B5EF4-FFF2-40B4-BE49-F238E27FC236}">
                      <a16:creationId xmlns:a16="http://schemas.microsoft.com/office/drawing/2014/main" id="{1EBC9245-9E5F-4819-9510-51195A740BFF}"/>
                    </a:ext>
                  </a:extLst>
                </p14:cNvPr>
                <p14:cNvContentPartPr/>
                <p14:nvPr/>
              </p14:nvContentPartPr>
              <p14:xfrm>
                <a:off x="10531348" y="5159989"/>
                <a:ext cx="219960" cy="209160"/>
              </p14:xfrm>
            </p:contentPart>
          </mc:Choice>
          <mc:Fallback>
            <p:pic>
              <p:nvPicPr>
                <p:cNvPr id="41048" name="墨迹 41047">
                  <a:extLst>
                    <a:ext uri="{FF2B5EF4-FFF2-40B4-BE49-F238E27FC236}">
                      <a16:creationId xmlns:a16="http://schemas.microsoft.com/office/drawing/2014/main" id="{1EBC9245-9E5F-4819-9510-51195A740B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22348" y="5151349"/>
                  <a:ext cx="237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049" name="墨迹 41048">
                  <a:extLst>
                    <a:ext uri="{FF2B5EF4-FFF2-40B4-BE49-F238E27FC236}">
                      <a16:creationId xmlns:a16="http://schemas.microsoft.com/office/drawing/2014/main" id="{BD0F4DAC-D3FC-4E96-8D4E-E7A63C6EE6FE}"/>
                    </a:ext>
                  </a:extLst>
                </p14:cNvPr>
                <p14:cNvContentPartPr/>
                <p14:nvPr/>
              </p14:nvContentPartPr>
              <p14:xfrm>
                <a:off x="10797028" y="5183029"/>
                <a:ext cx="360" cy="164160"/>
              </p14:xfrm>
            </p:contentPart>
          </mc:Choice>
          <mc:Fallback>
            <p:pic>
              <p:nvPicPr>
                <p:cNvPr id="41049" name="墨迹 41048">
                  <a:extLst>
                    <a:ext uri="{FF2B5EF4-FFF2-40B4-BE49-F238E27FC236}">
                      <a16:creationId xmlns:a16="http://schemas.microsoft.com/office/drawing/2014/main" id="{BD0F4DAC-D3FC-4E96-8D4E-E7A63C6EE6F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88028" y="5174389"/>
                  <a:ext cx="18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050" name="墨迹 41049">
                  <a:extLst>
                    <a:ext uri="{FF2B5EF4-FFF2-40B4-BE49-F238E27FC236}">
                      <a16:creationId xmlns:a16="http://schemas.microsoft.com/office/drawing/2014/main" id="{AC2A4509-BC8B-439B-A751-A237C4D4A3E9}"/>
                    </a:ext>
                  </a:extLst>
                </p14:cNvPr>
                <p14:cNvContentPartPr/>
                <p14:nvPr/>
              </p14:nvContentPartPr>
              <p14:xfrm>
                <a:off x="10818268" y="5275189"/>
                <a:ext cx="95760" cy="9000"/>
              </p14:xfrm>
            </p:contentPart>
          </mc:Choice>
          <mc:Fallback>
            <p:pic>
              <p:nvPicPr>
                <p:cNvPr id="41050" name="墨迹 41049">
                  <a:extLst>
                    <a:ext uri="{FF2B5EF4-FFF2-40B4-BE49-F238E27FC236}">
                      <a16:creationId xmlns:a16="http://schemas.microsoft.com/office/drawing/2014/main" id="{AC2A4509-BC8B-439B-A751-A237C4D4A3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09628" y="5266549"/>
                  <a:ext cx="113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051" name="墨迹 41050">
                  <a:extLst>
                    <a:ext uri="{FF2B5EF4-FFF2-40B4-BE49-F238E27FC236}">
                      <a16:creationId xmlns:a16="http://schemas.microsoft.com/office/drawing/2014/main" id="{F10C75A1-5ED5-46B0-8925-E2F0FBCAE112}"/>
                    </a:ext>
                  </a:extLst>
                </p14:cNvPr>
                <p14:cNvContentPartPr/>
                <p14:nvPr/>
              </p14:nvContentPartPr>
              <p14:xfrm>
                <a:off x="10929868" y="5198869"/>
                <a:ext cx="5760" cy="206280"/>
              </p14:xfrm>
            </p:contentPart>
          </mc:Choice>
          <mc:Fallback>
            <p:pic>
              <p:nvPicPr>
                <p:cNvPr id="41051" name="墨迹 41050">
                  <a:extLst>
                    <a:ext uri="{FF2B5EF4-FFF2-40B4-BE49-F238E27FC236}">
                      <a16:creationId xmlns:a16="http://schemas.microsoft.com/office/drawing/2014/main" id="{F10C75A1-5ED5-46B0-8925-E2F0FBCAE11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20868" y="5189869"/>
                  <a:ext cx="2340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053" name="墨迹 41052">
                <a:extLst>
                  <a:ext uri="{FF2B5EF4-FFF2-40B4-BE49-F238E27FC236}">
                    <a16:creationId xmlns:a16="http://schemas.microsoft.com/office/drawing/2014/main" id="{BC024DDC-9AF0-49B4-A9FA-B1E4985464F6}"/>
                  </a:ext>
                </a:extLst>
              </p14:cNvPr>
              <p14:cNvContentPartPr/>
              <p14:nvPr/>
            </p14:nvContentPartPr>
            <p14:xfrm>
              <a:off x="10432348" y="4998349"/>
              <a:ext cx="764640" cy="307440"/>
            </p14:xfrm>
          </p:contentPart>
        </mc:Choice>
        <mc:Fallback>
          <p:pic>
            <p:nvPicPr>
              <p:cNvPr id="41053" name="墨迹 41052">
                <a:extLst>
                  <a:ext uri="{FF2B5EF4-FFF2-40B4-BE49-F238E27FC236}">
                    <a16:creationId xmlns:a16="http://schemas.microsoft.com/office/drawing/2014/main" id="{BC024DDC-9AF0-49B4-A9FA-B1E4985464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23348" y="4989349"/>
                <a:ext cx="78228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58" name="组合 41057">
            <a:extLst>
              <a:ext uri="{FF2B5EF4-FFF2-40B4-BE49-F238E27FC236}">
                <a16:creationId xmlns:a16="http://schemas.microsoft.com/office/drawing/2014/main" id="{4CA7BEC3-1399-4631-B16A-BE6B04740BD4}"/>
              </a:ext>
            </a:extLst>
          </p:cNvPr>
          <p:cNvGrpSpPr/>
          <p:nvPr/>
        </p:nvGrpSpPr>
        <p:grpSpPr>
          <a:xfrm>
            <a:off x="3762988" y="2359909"/>
            <a:ext cx="6413760" cy="3079440"/>
            <a:chOff x="3762988" y="2359909"/>
            <a:chExt cx="6413760" cy="30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70A189FA-365E-4E4A-B591-B5BD5E38F96E}"/>
                    </a:ext>
                  </a:extLst>
                </p14:cNvPr>
                <p14:cNvContentPartPr/>
                <p14:nvPr/>
              </p14:nvContentPartPr>
              <p14:xfrm>
                <a:off x="5815348" y="4915189"/>
                <a:ext cx="189000" cy="1886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70A189FA-365E-4E4A-B591-B5BD5E38F9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06708" y="4906189"/>
                  <a:ext cx="206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5C88C9A3-7425-423F-9023-3177506F7EA3}"/>
                    </a:ext>
                  </a:extLst>
                </p14:cNvPr>
                <p14:cNvContentPartPr/>
                <p14:nvPr/>
              </p14:nvContentPartPr>
              <p14:xfrm>
                <a:off x="6081388" y="4943629"/>
                <a:ext cx="21960" cy="1162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5C88C9A3-7425-423F-9023-3177506F7E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72748" y="4934989"/>
                  <a:ext cx="39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A8530E56-D7D3-4AC9-A58E-BB3AB8A7AA7B}"/>
                    </a:ext>
                  </a:extLst>
                </p14:cNvPr>
                <p14:cNvContentPartPr/>
                <p14:nvPr/>
              </p14:nvContentPartPr>
              <p14:xfrm>
                <a:off x="6091828" y="4927069"/>
                <a:ext cx="124560" cy="1591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A8530E56-D7D3-4AC9-A58E-BB3AB8A7AA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83188" y="4918429"/>
                  <a:ext cx="142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DD220053-9A49-4A6D-BBA6-9E8C5AF2E17C}"/>
                    </a:ext>
                  </a:extLst>
                </p14:cNvPr>
                <p14:cNvContentPartPr/>
                <p14:nvPr/>
              </p14:nvContentPartPr>
              <p14:xfrm>
                <a:off x="6203788" y="5140189"/>
                <a:ext cx="99720" cy="1656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DD220053-9A49-4A6D-BBA6-9E8C5AF2E1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94788" y="5131189"/>
                  <a:ext cx="117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30C1C29E-CEB8-445E-B645-7606DFB1E8DD}"/>
                    </a:ext>
                  </a:extLst>
                </p14:cNvPr>
                <p14:cNvContentPartPr/>
                <p14:nvPr/>
              </p14:nvContentPartPr>
              <p14:xfrm>
                <a:off x="6213148" y="5167189"/>
                <a:ext cx="28080" cy="18828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30C1C29E-CEB8-445E-B645-7606DFB1E8D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04508" y="5158189"/>
                  <a:ext cx="45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51A8C974-6D50-4989-B696-FF4F1DE2106E}"/>
                    </a:ext>
                  </a:extLst>
                </p14:cNvPr>
                <p14:cNvContentPartPr/>
                <p14:nvPr/>
              </p14:nvContentPartPr>
              <p14:xfrm>
                <a:off x="6267508" y="5230189"/>
                <a:ext cx="50400" cy="381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51A8C974-6D50-4989-B696-FF4F1DE210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58868" y="5221549"/>
                  <a:ext cx="68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0993" name="墨迹 40992">
                  <a:extLst>
                    <a:ext uri="{FF2B5EF4-FFF2-40B4-BE49-F238E27FC236}">
                      <a16:creationId xmlns:a16="http://schemas.microsoft.com/office/drawing/2014/main" id="{4123D151-F894-4F59-88D7-88B1B885484B}"/>
                    </a:ext>
                  </a:extLst>
                </p14:cNvPr>
                <p14:cNvContentPartPr/>
                <p14:nvPr/>
              </p14:nvContentPartPr>
              <p14:xfrm>
                <a:off x="8069668" y="5177269"/>
                <a:ext cx="123120" cy="11520"/>
              </p14:xfrm>
            </p:contentPart>
          </mc:Choice>
          <mc:Fallback>
            <p:pic>
              <p:nvPicPr>
                <p:cNvPr id="40993" name="墨迹 40992">
                  <a:extLst>
                    <a:ext uri="{FF2B5EF4-FFF2-40B4-BE49-F238E27FC236}">
                      <a16:creationId xmlns:a16="http://schemas.microsoft.com/office/drawing/2014/main" id="{4123D151-F894-4F59-88D7-88B1B88548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60668" y="5168269"/>
                  <a:ext cx="140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994" name="墨迹 40993">
                  <a:extLst>
                    <a:ext uri="{FF2B5EF4-FFF2-40B4-BE49-F238E27FC236}">
                      <a16:creationId xmlns:a16="http://schemas.microsoft.com/office/drawing/2014/main" id="{A89B8D82-F64B-43C8-8690-BFE93CD7DD2D}"/>
                    </a:ext>
                  </a:extLst>
                </p14:cNvPr>
                <p14:cNvContentPartPr/>
                <p14:nvPr/>
              </p14:nvContentPartPr>
              <p14:xfrm>
                <a:off x="8133388" y="5198869"/>
                <a:ext cx="360" cy="196560"/>
              </p14:xfrm>
            </p:contentPart>
          </mc:Choice>
          <mc:Fallback>
            <p:pic>
              <p:nvPicPr>
                <p:cNvPr id="40994" name="墨迹 40993">
                  <a:extLst>
                    <a:ext uri="{FF2B5EF4-FFF2-40B4-BE49-F238E27FC236}">
                      <a16:creationId xmlns:a16="http://schemas.microsoft.com/office/drawing/2014/main" id="{A89B8D82-F64B-43C8-8690-BFE93CD7DD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24748" y="5189869"/>
                  <a:ext cx="18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0995" name="墨迹 40994">
                  <a:extLst>
                    <a:ext uri="{FF2B5EF4-FFF2-40B4-BE49-F238E27FC236}">
                      <a16:creationId xmlns:a16="http://schemas.microsoft.com/office/drawing/2014/main" id="{1E6AD2F8-E146-422F-922E-640537D9EEC9}"/>
                    </a:ext>
                  </a:extLst>
                </p14:cNvPr>
                <p14:cNvContentPartPr/>
                <p14:nvPr/>
              </p14:nvContentPartPr>
              <p14:xfrm>
                <a:off x="8133388" y="5288509"/>
                <a:ext cx="100800" cy="22320"/>
              </p14:xfrm>
            </p:contentPart>
          </mc:Choice>
          <mc:Fallback>
            <p:pic>
              <p:nvPicPr>
                <p:cNvPr id="40995" name="墨迹 40994">
                  <a:extLst>
                    <a:ext uri="{FF2B5EF4-FFF2-40B4-BE49-F238E27FC236}">
                      <a16:creationId xmlns:a16="http://schemas.microsoft.com/office/drawing/2014/main" id="{1E6AD2F8-E146-422F-922E-640537D9EE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24748" y="5279509"/>
                  <a:ext cx="118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1005" name="墨迹 41004">
                  <a:extLst>
                    <a:ext uri="{FF2B5EF4-FFF2-40B4-BE49-F238E27FC236}">
                      <a16:creationId xmlns:a16="http://schemas.microsoft.com/office/drawing/2014/main" id="{C1A3C281-31C6-4728-8B83-5A3BB8D56D78}"/>
                    </a:ext>
                  </a:extLst>
                </p14:cNvPr>
                <p14:cNvContentPartPr/>
                <p14:nvPr/>
              </p14:nvContentPartPr>
              <p14:xfrm>
                <a:off x="8962828" y="4758949"/>
                <a:ext cx="127080" cy="41400"/>
              </p14:xfrm>
            </p:contentPart>
          </mc:Choice>
          <mc:Fallback>
            <p:pic>
              <p:nvPicPr>
                <p:cNvPr id="41005" name="墨迹 41004">
                  <a:extLst>
                    <a:ext uri="{FF2B5EF4-FFF2-40B4-BE49-F238E27FC236}">
                      <a16:creationId xmlns:a16="http://schemas.microsoft.com/office/drawing/2014/main" id="{C1A3C281-31C6-4728-8B83-5A3BB8D56D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54188" y="4750309"/>
                  <a:ext cx="144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1006" name="墨迹 41005">
                  <a:extLst>
                    <a:ext uri="{FF2B5EF4-FFF2-40B4-BE49-F238E27FC236}">
                      <a16:creationId xmlns:a16="http://schemas.microsoft.com/office/drawing/2014/main" id="{5F954255-F86D-4BF0-B7A6-A6258791185D}"/>
                    </a:ext>
                  </a:extLst>
                </p14:cNvPr>
                <p14:cNvContentPartPr/>
                <p14:nvPr/>
              </p14:nvContentPartPr>
              <p14:xfrm>
                <a:off x="8979028" y="4810789"/>
                <a:ext cx="104040" cy="105840"/>
              </p14:xfrm>
            </p:contentPart>
          </mc:Choice>
          <mc:Fallback>
            <p:pic>
              <p:nvPicPr>
                <p:cNvPr id="41006" name="墨迹 41005">
                  <a:extLst>
                    <a:ext uri="{FF2B5EF4-FFF2-40B4-BE49-F238E27FC236}">
                      <a16:creationId xmlns:a16="http://schemas.microsoft.com/office/drawing/2014/main" id="{5F954255-F86D-4BF0-B7A6-A625879118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70028" y="4801789"/>
                  <a:ext cx="121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1007" name="墨迹 41006">
                  <a:extLst>
                    <a:ext uri="{FF2B5EF4-FFF2-40B4-BE49-F238E27FC236}">
                      <a16:creationId xmlns:a16="http://schemas.microsoft.com/office/drawing/2014/main" id="{67436867-761C-4621-AF0B-7E468974461A}"/>
                    </a:ext>
                  </a:extLst>
                </p14:cNvPr>
                <p14:cNvContentPartPr/>
                <p14:nvPr/>
              </p14:nvContentPartPr>
              <p14:xfrm>
                <a:off x="8994508" y="4820869"/>
                <a:ext cx="90720" cy="22320"/>
              </p14:xfrm>
            </p:contentPart>
          </mc:Choice>
          <mc:Fallback>
            <p:pic>
              <p:nvPicPr>
                <p:cNvPr id="41007" name="墨迹 41006">
                  <a:extLst>
                    <a:ext uri="{FF2B5EF4-FFF2-40B4-BE49-F238E27FC236}">
                      <a16:creationId xmlns:a16="http://schemas.microsoft.com/office/drawing/2014/main" id="{67436867-761C-4621-AF0B-7E46897446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85868" y="4811869"/>
                  <a:ext cx="108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1009" name="墨迹 41008">
                  <a:extLst>
                    <a:ext uri="{FF2B5EF4-FFF2-40B4-BE49-F238E27FC236}">
                      <a16:creationId xmlns:a16="http://schemas.microsoft.com/office/drawing/2014/main" id="{690EA058-9C08-42AA-B1E1-CA3A0428DC38}"/>
                    </a:ext>
                  </a:extLst>
                </p14:cNvPr>
                <p14:cNvContentPartPr/>
                <p14:nvPr/>
              </p14:nvContentPartPr>
              <p14:xfrm>
                <a:off x="8852308" y="4949029"/>
                <a:ext cx="119880" cy="133200"/>
              </p14:xfrm>
            </p:contentPart>
          </mc:Choice>
          <mc:Fallback>
            <p:pic>
              <p:nvPicPr>
                <p:cNvPr id="41009" name="墨迹 41008">
                  <a:extLst>
                    <a:ext uri="{FF2B5EF4-FFF2-40B4-BE49-F238E27FC236}">
                      <a16:creationId xmlns:a16="http://schemas.microsoft.com/office/drawing/2014/main" id="{690EA058-9C08-42AA-B1E1-CA3A0428DC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43308" y="4940389"/>
                  <a:ext cx="137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1010" name="墨迹 41009">
                  <a:extLst>
                    <a:ext uri="{FF2B5EF4-FFF2-40B4-BE49-F238E27FC236}">
                      <a16:creationId xmlns:a16="http://schemas.microsoft.com/office/drawing/2014/main" id="{D1E3138E-8B9B-4509-BFC1-80E2DC6E91F2}"/>
                    </a:ext>
                  </a:extLst>
                </p14:cNvPr>
                <p14:cNvContentPartPr/>
                <p14:nvPr/>
              </p14:nvContentPartPr>
              <p14:xfrm>
                <a:off x="9170188" y="4985029"/>
                <a:ext cx="8640" cy="100800"/>
              </p14:xfrm>
            </p:contentPart>
          </mc:Choice>
          <mc:Fallback>
            <p:pic>
              <p:nvPicPr>
                <p:cNvPr id="41010" name="墨迹 41009">
                  <a:extLst>
                    <a:ext uri="{FF2B5EF4-FFF2-40B4-BE49-F238E27FC236}">
                      <a16:creationId xmlns:a16="http://schemas.microsoft.com/office/drawing/2014/main" id="{D1E3138E-8B9B-4509-BFC1-80E2DC6E91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1548" y="4976389"/>
                  <a:ext cx="26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1011" name="墨迹 41010">
                  <a:extLst>
                    <a:ext uri="{FF2B5EF4-FFF2-40B4-BE49-F238E27FC236}">
                      <a16:creationId xmlns:a16="http://schemas.microsoft.com/office/drawing/2014/main" id="{9C18F8C5-1CD3-4B13-B76B-D59CB2BFBEF6}"/>
                    </a:ext>
                  </a:extLst>
                </p14:cNvPr>
                <p14:cNvContentPartPr/>
                <p14:nvPr/>
              </p14:nvContentPartPr>
              <p14:xfrm>
                <a:off x="9186388" y="5030029"/>
                <a:ext cx="99360" cy="20520"/>
              </p14:xfrm>
            </p:contentPart>
          </mc:Choice>
          <mc:Fallback>
            <p:pic>
              <p:nvPicPr>
                <p:cNvPr id="41011" name="墨迹 41010">
                  <a:extLst>
                    <a:ext uri="{FF2B5EF4-FFF2-40B4-BE49-F238E27FC236}">
                      <a16:creationId xmlns:a16="http://schemas.microsoft.com/office/drawing/2014/main" id="{9C18F8C5-1CD3-4B13-B76B-D59CB2BFBE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77388" y="5021029"/>
                  <a:ext cx="117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1012" name="墨迹 41011">
                  <a:extLst>
                    <a:ext uri="{FF2B5EF4-FFF2-40B4-BE49-F238E27FC236}">
                      <a16:creationId xmlns:a16="http://schemas.microsoft.com/office/drawing/2014/main" id="{F7E2CD18-884F-4ECF-A5A9-7C0CD7BCF403}"/>
                    </a:ext>
                  </a:extLst>
                </p14:cNvPr>
                <p14:cNvContentPartPr/>
                <p14:nvPr/>
              </p14:nvContentPartPr>
              <p14:xfrm>
                <a:off x="9260188" y="4949029"/>
                <a:ext cx="22320" cy="140400"/>
              </p14:xfrm>
            </p:contentPart>
          </mc:Choice>
          <mc:Fallback>
            <p:pic>
              <p:nvPicPr>
                <p:cNvPr id="41012" name="墨迹 41011">
                  <a:extLst>
                    <a:ext uri="{FF2B5EF4-FFF2-40B4-BE49-F238E27FC236}">
                      <a16:creationId xmlns:a16="http://schemas.microsoft.com/office/drawing/2014/main" id="{F7E2CD18-884F-4ECF-A5A9-7C0CD7BCF4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51548" y="4940029"/>
                  <a:ext cx="39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D0020695-4AD3-47BE-AB8D-61068D94E6F4}"/>
                    </a:ext>
                  </a:extLst>
                </p14:cNvPr>
                <p14:cNvContentPartPr/>
                <p14:nvPr/>
              </p14:nvContentPartPr>
              <p14:xfrm>
                <a:off x="6251668" y="4554829"/>
                <a:ext cx="198720" cy="22428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D0020695-4AD3-47BE-AB8D-61068D94E6F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42668" y="4546189"/>
                  <a:ext cx="216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0960" name="墨迹 40959">
                  <a:extLst>
                    <a:ext uri="{FF2B5EF4-FFF2-40B4-BE49-F238E27FC236}">
                      <a16:creationId xmlns:a16="http://schemas.microsoft.com/office/drawing/2014/main" id="{FB1D3819-2688-44A9-B06B-70663EB045CC}"/>
                    </a:ext>
                  </a:extLst>
                </p14:cNvPr>
                <p14:cNvContentPartPr/>
                <p14:nvPr/>
              </p14:nvContentPartPr>
              <p14:xfrm>
                <a:off x="6480268" y="4571029"/>
                <a:ext cx="125280" cy="11520"/>
              </p14:xfrm>
            </p:contentPart>
          </mc:Choice>
          <mc:Fallback>
            <p:pic>
              <p:nvPicPr>
                <p:cNvPr id="40960" name="墨迹 40959">
                  <a:extLst>
                    <a:ext uri="{FF2B5EF4-FFF2-40B4-BE49-F238E27FC236}">
                      <a16:creationId xmlns:a16="http://schemas.microsoft.com/office/drawing/2014/main" id="{FB1D3819-2688-44A9-B06B-70663EB045C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71268" y="4562389"/>
                  <a:ext cx="142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0961" name="墨迹 40960">
                  <a:extLst>
                    <a:ext uri="{FF2B5EF4-FFF2-40B4-BE49-F238E27FC236}">
                      <a16:creationId xmlns:a16="http://schemas.microsoft.com/office/drawing/2014/main" id="{A7B4C536-E8A0-47E2-BC87-306D9C28B3C9}"/>
                    </a:ext>
                  </a:extLst>
                </p14:cNvPr>
                <p14:cNvContentPartPr/>
                <p14:nvPr/>
              </p14:nvContentPartPr>
              <p14:xfrm>
                <a:off x="6480268" y="4582549"/>
                <a:ext cx="158760" cy="186480"/>
              </p14:xfrm>
            </p:contentPart>
          </mc:Choice>
          <mc:Fallback>
            <p:pic>
              <p:nvPicPr>
                <p:cNvPr id="40961" name="墨迹 40960">
                  <a:extLst>
                    <a:ext uri="{FF2B5EF4-FFF2-40B4-BE49-F238E27FC236}">
                      <a16:creationId xmlns:a16="http://schemas.microsoft.com/office/drawing/2014/main" id="{A7B4C536-E8A0-47E2-BC87-306D9C28B3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71268" y="4573549"/>
                  <a:ext cx="176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962" name="墨迹 40961">
                  <a:extLst>
                    <a:ext uri="{FF2B5EF4-FFF2-40B4-BE49-F238E27FC236}">
                      <a16:creationId xmlns:a16="http://schemas.microsoft.com/office/drawing/2014/main" id="{F99BA1B0-1F37-4C16-832E-A0EFDF0762AD}"/>
                    </a:ext>
                  </a:extLst>
                </p14:cNvPr>
                <p14:cNvContentPartPr/>
                <p14:nvPr/>
              </p14:nvContentPartPr>
              <p14:xfrm>
                <a:off x="6517708" y="4645909"/>
                <a:ext cx="111240" cy="360"/>
              </p14:xfrm>
            </p:contentPart>
          </mc:Choice>
          <mc:Fallback>
            <p:pic>
              <p:nvPicPr>
                <p:cNvPr id="40962" name="墨迹 40961">
                  <a:extLst>
                    <a:ext uri="{FF2B5EF4-FFF2-40B4-BE49-F238E27FC236}">
                      <a16:creationId xmlns:a16="http://schemas.microsoft.com/office/drawing/2014/main" id="{F99BA1B0-1F37-4C16-832E-A0EFDF0762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08708" y="4636909"/>
                  <a:ext cx="12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0965" name="墨迹 40964">
                  <a:extLst>
                    <a:ext uri="{FF2B5EF4-FFF2-40B4-BE49-F238E27FC236}">
                      <a16:creationId xmlns:a16="http://schemas.microsoft.com/office/drawing/2014/main" id="{022AA980-7EED-4691-9AD2-890D0A824EB9}"/>
                    </a:ext>
                  </a:extLst>
                </p14:cNvPr>
                <p14:cNvContentPartPr/>
                <p14:nvPr/>
              </p14:nvContentPartPr>
              <p14:xfrm>
                <a:off x="6692668" y="4584709"/>
                <a:ext cx="232200" cy="237240"/>
              </p14:xfrm>
            </p:contentPart>
          </mc:Choice>
          <mc:Fallback>
            <p:pic>
              <p:nvPicPr>
                <p:cNvPr id="40965" name="墨迹 40964">
                  <a:extLst>
                    <a:ext uri="{FF2B5EF4-FFF2-40B4-BE49-F238E27FC236}">
                      <a16:creationId xmlns:a16="http://schemas.microsoft.com/office/drawing/2014/main" id="{022AA980-7EED-4691-9AD2-890D0A824E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84028" y="4575709"/>
                  <a:ext cx="249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0967" name="墨迹 40966">
                  <a:extLst>
                    <a:ext uri="{FF2B5EF4-FFF2-40B4-BE49-F238E27FC236}">
                      <a16:creationId xmlns:a16="http://schemas.microsoft.com/office/drawing/2014/main" id="{51D84332-EB65-4A5C-B682-F72A7C547455}"/>
                    </a:ext>
                  </a:extLst>
                </p14:cNvPr>
                <p14:cNvContentPartPr/>
                <p14:nvPr/>
              </p14:nvContentPartPr>
              <p14:xfrm>
                <a:off x="6979228" y="4577149"/>
                <a:ext cx="27720" cy="157680"/>
              </p14:xfrm>
            </p:contentPart>
          </mc:Choice>
          <mc:Fallback>
            <p:pic>
              <p:nvPicPr>
                <p:cNvPr id="40967" name="墨迹 40966">
                  <a:extLst>
                    <a:ext uri="{FF2B5EF4-FFF2-40B4-BE49-F238E27FC236}">
                      <a16:creationId xmlns:a16="http://schemas.microsoft.com/office/drawing/2014/main" id="{51D84332-EB65-4A5C-B682-F72A7C54745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70228" y="4568149"/>
                  <a:ext cx="45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0968" name="墨迹 40967">
                  <a:extLst>
                    <a:ext uri="{FF2B5EF4-FFF2-40B4-BE49-F238E27FC236}">
                      <a16:creationId xmlns:a16="http://schemas.microsoft.com/office/drawing/2014/main" id="{43002FDF-E6F9-489C-B39C-5E601B371585}"/>
                    </a:ext>
                  </a:extLst>
                </p14:cNvPr>
                <p14:cNvContentPartPr/>
                <p14:nvPr/>
              </p14:nvContentPartPr>
              <p14:xfrm>
                <a:off x="7006588" y="4626829"/>
                <a:ext cx="197640" cy="25200"/>
              </p14:xfrm>
            </p:contentPart>
          </mc:Choice>
          <mc:Fallback>
            <p:pic>
              <p:nvPicPr>
                <p:cNvPr id="40968" name="墨迹 40967">
                  <a:extLst>
                    <a:ext uri="{FF2B5EF4-FFF2-40B4-BE49-F238E27FC236}">
                      <a16:creationId xmlns:a16="http://schemas.microsoft.com/office/drawing/2014/main" id="{43002FDF-E6F9-489C-B39C-5E601B3715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97948" y="4617829"/>
                  <a:ext cx="215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0970" name="墨迹 40969">
                  <a:extLst>
                    <a:ext uri="{FF2B5EF4-FFF2-40B4-BE49-F238E27FC236}">
                      <a16:creationId xmlns:a16="http://schemas.microsoft.com/office/drawing/2014/main" id="{39327FC7-1FFC-4D19-9CDF-EFE7A381B4D9}"/>
                    </a:ext>
                  </a:extLst>
                </p14:cNvPr>
                <p14:cNvContentPartPr/>
                <p14:nvPr/>
              </p14:nvContentPartPr>
              <p14:xfrm>
                <a:off x="7155268" y="4528909"/>
                <a:ext cx="64440" cy="268920"/>
              </p14:xfrm>
            </p:contentPart>
          </mc:Choice>
          <mc:Fallback>
            <p:pic>
              <p:nvPicPr>
                <p:cNvPr id="40970" name="墨迹 40969">
                  <a:extLst>
                    <a:ext uri="{FF2B5EF4-FFF2-40B4-BE49-F238E27FC236}">
                      <a16:creationId xmlns:a16="http://schemas.microsoft.com/office/drawing/2014/main" id="{39327FC7-1FFC-4D19-9CDF-EFE7A381B4D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46268" y="4520269"/>
                  <a:ext cx="82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54723BA-3E8B-4180-BCDC-B595427F2365}"/>
                    </a:ext>
                  </a:extLst>
                </p14:cNvPr>
                <p14:cNvContentPartPr/>
                <p14:nvPr/>
              </p14:nvContentPartPr>
              <p14:xfrm>
                <a:off x="5480548" y="4486789"/>
                <a:ext cx="228960" cy="31644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54723BA-3E8B-4180-BCDC-B595427F23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71908" y="4477789"/>
                  <a:ext cx="246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6D6F8AC-2C35-4DF4-845F-8F38B981898E}"/>
                    </a:ext>
                  </a:extLst>
                </p14:cNvPr>
                <p14:cNvContentPartPr/>
                <p14:nvPr/>
              </p14:nvContentPartPr>
              <p14:xfrm>
                <a:off x="5677108" y="4545109"/>
                <a:ext cx="34920" cy="1958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6D6F8AC-2C35-4DF4-845F-8F38B98189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68468" y="4536109"/>
                  <a:ext cx="52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53A8BE2E-7546-41D1-8ED2-5CCAE9B1A6B1}"/>
                    </a:ext>
                  </a:extLst>
                </p14:cNvPr>
                <p14:cNvContentPartPr/>
                <p14:nvPr/>
              </p14:nvContentPartPr>
              <p14:xfrm>
                <a:off x="5613748" y="4614229"/>
                <a:ext cx="71280" cy="1008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53A8BE2E-7546-41D1-8ED2-5CCAE9B1A6B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05108" y="4605229"/>
                  <a:ext cx="88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0972" name="墨迹 40971">
                  <a:extLst>
                    <a:ext uri="{FF2B5EF4-FFF2-40B4-BE49-F238E27FC236}">
                      <a16:creationId xmlns:a16="http://schemas.microsoft.com/office/drawing/2014/main" id="{220400FC-E467-47B1-8BDC-598051F0FDBF}"/>
                    </a:ext>
                  </a:extLst>
                </p14:cNvPr>
                <p14:cNvContentPartPr/>
                <p14:nvPr/>
              </p14:nvContentPartPr>
              <p14:xfrm>
                <a:off x="3762988" y="2359909"/>
                <a:ext cx="1614960" cy="2244600"/>
              </p14:xfrm>
            </p:contentPart>
          </mc:Choice>
          <mc:Fallback>
            <p:pic>
              <p:nvPicPr>
                <p:cNvPr id="40972" name="墨迹 40971">
                  <a:extLst>
                    <a:ext uri="{FF2B5EF4-FFF2-40B4-BE49-F238E27FC236}">
                      <a16:creationId xmlns:a16="http://schemas.microsoft.com/office/drawing/2014/main" id="{220400FC-E467-47B1-8BDC-598051F0FDB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54348" y="2351269"/>
                  <a:ext cx="1632600" cy="22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0974" name="墨迹 40973">
                  <a:extLst>
                    <a:ext uri="{FF2B5EF4-FFF2-40B4-BE49-F238E27FC236}">
                      <a16:creationId xmlns:a16="http://schemas.microsoft.com/office/drawing/2014/main" id="{38F931D9-0CB7-47D8-AB3B-C191E61032E2}"/>
                    </a:ext>
                  </a:extLst>
                </p14:cNvPr>
                <p14:cNvContentPartPr/>
                <p14:nvPr/>
              </p14:nvContentPartPr>
              <p14:xfrm>
                <a:off x="5316028" y="4555549"/>
                <a:ext cx="132840" cy="144720"/>
              </p14:xfrm>
            </p:contentPart>
          </mc:Choice>
          <mc:Fallback>
            <p:pic>
              <p:nvPicPr>
                <p:cNvPr id="40974" name="墨迹 40973">
                  <a:extLst>
                    <a:ext uri="{FF2B5EF4-FFF2-40B4-BE49-F238E27FC236}">
                      <a16:creationId xmlns:a16="http://schemas.microsoft.com/office/drawing/2014/main" id="{38F931D9-0CB7-47D8-AB3B-C191E61032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07028" y="4546549"/>
                  <a:ext cx="150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0976" name="墨迹 40975">
                  <a:extLst>
                    <a:ext uri="{FF2B5EF4-FFF2-40B4-BE49-F238E27FC236}">
                      <a16:creationId xmlns:a16="http://schemas.microsoft.com/office/drawing/2014/main" id="{73682051-EE10-4220-88D3-E3FBAEE2B891}"/>
                    </a:ext>
                  </a:extLst>
                </p14:cNvPr>
                <p14:cNvContentPartPr/>
                <p14:nvPr/>
              </p14:nvContentPartPr>
              <p14:xfrm>
                <a:off x="8218708" y="4587589"/>
                <a:ext cx="360" cy="206280"/>
              </p14:xfrm>
            </p:contentPart>
          </mc:Choice>
          <mc:Fallback>
            <p:pic>
              <p:nvPicPr>
                <p:cNvPr id="40976" name="墨迹 40975">
                  <a:extLst>
                    <a:ext uri="{FF2B5EF4-FFF2-40B4-BE49-F238E27FC236}">
                      <a16:creationId xmlns:a16="http://schemas.microsoft.com/office/drawing/2014/main" id="{73682051-EE10-4220-88D3-E3FBAEE2B8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09708" y="4578949"/>
                  <a:ext cx="18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0977" name="墨迹 40976">
                  <a:extLst>
                    <a:ext uri="{FF2B5EF4-FFF2-40B4-BE49-F238E27FC236}">
                      <a16:creationId xmlns:a16="http://schemas.microsoft.com/office/drawing/2014/main" id="{3E2698E9-38B2-4F7D-A282-C454A67E448D}"/>
                    </a:ext>
                  </a:extLst>
                </p14:cNvPr>
                <p14:cNvContentPartPr/>
                <p14:nvPr/>
              </p14:nvContentPartPr>
              <p14:xfrm>
                <a:off x="8207908" y="4495789"/>
                <a:ext cx="163080" cy="286200"/>
              </p14:xfrm>
            </p:contentPart>
          </mc:Choice>
          <mc:Fallback>
            <p:pic>
              <p:nvPicPr>
                <p:cNvPr id="40977" name="墨迹 40976">
                  <a:extLst>
                    <a:ext uri="{FF2B5EF4-FFF2-40B4-BE49-F238E27FC236}">
                      <a16:creationId xmlns:a16="http://schemas.microsoft.com/office/drawing/2014/main" id="{3E2698E9-38B2-4F7D-A282-C454A67E44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98908" y="4486789"/>
                  <a:ext cx="180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0979" name="墨迹 40978">
                  <a:extLst>
                    <a:ext uri="{FF2B5EF4-FFF2-40B4-BE49-F238E27FC236}">
                      <a16:creationId xmlns:a16="http://schemas.microsoft.com/office/drawing/2014/main" id="{408F0A90-C3AF-4A02-BAAA-265EB948A7F9}"/>
                    </a:ext>
                  </a:extLst>
                </p14:cNvPr>
                <p14:cNvContentPartPr/>
                <p14:nvPr/>
              </p14:nvContentPartPr>
              <p14:xfrm>
                <a:off x="8474308" y="4502269"/>
                <a:ext cx="85320" cy="288360"/>
              </p14:xfrm>
            </p:contentPart>
          </mc:Choice>
          <mc:Fallback>
            <p:pic>
              <p:nvPicPr>
                <p:cNvPr id="40979" name="墨迹 40978">
                  <a:extLst>
                    <a:ext uri="{FF2B5EF4-FFF2-40B4-BE49-F238E27FC236}">
                      <a16:creationId xmlns:a16="http://schemas.microsoft.com/office/drawing/2014/main" id="{408F0A90-C3AF-4A02-BAAA-265EB948A7F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65308" y="4493629"/>
                  <a:ext cx="102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0980" name="墨迹 40979">
                  <a:extLst>
                    <a:ext uri="{FF2B5EF4-FFF2-40B4-BE49-F238E27FC236}">
                      <a16:creationId xmlns:a16="http://schemas.microsoft.com/office/drawing/2014/main" id="{F30B8A3B-CDE4-457C-97B8-5AD888941731}"/>
                    </a:ext>
                  </a:extLst>
                </p14:cNvPr>
                <p14:cNvContentPartPr/>
                <p14:nvPr/>
              </p14:nvContentPartPr>
              <p14:xfrm>
                <a:off x="8558908" y="4523869"/>
                <a:ext cx="41400" cy="233280"/>
              </p14:xfrm>
            </p:contentPart>
          </mc:Choice>
          <mc:Fallback>
            <p:pic>
              <p:nvPicPr>
                <p:cNvPr id="40980" name="墨迹 40979">
                  <a:extLst>
                    <a:ext uri="{FF2B5EF4-FFF2-40B4-BE49-F238E27FC236}">
                      <a16:creationId xmlns:a16="http://schemas.microsoft.com/office/drawing/2014/main" id="{F30B8A3B-CDE4-457C-97B8-5AD88894173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50268" y="4514869"/>
                  <a:ext cx="59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0981" name="墨迹 40980">
                  <a:extLst>
                    <a:ext uri="{FF2B5EF4-FFF2-40B4-BE49-F238E27FC236}">
                      <a16:creationId xmlns:a16="http://schemas.microsoft.com/office/drawing/2014/main" id="{6912AB4A-8F07-4ACA-B25A-1D2A9D9D35B1}"/>
                    </a:ext>
                  </a:extLst>
                </p14:cNvPr>
                <p14:cNvContentPartPr/>
                <p14:nvPr/>
              </p14:nvContentPartPr>
              <p14:xfrm>
                <a:off x="8526868" y="4672549"/>
                <a:ext cx="49320" cy="32400"/>
              </p14:xfrm>
            </p:contentPart>
          </mc:Choice>
          <mc:Fallback>
            <p:pic>
              <p:nvPicPr>
                <p:cNvPr id="40981" name="墨迹 40980">
                  <a:extLst>
                    <a:ext uri="{FF2B5EF4-FFF2-40B4-BE49-F238E27FC236}">
                      <a16:creationId xmlns:a16="http://schemas.microsoft.com/office/drawing/2014/main" id="{6912AB4A-8F07-4ACA-B25A-1D2A9D9D35B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17868" y="4663909"/>
                  <a:ext cx="66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1019" name="墨迹 41018">
                  <a:extLst>
                    <a:ext uri="{FF2B5EF4-FFF2-40B4-BE49-F238E27FC236}">
                      <a16:creationId xmlns:a16="http://schemas.microsoft.com/office/drawing/2014/main" id="{F3BBF470-8B67-45E3-91CB-AFEB747B26FD}"/>
                    </a:ext>
                  </a:extLst>
                </p14:cNvPr>
                <p14:cNvContentPartPr/>
                <p14:nvPr/>
              </p14:nvContentPartPr>
              <p14:xfrm>
                <a:off x="4826788" y="3200149"/>
                <a:ext cx="3072960" cy="1334880"/>
              </p14:xfrm>
            </p:contentPart>
          </mc:Choice>
          <mc:Fallback>
            <p:pic>
              <p:nvPicPr>
                <p:cNvPr id="41019" name="墨迹 41018">
                  <a:extLst>
                    <a:ext uri="{FF2B5EF4-FFF2-40B4-BE49-F238E27FC236}">
                      <a16:creationId xmlns:a16="http://schemas.microsoft.com/office/drawing/2014/main" id="{F3BBF470-8B67-45E3-91CB-AFEB747B26F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18148" y="3191149"/>
                  <a:ext cx="3090600" cy="13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1020" name="墨迹 41019">
                  <a:extLst>
                    <a:ext uri="{FF2B5EF4-FFF2-40B4-BE49-F238E27FC236}">
                      <a16:creationId xmlns:a16="http://schemas.microsoft.com/office/drawing/2014/main" id="{B2D72A81-8604-46B7-911A-8469F3BFC75F}"/>
                    </a:ext>
                  </a:extLst>
                </p14:cNvPr>
                <p14:cNvContentPartPr/>
                <p14:nvPr/>
              </p14:nvContentPartPr>
              <p14:xfrm>
                <a:off x="7873108" y="4449349"/>
                <a:ext cx="138600" cy="154800"/>
              </p14:xfrm>
            </p:contentPart>
          </mc:Choice>
          <mc:Fallback>
            <p:pic>
              <p:nvPicPr>
                <p:cNvPr id="41020" name="墨迹 41019">
                  <a:extLst>
                    <a:ext uri="{FF2B5EF4-FFF2-40B4-BE49-F238E27FC236}">
                      <a16:creationId xmlns:a16="http://schemas.microsoft.com/office/drawing/2014/main" id="{B2D72A81-8604-46B7-911A-8469F3BFC7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64108" y="4440709"/>
                  <a:ext cx="156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1029" name="墨迹 41028">
                  <a:extLst>
                    <a:ext uri="{FF2B5EF4-FFF2-40B4-BE49-F238E27FC236}">
                      <a16:creationId xmlns:a16="http://schemas.microsoft.com/office/drawing/2014/main" id="{DC7C6B0A-8846-443D-8CD0-C31867DDE3E1}"/>
                    </a:ext>
                  </a:extLst>
                </p14:cNvPr>
                <p14:cNvContentPartPr/>
                <p14:nvPr/>
              </p14:nvContentPartPr>
              <p14:xfrm>
                <a:off x="9807748" y="4825189"/>
                <a:ext cx="229320" cy="216720"/>
              </p14:xfrm>
            </p:contentPart>
          </mc:Choice>
          <mc:Fallback>
            <p:pic>
              <p:nvPicPr>
                <p:cNvPr id="41029" name="墨迹 41028">
                  <a:extLst>
                    <a:ext uri="{FF2B5EF4-FFF2-40B4-BE49-F238E27FC236}">
                      <a16:creationId xmlns:a16="http://schemas.microsoft.com/office/drawing/2014/main" id="{DC7C6B0A-8846-443D-8CD0-C31867DDE3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99108" y="4816549"/>
                  <a:ext cx="246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1030" name="墨迹 41029">
                  <a:extLst>
                    <a:ext uri="{FF2B5EF4-FFF2-40B4-BE49-F238E27FC236}">
                      <a16:creationId xmlns:a16="http://schemas.microsoft.com/office/drawing/2014/main" id="{C85D1FF9-A44C-42E1-A108-04FD53943823}"/>
                    </a:ext>
                  </a:extLst>
                </p14:cNvPr>
                <p14:cNvContentPartPr/>
                <p14:nvPr/>
              </p14:nvContentPartPr>
              <p14:xfrm>
                <a:off x="10068388" y="4832029"/>
                <a:ext cx="27360" cy="174600"/>
              </p14:xfrm>
            </p:contentPart>
          </mc:Choice>
          <mc:Fallback>
            <p:pic>
              <p:nvPicPr>
                <p:cNvPr id="41030" name="墨迹 41029">
                  <a:extLst>
                    <a:ext uri="{FF2B5EF4-FFF2-40B4-BE49-F238E27FC236}">
                      <a16:creationId xmlns:a16="http://schemas.microsoft.com/office/drawing/2014/main" id="{C85D1FF9-A44C-42E1-A108-04FD5394382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59748" y="4823029"/>
                  <a:ext cx="45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1032" name="墨迹 41031">
                  <a:extLst>
                    <a:ext uri="{FF2B5EF4-FFF2-40B4-BE49-F238E27FC236}">
                      <a16:creationId xmlns:a16="http://schemas.microsoft.com/office/drawing/2014/main" id="{92C7A6B8-FBB4-409D-A130-AC9E8FF273B3}"/>
                    </a:ext>
                  </a:extLst>
                </p14:cNvPr>
                <p14:cNvContentPartPr/>
                <p14:nvPr/>
              </p14:nvContentPartPr>
              <p14:xfrm>
                <a:off x="10066588" y="4841389"/>
                <a:ext cx="110160" cy="180000"/>
              </p14:xfrm>
            </p:contentPart>
          </mc:Choice>
          <mc:Fallback>
            <p:pic>
              <p:nvPicPr>
                <p:cNvPr id="41032" name="墨迹 41031">
                  <a:extLst>
                    <a:ext uri="{FF2B5EF4-FFF2-40B4-BE49-F238E27FC236}">
                      <a16:creationId xmlns:a16="http://schemas.microsoft.com/office/drawing/2014/main" id="{92C7A6B8-FBB4-409D-A130-AC9E8FF273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57948" y="4832389"/>
                  <a:ext cx="127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1035" name="墨迹 41034">
                  <a:extLst>
                    <a:ext uri="{FF2B5EF4-FFF2-40B4-BE49-F238E27FC236}">
                      <a16:creationId xmlns:a16="http://schemas.microsoft.com/office/drawing/2014/main" id="{F7443F7F-303D-41A0-98FA-00EEFA5661D9}"/>
                    </a:ext>
                  </a:extLst>
                </p14:cNvPr>
                <p14:cNvContentPartPr/>
                <p14:nvPr/>
              </p14:nvContentPartPr>
              <p14:xfrm>
                <a:off x="9776428" y="5177269"/>
                <a:ext cx="132840" cy="6480"/>
              </p14:xfrm>
            </p:contentPart>
          </mc:Choice>
          <mc:Fallback>
            <p:pic>
              <p:nvPicPr>
                <p:cNvPr id="41035" name="墨迹 41034">
                  <a:extLst>
                    <a:ext uri="{FF2B5EF4-FFF2-40B4-BE49-F238E27FC236}">
                      <a16:creationId xmlns:a16="http://schemas.microsoft.com/office/drawing/2014/main" id="{F7443F7F-303D-41A0-98FA-00EEFA5661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67428" y="5168269"/>
                  <a:ext cx="150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1036" name="墨迹 41035">
                  <a:extLst>
                    <a:ext uri="{FF2B5EF4-FFF2-40B4-BE49-F238E27FC236}">
                      <a16:creationId xmlns:a16="http://schemas.microsoft.com/office/drawing/2014/main" id="{E30DB113-F9A6-44F5-94D0-F23E96FA7C7B}"/>
                    </a:ext>
                  </a:extLst>
                </p14:cNvPr>
                <p14:cNvContentPartPr/>
                <p14:nvPr/>
              </p14:nvContentPartPr>
              <p14:xfrm>
                <a:off x="9765628" y="5203909"/>
                <a:ext cx="360" cy="235440"/>
              </p14:xfrm>
            </p:contentPart>
          </mc:Choice>
          <mc:Fallback>
            <p:pic>
              <p:nvPicPr>
                <p:cNvPr id="41036" name="墨迹 41035">
                  <a:extLst>
                    <a:ext uri="{FF2B5EF4-FFF2-40B4-BE49-F238E27FC236}">
                      <a16:creationId xmlns:a16="http://schemas.microsoft.com/office/drawing/2014/main" id="{E30DB113-F9A6-44F5-94D0-F23E96FA7C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56988" y="5195269"/>
                  <a:ext cx="18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1037" name="墨迹 41036">
                  <a:extLst>
                    <a:ext uri="{FF2B5EF4-FFF2-40B4-BE49-F238E27FC236}">
                      <a16:creationId xmlns:a16="http://schemas.microsoft.com/office/drawing/2014/main" id="{979ABA34-B309-4F24-8E99-A48EF12F2D7A}"/>
                    </a:ext>
                  </a:extLst>
                </p14:cNvPr>
                <p14:cNvContentPartPr/>
                <p14:nvPr/>
              </p14:nvContentPartPr>
              <p14:xfrm>
                <a:off x="9792268" y="5267269"/>
                <a:ext cx="73440" cy="16920"/>
              </p14:xfrm>
            </p:contentPart>
          </mc:Choice>
          <mc:Fallback>
            <p:pic>
              <p:nvPicPr>
                <p:cNvPr id="41037" name="墨迹 41036">
                  <a:extLst>
                    <a:ext uri="{FF2B5EF4-FFF2-40B4-BE49-F238E27FC236}">
                      <a16:creationId xmlns:a16="http://schemas.microsoft.com/office/drawing/2014/main" id="{979ABA34-B309-4F24-8E99-A48EF12F2D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83628" y="5258629"/>
                  <a:ext cx="91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1056" name="墨迹 41055">
                  <a:extLst>
                    <a:ext uri="{FF2B5EF4-FFF2-40B4-BE49-F238E27FC236}">
                      <a16:creationId xmlns:a16="http://schemas.microsoft.com/office/drawing/2014/main" id="{EDBF2FEF-6448-47D6-A7D4-1631BBCDAC94}"/>
                    </a:ext>
                  </a:extLst>
                </p14:cNvPr>
                <p14:cNvContentPartPr/>
                <p14:nvPr/>
              </p14:nvContentPartPr>
              <p14:xfrm>
                <a:off x="4842628" y="4146229"/>
                <a:ext cx="5004360" cy="292680"/>
              </p14:xfrm>
            </p:contentPart>
          </mc:Choice>
          <mc:Fallback>
            <p:pic>
              <p:nvPicPr>
                <p:cNvPr id="41056" name="墨迹 41055">
                  <a:extLst>
                    <a:ext uri="{FF2B5EF4-FFF2-40B4-BE49-F238E27FC236}">
                      <a16:creationId xmlns:a16="http://schemas.microsoft.com/office/drawing/2014/main" id="{EDBF2FEF-6448-47D6-A7D4-1631BBCDAC9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33628" y="4137589"/>
                  <a:ext cx="5022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1057" name="墨迹 41056">
                  <a:extLst>
                    <a:ext uri="{FF2B5EF4-FFF2-40B4-BE49-F238E27FC236}">
                      <a16:creationId xmlns:a16="http://schemas.microsoft.com/office/drawing/2014/main" id="{380CD7D6-63AA-46F8-9301-279D55BFA4D8}"/>
                    </a:ext>
                  </a:extLst>
                </p14:cNvPr>
                <p14:cNvContentPartPr/>
                <p14:nvPr/>
              </p14:nvContentPartPr>
              <p14:xfrm>
                <a:off x="9818908" y="4369429"/>
                <a:ext cx="128520" cy="142200"/>
              </p14:xfrm>
            </p:contentPart>
          </mc:Choice>
          <mc:Fallback>
            <p:pic>
              <p:nvPicPr>
                <p:cNvPr id="41057" name="墨迹 41056">
                  <a:extLst>
                    <a:ext uri="{FF2B5EF4-FFF2-40B4-BE49-F238E27FC236}">
                      <a16:creationId xmlns:a16="http://schemas.microsoft.com/office/drawing/2014/main" id="{380CD7D6-63AA-46F8-9301-279D55BFA4D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09908" y="4360429"/>
                  <a:ext cx="146160" cy="159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33E4-DE31-4118-AC54-D68DB437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先序遍历</a:t>
            </a:r>
            <a:r>
              <a:rPr lang="en-US" altLang="zh-CN" dirty="0"/>
              <a:t>DLR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E8809-E9DB-4005-ACCE-C88FB5D3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111252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先序遍历二叉树</a:t>
            </a:r>
            <a:r>
              <a:rPr lang="en-US" altLang="zh-CN" sz="2400" dirty="0">
                <a:solidFill>
                  <a:srgbClr val="CC00CC"/>
                </a:solidFill>
              </a:rPr>
              <a:t>, root</a:t>
            </a:r>
            <a:r>
              <a:rPr lang="zh-CN" altLang="en-US" sz="2400" dirty="0">
                <a:solidFill>
                  <a:srgbClr val="CC00CC"/>
                </a:solidFill>
              </a:rPr>
              <a:t>为指向二叉树</a:t>
            </a:r>
            <a:r>
              <a:rPr lang="en-US" altLang="zh-CN" sz="2400" dirty="0">
                <a:solidFill>
                  <a:srgbClr val="CC00CC"/>
                </a:solidFill>
              </a:rPr>
              <a:t>(</a:t>
            </a:r>
            <a:r>
              <a:rPr lang="zh-CN" altLang="en-US" sz="2400" dirty="0">
                <a:solidFill>
                  <a:srgbClr val="CC00CC"/>
                </a:solidFill>
              </a:rPr>
              <a:t>或某一子树</a:t>
            </a:r>
            <a:r>
              <a:rPr lang="en-US" altLang="zh-CN" sz="2400" dirty="0">
                <a:solidFill>
                  <a:srgbClr val="CC00CC"/>
                </a:solidFill>
              </a:rPr>
              <a:t>)</a:t>
            </a:r>
            <a:r>
              <a:rPr lang="zh-CN" altLang="en-US" sz="2400" dirty="0">
                <a:solidFill>
                  <a:srgbClr val="00B050"/>
                </a:solidFill>
              </a:rPr>
              <a:t>根结点</a:t>
            </a:r>
            <a:r>
              <a:rPr lang="zh-CN" altLang="en-US" sz="2400" dirty="0">
                <a:solidFill>
                  <a:srgbClr val="CC00CC"/>
                </a:solidFill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指针</a:t>
            </a:r>
            <a:r>
              <a:rPr lang="zh-CN" altLang="en-US" sz="2400" dirty="0">
                <a:solidFill>
                  <a:srgbClr val="CC00CC"/>
                </a:solidFill>
              </a:rPr>
              <a:t>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>
                <a:highlight>
                  <a:srgbClr val="FFFF00"/>
                </a:highlight>
              </a:rPr>
              <a:t>PreOrder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root) { </a:t>
            </a:r>
          </a:p>
          <a:p>
            <a:pPr marL="0" indent="0">
              <a:buNone/>
            </a:pPr>
            <a:r>
              <a:rPr lang="en-US" altLang="zh-CN" sz="2400" dirty="0"/>
              <a:t>    if (root!=NULL) {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B050"/>
                </a:solidFill>
              </a:rPr>
              <a:t>Visit</a:t>
            </a:r>
            <a:r>
              <a:rPr lang="en-US" altLang="zh-CN" sz="2400" dirty="0"/>
              <a:t>(root -&gt;data); 	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访问根结点*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>
                <a:highlight>
                  <a:srgbClr val="FFFF00"/>
                </a:highlight>
              </a:rPr>
              <a:t>PreOrder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 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先序遍历左子树*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>
                <a:highlight>
                  <a:srgbClr val="FFFF00"/>
                </a:highlight>
              </a:rPr>
              <a:t>PreOrder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先序遍历右子树*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34563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E2D04-F12B-485B-96D8-2972A972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中序遍历（</a:t>
            </a:r>
            <a:r>
              <a:rPr lang="en-US" altLang="zh-CN" dirty="0"/>
              <a:t>LDR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108AB-785E-4608-AE3B-2DDC4E67070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中序遍历二叉树</a:t>
            </a:r>
            <a:r>
              <a:rPr lang="en-US" altLang="zh-CN" sz="2400" dirty="0">
                <a:solidFill>
                  <a:srgbClr val="CC00CC"/>
                </a:solidFill>
              </a:rPr>
              <a:t>, root</a:t>
            </a:r>
            <a:r>
              <a:rPr lang="zh-CN" altLang="en-US" sz="2400" dirty="0">
                <a:solidFill>
                  <a:srgbClr val="CC00CC"/>
                </a:solidFill>
              </a:rPr>
              <a:t>为指向二叉树</a:t>
            </a:r>
            <a:r>
              <a:rPr lang="en-US" altLang="zh-CN" sz="2400" dirty="0">
                <a:solidFill>
                  <a:srgbClr val="CC00CC"/>
                </a:solidFill>
              </a:rPr>
              <a:t>(</a:t>
            </a:r>
            <a:r>
              <a:rPr lang="zh-CN" altLang="en-US" sz="2400" dirty="0">
                <a:solidFill>
                  <a:srgbClr val="CC00CC"/>
                </a:solidFill>
              </a:rPr>
              <a:t>或某一子树</a:t>
            </a:r>
            <a:r>
              <a:rPr lang="en-US" altLang="zh-CN" sz="2400" dirty="0">
                <a:solidFill>
                  <a:srgbClr val="CC00CC"/>
                </a:solidFill>
              </a:rPr>
              <a:t>)</a:t>
            </a:r>
            <a:r>
              <a:rPr lang="zh-CN" altLang="en-US" sz="2400" dirty="0">
                <a:solidFill>
                  <a:srgbClr val="CC00CC"/>
                </a:solidFill>
              </a:rPr>
              <a:t>根结点的指针*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>
                <a:highlight>
                  <a:srgbClr val="FFFF00"/>
                </a:highlight>
              </a:rPr>
              <a:t>InOrder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root) {</a:t>
            </a:r>
          </a:p>
          <a:p>
            <a:pPr marL="0" indent="0">
              <a:buNone/>
            </a:pPr>
            <a:r>
              <a:rPr lang="en-US" altLang="zh-CN" sz="2400" dirty="0"/>
              <a:t>    if (root!=NULL) {</a:t>
            </a:r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>
                <a:highlight>
                  <a:srgbClr val="FFFF00"/>
                </a:highlight>
              </a:rPr>
              <a:t>InOrder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 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中序遍历左子树*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</a:rPr>
              <a:t>Visit</a:t>
            </a:r>
            <a:r>
              <a:rPr lang="en-US" altLang="zh-CN" sz="2400" dirty="0"/>
              <a:t>(root -&gt;data); 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访问根结点*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        </a:t>
            </a:r>
            <a:r>
              <a:rPr lang="en-US" altLang="zh-CN" sz="2400" dirty="0" err="1">
                <a:highlight>
                  <a:srgbClr val="FFFF00"/>
                </a:highlight>
              </a:rPr>
              <a:t>InOrder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 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中序遍历右子树*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    </a:t>
            </a:r>
            <a:r>
              <a:rPr lang="en-US" altLang="zh-CN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88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E2D04-F12B-485B-96D8-2972A972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后序遍历（</a:t>
            </a:r>
            <a:r>
              <a:rPr lang="en-US" altLang="zh-CN" dirty="0"/>
              <a:t>LRD</a:t>
            </a:r>
            <a:r>
              <a:rPr lang="zh-CN" altLang="en-US" dirty="0"/>
              <a:t>）算法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108AB-785E-4608-AE3B-2DDC4E67070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后序遍历二叉树，</a:t>
            </a:r>
            <a:r>
              <a:rPr lang="en-US" altLang="zh-CN" sz="2400" dirty="0">
                <a:solidFill>
                  <a:srgbClr val="CC00CC"/>
                </a:solidFill>
              </a:rPr>
              <a:t>root</a:t>
            </a:r>
            <a:r>
              <a:rPr lang="zh-CN" altLang="en-US" sz="2400" dirty="0">
                <a:solidFill>
                  <a:srgbClr val="CC00CC"/>
                </a:solidFill>
              </a:rPr>
              <a:t>为指向二叉树</a:t>
            </a:r>
            <a:r>
              <a:rPr lang="en-US" altLang="zh-CN" sz="2400" dirty="0">
                <a:solidFill>
                  <a:srgbClr val="CC00CC"/>
                </a:solidFill>
              </a:rPr>
              <a:t>(</a:t>
            </a:r>
            <a:r>
              <a:rPr lang="zh-CN" altLang="en-US" sz="2400" dirty="0">
                <a:solidFill>
                  <a:srgbClr val="CC00CC"/>
                </a:solidFill>
              </a:rPr>
              <a:t>或某一子树</a:t>
            </a:r>
            <a:r>
              <a:rPr lang="en-US" altLang="zh-CN" sz="2400" dirty="0">
                <a:solidFill>
                  <a:srgbClr val="CC00CC"/>
                </a:solidFill>
              </a:rPr>
              <a:t>)</a:t>
            </a:r>
            <a:r>
              <a:rPr lang="zh-CN" altLang="en-US" sz="2400" dirty="0">
                <a:solidFill>
                  <a:srgbClr val="CC00CC"/>
                </a:solidFill>
              </a:rPr>
              <a:t>根结点的指针*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>
                <a:highlight>
                  <a:srgbClr val="FFFF00"/>
                </a:highlight>
              </a:rPr>
              <a:t>PostOrder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root) {</a:t>
            </a:r>
          </a:p>
          <a:p>
            <a:pPr marL="0" indent="0" algn="just">
              <a:buNone/>
            </a:pPr>
            <a:r>
              <a:rPr lang="en-US" altLang="zh-CN" sz="2400" dirty="0"/>
              <a:t>    if(root!=NULL) {</a:t>
            </a:r>
          </a:p>
          <a:p>
            <a:pPr marL="0" indent="0" algn="just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>
                <a:highlight>
                  <a:srgbClr val="FFFF00"/>
                </a:highlight>
              </a:rPr>
              <a:t>PostOrder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 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后序遍历左子树*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>
                <a:highlight>
                  <a:srgbClr val="FFFF00"/>
                </a:highlight>
              </a:rPr>
              <a:t>PostOrder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后序遍历右子树*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  <a:endParaRPr lang="zh-CN" altLang="en-US" sz="2400" dirty="0">
              <a:solidFill>
                <a:srgbClr val="CC00CC"/>
              </a:solidFill>
            </a:endParaRPr>
          </a:p>
          <a:p>
            <a:pPr marL="0" indent="0" algn="just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>
                <a:solidFill>
                  <a:srgbClr val="00B050"/>
                </a:solidFill>
              </a:rPr>
              <a:t>Visit</a:t>
            </a:r>
            <a:r>
              <a:rPr lang="en-US" altLang="zh-CN" sz="2400" dirty="0"/>
              <a:t>(root -&gt;data);	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访问根结点*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78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9C17D-8C1B-43FC-A29C-F1B8B9E7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990600"/>
          </a:xfrm>
        </p:spPr>
        <p:txBody>
          <a:bodyPr/>
          <a:lstStyle/>
          <a:p>
            <a:r>
              <a:rPr lang="en-US" altLang="zh-CN" sz="4400" dirty="0"/>
              <a:t>6.3.2  </a:t>
            </a:r>
            <a:r>
              <a:rPr lang="zh-CN" altLang="en-US" sz="4400" dirty="0"/>
              <a:t>遍历算法应用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FDFF2-2F62-44D4-9098-9A45148BF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57400"/>
            <a:ext cx="11582400" cy="4495800"/>
          </a:xfrm>
        </p:spPr>
        <p:txBody>
          <a:bodyPr/>
          <a:lstStyle/>
          <a:p>
            <a:r>
              <a:rPr lang="zh-CN" altLang="en-US" sz="2800" dirty="0"/>
              <a:t>二叉树的遍历运算是一个</a:t>
            </a:r>
            <a:r>
              <a:rPr lang="zh-CN" altLang="en-US" sz="2800" dirty="0">
                <a:solidFill>
                  <a:srgbClr val="00B050"/>
                </a:solidFill>
              </a:rPr>
              <a:t>重要</a:t>
            </a:r>
            <a:r>
              <a:rPr lang="zh-CN" altLang="en-US" sz="2800" dirty="0"/>
              <a:t>的基础。</a:t>
            </a:r>
            <a:endParaRPr lang="en-US" altLang="zh-CN" sz="2800" dirty="0"/>
          </a:p>
          <a:p>
            <a:r>
              <a:rPr lang="zh-CN" altLang="en-US" sz="2800" dirty="0"/>
              <a:t>在实际应用中：</a:t>
            </a:r>
            <a:endParaRPr lang="en-US" altLang="zh-CN" sz="2800" dirty="0"/>
          </a:p>
          <a:p>
            <a:pPr lvl="1"/>
            <a:r>
              <a:rPr lang="zh-CN" altLang="en-US" sz="2800" dirty="0"/>
              <a:t>一是重点理解</a:t>
            </a:r>
            <a:r>
              <a:rPr lang="zh-CN" altLang="en-US" sz="2800" dirty="0">
                <a:solidFill>
                  <a:srgbClr val="00B050"/>
                </a:solidFill>
              </a:rPr>
              <a:t>访问根结点</a:t>
            </a:r>
            <a:r>
              <a:rPr lang="zh-CN" altLang="en-US" sz="2800" dirty="0"/>
              <a:t>操作的</a:t>
            </a:r>
            <a:r>
              <a:rPr lang="zh-CN" altLang="en-US" sz="2800" dirty="0">
                <a:solidFill>
                  <a:srgbClr val="00B050"/>
                </a:solidFill>
              </a:rPr>
              <a:t>含义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/>
            <a:r>
              <a:rPr lang="zh-CN" altLang="en-US" sz="2800" dirty="0"/>
              <a:t>二是注意对具体的实现问题是否需要考虑遍历的</a:t>
            </a:r>
            <a:r>
              <a:rPr lang="zh-CN" altLang="en-US" sz="2800" dirty="0">
                <a:solidFill>
                  <a:srgbClr val="00B050"/>
                </a:solidFill>
              </a:rPr>
              <a:t>次序</a:t>
            </a:r>
            <a:r>
              <a:rPr lang="zh-CN" altLang="en-US" sz="2800" dirty="0"/>
              <a:t>问题。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3284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04669-8E48-41E8-B621-AE583E7F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、输出二叉树中的结点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FDCB-C899-448B-A350-BAC6F5F3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先序遍历输出二叉树结点</a:t>
            </a:r>
            <a:r>
              <a:rPr lang="en-US" altLang="zh-CN" sz="2400" dirty="0">
                <a:solidFill>
                  <a:srgbClr val="CC00CC"/>
                </a:solidFill>
              </a:rPr>
              <a:t>, root</a:t>
            </a:r>
            <a:r>
              <a:rPr lang="zh-CN" altLang="en-US" sz="2400" dirty="0">
                <a:solidFill>
                  <a:srgbClr val="CC00CC"/>
                </a:solidFill>
              </a:rPr>
              <a:t>为指向二叉树根结点的指针 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/>
              <a:t>PreOrder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root) {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zh-CN" sz="2400" dirty="0"/>
              <a:t>    if (root!=NULL) {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("%c  ", root -&gt;data);		</a:t>
            </a: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输出根结点 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PreOrder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 	</a:t>
            </a: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先序遍历左子树 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PreOrder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 	</a:t>
            </a: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先序遍历右子树 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B1C9B8F-7F79-43A6-AA90-55782830F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867400"/>
            <a:ext cx="815340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问题思考：若要求统计二叉树中结点个数应如何去实现？</a:t>
            </a:r>
          </a:p>
        </p:txBody>
      </p:sp>
    </p:spTree>
    <p:extLst>
      <p:ext uri="{BB962C8B-B14F-4D97-AF65-F5344CB8AC3E}">
        <p14:creationId xmlns:p14="http://schemas.microsoft.com/office/powerpoint/2010/main" val="13457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D3FB6-9960-4F91-9572-D59E5516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、输出二叉树中的叶子结点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E512F-A8B2-4609-BB6B-2D0ACC56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62808"/>
            <a:ext cx="11582400" cy="526659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判断结点既没有左孩子，又没有右孩子时，则输出该结点 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/>
              <a:t>PreOrder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root)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if (root!=NULL)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if (root 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==NULL &amp;&amp; root 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==NULL)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("%c  ", root -&gt;data); 	</a:t>
            </a: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输出叶结点 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PreOrder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 	</a:t>
            </a: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先序遍历左子树 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PreOrder</a:t>
            </a:r>
            <a:r>
              <a:rPr lang="en-US" altLang="zh-CN" sz="2400" dirty="0"/>
              <a:t>(root 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 	</a:t>
            </a: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先序遍历右子树 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11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A482C-3F9E-48A7-9D6D-181891BE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、统计叶子结点数目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36327-A969-46D7-B815-3E940F2F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后续遍历：</a:t>
            </a:r>
            <a:r>
              <a:rPr lang="en-US" altLang="zh-CN" sz="2400" dirty="0" err="1">
                <a:solidFill>
                  <a:srgbClr val="CC00CC"/>
                </a:solidFill>
              </a:rPr>
              <a:t>LeafCount</a:t>
            </a:r>
            <a:r>
              <a:rPr lang="zh-CN" altLang="en-US" sz="2400" dirty="0">
                <a:solidFill>
                  <a:srgbClr val="CC00CC"/>
                </a:solidFill>
              </a:rPr>
              <a:t>保存叶子结点的数目的全局变量</a:t>
            </a:r>
            <a:r>
              <a:rPr lang="en-US" altLang="zh-CN" sz="2400" dirty="0">
                <a:solidFill>
                  <a:srgbClr val="CC00CC"/>
                </a:solidFill>
              </a:rPr>
              <a:t>,</a:t>
            </a:r>
            <a:r>
              <a:rPr lang="zh-CN" altLang="en-US" sz="2400" dirty="0">
                <a:solidFill>
                  <a:srgbClr val="CC00CC"/>
                </a:solidFill>
              </a:rPr>
              <a:t>调用之前初始化值为</a:t>
            </a:r>
            <a:r>
              <a:rPr lang="en-US" altLang="zh-CN" sz="2400" dirty="0">
                <a:solidFill>
                  <a:srgbClr val="CC00CC"/>
                </a:solidFill>
              </a:rPr>
              <a:t>0 */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leaf_a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root)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if(root!=NULL)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leaf_a</a:t>
            </a:r>
            <a:r>
              <a:rPr lang="en-US" altLang="zh-CN" sz="2400" dirty="0"/>
              <a:t>(root-&gt;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leaf_a</a:t>
            </a:r>
            <a:r>
              <a:rPr lang="en-US" altLang="zh-CN" sz="2400" dirty="0"/>
              <a:t>(root-&gt;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if (root 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==NULL &amp;&amp; root 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==NULL)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LeafCount</a:t>
            </a:r>
            <a:r>
              <a:rPr lang="en-US" altLang="zh-CN" sz="2400" dirty="0"/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88617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A482C-3F9E-48A7-9D6D-181891BE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83820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、统计叶子结点数目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36327-A969-46D7-B815-3E940F2F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658600" cy="5410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后续遍历：采用分治算法，如果是空树，返回</a:t>
            </a:r>
            <a:r>
              <a:rPr lang="en-US" altLang="zh-CN" sz="2000" dirty="0">
                <a:solidFill>
                  <a:srgbClr val="CC00CC"/>
                </a:solidFill>
              </a:rPr>
              <a:t>0</a:t>
            </a:r>
            <a:r>
              <a:rPr lang="zh-CN" altLang="en-US" sz="2000" dirty="0">
                <a:solidFill>
                  <a:srgbClr val="CC00CC"/>
                </a:solidFill>
              </a:rPr>
              <a:t>；如果只有一个结点，返回</a:t>
            </a:r>
            <a:r>
              <a:rPr lang="en-US" altLang="zh-CN" sz="2000" dirty="0">
                <a:solidFill>
                  <a:srgbClr val="CC00CC"/>
                </a:solidFill>
              </a:rPr>
              <a:t>1</a:t>
            </a:r>
            <a:r>
              <a:rPr lang="zh-CN" altLang="en-US" sz="2000" dirty="0">
                <a:solidFill>
                  <a:srgbClr val="CC00CC"/>
                </a:solidFill>
              </a:rPr>
              <a:t>；</a:t>
            </a:r>
            <a:endParaRPr lang="en-US" altLang="zh-CN" sz="2000" dirty="0">
              <a:solidFill>
                <a:srgbClr val="CC00CC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CC00CC"/>
                </a:solidFill>
              </a:rPr>
              <a:t>     </a:t>
            </a:r>
            <a:r>
              <a:rPr lang="zh-CN" altLang="en-US" sz="2000" dirty="0">
                <a:solidFill>
                  <a:srgbClr val="CC00CC"/>
                </a:solidFill>
              </a:rPr>
              <a:t>否则为左右子树的叶子结点数之和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leaf_b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BiTree</a:t>
            </a:r>
            <a:r>
              <a:rPr lang="en-US" altLang="zh-CN" sz="2000" dirty="0"/>
              <a:t> root)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LeafCount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if(root==NULL)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LeafCount</a:t>
            </a:r>
            <a:r>
              <a:rPr lang="en-US" altLang="zh-CN" sz="2000" dirty="0"/>
              <a:t> =0;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else if((root-&gt;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==NULL)&amp;&amp;(root-&gt;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==NULL))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LeafCount</a:t>
            </a:r>
            <a:r>
              <a:rPr lang="en-US" altLang="zh-CN" sz="2000" dirty="0"/>
              <a:t> =1;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else 	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叶子数为左右子树的叶子数目之和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LeafCount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leaf_b</a:t>
            </a:r>
            <a:r>
              <a:rPr lang="en-US" altLang="zh-CN" sz="2000" dirty="0"/>
              <a:t>(root-&gt;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) + </a:t>
            </a:r>
            <a:r>
              <a:rPr lang="en-US" altLang="zh-CN" sz="2000" dirty="0" err="1"/>
              <a:t>leaf_b</a:t>
            </a:r>
            <a:r>
              <a:rPr lang="en-US" altLang="zh-CN" sz="2000" dirty="0"/>
              <a:t>(root-&gt;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);</a:t>
            </a:r>
            <a:r>
              <a:rPr lang="en-US" altLang="zh-CN" sz="1400" dirty="0">
                <a:solidFill>
                  <a:srgbClr val="CC00CC"/>
                </a:solidFill>
              </a:rPr>
              <a:t> </a:t>
            </a:r>
            <a:endParaRPr lang="en-US" altLang="zh-CN" sz="2000" dirty="0">
              <a:solidFill>
                <a:srgbClr val="CC00CC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return </a:t>
            </a:r>
            <a:r>
              <a:rPr lang="en-US" altLang="zh-CN" sz="2000" dirty="0" err="1"/>
              <a:t>LeafCount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76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6.1.1   </a:t>
            </a:r>
            <a:r>
              <a:rPr lang="zh-CN" altLang="en-US" dirty="0"/>
              <a:t>树的（逻辑）表示</a:t>
            </a:r>
          </a:p>
        </p:txBody>
      </p:sp>
      <p:sp>
        <p:nvSpPr>
          <p:cNvPr id="31" name="Text Box 56">
            <a:extLst>
              <a:ext uri="{FF2B5EF4-FFF2-40B4-BE49-F238E27FC236}">
                <a16:creationId xmlns:a16="http://schemas.microsoft.com/office/drawing/2014/main" id="{A869E6ED-6355-4D83-BDCF-404F6E2C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707" y="5926791"/>
            <a:ext cx="280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文氏图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表示法</a:t>
            </a:r>
            <a:endParaRPr lang="en-US" altLang="zh-CN" sz="28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88" y="1371600"/>
            <a:ext cx="7021512" cy="9144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00B050"/>
                </a:solidFill>
              </a:rPr>
              <a:t>集合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00B050"/>
                </a:solidFill>
              </a:rPr>
              <a:t>集合的包含关系</a:t>
            </a:r>
            <a:r>
              <a:rPr lang="zh-CN" altLang="en-US" dirty="0"/>
              <a:t>描述树结构。</a:t>
            </a:r>
          </a:p>
        </p:txBody>
      </p:sp>
      <p:grpSp>
        <p:nvGrpSpPr>
          <p:cNvPr id="33" name="Group 83">
            <a:extLst>
              <a:ext uri="{FF2B5EF4-FFF2-40B4-BE49-F238E27FC236}">
                <a16:creationId xmlns:a16="http://schemas.microsoft.com/office/drawing/2014/main" id="{114B3ADD-4EA5-49DF-8C0E-461A73FC987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524000"/>
            <a:ext cx="4464050" cy="4176712"/>
            <a:chOff x="158" y="935"/>
            <a:chExt cx="2812" cy="2631"/>
          </a:xfrm>
        </p:grpSpPr>
        <p:sp>
          <p:nvSpPr>
            <p:cNvPr id="34" name="Oval 84">
              <a:extLst>
                <a:ext uri="{FF2B5EF4-FFF2-40B4-BE49-F238E27FC236}">
                  <a16:creationId xmlns:a16="http://schemas.microsoft.com/office/drawing/2014/main" id="{D1E84059-120C-4BEA-9919-12CB39863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935"/>
              <a:ext cx="2812" cy="2631"/>
            </a:xfrm>
            <a:prstGeom prst="ellipse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 Box 85">
              <a:extLst>
                <a:ext uri="{FF2B5EF4-FFF2-40B4-BE49-F238E27FC236}">
                  <a16:creationId xmlns:a16="http://schemas.microsoft.com/office/drawing/2014/main" id="{2C8C24B8-52F1-42D6-A530-B15B48F94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1162"/>
              <a:ext cx="226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6" name="Oval 86">
              <a:extLst>
                <a:ext uri="{FF2B5EF4-FFF2-40B4-BE49-F238E27FC236}">
                  <a16:creationId xmlns:a16="http://schemas.microsoft.com/office/drawing/2014/main" id="{620DED84-E3C5-4A6D-B8A3-1EC29953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706"/>
              <a:ext cx="862" cy="1043"/>
            </a:xfrm>
            <a:prstGeom prst="ellipse">
              <a:avLst/>
            </a:prstGeom>
            <a:solidFill>
              <a:srgbClr val="99FFC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87">
              <a:extLst>
                <a:ext uri="{FF2B5EF4-FFF2-40B4-BE49-F238E27FC236}">
                  <a16:creationId xmlns:a16="http://schemas.microsoft.com/office/drawing/2014/main" id="{53352824-4045-4E43-8C1E-4FD088DF0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8" name="Oval 88">
              <a:extLst>
                <a:ext uri="{FF2B5EF4-FFF2-40B4-BE49-F238E27FC236}">
                  <a16:creationId xmlns:a16="http://schemas.microsoft.com/office/drawing/2014/main" id="{083FBBFE-CD81-4274-8B2D-69210CC82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206"/>
              <a:ext cx="272" cy="2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39" name="Text Box 89">
              <a:extLst>
                <a:ext uri="{FF2B5EF4-FFF2-40B4-BE49-F238E27FC236}">
                  <a16:creationId xmlns:a16="http://schemas.microsoft.com/office/drawing/2014/main" id="{7459A647-D7D0-48E4-8DF7-277B186C2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1888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0" name="Oval 90">
              <a:extLst>
                <a:ext uri="{FF2B5EF4-FFF2-40B4-BE49-F238E27FC236}">
                  <a16:creationId xmlns:a16="http://schemas.microsoft.com/office/drawing/2014/main" id="{5694B21F-BB3D-4C2A-8448-823C0075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479"/>
              <a:ext cx="680" cy="1633"/>
            </a:xfrm>
            <a:prstGeom prst="ellipse">
              <a:avLst/>
            </a:prstGeom>
            <a:solidFill>
              <a:srgbClr val="99FFC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 Box 91">
              <a:extLst>
                <a:ext uri="{FF2B5EF4-FFF2-40B4-BE49-F238E27FC236}">
                  <a16:creationId xmlns:a16="http://schemas.microsoft.com/office/drawing/2014/main" id="{3A68328A-2F28-423C-A66A-236AAE8BD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" y="1661"/>
              <a:ext cx="18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2" name="Oval 92">
              <a:extLst>
                <a:ext uri="{FF2B5EF4-FFF2-40B4-BE49-F238E27FC236}">
                  <a16:creationId xmlns:a16="http://schemas.microsoft.com/office/drawing/2014/main" id="{B4D438F1-63E3-4D36-874F-2F7A51741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1978"/>
              <a:ext cx="408" cy="99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 Box 93">
              <a:extLst>
                <a:ext uri="{FF2B5EF4-FFF2-40B4-BE49-F238E27FC236}">
                  <a16:creationId xmlns:a16="http://schemas.microsoft.com/office/drawing/2014/main" id="{8DF1C295-115E-410D-829B-286BA6F11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2108"/>
              <a:ext cx="181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4" name="Oval 94">
              <a:extLst>
                <a:ext uri="{FF2B5EF4-FFF2-40B4-BE49-F238E27FC236}">
                  <a16:creationId xmlns:a16="http://schemas.microsoft.com/office/drawing/2014/main" id="{561B311A-4B73-4A42-A9ED-C9B7AA27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522"/>
              <a:ext cx="227" cy="273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AFBF1491-7B60-42B8-990C-E8C9D7BBA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389"/>
              <a:ext cx="816" cy="1769"/>
            </a:xfrm>
            <a:prstGeom prst="ellipse">
              <a:avLst/>
            </a:prstGeom>
            <a:solidFill>
              <a:srgbClr val="99FFCC"/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DD782B4A-B174-43ED-BBEC-655C569DB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1888"/>
              <a:ext cx="589" cy="113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b="1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E1BA84F7-D626-4D6A-8AFA-0E9F433D1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620"/>
              <a:ext cx="182" cy="22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8" name="Text Box 98">
              <a:extLst>
                <a:ext uri="{FF2B5EF4-FFF2-40B4-BE49-F238E27FC236}">
                  <a16:creationId xmlns:a16="http://schemas.microsoft.com/office/drawing/2014/main" id="{C3CD0D5B-6E55-4255-8C3C-6C19EDA5E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1570"/>
              <a:ext cx="232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3BDF7D58-CD67-41C0-BB2A-098B7D8B1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296"/>
              <a:ext cx="182" cy="227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BD6E6362-4716-4024-B66C-19C176AE4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2523"/>
              <a:ext cx="182" cy="227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B77B8B6B-A379-41D1-BE12-25454E1B4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659"/>
              <a:ext cx="182" cy="227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2" name="Text Box 102">
              <a:extLst>
                <a:ext uri="{FF2B5EF4-FFF2-40B4-BE49-F238E27FC236}">
                  <a16:creationId xmlns:a16="http://schemas.microsoft.com/office/drawing/2014/main" id="{9E14A652-3354-4B9C-8E5A-0C67472D9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114"/>
              <a:ext cx="227" cy="25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53" name="AutoShape 103">
            <a:extLst>
              <a:ext uri="{FF2B5EF4-FFF2-40B4-BE49-F238E27FC236}">
                <a16:creationId xmlns:a16="http://schemas.microsoft.com/office/drawing/2014/main" id="{5201AEAC-B3BD-4689-9972-86306BF9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1" y="3959355"/>
            <a:ext cx="1152525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550DA2A-64F0-43B8-8FC4-522D8AE5E3DE}"/>
              </a:ext>
            </a:extLst>
          </p:cNvPr>
          <p:cNvGrpSpPr>
            <a:grpSpLocks noChangeAspect="1"/>
          </p:cNvGrpSpPr>
          <p:nvPr/>
        </p:nvGrpSpPr>
        <p:grpSpPr>
          <a:xfrm>
            <a:off x="6965952" y="2652338"/>
            <a:ext cx="4836065" cy="2802941"/>
            <a:chOff x="1692275" y="2276475"/>
            <a:chExt cx="3816350" cy="2305050"/>
          </a:xfrm>
          <a:solidFill>
            <a:srgbClr val="FFFFCC"/>
          </a:solidFill>
        </p:grpSpPr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A04B7DEA-D4ED-404C-8482-E741C55B6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C2DC9517-4087-4435-A0C5-BBF687425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Oval 31">
              <a:extLst>
                <a:ext uri="{FF2B5EF4-FFF2-40B4-BE49-F238E27FC236}">
                  <a16:creationId xmlns:a16="http://schemas.microsoft.com/office/drawing/2014/main" id="{3459EAFE-9FE3-495F-8CD4-9F973701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4" name="Oval 32">
              <a:extLst>
                <a:ext uri="{FF2B5EF4-FFF2-40B4-BE49-F238E27FC236}">
                  <a16:creationId xmlns:a16="http://schemas.microsoft.com/office/drawing/2014/main" id="{F9CAA653-60F5-49D2-9BA0-72F4CC6CF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5" name="Oval 33">
              <a:extLst>
                <a:ext uri="{FF2B5EF4-FFF2-40B4-BE49-F238E27FC236}">
                  <a16:creationId xmlns:a16="http://schemas.microsoft.com/office/drawing/2014/main" id="{0E9DF5F9-06CF-49F5-8378-5CB3EC657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86" name="Oval 34">
              <a:extLst>
                <a:ext uri="{FF2B5EF4-FFF2-40B4-BE49-F238E27FC236}">
                  <a16:creationId xmlns:a16="http://schemas.microsoft.com/office/drawing/2014/main" id="{38C907D1-D48A-4693-9438-621EF8A6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87" name="Oval 35">
              <a:extLst>
                <a:ext uri="{FF2B5EF4-FFF2-40B4-BE49-F238E27FC236}">
                  <a16:creationId xmlns:a16="http://schemas.microsoft.com/office/drawing/2014/main" id="{77041098-DB5C-499B-89C6-06292F32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88" name="Oval 36">
              <a:extLst>
                <a:ext uri="{FF2B5EF4-FFF2-40B4-BE49-F238E27FC236}">
                  <a16:creationId xmlns:a16="http://schemas.microsoft.com/office/drawing/2014/main" id="{B6813521-3ADD-4D5A-833E-B6E1CDE26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89" name="Oval 37">
              <a:extLst>
                <a:ext uri="{FF2B5EF4-FFF2-40B4-BE49-F238E27FC236}">
                  <a16:creationId xmlns:a16="http://schemas.microsoft.com/office/drawing/2014/main" id="{FD6B1444-0D16-4A7E-A300-4FC57035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90" name="Oval 38">
              <a:extLst>
                <a:ext uri="{FF2B5EF4-FFF2-40B4-BE49-F238E27FC236}">
                  <a16:creationId xmlns:a16="http://schemas.microsoft.com/office/drawing/2014/main" id="{26917969-29DB-4C85-A192-82B07615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91" name="Oval 39">
              <a:extLst>
                <a:ext uri="{FF2B5EF4-FFF2-40B4-BE49-F238E27FC236}">
                  <a16:creationId xmlns:a16="http://schemas.microsoft.com/office/drawing/2014/main" id="{7BBF665E-4143-44CC-A881-F06523A9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92" name="Oval 40">
              <a:extLst>
                <a:ext uri="{FF2B5EF4-FFF2-40B4-BE49-F238E27FC236}">
                  <a16:creationId xmlns:a16="http://schemas.microsoft.com/office/drawing/2014/main" id="{0F58FCAD-FA79-4175-9A71-CD5D894F8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3" name="Oval 41">
              <a:extLst>
                <a:ext uri="{FF2B5EF4-FFF2-40B4-BE49-F238E27FC236}">
                  <a16:creationId xmlns:a16="http://schemas.microsoft.com/office/drawing/2014/main" id="{F4F90409-959A-4B1B-BA33-AF83B6707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id="{886A7151-02BB-4E05-B9FE-FBEDA51CF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95" name="Oval 43">
              <a:extLst>
                <a:ext uri="{FF2B5EF4-FFF2-40B4-BE49-F238E27FC236}">
                  <a16:creationId xmlns:a16="http://schemas.microsoft.com/office/drawing/2014/main" id="{803E6051-8102-4E92-9177-7A491D011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96" name="Line 44">
              <a:extLst>
                <a:ext uri="{FF2B5EF4-FFF2-40B4-BE49-F238E27FC236}">
                  <a16:creationId xmlns:a16="http://schemas.microsoft.com/office/drawing/2014/main" id="{157BF7BD-7DD8-4BAD-9E5B-2E603EF27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Line 45">
              <a:extLst>
                <a:ext uri="{FF2B5EF4-FFF2-40B4-BE49-F238E27FC236}">
                  <a16:creationId xmlns:a16="http://schemas.microsoft.com/office/drawing/2014/main" id="{AFB85595-5F85-45E0-A6B2-A12719C76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Line 46">
              <a:extLst>
                <a:ext uri="{FF2B5EF4-FFF2-40B4-BE49-F238E27FC236}">
                  <a16:creationId xmlns:a16="http://schemas.microsoft.com/office/drawing/2014/main" id="{5631BB57-DF30-493B-ABD9-2BBDDFE37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Line 49">
              <a:extLst>
                <a:ext uri="{FF2B5EF4-FFF2-40B4-BE49-F238E27FC236}">
                  <a16:creationId xmlns:a16="http://schemas.microsoft.com/office/drawing/2014/main" id="{F0CFC9DD-2C03-4D52-B6C1-F490A462D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Line 50">
              <a:extLst>
                <a:ext uri="{FF2B5EF4-FFF2-40B4-BE49-F238E27FC236}">
                  <a16:creationId xmlns:a16="http://schemas.microsoft.com/office/drawing/2014/main" id="{3395438F-BE11-4B8C-8EBD-9A00DD7D2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7661F490-7E7B-4722-A393-EA4CD880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E4C231C7-D02C-4C90-8973-79EDE9C4C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Line 53">
              <a:extLst>
                <a:ext uri="{FF2B5EF4-FFF2-40B4-BE49-F238E27FC236}">
                  <a16:creationId xmlns:a16="http://schemas.microsoft.com/office/drawing/2014/main" id="{5E97F3FE-2C44-4262-BF98-5F286960C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Line 54">
              <a:extLst>
                <a:ext uri="{FF2B5EF4-FFF2-40B4-BE49-F238E27FC236}">
                  <a16:creationId xmlns:a16="http://schemas.microsoft.com/office/drawing/2014/main" id="{6C957716-8FCA-49AB-AF90-45B8A74EB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B7944B30-312D-4724-AE70-DFD20244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216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9DF5D-7E6E-445D-9115-7A27F63F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、建立二叉链表方式存储的二叉树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3AD30-9BEC-4AE7-ABCE-ED417A8B4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81" y="1338262"/>
            <a:ext cx="8123386" cy="5181600"/>
          </a:xfrm>
        </p:spPr>
        <p:txBody>
          <a:bodyPr/>
          <a:lstStyle/>
          <a:p>
            <a:r>
              <a:rPr lang="zh-CN" altLang="en-US" dirty="0"/>
              <a:t>给定一棵二叉树，可以得到它的遍历序列；反过来，给定一个遍历序列，也可以创建相应的二叉链表。</a:t>
            </a:r>
            <a:endParaRPr lang="en-US" altLang="zh-CN" dirty="0"/>
          </a:p>
          <a:p>
            <a:r>
              <a:rPr lang="zh-CN" altLang="en-US" dirty="0"/>
              <a:t>在这里所说的遍历序列是一种“扩展的遍历序列”，通常用特定的元素表示空子树。例如：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AB.DF..G..C.E.H..</a:t>
            </a:r>
          </a:p>
          <a:p>
            <a:r>
              <a:rPr lang="zh-CN" altLang="en-US" dirty="0"/>
              <a:t>其中用小圆点表示空子树（先序）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827B74E-03FF-431D-A181-A9FBC0BE3AAA}"/>
              </a:ext>
            </a:extLst>
          </p:cNvPr>
          <p:cNvGrpSpPr/>
          <p:nvPr/>
        </p:nvGrpSpPr>
        <p:grpSpPr>
          <a:xfrm>
            <a:off x="8061473" y="2133600"/>
            <a:ext cx="3846346" cy="4097336"/>
            <a:chOff x="414095" y="610998"/>
            <a:chExt cx="3846346" cy="4097336"/>
          </a:xfrm>
          <a:solidFill>
            <a:srgbClr val="FFFFCC"/>
          </a:solidFill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DE302445-ED9E-41A4-9547-A3637A04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070" y="610998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B274865B-5CBC-4BFC-93E0-3AF111EEC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645" y="1149160"/>
              <a:ext cx="474663" cy="719137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D68F4FCF-45FF-4503-A6D9-EE4686892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833" y="1149160"/>
              <a:ext cx="449263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56B0CFC3-2A80-4890-8103-556E17FA6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233" y="2373123"/>
              <a:ext cx="503238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62">
              <a:extLst>
                <a:ext uri="{FF2B5EF4-FFF2-40B4-BE49-F238E27FC236}">
                  <a16:creationId xmlns:a16="http://schemas.microsoft.com/office/drawing/2014/main" id="{2CDD27F0-69F2-44B0-B73F-19AD22E1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758" y="1763523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0" name="Oval 63">
              <a:extLst>
                <a:ext uri="{FF2B5EF4-FFF2-40B4-BE49-F238E27FC236}">
                  <a16:creationId xmlns:a16="http://schemas.microsoft.com/office/drawing/2014/main" id="{174E55B2-80BE-48AD-90EF-3320FB87F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95" y="1796860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11" name="Oval 64">
              <a:extLst>
                <a:ext uri="{FF2B5EF4-FFF2-40B4-BE49-F238E27FC236}">
                  <a16:creationId xmlns:a16="http://schemas.microsoft.com/office/drawing/2014/main" id="{3FE2C3EA-89CA-4AA5-BC51-F3A47704E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033" y="2914460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516C22FB-AF02-4E7C-AED2-602800F83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914" y="3451034"/>
              <a:ext cx="474663" cy="719137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00A53F68-665E-4D58-BED9-D4C948DA7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102" y="3451034"/>
              <a:ext cx="449263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Oval 62">
              <a:extLst>
                <a:ext uri="{FF2B5EF4-FFF2-40B4-BE49-F238E27FC236}">
                  <a16:creationId xmlns:a16="http://schemas.microsoft.com/office/drawing/2014/main" id="{81DD7C9E-97E9-4F0B-B0DE-3DE78ECA7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027" y="4065397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15" name="Oval 63">
              <a:extLst>
                <a:ext uri="{FF2B5EF4-FFF2-40B4-BE49-F238E27FC236}">
                  <a16:creationId xmlns:a16="http://schemas.microsoft.com/office/drawing/2014/main" id="{1B3C9C87-A145-4BBC-8622-E456BC0A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64" y="4098734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9E209851-DEEF-4ECB-B45D-EA2049BD9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922" y="2290572"/>
              <a:ext cx="449263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Oval 62">
              <a:extLst>
                <a:ext uri="{FF2B5EF4-FFF2-40B4-BE49-F238E27FC236}">
                  <a16:creationId xmlns:a16="http://schemas.microsoft.com/office/drawing/2014/main" id="{8BFF5862-A615-4F7B-AD1E-3DB114CC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847" y="2904935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16B1E09F-FA99-42EC-9101-6E9B2656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916" y="3460506"/>
              <a:ext cx="449263" cy="647700"/>
            </a:xfrm>
            <a:prstGeom prst="lin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Oval 62">
              <a:extLst>
                <a:ext uri="{FF2B5EF4-FFF2-40B4-BE49-F238E27FC236}">
                  <a16:creationId xmlns:a16="http://schemas.microsoft.com/office/drawing/2014/main" id="{186C0FA7-A9FB-49B5-A11A-DE40321BA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841" y="4074869"/>
              <a:ext cx="609600" cy="609600"/>
            </a:xfrm>
            <a:prstGeom prst="ellipse">
              <a:avLst/>
            </a:prstGeom>
            <a:grp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118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743D-56DA-4E2C-8317-BC565C1D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11430000" cy="762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、利用“扩展先序遍历序列”创建二叉链表的算法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BAECC-E189-4559-828A-251AEA47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86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void </a:t>
            </a:r>
            <a:r>
              <a:rPr lang="en-US" altLang="zh-CN" sz="2200" dirty="0" err="1"/>
              <a:t>CreateBiTree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BiTree</a:t>
            </a:r>
            <a:r>
              <a:rPr lang="en-US" altLang="zh-CN" sz="2200" dirty="0"/>
              <a:t> *</a:t>
            </a:r>
            <a:r>
              <a:rPr lang="en-US" altLang="zh-CN" sz="2200" dirty="0" err="1"/>
              <a:t>bt</a:t>
            </a:r>
            <a:r>
              <a:rPr lang="en-US" altLang="zh-CN" sz="2200" dirty="0"/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char </a:t>
            </a:r>
            <a:r>
              <a:rPr lang="en-US" altLang="zh-CN" sz="2200" dirty="0" err="1"/>
              <a:t>ch</a:t>
            </a:r>
            <a:r>
              <a:rPr lang="en-US" altLang="zh-CN" sz="22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ch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getchar</a:t>
            </a:r>
            <a:r>
              <a:rPr lang="en-US" altLang="zh-CN" sz="2200" dirty="0"/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if(</a:t>
            </a:r>
            <a:r>
              <a:rPr lang="en-US" altLang="zh-CN" sz="2200" dirty="0" err="1"/>
              <a:t>ch</a:t>
            </a:r>
            <a:r>
              <a:rPr lang="en-US" altLang="zh-CN" sz="2200" dirty="0"/>
              <a:t>=='.') *</a:t>
            </a:r>
            <a:r>
              <a:rPr lang="en-US" altLang="zh-CN" sz="2200" dirty="0" err="1"/>
              <a:t>bt</a:t>
            </a:r>
            <a:r>
              <a:rPr lang="en-US" altLang="zh-CN" sz="2200" dirty="0"/>
              <a:t>=NULL;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else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*</a:t>
            </a:r>
            <a:r>
              <a:rPr lang="en-US" altLang="zh-CN" sz="2200" dirty="0" err="1"/>
              <a:t>bt</a:t>
            </a:r>
            <a:r>
              <a:rPr lang="en-US" altLang="zh-CN" sz="2200" dirty="0"/>
              <a:t>=(</a:t>
            </a:r>
            <a:r>
              <a:rPr lang="en-US" altLang="zh-CN" sz="2200" dirty="0" err="1"/>
              <a:t>BiTree</a:t>
            </a:r>
            <a:r>
              <a:rPr lang="en-US" altLang="zh-CN" sz="2200" dirty="0"/>
              <a:t>)malloc(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</a:t>
            </a:r>
            <a:r>
              <a:rPr lang="en-US" altLang="zh-CN" sz="2200" dirty="0" err="1"/>
              <a:t>BiTNode</a:t>
            </a:r>
            <a:r>
              <a:rPr lang="en-US" altLang="zh-CN" sz="2200" dirty="0"/>
              <a:t>)); 	</a:t>
            </a:r>
            <a:r>
              <a:rPr lang="en-US" altLang="zh-CN" sz="2200" dirty="0">
                <a:solidFill>
                  <a:srgbClr val="CC00CC"/>
                </a:solidFill>
              </a:rPr>
              <a:t>//</a:t>
            </a:r>
            <a:r>
              <a:rPr lang="zh-CN" altLang="en-US" sz="2200" dirty="0">
                <a:solidFill>
                  <a:srgbClr val="CC00CC"/>
                </a:solidFill>
              </a:rPr>
              <a:t>生成一个新结点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/>
              <a:t>        </a:t>
            </a:r>
            <a:r>
              <a:rPr lang="en-US" altLang="zh-CN" sz="2200" dirty="0"/>
              <a:t>(*</a:t>
            </a:r>
            <a:r>
              <a:rPr lang="en-US" altLang="zh-CN" sz="2200" dirty="0" err="1"/>
              <a:t>bt</a:t>
            </a:r>
            <a:r>
              <a:rPr lang="en-US" altLang="zh-CN" sz="2200" dirty="0"/>
              <a:t>)-&gt;data=</a:t>
            </a:r>
            <a:r>
              <a:rPr lang="en-US" altLang="zh-CN" sz="2200" dirty="0" err="1"/>
              <a:t>ch</a:t>
            </a:r>
            <a:r>
              <a:rPr lang="en-US" altLang="zh-CN" sz="22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CreateBiTree</a:t>
            </a:r>
            <a:r>
              <a:rPr lang="en-US" altLang="zh-CN" sz="2200" dirty="0"/>
              <a:t>(&amp;((*</a:t>
            </a:r>
            <a:r>
              <a:rPr lang="en-US" altLang="zh-CN" sz="2200" dirty="0" err="1"/>
              <a:t>bt</a:t>
            </a:r>
            <a:r>
              <a:rPr lang="en-US" altLang="zh-CN" sz="2200" dirty="0"/>
              <a:t>)-&gt;</a:t>
            </a:r>
            <a:r>
              <a:rPr lang="en-US" altLang="zh-CN" sz="2200" dirty="0" err="1"/>
              <a:t>LChild</a:t>
            </a:r>
            <a:r>
              <a:rPr lang="en-US" altLang="zh-CN" sz="2200" dirty="0"/>
              <a:t>)); 		</a:t>
            </a:r>
            <a:r>
              <a:rPr lang="en-US" altLang="zh-CN" sz="2200" dirty="0">
                <a:solidFill>
                  <a:srgbClr val="CC00CC"/>
                </a:solidFill>
              </a:rPr>
              <a:t>//</a:t>
            </a:r>
            <a:r>
              <a:rPr lang="zh-CN" altLang="en-US" sz="2200" dirty="0">
                <a:solidFill>
                  <a:srgbClr val="CC00CC"/>
                </a:solidFill>
              </a:rPr>
              <a:t>生成左子树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/>
              <a:t>        </a:t>
            </a:r>
            <a:r>
              <a:rPr lang="en-US" altLang="zh-CN" sz="2200" dirty="0" err="1"/>
              <a:t>CreateBiTree</a:t>
            </a:r>
            <a:r>
              <a:rPr lang="en-US" altLang="zh-CN" sz="2200" dirty="0"/>
              <a:t>(&amp;((*</a:t>
            </a:r>
            <a:r>
              <a:rPr lang="en-US" altLang="zh-CN" sz="2200" dirty="0" err="1"/>
              <a:t>bt</a:t>
            </a:r>
            <a:r>
              <a:rPr lang="en-US" altLang="zh-CN" sz="2200" dirty="0"/>
              <a:t>)-&gt;</a:t>
            </a:r>
            <a:r>
              <a:rPr lang="en-US" altLang="zh-CN" sz="2200" dirty="0" err="1"/>
              <a:t>RChild</a:t>
            </a:r>
            <a:r>
              <a:rPr lang="en-US" altLang="zh-CN" sz="2200" dirty="0"/>
              <a:t>));		</a:t>
            </a:r>
            <a:r>
              <a:rPr lang="en-US" altLang="zh-CN" sz="2200" dirty="0">
                <a:solidFill>
                  <a:srgbClr val="CC00CC"/>
                </a:solidFill>
              </a:rPr>
              <a:t>//</a:t>
            </a:r>
            <a:r>
              <a:rPr lang="zh-CN" altLang="en-US" sz="2200" dirty="0">
                <a:solidFill>
                  <a:srgbClr val="CC00CC"/>
                </a:solidFill>
              </a:rPr>
              <a:t>生成右子树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547185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6754E-BD41-458C-BC0A-949805A4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、求二叉树的高度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F3D05-4336-4C93-A3FC-238DDFAD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二叉树的高度（深度）为二叉树中结点层次的最大值，其递归定义如下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若</a:t>
            </a:r>
            <a:r>
              <a:rPr lang="en-US" altLang="zh-CN" dirty="0" err="1"/>
              <a:t>bt</a:t>
            </a:r>
            <a:r>
              <a:rPr lang="zh-CN" altLang="en-US" dirty="0"/>
              <a:t>为空，则高度为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若</a:t>
            </a:r>
            <a:r>
              <a:rPr lang="en-US" altLang="zh-CN" dirty="0" err="1"/>
              <a:t>bt</a:t>
            </a:r>
            <a:r>
              <a:rPr lang="zh-CN" altLang="en-US" dirty="0"/>
              <a:t>非空，其高度应为其左右子树高度的最大值加</a:t>
            </a:r>
            <a:r>
              <a:rPr lang="en-US" altLang="zh-CN" dirty="0"/>
              <a:t>1 </a:t>
            </a:r>
          </a:p>
          <a:p>
            <a:endParaRPr lang="zh-CN" alt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EE2E0187-1B9E-4D6E-BB64-A4380F5B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457200" cy="4572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9A8354-861D-4A60-9865-E87AF56A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457200" cy="15240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952CA9-6380-4D72-8D46-38DEBBCD1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00600"/>
            <a:ext cx="457200" cy="152400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5A9F51A-5FD8-49F6-8D3F-9B4AC123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962" y="3505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rgbClr val="D842C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endParaRPr lang="en-US" altLang="zh-CN" b="1" dirty="0">
              <a:solidFill>
                <a:srgbClr val="D842C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97B9903-EDFF-4E08-BBCD-D9D23CB443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419600"/>
            <a:ext cx="381000" cy="381000"/>
          </a:xfrm>
          <a:prstGeom prst="line">
            <a:avLst/>
          </a:prstGeom>
          <a:solidFill>
            <a:schemeClr val="accent1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9B00EF8-7BC9-492D-81B2-E772EDA7A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419600"/>
            <a:ext cx="381000" cy="381000"/>
          </a:xfrm>
          <a:prstGeom prst="line">
            <a:avLst/>
          </a:prstGeom>
          <a:solidFill>
            <a:schemeClr val="accent1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9C48FD47-B25C-49A3-BF1A-D33D5CDE46F8}"/>
              </a:ext>
            </a:extLst>
          </p:cNvPr>
          <p:cNvSpPr>
            <a:spLocks/>
          </p:cNvSpPr>
          <p:nvPr/>
        </p:nvSpPr>
        <p:spPr bwMode="auto">
          <a:xfrm>
            <a:off x="3739662" y="4800600"/>
            <a:ext cx="228600" cy="1524000"/>
          </a:xfrm>
          <a:prstGeom prst="leftBrace">
            <a:avLst>
              <a:gd name="adj1" fmla="val 125000"/>
              <a:gd name="adj2" fmla="val 50000"/>
            </a:avLst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AD03A1C9-D582-4388-B369-A55301581211}"/>
              </a:ext>
            </a:extLst>
          </p:cNvPr>
          <p:cNvSpPr>
            <a:spLocks/>
          </p:cNvSpPr>
          <p:nvPr/>
        </p:nvSpPr>
        <p:spPr bwMode="auto">
          <a:xfrm>
            <a:off x="5750169" y="4800600"/>
            <a:ext cx="269631" cy="1524000"/>
          </a:xfrm>
          <a:prstGeom prst="rightBrace">
            <a:avLst>
              <a:gd name="adj1" fmla="val 125000"/>
              <a:gd name="adj2" fmla="val 50000"/>
            </a:avLst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D7870BB-152D-47EC-A042-096A82801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970" y="5331767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D1BEA029-B725-4769-8CB2-FD419BD8C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2" y="529450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552CB3A1-DB07-4E3F-900D-693E0FFE76CD}"/>
              </a:ext>
            </a:extLst>
          </p:cNvPr>
          <p:cNvSpPr>
            <a:spLocks/>
          </p:cNvSpPr>
          <p:nvPr/>
        </p:nvSpPr>
        <p:spPr bwMode="auto">
          <a:xfrm>
            <a:off x="6775940" y="3962400"/>
            <a:ext cx="381000" cy="2438400"/>
          </a:xfrm>
          <a:prstGeom prst="rightBrace">
            <a:avLst>
              <a:gd name="adj1" fmla="val 233333"/>
              <a:gd name="adj2" fmla="val 50000"/>
            </a:avLst>
          </a:prstGeom>
          <a:solidFill>
            <a:srgbClr val="FFFFCC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02B5D3F-18F8-4075-9B7D-93E5ACFA0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523" y="48006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High=max(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hl+hr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)+1</a:t>
            </a:r>
          </a:p>
        </p:txBody>
      </p:sp>
    </p:spTree>
    <p:extLst>
      <p:ext uri="{BB962C8B-B14F-4D97-AF65-F5344CB8AC3E}">
        <p14:creationId xmlns:p14="http://schemas.microsoft.com/office/powerpoint/2010/main" val="1123356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68196-089D-44CD-BC66-03D2C5F1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54864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int </a:t>
            </a:r>
            <a:r>
              <a:rPr lang="en-US" altLang="zh-CN" sz="2300" dirty="0" err="1"/>
              <a:t>PostTreeDepth</a:t>
            </a:r>
            <a:r>
              <a:rPr lang="en-US" altLang="zh-CN" sz="2300" dirty="0"/>
              <a:t>(</a:t>
            </a:r>
            <a:r>
              <a:rPr lang="en-US" altLang="zh-CN" sz="2300" dirty="0" err="1"/>
              <a:t>BiTree</a:t>
            </a:r>
            <a:r>
              <a:rPr lang="en-US" altLang="zh-CN" sz="2300" dirty="0"/>
              <a:t> </a:t>
            </a:r>
            <a:r>
              <a:rPr lang="en-US" altLang="zh-CN" sz="2300" dirty="0" err="1"/>
              <a:t>bt</a:t>
            </a:r>
            <a:r>
              <a:rPr lang="en-US" altLang="zh-CN" sz="2300" dirty="0"/>
              <a:t>) {   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后序遍历求二叉树的高度递归算法 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int </a:t>
            </a:r>
            <a:r>
              <a:rPr lang="en-US" altLang="zh-CN" sz="2300" dirty="0" err="1"/>
              <a:t>hl,hr,max</a:t>
            </a:r>
            <a:r>
              <a:rPr lang="en-US" altLang="zh-CN" sz="23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if(</a:t>
            </a:r>
            <a:r>
              <a:rPr lang="en-US" altLang="zh-CN" sz="2300" dirty="0" err="1"/>
              <a:t>bt</a:t>
            </a:r>
            <a:r>
              <a:rPr lang="en-US" altLang="zh-CN" sz="2300" dirty="0"/>
              <a:t>!=NULL)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    hl=</a:t>
            </a:r>
            <a:r>
              <a:rPr lang="en-US" altLang="zh-CN" sz="2300" dirty="0" err="1"/>
              <a:t>PostTreeDepth</a:t>
            </a:r>
            <a:r>
              <a:rPr lang="en-US" altLang="zh-CN" sz="2300" dirty="0"/>
              <a:t>(</a:t>
            </a:r>
            <a:r>
              <a:rPr lang="en-US" altLang="zh-CN" sz="2300" dirty="0" err="1"/>
              <a:t>bt</a:t>
            </a:r>
            <a:r>
              <a:rPr lang="en-US" altLang="zh-CN" sz="2300" dirty="0"/>
              <a:t>-&gt;</a:t>
            </a:r>
            <a:r>
              <a:rPr lang="en-US" altLang="zh-CN" sz="2300" dirty="0" err="1"/>
              <a:t>LChild</a:t>
            </a:r>
            <a:r>
              <a:rPr lang="en-US" altLang="zh-CN" sz="2300" dirty="0"/>
              <a:t>); 	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求左子树的深度 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    </a:t>
            </a:r>
            <a:r>
              <a:rPr lang="en-US" altLang="zh-CN" sz="2300" dirty="0" err="1"/>
              <a:t>hr</a:t>
            </a:r>
            <a:r>
              <a:rPr lang="en-US" altLang="zh-CN" sz="2300" dirty="0"/>
              <a:t>=</a:t>
            </a:r>
            <a:r>
              <a:rPr lang="en-US" altLang="zh-CN" sz="2300" dirty="0" err="1"/>
              <a:t>PostTreeDepth</a:t>
            </a:r>
            <a:r>
              <a:rPr lang="en-US" altLang="zh-CN" sz="2300" dirty="0"/>
              <a:t>(</a:t>
            </a:r>
            <a:r>
              <a:rPr lang="en-US" altLang="zh-CN" sz="2300" dirty="0" err="1"/>
              <a:t>bt</a:t>
            </a:r>
            <a:r>
              <a:rPr lang="en-US" altLang="zh-CN" sz="2300" dirty="0"/>
              <a:t>-&gt;</a:t>
            </a:r>
            <a:r>
              <a:rPr lang="en-US" altLang="zh-CN" sz="2300" dirty="0" err="1"/>
              <a:t>RChild</a:t>
            </a:r>
            <a:r>
              <a:rPr lang="en-US" altLang="zh-CN" sz="2300" dirty="0"/>
              <a:t>); 	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求右子树的深度 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    max=hl&gt;</a:t>
            </a:r>
            <a:r>
              <a:rPr lang="en-US" altLang="zh-CN" sz="2300" dirty="0" err="1"/>
              <a:t>hr?hl:hr</a:t>
            </a:r>
            <a:r>
              <a:rPr lang="en-US" altLang="zh-CN" sz="2300" dirty="0"/>
              <a:t>; 				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得到左、右子树深度较大者*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    return(max+1); 				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返回树的深度 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dirty="0"/>
              <a:t>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else return(0);                             /* </a:t>
            </a:r>
            <a:r>
              <a:rPr lang="zh-CN" altLang="en-US" sz="2300" dirty="0"/>
              <a:t>如果是空树，则返回</a:t>
            </a:r>
            <a:r>
              <a:rPr lang="en-US" altLang="zh-CN" sz="2300" dirty="0"/>
              <a:t>0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dirty="0"/>
              <a:t>} 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en-US" sz="23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8CBBC6A-FEFA-4F20-8B7B-F74A7E3F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685800"/>
          </a:xfrm>
        </p:spPr>
        <p:txBody>
          <a:bodyPr/>
          <a:lstStyle/>
          <a:p>
            <a:r>
              <a:rPr lang="en-US" altLang="zh-CN" dirty="0"/>
              <a:t>5-1 </a:t>
            </a:r>
            <a:r>
              <a:rPr lang="zh-CN" altLang="en-US" dirty="0"/>
              <a:t>后序遍历求二叉树的高度递归算法</a:t>
            </a:r>
          </a:p>
        </p:txBody>
      </p:sp>
    </p:spTree>
    <p:extLst>
      <p:ext uri="{BB962C8B-B14F-4D97-AF65-F5344CB8AC3E}">
        <p14:creationId xmlns:p14="http://schemas.microsoft.com/office/powerpoint/2010/main" val="20307966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E546B-8457-4DFF-A47D-E05C9B72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en-US" altLang="zh-CN" dirty="0"/>
              <a:t>5-2 </a:t>
            </a:r>
            <a:r>
              <a:rPr lang="zh-CN" altLang="en-US" dirty="0"/>
              <a:t>前序遍历求二叉树的高度递归算法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68196-089D-44CD-BC66-03D2C5F1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734800" cy="54102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前序遍历求二叉树</a:t>
            </a:r>
            <a:r>
              <a:rPr lang="en-US" altLang="zh-CN" sz="2300" dirty="0" err="1">
                <a:solidFill>
                  <a:srgbClr val="CC00CC"/>
                </a:solidFill>
              </a:rPr>
              <a:t>bt</a:t>
            </a:r>
            <a:r>
              <a:rPr lang="zh-CN" altLang="en-US" sz="2300" dirty="0">
                <a:solidFill>
                  <a:srgbClr val="CC00CC"/>
                </a:solidFill>
              </a:rPr>
              <a:t>高度的递归算法，</a:t>
            </a:r>
            <a:r>
              <a:rPr lang="en-US" altLang="zh-CN" sz="2300" dirty="0">
                <a:solidFill>
                  <a:srgbClr val="CC00CC"/>
                </a:solidFill>
              </a:rPr>
              <a:t>h</a:t>
            </a:r>
            <a:r>
              <a:rPr lang="zh-CN" altLang="en-US" sz="2300" dirty="0">
                <a:solidFill>
                  <a:srgbClr val="CC00CC"/>
                </a:solidFill>
              </a:rPr>
              <a:t>为</a:t>
            </a:r>
            <a:r>
              <a:rPr lang="en-US" altLang="zh-CN" sz="2300" dirty="0" err="1">
                <a:solidFill>
                  <a:srgbClr val="CC00CC"/>
                </a:solidFill>
              </a:rPr>
              <a:t>bt</a:t>
            </a:r>
            <a:r>
              <a:rPr lang="zh-CN" altLang="en-US" sz="2300" dirty="0">
                <a:solidFill>
                  <a:srgbClr val="CC00CC"/>
                </a:solidFill>
              </a:rPr>
              <a:t>指向结点所在层次，初值为</a:t>
            </a:r>
            <a:r>
              <a:rPr lang="en-US" altLang="zh-CN" sz="2300" dirty="0">
                <a:solidFill>
                  <a:srgbClr val="CC00CC"/>
                </a:solidFill>
              </a:rPr>
              <a:t>1*/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>
                <a:solidFill>
                  <a:srgbClr val="CC00CC"/>
                </a:solidFill>
              </a:rPr>
              <a:t>/*depth</a:t>
            </a:r>
            <a:r>
              <a:rPr lang="zh-CN" altLang="en-US" sz="2300" dirty="0">
                <a:solidFill>
                  <a:srgbClr val="CC00CC"/>
                </a:solidFill>
              </a:rPr>
              <a:t>为当前求得的最大层次，为</a:t>
            </a:r>
            <a:r>
              <a:rPr lang="zh-CN" altLang="en-US" sz="2300" dirty="0">
                <a:solidFill>
                  <a:srgbClr val="FF0000"/>
                </a:solidFill>
              </a:rPr>
              <a:t>全局变量</a:t>
            </a:r>
            <a:r>
              <a:rPr lang="zh-CN" altLang="en-US" sz="2300" dirty="0">
                <a:solidFill>
                  <a:srgbClr val="CC00CC"/>
                </a:solidFill>
              </a:rPr>
              <a:t>，调用前初值为</a:t>
            </a:r>
            <a:r>
              <a:rPr lang="en-US" altLang="zh-CN" sz="2300" dirty="0">
                <a:solidFill>
                  <a:srgbClr val="CC00CC"/>
                </a:solidFill>
              </a:rPr>
              <a:t>0 */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void </a:t>
            </a:r>
            <a:r>
              <a:rPr lang="en-US" altLang="zh-CN" sz="2300" dirty="0" err="1"/>
              <a:t>PreTreeDepth</a:t>
            </a:r>
            <a:r>
              <a:rPr lang="en-US" altLang="zh-CN" sz="2300" dirty="0"/>
              <a:t>(</a:t>
            </a:r>
            <a:r>
              <a:rPr lang="en-US" altLang="zh-CN" sz="2300" dirty="0" err="1"/>
              <a:t>BiTree</a:t>
            </a:r>
            <a:r>
              <a:rPr lang="en-US" altLang="zh-CN" sz="2300" dirty="0"/>
              <a:t> </a:t>
            </a:r>
            <a:r>
              <a:rPr lang="en-US" altLang="zh-CN" sz="2300" dirty="0" err="1"/>
              <a:t>bt</a:t>
            </a:r>
            <a:r>
              <a:rPr lang="en-US" altLang="zh-CN" sz="2300" dirty="0"/>
              <a:t>, int h)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if(</a:t>
            </a:r>
            <a:r>
              <a:rPr lang="en-US" altLang="zh-CN" sz="2300" dirty="0" err="1"/>
              <a:t>bt</a:t>
            </a:r>
            <a:r>
              <a:rPr lang="en-US" altLang="zh-CN" sz="2300" dirty="0"/>
              <a:t>!=NULL)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    if(h&gt;depth)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        depth = h;		</a:t>
            </a:r>
            <a:r>
              <a:rPr lang="en-US" altLang="zh-CN" sz="2300" dirty="0">
                <a:solidFill>
                  <a:srgbClr val="CC00CC"/>
                </a:solidFill>
              </a:rPr>
              <a:t>/*</a:t>
            </a:r>
            <a:r>
              <a:rPr lang="zh-CN" altLang="en-US" sz="2300" dirty="0">
                <a:solidFill>
                  <a:srgbClr val="CC00CC"/>
                </a:solidFill>
              </a:rPr>
              <a:t>如果该结点层次值大于</a:t>
            </a:r>
            <a:r>
              <a:rPr lang="en-US" altLang="zh-CN" sz="2300" dirty="0">
                <a:solidFill>
                  <a:srgbClr val="CC00CC"/>
                </a:solidFill>
              </a:rPr>
              <a:t>depth</a:t>
            </a:r>
            <a:r>
              <a:rPr lang="zh-CN" altLang="en-US" sz="2300" dirty="0">
                <a:solidFill>
                  <a:srgbClr val="CC00CC"/>
                </a:solidFill>
              </a:rPr>
              <a:t>，更新</a:t>
            </a:r>
            <a:r>
              <a:rPr lang="en-US" altLang="zh-CN" sz="2300" dirty="0">
                <a:solidFill>
                  <a:srgbClr val="CC00CC"/>
                </a:solidFill>
              </a:rPr>
              <a:t>depth</a:t>
            </a:r>
            <a:r>
              <a:rPr lang="zh-CN" altLang="en-US" sz="2300" dirty="0">
                <a:solidFill>
                  <a:srgbClr val="CC00CC"/>
                </a:solidFill>
              </a:rPr>
              <a:t>的值*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    </a:t>
            </a:r>
            <a:r>
              <a:rPr lang="en-US" altLang="zh-CN" sz="2300" dirty="0" err="1"/>
              <a:t>PreTreeDepth</a:t>
            </a:r>
            <a:r>
              <a:rPr lang="en-US" altLang="zh-CN" sz="2300" dirty="0"/>
              <a:t>(</a:t>
            </a:r>
            <a:r>
              <a:rPr lang="en-US" altLang="zh-CN" sz="2300" dirty="0" err="1"/>
              <a:t>bt</a:t>
            </a:r>
            <a:r>
              <a:rPr lang="en-US" altLang="zh-CN" sz="2300" dirty="0"/>
              <a:t>-&gt;</a:t>
            </a:r>
            <a:r>
              <a:rPr lang="en-US" altLang="zh-CN" sz="2300" dirty="0" err="1"/>
              <a:t>Lchild</a:t>
            </a:r>
            <a:r>
              <a:rPr lang="en-US" altLang="zh-CN" sz="2300" dirty="0"/>
              <a:t>, h+1);	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遍历左子树 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300" dirty="0"/>
              <a:t>        </a:t>
            </a:r>
            <a:r>
              <a:rPr lang="en-US" altLang="zh-CN" sz="2300" dirty="0" err="1"/>
              <a:t>PreTreeDepth</a:t>
            </a:r>
            <a:r>
              <a:rPr lang="en-US" altLang="zh-CN" sz="2300" dirty="0"/>
              <a:t>(</a:t>
            </a:r>
            <a:r>
              <a:rPr lang="en-US" altLang="zh-CN" sz="2300" dirty="0" err="1"/>
              <a:t>bt</a:t>
            </a:r>
            <a:r>
              <a:rPr lang="en-US" altLang="zh-CN" sz="2300" dirty="0"/>
              <a:t>-&gt;</a:t>
            </a:r>
            <a:r>
              <a:rPr lang="en-US" altLang="zh-CN" sz="2300" dirty="0" err="1"/>
              <a:t>Rchild</a:t>
            </a:r>
            <a:r>
              <a:rPr lang="en-US" altLang="zh-CN" sz="2300" dirty="0"/>
              <a:t>, h+1);	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遍历右子树 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dirty="0"/>
              <a:t>}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280860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D95A2-CEE7-47E1-910F-A21AC68D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6.3.3  </a:t>
            </a:r>
            <a:r>
              <a:rPr lang="zh-CN" altLang="en-US" dirty="0"/>
              <a:t>递归消除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8ED09-0BD2-4251-B5EC-A927E8A4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在大量复杂的情况下，递归的问题无法直接转换成循环。</a:t>
            </a:r>
            <a:endParaRPr lang="en-US" altLang="zh-CN" dirty="0"/>
          </a:p>
          <a:p>
            <a:r>
              <a:rPr lang="zh-CN" altLang="en-US" dirty="0"/>
              <a:t>可以用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zh-CN" altLang="en-US" dirty="0"/>
              <a:t>消除递归。</a:t>
            </a:r>
            <a:endParaRPr lang="en-US" altLang="zh-CN" dirty="0"/>
          </a:p>
          <a:p>
            <a:r>
              <a:rPr lang="zh-CN" altLang="en-US" dirty="0"/>
              <a:t>可采用</a:t>
            </a:r>
            <a:r>
              <a:rPr lang="zh-CN" altLang="en-US" dirty="0">
                <a:solidFill>
                  <a:srgbClr val="FF0000"/>
                </a:solidFill>
              </a:rPr>
              <a:t>工作栈</a:t>
            </a:r>
            <a:r>
              <a:rPr lang="zh-CN" altLang="en-US" dirty="0"/>
              <a:t>消除递归。工作栈提供一种控制结构：</a:t>
            </a:r>
            <a:endParaRPr lang="en-US" altLang="zh-CN" dirty="0"/>
          </a:p>
          <a:p>
            <a:pPr lvl="1"/>
            <a:r>
              <a:rPr lang="zh-CN" altLang="en-US" dirty="0"/>
              <a:t>当递归算法进层时需要将信息保留；</a:t>
            </a:r>
            <a:endParaRPr lang="en-US" altLang="zh-CN" dirty="0"/>
          </a:p>
          <a:p>
            <a:pPr lvl="1"/>
            <a:r>
              <a:rPr lang="zh-CN" altLang="en-US" dirty="0"/>
              <a:t>当递归算法出层时需要从栈区退出信息。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969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3DC4C-A473-4E80-91AB-D197C67B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二叉树的层次遍历算法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41FDA-4A4B-4B8D-808B-C4E80075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5257800" cy="5029200"/>
          </a:xfrm>
          <a:ln w="38100">
            <a:solidFill>
              <a:srgbClr val="FFC000"/>
            </a:solidFill>
          </a:ln>
        </p:spPr>
        <p:txBody>
          <a:bodyPr/>
          <a:lstStyle/>
          <a:p>
            <a:r>
              <a:rPr lang="zh-CN" altLang="en-US" dirty="0"/>
              <a:t>从根节点开始</a:t>
            </a:r>
            <a:r>
              <a:rPr lang="zh-CN" altLang="en-US" dirty="0">
                <a:solidFill>
                  <a:srgbClr val="FF0000"/>
                </a:solidFill>
              </a:rPr>
              <a:t>从上到下</a:t>
            </a:r>
            <a:r>
              <a:rPr lang="zh-CN" altLang="en-US" dirty="0"/>
              <a:t>逐层遍历</a:t>
            </a:r>
          </a:p>
          <a:p>
            <a:r>
              <a:rPr lang="zh-CN" altLang="en-US" dirty="0"/>
              <a:t>同一层中</a:t>
            </a:r>
            <a:r>
              <a:rPr lang="zh-CN" altLang="en-US" dirty="0">
                <a:solidFill>
                  <a:srgbClr val="FF0000"/>
                </a:solidFill>
              </a:rPr>
              <a:t>从左到右</a:t>
            </a:r>
            <a:r>
              <a:rPr lang="zh-CN" altLang="en-US" dirty="0"/>
              <a:t>依次访问二叉树结点</a:t>
            </a:r>
          </a:p>
          <a:p>
            <a:r>
              <a:rPr lang="zh-CN" altLang="en-US" dirty="0"/>
              <a:t>思考：采用哪种抽象数据结构？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  <a:latin typeface="Arial" pitchFamily="34" charset="0"/>
              </a:rPr>
              <a:t>队列！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0FEEB8-254D-4D2F-979A-C52BD9930591}"/>
              </a:ext>
            </a:extLst>
          </p:cNvPr>
          <p:cNvSpPr txBox="1">
            <a:spLocks/>
          </p:cNvSpPr>
          <p:nvPr/>
        </p:nvSpPr>
        <p:spPr bwMode="auto">
          <a:xfrm>
            <a:off x="5943600" y="1371600"/>
            <a:ext cx="5943600" cy="50292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kern="0" dirty="0">
                <a:solidFill>
                  <a:srgbClr val="CC00CC"/>
                </a:solidFill>
              </a:rPr>
              <a:t>算法描述</a:t>
            </a:r>
            <a:r>
              <a:rPr lang="zh-CN" altLang="en-US" kern="0" dirty="0"/>
              <a:t>：</a:t>
            </a:r>
          </a:p>
          <a:p>
            <a:r>
              <a:rPr lang="zh-CN" altLang="en-US" kern="0" dirty="0"/>
              <a:t>首先将根结点的指针</a:t>
            </a:r>
            <a:r>
              <a:rPr lang="zh-CN" altLang="en-US" kern="0" dirty="0">
                <a:solidFill>
                  <a:srgbClr val="FF0000"/>
                </a:solidFill>
              </a:rPr>
              <a:t>入队</a:t>
            </a:r>
          </a:p>
          <a:p>
            <a:r>
              <a:rPr lang="zh-CN" altLang="en-US" kern="0" dirty="0"/>
              <a:t>循环取</a:t>
            </a:r>
            <a:r>
              <a:rPr lang="zh-CN" altLang="en-US" kern="0" dirty="0">
                <a:solidFill>
                  <a:srgbClr val="FF0000"/>
                </a:solidFill>
              </a:rPr>
              <a:t>队首</a:t>
            </a:r>
            <a:r>
              <a:rPr lang="zh-CN" altLang="en-US" kern="0" dirty="0"/>
              <a:t>元素，执行如下操作，直至队空为止：</a:t>
            </a:r>
          </a:p>
          <a:p>
            <a:pPr lvl="1"/>
            <a:r>
              <a:rPr lang="zh-CN" altLang="en-US" kern="0" dirty="0"/>
              <a:t>访问该元素（结点）的数据部分</a:t>
            </a:r>
          </a:p>
          <a:p>
            <a:pPr lvl="1"/>
            <a:r>
              <a:rPr lang="zh-CN" altLang="en-US" kern="0" dirty="0"/>
              <a:t>若该结点有左孩子，则将其入队</a:t>
            </a:r>
          </a:p>
          <a:p>
            <a:pPr lvl="1"/>
            <a:r>
              <a:rPr lang="zh-CN" altLang="en-US" kern="0" dirty="0"/>
              <a:t>若该节点有右孩子，则将其入队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587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uiExpand="1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793EF-B416-4E13-945A-770E7B8D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LevelOrder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BiTree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bt</a:t>
            </a:r>
            <a:r>
              <a:rPr lang="en-US" altLang="zh-CN" sz="200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BiTree</a:t>
            </a:r>
            <a:r>
              <a:rPr lang="en-US" altLang="zh-CN" sz="2000" dirty="0"/>
              <a:t> Queue[MAXNODE];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定义队列*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int front, rear;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 (</a:t>
            </a:r>
            <a:r>
              <a:rPr lang="en-US" altLang="zh-CN" sz="2000" dirty="0" err="1"/>
              <a:t>bt</a:t>
            </a:r>
            <a:r>
              <a:rPr lang="en-US" altLang="zh-CN" sz="2000" dirty="0"/>
              <a:t>==NULL) return; 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空二叉树，遍历结束*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front=0; rear=0;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Queue[rear]=</a:t>
            </a:r>
            <a:r>
              <a:rPr lang="en-US" altLang="zh-CN" sz="2000" dirty="0" err="1"/>
              <a:t>bt</a:t>
            </a:r>
            <a:r>
              <a:rPr lang="en-US" altLang="zh-CN" sz="2000" dirty="0"/>
              <a:t>;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根结点入队列*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rear++;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while((rear!=front){ 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队列不空，继续遍历，否则，遍历结束*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visit(Queue[front]-&gt;data); 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访问刚出队的元素*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 (queue[front]-&gt;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!=NULL) {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如果有左孩子，左孩子入队*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Queue[rear]=Queue[front]-&gt;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rear++;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 (queue[front]-&gt;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!=NULL){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如果有右孩子，右孩子入队*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Queue[rear]=Queue[front]-&gt;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rear++;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front++;  /*</a:t>
            </a:r>
            <a:r>
              <a:rPr lang="zh-CN" altLang="en-US" sz="2000" dirty="0"/>
              <a:t>出队*</a:t>
            </a:r>
            <a:r>
              <a:rPr lang="en-US" altLang="zh-CN" sz="2000" dirty="0"/>
              <a:t>/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8412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DE5A-212D-4F83-83EC-50296CDA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二叉树基于栈的递归消除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F61E4-A7B9-4349-BC9E-4E6A5B55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sz="2400" dirty="0"/>
              <a:t>先序，中序，后序都是沿着图中路线进行：</a:t>
            </a:r>
            <a:endParaRPr lang="en-US" altLang="zh-CN" sz="2400" dirty="0"/>
          </a:p>
          <a:p>
            <a:pPr lvl="1"/>
            <a:r>
              <a:rPr lang="zh-CN" altLang="en-US" sz="2200" dirty="0"/>
              <a:t>从树根开始沿左子树一直深入，直到最左端无法深入时，返回</a:t>
            </a:r>
            <a:endParaRPr lang="en-US" altLang="zh-CN" sz="2200" dirty="0"/>
          </a:p>
          <a:p>
            <a:pPr lvl="1"/>
            <a:r>
              <a:rPr lang="zh-CN" altLang="en-US" sz="2200" dirty="0"/>
              <a:t>进入最近深入时遇到结点的右子树，再进行如此的深入和返回</a:t>
            </a:r>
            <a:endParaRPr lang="en-US" altLang="zh-CN" sz="2200" dirty="0"/>
          </a:p>
          <a:p>
            <a:pPr lvl="1"/>
            <a:r>
              <a:rPr lang="zh-CN" altLang="en-US" sz="2200" dirty="0"/>
              <a:t>直到最后从根结点的右子树返回到根结点为止。</a:t>
            </a:r>
          </a:p>
          <a:p>
            <a:r>
              <a:rPr lang="zh-CN" altLang="en-US" sz="2400" dirty="0"/>
              <a:t>深入返回的过程满足</a:t>
            </a:r>
            <a:r>
              <a:rPr lang="zh-CN" altLang="en-US" sz="2400" dirty="0">
                <a:solidFill>
                  <a:srgbClr val="FF0000"/>
                </a:solidFill>
              </a:rPr>
              <a:t>栈</a:t>
            </a:r>
            <a:r>
              <a:rPr lang="zh-CN" altLang="en-US" sz="2400" dirty="0"/>
              <a:t>的特征，可用栈实现二叉树的遍历</a:t>
            </a:r>
          </a:p>
          <a:p>
            <a:endParaRPr lang="zh-CN" altLang="en-US" sz="24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889DD0B-C7C4-4874-B4C2-CC84D19F7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69436"/>
              </p:ext>
            </p:extLst>
          </p:nvPr>
        </p:nvGraphicFramePr>
        <p:xfrm>
          <a:off x="7207249" y="3962400"/>
          <a:ext cx="4949582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2595600" imgH="1340280" progId="Visio.Drawing.11">
                  <p:embed/>
                </p:oleObj>
              </mc:Choice>
              <mc:Fallback>
                <p:oleObj r:id="rId3" imgW="2595600" imgH="1340280" progId="Visio.Drawing.11">
                  <p:embed/>
                  <p:pic>
                    <p:nvPicPr>
                      <p:cNvPr id="15362" name="Object 4">
                        <a:extLst>
                          <a:ext uri="{FF2B5EF4-FFF2-40B4-BE49-F238E27FC236}">
                            <a16:creationId xmlns:a16="http://schemas.microsoft.com/office/drawing/2014/main" id="{D647815D-4B47-4D6E-B059-B65DB6B86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169"/>
                      <a:stretch>
                        <a:fillRect/>
                      </a:stretch>
                    </p:blipFill>
                    <p:spPr bwMode="auto">
                      <a:xfrm>
                        <a:off x="7207249" y="3962400"/>
                        <a:ext cx="4949582" cy="243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87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C373-C251-4AC3-8E3F-4373F819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、先序遍历非递归算法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A136E-0DB6-4CA0-B131-469D4367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971" y="1468615"/>
            <a:ext cx="5424486" cy="3798344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if (</a:t>
            </a:r>
            <a:r>
              <a:rPr lang="zh-CN" altLang="en-US" sz="2000" dirty="0"/>
              <a:t>当前</a:t>
            </a:r>
            <a:r>
              <a:rPr lang="en-US" altLang="zh-CN" sz="2000" dirty="0"/>
              <a:t>b</a:t>
            </a:r>
            <a:r>
              <a:rPr lang="zh-CN" altLang="en-US" sz="2000" dirty="0"/>
              <a:t>树不空</a:t>
            </a:r>
            <a:r>
              <a:rPr lang="en-US" altLang="zh-CN" sz="2000" dirty="0"/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　  根结点</a:t>
            </a:r>
            <a:r>
              <a:rPr lang="en-US" altLang="zh-CN" sz="2000" dirty="0"/>
              <a:t>b</a:t>
            </a:r>
            <a:r>
              <a:rPr lang="zh-CN" altLang="en-US" sz="2000" dirty="0"/>
              <a:t>进栈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while (</a:t>
            </a:r>
            <a:r>
              <a:rPr lang="zh-CN" altLang="en-US" sz="2000" dirty="0"/>
              <a:t>栈不空</a:t>
            </a:r>
            <a:r>
              <a:rPr lang="en-US" altLang="zh-CN" sz="2000" dirty="0"/>
              <a:t>)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出栈结点</a:t>
            </a:r>
            <a:r>
              <a:rPr lang="en-US" altLang="zh-CN" sz="2000" dirty="0"/>
              <a:t>p</a:t>
            </a:r>
            <a:r>
              <a:rPr lang="zh-CN" altLang="en-US" sz="2000" dirty="0"/>
              <a:t>并访问之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若</a:t>
            </a:r>
            <a:r>
              <a:rPr lang="en-US" altLang="zh-CN" sz="2000" dirty="0"/>
              <a:t>p</a:t>
            </a:r>
            <a:r>
              <a:rPr lang="zh-CN" altLang="en-US" sz="2000" dirty="0"/>
              <a:t>结点有右孩子，将其右孩子进栈；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         若</a:t>
            </a:r>
            <a:r>
              <a:rPr lang="en-US" altLang="zh-CN" sz="2000" dirty="0"/>
              <a:t>p</a:t>
            </a:r>
            <a:r>
              <a:rPr lang="zh-CN" altLang="en-US" sz="2000" dirty="0"/>
              <a:t>结点有左孩子，将其左孩子进栈；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EFFD4AE-09A8-4B93-BFCE-9031F4C9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806" y="4379732"/>
            <a:ext cx="374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先序遍历：</a:t>
            </a:r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DLR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74AB0427-404A-483F-9196-697A656B9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5275" y="1584145"/>
            <a:ext cx="288925" cy="3603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F29638EE-0FF0-43B9-8154-6E905098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355546"/>
            <a:ext cx="86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bt</a:t>
            </a:r>
            <a:endParaRPr lang="en-US" altLang="zh-CN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FDD48251-44C8-45C1-9280-5A7866E1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3803470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000" b="1">
                <a:solidFill>
                  <a:srgbClr val="3333FF"/>
                </a:solidFill>
                <a:latin typeface="宋体" charset="-122"/>
                <a:ea typeface="宋体" charset="-122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lchild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908F1E77-BEF7-4284-9FA1-75C20B42A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3803470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000" b="1">
                <a:solidFill>
                  <a:srgbClr val="3333FF"/>
                </a:solidFill>
                <a:latin typeface="宋体" charset="-122"/>
                <a:ea typeface="宋体" charset="-122"/>
              </a:rPr>
              <a:t>-</a:t>
            </a:r>
            <a:r>
              <a:rPr lang="en-US" altLang="zh-CN" sz="20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rchild</a:t>
            </a: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53EBCBF7-8424-48D7-89B7-D12E22D7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1931808"/>
            <a:ext cx="863600" cy="5048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0F612DEF-6D2B-4BBB-9DB2-9EFE5057D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2868433"/>
            <a:ext cx="1150937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11" name="AutoShape 21">
            <a:extLst>
              <a:ext uri="{FF2B5EF4-FFF2-40B4-BE49-F238E27FC236}">
                <a16:creationId xmlns:a16="http://schemas.microsoft.com/office/drawing/2014/main" id="{6D46C3A1-F3F6-48FC-9FDF-F267E3F3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68433"/>
            <a:ext cx="1150938" cy="792162"/>
          </a:xfrm>
          <a:prstGeom prst="triangle">
            <a:avLst>
              <a:gd name="adj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med" len="lg"/>
          </a:ln>
          <a:effectLst/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</a:t>
            </a:r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4274BAAB-DA2D-4C5C-B0D0-783F179A5C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9763" y="2363608"/>
            <a:ext cx="64770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7D994CC-178B-4023-819F-512C58BC453A}"/>
              </a:ext>
            </a:extLst>
          </p:cNvPr>
          <p:cNvSpPr>
            <a:spLocks/>
          </p:cNvSpPr>
          <p:nvPr/>
        </p:nvSpPr>
        <p:spPr bwMode="auto">
          <a:xfrm>
            <a:off x="3098800" y="2376308"/>
            <a:ext cx="542925" cy="577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364"/>
              </a:cxn>
            </a:cxnLst>
            <a:rect l="0" t="0" r="r" b="b"/>
            <a:pathLst>
              <a:path w="342" h="364">
                <a:moveTo>
                  <a:pt x="0" y="0"/>
                </a:moveTo>
                <a:lnTo>
                  <a:pt x="342" y="36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F9A45A07-4FE1-43C2-AA4D-40CBDB322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40856"/>
            <a:ext cx="7162800" cy="99514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用栈保存根结点（地址）</a:t>
            </a:r>
          </a:p>
          <a:p>
            <a:pPr marL="457200" indent="-457200">
              <a:lnSpc>
                <a:spcPts val="28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右孩子先进、左孩子后进栈，因为栈后进先出。</a:t>
            </a:r>
          </a:p>
        </p:txBody>
      </p:sp>
    </p:spTree>
    <p:extLst>
      <p:ext uri="{BB962C8B-B14F-4D97-AF65-F5344CB8AC3E}">
        <p14:creationId xmlns:p14="http://schemas.microsoft.com/office/powerpoint/2010/main" val="302680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Object 36">
            <a:extLst>
              <a:ext uri="{FF2B5EF4-FFF2-40B4-BE49-F238E27FC236}">
                <a16:creationId xmlns:a16="http://schemas.microsoft.com/office/drawing/2014/main" id="{6A31DC77-107A-48D5-B4ED-292F93845F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39065"/>
              </p:ext>
            </p:extLst>
          </p:nvPr>
        </p:nvGraphicFramePr>
        <p:xfrm>
          <a:off x="650322" y="1638015"/>
          <a:ext cx="4205657" cy="474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icture" r:id="rId3" imgW="2381400" imgH="2685960" progId="Word.Picture.8">
                  <p:embed/>
                </p:oleObj>
              </mc:Choice>
              <mc:Fallback>
                <p:oleObj name="Picture" r:id="rId3" imgW="2381400" imgH="2685960" progId="Word.Picture.8">
                  <p:embed/>
                  <p:pic>
                    <p:nvPicPr>
                      <p:cNvPr id="522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2" y="1638015"/>
                        <a:ext cx="4205657" cy="4745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6.1.1   </a:t>
            </a:r>
            <a:r>
              <a:rPr lang="zh-CN" altLang="en-US" dirty="0"/>
              <a:t>树的（逻辑）表示</a:t>
            </a:r>
          </a:p>
        </p:txBody>
      </p:sp>
      <p:sp>
        <p:nvSpPr>
          <p:cNvPr id="31" name="Text Box 56">
            <a:extLst>
              <a:ext uri="{FF2B5EF4-FFF2-40B4-BE49-F238E27FC236}">
                <a16:creationId xmlns:a16="http://schemas.microsoft.com/office/drawing/2014/main" id="{A869E6ED-6355-4D83-BDCF-404F6E2C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707" y="5926791"/>
            <a:ext cx="2809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凹入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表示法</a:t>
            </a:r>
            <a:endParaRPr lang="en-US" altLang="zh-CN" sz="28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88" y="1371600"/>
            <a:ext cx="7021512" cy="9144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00B050"/>
                </a:solidFill>
              </a:rPr>
              <a:t>线段的伸缩关系</a:t>
            </a:r>
            <a:r>
              <a:rPr lang="zh-CN" altLang="en-US" dirty="0"/>
              <a:t>描述树结构。</a:t>
            </a:r>
          </a:p>
        </p:txBody>
      </p:sp>
      <p:sp>
        <p:nvSpPr>
          <p:cNvPr id="53" name="AutoShape 103">
            <a:extLst>
              <a:ext uri="{FF2B5EF4-FFF2-40B4-BE49-F238E27FC236}">
                <a16:creationId xmlns:a16="http://schemas.microsoft.com/office/drawing/2014/main" id="{5201AEAC-B3BD-4689-9972-86306BF90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1" y="3959355"/>
            <a:ext cx="1152525" cy="288000"/>
          </a:xfrm>
          <a:prstGeom prst="leftRightArrow">
            <a:avLst>
              <a:gd name="adj1" fmla="val 50000"/>
              <a:gd name="adj2" fmla="val 64248"/>
            </a:avLst>
          </a:prstGeom>
          <a:ln>
            <a:headEnd/>
            <a:tailEnd type="none" w="med" len="lg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BEB8B05-B6F8-460A-A2DF-5DAE7BAB25C3}"/>
              </a:ext>
            </a:extLst>
          </p:cNvPr>
          <p:cNvGrpSpPr>
            <a:grpSpLocks noChangeAspect="1"/>
          </p:cNvGrpSpPr>
          <p:nvPr/>
        </p:nvGrpSpPr>
        <p:grpSpPr>
          <a:xfrm>
            <a:off x="6965952" y="2652338"/>
            <a:ext cx="4836065" cy="2802941"/>
            <a:chOff x="1692275" y="2276475"/>
            <a:chExt cx="3816350" cy="2305050"/>
          </a:xfrm>
          <a:solidFill>
            <a:srgbClr val="FFFFCC"/>
          </a:solidFill>
        </p:grpSpPr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A8A75E75-E594-4C87-837E-0831BB142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C53533E8-0DC6-4023-9CB9-898CE96F0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31">
              <a:extLst>
                <a:ext uri="{FF2B5EF4-FFF2-40B4-BE49-F238E27FC236}">
                  <a16:creationId xmlns:a16="http://schemas.microsoft.com/office/drawing/2014/main" id="{564C089F-B594-4421-A424-182D11A9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A8548098-EF17-40CC-AB10-730F5D62A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8" name="Oval 33">
              <a:extLst>
                <a:ext uri="{FF2B5EF4-FFF2-40B4-BE49-F238E27FC236}">
                  <a16:creationId xmlns:a16="http://schemas.microsoft.com/office/drawing/2014/main" id="{36D053F8-416E-4615-AB3A-656FA646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9" name="Oval 34">
              <a:extLst>
                <a:ext uri="{FF2B5EF4-FFF2-40B4-BE49-F238E27FC236}">
                  <a16:creationId xmlns:a16="http://schemas.microsoft.com/office/drawing/2014/main" id="{9A322B00-0A3C-4237-89E0-7CD6B76CE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0" name="Oval 35">
              <a:extLst>
                <a:ext uri="{FF2B5EF4-FFF2-40B4-BE49-F238E27FC236}">
                  <a16:creationId xmlns:a16="http://schemas.microsoft.com/office/drawing/2014/main" id="{024E6672-DF28-449A-9DE8-FF8612B05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1" name="Oval 36">
              <a:extLst>
                <a:ext uri="{FF2B5EF4-FFF2-40B4-BE49-F238E27FC236}">
                  <a16:creationId xmlns:a16="http://schemas.microsoft.com/office/drawing/2014/main" id="{B9A69038-2AA3-4A40-A931-EFB989CC3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2" name="Oval 37">
              <a:extLst>
                <a:ext uri="{FF2B5EF4-FFF2-40B4-BE49-F238E27FC236}">
                  <a16:creationId xmlns:a16="http://schemas.microsoft.com/office/drawing/2014/main" id="{32165A6D-0D8A-4F61-A927-4C6133B40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3" name="Oval 38">
              <a:extLst>
                <a:ext uri="{FF2B5EF4-FFF2-40B4-BE49-F238E27FC236}">
                  <a16:creationId xmlns:a16="http://schemas.microsoft.com/office/drawing/2014/main" id="{6E9202D1-F2B7-4AAE-970A-3A30BBFC9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4" name="Oval 39">
              <a:extLst>
                <a:ext uri="{FF2B5EF4-FFF2-40B4-BE49-F238E27FC236}">
                  <a16:creationId xmlns:a16="http://schemas.microsoft.com/office/drawing/2014/main" id="{51524856-9724-48AF-8032-894E0CF08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5" name="Oval 40">
              <a:extLst>
                <a:ext uri="{FF2B5EF4-FFF2-40B4-BE49-F238E27FC236}">
                  <a16:creationId xmlns:a16="http://schemas.microsoft.com/office/drawing/2014/main" id="{6B0464A8-666B-4E38-BAE9-D011E3A9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6" name="Oval 41">
              <a:extLst>
                <a:ext uri="{FF2B5EF4-FFF2-40B4-BE49-F238E27FC236}">
                  <a16:creationId xmlns:a16="http://schemas.microsoft.com/office/drawing/2014/main" id="{0C63561A-AE6B-484E-B103-D36639361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id="{F7CE97EB-19B7-4A96-8800-A531351F2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48" name="Oval 43">
              <a:extLst>
                <a:ext uri="{FF2B5EF4-FFF2-40B4-BE49-F238E27FC236}">
                  <a16:creationId xmlns:a16="http://schemas.microsoft.com/office/drawing/2014/main" id="{236E3652-0342-4E49-9037-19677BA59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7083B2E2-C359-4A18-825F-C4C80B8C4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CE07E030-0E5F-4206-ACBF-6E7DB0289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C5718C1-B559-48E2-81B1-A9E245E30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786F8BB0-EBAE-43CE-8056-A47C8A16A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50">
              <a:extLst>
                <a:ext uri="{FF2B5EF4-FFF2-40B4-BE49-F238E27FC236}">
                  <a16:creationId xmlns:a16="http://schemas.microsoft.com/office/drawing/2014/main" id="{7EB9CC90-FBA1-44B1-B64C-49C155A31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51">
              <a:extLst>
                <a:ext uri="{FF2B5EF4-FFF2-40B4-BE49-F238E27FC236}">
                  <a16:creationId xmlns:a16="http://schemas.microsoft.com/office/drawing/2014/main" id="{41B6468F-08C6-4605-B119-CACCAF6E4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52">
              <a:extLst>
                <a:ext uri="{FF2B5EF4-FFF2-40B4-BE49-F238E27FC236}">
                  <a16:creationId xmlns:a16="http://schemas.microsoft.com/office/drawing/2014/main" id="{64EAE45E-5575-43AB-B66F-14525981A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53">
              <a:extLst>
                <a:ext uri="{FF2B5EF4-FFF2-40B4-BE49-F238E27FC236}">
                  <a16:creationId xmlns:a16="http://schemas.microsoft.com/office/drawing/2014/main" id="{96FFD889-CCA7-4A0A-A2C8-0BAB4438B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54">
              <a:extLst>
                <a:ext uri="{FF2B5EF4-FFF2-40B4-BE49-F238E27FC236}">
                  <a16:creationId xmlns:a16="http://schemas.microsoft.com/office/drawing/2014/main" id="{D138C419-9417-4338-9259-78F4850C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5">
              <a:extLst>
                <a:ext uri="{FF2B5EF4-FFF2-40B4-BE49-F238E27FC236}">
                  <a16:creationId xmlns:a16="http://schemas.microsoft.com/office/drawing/2014/main" id="{7E7CC556-89AD-49F9-BCF6-4FF466A88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6234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1026"/>
          <p:cNvSpPr txBox="1">
            <a:spLocks noChangeArrowheads="1"/>
          </p:cNvSpPr>
          <p:nvPr/>
        </p:nvSpPr>
        <p:spPr bwMode="auto">
          <a:xfrm>
            <a:off x="4572000" y="762000"/>
            <a:ext cx="7467600" cy="579443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08000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PreOrder1(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定义栈指针</a:t>
            </a: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(b!=NULL) 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st，b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根结点进栈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(!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 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栈不为空时循环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退栈结点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并访问它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("%c "，p-&gt;data);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(p-&gt;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有右孩子时将其进栈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 b="1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if (p-&gt;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!=NULL)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有左孩子时将其进栈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Push(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2000" b="1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382100" y="582937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先序遍历非递归算法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D24ED15-D0A2-4B98-B355-84BF1A6DBBAD}"/>
              </a:ext>
            </a:extLst>
          </p:cNvPr>
          <p:cNvGrpSpPr/>
          <p:nvPr/>
        </p:nvGrpSpPr>
        <p:grpSpPr>
          <a:xfrm>
            <a:off x="914400" y="1219200"/>
            <a:ext cx="2592388" cy="2016124"/>
            <a:chOff x="568325" y="1934400"/>
            <a:chExt cx="2592388" cy="2016124"/>
          </a:xfrm>
          <a:solidFill>
            <a:srgbClr val="FFFFCC"/>
          </a:solidFill>
        </p:grpSpPr>
        <p:sp>
          <p:nvSpPr>
            <p:cNvPr id="28" name="Line 4">
              <a:extLst>
                <a:ext uri="{FF2B5EF4-FFF2-40B4-BE49-F238E27FC236}">
                  <a16:creationId xmlns:a16="http://schemas.microsoft.com/office/drawing/2014/main" id="{D8A24F4F-2EDD-4564-B1CB-BBA86F2C8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01" y="3374263"/>
              <a:ext cx="288925" cy="28733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ED138035-B0F9-4E9A-9449-195EC5ED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925" y="2221738"/>
              <a:ext cx="287338" cy="28733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9710B75D-87B1-4F83-88AC-862828D72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526" y="2174113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A4F7600A-BB9A-4EDC-B7CF-61821D678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5663" y="2798000"/>
              <a:ext cx="360362" cy="3603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16A4A1E3-267B-4A74-8AD5-64F6A55B6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664" y="2826574"/>
              <a:ext cx="287337" cy="28733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49A19066-7746-46EC-9738-01BEC9AF5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450" y="2798000"/>
              <a:ext cx="287338" cy="3603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FA956692-0F10-4C96-AC8D-8A5F025CA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5" y="1934400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009FC5E0-1915-4B5F-ACEF-09945D41D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09075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829C145E-9E94-4BAB-ACB0-FF998A876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2509075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1EB89123-93C2-4A0E-B0E6-5D6A8EC93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1D680769-2931-4E6F-BFCE-72988379A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5A72C2ED-7495-4D99-933F-B531D0FB1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90162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2D709B23-F6D4-4E04-8EEE-5D7F96489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13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pic>
        <p:nvPicPr>
          <p:cNvPr id="49" name="Picture 5" descr="中序遍历的堆栈">
            <a:extLst>
              <a:ext uri="{FF2B5EF4-FFF2-40B4-BE49-F238E27FC236}">
                <a16:creationId xmlns:a16="http://schemas.microsoft.com/office/drawing/2014/main" id="{D516B5E9-731F-4678-8673-7D4F6774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2100" y="3797001"/>
            <a:ext cx="1088537" cy="27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 Box 35">
            <a:extLst>
              <a:ext uri="{FF2B5EF4-FFF2-40B4-BE49-F238E27FC236}">
                <a16:creationId xmlns:a16="http://schemas.microsoft.com/office/drawing/2014/main" id="{1F62D6F8-AED2-45A6-BB5A-8D6C6277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43" y="6090397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8" name="Text Box 39">
            <a:extLst>
              <a:ext uri="{FF2B5EF4-FFF2-40B4-BE49-F238E27FC236}">
                <a16:creationId xmlns:a16="http://schemas.microsoft.com/office/drawing/2014/main" id="{552125CC-FFA3-449E-9B6D-338BC2828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252" y="6090397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59" name="Text Box 36">
            <a:extLst>
              <a:ext uri="{FF2B5EF4-FFF2-40B4-BE49-F238E27FC236}">
                <a16:creationId xmlns:a16="http://schemas.microsoft.com/office/drawing/2014/main" id="{A9D3D6A9-5AE6-443C-B1BD-BC9210B8C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43" y="5568037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2CA555E5-FF58-4912-88FE-304202B4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43" y="5568037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DB20A10F-9171-465C-917F-0A468D068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138" y="5568037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G</a:t>
            </a: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DF91DCC2-C62C-414A-81ED-45AE6612F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335" y="6100594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C7E4A55E-A21A-4AE8-8FFC-AC6E76F9B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252" y="5568037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263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13177 -0.392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9" y="-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-0.08932 -0.3187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6" y="-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04114 -0.3187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01419 -0.3187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-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06849 -0.3967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-1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0255 L 0.11771 -0.321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16159 -0.3983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8" grpId="0"/>
      <p:bldP spid="58" grpId="1"/>
      <p:bldP spid="59" grpId="0"/>
      <p:bldP spid="59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3" name="Rectangle 1029"/>
          <p:cNvSpPr>
            <a:spLocks noChangeArrowheads="1"/>
          </p:cNvSpPr>
          <p:nvPr/>
        </p:nvSpPr>
        <p:spPr bwMode="auto">
          <a:xfrm>
            <a:off x="382100" y="582937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先序遍历非递归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" name="Picture 5" descr="中序遍历的堆栈">
            <a:extLst>
              <a:ext uri="{FF2B5EF4-FFF2-40B4-BE49-F238E27FC236}">
                <a16:creationId xmlns:a16="http://schemas.microsoft.com/office/drawing/2014/main" id="{D516B5E9-731F-4678-8673-7D4F67748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2100" y="3797001"/>
            <a:ext cx="1088537" cy="27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 Box 35">
            <a:extLst>
              <a:ext uri="{FF2B5EF4-FFF2-40B4-BE49-F238E27FC236}">
                <a16:creationId xmlns:a16="http://schemas.microsoft.com/office/drawing/2014/main" id="{1F62D6F8-AED2-45A6-BB5A-8D6C6277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6" y="336446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8" name="Text Box 39">
            <a:extLst>
              <a:ext uri="{FF2B5EF4-FFF2-40B4-BE49-F238E27FC236}">
                <a16:creationId xmlns:a16="http://schemas.microsoft.com/office/drawing/2014/main" id="{552125CC-FFA3-449E-9B6D-338BC2828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000" y="3361996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59" name="Text Box 36">
            <a:extLst>
              <a:ext uri="{FF2B5EF4-FFF2-40B4-BE49-F238E27FC236}">
                <a16:creationId xmlns:a16="http://schemas.microsoft.com/office/drawing/2014/main" id="{A9D3D6A9-5AE6-443C-B1BD-BC9210B8C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055" y="336446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2CA555E5-FF58-4912-88FE-304202B4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165" y="3365627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DB20A10F-9171-465C-917F-0A468D068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288" y="336446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G</a:t>
            </a: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DF91DCC2-C62C-414A-81ED-45AE6612F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3361996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C7E4A55E-A21A-4AE8-8FFC-AC6E76F9B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698" y="3361996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05C0FBC5-8547-408D-9569-0B9A410B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4" y="533400"/>
            <a:ext cx="7138989" cy="594008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PreOrder2(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BiTNode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*b){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BiTNode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p=b;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while (!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p!=NULL) {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(p!=NULL)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及其所有左下结点并进栈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("%c "，p-&gt;data);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p=p-&gt;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(!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若栈不空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出栈结点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p=p-&gt;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" name="Text Box 35">
            <a:extLst>
              <a:ext uri="{FF2B5EF4-FFF2-40B4-BE49-F238E27FC236}">
                <a16:creationId xmlns:a16="http://schemas.microsoft.com/office/drawing/2014/main" id="{09F23014-AD24-4A92-8CE8-6E7D7E9D7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104156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1" name="Text Box 36">
            <a:extLst>
              <a:ext uri="{FF2B5EF4-FFF2-40B4-BE49-F238E27FC236}">
                <a16:creationId xmlns:a16="http://schemas.microsoft.com/office/drawing/2014/main" id="{368C22A4-78F0-4AFC-8AE8-1CE5763C3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674" y="5542479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52" name="Text Box 37">
            <a:extLst>
              <a:ext uri="{FF2B5EF4-FFF2-40B4-BE49-F238E27FC236}">
                <a16:creationId xmlns:a16="http://schemas.microsoft.com/office/drawing/2014/main" id="{F95FB12A-782F-4D54-A654-323F9978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146" y="4992054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55" name="Text Box 38">
            <a:extLst>
              <a:ext uri="{FF2B5EF4-FFF2-40B4-BE49-F238E27FC236}">
                <a16:creationId xmlns:a16="http://schemas.microsoft.com/office/drawing/2014/main" id="{C8A76E17-5543-46A7-ABC7-B6AC1C1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673" y="4980802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G</a:t>
            </a:r>
          </a:p>
        </p:txBody>
      </p:sp>
      <p:sp>
        <p:nvSpPr>
          <p:cNvPr id="65" name="Text Box 39">
            <a:extLst>
              <a:ext uri="{FF2B5EF4-FFF2-40B4-BE49-F238E27FC236}">
                <a16:creationId xmlns:a16="http://schemas.microsoft.com/office/drawing/2014/main" id="{03185884-D3AE-4B4A-8B8D-5E79D2AF6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677" y="6098215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66" name="Text Box 40">
            <a:extLst>
              <a:ext uri="{FF2B5EF4-FFF2-40B4-BE49-F238E27FC236}">
                <a16:creationId xmlns:a16="http://schemas.microsoft.com/office/drawing/2014/main" id="{C03AD39A-4B23-45E5-A23C-53D11BCD6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502" y="553950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68" name="Text Box 41">
            <a:extLst>
              <a:ext uri="{FF2B5EF4-FFF2-40B4-BE49-F238E27FC236}">
                <a16:creationId xmlns:a16="http://schemas.microsoft.com/office/drawing/2014/main" id="{D2DBADE2-31AB-41FD-BA81-A7E1D6B3D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146" y="6090397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F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CFB4E28-77B1-45C3-BE41-62DA226CC774}"/>
              </a:ext>
            </a:extLst>
          </p:cNvPr>
          <p:cNvGrpSpPr/>
          <p:nvPr/>
        </p:nvGrpSpPr>
        <p:grpSpPr>
          <a:xfrm>
            <a:off x="911004" y="1112950"/>
            <a:ext cx="2592388" cy="2016124"/>
            <a:chOff x="568325" y="1934400"/>
            <a:chExt cx="2592388" cy="2016124"/>
          </a:xfrm>
          <a:solidFill>
            <a:srgbClr val="FFFFCC"/>
          </a:solidFill>
        </p:grpSpPr>
        <p:sp>
          <p:nvSpPr>
            <p:cNvPr id="54" name="Line 4">
              <a:extLst>
                <a:ext uri="{FF2B5EF4-FFF2-40B4-BE49-F238E27FC236}">
                  <a16:creationId xmlns:a16="http://schemas.microsoft.com/office/drawing/2014/main" id="{3EFC3634-79EB-4419-A3B5-D1FE582B3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01" y="3374263"/>
              <a:ext cx="288925" cy="28733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EFED1677-4277-4994-8740-5AC4515CE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925" y="2221738"/>
              <a:ext cx="287338" cy="28733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8A6E657B-8232-43D8-92A3-3ACCCE6F3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526" y="2174113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7">
              <a:extLst>
                <a:ext uri="{FF2B5EF4-FFF2-40B4-BE49-F238E27FC236}">
                  <a16:creationId xmlns:a16="http://schemas.microsoft.com/office/drawing/2014/main" id="{16F9BEA1-60A4-46C6-B78D-9DA3363DC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5663" y="2798000"/>
              <a:ext cx="360362" cy="3603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8">
              <a:extLst>
                <a:ext uri="{FF2B5EF4-FFF2-40B4-BE49-F238E27FC236}">
                  <a16:creationId xmlns:a16="http://schemas.microsoft.com/office/drawing/2014/main" id="{38C39A9B-583F-4C56-BDC5-55ED0F813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664" y="2826574"/>
              <a:ext cx="287337" cy="28733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9">
              <a:extLst>
                <a:ext uri="{FF2B5EF4-FFF2-40B4-BE49-F238E27FC236}">
                  <a16:creationId xmlns:a16="http://schemas.microsoft.com/office/drawing/2014/main" id="{FB7F9C7D-2F75-4123-98D5-AE8DAC056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450" y="2798000"/>
              <a:ext cx="287338" cy="3603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10">
              <a:extLst>
                <a:ext uri="{FF2B5EF4-FFF2-40B4-BE49-F238E27FC236}">
                  <a16:creationId xmlns:a16="http://schemas.microsoft.com/office/drawing/2014/main" id="{52FABE4C-7CAF-4FA0-AF98-00CC5FEE2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5" y="1934400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2" name="Oval 11">
              <a:extLst>
                <a:ext uri="{FF2B5EF4-FFF2-40B4-BE49-F238E27FC236}">
                  <a16:creationId xmlns:a16="http://schemas.microsoft.com/office/drawing/2014/main" id="{365DC458-A043-4F2B-B727-A347C132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09075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3" name="Oval 12">
              <a:extLst>
                <a:ext uri="{FF2B5EF4-FFF2-40B4-BE49-F238E27FC236}">
                  <a16:creationId xmlns:a16="http://schemas.microsoft.com/office/drawing/2014/main" id="{BD92E406-359D-4E02-B3BC-7D7D89269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2509075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4" name="Oval 13">
              <a:extLst>
                <a:ext uri="{FF2B5EF4-FFF2-40B4-BE49-F238E27FC236}">
                  <a16:creationId xmlns:a16="http://schemas.microsoft.com/office/drawing/2014/main" id="{D651C54F-4187-4FD2-BAAB-50DFDA66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5" name="Oval 14">
              <a:extLst>
                <a:ext uri="{FF2B5EF4-FFF2-40B4-BE49-F238E27FC236}">
                  <a16:creationId xmlns:a16="http://schemas.microsoft.com/office/drawing/2014/main" id="{9A7F1652-B7FF-4DAB-9911-F76F6BEFB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6" name="Oval 15">
              <a:extLst>
                <a:ext uri="{FF2B5EF4-FFF2-40B4-BE49-F238E27FC236}">
                  <a16:creationId xmlns:a16="http://schemas.microsoft.com/office/drawing/2014/main" id="{05E6AACC-4EE6-4633-824C-8388DC6A8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90162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7" name="Oval 16">
              <a:extLst>
                <a:ext uri="{FF2B5EF4-FFF2-40B4-BE49-F238E27FC236}">
                  <a16:creationId xmlns:a16="http://schemas.microsoft.com/office/drawing/2014/main" id="{F202FDA8-C033-456F-A764-DE3F574B2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13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0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1" grpId="0"/>
      <p:bldP spid="62" grpId="0"/>
      <p:bldP spid="63" grpId="0"/>
      <p:bldP spid="64" grpId="0"/>
      <p:bldP spid="50" grpId="0"/>
      <p:bldP spid="50" grpId="1"/>
      <p:bldP spid="51" grpId="0"/>
      <p:bldP spid="51" grpId="1"/>
      <p:bldP spid="52" grpId="0"/>
      <p:bldP spid="52" grpId="1"/>
      <p:bldP spid="55" grpId="0"/>
      <p:bldP spid="55" grpId="1"/>
      <p:bldP spid="65" grpId="0"/>
      <p:bldP spid="65" grpId="1"/>
      <p:bldP spid="65" grpId="2"/>
      <p:bldP spid="66" grpId="0"/>
      <p:bldP spid="66" grpId="1"/>
      <p:bldP spid="68" grpId="0"/>
      <p:bldP spid="68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3A722-3D4B-46A5-BD90-49FCE7EF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、中序遍历非递归算法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DED09-EC5D-4EA4-A913-171A0505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1295400"/>
          </a:xfrm>
        </p:spPr>
        <p:txBody>
          <a:bodyPr/>
          <a:lstStyle/>
          <a:p>
            <a:r>
              <a:rPr lang="zh-CN" altLang="en-US" sz="2400" dirty="0"/>
              <a:t>在先序遍历非递归算法</a:t>
            </a:r>
            <a:r>
              <a:rPr lang="en-US" altLang="zh-CN" sz="2400" dirty="0"/>
              <a:t>2</a:t>
            </a:r>
            <a:r>
              <a:rPr lang="zh-CN" altLang="en-US" sz="2400" dirty="0"/>
              <a:t>的基础上改进而来的</a:t>
            </a:r>
          </a:p>
          <a:p>
            <a:r>
              <a:rPr lang="en-US" altLang="zh-CN" sz="2400" dirty="0"/>
              <a:t>p</a:t>
            </a:r>
            <a:r>
              <a:rPr lang="zh-CN" altLang="en-US" sz="2400" dirty="0"/>
              <a:t>用于结点遍历，初始时</a:t>
            </a:r>
            <a:r>
              <a:rPr lang="en-US" altLang="zh-CN" sz="2400" dirty="0"/>
              <a:t>p=b</a:t>
            </a:r>
            <a:r>
              <a:rPr lang="zh-CN" altLang="en-US" sz="2400" dirty="0"/>
              <a:t>，当</a:t>
            </a:r>
            <a:r>
              <a:rPr lang="en-US" altLang="zh-CN" sz="2400" dirty="0"/>
              <a:t>p=NULL</a:t>
            </a:r>
            <a:r>
              <a:rPr lang="zh-CN" altLang="en-US" sz="2400" dirty="0"/>
              <a:t>并且栈为空结束</a:t>
            </a: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45F1C726-5F6E-42C2-B3D9-AAFA8DF63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587" y="2949548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sz="2200" b="1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57B7A759-3AE9-4B6B-AA93-A172EDD1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50" y="3668685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sz="2200" b="1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0F36BCFC-8BB2-4535-A83F-3E85C7DD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62" y="4389410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sz="2200" b="1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919B4EF2-ACF8-4C34-BBA1-880BA67F02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9512" y="2660623"/>
            <a:ext cx="215900" cy="288925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D908B6B6-B263-4FCB-8122-C651B238D251}"/>
              </a:ext>
            </a:extLst>
          </p:cNvPr>
          <p:cNvSpPr>
            <a:spLocks/>
          </p:cNvSpPr>
          <p:nvPr/>
        </p:nvSpPr>
        <p:spPr bwMode="auto">
          <a:xfrm>
            <a:off x="5384850" y="3284510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8A664B20-7504-47AB-9825-A7C06E7B38E0}"/>
              </a:ext>
            </a:extLst>
          </p:cNvPr>
          <p:cNvSpPr>
            <a:spLocks/>
          </p:cNvSpPr>
          <p:nvPr/>
        </p:nvSpPr>
        <p:spPr bwMode="auto">
          <a:xfrm>
            <a:off x="4924475" y="3995710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CF84CA76-CCEE-4CC3-8EA5-61D54A2F954E}"/>
              </a:ext>
            </a:extLst>
          </p:cNvPr>
          <p:cNvSpPr>
            <a:spLocks/>
          </p:cNvSpPr>
          <p:nvPr/>
        </p:nvSpPr>
        <p:spPr bwMode="auto">
          <a:xfrm>
            <a:off x="5937300" y="3271810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F9E27FF6-5524-44C0-BACA-C05FB0BFB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4325" y="4676748"/>
            <a:ext cx="360362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31">
            <a:extLst>
              <a:ext uri="{FF2B5EF4-FFF2-40B4-BE49-F238E27FC236}">
                <a16:creationId xmlns:a16="http://schemas.microsoft.com/office/drawing/2014/main" id="{7A7BF82F-8245-4BF1-9709-225399369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325" y="5037110"/>
            <a:ext cx="719137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sz="2200" b="1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Freeform 32">
            <a:extLst>
              <a:ext uri="{FF2B5EF4-FFF2-40B4-BE49-F238E27FC236}">
                <a16:creationId xmlns:a16="http://schemas.microsoft.com/office/drawing/2014/main" id="{73CD589B-522D-4225-9E31-F9F4097D3B52}"/>
              </a:ext>
            </a:extLst>
          </p:cNvPr>
          <p:cNvSpPr>
            <a:spLocks/>
          </p:cNvSpPr>
          <p:nvPr/>
        </p:nvSpPr>
        <p:spPr bwMode="auto">
          <a:xfrm>
            <a:off x="5426125" y="3979835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06887058-19ED-43B3-BCEC-251170D0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412" y="2444723"/>
            <a:ext cx="2873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200" b="1" i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15" name="Group 35">
            <a:extLst>
              <a:ext uri="{FF2B5EF4-FFF2-40B4-BE49-F238E27FC236}">
                <a16:creationId xmlns:a16="http://schemas.microsoft.com/office/drawing/2014/main" id="{7735871D-08DC-44E2-B15D-DA8393254D52}"/>
              </a:ext>
            </a:extLst>
          </p:cNvPr>
          <p:cNvGrpSpPr>
            <a:grpSpLocks/>
          </p:cNvGrpSpPr>
          <p:nvPr/>
        </p:nvGrpSpPr>
        <p:grpSpPr bwMode="auto">
          <a:xfrm>
            <a:off x="4429184" y="3936976"/>
            <a:ext cx="349251" cy="452438"/>
            <a:chOff x="1798" y="1875"/>
            <a:chExt cx="220" cy="285"/>
          </a:xfrm>
        </p:grpSpPr>
        <p:sp>
          <p:nvSpPr>
            <p:cNvPr id="16" name="Line 36">
              <a:extLst>
                <a:ext uri="{FF2B5EF4-FFF2-40B4-BE49-F238E27FC236}">
                  <a16:creationId xmlns:a16="http://schemas.microsoft.com/office/drawing/2014/main" id="{EA88E4F4-26E4-44E1-8736-3799D9DC5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979"/>
              <a:ext cx="45" cy="181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37">
              <a:extLst>
                <a:ext uri="{FF2B5EF4-FFF2-40B4-BE49-F238E27FC236}">
                  <a16:creationId xmlns:a16="http://schemas.microsoft.com/office/drawing/2014/main" id="{14A686D4-0744-492C-ACDC-10D08FD30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" y="1875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18" name="Group 48">
            <a:extLst>
              <a:ext uri="{FF2B5EF4-FFF2-40B4-BE49-F238E27FC236}">
                <a16:creationId xmlns:a16="http://schemas.microsoft.com/office/drawing/2014/main" id="{4538555D-B608-47CC-9A4F-BBC061E471A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335189"/>
            <a:ext cx="1304925" cy="2268538"/>
            <a:chOff x="1786" y="1362"/>
            <a:chExt cx="822" cy="1429"/>
          </a:xfrm>
        </p:grpSpPr>
        <p:sp>
          <p:nvSpPr>
            <p:cNvPr id="19" name="Line 39">
              <a:extLst>
                <a:ext uri="{FF2B5EF4-FFF2-40B4-BE49-F238E27FC236}">
                  <a16:creationId xmlns:a16="http://schemas.microsoft.com/office/drawing/2014/main" id="{B0EF8705-D30D-4FFB-A658-2EBD0B7C5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6" y="1567"/>
              <a:ext cx="822" cy="1097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0">
              <a:extLst>
                <a:ext uri="{FF2B5EF4-FFF2-40B4-BE49-F238E27FC236}">
                  <a16:creationId xmlns:a16="http://schemas.microsoft.com/office/drawing/2014/main" id="{6459D0B8-5FF4-4A77-997D-4AB2F1431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445431">
              <a:off x="1314" y="1941"/>
              <a:ext cx="1429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99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进栈而不访问</a:t>
              </a:r>
            </a:p>
          </p:txBody>
        </p:sp>
      </p:grpSp>
      <p:sp>
        <p:nvSpPr>
          <p:cNvPr id="21" name="Text Box 42">
            <a:extLst>
              <a:ext uri="{FF2B5EF4-FFF2-40B4-BE49-F238E27FC236}">
                <a16:creationId xmlns:a16="http://schemas.microsoft.com/office/drawing/2014/main" id="{90FC14E0-7F5D-46D6-AFEF-5AD4364C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49773"/>
            <a:ext cx="4181500" cy="260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这个最左下结点，没有左子树</a:t>
            </a:r>
            <a:endParaRPr lang="en-US" altLang="zh-CN" sz="22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Group 49">
            <a:extLst>
              <a:ext uri="{FF2B5EF4-FFF2-40B4-BE49-F238E27FC236}">
                <a16:creationId xmlns:a16="http://schemas.microsoft.com/office/drawing/2014/main" id="{79446A1A-EE62-4E37-8481-D5399C8E7D4E}"/>
              </a:ext>
            </a:extLst>
          </p:cNvPr>
          <p:cNvGrpSpPr>
            <a:grpSpLocks/>
          </p:cNvGrpSpPr>
          <p:nvPr/>
        </p:nvGrpSpPr>
        <p:grpSpPr bwMode="auto">
          <a:xfrm>
            <a:off x="5372151" y="4529112"/>
            <a:ext cx="6286500" cy="779463"/>
            <a:chOff x="2619" y="2744"/>
            <a:chExt cx="3960" cy="491"/>
          </a:xfrm>
        </p:grpSpPr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D974E124-19DF-44B7-9D94-9867568F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2838"/>
              <a:ext cx="80" cy="22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44">
              <a:extLst>
                <a:ext uri="{FF2B5EF4-FFF2-40B4-BE49-F238E27FC236}">
                  <a16:creationId xmlns:a16="http://schemas.microsoft.com/office/drawing/2014/main" id="{887C73FE-04F6-4D41-B6BD-BBC12ED0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2744"/>
              <a:ext cx="181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5" name="Text Box 47">
              <a:extLst>
                <a:ext uri="{FF2B5EF4-FFF2-40B4-BE49-F238E27FC236}">
                  <a16:creationId xmlns:a16="http://schemas.microsoft.com/office/drawing/2014/main" id="{5F419303-DF96-4C2D-B82C-A939B8D13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022"/>
              <a:ext cx="3608" cy="2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99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③</a:t>
              </a:r>
              <a:r>
                <a:rPr lang="en-US" altLang="zh-CN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-&gt;</a:t>
              </a:r>
              <a:r>
                <a:rPr lang="en-US" altLang="zh-CN" sz="2200" b="1" i="1" dirty="0" err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rchild</a:t>
              </a:r>
              <a:r>
                <a:rPr lang="zh-CN" altLang="en-US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转向右子树做相同的工作</a:t>
              </a:r>
            </a:p>
          </p:txBody>
        </p: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BE7DAFB-33A8-479C-BB15-E675FB22D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69349"/>
            <a:ext cx="2686072" cy="260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en-US" altLang="zh-CN" sz="2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访问栈顶结点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5D9444-3FF9-46FD-A803-8A48F967D093}"/>
              </a:ext>
            </a:extLst>
          </p:cNvPr>
          <p:cNvGrpSpPr/>
          <p:nvPr/>
        </p:nvGrpSpPr>
        <p:grpSpPr>
          <a:xfrm>
            <a:off x="584250" y="5735577"/>
            <a:ext cx="9829800" cy="783420"/>
            <a:chOff x="571472" y="5429264"/>
            <a:chExt cx="7715304" cy="743078"/>
          </a:xfrm>
        </p:grpSpPr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7B81D6F9-ED23-4246-A339-8C9F96C5E7AD}"/>
                </a:ext>
              </a:extLst>
            </p:cNvPr>
            <p:cNvSpPr txBox="1"/>
            <p:nvPr/>
          </p:nvSpPr>
          <p:spPr>
            <a:xfrm>
              <a:off x="571472" y="5429264"/>
              <a:ext cx="3857652" cy="74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2800"/>
                </a:lnSpc>
                <a:buFontTx/>
                <a:buBlip>
                  <a:blip r:embed="rId2"/>
                </a:buBlip>
              </a:pPr>
              <a:r>
                <a:rPr lang="zh-CN" altLang="en-US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栈中结点均没有访问</a:t>
              </a:r>
              <a:endParaRPr lang="en-US" altLang="zh-CN" sz="22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ts val="2800"/>
                </a:lnSpc>
                <a:buFontTx/>
                <a:buBlip>
                  <a:blip r:embed="rId2"/>
                </a:buBlip>
              </a:pPr>
              <a:r>
                <a:rPr lang="en-US" sz="22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指向刚刚出栈结点的右子树</a:t>
              </a:r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68BD31D8-2B7E-4279-AE26-0BCF8DE7BE99}"/>
                </a:ext>
              </a:extLst>
            </p:cNvPr>
            <p:cNvSpPr txBox="1"/>
            <p:nvPr/>
          </p:nvSpPr>
          <p:spPr>
            <a:xfrm>
              <a:off x="5214942" y="5572140"/>
              <a:ext cx="3071834" cy="408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栈空且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=NULL</a:t>
              </a:r>
              <a:r>
                <a:rPr lang="zh-CN" altLang="en-US" sz="22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30" name="右箭头 30">
              <a:extLst>
                <a:ext uri="{FF2B5EF4-FFF2-40B4-BE49-F238E27FC236}">
                  <a16:creationId xmlns:a16="http://schemas.microsoft.com/office/drawing/2014/main" id="{7F15FB48-34B9-4761-8E4D-F2C125BC8A4E}"/>
                </a:ext>
              </a:extLst>
            </p:cNvPr>
            <p:cNvSpPr/>
            <p:nvPr/>
          </p:nvSpPr>
          <p:spPr>
            <a:xfrm>
              <a:off x="4510945" y="5656663"/>
              <a:ext cx="571504" cy="285752"/>
            </a:xfrm>
            <a:prstGeom prst="rightArrow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b="1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7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4931C6F-3FF6-4B89-AB4B-45B0DCF34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33400"/>
            <a:ext cx="7010400" cy="6002976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72000">
            <a:spAutoFit/>
          </a:bodyPr>
          <a:lstStyle/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InOrder1(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BiTNode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*p;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20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p=b;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while (!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|| p!=NULL)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(p!=NULL)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扫描结点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的所有左下结点并进栈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p=p-&gt;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以下考虑栈顶结点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if (!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若栈不空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出栈结点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，访问结点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("%c "，p-&gt;data);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p=p-&gt;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20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r>
              <a:rPr lang="en-US" sz="20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D98F23-CD07-4BBA-BB69-E6C8386EBF50}"/>
              </a:ext>
            </a:extLst>
          </p:cNvPr>
          <p:cNvSpPr/>
          <p:nvPr/>
        </p:nvSpPr>
        <p:spPr>
          <a:xfrm>
            <a:off x="914400" y="552450"/>
            <a:ext cx="29690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中序遍历非递归算法</a:t>
            </a:r>
          </a:p>
        </p:txBody>
      </p:sp>
      <p:pic>
        <p:nvPicPr>
          <p:cNvPr id="25" name="Picture 5" descr="中序遍历的堆栈">
            <a:extLst>
              <a:ext uri="{FF2B5EF4-FFF2-40B4-BE49-F238E27FC236}">
                <a16:creationId xmlns:a16="http://schemas.microsoft.com/office/drawing/2014/main" id="{10FF4F08-A411-433B-8E87-B9C15DF6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2100" y="3810000"/>
            <a:ext cx="1088537" cy="27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Box 35">
            <a:extLst>
              <a:ext uri="{FF2B5EF4-FFF2-40B4-BE49-F238E27FC236}">
                <a16:creationId xmlns:a16="http://schemas.microsoft.com/office/drawing/2014/main" id="{66FA15D5-225D-4442-A85F-286ED30AA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44" y="6120884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BBE6CFF4-3B51-4BCC-91BC-4993EED7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43" y="5530334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28" name="Text Box 37">
            <a:extLst>
              <a:ext uri="{FF2B5EF4-FFF2-40B4-BE49-F238E27FC236}">
                <a16:creationId xmlns:a16="http://schemas.microsoft.com/office/drawing/2014/main" id="{A9D399FB-0777-4C14-9B10-77440432F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2" y="4989036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7DC0A536-3019-4589-A675-91AE352A2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68" y="498980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G</a:t>
            </a:r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5F50B9EA-F9C0-4721-BD40-68FF0389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252" y="611770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1" name="Text Box 40">
            <a:extLst>
              <a:ext uri="{FF2B5EF4-FFF2-40B4-BE49-F238E27FC236}">
                <a16:creationId xmlns:a16="http://schemas.microsoft.com/office/drawing/2014/main" id="{32808F9E-877E-42B3-85CA-33A4CC8FD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168" y="5527158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262A67F8-4695-4130-964C-4C2D5B4B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252" y="6124060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F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DBAEC46-6779-4116-BF66-79B2F68AB854}"/>
              </a:ext>
            </a:extLst>
          </p:cNvPr>
          <p:cNvGrpSpPr/>
          <p:nvPr/>
        </p:nvGrpSpPr>
        <p:grpSpPr>
          <a:xfrm>
            <a:off x="953445" y="1114208"/>
            <a:ext cx="2592388" cy="2016124"/>
            <a:chOff x="568325" y="1934400"/>
            <a:chExt cx="2592388" cy="2016124"/>
          </a:xfrm>
          <a:solidFill>
            <a:srgbClr val="FFFFCC"/>
          </a:solidFill>
        </p:grpSpPr>
        <p:sp>
          <p:nvSpPr>
            <p:cNvPr id="34" name="Line 4">
              <a:extLst>
                <a:ext uri="{FF2B5EF4-FFF2-40B4-BE49-F238E27FC236}">
                  <a16:creationId xmlns:a16="http://schemas.microsoft.com/office/drawing/2014/main" id="{84F9A346-1520-4EC0-A611-6ABE96580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01" y="3374263"/>
              <a:ext cx="288925" cy="28733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5">
              <a:extLst>
                <a:ext uri="{FF2B5EF4-FFF2-40B4-BE49-F238E27FC236}">
                  <a16:creationId xmlns:a16="http://schemas.microsoft.com/office/drawing/2014/main" id="{93A80BB6-317A-4CB1-B0D2-26517071B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925" y="2221738"/>
              <a:ext cx="287338" cy="28733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4CA851AE-BF5C-4E73-8293-F7B10079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526" y="2174113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0F97BB56-D603-4577-8D3F-EBB23BB9C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5663" y="2798000"/>
              <a:ext cx="360362" cy="3603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8">
              <a:extLst>
                <a:ext uri="{FF2B5EF4-FFF2-40B4-BE49-F238E27FC236}">
                  <a16:creationId xmlns:a16="http://schemas.microsoft.com/office/drawing/2014/main" id="{B1ACB0AB-602A-4F7E-82F8-05352480D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664" y="2826574"/>
              <a:ext cx="287337" cy="28733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A39AEAE8-53C7-40F1-B0F6-2342383CD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450" y="2798000"/>
              <a:ext cx="287338" cy="3603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6B4985E4-0BC7-411F-A604-4C5583F3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5" y="1934400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9824F5D7-D551-4914-B944-A39A686C6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09075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FC071C84-395F-4498-9659-DF62D5BB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2509075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id="{D53C02A3-CEF7-445B-A04D-FB1F69085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id="{70F74B67-57A7-4F73-AD07-B0CD642F2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40866CB5-9D5F-4FE3-A478-438B1607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90162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6" name="Oval 16">
              <a:extLst>
                <a:ext uri="{FF2B5EF4-FFF2-40B4-BE49-F238E27FC236}">
                  <a16:creationId xmlns:a16="http://schemas.microsoft.com/office/drawing/2014/main" id="{E2A99607-6CE4-4843-915D-121210CF4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13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4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1.85185E-6 L -0.13541 -0.252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-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47 1.85185E-6 L -0.08177 -0.252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-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02357 -0.3310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03542 -0.4194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2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7 L 0.09388 -0.3305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15182 -0.4166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1" y="-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20976 -0.417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2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3A722-3D4B-46A5-BD90-49FCE7EF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、后序遍历非递归算法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DED09-EC5D-4EA4-A913-171A0505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1295400"/>
          </a:xfrm>
        </p:spPr>
        <p:txBody>
          <a:bodyPr/>
          <a:lstStyle/>
          <a:p>
            <a:r>
              <a:rPr lang="zh-CN" altLang="en-US" sz="2400" dirty="0"/>
              <a:t>在中序遍历非递归算法的基础上改进而来的</a:t>
            </a:r>
          </a:p>
          <a:p>
            <a:r>
              <a:rPr lang="zh-CN" altLang="en-US" sz="2400" dirty="0"/>
              <a:t>用</a:t>
            </a:r>
            <a:r>
              <a:rPr lang="en-US" altLang="zh-CN" sz="2400" dirty="0"/>
              <a:t>p</a:t>
            </a:r>
            <a:r>
              <a:rPr lang="zh-CN" altLang="en-US" sz="2400" dirty="0"/>
              <a:t>遍历结点，初始指向根结点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C23FB842-814A-4C9F-8ABD-54DA2795C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1" y="2819399"/>
            <a:ext cx="431800" cy="3603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sz="2200" b="1">
              <a:solidFill>
                <a:prstClr val="black"/>
              </a:solidFill>
            </a:endParaRPr>
          </a:p>
        </p:txBody>
      </p:sp>
      <p:sp>
        <p:nvSpPr>
          <p:cNvPr id="32" name="Oval 4">
            <a:extLst>
              <a:ext uri="{FF2B5EF4-FFF2-40B4-BE49-F238E27FC236}">
                <a16:creationId xmlns:a16="http://schemas.microsoft.com/office/drawing/2014/main" id="{FE8AE506-7FB4-43C8-872A-869FBFDE2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3" y="3538536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sz="2200" b="1">
              <a:solidFill>
                <a:prstClr val="black"/>
              </a:solidFill>
            </a:endParaRP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DD61D8AA-D73A-4475-BE94-217E4013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6" y="4259261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sz="2200" b="1">
              <a:solidFill>
                <a:prstClr val="black"/>
              </a:solidFill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1E3F7833-C492-44F7-A98D-6D3CCD0AE652}"/>
              </a:ext>
            </a:extLst>
          </p:cNvPr>
          <p:cNvSpPr>
            <a:spLocks/>
          </p:cNvSpPr>
          <p:nvPr/>
        </p:nvSpPr>
        <p:spPr bwMode="auto">
          <a:xfrm>
            <a:off x="5703883" y="3154361"/>
            <a:ext cx="285750" cy="40005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252"/>
              </a:cxn>
            </a:cxnLst>
            <a:rect l="0" t="0" r="r" b="b"/>
            <a:pathLst>
              <a:path w="180" h="252">
                <a:moveTo>
                  <a:pt x="180" y="0"/>
                </a:moveTo>
                <a:lnTo>
                  <a:pt x="0" y="25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437ADC8F-9F4F-4DDA-B147-F260CE8C845B}"/>
              </a:ext>
            </a:extLst>
          </p:cNvPr>
          <p:cNvSpPr>
            <a:spLocks/>
          </p:cNvSpPr>
          <p:nvPr/>
        </p:nvSpPr>
        <p:spPr bwMode="auto">
          <a:xfrm>
            <a:off x="5243508" y="3865561"/>
            <a:ext cx="250825" cy="393700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0" y="248"/>
              </a:cxn>
            </a:cxnLst>
            <a:rect l="0" t="0" r="r" b="b"/>
            <a:pathLst>
              <a:path w="158" h="248">
                <a:moveTo>
                  <a:pt x="158" y="0"/>
                </a:moveTo>
                <a:lnTo>
                  <a:pt x="0" y="24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A68CCE0C-1098-462A-846A-B47B99AF092F}"/>
              </a:ext>
            </a:extLst>
          </p:cNvPr>
          <p:cNvSpPr>
            <a:spLocks/>
          </p:cNvSpPr>
          <p:nvPr/>
        </p:nvSpPr>
        <p:spPr bwMode="auto">
          <a:xfrm>
            <a:off x="6256333" y="3141661"/>
            <a:ext cx="374650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" y="280"/>
              </a:cxn>
            </a:cxnLst>
            <a:rect l="0" t="0" r="r" b="b"/>
            <a:pathLst>
              <a:path w="236" h="280">
                <a:moveTo>
                  <a:pt x="0" y="0"/>
                </a:moveTo>
                <a:lnTo>
                  <a:pt x="236" y="28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FC4A8E55-AD10-498F-8086-E8177B2C9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358" y="4546599"/>
            <a:ext cx="360363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" name="AutoShape 11">
            <a:extLst>
              <a:ext uri="{FF2B5EF4-FFF2-40B4-BE49-F238E27FC236}">
                <a16:creationId xmlns:a16="http://schemas.microsoft.com/office/drawing/2014/main" id="{BFC29805-6534-47BA-9385-4225EE00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58" y="5059364"/>
            <a:ext cx="719138" cy="503238"/>
          </a:xfrm>
          <a:prstGeom prst="triangle">
            <a:avLst>
              <a:gd name="adj" fmla="val 50000"/>
            </a:avLst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sz="2200" b="1">
              <a:solidFill>
                <a:prstClr val="black"/>
              </a:solidFill>
            </a:endParaRPr>
          </a:p>
        </p:txBody>
      </p:sp>
      <p:sp>
        <p:nvSpPr>
          <p:cNvPr id="39" name="Freeform 12">
            <a:extLst>
              <a:ext uri="{FF2B5EF4-FFF2-40B4-BE49-F238E27FC236}">
                <a16:creationId xmlns:a16="http://schemas.microsoft.com/office/drawing/2014/main" id="{A663193A-4E6C-4CA8-BFAC-849869C2685A}"/>
              </a:ext>
            </a:extLst>
          </p:cNvPr>
          <p:cNvSpPr>
            <a:spLocks/>
          </p:cNvSpPr>
          <p:nvPr/>
        </p:nvSpPr>
        <p:spPr bwMode="auto">
          <a:xfrm>
            <a:off x="5745158" y="3849686"/>
            <a:ext cx="339725" cy="42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66"/>
              </a:cxn>
            </a:cxnLst>
            <a:rect l="0" t="0" r="r" b="b"/>
            <a:pathLst>
              <a:path w="214" h="266">
                <a:moveTo>
                  <a:pt x="0" y="0"/>
                </a:moveTo>
                <a:lnTo>
                  <a:pt x="214" y="26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wrap="none"/>
          <a:lstStyle/>
          <a:p>
            <a:pPr algn="ctr"/>
            <a:endParaRPr lang="zh-CN" altLang="en-US" sz="22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1A67A8B-CF00-4AB0-BFBE-28677AF82E54}"/>
              </a:ext>
            </a:extLst>
          </p:cNvPr>
          <p:cNvGrpSpPr/>
          <p:nvPr/>
        </p:nvGrpSpPr>
        <p:grpSpPr>
          <a:xfrm>
            <a:off x="4810121" y="3698874"/>
            <a:ext cx="287337" cy="566737"/>
            <a:chOff x="2557463" y="2065338"/>
            <a:chExt cx="287337" cy="566737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957C2F42-67AA-4549-9D66-5A7D4FC7E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488" y="2416175"/>
              <a:ext cx="50800" cy="215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36"/>
                </a:cxn>
              </a:cxnLst>
              <a:rect l="0" t="0" r="r" b="b"/>
              <a:pathLst>
                <a:path w="32" h="136">
                  <a:moveTo>
                    <a:pt x="0" y="0"/>
                  </a:moveTo>
                  <a:lnTo>
                    <a:pt x="32" y="13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2" name="Text Box 13">
              <a:extLst>
                <a:ext uri="{FF2B5EF4-FFF2-40B4-BE49-F238E27FC236}">
                  <a16:creationId xmlns:a16="http://schemas.microsoft.com/office/drawing/2014/main" id="{C25158FA-43D3-4E91-A215-5D6FDCACE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463" y="2065338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 i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</a:p>
          </p:txBody>
        </p:sp>
      </p:grpSp>
      <p:grpSp>
        <p:nvGrpSpPr>
          <p:cNvPr id="43" name="Group 14">
            <a:extLst>
              <a:ext uri="{FF2B5EF4-FFF2-40B4-BE49-F238E27FC236}">
                <a16:creationId xmlns:a16="http://schemas.microsoft.com/office/drawing/2014/main" id="{AFE02C6A-0DED-4C87-A621-7C1EA4081394}"/>
              </a:ext>
            </a:extLst>
          </p:cNvPr>
          <p:cNvGrpSpPr>
            <a:grpSpLocks/>
          </p:cNvGrpSpPr>
          <p:nvPr/>
        </p:nvGrpSpPr>
        <p:grpSpPr bwMode="auto">
          <a:xfrm>
            <a:off x="4562469" y="2070100"/>
            <a:ext cx="1152525" cy="2217738"/>
            <a:chOff x="1862" y="1277"/>
            <a:chExt cx="726" cy="1397"/>
          </a:xfrm>
        </p:grpSpPr>
        <p:sp>
          <p:nvSpPr>
            <p:cNvPr id="44" name="Line 15">
              <a:extLst>
                <a:ext uri="{FF2B5EF4-FFF2-40B4-BE49-F238E27FC236}">
                  <a16:creationId xmlns:a16="http://schemas.microsoft.com/office/drawing/2014/main" id="{13562EE1-BEF6-46A4-9359-1BE17954A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2" y="1612"/>
              <a:ext cx="726" cy="953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id="{0E841439-1123-42FB-8230-D2B5F55B8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445431">
              <a:off x="1357" y="1840"/>
              <a:ext cx="1397" cy="27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>
                  <a:solidFill>
                    <a:srgbClr val="99009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①</a:t>
              </a:r>
              <a:r>
                <a:rPr lang="zh-CN" altLang="en-US" sz="2200" b="1">
                  <a:solidFill>
                    <a:srgbClr val="3333FF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进栈而不访问</a:t>
              </a:r>
            </a:p>
          </p:txBody>
        </p:sp>
      </p:grpSp>
      <p:sp>
        <p:nvSpPr>
          <p:cNvPr id="46" name="Text Box 17">
            <a:extLst>
              <a:ext uri="{FF2B5EF4-FFF2-40B4-BE49-F238E27FC236}">
                <a16:creationId xmlns:a16="http://schemas.microsoft.com/office/drawing/2014/main" id="{3A187CBF-1D89-4B28-A66D-0A829CFD8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1" y="4653673"/>
            <a:ext cx="4262421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</a:t>
            </a:r>
            <a:r>
              <a: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2200" b="1" i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结点可以访问，则访问它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477CD990-7E3A-4E4B-B321-AB420790C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3" y="2850217"/>
            <a:ext cx="5065717" cy="78765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栈中结点均没有访问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457200" indent="-457200">
              <a:lnSpc>
                <a:spcPts val="2800"/>
              </a:lnSpc>
              <a:buFontTx/>
              <a:buBlip>
                <a:blip r:embed="rId2"/>
              </a:buBlip>
            </a:pP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当栈为空（所有结点已访问）结束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A4F082D-6AAE-4309-A012-C255DC9A3FD0}"/>
              </a:ext>
            </a:extLst>
          </p:cNvPr>
          <p:cNvGrpSpPr/>
          <p:nvPr/>
        </p:nvGrpSpPr>
        <p:grpSpPr>
          <a:xfrm>
            <a:off x="5818183" y="4275136"/>
            <a:ext cx="5889625" cy="508000"/>
            <a:chOff x="3565525" y="2641600"/>
            <a:chExt cx="5889625" cy="508000"/>
          </a:xfrm>
        </p:grpSpPr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6A1A337A-3243-4060-A4BF-FA42580A8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5525" y="2790825"/>
              <a:ext cx="127000" cy="35877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26"/>
                </a:cxn>
              </a:cxnLst>
              <a:rect l="0" t="0" r="r" b="b"/>
              <a:pathLst>
                <a:path w="80" h="226">
                  <a:moveTo>
                    <a:pt x="80" y="0"/>
                  </a:moveTo>
                  <a:lnTo>
                    <a:pt x="0" y="226"/>
                  </a:lnTo>
                </a:path>
              </a:pathLst>
            </a:custGeom>
            <a:noFill/>
            <a:ln w="38100" cap="flat" cmpd="sng">
              <a:solidFill>
                <a:srgbClr val="6633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0" name="Text Box 21">
              <a:extLst>
                <a:ext uri="{FF2B5EF4-FFF2-40B4-BE49-F238E27FC236}">
                  <a16:creationId xmlns:a16="http://schemas.microsoft.com/office/drawing/2014/main" id="{E5BB5AF2-5670-4B02-BCDD-6CB9AA12C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963" y="2641600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51" name="Text Box 22">
              <a:extLst>
                <a:ext uri="{FF2B5EF4-FFF2-40B4-BE49-F238E27FC236}">
                  <a16:creationId xmlns:a16="http://schemas.microsoft.com/office/drawing/2014/main" id="{8EC890F3-BD60-45D9-9383-45399C13F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738" y="2683169"/>
              <a:ext cx="5332412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990099"/>
                  </a:solidFill>
                  <a:ea typeface="微软雅黑" pitchFamily="34" charset="-122"/>
                  <a:cs typeface="Times New Roman" pitchFamily="18" charset="0"/>
                </a:rPr>
                <a:t>③</a:t>
              </a:r>
              <a:r>
                <a:rPr lang="en-US" altLang="zh-CN" sz="2200" b="1" dirty="0">
                  <a:solidFill>
                    <a:srgbClr val="3333FF"/>
                  </a:solidFill>
                  <a:ea typeface="微软雅黑" pitchFamily="34" charset="-122"/>
                  <a:cs typeface="Times New Roman" pitchFamily="18" charset="0"/>
                </a:rPr>
                <a:t> </a:t>
              </a:r>
              <a:r>
                <a:rPr lang="en-US" altLang="zh-CN" sz="2200" b="1" i="1" dirty="0">
                  <a:solidFill>
                    <a:srgbClr val="3333FF"/>
                  </a:solidFill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200" b="1" dirty="0">
                  <a:solidFill>
                    <a:srgbClr val="3333FF"/>
                  </a:solidFill>
                  <a:ea typeface="微软雅黑" pitchFamily="34" charset="-122"/>
                  <a:cs typeface="Times New Roman" pitchFamily="18" charset="0"/>
                </a:rPr>
                <a:t>=</a:t>
              </a:r>
              <a:r>
                <a:rPr lang="en-US" altLang="zh-CN" sz="2200" b="1" i="1" dirty="0">
                  <a:solidFill>
                    <a:srgbClr val="3333FF"/>
                  </a:solidFill>
                  <a:ea typeface="微软雅黑" pitchFamily="34" charset="-122"/>
                  <a:cs typeface="Times New Roman" pitchFamily="18" charset="0"/>
                </a:rPr>
                <a:t>p</a:t>
              </a:r>
              <a:r>
                <a:rPr lang="en-US" altLang="zh-CN" sz="2200" b="1" dirty="0">
                  <a:solidFill>
                    <a:srgbClr val="3333FF"/>
                  </a:solidFill>
                  <a:latin typeface="宋体"/>
                  <a:ea typeface="宋体"/>
                  <a:cs typeface="Times New Roman" pitchFamily="18" charset="0"/>
                </a:rPr>
                <a:t>-</a:t>
              </a:r>
              <a:r>
                <a:rPr lang="en-US" altLang="zh-CN" sz="2200" b="1" dirty="0">
                  <a:solidFill>
                    <a:srgbClr val="3333FF"/>
                  </a:solidFill>
                  <a:ea typeface="微软雅黑" pitchFamily="34" charset="-122"/>
                  <a:cs typeface="Times New Roman" pitchFamily="18" charset="0"/>
                </a:rPr>
                <a:t>&gt;</a:t>
              </a:r>
              <a:r>
                <a:rPr lang="en-US" altLang="zh-CN" sz="2200" b="1" dirty="0" err="1">
                  <a:solidFill>
                    <a:srgbClr val="3333FF"/>
                  </a:solidFill>
                  <a:ea typeface="微软雅黑" pitchFamily="34" charset="-122"/>
                  <a:cs typeface="Times New Roman" pitchFamily="18" charset="0"/>
                </a:rPr>
                <a:t>rchild</a:t>
              </a:r>
              <a:r>
                <a:rPr lang="zh-CN" altLang="en-US" sz="2200" b="1" dirty="0">
                  <a:solidFill>
                    <a:srgbClr val="3333FF"/>
                  </a:solidFill>
                  <a:ea typeface="微软雅黑" pitchFamily="34" charset="-122"/>
                  <a:cs typeface="Times New Roman" pitchFamily="18" charset="0"/>
                </a:rPr>
                <a:t>，转向右子树做相同的工作</a:t>
              </a:r>
            </a:p>
          </p:txBody>
        </p:sp>
      </p:grpSp>
      <p:sp>
        <p:nvSpPr>
          <p:cNvPr id="52" name="Oval 23">
            <a:extLst>
              <a:ext uri="{FF2B5EF4-FFF2-40B4-BE49-F238E27FC236}">
                <a16:creationId xmlns:a16="http://schemas.microsoft.com/office/drawing/2014/main" id="{DD107B6B-CDE9-45CE-B24A-8058D951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1" y="4757736"/>
            <a:ext cx="431800" cy="3603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sz="2200" b="1">
              <a:solidFill>
                <a:prstClr val="black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ED33E94-1D11-4A05-9E87-21EBDBDF7781}"/>
              </a:ext>
            </a:extLst>
          </p:cNvPr>
          <p:cNvGrpSpPr/>
          <p:nvPr/>
        </p:nvGrpSpPr>
        <p:grpSpPr>
          <a:xfrm>
            <a:off x="4316399" y="4906961"/>
            <a:ext cx="5513392" cy="1532662"/>
            <a:chOff x="1768441" y="4320283"/>
            <a:chExt cx="5513392" cy="1532662"/>
          </a:xfrm>
          <a:solidFill>
            <a:srgbClr val="FFFFCC"/>
          </a:solidFill>
        </p:grpSpPr>
        <p:sp>
          <p:nvSpPr>
            <p:cNvPr id="55" name="Line 24">
              <a:extLst>
                <a:ext uri="{FF2B5EF4-FFF2-40B4-BE49-F238E27FC236}">
                  <a16:creationId xmlns:a16="http://schemas.microsoft.com/office/drawing/2014/main" id="{A8CABD9D-4002-4E56-9FD8-2AA9CD3F5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5376" y="4320285"/>
              <a:ext cx="0" cy="72000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6" name="Text Box 25">
              <a:extLst>
                <a:ext uri="{FF2B5EF4-FFF2-40B4-BE49-F238E27FC236}">
                  <a16:creationId xmlns:a16="http://schemas.microsoft.com/office/drawing/2014/main" id="{C1A21943-B751-4E5C-A0D8-E903C5D19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8441" y="5124669"/>
              <a:ext cx="2571768" cy="728276"/>
            </a:xfrm>
            <a:prstGeom prst="rect">
              <a:avLst/>
            </a:prstGeom>
            <a:grp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用</a:t>
              </a:r>
              <a:r>
                <a:rPr lang="en-US" altLang="zh-CN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flag=true</a:t>
              </a:r>
              <a:r>
                <a:rPr lang="zh-CN" altLang="en-US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标识</a:t>
              </a:r>
              <a:endPara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正在处理栈顶结点</a:t>
              </a:r>
            </a:p>
          </p:txBody>
        </p:sp>
        <p:sp>
          <p:nvSpPr>
            <p:cNvPr id="57" name="Text Box 25">
              <a:extLst>
                <a:ext uri="{FF2B5EF4-FFF2-40B4-BE49-F238E27FC236}">
                  <a16:creationId xmlns:a16="http://schemas.microsoft.com/office/drawing/2014/main" id="{5E543695-F3B5-4074-B3F1-D866E2C8F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612" y="5124669"/>
              <a:ext cx="2816221" cy="728276"/>
            </a:xfrm>
            <a:prstGeom prst="rect">
              <a:avLst/>
            </a:prstGeom>
            <a:grpFill/>
            <a:ln w="38100" algn="ctr">
              <a:solidFill>
                <a:srgbClr val="FFFFCC"/>
              </a:solidFill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用</a:t>
              </a:r>
              <a:r>
                <a:rPr lang="en-US" altLang="zh-CN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flag=false</a:t>
              </a:r>
              <a:r>
                <a:rPr lang="zh-CN" altLang="en-US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标识</a:t>
              </a:r>
              <a:endParaRPr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lnSpc>
                  <a:spcPts val="1800"/>
                </a:lnSpc>
                <a:spcBef>
                  <a:spcPct val="50000"/>
                </a:spcBef>
              </a:pPr>
              <a:r>
                <a:rPr lang="zh-CN" altLang="en-US" sz="22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正在处理右子树结点</a:t>
              </a:r>
            </a:p>
          </p:txBody>
        </p:sp>
        <p:sp>
          <p:nvSpPr>
            <p:cNvPr id="58" name="Line 24">
              <a:extLst>
                <a:ext uri="{FF2B5EF4-FFF2-40B4-BE49-F238E27FC236}">
                  <a16:creationId xmlns:a16="http://schemas.microsoft.com/office/drawing/2014/main" id="{992F26DE-200B-4F0B-96ED-2F08F6CD9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34042" y="4320283"/>
              <a:ext cx="0" cy="720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prstDash val="sysDot"/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2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59" name="TextBox 32">
            <a:extLst>
              <a:ext uri="{FF2B5EF4-FFF2-40B4-BE49-F238E27FC236}">
                <a16:creationId xmlns:a16="http://schemas.microsoft.com/office/drawing/2014/main" id="{9B4A1EC8-4AA4-4C80-9116-2ACE23C235FC}"/>
              </a:ext>
            </a:extLst>
          </p:cNvPr>
          <p:cNvSpPr txBox="1"/>
          <p:nvPr/>
        </p:nvSpPr>
        <p:spPr>
          <a:xfrm>
            <a:off x="228603" y="5670182"/>
            <a:ext cx="3962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2200" b="1" dirty="0">
                <a:solidFill>
                  <a:srgbClr val="3333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如何区分正在处理栈顶结点？</a:t>
            </a:r>
          </a:p>
        </p:txBody>
      </p:sp>
    </p:spTree>
    <p:extLst>
      <p:ext uri="{BB962C8B-B14F-4D97-AF65-F5344CB8AC3E}">
        <p14:creationId xmlns:p14="http://schemas.microsoft.com/office/powerpoint/2010/main" val="101403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5" descr="中序遍历的堆栈">
            <a:extLst>
              <a:ext uri="{FF2B5EF4-FFF2-40B4-BE49-F238E27FC236}">
                <a16:creationId xmlns:a16="http://schemas.microsoft.com/office/drawing/2014/main" id="{6BAC577B-2B68-4D9E-8EEC-C59A72A7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101" y="3806309"/>
            <a:ext cx="1088537" cy="27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1625158" y="5029200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1630360" y="44647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G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1607784" y="5547099"/>
            <a:ext cx="43338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396329" name="Text Box 41"/>
          <p:cNvSpPr txBox="1">
            <a:spLocks noChangeArrowheads="1"/>
          </p:cNvSpPr>
          <p:nvPr/>
        </p:nvSpPr>
        <p:spPr bwMode="auto">
          <a:xfrm>
            <a:off x="1623658" y="5029200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E</a:t>
            </a:r>
          </a:p>
        </p:txBody>
      </p:sp>
      <p:sp>
        <p:nvSpPr>
          <p:cNvPr id="40" name="Text Box 35">
            <a:extLst>
              <a:ext uri="{FF2B5EF4-FFF2-40B4-BE49-F238E27FC236}">
                <a16:creationId xmlns:a16="http://schemas.microsoft.com/office/drawing/2014/main" id="{333FC1CC-215F-429A-8CC8-9CF9A8825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6096000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41" name="Text Box 36">
            <a:extLst>
              <a:ext uri="{FF2B5EF4-FFF2-40B4-BE49-F238E27FC236}">
                <a16:creationId xmlns:a16="http://schemas.microsoft.com/office/drawing/2014/main" id="{3787B6A3-C820-4D0F-A66B-C09365333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721" y="5562600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42" name="Text Box 1026">
            <a:extLst>
              <a:ext uri="{FF2B5EF4-FFF2-40B4-BE49-F238E27FC236}">
                <a16:creationId xmlns:a16="http://schemas.microsoft.com/office/drawing/2014/main" id="{AE26374D-E0AE-4030-AFB7-2439261E7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179" y="28617"/>
            <a:ext cx="7650621" cy="698178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PostOrder1(</a:t>
            </a:r>
            <a:r>
              <a:rPr lang="en-US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TNode</a:t>
            </a: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*b)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 	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后序非递归遍历算法</a:t>
            </a:r>
          </a:p>
          <a:p>
            <a:pPr>
              <a:lnSpc>
                <a:spcPts val="1900"/>
              </a:lnSpc>
            </a:pP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BiTNode</a:t>
            </a: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*p，*r;        bool flag;</a:t>
            </a:r>
            <a:endParaRPr lang="zh-CN" altLang="en-US" sz="17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SqStack</a:t>
            </a: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定义一个顺序栈指针</a:t>
            </a:r>
            <a:r>
              <a:rPr lang="en-US" sz="17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17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900"/>
              </a:lnSpc>
            </a:pP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InitStack</a:t>
            </a:r>
            <a:r>
              <a:rPr lang="en-US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初始化栈</a:t>
            </a:r>
            <a:r>
              <a:rPr lang="en-US" sz="1700" b="1" dirty="0" err="1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endParaRPr lang="zh-CN" altLang="en-US" sz="17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p=b;</a:t>
            </a:r>
            <a:endParaRPr lang="zh-CN" altLang="en-US" sz="17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do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{</a:t>
            </a:r>
            <a:endParaRPr lang="zh-CN" altLang="en-US" sz="17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(p!=NULL)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7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扫描结点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的所有左下结点并进栈</a:t>
            </a:r>
          </a:p>
          <a:p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Push(</a:t>
            </a:r>
            <a:r>
              <a:rPr lang="en-US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进栈</a:t>
            </a:r>
          </a:p>
          <a:p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p=p-&gt;</a:t>
            </a:r>
            <a:r>
              <a:rPr lang="en-US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lchild</a:t>
            </a: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	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移动到左孩子</a:t>
            </a:r>
          </a:p>
          <a:p>
            <a:pPr>
              <a:lnSpc>
                <a:spcPts val="1500"/>
              </a:lnSpc>
            </a:pPr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sz="17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7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r=NULL; 		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指向刚刚访问的结点，初始时为空</a:t>
            </a:r>
          </a:p>
          <a:p>
            <a:r>
              <a:rPr lang="en-US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flag=true; 		</a:t>
            </a:r>
            <a:r>
              <a:rPr 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//flag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为真表示正在处理栈顶结点</a:t>
            </a:r>
            <a:endParaRPr lang="en-US" altLang="zh-CN" sz="17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while (!</a:t>
            </a:r>
            <a:r>
              <a:rPr lang="en-US" altLang="zh-CN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&amp;&amp; flag) </a:t>
            </a:r>
            <a:r>
              <a:rPr lang="en-US" altLang="zh-CN" sz="17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endParaRPr lang="zh-CN" altLang="en-US" sz="17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en-US" altLang="zh-CN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GetTop</a:t>
            </a:r>
            <a:r>
              <a:rPr lang="en-US" altLang="zh-CN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altLang="zh-CN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取出当前的栈顶结点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17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if (p-&gt;</a:t>
            </a:r>
            <a:r>
              <a:rPr lang="en-US" altLang="zh-CN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==r) {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若结点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的右孩子为空或者为刚访问结点 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lang="en-US" altLang="zh-CN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("%c "，p-&gt;data);    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访问结点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1700" b="1" dirty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</a:t>
            </a:r>
            <a:r>
              <a:rPr lang="en-US" altLang="zh-CN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Pop(</a:t>
            </a:r>
            <a:r>
              <a:rPr lang="en-US" altLang="zh-CN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st，p</a:t>
            </a:r>
            <a:r>
              <a:rPr lang="en-US" altLang="zh-CN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  <a:endParaRPr lang="zh-CN" altLang="en-US" sz="1700" b="1" dirty="0">
              <a:solidFill>
                <a:srgbClr val="FF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r=p;		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//r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指向刚访问过的结点</a:t>
            </a:r>
          </a:p>
          <a:p>
            <a:pPr>
              <a:lnSpc>
                <a:spcPts val="1500"/>
              </a:lnSpc>
            </a:pP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  <a:endParaRPr lang="zh-CN" altLang="en-US" sz="17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else {</a:t>
            </a:r>
            <a:endParaRPr lang="zh-CN" altLang="en-US" sz="17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p=p-&gt;</a:t>
            </a:r>
            <a:r>
              <a:rPr lang="en-US" altLang="zh-CN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rchild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转向处理其右子树</a:t>
            </a: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flag=false;	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表示当前不是处理栈顶结点</a:t>
            </a:r>
          </a:p>
          <a:p>
            <a:pPr>
              <a:lnSpc>
                <a:spcPts val="1500"/>
              </a:lnSpc>
            </a:pP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}</a:t>
            </a:r>
            <a:endParaRPr lang="zh-CN" altLang="en-US" sz="17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lang="en-US" altLang="zh-CN" sz="1700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700" b="1" dirty="0">
              <a:solidFill>
                <a:srgbClr val="FF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} while (!</a:t>
            </a:r>
            <a:r>
              <a:rPr lang="en-US" altLang="zh-CN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StackEmpty</a:t>
            </a:r>
            <a:r>
              <a:rPr lang="en-US" altLang="zh-CN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700" b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  <a:endParaRPr lang="zh-CN" altLang="en-US" sz="17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DestroyStack</a:t>
            </a:r>
            <a:r>
              <a:rPr lang="en-US" altLang="zh-CN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700" b="1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en-US" altLang="zh-CN" sz="1700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</a:t>
            </a: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17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销毁栈</a:t>
            </a:r>
          </a:p>
          <a:p>
            <a:pPr>
              <a:lnSpc>
                <a:spcPts val="1500"/>
              </a:lnSpc>
            </a:pPr>
            <a:r>
              <a:rPr lang="en-US" altLang="zh-CN" sz="17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17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0A49FD-E62B-4631-8832-4D0C7CA4B4C8}"/>
              </a:ext>
            </a:extLst>
          </p:cNvPr>
          <p:cNvSpPr/>
          <p:nvPr/>
        </p:nvSpPr>
        <p:spPr>
          <a:xfrm>
            <a:off x="394829" y="533400"/>
            <a:ext cx="29690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后序遍历非递归算法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8D3189E-A4D0-416D-BDDF-7034996F2E15}"/>
              </a:ext>
            </a:extLst>
          </p:cNvPr>
          <p:cNvGrpSpPr/>
          <p:nvPr/>
        </p:nvGrpSpPr>
        <p:grpSpPr>
          <a:xfrm>
            <a:off x="650873" y="1169859"/>
            <a:ext cx="2592388" cy="2016124"/>
            <a:chOff x="568325" y="1934400"/>
            <a:chExt cx="2592388" cy="2016124"/>
          </a:xfrm>
          <a:solidFill>
            <a:srgbClr val="FFFFCC"/>
          </a:solidFill>
        </p:grpSpPr>
        <p:sp>
          <p:nvSpPr>
            <p:cNvPr id="65" name="Line 4">
              <a:extLst>
                <a:ext uri="{FF2B5EF4-FFF2-40B4-BE49-F238E27FC236}">
                  <a16:creationId xmlns:a16="http://schemas.microsoft.com/office/drawing/2014/main" id="{AA8223F8-6230-447F-A346-889E165BF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01" y="3374263"/>
              <a:ext cx="288925" cy="28733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5">
              <a:extLst>
                <a:ext uri="{FF2B5EF4-FFF2-40B4-BE49-F238E27FC236}">
                  <a16:creationId xmlns:a16="http://schemas.microsoft.com/office/drawing/2014/main" id="{C293613F-73B8-477C-96ED-6CC4ACC2A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925" y="2221738"/>
              <a:ext cx="287338" cy="287337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FDF9050-26AC-46F8-965C-7EF8376D1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526" y="2174113"/>
              <a:ext cx="301625" cy="388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245"/>
                </a:cxn>
              </a:cxnLst>
              <a:rect l="0" t="0" r="r" b="b"/>
              <a:pathLst>
                <a:path w="190" h="245">
                  <a:moveTo>
                    <a:pt x="0" y="0"/>
                  </a:moveTo>
                  <a:lnTo>
                    <a:pt x="190" y="245"/>
                  </a:lnTo>
                </a:path>
              </a:pathLst>
            </a:cu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9A2DC8AB-FF24-4426-8379-CB27E1474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5663" y="2798000"/>
              <a:ext cx="360362" cy="3603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8">
              <a:extLst>
                <a:ext uri="{FF2B5EF4-FFF2-40B4-BE49-F238E27FC236}">
                  <a16:creationId xmlns:a16="http://schemas.microsoft.com/office/drawing/2014/main" id="{EE657226-B044-4757-BAAC-49E9F7725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8664" y="2826574"/>
              <a:ext cx="287337" cy="287338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Line 9">
              <a:extLst>
                <a:ext uri="{FF2B5EF4-FFF2-40B4-BE49-F238E27FC236}">
                  <a16:creationId xmlns:a16="http://schemas.microsoft.com/office/drawing/2014/main" id="{CC4312EA-757A-445B-BA04-3823603AC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450" y="2798000"/>
              <a:ext cx="287338" cy="360363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10">
              <a:extLst>
                <a:ext uri="{FF2B5EF4-FFF2-40B4-BE49-F238E27FC236}">
                  <a16:creationId xmlns:a16="http://schemas.microsoft.com/office/drawing/2014/main" id="{4499BECD-A107-457C-BC3E-41B5F6408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5" y="1934400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2" name="Oval 11">
              <a:extLst>
                <a:ext uri="{FF2B5EF4-FFF2-40B4-BE49-F238E27FC236}">
                  <a16:creationId xmlns:a16="http://schemas.microsoft.com/office/drawing/2014/main" id="{EAF16D4A-A46B-4FF4-8244-3C102253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509075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3" name="Oval 12">
              <a:extLst>
                <a:ext uri="{FF2B5EF4-FFF2-40B4-BE49-F238E27FC236}">
                  <a16:creationId xmlns:a16="http://schemas.microsoft.com/office/drawing/2014/main" id="{3A13A934-E214-4DF0-9381-43510F91E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2509075"/>
              <a:ext cx="431800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74" name="Oval 13">
              <a:extLst>
                <a:ext uri="{FF2B5EF4-FFF2-40B4-BE49-F238E27FC236}">
                  <a16:creationId xmlns:a16="http://schemas.microsoft.com/office/drawing/2014/main" id="{1502AB4F-13DF-4B0C-A75B-A88C95E56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75" name="Oval 14">
              <a:extLst>
                <a:ext uri="{FF2B5EF4-FFF2-40B4-BE49-F238E27FC236}">
                  <a16:creationId xmlns:a16="http://schemas.microsoft.com/office/drawing/2014/main" id="{650D4DAE-7E59-4328-B415-5AC566A04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76" name="Oval 15">
              <a:extLst>
                <a:ext uri="{FF2B5EF4-FFF2-40B4-BE49-F238E27FC236}">
                  <a16:creationId xmlns:a16="http://schemas.microsoft.com/office/drawing/2014/main" id="{EB94891B-05CD-4A85-9FB8-4DC75DB25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3590162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</a:p>
          </p:txBody>
        </p:sp>
        <p:sp>
          <p:nvSpPr>
            <p:cNvPr id="77" name="Oval 16">
              <a:extLst>
                <a:ext uri="{FF2B5EF4-FFF2-40B4-BE49-F238E27FC236}">
                  <a16:creationId xmlns:a16="http://schemas.microsoft.com/office/drawing/2014/main" id="{7D4CBB17-162D-4E5A-A7D7-6A5B1536C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13" y="3085337"/>
              <a:ext cx="431800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AF6529-ED59-4A90-A30B-12EDF095DECF}"/>
              </a:ext>
            </a:extLst>
          </p:cNvPr>
          <p:cNvGrpSpPr/>
          <p:nvPr/>
        </p:nvGrpSpPr>
        <p:grpSpPr>
          <a:xfrm>
            <a:off x="1174949" y="1140784"/>
            <a:ext cx="458940" cy="338554"/>
            <a:chOff x="1174949" y="1140784"/>
            <a:chExt cx="458940" cy="338554"/>
          </a:xfrm>
        </p:grpSpPr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72230BFC-878D-468C-B215-8F0EE30A5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949" y="1140784"/>
              <a:ext cx="287337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200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p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8E42BF7-973D-400D-8D3E-81B6737846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47800" y="1371600"/>
              <a:ext cx="186089" cy="0"/>
            </a:xfrm>
            <a:prstGeom prst="straightConnector1">
              <a:avLst/>
            </a:prstGeom>
            <a:ln w="19050">
              <a:headEnd type="none" w="sm" len="sm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8699309-F1F5-4747-9C1D-56CC2690E20A}"/>
              </a:ext>
            </a:extLst>
          </p:cNvPr>
          <p:cNvSpPr/>
          <p:nvPr/>
        </p:nvSpPr>
        <p:spPr>
          <a:xfrm>
            <a:off x="14621" y="2530217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NULL</a:t>
            </a:r>
            <a:endParaRPr lang="zh-CN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BC45C77-DC33-4B78-BC33-66EAEC5174FB}"/>
              </a:ext>
            </a:extLst>
          </p:cNvPr>
          <p:cNvSpPr/>
          <p:nvPr/>
        </p:nvSpPr>
        <p:spPr>
          <a:xfrm>
            <a:off x="584537" y="3035042"/>
            <a:ext cx="6110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NULL</a:t>
            </a:r>
            <a:endParaRPr lang="zh-CN" altLang="en-US" sz="1200" dirty="0"/>
          </a:p>
        </p:txBody>
      </p:sp>
      <p:sp>
        <p:nvSpPr>
          <p:cNvPr id="85" name="Text Box 41">
            <a:extLst>
              <a:ext uri="{FF2B5EF4-FFF2-40B4-BE49-F238E27FC236}">
                <a16:creationId xmlns:a16="http://schemas.microsoft.com/office/drawing/2014/main" id="{CA6546DF-2723-4FB0-92B5-6F3F4326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4998198"/>
            <a:ext cx="4333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925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-0.04127 0.074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28 0.07408 L -0.08789 0.15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9 0.15949 L -0.03828 0.2372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-0.12644 -0.14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8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08229 -0.225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0414 -0.3025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-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05157 0.0791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0.07916 L 0.00313 0.1666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0.01159 -0.2268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8 0.00925 L 0.06823 -0.223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1263 -0.2997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0.18373 -0.3798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25" grpId="0"/>
      <p:bldP spid="396325" grpId="1"/>
      <p:bldP spid="396326" grpId="0"/>
      <p:bldP spid="396326" grpId="1"/>
      <p:bldP spid="396327" grpId="0"/>
      <p:bldP spid="396327" grpId="1"/>
      <p:bldP spid="396329" grpId="0"/>
      <p:bldP spid="396329" grpId="1"/>
      <p:bldP spid="40" grpId="0"/>
      <p:bldP spid="40" grpId="1"/>
      <p:bldP spid="41" grpId="0"/>
      <p:bldP spid="41" grpId="1"/>
      <p:bldP spid="6" grpId="0"/>
      <p:bldP spid="6" grpId="1"/>
      <p:bldP spid="84" grpId="0"/>
      <p:bldP spid="84" grpId="1"/>
      <p:bldP spid="85" grpId="0"/>
      <p:bldP spid="85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BC68F-A3A3-4337-B184-5EC2A281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6.3.4 </a:t>
            </a:r>
            <a:r>
              <a:rPr lang="zh-CN" altLang="en-US" dirty="0"/>
              <a:t>线索二叉树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5C077-908A-49C3-BC09-94E42781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209675"/>
            <a:ext cx="114808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二叉树的遍历运算是将二叉树中结点按一定规律</a:t>
            </a:r>
            <a:r>
              <a:rPr lang="zh-CN" altLang="en-US" dirty="0">
                <a:solidFill>
                  <a:srgbClr val="FF0000"/>
                </a:solidFill>
              </a:rPr>
              <a:t>线性化</a:t>
            </a:r>
            <a:r>
              <a:rPr lang="zh-CN" altLang="en-US" dirty="0"/>
              <a:t>的过程。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当以二叉链表作为存储结构时，只能找到结点的左、右孩子信息，而不能直接得到结点在遍历序列中的</a:t>
            </a:r>
            <a:r>
              <a:rPr lang="zh-CN" altLang="en-US" dirty="0">
                <a:solidFill>
                  <a:srgbClr val="FF0000"/>
                </a:solidFill>
              </a:rPr>
              <a:t>前驱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后继</a:t>
            </a:r>
            <a:r>
              <a:rPr lang="zh-CN" altLang="en-US" dirty="0"/>
              <a:t>信息。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要得到这些信息：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第一种方法是将二叉树遍历一遍，在遍历过程中便可得到结点的前驱和后继，但这种动态访问浪费时间；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第二种方法是充分利用二叉链表中的空链域，将遍历过程中结点的前驱、后继信息保存下来。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43EFB-1E48-4B04-A5CA-3CF03DE4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5C99BE-12D0-4B5A-9055-3AC77699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6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B7719-1D22-4704-B4FB-74A363D5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6.3.4 </a:t>
            </a:r>
            <a:r>
              <a:rPr lang="zh-CN" altLang="en-US" dirty="0"/>
              <a:t>线索二叉树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85EF3-F536-4BA9-9652-B4C3ADC0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11658600" cy="5181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在有</a:t>
            </a:r>
            <a:r>
              <a:rPr lang="en-US" altLang="zh-CN" dirty="0"/>
              <a:t>n</a:t>
            </a:r>
            <a:r>
              <a:rPr lang="zh-CN" altLang="en-US" dirty="0"/>
              <a:t>个结点的二叉链表中共有</a:t>
            </a:r>
            <a:r>
              <a:rPr lang="en-US" altLang="zh-CN" dirty="0"/>
              <a:t>2n</a:t>
            </a:r>
            <a:r>
              <a:rPr lang="zh-CN" altLang="en-US" dirty="0"/>
              <a:t>个链域，但只有</a:t>
            </a:r>
            <a:r>
              <a:rPr lang="en-US" altLang="zh-CN" dirty="0"/>
              <a:t>n-1</a:t>
            </a:r>
            <a:r>
              <a:rPr lang="zh-CN" altLang="en-US" dirty="0"/>
              <a:t>个有用非空链域，其余</a:t>
            </a:r>
            <a:r>
              <a:rPr lang="en-US" altLang="zh-CN" dirty="0">
                <a:solidFill>
                  <a:srgbClr val="FF0000"/>
                </a:solidFill>
              </a:rPr>
              <a:t>n+1</a:t>
            </a:r>
            <a:r>
              <a:rPr lang="zh-CN" altLang="en-US" dirty="0"/>
              <a:t>个链域是</a:t>
            </a:r>
            <a:r>
              <a:rPr lang="zh-CN" altLang="en-US" dirty="0">
                <a:solidFill>
                  <a:srgbClr val="FF0000"/>
                </a:solidFill>
              </a:rPr>
              <a:t>空</a:t>
            </a:r>
            <a:r>
              <a:rPr lang="zh-CN" altLang="en-US" dirty="0"/>
              <a:t>的。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我们可以利用剩下的</a:t>
            </a:r>
            <a:r>
              <a:rPr lang="en-US" altLang="zh-CN" dirty="0"/>
              <a:t>n+1</a:t>
            </a:r>
            <a:r>
              <a:rPr lang="zh-CN" altLang="en-US" dirty="0"/>
              <a:t>个空链域来存放遍历过程中结点的前驱和后继信息。 现作如下规定：</a:t>
            </a:r>
            <a:endParaRPr lang="en-US" altLang="zh-CN" dirty="0"/>
          </a:p>
          <a:p>
            <a:pPr marL="622300"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6600"/>
                </a:solidFill>
              </a:rPr>
              <a:t>若结点有左子树，则其</a:t>
            </a:r>
            <a:r>
              <a:rPr lang="en-US" altLang="zh-CN" dirty="0" err="1">
                <a:solidFill>
                  <a:srgbClr val="006600"/>
                </a:solidFill>
              </a:rPr>
              <a:t>LChild</a:t>
            </a:r>
            <a:r>
              <a:rPr lang="zh-CN" altLang="en-US" dirty="0">
                <a:solidFill>
                  <a:srgbClr val="006600"/>
                </a:solidFill>
              </a:rPr>
              <a:t>域指向其左孩子，否则</a:t>
            </a:r>
            <a:r>
              <a:rPr lang="en-US" altLang="zh-CN" dirty="0" err="1">
                <a:solidFill>
                  <a:srgbClr val="006600"/>
                </a:solidFill>
              </a:rPr>
              <a:t>LChild</a:t>
            </a:r>
            <a:r>
              <a:rPr lang="zh-CN" altLang="en-US" dirty="0">
                <a:solidFill>
                  <a:srgbClr val="006600"/>
                </a:solidFill>
              </a:rPr>
              <a:t>域指向其前驱结点</a:t>
            </a:r>
            <a:endParaRPr lang="en-US" altLang="zh-CN" dirty="0">
              <a:solidFill>
                <a:srgbClr val="006600"/>
              </a:solidFill>
            </a:endParaRPr>
          </a:p>
          <a:p>
            <a:pPr marL="622300" lvl="1"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6600"/>
                </a:solidFill>
              </a:rPr>
              <a:t>若结点有右子树，则其</a:t>
            </a:r>
            <a:r>
              <a:rPr lang="en-US" altLang="zh-CN" dirty="0" err="1">
                <a:solidFill>
                  <a:srgbClr val="006600"/>
                </a:solidFill>
              </a:rPr>
              <a:t>RChild</a:t>
            </a:r>
            <a:r>
              <a:rPr lang="zh-CN" altLang="en-US" dirty="0">
                <a:solidFill>
                  <a:srgbClr val="006600"/>
                </a:solidFill>
              </a:rPr>
              <a:t>域指向其右孩子，否则</a:t>
            </a:r>
            <a:r>
              <a:rPr lang="en-US" altLang="zh-CN" dirty="0" err="1">
                <a:solidFill>
                  <a:srgbClr val="006600"/>
                </a:solidFill>
              </a:rPr>
              <a:t>RChild</a:t>
            </a:r>
            <a:r>
              <a:rPr lang="zh-CN" altLang="en-US" dirty="0">
                <a:solidFill>
                  <a:srgbClr val="006600"/>
                </a:solidFill>
              </a:rPr>
              <a:t>域指向其后继结点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F7FB9-3206-4689-AE1F-A97505A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CF3724-312E-4EFC-9E12-F62DA99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893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B7719-1D22-4704-B4FB-74A363D5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6.3.4 </a:t>
            </a:r>
            <a:r>
              <a:rPr lang="zh-CN" altLang="en-US" dirty="0"/>
              <a:t>线索二叉树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85EF3-F536-4BA9-9652-B4C3ADC0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4808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为了区分孩子结点和前驱、后继结点，为结点结构增设两个标志域，如下图所示：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F7FB9-3206-4689-AE1F-A97505A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CF3724-312E-4EFC-9E12-F62DA99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Group 27">
            <a:extLst>
              <a:ext uri="{FF2B5EF4-FFF2-40B4-BE49-F238E27FC236}">
                <a16:creationId xmlns:a16="http://schemas.microsoft.com/office/drawing/2014/main" id="{BC73E25F-3B73-4FD3-896A-DAFB01269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803720"/>
              </p:ext>
            </p:extLst>
          </p:nvPr>
        </p:nvGraphicFramePr>
        <p:xfrm>
          <a:off x="2743200" y="2286000"/>
          <a:ext cx="5867400" cy="457200"/>
        </p:xfrm>
        <a:graphic>
          <a:graphicData uri="http://schemas.openxmlformats.org/drawingml/2006/table">
            <a:tbl>
              <a:tblPr/>
              <a:tblGrid>
                <a:gridCol w="1157288">
                  <a:extLst>
                    <a:ext uri="{9D8B030D-6E8A-4147-A177-3AD203B41FA5}">
                      <a16:colId xmlns:a16="http://schemas.microsoft.com/office/drawing/2014/main" val="815891806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696747045"/>
                    </a:ext>
                  </a:extLst>
                </a:gridCol>
                <a:gridCol w="1189038">
                  <a:extLst>
                    <a:ext uri="{9D8B030D-6E8A-4147-A177-3AD203B41FA5}">
                      <a16:colId xmlns:a16="http://schemas.microsoft.com/office/drawing/2014/main" val="3840202923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3209514689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118380536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LChild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RChild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95701"/>
                  </a:ext>
                </a:extLst>
              </a:tr>
            </a:tbl>
          </a:graphicData>
        </a:graphic>
      </p:graphicFrame>
      <p:grpSp>
        <p:nvGrpSpPr>
          <p:cNvPr id="7" name="Group 19">
            <a:extLst>
              <a:ext uri="{FF2B5EF4-FFF2-40B4-BE49-F238E27FC236}">
                <a16:creationId xmlns:a16="http://schemas.microsoft.com/office/drawing/2014/main" id="{45D8C0CD-5421-4910-8C75-CFB7756F0E8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11512"/>
            <a:ext cx="6934200" cy="2932113"/>
            <a:chOff x="528" y="1927"/>
            <a:chExt cx="4368" cy="1847"/>
          </a:xfrm>
        </p:grpSpPr>
        <p:sp>
          <p:nvSpPr>
            <p:cNvPr id="8" name="Text Box 20">
              <a:extLst>
                <a:ext uri="{FF2B5EF4-FFF2-40B4-BE49-F238E27FC236}">
                  <a16:creationId xmlns:a16="http://schemas.microsoft.com/office/drawing/2014/main" id="{657318DF-B141-45E5-BDCE-4EC8DE18C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0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/>
                <a:t>Ltag</a:t>
              </a:r>
              <a:r>
                <a:rPr lang="en-US" altLang="zh-CN" b="1" dirty="0"/>
                <a:t> =</a:t>
              </a:r>
            </a:p>
          </p:txBody>
        </p:sp>
        <p:sp>
          <p:nvSpPr>
            <p:cNvPr id="9" name="AutoShape 21">
              <a:extLst>
                <a:ext uri="{FF2B5EF4-FFF2-40B4-BE49-F238E27FC236}">
                  <a16:creationId xmlns:a16="http://schemas.microsoft.com/office/drawing/2014/main" id="{EEFE8E2C-D7F7-4EBF-BE62-783443F4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064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D0BDE272-0334-4763-A242-65D1A13C5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27"/>
              <a:ext cx="3504" cy="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b="1" dirty="0"/>
                <a:t>0      </a:t>
              </a:r>
              <a:r>
                <a:rPr lang="en-US" altLang="zh-CN" b="1" dirty="0" err="1"/>
                <a:t>LChild</a:t>
              </a:r>
              <a:r>
                <a:rPr lang="en-US" altLang="zh-CN" b="1" dirty="0"/>
                <a:t> </a:t>
              </a:r>
              <a:r>
                <a:rPr lang="zh-CN" altLang="en-US" b="1" dirty="0"/>
                <a:t>域指示结点的左孩子</a:t>
              </a:r>
            </a:p>
            <a:p>
              <a:pPr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b="1" dirty="0"/>
                <a:t>1      </a:t>
              </a:r>
              <a:r>
                <a:rPr lang="en-US" altLang="zh-CN" b="1" dirty="0" err="1"/>
                <a:t>LChild</a:t>
              </a:r>
              <a:r>
                <a:rPr lang="en-US" altLang="zh-CN" b="1" dirty="0"/>
                <a:t> </a:t>
              </a:r>
              <a:r>
                <a:rPr lang="zh-CN" altLang="en-US" b="1" dirty="0"/>
                <a:t>域指示结点的遍历前驱</a:t>
              </a:r>
            </a:p>
          </p:txBody>
        </p:sp>
        <p:sp>
          <p:nvSpPr>
            <p:cNvPr id="11" name="Text Box 23">
              <a:extLst>
                <a:ext uri="{FF2B5EF4-FFF2-40B4-BE49-F238E27FC236}">
                  <a16:creationId xmlns:a16="http://schemas.microsoft.com/office/drawing/2014/main" id="{74F9063B-B51F-43F5-A756-7A3D642A2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1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/>
                <a:t>Rtag</a:t>
              </a:r>
              <a:r>
                <a:rPr lang="en-US" altLang="zh-CN" b="1" dirty="0"/>
                <a:t> =</a:t>
              </a:r>
            </a:p>
          </p:txBody>
        </p:sp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F77A5E34-AC71-4D06-A835-667CA078C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07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BE2B62BF-91D1-4DC6-90D5-1EE89E022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46"/>
              <a:ext cx="3504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spcBef>
                  <a:spcPts val="1200"/>
                </a:spcBef>
                <a:defRPr b="1"/>
              </a:lvl1pPr>
            </a:lstStyle>
            <a:p>
              <a:r>
                <a:rPr lang="en-US" altLang="zh-CN" dirty="0"/>
                <a:t>0      </a:t>
              </a:r>
              <a:r>
                <a:rPr lang="en-US" altLang="zh-CN" dirty="0" err="1"/>
                <a:t>RChild</a:t>
              </a:r>
              <a:r>
                <a:rPr lang="en-US" altLang="zh-CN" dirty="0"/>
                <a:t> </a:t>
              </a:r>
              <a:r>
                <a:rPr lang="zh-CN" altLang="en-US" dirty="0"/>
                <a:t>域指示结点的右孩子</a:t>
              </a:r>
            </a:p>
            <a:p>
              <a:r>
                <a:rPr lang="en-US" altLang="zh-CN" dirty="0"/>
                <a:t>1      </a:t>
              </a:r>
              <a:r>
                <a:rPr lang="en-US" altLang="zh-CN" dirty="0" err="1"/>
                <a:t>RChild</a:t>
              </a:r>
              <a:r>
                <a:rPr lang="en-US" altLang="zh-CN" dirty="0"/>
                <a:t> </a:t>
              </a:r>
              <a:r>
                <a:rPr lang="zh-CN" altLang="en-US" dirty="0"/>
                <a:t>域指示结点的遍历后继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531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B7719-1D22-4704-B4FB-74A363D5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6.3.4 </a:t>
            </a:r>
            <a:r>
              <a:rPr lang="zh-CN" altLang="en-US" dirty="0"/>
              <a:t>线索二叉树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85EF3-F536-4BA9-9652-B4C3ADC05EB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线索</a:t>
            </a:r>
            <a:r>
              <a:rPr lang="zh-CN" altLang="en-US" dirty="0"/>
              <a:t>：在这种存储结构中，指向前驱和后继结点的指针叫做线索。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线索链表</a:t>
            </a:r>
            <a:r>
              <a:rPr lang="zh-CN" altLang="en-US" dirty="0"/>
              <a:t>：以这种结构组成的二叉链表作为二叉树的存储结构，叫做线索链表。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线索化</a:t>
            </a:r>
            <a:r>
              <a:rPr lang="zh-CN" altLang="en-US" dirty="0"/>
              <a:t>：对二叉树以某种次序进行遍历并且加上线索的过程叫做线索化。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</a:rPr>
              <a:t>线索二叉树</a:t>
            </a:r>
            <a:r>
              <a:rPr lang="zh-CN" altLang="en-US" dirty="0"/>
              <a:t>：线索化了的二叉树称为线索二叉树。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DF7FB9-3206-4689-AE1F-A97505A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CF3724-312E-4EFC-9E12-F62DA99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72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6.1.1   </a:t>
            </a:r>
            <a:r>
              <a:rPr lang="zh-CN" altLang="en-US" dirty="0"/>
              <a:t>树的（逻辑）表示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988" y="1463264"/>
            <a:ext cx="7272337" cy="1806577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括号</a:t>
            </a:r>
            <a:r>
              <a:rPr lang="zh-CN" altLang="en-US" dirty="0">
                <a:solidFill>
                  <a:srgbClr val="C00000"/>
                </a:solidFill>
              </a:rPr>
              <a:t>表示法</a:t>
            </a:r>
            <a:r>
              <a:rPr lang="zh-CN" altLang="en-US" dirty="0"/>
              <a:t>：用</a:t>
            </a:r>
            <a:r>
              <a:rPr lang="zh-CN" altLang="en-US" dirty="0">
                <a:solidFill>
                  <a:srgbClr val="00B050"/>
                </a:solidFill>
              </a:rPr>
              <a:t>一个字符串</a:t>
            </a:r>
            <a:r>
              <a:rPr lang="zh-CN" altLang="en-US" dirty="0"/>
              <a:t>表示树</a:t>
            </a:r>
          </a:p>
          <a:p>
            <a:r>
              <a:rPr lang="zh-CN" altLang="en-US" dirty="0"/>
              <a:t>基本形式：根</a:t>
            </a:r>
            <a:r>
              <a:rPr lang="en-US" altLang="zh-CN" dirty="0"/>
              <a:t>(</a:t>
            </a:r>
            <a:r>
              <a:rPr lang="zh-CN" altLang="en-US" dirty="0"/>
              <a:t>子树</a:t>
            </a:r>
            <a:r>
              <a:rPr lang="en-US" altLang="zh-CN" dirty="0"/>
              <a:t>1</a:t>
            </a:r>
            <a:r>
              <a:rPr lang="zh-CN" altLang="en-US" dirty="0"/>
              <a:t>，子树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，子树</a:t>
            </a:r>
            <a:r>
              <a:rPr lang="en-US" altLang="zh-CN" dirty="0"/>
              <a:t>m)</a:t>
            </a:r>
            <a:endParaRPr lang="zh-CN" altLang="en-US" dirty="0"/>
          </a:p>
        </p:txBody>
      </p:sp>
      <p:sp>
        <p:nvSpPr>
          <p:cNvPr id="33" name="Text Box 64">
            <a:extLst>
              <a:ext uri="{FF2B5EF4-FFF2-40B4-BE49-F238E27FC236}">
                <a16:creationId xmlns:a16="http://schemas.microsoft.com/office/drawing/2014/main" id="{398AB18D-F059-4162-9BA8-C628D0A0F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6" y="5434015"/>
            <a:ext cx="7058024" cy="49244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en-US" altLang="zh-CN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F</a:t>
            </a:r>
            <a:r>
              <a:rPr lang="en-US" altLang="zh-CN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en-US" altLang="zh-CN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G</a:t>
            </a:r>
            <a:r>
              <a:rPr lang="en-US" altLang="zh-CN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zh-CN" altLang="en-US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en-US" altLang="zh-CN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600" b="1" i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en-US" altLang="zh-CN" sz="2600" b="1" dirty="0">
                <a:solidFill>
                  <a:srgbClr val="CC00FF"/>
                </a:solidFill>
                <a:ea typeface="楷体" pitchFamily="49" charset="-122"/>
                <a:cs typeface="Times New Roman" pitchFamily="18" charset="0"/>
              </a:rPr>
              <a:t>))</a:t>
            </a:r>
            <a:r>
              <a:rPr lang="en-US" altLang="zh-CN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4" name="上弧形箭头 57">
            <a:extLst>
              <a:ext uri="{FF2B5EF4-FFF2-40B4-BE49-F238E27FC236}">
                <a16:creationId xmlns:a16="http://schemas.microsoft.com/office/drawing/2014/main" id="{145B2800-7FE5-49B3-B124-87F2DB149D3E}"/>
              </a:ext>
            </a:extLst>
          </p:cNvPr>
          <p:cNvSpPr/>
          <p:nvPr/>
        </p:nvSpPr>
        <p:spPr>
          <a:xfrm rot="2593145">
            <a:off x="5107284" y="4291694"/>
            <a:ext cx="1883500" cy="704084"/>
          </a:xfrm>
          <a:prstGeom prst="curvedDownArrow">
            <a:avLst/>
          </a:prstGeom>
          <a:solidFill>
            <a:srgbClr val="006600"/>
          </a:solidFill>
          <a:ln>
            <a:solidFill>
              <a:schemeClr val="accent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black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7C92860-334E-4178-ACB4-67AA806CDC7B}"/>
              </a:ext>
            </a:extLst>
          </p:cNvPr>
          <p:cNvGrpSpPr>
            <a:grpSpLocks noChangeAspect="1"/>
          </p:cNvGrpSpPr>
          <p:nvPr/>
        </p:nvGrpSpPr>
        <p:grpSpPr>
          <a:xfrm>
            <a:off x="304800" y="1880499"/>
            <a:ext cx="4836065" cy="2802941"/>
            <a:chOff x="1692275" y="2276475"/>
            <a:chExt cx="3816350" cy="2305050"/>
          </a:xfrm>
          <a:solidFill>
            <a:srgbClr val="FFFFCC"/>
          </a:solidFill>
        </p:grpSpPr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60F62797-2823-4713-BCD0-B936B0546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21B041CB-4C24-4301-BA74-BCF7BD6B6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31">
              <a:extLst>
                <a:ext uri="{FF2B5EF4-FFF2-40B4-BE49-F238E27FC236}">
                  <a16:creationId xmlns:a16="http://schemas.microsoft.com/office/drawing/2014/main" id="{867DF8F0-2440-4562-AA97-83AF7971D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9" name="Oval 32">
              <a:extLst>
                <a:ext uri="{FF2B5EF4-FFF2-40B4-BE49-F238E27FC236}">
                  <a16:creationId xmlns:a16="http://schemas.microsoft.com/office/drawing/2014/main" id="{49229196-001A-4FA6-906F-0F71100F8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0" name="Oval 33">
              <a:extLst>
                <a:ext uri="{FF2B5EF4-FFF2-40B4-BE49-F238E27FC236}">
                  <a16:creationId xmlns:a16="http://schemas.microsoft.com/office/drawing/2014/main" id="{3E05F89E-07BE-4769-8F9E-5D7C9371C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1" name="Oval 34">
              <a:extLst>
                <a:ext uri="{FF2B5EF4-FFF2-40B4-BE49-F238E27FC236}">
                  <a16:creationId xmlns:a16="http://schemas.microsoft.com/office/drawing/2014/main" id="{08B10180-D26E-455B-8970-82C3DDA9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2" name="Oval 35">
              <a:extLst>
                <a:ext uri="{FF2B5EF4-FFF2-40B4-BE49-F238E27FC236}">
                  <a16:creationId xmlns:a16="http://schemas.microsoft.com/office/drawing/2014/main" id="{B7B40C36-8C6A-42B9-9505-0EF8B2265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3" name="Oval 36">
              <a:extLst>
                <a:ext uri="{FF2B5EF4-FFF2-40B4-BE49-F238E27FC236}">
                  <a16:creationId xmlns:a16="http://schemas.microsoft.com/office/drawing/2014/main" id="{FFA0D89C-9BB6-4EB1-9C64-AC65100A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4" name="Oval 37">
              <a:extLst>
                <a:ext uri="{FF2B5EF4-FFF2-40B4-BE49-F238E27FC236}">
                  <a16:creationId xmlns:a16="http://schemas.microsoft.com/office/drawing/2014/main" id="{7153E788-9CBA-43FF-A67D-FF46B9A2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5" name="Oval 38">
              <a:extLst>
                <a:ext uri="{FF2B5EF4-FFF2-40B4-BE49-F238E27FC236}">
                  <a16:creationId xmlns:a16="http://schemas.microsoft.com/office/drawing/2014/main" id="{F0BA20E7-38E1-4718-8DCF-5B8D88C15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6" name="Oval 39">
              <a:extLst>
                <a:ext uri="{FF2B5EF4-FFF2-40B4-BE49-F238E27FC236}">
                  <a16:creationId xmlns:a16="http://schemas.microsoft.com/office/drawing/2014/main" id="{CA1C98A6-86B3-4E2E-BCF5-D2A7C84C7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47" name="Oval 40">
              <a:extLst>
                <a:ext uri="{FF2B5EF4-FFF2-40B4-BE49-F238E27FC236}">
                  <a16:creationId xmlns:a16="http://schemas.microsoft.com/office/drawing/2014/main" id="{71F83E10-745D-4150-9929-05C02DEA6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48" name="Oval 41">
              <a:extLst>
                <a:ext uri="{FF2B5EF4-FFF2-40B4-BE49-F238E27FC236}">
                  <a16:creationId xmlns:a16="http://schemas.microsoft.com/office/drawing/2014/main" id="{CE9EB63A-EDD8-4D58-A3B0-04F4408B5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49" name="Oval 42">
              <a:extLst>
                <a:ext uri="{FF2B5EF4-FFF2-40B4-BE49-F238E27FC236}">
                  <a16:creationId xmlns:a16="http://schemas.microsoft.com/office/drawing/2014/main" id="{4FA7264C-D227-490B-AA75-DFE76640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0" name="Oval 43">
              <a:extLst>
                <a:ext uri="{FF2B5EF4-FFF2-40B4-BE49-F238E27FC236}">
                  <a16:creationId xmlns:a16="http://schemas.microsoft.com/office/drawing/2014/main" id="{4830FE76-9606-46ED-A6D4-667A96E10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08B9576F-585E-4C75-975E-9CC7F42ED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45">
              <a:extLst>
                <a:ext uri="{FF2B5EF4-FFF2-40B4-BE49-F238E27FC236}">
                  <a16:creationId xmlns:a16="http://schemas.microsoft.com/office/drawing/2014/main" id="{9029F57C-04FB-4121-849B-798A5797B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8277C4C3-99E1-4817-9433-6A6B798A4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49">
              <a:extLst>
                <a:ext uri="{FF2B5EF4-FFF2-40B4-BE49-F238E27FC236}">
                  <a16:creationId xmlns:a16="http://schemas.microsoft.com/office/drawing/2014/main" id="{F53F03D5-8D3B-45EA-9069-A77FAE0F8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50">
              <a:extLst>
                <a:ext uri="{FF2B5EF4-FFF2-40B4-BE49-F238E27FC236}">
                  <a16:creationId xmlns:a16="http://schemas.microsoft.com/office/drawing/2014/main" id="{058A3280-156C-4AED-A8E5-DFB164E26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51">
              <a:extLst>
                <a:ext uri="{FF2B5EF4-FFF2-40B4-BE49-F238E27FC236}">
                  <a16:creationId xmlns:a16="http://schemas.microsoft.com/office/drawing/2014/main" id="{3554A4BD-D3F7-4121-AFCA-C040F4C19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52">
              <a:extLst>
                <a:ext uri="{FF2B5EF4-FFF2-40B4-BE49-F238E27FC236}">
                  <a16:creationId xmlns:a16="http://schemas.microsoft.com/office/drawing/2014/main" id="{539C8BE9-2AC0-420C-A187-2EF0EB6F5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53">
              <a:extLst>
                <a:ext uri="{FF2B5EF4-FFF2-40B4-BE49-F238E27FC236}">
                  <a16:creationId xmlns:a16="http://schemas.microsoft.com/office/drawing/2014/main" id="{148503B8-01F7-48DF-9083-F0DBB3DBE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54">
              <a:extLst>
                <a:ext uri="{FF2B5EF4-FFF2-40B4-BE49-F238E27FC236}">
                  <a16:creationId xmlns:a16="http://schemas.microsoft.com/office/drawing/2014/main" id="{206350A9-F3B2-43E8-B1F8-E4087E17F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5">
              <a:extLst>
                <a:ext uri="{FF2B5EF4-FFF2-40B4-BE49-F238E27FC236}">
                  <a16:creationId xmlns:a16="http://schemas.microsoft.com/office/drawing/2014/main" id="{DE385339-2D73-493C-9AE8-29CC26CC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5500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239EB-9496-4C6C-8711-6A540E7F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06" y="532608"/>
            <a:ext cx="10363200" cy="685800"/>
          </a:xfrm>
        </p:spPr>
        <p:txBody>
          <a:bodyPr/>
          <a:lstStyle/>
          <a:p>
            <a:r>
              <a:rPr lang="en-US" altLang="zh-CN" dirty="0"/>
              <a:t>6.3.4 </a:t>
            </a:r>
            <a:r>
              <a:rPr lang="zh-CN" altLang="en-US" dirty="0"/>
              <a:t>线索二叉树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06B95-93CC-4930-B677-4DDE6D96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2863A1-2CA3-473E-A3E7-04DB2C8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46C9315-2A23-46A6-ADB0-61357896AC50}"/>
              </a:ext>
            </a:extLst>
          </p:cNvPr>
          <p:cNvGrpSpPr/>
          <p:nvPr/>
        </p:nvGrpSpPr>
        <p:grpSpPr>
          <a:xfrm>
            <a:off x="1301830" y="1447308"/>
            <a:ext cx="1933575" cy="2279650"/>
            <a:chOff x="1548319" y="1457325"/>
            <a:chExt cx="1933575" cy="2279650"/>
          </a:xfrm>
        </p:grpSpPr>
        <p:sp>
          <p:nvSpPr>
            <p:cNvPr id="124" name="Line 18">
              <a:extLst>
                <a:ext uri="{FF2B5EF4-FFF2-40B4-BE49-F238E27FC236}">
                  <a16:creationId xmlns:a16="http://schemas.microsoft.com/office/drawing/2014/main" id="{339607C3-8222-4F3C-A80F-801121478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215" y="2100161"/>
              <a:ext cx="2286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/>
            </a:p>
          </p:txBody>
        </p: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3CBE488-B405-427B-AD01-D982AEBA0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8319" y="1457325"/>
              <a:ext cx="1933575" cy="2279650"/>
              <a:chOff x="816" y="912"/>
              <a:chExt cx="1218" cy="1436"/>
            </a:xfrm>
          </p:grpSpPr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E8BE2FE9-AAA4-4FDE-B5A0-7B170320D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1" y="1294"/>
                <a:ext cx="124" cy="1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4DB1B0A6-1CC5-4738-A894-A512333FC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050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5B70A05E-BE5B-4A0E-AD7A-5CD639665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41" y="131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EAC6F613-BDA0-4F59-A729-009A686CA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9" y="1056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FF61FE73-A7E2-4B2F-91B5-B8550BF14B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1" y="2112"/>
                <a:ext cx="916" cy="2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000" b="1" dirty="0"/>
                  <a:t>(a)</a:t>
                </a:r>
                <a:r>
                  <a:rPr lang="zh-CN" altLang="en-US" sz="2000" b="1" dirty="0"/>
                  <a:t>二叉树</a:t>
                </a:r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3D992E60-64E0-4259-B06E-C1CCF6A95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91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A</a:t>
                </a:r>
              </a:p>
            </p:txBody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A7FEF4EB-AB63-4BB3-B3D3-207F3FC42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1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B</a:t>
                </a:r>
              </a:p>
            </p:txBody>
          </p:sp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066FDE70-8D74-4C7F-AD8E-2A2A552DF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1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C</a:t>
                </a:r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0D6B1B4A-A537-4D34-8A28-0F198FE3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D</a:t>
                </a:r>
              </a:p>
            </p:txBody>
          </p:sp>
          <p:sp>
            <p:nvSpPr>
              <p:cNvPr id="14" name="Oval 11">
                <a:extLst>
                  <a:ext uri="{FF2B5EF4-FFF2-40B4-BE49-F238E27FC236}">
                    <a16:creationId xmlns:a16="http://schemas.microsoft.com/office/drawing/2014/main" id="{9BD6F93F-ABC7-4774-9591-17BD0BF60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/>
                  <a:t>G</a:t>
                </a:r>
              </a:p>
            </p:txBody>
          </p:sp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BB51A046-2C2E-43AF-83AA-BB61BECE4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/>
                  <a:t>E</a:t>
                </a:r>
              </a:p>
            </p:txBody>
          </p:sp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F587F0DE-1B75-4ADD-AFC4-49AA4F02D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" y="144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/>
                  <a:t>F</a:t>
                </a:r>
              </a:p>
            </p:txBody>
          </p:sp>
          <p:sp>
            <p:nvSpPr>
              <p:cNvPr id="17" name="Oval 14">
                <a:extLst>
                  <a:ext uri="{FF2B5EF4-FFF2-40B4-BE49-F238E27FC236}">
                    <a16:creationId xmlns:a16="http://schemas.microsoft.com/office/drawing/2014/main" id="{BC5FF450-CD6C-4654-9908-4C6AD3A5C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/>
                  <a:t>H</a:t>
                </a:r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33FF69C8-98C8-4C4D-8026-770F82509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1E502899-50B6-4110-8CCF-0484EFB42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632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 b="1"/>
              </a:p>
            </p:txBody>
          </p: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4BF3CED6-076A-4014-90F4-693D4698DD64}"/>
              </a:ext>
            </a:extLst>
          </p:cNvPr>
          <p:cNvGrpSpPr/>
          <p:nvPr/>
        </p:nvGrpSpPr>
        <p:grpSpPr>
          <a:xfrm>
            <a:off x="5342376" y="1447308"/>
            <a:ext cx="4043722" cy="2279650"/>
            <a:chOff x="5342376" y="1395491"/>
            <a:chExt cx="4043722" cy="2279650"/>
          </a:xfrm>
        </p:grpSpPr>
        <p:sp>
          <p:nvSpPr>
            <p:cNvPr id="218" name="Text Box 6">
              <a:extLst>
                <a:ext uri="{FF2B5EF4-FFF2-40B4-BE49-F238E27FC236}">
                  <a16:creationId xmlns:a16="http://schemas.microsoft.com/office/drawing/2014/main" id="{368BD47F-FEB8-4330-A501-C0AB6B07A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9761" y="1921391"/>
              <a:ext cx="1816337" cy="37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/>
                <a:t>ABDGCEHF</a:t>
              </a:r>
              <a:endParaRPr lang="zh-CN" altLang="en-US" sz="2000" b="1" dirty="0"/>
            </a:p>
          </p:txBody>
        </p: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3995FDC2-F56D-4544-B285-7A95AA9893A9}"/>
                </a:ext>
              </a:extLst>
            </p:cNvPr>
            <p:cNvGrpSpPr/>
            <p:nvPr/>
          </p:nvGrpSpPr>
          <p:grpSpPr>
            <a:xfrm>
              <a:off x="5342376" y="1395491"/>
              <a:ext cx="3063225" cy="2279650"/>
              <a:chOff x="6025729" y="1383829"/>
              <a:chExt cx="3063225" cy="2279650"/>
            </a:xfrm>
          </p:grpSpPr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C566A608-BB18-4774-B71C-474F1893039B}"/>
                  </a:ext>
                </a:extLst>
              </p:cNvPr>
              <p:cNvGrpSpPr/>
              <p:nvPr/>
            </p:nvGrpSpPr>
            <p:grpSpPr>
              <a:xfrm>
                <a:off x="6025729" y="1383829"/>
                <a:ext cx="3063225" cy="2279650"/>
                <a:chOff x="4039250" y="1459656"/>
                <a:chExt cx="3063225" cy="2279650"/>
              </a:xfrm>
            </p:grpSpPr>
            <p:sp>
              <p:nvSpPr>
                <p:cNvPr id="7" name="Text Box 4">
                  <a:extLst>
                    <a:ext uri="{FF2B5EF4-FFF2-40B4-BE49-F238E27FC236}">
                      <a16:creationId xmlns:a16="http://schemas.microsoft.com/office/drawing/2014/main" id="{B024645A-C94A-4167-932F-65177A2581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99175" y="2851303"/>
                  <a:ext cx="1003300" cy="387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1400" b="1" dirty="0"/>
                    <a:t>NULL</a:t>
                  </a:r>
                </a:p>
                <a:p>
                  <a:pPr algn="just" eaLnBrk="0" hangingPunct="0"/>
                  <a:endParaRPr lang="en-US" altLang="zh-CN" sz="1400" b="1" dirty="0"/>
                </a:p>
              </p:txBody>
            </p: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1E993030-B972-427B-A00E-D7CD357389D9}"/>
                    </a:ext>
                  </a:extLst>
                </p:cNvPr>
                <p:cNvGrpSpPr/>
                <p:nvPr/>
              </p:nvGrpSpPr>
              <p:grpSpPr>
                <a:xfrm>
                  <a:off x="4039250" y="1459656"/>
                  <a:ext cx="2590801" cy="2279650"/>
                  <a:chOff x="1280032" y="1457325"/>
                  <a:chExt cx="2590801" cy="2279650"/>
                </a:xfrm>
              </p:grpSpPr>
              <p:sp>
                <p:nvSpPr>
                  <p:cNvPr id="127" name="Line 18">
                    <a:extLst>
                      <a:ext uri="{FF2B5EF4-FFF2-40B4-BE49-F238E27FC236}">
                        <a16:creationId xmlns:a16="http://schemas.microsoft.com/office/drawing/2014/main" id="{BF18F52D-6E8A-4B8B-A4AF-459A1C5FF1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54215" y="2100161"/>
                    <a:ext cx="228600" cy="2286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000" b="1"/>
                  </a:p>
                </p:txBody>
              </p:sp>
              <p:grpSp>
                <p:nvGrpSpPr>
                  <p:cNvPr id="128" name="Group 5">
                    <a:extLst>
                      <a:ext uri="{FF2B5EF4-FFF2-40B4-BE49-F238E27FC236}">
                        <a16:creationId xmlns:a16="http://schemas.microsoft.com/office/drawing/2014/main" id="{B29EFBF8-5064-40A6-9332-8777F5915D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80032" y="1457325"/>
                    <a:ext cx="2590801" cy="2279650"/>
                    <a:chOff x="647" y="912"/>
                    <a:chExt cx="1632" cy="1436"/>
                  </a:xfrm>
                </p:grpSpPr>
                <p:sp>
                  <p:nvSpPr>
                    <p:cNvPr id="129" name="Line 19">
                      <a:extLst>
                        <a:ext uri="{FF2B5EF4-FFF2-40B4-BE49-F238E27FC236}">
                          <a16:creationId xmlns:a16="http://schemas.microsoft.com/office/drawing/2014/main" id="{F5B31251-B300-4D6B-A304-521C092D4E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41" y="1294"/>
                      <a:ext cx="124" cy="14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30" name="Line 18">
                      <a:extLst>
                        <a:ext uri="{FF2B5EF4-FFF2-40B4-BE49-F238E27FC236}">
                          <a16:creationId xmlns:a16="http://schemas.microsoft.com/office/drawing/2014/main" id="{8EA4FF4F-D255-46D4-BE80-E80B85CB55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050"/>
                      <a:ext cx="144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31" name="Line 16">
                      <a:extLst>
                        <a:ext uri="{FF2B5EF4-FFF2-40B4-BE49-F238E27FC236}">
                          <a16:creationId xmlns:a16="http://schemas.microsoft.com/office/drawing/2014/main" id="{9F085F84-3BAC-4743-82F8-D3980F4E4E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41" y="1314"/>
                      <a:ext cx="144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32" name="Line 15">
                      <a:extLst>
                        <a:ext uri="{FF2B5EF4-FFF2-40B4-BE49-F238E27FC236}">
                          <a16:creationId xmlns:a16="http://schemas.microsoft.com/office/drawing/2014/main" id="{4AE3A1E5-A35D-40B7-9CC2-F51E6AB103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9" y="1056"/>
                      <a:ext cx="144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33" name="Text Box 6">
                      <a:extLst>
                        <a:ext uri="{FF2B5EF4-FFF2-40B4-BE49-F238E27FC236}">
                          <a16:creationId xmlns:a16="http://schemas.microsoft.com/office/drawing/2014/main" id="{4A97EFFC-16FA-4934-8037-DD582672C9D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7" y="2112"/>
                      <a:ext cx="1632" cy="23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(b)</a:t>
                      </a:r>
                      <a:r>
                        <a:rPr lang="zh-CN" altLang="en-US" sz="2000" b="1" dirty="0"/>
                        <a:t>先序线索二叉树</a:t>
                      </a:r>
                    </a:p>
                  </p:txBody>
                </p:sp>
                <p:sp>
                  <p:nvSpPr>
                    <p:cNvPr id="134" name="Oval 7">
                      <a:extLst>
                        <a:ext uri="{FF2B5EF4-FFF2-40B4-BE49-F238E27FC236}">
                          <a16:creationId xmlns:a16="http://schemas.microsoft.com/office/drawing/2014/main" id="{51B54E6F-1760-4564-B8A2-A01085E743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91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A</a:t>
                      </a:r>
                    </a:p>
                  </p:txBody>
                </p:sp>
                <p:sp>
                  <p:nvSpPr>
                    <p:cNvPr id="135" name="Oval 8">
                      <a:extLst>
                        <a:ext uri="{FF2B5EF4-FFF2-40B4-BE49-F238E27FC236}">
                          <a16:creationId xmlns:a16="http://schemas.microsoft.com/office/drawing/2014/main" id="{03102998-25FE-498B-9365-7D4D6EC449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115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B</a:t>
                      </a:r>
                    </a:p>
                  </p:txBody>
                </p:sp>
                <p:sp>
                  <p:nvSpPr>
                    <p:cNvPr id="136" name="Oval 9">
                      <a:extLst>
                        <a:ext uri="{FF2B5EF4-FFF2-40B4-BE49-F238E27FC236}">
                          <a16:creationId xmlns:a16="http://schemas.microsoft.com/office/drawing/2014/main" id="{E610F60C-2FC0-424E-B1AE-9C0090F2AB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115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C</a:t>
                      </a:r>
                    </a:p>
                  </p:txBody>
                </p:sp>
                <p:sp>
                  <p:nvSpPr>
                    <p:cNvPr id="137" name="Oval 10">
                      <a:extLst>
                        <a:ext uri="{FF2B5EF4-FFF2-40B4-BE49-F238E27FC236}">
                          <a16:creationId xmlns:a16="http://schemas.microsoft.com/office/drawing/2014/main" id="{EADDC3BB-9373-4D46-A664-C017A7B66A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440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D</a:t>
                      </a:r>
                    </a:p>
                  </p:txBody>
                </p:sp>
                <p:sp>
                  <p:nvSpPr>
                    <p:cNvPr id="138" name="Oval 11">
                      <a:extLst>
                        <a:ext uri="{FF2B5EF4-FFF2-40B4-BE49-F238E27FC236}">
                          <a16:creationId xmlns:a16="http://schemas.microsoft.com/office/drawing/2014/main" id="{8D934854-92F4-4566-9461-1313659AA0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776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G</a:t>
                      </a:r>
                    </a:p>
                  </p:txBody>
                </p:sp>
                <p:sp>
                  <p:nvSpPr>
                    <p:cNvPr id="139" name="Oval 12">
                      <a:extLst>
                        <a:ext uri="{FF2B5EF4-FFF2-40B4-BE49-F238E27FC236}">
                          <a16:creationId xmlns:a16="http://schemas.microsoft.com/office/drawing/2014/main" id="{47A9D5EC-F260-4AA9-A991-5B0876496C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0" y="1440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E</a:t>
                      </a:r>
                    </a:p>
                  </p:txBody>
                </p:sp>
                <p:sp>
                  <p:nvSpPr>
                    <p:cNvPr id="140" name="Oval 13">
                      <a:extLst>
                        <a:ext uri="{FF2B5EF4-FFF2-40B4-BE49-F238E27FC236}">
                          <a16:creationId xmlns:a16="http://schemas.microsoft.com/office/drawing/2014/main" id="{FC767F58-CD5C-43E3-8AB5-2CABF3C5D9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1440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 dirty="0"/>
                        <a:t>F</a:t>
                      </a:r>
                    </a:p>
                  </p:txBody>
                </p:sp>
                <p:sp>
                  <p:nvSpPr>
                    <p:cNvPr id="141" name="Oval 14">
                      <a:extLst>
                        <a:ext uri="{FF2B5EF4-FFF2-40B4-BE49-F238E27FC236}">
                          <a16:creationId xmlns:a16="http://schemas.microsoft.com/office/drawing/2014/main" id="{6DB9B9E5-D1BA-4D65-BD74-715E2A31B9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776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 dirty="0"/>
                        <a:t>H</a:t>
                      </a:r>
                    </a:p>
                  </p:txBody>
                </p:sp>
                <p:sp>
                  <p:nvSpPr>
                    <p:cNvPr id="142" name="Line 17">
                      <a:extLst>
                        <a:ext uri="{FF2B5EF4-FFF2-40B4-BE49-F238E27FC236}">
                          <a16:creationId xmlns:a16="http://schemas.microsoft.com/office/drawing/2014/main" id="{FDA1075E-F8D1-4FA2-8B5A-40D8E45313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0" y="1632"/>
                      <a:ext cx="96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43" name="Line 21">
                      <a:extLst>
                        <a:ext uri="{FF2B5EF4-FFF2-40B4-BE49-F238E27FC236}">
                          <a16:creationId xmlns:a16="http://schemas.microsoft.com/office/drawing/2014/main" id="{0B14823C-B481-4EC3-887D-A23EB8BA65C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1632"/>
                      <a:ext cx="96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sp>
              <p:nvSpPr>
                <p:cNvPr id="144" name="Freeform 23">
                  <a:extLst>
                    <a:ext uri="{FF2B5EF4-FFF2-40B4-BE49-F238E27FC236}">
                      <a16:creationId xmlns:a16="http://schemas.microsoft.com/office/drawing/2014/main" id="{ED3F33EB-2A73-4699-B58F-484C065F71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8000" y="1921618"/>
                  <a:ext cx="487363" cy="381744"/>
                </a:xfrm>
                <a:custGeom>
                  <a:avLst/>
                  <a:gdLst>
                    <a:gd name="T0" fmla="*/ 192 w 492"/>
                    <a:gd name="T1" fmla="*/ 510 h 517"/>
                    <a:gd name="T2" fmla="*/ 12 w 492"/>
                    <a:gd name="T3" fmla="*/ 450 h 517"/>
                    <a:gd name="T4" fmla="*/ 266 w 492"/>
                    <a:gd name="T5" fmla="*/ 105 h 517"/>
                    <a:gd name="T6" fmla="*/ 492 w 492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2" h="517">
                      <a:moveTo>
                        <a:pt x="192" y="510"/>
                      </a:moveTo>
                      <a:cubicBezTo>
                        <a:pt x="96" y="513"/>
                        <a:pt x="0" y="517"/>
                        <a:pt x="12" y="450"/>
                      </a:cubicBezTo>
                      <a:cubicBezTo>
                        <a:pt x="24" y="383"/>
                        <a:pt x="186" y="180"/>
                        <a:pt x="266" y="105"/>
                      </a:cubicBezTo>
                      <a:cubicBezTo>
                        <a:pt x="346" y="30"/>
                        <a:pt x="454" y="17"/>
                        <a:pt x="492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" name="Freeform 24">
                  <a:extLst>
                    <a:ext uri="{FF2B5EF4-FFF2-40B4-BE49-F238E27FC236}">
                      <a16:creationId xmlns:a16="http://schemas.microsoft.com/office/drawing/2014/main" id="{5BEDFF6A-9D45-4259-B67A-B15A4D4CD9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606" y="2182762"/>
                  <a:ext cx="269875" cy="381000"/>
                </a:xfrm>
                <a:custGeom>
                  <a:avLst/>
                  <a:gdLst>
                    <a:gd name="T0" fmla="*/ 180 w 224"/>
                    <a:gd name="T1" fmla="*/ 0 h 480"/>
                    <a:gd name="T2" fmla="*/ 194 w 224"/>
                    <a:gd name="T3" fmla="*/ 390 h 480"/>
                    <a:gd name="T4" fmla="*/ 0 w 224"/>
                    <a:gd name="T5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4" h="480">
                      <a:moveTo>
                        <a:pt x="180" y="0"/>
                      </a:moveTo>
                      <a:cubicBezTo>
                        <a:pt x="202" y="155"/>
                        <a:pt x="224" y="310"/>
                        <a:pt x="194" y="390"/>
                      </a:cubicBezTo>
                      <a:cubicBezTo>
                        <a:pt x="164" y="470"/>
                        <a:pt x="32" y="465"/>
                        <a:pt x="0" y="48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" name="Freeform 25">
                  <a:extLst>
                    <a:ext uri="{FF2B5EF4-FFF2-40B4-BE49-F238E27FC236}">
                      <a16:creationId xmlns:a16="http://schemas.microsoft.com/office/drawing/2014/main" id="{31FA7FDD-9E13-4DCA-BD66-749F66C71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3806" y="2555031"/>
                  <a:ext cx="311150" cy="537369"/>
                </a:xfrm>
                <a:custGeom>
                  <a:avLst/>
                  <a:gdLst>
                    <a:gd name="T0" fmla="*/ 364 w 364"/>
                    <a:gd name="T1" fmla="*/ 420 h 562"/>
                    <a:gd name="T2" fmla="*/ 290 w 364"/>
                    <a:gd name="T3" fmla="*/ 540 h 562"/>
                    <a:gd name="T4" fmla="*/ 154 w 364"/>
                    <a:gd name="T5" fmla="*/ 555 h 562"/>
                    <a:gd name="T6" fmla="*/ 20 w 364"/>
                    <a:gd name="T7" fmla="*/ 495 h 562"/>
                    <a:gd name="T8" fmla="*/ 34 w 364"/>
                    <a:gd name="T9" fmla="*/ 375 h 562"/>
                    <a:gd name="T10" fmla="*/ 64 w 364"/>
                    <a:gd name="T11" fmla="*/ 0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4" h="562">
                      <a:moveTo>
                        <a:pt x="364" y="420"/>
                      </a:moveTo>
                      <a:cubicBezTo>
                        <a:pt x="344" y="469"/>
                        <a:pt x="325" y="518"/>
                        <a:pt x="290" y="540"/>
                      </a:cubicBezTo>
                      <a:cubicBezTo>
                        <a:pt x="255" y="562"/>
                        <a:pt x="199" y="562"/>
                        <a:pt x="154" y="555"/>
                      </a:cubicBezTo>
                      <a:cubicBezTo>
                        <a:pt x="109" y="548"/>
                        <a:pt x="40" y="525"/>
                        <a:pt x="20" y="495"/>
                      </a:cubicBezTo>
                      <a:cubicBezTo>
                        <a:pt x="0" y="465"/>
                        <a:pt x="27" y="457"/>
                        <a:pt x="34" y="375"/>
                      </a:cubicBezTo>
                      <a:cubicBezTo>
                        <a:pt x="41" y="293"/>
                        <a:pt x="59" y="67"/>
                        <a:pt x="64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" name="Freeform 26">
                  <a:extLst>
                    <a:ext uri="{FF2B5EF4-FFF2-40B4-BE49-F238E27FC236}">
                      <a16:creationId xmlns:a16="http://schemas.microsoft.com/office/drawing/2014/main" id="{92F3E7A8-1B44-4612-9991-4F33DA5B0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1425" y="1954162"/>
                  <a:ext cx="650319" cy="1120775"/>
                </a:xfrm>
                <a:custGeom>
                  <a:avLst/>
                  <a:gdLst>
                    <a:gd name="T0" fmla="*/ 0 w 690"/>
                    <a:gd name="T1" fmla="*/ 1322 h 1392"/>
                    <a:gd name="T2" fmla="*/ 166 w 690"/>
                    <a:gd name="T3" fmla="*/ 1382 h 1392"/>
                    <a:gd name="T4" fmla="*/ 240 w 690"/>
                    <a:gd name="T5" fmla="*/ 1262 h 1392"/>
                    <a:gd name="T6" fmla="*/ 196 w 690"/>
                    <a:gd name="T7" fmla="*/ 1097 h 1392"/>
                    <a:gd name="T8" fmla="*/ 106 w 690"/>
                    <a:gd name="T9" fmla="*/ 977 h 1392"/>
                    <a:gd name="T10" fmla="*/ 106 w 690"/>
                    <a:gd name="T11" fmla="*/ 767 h 1392"/>
                    <a:gd name="T12" fmla="*/ 106 w 690"/>
                    <a:gd name="T13" fmla="*/ 527 h 1392"/>
                    <a:gd name="T14" fmla="*/ 270 w 690"/>
                    <a:gd name="T15" fmla="*/ 287 h 1392"/>
                    <a:gd name="T16" fmla="*/ 420 w 690"/>
                    <a:gd name="T17" fmla="*/ 137 h 1392"/>
                    <a:gd name="T18" fmla="*/ 526 w 690"/>
                    <a:gd name="T19" fmla="*/ 17 h 1392"/>
                    <a:gd name="T20" fmla="*/ 690 w 690"/>
                    <a:gd name="T21" fmla="*/ 32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0" h="1392">
                      <a:moveTo>
                        <a:pt x="0" y="1322"/>
                      </a:moveTo>
                      <a:cubicBezTo>
                        <a:pt x="63" y="1357"/>
                        <a:pt x="126" y="1392"/>
                        <a:pt x="166" y="1382"/>
                      </a:cubicBezTo>
                      <a:cubicBezTo>
                        <a:pt x="206" y="1372"/>
                        <a:pt x="235" y="1309"/>
                        <a:pt x="240" y="1262"/>
                      </a:cubicBezTo>
                      <a:cubicBezTo>
                        <a:pt x="245" y="1215"/>
                        <a:pt x="218" y="1144"/>
                        <a:pt x="196" y="1097"/>
                      </a:cubicBezTo>
                      <a:cubicBezTo>
                        <a:pt x="174" y="1050"/>
                        <a:pt x="121" y="1032"/>
                        <a:pt x="106" y="977"/>
                      </a:cubicBezTo>
                      <a:cubicBezTo>
                        <a:pt x="91" y="922"/>
                        <a:pt x="106" y="842"/>
                        <a:pt x="106" y="767"/>
                      </a:cubicBezTo>
                      <a:cubicBezTo>
                        <a:pt x="106" y="692"/>
                        <a:pt x="79" y="607"/>
                        <a:pt x="106" y="527"/>
                      </a:cubicBezTo>
                      <a:cubicBezTo>
                        <a:pt x="133" y="447"/>
                        <a:pt x="218" y="352"/>
                        <a:pt x="270" y="287"/>
                      </a:cubicBezTo>
                      <a:cubicBezTo>
                        <a:pt x="322" y="222"/>
                        <a:pt x="377" y="182"/>
                        <a:pt x="420" y="137"/>
                      </a:cubicBezTo>
                      <a:cubicBezTo>
                        <a:pt x="463" y="92"/>
                        <a:pt x="481" y="34"/>
                        <a:pt x="526" y="17"/>
                      </a:cubicBezTo>
                      <a:cubicBezTo>
                        <a:pt x="571" y="0"/>
                        <a:pt x="630" y="16"/>
                        <a:pt x="690" y="3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" name="Freeform 30">
                  <a:extLst>
                    <a:ext uri="{FF2B5EF4-FFF2-40B4-BE49-F238E27FC236}">
                      <a16:creationId xmlns:a16="http://schemas.microsoft.com/office/drawing/2014/main" id="{A76CF03D-2568-43C1-989F-1BE20DF49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7806" y="2639962"/>
                  <a:ext cx="304800" cy="458788"/>
                </a:xfrm>
                <a:custGeom>
                  <a:avLst/>
                  <a:gdLst>
                    <a:gd name="T0" fmla="*/ 0 w 406"/>
                    <a:gd name="T1" fmla="*/ 420 h 475"/>
                    <a:gd name="T2" fmla="*/ 180 w 406"/>
                    <a:gd name="T3" fmla="*/ 465 h 475"/>
                    <a:gd name="T4" fmla="*/ 286 w 406"/>
                    <a:gd name="T5" fmla="*/ 360 h 475"/>
                    <a:gd name="T6" fmla="*/ 406 w 406"/>
                    <a:gd name="T7" fmla="*/ 0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6" h="475">
                      <a:moveTo>
                        <a:pt x="0" y="420"/>
                      </a:moveTo>
                      <a:cubicBezTo>
                        <a:pt x="66" y="447"/>
                        <a:pt x="132" y="475"/>
                        <a:pt x="180" y="465"/>
                      </a:cubicBezTo>
                      <a:cubicBezTo>
                        <a:pt x="228" y="455"/>
                        <a:pt x="248" y="437"/>
                        <a:pt x="286" y="360"/>
                      </a:cubicBezTo>
                      <a:cubicBezTo>
                        <a:pt x="324" y="283"/>
                        <a:pt x="365" y="141"/>
                        <a:pt x="406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" name="Freeform 31">
                  <a:extLst>
                    <a:ext uri="{FF2B5EF4-FFF2-40B4-BE49-F238E27FC236}">
                      <a16:creationId xmlns:a16="http://schemas.microsoft.com/office/drawing/2014/main" id="{2C3C0BF1-553A-4709-95D4-144FA61FB3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8806" y="2563762"/>
                  <a:ext cx="295275" cy="290513"/>
                </a:xfrm>
                <a:custGeom>
                  <a:avLst/>
                  <a:gdLst>
                    <a:gd name="T0" fmla="*/ 0 w 240"/>
                    <a:gd name="T1" fmla="*/ 0 h 285"/>
                    <a:gd name="T2" fmla="*/ 240 w 240"/>
                    <a:gd name="T3" fmla="*/ 285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0" h="285">
                      <a:moveTo>
                        <a:pt x="0" y="0"/>
                      </a:moveTo>
                      <a:cubicBezTo>
                        <a:pt x="0" y="0"/>
                        <a:pt x="120" y="142"/>
                        <a:pt x="240" y="28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" name="Freeform 28">
                  <a:extLst>
                    <a:ext uri="{FF2B5EF4-FFF2-40B4-BE49-F238E27FC236}">
                      <a16:creationId xmlns:a16="http://schemas.microsoft.com/office/drawing/2014/main" id="{7C6FCA74-B8CE-4C27-B0E5-216CDC90C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783" y="2586849"/>
                  <a:ext cx="223838" cy="393700"/>
                </a:xfrm>
                <a:custGeom>
                  <a:avLst/>
                  <a:gdLst>
                    <a:gd name="T0" fmla="*/ 262 w 262"/>
                    <a:gd name="T1" fmla="*/ 435 h 490"/>
                    <a:gd name="T2" fmla="*/ 156 w 262"/>
                    <a:gd name="T3" fmla="*/ 465 h 490"/>
                    <a:gd name="T4" fmla="*/ 22 w 262"/>
                    <a:gd name="T5" fmla="*/ 465 h 490"/>
                    <a:gd name="T6" fmla="*/ 22 w 262"/>
                    <a:gd name="T7" fmla="*/ 315 h 490"/>
                    <a:gd name="T8" fmla="*/ 22 w 262"/>
                    <a:gd name="T9" fmla="*/ 210 h 490"/>
                    <a:gd name="T10" fmla="*/ 36 w 262"/>
                    <a:gd name="T11" fmla="*/ 90 h 490"/>
                    <a:gd name="T12" fmla="*/ 52 w 262"/>
                    <a:gd name="T13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2" h="490">
                      <a:moveTo>
                        <a:pt x="262" y="435"/>
                      </a:moveTo>
                      <a:cubicBezTo>
                        <a:pt x="229" y="447"/>
                        <a:pt x="196" y="460"/>
                        <a:pt x="156" y="465"/>
                      </a:cubicBezTo>
                      <a:cubicBezTo>
                        <a:pt x="116" y="470"/>
                        <a:pt x="44" y="490"/>
                        <a:pt x="22" y="465"/>
                      </a:cubicBezTo>
                      <a:cubicBezTo>
                        <a:pt x="0" y="440"/>
                        <a:pt x="22" y="357"/>
                        <a:pt x="22" y="315"/>
                      </a:cubicBezTo>
                      <a:cubicBezTo>
                        <a:pt x="22" y="273"/>
                        <a:pt x="20" y="247"/>
                        <a:pt x="22" y="210"/>
                      </a:cubicBezTo>
                      <a:cubicBezTo>
                        <a:pt x="24" y="173"/>
                        <a:pt x="31" y="125"/>
                        <a:pt x="36" y="90"/>
                      </a:cubicBezTo>
                      <a:cubicBezTo>
                        <a:pt x="41" y="55"/>
                        <a:pt x="47" y="20"/>
                        <a:pt x="52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9" name="Freeform 27">
                <a:extLst>
                  <a:ext uri="{FF2B5EF4-FFF2-40B4-BE49-F238E27FC236}">
                    <a16:creationId xmlns:a16="http://schemas.microsoft.com/office/drawing/2014/main" id="{6727F5B1-37B4-4428-A512-48D7CCB9E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2800" y="1954536"/>
                <a:ext cx="422832" cy="475120"/>
              </a:xfrm>
              <a:custGeom>
                <a:avLst/>
                <a:gdLst>
                  <a:gd name="T0" fmla="*/ 114 w 564"/>
                  <a:gd name="T1" fmla="*/ 525 h 565"/>
                  <a:gd name="T2" fmla="*/ 10 w 564"/>
                  <a:gd name="T3" fmla="*/ 525 h 565"/>
                  <a:gd name="T4" fmla="*/ 54 w 564"/>
                  <a:gd name="T5" fmla="*/ 285 h 565"/>
                  <a:gd name="T6" fmla="*/ 204 w 564"/>
                  <a:gd name="T7" fmla="*/ 180 h 565"/>
                  <a:gd name="T8" fmla="*/ 370 w 564"/>
                  <a:gd name="T9" fmla="*/ 135 h 565"/>
                  <a:gd name="T10" fmla="*/ 460 w 564"/>
                  <a:gd name="T11" fmla="*/ 45 h 565"/>
                  <a:gd name="T12" fmla="*/ 564 w 564"/>
                  <a:gd name="T13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4" h="565">
                    <a:moveTo>
                      <a:pt x="114" y="525"/>
                    </a:moveTo>
                    <a:cubicBezTo>
                      <a:pt x="67" y="545"/>
                      <a:pt x="20" y="565"/>
                      <a:pt x="10" y="525"/>
                    </a:cubicBezTo>
                    <a:cubicBezTo>
                      <a:pt x="0" y="485"/>
                      <a:pt x="22" y="342"/>
                      <a:pt x="54" y="285"/>
                    </a:cubicBezTo>
                    <a:cubicBezTo>
                      <a:pt x="86" y="228"/>
                      <a:pt x="151" y="205"/>
                      <a:pt x="204" y="180"/>
                    </a:cubicBezTo>
                    <a:cubicBezTo>
                      <a:pt x="257" y="155"/>
                      <a:pt x="327" y="157"/>
                      <a:pt x="370" y="135"/>
                    </a:cubicBezTo>
                    <a:cubicBezTo>
                      <a:pt x="413" y="113"/>
                      <a:pt x="428" y="68"/>
                      <a:pt x="460" y="45"/>
                    </a:cubicBezTo>
                    <a:cubicBezTo>
                      <a:pt x="492" y="22"/>
                      <a:pt x="528" y="11"/>
                      <a:pt x="564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6254A50C-3C0A-4D6E-8B91-BFE69E6FDAB6}"/>
              </a:ext>
            </a:extLst>
          </p:cNvPr>
          <p:cNvGrpSpPr/>
          <p:nvPr/>
        </p:nvGrpSpPr>
        <p:grpSpPr>
          <a:xfrm>
            <a:off x="7151489" y="3880799"/>
            <a:ext cx="4472572" cy="2524125"/>
            <a:chOff x="7151489" y="3880799"/>
            <a:chExt cx="4472572" cy="2524125"/>
          </a:xfrm>
        </p:grpSpPr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1D9B922C-0A86-4E76-9D16-5A4868990B94}"/>
                </a:ext>
              </a:extLst>
            </p:cNvPr>
            <p:cNvGrpSpPr/>
            <p:nvPr/>
          </p:nvGrpSpPr>
          <p:grpSpPr>
            <a:xfrm>
              <a:off x="7151489" y="3880799"/>
              <a:ext cx="2989615" cy="2524125"/>
              <a:chOff x="4351490" y="2933279"/>
              <a:chExt cx="2989615" cy="2524125"/>
            </a:xfrm>
          </p:grpSpPr>
          <p:sp>
            <p:nvSpPr>
              <p:cNvPr id="90" name="Text Box 87">
                <a:extLst>
                  <a:ext uri="{FF2B5EF4-FFF2-40B4-BE49-F238E27FC236}">
                    <a16:creationId xmlns:a16="http://schemas.microsoft.com/office/drawing/2014/main" id="{26094579-A1D0-483C-A58D-0FF035C46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490" y="4638255"/>
                <a:ext cx="685800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400" b="1" dirty="0"/>
                  <a:t>NULL</a:t>
                </a:r>
              </a:p>
            </p:txBody>
          </p:sp>
          <p:grpSp>
            <p:nvGrpSpPr>
              <p:cNvPr id="216" name="组合 215">
                <a:extLst>
                  <a:ext uri="{FF2B5EF4-FFF2-40B4-BE49-F238E27FC236}">
                    <a16:creationId xmlns:a16="http://schemas.microsoft.com/office/drawing/2014/main" id="{18673D12-CAEF-4480-BA4C-EEC6645A415B}"/>
                  </a:ext>
                </a:extLst>
              </p:cNvPr>
              <p:cNvGrpSpPr/>
              <p:nvPr/>
            </p:nvGrpSpPr>
            <p:grpSpPr>
              <a:xfrm>
                <a:off x="4757343" y="2933279"/>
                <a:ext cx="2583762" cy="2524125"/>
                <a:chOff x="4631523" y="2760824"/>
                <a:chExt cx="2583762" cy="2524125"/>
              </a:xfrm>
            </p:grpSpPr>
            <p:grpSp>
              <p:nvGrpSpPr>
                <p:cNvPr id="180" name="组合 179">
                  <a:extLst>
                    <a:ext uri="{FF2B5EF4-FFF2-40B4-BE49-F238E27FC236}">
                      <a16:creationId xmlns:a16="http://schemas.microsoft.com/office/drawing/2014/main" id="{F16FC67D-ED30-4ABB-BC44-5ACE448CC7E7}"/>
                    </a:ext>
                  </a:extLst>
                </p:cNvPr>
                <p:cNvGrpSpPr/>
                <p:nvPr/>
              </p:nvGrpSpPr>
              <p:grpSpPr>
                <a:xfrm>
                  <a:off x="4631523" y="2760824"/>
                  <a:ext cx="2441575" cy="2524125"/>
                  <a:chOff x="1318133" y="1457325"/>
                  <a:chExt cx="2441575" cy="2524125"/>
                </a:xfrm>
              </p:grpSpPr>
              <p:sp>
                <p:nvSpPr>
                  <p:cNvPr id="181" name="Line 18">
                    <a:extLst>
                      <a:ext uri="{FF2B5EF4-FFF2-40B4-BE49-F238E27FC236}">
                        <a16:creationId xmlns:a16="http://schemas.microsoft.com/office/drawing/2014/main" id="{3BE71444-1FFD-407D-BD2C-671CBD33B5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54215" y="2100161"/>
                    <a:ext cx="228600" cy="2286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000" b="1"/>
                  </a:p>
                </p:txBody>
              </p:sp>
              <p:grpSp>
                <p:nvGrpSpPr>
                  <p:cNvPr id="182" name="Group 5">
                    <a:extLst>
                      <a:ext uri="{FF2B5EF4-FFF2-40B4-BE49-F238E27FC236}">
                        <a16:creationId xmlns:a16="http://schemas.microsoft.com/office/drawing/2014/main" id="{711EC501-D463-4B72-AF5D-0079AFD0F3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8133" y="1457325"/>
                    <a:ext cx="2441575" cy="2524125"/>
                    <a:chOff x="671" y="912"/>
                    <a:chExt cx="1538" cy="1590"/>
                  </a:xfrm>
                </p:grpSpPr>
                <p:sp>
                  <p:nvSpPr>
                    <p:cNvPr id="183" name="Line 19">
                      <a:extLst>
                        <a:ext uri="{FF2B5EF4-FFF2-40B4-BE49-F238E27FC236}">
                          <a16:creationId xmlns:a16="http://schemas.microsoft.com/office/drawing/2014/main" id="{C52B60AC-94D2-4B60-ACA4-27F14D8FAA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541" y="1294"/>
                      <a:ext cx="124" cy="14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84" name="Line 18">
                      <a:extLst>
                        <a:ext uri="{FF2B5EF4-FFF2-40B4-BE49-F238E27FC236}">
                          <a16:creationId xmlns:a16="http://schemas.microsoft.com/office/drawing/2014/main" id="{4388204B-C0AA-46F8-A13C-AD11CD4091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050"/>
                      <a:ext cx="144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85" name="Line 16">
                      <a:extLst>
                        <a:ext uri="{FF2B5EF4-FFF2-40B4-BE49-F238E27FC236}">
                          <a16:creationId xmlns:a16="http://schemas.microsoft.com/office/drawing/2014/main" id="{DDCD8581-541C-4F6D-B977-529CE18A66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941" y="1314"/>
                      <a:ext cx="144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86" name="Line 15">
                      <a:extLst>
                        <a:ext uri="{FF2B5EF4-FFF2-40B4-BE49-F238E27FC236}">
                          <a16:creationId xmlns:a16="http://schemas.microsoft.com/office/drawing/2014/main" id="{FEA19A49-1C86-4702-BE0B-7A5306B9DF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209" y="1056"/>
                      <a:ext cx="144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87" name="Text Box 6">
                      <a:extLst>
                        <a:ext uri="{FF2B5EF4-FFF2-40B4-BE49-F238E27FC236}">
                          <a16:creationId xmlns:a16="http://schemas.microsoft.com/office/drawing/2014/main" id="{7B4AED05-6443-4606-8755-DE779FCBC45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1" y="2266"/>
                      <a:ext cx="1538" cy="23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(d)</a:t>
                      </a:r>
                      <a:r>
                        <a:rPr lang="zh-CN" altLang="en-US" sz="2000" b="1" dirty="0"/>
                        <a:t>后序线索二叉树</a:t>
                      </a:r>
                    </a:p>
                  </p:txBody>
                </p:sp>
                <p:sp>
                  <p:nvSpPr>
                    <p:cNvPr id="188" name="Oval 7">
                      <a:extLst>
                        <a:ext uri="{FF2B5EF4-FFF2-40B4-BE49-F238E27FC236}">
                          <a16:creationId xmlns:a16="http://schemas.microsoft.com/office/drawing/2014/main" id="{5D366819-4BDF-4FD9-9369-60146B42ED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91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A</a:t>
                      </a:r>
                    </a:p>
                  </p:txBody>
                </p:sp>
                <p:sp>
                  <p:nvSpPr>
                    <p:cNvPr id="189" name="Oval 8">
                      <a:extLst>
                        <a:ext uri="{FF2B5EF4-FFF2-40B4-BE49-F238E27FC236}">
                          <a16:creationId xmlns:a16="http://schemas.microsoft.com/office/drawing/2014/main" id="{42B6894F-8DAD-4E6A-8918-93B82474BE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6" y="115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B</a:t>
                      </a:r>
                    </a:p>
                  </p:txBody>
                </p:sp>
                <p:sp>
                  <p:nvSpPr>
                    <p:cNvPr id="190" name="Oval 9">
                      <a:extLst>
                        <a:ext uri="{FF2B5EF4-FFF2-40B4-BE49-F238E27FC236}">
                          <a16:creationId xmlns:a16="http://schemas.microsoft.com/office/drawing/2014/main" id="{3FA434BA-90AE-4C41-8747-2DFF155311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2" y="1152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C</a:t>
                      </a:r>
                    </a:p>
                  </p:txBody>
                </p:sp>
                <p:sp>
                  <p:nvSpPr>
                    <p:cNvPr id="191" name="Oval 10">
                      <a:extLst>
                        <a:ext uri="{FF2B5EF4-FFF2-40B4-BE49-F238E27FC236}">
                          <a16:creationId xmlns:a16="http://schemas.microsoft.com/office/drawing/2014/main" id="{16C1485D-6F5B-45C5-B6DC-386A9D978A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440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/>
                        <a:t>D</a:t>
                      </a:r>
                    </a:p>
                  </p:txBody>
                </p:sp>
                <p:sp>
                  <p:nvSpPr>
                    <p:cNvPr id="192" name="Oval 11">
                      <a:extLst>
                        <a:ext uri="{FF2B5EF4-FFF2-40B4-BE49-F238E27FC236}">
                          <a16:creationId xmlns:a16="http://schemas.microsoft.com/office/drawing/2014/main" id="{632CB06E-9E7F-4CFE-8E17-F9383121A5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776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 dirty="0"/>
                        <a:t>G</a:t>
                      </a:r>
                    </a:p>
                  </p:txBody>
                </p:sp>
                <p:sp>
                  <p:nvSpPr>
                    <p:cNvPr id="193" name="Oval 12">
                      <a:extLst>
                        <a:ext uri="{FF2B5EF4-FFF2-40B4-BE49-F238E27FC236}">
                          <a16:creationId xmlns:a16="http://schemas.microsoft.com/office/drawing/2014/main" id="{B3305321-8700-4A14-A7C2-78267CBDD6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0" y="1440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 dirty="0"/>
                        <a:t>E</a:t>
                      </a:r>
                    </a:p>
                  </p:txBody>
                </p:sp>
                <p:sp>
                  <p:nvSpPr>
                    <p:cNvPr id="194" name="Oval 13">
                      <a:extLst>
                        <a:ext uri="{FF2B5EF4-FFF2-40B4-BE49-F238E27FC236}">
                          <a16:creationId xmlns:a16="http://schemas.microsoft.com/office/drawing/2014/main" id="{92D204C2-1E7E-4655-B326-F517333A7E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2" y="1440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 dirty="0"/>
                        <a:t>F</a:t>
                      </a:r>
                    </a:p>
                  </p:txBody>
                </p:sp>
                <p:sp>
                  <p:nvSpPr>
                    <p:cNvPr id="195" name="Oval 14">
                      <a:extLst>
                        <a:ext uri="{FF2B5EF4-FFF2-40B4-BE49-F238E27FC236}">
                          <a16:creationId xmlns:a16="http://schemas.microsoft.com/office/drawing/2014/main" id="{CB434FD6-2F63-4B38-A3A3-E2480BAB1B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776"/>
                      <a:ext cx="192" cy="192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 b="1" dirty="0"/>
                        <a:t>H</a:t>
                      </a:r>
                    </a:p>
                  </p:txBody>
                </p:sp>
                <p:sp>
                  <p:nvSpPr>
                    <p:cNvPr id="196" name="Line 17">
                      <a:extLst>
                        <a:ext uri="{FF2B5EF4-FFF2-40B4-BE49-F238E27FC236}">
                          <a16:creationId xmlns:a16="http://schemas.microsoft.com/office/drawing/2014/main" id="{226A0236-36E0-42ED-B32B-913CAB4CEC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60" y="1632"/>
                      <a:ext cx="96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  <p:sp>
                  <p:nvSpPr>
                    <p:cNvPr id="197" name="Line 21">
                      <a:extLst>
                        <a:ext uri="{FF2B5EF4-FFF2-40B4-BE49-F238E27FC236}">
                          <a16:creationId xmlns:a16="http://schemas.microsoft.com/office/drawing/2014/main" id="{75AE21B4-F9C7-41F1-98AD-491A90092C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1632"/>
                      <a:ext cx="96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2000" b="1"/>
                    </a:p>
                  </p:txBody>
                </p:sp>
              </p:grpSp>
            </p:grpSp>
            <p:sp>
              <p:nvSpPr>
                <p:cNvPr id="207" name="Freeform 79">
                  <a:extLst>
                    <a:ext uri="{FF2B5EF4-FFF2-40B4-BE49-F238E27FC236}">
                      <a16:creationId xmlns:a16="http://schemas.microsoft.com/office/drawing/2014/main" id="{A18DA5F9-9E08-4D26-9138-94493D1BD2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1629" y="3430166"/>
                  <a:ext cx="718405" cy="993775"/>
                </a:xfrm>
                <a:custGeom>
                  <a:avLst/>
                  <a:gdLst>
                    <a:gd name="T0" fmla="*/ 10 w 774"/>
                    <a:gd name="T1" fmla="*/ 0 h 1142"/>
                    <a:gd name="T2" fmla="*/ 70 w 774"/>
                    <a:gd name="T3" fmla="*/ 360 h 1142"/>
                    <a:gd name="T4" fmla="*/ 430 w 774"/>
                    <a:gd name="T5" fmla="*/ 1020 h 1142"/>
                    <a:gd name="T6" fmla="*/ 774 w 774"/>
                    <a:gd name="T7" fmla="*/ 1095 h 1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4" h="1142">
                      <a:moveTo>
                        <a:pt x="10" y="0"/>
                      </a:moveTo>
                      <a:cubicBezTo>
                        <a:pt x="5" y="95"/>
                        <a:pt x="0" y="190"/>
                        <a:pt x="70" y="360"/>
                      </a:cubicBezTo>
                      <a:cubicBezTo>
                        <a:pt x="140" y="530"/>
                        <a:pt x="313" y="898"/>
                        <a:pt x="430" y="1020"/>
                      </a:cubicBezTo>
                      <a:cubicBezTo>
                        <a:pt x="547" y="1142"/>
                        <a:pt x="660" y="1118"/>
                        <a:pt x="774" y="109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80">
                  <a:extLst>
                    <a:ext uri="{FF2B5EF4-FFF2-40B4-BE49-F238E27FC236}">
                      <a16:creationId xmlns:a16="http://schemas.microsoft.com/office/drawing/2014/main" id="{8E02FD9F-6269-488E-AF29-840EA67618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7586" y="3433291"/>
                  <a:ext cx="591262" cy="913657"/>
                </a:xfrm>
                <a:custGeom>
                  <a:avLst/>
                  <a:gdLst>
                    <a:gd name="T0" fmla="*/ 644 w 644"/>
                    <a:gd name="T1" fmla="*/ 1020 h 1145"/>
                    <a:gd name="T2" fmla="*/ 450 w 644"/>
                    <a:gd name="T3" fmla="*/ 975 h 1145"/>
                    <a:gd name="T4" fmla="*/ 0 w 644"/>
                    <a:gd name="T5" fmla="*/ 0 h 1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44" h="1145">
                      <a:moveTo>
                        <a:pt x="644" y="1020"/>
                      </a:moveTo>
                      <a:cubicBezTo>
                        <a:pt x="600" y="1082"/>
                        <a:pt x="557" y="1145"/>
                        <a:pt x="450" y="975"/>
                      </a:cubicBezTo>
                      <a:cubicBezTo>
                        <a:pt x="343" y="805"/>
                        <a:pt x="171" y="402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81">
                  <a:extLst>
                    <a:ext uri="{FF2B5EF4-FFF2-40B4-BE49-F238E27FC236}">
                      <a16:creationId xmlns:a16="http://schemas.microsoft.com/office/drawing/2014/main" id="{B65E2441-3B82-4D81-9F9C-22FD7C3EF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5334" y="3745113"/>
                  <a:ext cx="438377" cy="457200"/>
                </a:xfrm>
                <a:custGeom>
                  <a:avLst/>
                  <a:gdLst>
                    <a:gd name="T0" fmla="*/ 270 w 467"/>
                    <a:gd name="T1" fmla="*/ 570 h 570"/>
                    <a:gd name="T2" fmla="*/ 450 w 467"/>
                    <a:gd name="T3" fmla="*/ 525 h 570"/>
                    <a:gd name="T4" fmla="*/ 374 w 467"/>
                    <a:gd name="T5" fmla="*/ 375 h 570"/>
                    <a:gd name="T6" fmla="*/ 270 w 467"/>
                    <a:gd name="T7" fmla="*/ 225 h 570"/>
                    <a:gd name="T8" fmla="*/ 0 w 467"/>
                    <a:gd name="T9" fmla="*/ 0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7" h="570">
                      <a:moveTo>
                        <a:pt x="270" y="570"/>
                      </a:moveTo>
                      <a:cubicBezTo>
                        <a:pt x="351" y="563"/>
                        <a:pt x="433" y="557"/>
                        <a:pt x="450" y="525"/>
                      </a:cubicBezTo>
                      <a:cubicBezTo>
                        <a:pt x="467" y="493"/>
                        <a:pt x="404" y="425"/>
                        <a:pt x="374" y="375"/>
                      </a:cubicBezTo>
                      <a:cubicBezTo>
                        <a:pt x="344" y="325"/>
                        <a:pt x="332" y="287"/>
                        <a:pt x="270" y="225"/>
                      </a:cubicBezTo>
                      <a:cubicBezTo>
                        <a:pt x="208" y="163"/>
                        <a:pt x="104" y="81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82">
                  <a:extLst>
                    <a:ext uri="{FF2B5EF4-FFF2-40B4-BE49-F238E27FC236}">
                      <a16:creationId xmlns:a16="http://schemas.microsoft.com/office/drawing/2014/main" id="{9EB8DAEF-652E-4BDD-9A36-DA00B4E0E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026" y="3913349"/>
                  <a:ext cx="304800" cy="381000"/>
                </a:xfrm>
                <a:custGeom>
                  <a:avLst/>
                  <a:gdLst>
                    <a:gd name="T0" fmla="*/ 74 w 374"/>
                    <a:gd name="T1" fmla="*/ 0 h 390"/>
                    <a:gd name="T2" fmla="*/ 28 w 374"/>
                    <a:gd name="T3" fmla="*/ 120 h 390"/>
                    <a:gd name="T4" fmla="*/ 58 w 374"/>
                    <a:gd name="T5" fmla="*/ 240 h 390"/>
                    <a:gd name="T6" fmla="*/ 374 w 374"/>
                    <a:gd name="T7" fmla="*/ 39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4" h="390">
                      <a:moveTo>
                        <a:pt x="74" y="0"/>
                      </a:moveTo>
                      <a:cubicBezTo>
                        <a:pt x="52" y="40"/>
                        <a:pt x="31" y="80"/>
                        <a:pt x="28" y="120"/>
                      </a:cubicBezTo>
                      <a:cubicBezTo>
                        <a:pt x="25" y="160"/>
                        <a:pt x="0" y="195"/>
                        <a:pt x="58" y="240"/>
                      </a:cubicBezTo>
                      <a:cubicBezTo>
                        <a:pt x="116" y="285"/>
                        <a:pt x="245" y="337"/>
                        <a:pt x="374" y="39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" name="Freeform 83">
                  <a:extLst>
                    <a:ext uri="{FF2B5EF4-FFF2-40B4-BE49-F238E27FC236}">
                      <a16:creationId xmlns:a16="http://schemas.microsoft.com/office/drawing/2014/main" id="{06282D9C-FEC5-419B-AEA2-76D3EC10AB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457" y="3869189"/>
                  <a:ext cx="207543" cy="330865"/>
                </a:xfrm>
                <a:custGeom>
                  <a:avLst/>
                  <a:gdLst>
                    <a:gd name="T0" fmla="*/ 8 w 322"/>
                    <a:gd name="T1" fmla="*/ 0 h 345"/>
                    <a:gd name="T2" fmla="*/ 22 w 322"/>
                    <a:gd name="T3" fmla="*/ 120 h 345"/>
                    <a:gd name="T4" fmla="*/ 142 w 322"/>
                    <a:gd name="T5" fmla="*/ 300 h 345"/>
                    <a:gd name="T6" fmla="*/ 322 w 322"/>
                    <a:gd name="T7" fmla="*/ 34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2" h="345">
                      <a:moveTo>
                        <a:pt x="8" y="0"/>
                      </a:moveTo>
                      <a:cubicBezTo>
                        <a:pt x="4" y="35"/>
                        <a:pt x="0" y="70"/>
                        <a:pt x="22" y="120"/>
                      </a:cubicBezTo>
                      <a:cubicBezTo>
                        <a:pt x="44" y="170"/>
                        <a:pt x="92" y="262"/>
                        <a:pt x="142" y="300"/>
                      </a:cubicBezTo>
                      <a:cubicBezTo>
                        <a:pt x="192" y="338"/>
                        <a:pt x="257" y="341"/>
                        <a:pt x="322" y="34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" name="Freeform 84">
                  <a:extLst>
                    <a:ext uri="{FF2B5EF4-FFF2-40B4-BE49-F238E27FC236}">
                      <a16:creationId xmlns:a16="http://schemas.microsoft.com/office/drawing/2014/main" id="{8BFB3D9D-EAF5-4986-9BDF-311EF2A53B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5635" y="3850706"/>
                  <a:ext cx="455613" cy="488950"/>
                </a:xfrm>
                <a:custGeom>
                  <a:avLst/>
                  <a:gdLst>
                    <a:gd name="T0" fmla="*/ 330 w 529"/>
                    <a:gd name="T1" fmla="*/ 555 h 607"/>
                    <a:gd name="T2" fmla="*/ 464 w 529"/>
                    <a:gd name="T3" fmla="*/ 600 h 607"/>
                    <a:gd name="T4" fmla="*/ 524 w 529"/>
                    <a:gd name="T5" fmla="*/ 510 h 607"/>
                    <a:gd name="T6" fmla="*/ 494 w 529"/>
                    <a:gd name="T7" fmla="*/ 330 h 607"/>
                    <a:gd name="T8" fmla="*/ 314 w 529"/>
                    <a:gd name="T9" fmla="*/ 225 h 607"/>
                    <a:gd name="T10" fmla="*/ 0 w 529"/>
                    <a:gd name="T11" fmla="*/ 0 h 6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9" h="607">
                      <a:moveTo>
                        <a:pt x="330" y="555"/>
                      </a:moveTo>
                      <a:cubicBezTo>
                        <a:pt x="381" y="581"/>
                        <a:pt x="432" y="607"/>
                        <a:pt x="464" y="600"/>
                      </a:cubicBezTo>
                      <a:cubicBezTo>
                        <a:pt x="496" y="593"/>
                        <a:pt x="519" y="555"/>
                        <a:pt x="524" y="510"/>
                      </a:cubicBezTo>
                      <a:cubicBezTo>
                        <a:pt x="529" y="465"/>
                        <a:pt x="529" y="377"/>
                        <a:pt x="494" y="330"/>
                      </a:cubicBezTo>
                      <a:cubicBezTo>
                        <a:pt x="459" y="283"/>
                        <a:pt x="396" y="280"/>
                        <a:pt x="314" y="225"/>
                      </a:cubicBezTo>
                      <a:cubicBezTo>
                        <a:pt x="232" y="170"/>
                        <a:pt x="116" y="85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" name="Freeform 85">
                  <a:extLst>
                    <a:ext uri="{FF2B5EF4-FFF2-40B4-BE49-F238E27FC236}">
                      <a16:creationId xmlns:a16="http://schemas.microsoft.com/office/drawing/2014/main" id="{32DFF578-7E41-4FE9-8389-0E9DECC43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5635" y="3681574"/>
                  <a:ext cx="654050" cy="397732"/>
                </a:xfrm>
                <a:custGeom>
                  <a:avLst/>
                  <a:gdLst>
                    <a:gd name="T0" fmla="*/ 704 w 761"/>
                    <a:gd name="T1" fmla="*/ 180 h 315"/>
                    <a:gd name="T2" fmla="*/ 644 w 761"/>
                    <a:gd name="T3" fmla="*/ 285 h 315"/>
                    <a:gd name="T4" fmla="*/ 0 w 761"/>
                    <a:gd name="T5" fmla="*/ 0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1" h="315">
                      <a:moveTo>
                        <a:pt x="704" y="180"/>
                      </a:moveTo>
                      <a:cubicBezTo>
                        <a:pt x="732" y="247"/>
                        <a:pt x="761" y="315"/>
                        <a:pt x="644" y="285"/>
                      </a:cubicBezTo>
                      <a:cubicBezTo>
                        <a:pt x="527" y="255"/>
                        <a:pt x="263" y="127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Freeform 86">
                  <a:extLst>
                    <a:ext uri="{FF2B5EF4-FFF2-40B4-BE49-F238E27FC236}">
                      <a16:creationId xmlns:a16="http://schemas.microsoft.com/office/drawing/2014/main" id="{E0D1A66A-E601-4BEF-AED5-9925C0D53F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2647" y="3185178"/>
                  <a:ext cx="782638" cy="760413"/>
                </a:xfrm>
                <a:custGeom>
                  <a:avLst/>
                  <a:gdLst>
                    <a:gd name="T0" fmla="*/ 450 w 909"/>
                    <a:gd name="T1" fmla="*/ 765 h 942"/>
                    <a:gd name="T2" fmla="*/ 600 w 909"/>
                    <a:gd name="T3" fmla="*/ 915 h 942"/>
                    <a:gd name="T4" fmla="*/ 734 w 909"/>
                    <a:gd name="T5" fmla="*/ 930 h 942"/>
                    <a:gd name="T6" fmla="*/ 810 w 909"/>
                    <a:gd name="T7" fmla="*/ 870 h 942"/>
                    <a:gd name="T8" fmla="*/ 870 w 909"/>
                    <a:gd name="T9" fmla="*/ 735 h 942"/>
                    <a:gd name="T10" fmla="*/ 764 w 909"/>
                    <a:gd name="T11" fmla="*/ 540 h 942"/>
                    <a:gd name="T12" fmla="*/ 0 w 909"/>
                    <a:gd name="T13" fmla="*/ 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9" h="942">
                      <a:moveTo>
                        <a:pt x="450" y="765"/>
                      </a:moveTo>
                      <a:cubicBezTo>
                        <a:pt x="501" y="826"/>
                        <a:pt x="553" y="888"/>
                        <a:pt x="600" y="915"/>
                      </a:cubicBezTo>
                      <a:cubicBezTo>
                        <a:pt x="647" y="942"/>
                        <a:pt x="699" y="937"/>
                        <a:pt x="734" y="930"/>
                      </a:cubicBezTo>
                      <a:cubicBezTo>
                        <a:pt x="769" y="923"/>
                        <a:pt x="787" y="902"/>
                        <a:pt x="810" y="870"/>
                      </a:cubicBezTo>
                      <a:cubicBezTo>
                        <a:pt x="833" y="838"/>
                        <a:pt x="878" y="790"/>
                        <a:pt x="870" y="735"/>
                      </a:cubicBezTo>
                      <a:cubicBezTo>
                        <a:pt x="862" y="680"/>
                        <a:pt x="909" y="663"/>
                        <a:pt x="764" y="540"/>
                      </a:cubicBezTo>
                      <a:cubicBezTo>
                        <a:pt x="619" y="417"/>
                        <a:pt x="309" y="208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Freeform 88">
                  <a:extLst>
                    <a:ext uri="{FF2B5EF4-FFF2-40B4-BE49-F238E27FC236}">
                      <a16:creationId xmlns:a16="http://schemas.microsoft.com/office/drawing/2014/main" id="{1B9FE2CF-5AB5-4E40-97FE-B4446A92A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4035" y="4384106"/>
                  <a:ext cx="396875" cy="228600"/>
                </a:xfrm>
                <a:custGeom>
                  <a:avLst/>
                  <a:gdLst>
                    <a:gd name="T0" fmla="*/ 270 w 270"/>
                    <a:gd name="T1" fmla="*/ 0 h 315"/>
                    <a:gd name="T2" fmla="*/ 0 w 270"/>
                    <a:gd name="T3" fmla="*/ 315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70" h="315">
                      <a:moveTo>
                        <a:pt x="270" y="0"/>
                      </a:moveTo>
                      <a:cubicBezTo>
                        <a:pt x="270" y="0"/>
                        <a:pt x="135" y="157"/>
                        <a:pt x="0" y="31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00"/>
                  </a:solidFill>
                  <a:prstDash val="dash"/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21" name="Text Box 6">
              <a:extLst>
                <a:ext uri="{FF2B5EF4-FFF2-40B4-BE49-F238E27FC236}">
                  <a16:creationId xmlns:a16="http://schemas.microsoft.com/office/drawing/2014/main" id="{DF6746C8-19F6-4CDF-A370-F3C199816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4369" y="3998274"/>
              <a:ext cx="2129692" cy="37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/>
                <a:t>GDBHEFCA</a:t>
              </a:r>
              <a:endParaRPr lang="zh-CN" altLang="en-US" sz="2000" b="1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A291AF9E-10D6-4B7D-8280-759967B2CB15}"/>
              </a:ext>
            </a:extLst>
          </p:cNvPr>
          <p:cNvGrpSpPr/>
          <p:nvPr/>
        </p:nvGrpSpPr>
        <p:grpSpPr>
          <a:xfrm>
            <a:off x="1625552" y="4125274"/>
            <a:ext cx="4412149" cy="2279650"/>
            <a:chOff x="1625552" y="4084904"/>
            <a:chExt cx="4412149" cy="2279650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67E1630-8AD2-4880-8F9D-E643279C88AC}"/>
                </a:ext>
              </a:extLst>
            </p:cNvPr>
            <p:cNvGrpSpPr/>
            <p:nvPr/>
          </p:nvGrpSpPr>
          <p:grpSpPr>
            <a:xfrm>
              <a:off x="1625552" y="4084904"/>
              <a:ext cx="3328988" cy="2279650"/>
              <a:chOff x="477146" y="3496842"/>
              <a:chExt cx="3328988" cy="2279650"/>
            </a:xfrm>
          </p:grpSpPr>
          <p:sp>
            <p:nvSpPr>
              <p:cNvPr id="52" name="Text Box 49">
                <a:extLst>
                  <a:ext uri="{FF2B5EF4-FFF2-40B4-BE49-F238E27FC236}">
                    <a16:creationId xmlns:a16="http://schemas.microsoft.com/office/drawing/2014/main" id="{1DE7BD58-AF61-4C93-91CE-93AE14664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46" y="4891932"/>
                <a:ext cx="685800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400" b="1" dirty="0"/>
                  <a:t>NULL</a:t>
                </a:r>
              </a:p>
            </p:txBody>
          </p:sp>
          <p:sp>
            <p:nvSpPr>
              <p:cNvPr id="53" name="Text Box 50">
                <a:extLst>
                  <a:ext uri="{FF2B5EF4-FFF2-40B4-BE49-F238E27FC236}">
                    <a16:creationId xmlns:a16="http://schemas.microsoft.com/office/drawing/2014/main" id="{4D5437AE-F0BA-4758-9AEF-C7EFC0A39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4134" y="4977657"/>
                <a:ext cx="762000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1400" b="1" dirty="0"/>
                  <a:t>NULL</a:t>
                </a:r>
              </a:p>
            </p:txBody>
          </p: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A7423B71-33A1-4250-8171-C0A0D135C63F}"/>
                  </a:ext>
                </a:extLst>
              </p:cNvPr>
              <p:cNvGrpSpPr/>
              <p:nvPr/>
            </p:nvGrpSpPr>
            <p:grpSpPr>
              <a:xfrm>
                <a:off x="685952" y="3496842"/>
                <a:ext cx="2803525" cy="2279650"/>
                <a:chOff x="1106994" y="1457325"/>
                <a:chExt cx="2803525" cy="2279650"/>
              </a:xfrm>
            </p:grpSpPr>
            <p:sp>
              <p:nvSpPr>
                <p:cNvPr id="153" name="Line 18">
                  <a:extLst>
                    <a:ext uri="{FF2B5EF4-FFF2-40B4-BE49-F238E27FC236}">
                      <a16:creationId xmlns:a16="http://schemas.microsoft.com/office/drawing/2014/main" id="{3BDCF3E3-6EC6-4596-817D-FC2967A9F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4215" y="2100161"/>
                  <a:ext cx="228600" cy="2286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 b="1"/>
                </a:p>
              </p:txBody>
            </p:sp>
            <p:grpSp>
              <p:nvGrpSpPr>
                <p:cNvPr id="154" name="Group 5">
                  <a:extLst>
                    <a:ext uri="{FF2B5EF4-FFF2-40B4-BE49-F238E27FC236}">
                      <a16:creationId xmlns:a16="http://schemas.microsoft.com/office/drawing/2014/main" id="{92D87B69-CF4E-4D49-AC50-17524CBDB9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06994" y="1457325"/>
                  <a:ext cx="2803525" cy="2279650"/>
                  <a:chOff x="538" y="912"/>
                  <a:chExt cx="1766" cy="1436"/>
                </a:xfrm>
              </p:grpSpPr>
              <p:sp>
                <p:nvSpPr>
                  <p:cNvPr id="155" name="Line 19">
                    <a:extLst>
                      <a:ext uri="{FF2B5EF4-FFF2-40B4-BE49-F238E27FC236}">
                        <a16:creationId xmlns:a16="http://schemas.microsoft.com/office/drawing/2014/main" id="{5DD4FE19-58EE-467A-8349-AF7159F6A0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41" y="1294"/>
                    <a:ext cx="124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156" name="Line 18">
                    <a:extLst>
                      <a:ext uri="{FF2B5EF4-FFF2-40B4-BE49-F238E27FC236}">
                        <a16:creationId xmlns:a16="http://schemas.microsoft.com/office/drawing/2014/main" id="{929E902A-945F-4918-85D3-1E70BE5ECC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050"/>
                    <a:ext cx="144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157" name="Line 16">
                    <a:extLst>
                      <a:ext uri="{FF2B5EF4-FFF2-40B4-BE49-F238E27FC236}">
                        <a16:creationId xmlns:a16="http://schemas.microsoft.com/office/drawing/2014/main" id="{C86522D1-B586-44DC-8C66-693587563F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1" y="1314"/>
                    <a:ext cx="144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158" name="Line 15">
                    <a:extLst>
                      <a:ext uri="{FF2B5EF4-FFF2-40B4-BE49-F238E27FC236}">
                        <a16:creationId xmlns:a16="http://schemas.microsoft.com/office/drawing/2014/main" id="{475D89EB-2503-4E91-A455-8BC676157B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09" y="1056"/>
                    <a:ext cx="144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159" name="Text Box 6">
                    <a:extLst>
                      <a:ext uri="{FF2B5EF4-FFF2-40B4-BE49-F238E27FC236}">
                        <a16:creationId xmlns:a16="http://schemas.microsoft.com/office/drawing/2014/main" id="{DCB97B90-C088-478D-8990-88CBD40EBEA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8" y="2112"/>
                    <a:ext cx="1766" cy="23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algn="ctr"/>
                    <a:r>
                      <a:rPr lang="en-US" altLang="zh-CN" sz="2000" b="1" dirty="0"/>
                      <a:t>(c)</a:t>
                    </a:r>
                    <a:r>
                      <a:rPr lang="zh-CN" altLang="en-US" sz="2000" b="1" dirty="0"/>
                      <a:t>中序线索二叉树</a:t>
                    </a:r>
                  </a:p>
                </p:txBody>
              </p:sp>
              <p:sp>
                <p:nvSpPr>
                  <p:cNvPr id="160" name="Oval 7">
                    <a:extLst>
                      <a:ext uri="{FF2B5EF4-FFF2-40B4-BE49-F238E27FC236}">
                        <a16:creationId xmlns:a16="http://schemas.microsoft.com/office/drawing/2014/main" id="{D74BA0D8-BB9E-4AFD-96B6-6EAB851422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91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/>
                      <a:t>A</a:t>
                    </a:r>
                  </a:p>
                </p:txBody>
              </p:sp>
              <p:sp>
                <p:nvSpPr>
                  <p:cNvPr id="161" name="Oval 8">
                    <a:extLst>
                      <a:ext uri="{FF2B5EF4-FFF2-40B4-BE49-F238E27FC236}">
                        <a16:creationId xmlns:a16="http://schemas.microsoft.com/office/drawing/2014/main" id="{854D26C7-9E05-473C-B467-AEDF5112E7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15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/>
                      <a:t>B</a:t>
                    </a:r>
                  </a:p>
                </p:txBody>
              </p:sp>
              <p:sp>
                <p:nvSpPr>
                  <p:cNvPr id="162" name="Oval 9">
                    <a:extLst>
                      <a:ext uri="{FF2B5EF4-FFF2-40B4-BE49-F238E27FC236}">
                        <a16:creationId xmlns:a16="http://schemas.microsoft.com/office/drawing/2014/main" id="{864D80BC-E676-4173-8E43-3DEDB6186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152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/>
                      <a:t>C</a:t>
                    </a:r>
                  </a:p>
                </p:txBody>
              </p:sp>
              <p:sp>
                <p:nvSpPr>
                  <p:cNvPr id="163" name="Oval 10">
                    <a:extLst>
                      <a:ext uri="{FF2B5EF4-FFF2-40B4-BE49-F238E27FC236}">
                        <a16:creationId xmlns:a16="http://schemas.microsoft.com/office/drawing/2014/main" id="{61621B1C-8EE1-4FC2-9C50-92BE16F7AF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440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/>
                      <a:t>D</a:t>
                    </a:r>
                  </a:p>
                </p:txBody>
              </p:sp>
              <p:sp>
                <p:nvSpPr>
                  <p:cNvPr id="164" name="Oval 11">
                    <a:extLst>
                      <a:ext uri="{FF2B5EF4-FFF2-40B4-BE49-F238E27FC236}">
                        <a16:creationId xmlns:a16="http://schemas.microsoft.com/office/drawing/2014/main" id="{A53D24B1-5A1F-41F0-AE68-2B18AA7DC0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776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/>
                      <a:t>G</a:t>
                    </a:r>
                  </a:p>
                </p:txBody>
              </p:sp>
              <p:sp>
                <p:nvSpPr>
                  <p:cNvPr id="165" name="Oval 12">
                    <a:extLst>
                      <a:ext uri="{FF2B5EF4-FFF2-40B4-BE49-F238E27FC236}">
                        <a16:creationId xmlns:a16="http://schemas.microsoft.com/office/drawing/2014/main" id="{50BAF761-7843-4FA5-A18E-41D7357AA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440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/>
                      <a:t>E</a:t>
                    </a:r>
                  </a:p>
                </p:txBody>
              </p:sp>
              <p:sp>
                <p:nvSpPr>
                  <p:cNvPr id="166" name="Oval 13">
                    <a:extLst>
                      <a:ext uri="{FF2B5EF4-FFF2-40B4-BE49-F238E27FC236}">
                        <a16:creationId xmlns:a16="http://schemas.microsoft.com/office/drawing/2014/main" id="{7ED966CE-8B44-4B57-9CAC-CC5ED7412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1440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/>
                      <a:t>F</a:t>
                    </a:r>
                  </a:p>
                </p:txBody>
              </p:sp>
              <p:sp>
                <p:nvSpPr>
                  <p:cNvPr id="167" name="Oval 14">
                    <a:extLst>
                      <a:ext uri="{FF2B5EF4-FFF2-40B4-BE49-F238E27FC236}">
                        <a16:creationId xmlns:a16="http://schemas.microsoft.com/office/drawing/2014/main" id="{14C76F30-586C-4282-8D3F-EF3FA4E278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776"/>
                    <a:ext cx="192" cy="1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 dirty="0"/>
                      <a:t>H</a:t>
                    </a:r>
                  </a:p>
                </p:txBody>
              </p:sp>
              <p:sp>
                <p:nvSpPr>
                  <p:cNvPr id="168" name="Line 17">
                    <a:extLst>
                      <a:ext uri="{FF2B5EF4-FFF2-40B4-BE49-F238E27FC236}">
                        <a16:creationId xmlns:a16="http://schemas.microsoft.com/office/drawing/2014/main" id="{CC050586-B840-4A31-9E71-46E560EE1C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1632"/>
                    <a:ext cx="96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000" b="1"/>
                  </a:p>
                </p:txBody>
              </p:sp>
              <p:sp>
                <p:nvSpPr>
                  <p:cNvPr id="169" name="Line 21">
                    <a:extLst>
                      <a:ext uri="{FF2B5EF4-FFF2-40B4-BE49-F238E27FC236}">
                        <a16:creationId xmlns:a16="http://schemas.microsoft.com/office/drawing/2014/main" id="{98693FB1-9FB8-4D0D-B180-809B26FC14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632"/>
                    <a:ext cx="96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000" b="1"/>
                  </a:p>
                </p:txBody>
              </p:sp>
            </p:grpSp>
          </p:grpSp>
          <p:sp>
            <p:nvSpPr>
              <p:cNvPr id="170" name="Freeform 51">
                <a:extLst>
                  <a:ext uri="{FF2B5EF4-FFF2-40B4-BE49-F238E27FC236}">
                    <a16:creationId xmlns:a16="http://schemas.microsoft.com/office/drawing/2014/main" id="{F96ACF04-FED5-4709-92A3-01EE5B815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3477" y="4636078"/>
                <a:ext cx="254000" cy="584200"/>
              </a:xfrm>
              <a:custGeom>
                <a:avLst/>
                <a:gdLst>
                  <a:gd name="T0" fmla="*/ 296 w 296"/>
                  <a:gd name="T1" fmla="*/ 480 h 630"/>
                  <a:gd name="T2" fmla="*/ 116 w 296"/>
                  <a:gd name="T3" fmla="*/ 615 h 630"/>
                  <a:gd name="T4" fmla="*/ 10 w 296"/>
                  <a:gd name="T5" fmla="*/ 570 h 630"/>
                  <a:gd name="T6" fmla="*/ 56 w 296"/>
                  <a:gd name="T7" fmla="*/ 300 h 630"/>
                  <a:gd name="T8" fmla="*/ 86 w 296"/>
                  <a:gd name="T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630">
                    <a:moveTo>
                      <a:pt x="296" y="480"/>
                    </a:moveTo>
                    <a:cubicBezTo>
                      <a:pt x="230" y="540"/>
                      <a:pt x="164" y="600"/>
                      <a:pt x="116" y="615"/>
                    </a:cubicBezTo>
                    <a:cubicBezTo>
                      <a:pt x="68" y="630"/>
                      <a:pt x="20" y="622"/>
                      <a:pt x="10" y="570"/>
                    </a:cubicBezTo>
                    <a:cubicBezTo>
                      <a:pt x="0" y="518"/>
                      <a:pt x="43" y="395"/>
                      <a:pt x="56" y="300"/>
                    </a:cubicBezTo>
                    <a:cubicBezTo>
                      <a:pt x="69" y="205"/>
                      <a:pt x="77" y="102"/>
                      <a:pt x="86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52">
                <a:extLst>
                  <a:ext uri="{FF2B5EF4-FFF2-40B4-BE49-F238E27FC236}">
                    <a16:creationId xmlns:a16="http://schemas.microsoft.com/office/drawing/2014/main" id="{681C63A0-E2F6-4B1E-9C26-393025C90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077" y="3797878"/>
                <a:ext cx="220663" cy="312738"/>
              </a:xfrm>
              <a:custGeom>
                <a:avLst/>
                <a:gdLst>
                  <a:gd name="T0" fmla="*/ 0 w 256"/>
                  <a:gd name="T1" fmla="*/ 345 h 387"/>
                  <a:gd name="T2" fmla="*/ 180 w 256"/>
                  <a:gd name="T3" fmla="*/ 330 h 387"/>
                  <a:gd name="T4" fmla="*/ 256 w 256"/>
                  <a:gd name="T5" fmla="*/ 0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6" h="387">
                    <a:moveTo>
                      <a:pt x="0" y="345"/>
                    </a:moveTo>
                    <a:cubicBezTo>
                      <a:pt x="68" y="366"/>
                      <a:pt x="137" y="387"/>
                      <a:pt x="180" y="330"/>
                    </a:cubicBezTo>
                    <a:cubicBezTo>
                      <a:pt x="223" y="273"/>
                      <a:pt x="239" y="136"/>
                      <a:pt x="256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53">
                <a:extLst>
                  <a:ext uri="{FF2B5EF4-FFF2-40B4-BE49-F238E27FC236}">
                    <a16:creationId xmlns:a16="http://schemas.microsoft.com/office/drawing/2014/main" id="{8720BC0B-7365-4F66-A31A-82F169AC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477" y="4576273"/>
                <a:ext cx="320675" cy="338138"/>
              </a:xfrm>
              <a:custGeom>
                <a:avLst/>
                <a:gdLst>
                  <a:gd name="T0" fmla="*/ 270 w 270"/>
                  <a:gd name="T1" fmla="*/ 0 h 315"/>
                  <a:gd name="T2" fmla="*/ 0 w 270"/>
                  <a:gd name="T3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0" h="315">
                    <a:moveTo>
                      <a:pt x="270" y="0"/>
                    </a:moveTo>
                    <a:cubicBezTo>
                      <a:pt x="270" y="0"/>
                      <a:pt x="135" y="157"/>
                      <a:pt x="0" y="315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Freeform 54">
                <a:extLst>
                  <a:ext uri="{FF2B5EF4-FFF2-40B4-BE49-F238E27FC236}">
                    <a16:creationId xmlns:a16="http://schemas.microsoft.com/office/drawing/2014/main" id="{802C6796-2857-47F1-B920-DB5D76376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154" y="4204867"/>
                <a:ext cx="265113" cy="914400"/>
              </a:xfrm>
              <a:custGeom>
                <a:avLst/>
                <a:gdLst>
                  <a:gd name="T0" fmla="*/ 136 w 310"/>
                  <a:gd name="T1" fmla="*/ 1095 h 1148"/>
                  <a:gd name="T2" fmla="*/ 226 w 310"/>
                  <a:gd name="T3" fmla="*/ 1140 h 1148"/>
                  <a:gd name="T4" fmla="*/ 300 w 310"/>
                  <a:gd name="T5" fmla="*/ 1050 h 1148"/>
                  <a:gd name="T6" fmla="*/ 286 w 310"/>
                  <a:gd name="T7" fmla="*/ 960 h 1148"/>
                  <a:gd name="T8" fmla="*/ 180 w 310"/>
                  <a:gd name="T9" fmla="*/ 705 h 1148"/>
                  <a:gd name="T10" fmla="*/ 90 w 310"/>
                  <a:gd name="T11" fmla="*/ 630 h 1148"/>
                  <a:gd name="T12" fmla="*/ 0 w 310"/>
                  <a:gd name="T13" fmla="*/ 0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0" h="1148">
                    <a:moveTo>
                      <a:pt x="136" y="1095"/>
                    </a:moveTo>
                    <a:cubicBezTo>
                      <a:pt x="167" y="1121"/>
                      <a:pt x="199" y="1148"/>
                      <a:pt x="226" y="1140"/>
                    </a:cubicBezTo>
                    <a:cubicBezTo>
                      <a:pt x="253" y="1132"/>
                      <a:pt x="290" y="1080"/>
                      <a:pt x="300" y="1050"/>
                    </a:cubicBezTo>
                    <a:cubicBezTo>
                      <a:pt x="310" y="1020"/>
                      <a:pt x="306" y="1017"/>
                      <a:pt x="286" y="960"/>
                    </a:cubicBezTo>
                    <a:cubicBezTo>
                      <a:pt x="266" y="903"/>
                      <a:pt x="213" y="760"/>
                      <a:pt x="180" y="705"/>
                    </a:cubicBezTo>
                    <a:cubicBezTo>
                      <a:pt x="147" y="650"/>
                      <a:pt x="120" y="748"/>
                      <a:pt x="90" y="630"/>
                    </a:cubicBezTo>
                    <a:cubicBezTo>
                      <a:pt x="60" y="512"/>
                      <a:pt x="30" y="256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55">
                <a:extLst>
                  <a:ext uri="{FF2B5EF4-FFF2-40B4-BE49-F238E27FC236}">
                    <a16:creationId xmlns:a16="http://schemas.microsoft.com/office/drawing/2014/main" id="{02860B44-B491-4E4B-B6A8-DE46D27B6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8547" y="3790432"/>
                <a:ext cx="234950" cy="778395"/>
              </a:xfrm>
              <a:custGeom>
                <a:avLst/>
                <a:gdLst>
                  <a:gd name="T0" fmla="*/ 223 w 343"/>
                  <a:gd name="T1" fmla="*/ 1005 h 1097"/>
                  <a:gd name="T2" fmla="*/ 117 w 343"/>
                  <a:gd name="T3" fmla="*/ 1065 h 1097"/>
                  <a:gd name="T4" fmla="*/ 27 w 343"/>
                  <a:gd name="T5" fmla="*/ 1050 h 1097"/>
                  <a:gd name="T6" fmla="*/ 43 w 343"/>
                  <a:gd name="T7" fmla="*/ 780 h 1097"/>
                  <a:gd name="T8" fmla="*/ 283 w 343"/>
                  <a:gd name="T9" fmla="*/ 360 h 1097"/>
                  <a:gd name="T10" fmla="*/ 343 w 343"/>
                  <a:gd name="T11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3" h="1097">
                    <a:moveTo>
                      <a:pt x="223" y="1005"/>
                    </a:moveTo>
                    <a:cubicBezTo>
                      <a:pt x="186" y="1031"/>
                      <a:pt x="150" y="1058"/>
                      <a:pt x="117" y="1065"/>
                    </a:cubicBezTo>
                    <a:cubicBezTo>
                      <a:pt x="84" y="1072"/>
                      <a:pt x="39" y="1097"/>
                      <a:pt x="27" y="1050"/>
                    </a:cubicBezTo>
                    <a:cubicBezTo>
                      <a:pt x="15" y="1003"/>
                      <a:pt x="0" y="895"/>
                      <a:pt x="43" y="780"/>
                    </a:cubicBezTo>
                    <a:cubicBezTo>
                      <a:pt x="86" y="665"/>
                      <a:pt x="233" y="490"/>
                      <a:pt x="283" y="360"/>
                    </a:cubicBezTo>
                    <a:cubicBezTo>
                      <a:pt x="333" y="230"/>
                      <a:pt x="338" y="115"/>
                      <a:pt x="343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Freeform 56">
                <a:extLst>
                  <a:ext uri="{FF2B5EF4-FFF2-40B4-BE49-F238E27FC236}">
                    <a16:creationId xmlns:a16="http://schemas.microsoft.com/office/drawing/2014/main" id="{D7ADAE98-A34B-41EA-ACF6-62A73749D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301" y="4576273"/>
                <a:ext cx="224463" cy="543993"/>
              </a:xfrm>
              <a:custGeom>
                <a:avLst/>
                <a:gdLst>
                  <a:gd name="T0" fmla="*/ 318 w 318"/>
                  <a:gd name="T1" fmla="*/ 480 h 600"/>
                  <a:gd name="T2" fmla="*/ 168 w 318"/>
                  <a:gd name="T3" fmla="*/ 585 h 600"/>
                  <a:gd name="T4" fmla="*/ 78 w 318"/>
                  <a:gd name="T5" fmla="*/ 570 h 600"/>
                  <a:gd name="T6" fmla="*/ 2 w 318"/>
                  <a:gd name="T7" fmla="*/ 495 h 600"/>
                  <a:gd name="T8" fmla="*/ 92 w 318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8" h="600">
                    <a:moveTo>
                      <a:pt x="318" y="480"/>
                    </a:moveTo>
                    <a:cubicBezTo>
                      <a:pt x="263" y="525"/>
                      <a:pt x="208" y="570"/>
                      <a:pt x="168" y="585"/>
                    </a:cubicBezTo>
                    <a:cubicBezTo>
                      <a:pt x="128" y="600"/>
                      <a:pt x="106" y="585"/>
                      <a:pt x="78" y="570"/>
                    </a:cubicBezTo>
                    <a:cubicBezTo>
                      <a:pt x="50" y="555"/>
                      <a:pt x="0" y="590"/>
                      <a:pt x="2" y="495"/>
                    </a:cubicBezTo>
                    <a:cubicBezTo>
                      <a:pt x="4" y="400"/>
                      <a:pt x="48" y="200"/>
                      <a:pt x="92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Freeform 57">
                <a:extLst>
                  <a:ext uri="{FF2B5EF4-FFF2-40B4-BE49-F238E27FC236}">
                    <a16:creationId xmlns:a16="http://schemas.microsoft.com/office/drawing/2014/main" id="{D3DA4C2A-8F2A-4711-A069-7AA1A773C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1351" y="4183592"/>
                <a:ext cx="216443" cy="838200"/>
              </a:xfrm>
              <a:custGeom>
                <a:avLst/>
                <a:gdLst>
                  <a:gd name="T0" fmla="*/ 118 w 389"/>
                  <a:gd name="T1" fmla="*/ 1065 h 1240"/>
                  <a:gd name="T2" fmla="*/ 284 w 389"/>
                  <a:gd name="T3" fmla="*/ 1200 h 1240"/>
                  <a:gd name="T4" fmla="*/ 374 w 389"/>
                  <a:gd name="T5" fmla="*/ 1155 h 1240"/>
                  <a:gd name="T6" fmla="*/ 194 w 389"/>
                  <a:gd name="T7" fmla="*/ 690 h 1240"/>
                  <a:gd name="T8" fmla="*/ 28 w 389"/>
                  <a:gd name="T9" fmla="*/ 555 h 1240"/>
                  <a:gd name="T10" fmla="*/ 28 w 389"/>
                  <a:gd name="T11" fmla="*/ 0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9" h="1240">
                    <a:moveTo>
                      <a:pt x="118" y="1065"/>
                    </a:moveTo>
                    <a:cubicBezTo>
                      <a:pt x="179" y="1125"/>
                      <a:pt x="241" y="1185"/>
                      <a:pt x="284" y="1200"/>
                    </a:cubicBezTo>
                    <a:cubicBezTo>
                      <a:pt x="327" y="1215"/>
                      <a:pt x="389" y="1240"/>
                      <a:pt x="374" y="1155"/>
                    </a:cubicBezTo>
                    <a:cubicBezTo>
                      <a:pt x="359" y="1070"/>
                      <a:pt x="252" y="790"/>
                      <a:pt x="194" y="690"/>
                    </a:cubicBezTo>
                    <a:cubicBezTo>
                      <a:pt x="136" y="590"/>
                      <a:pt x="56" y="670"/>
                      <a:pt x="28" y="555"/>
                    </a:cubicBezTo>
                    <a:cubicBezTo>
                      <a:pt x="0" y="440"/>
                      <a:pt x="14" y="220"/>
                      <a:pt x="28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Freeform 58">
                <a:extLst>
                  <a:ext uri="{FF2B5EF4-FFF2-40B4-BE49-F238E27FC236}">
                    <a16:creationId xmlns:a16="http://schemas.microsoft.com/office/drawing/2014/main" id="{E7B82B45-21E7-4BFC-BAC7-B97A576F4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1889" y="4185235"/>
                <a:ext cx="228600" cy="533400"/>
              </a:xfrm>
              <a:custGeom>
                <a:avLst/>
                <a:gdLst>
                  <a:gd name="T0" fmla="*/ 360 w 360"/>
                  <a:gd name="T1" fmla="*/ 540 h 635"/>
                  <a:gd name="T2" fmla="*/ 270 w 360"/>
                  <a:gd name="T3" fmla="*/ 630 h 635"/>
                  <a:gd name="T4" fmla="*/ 134 w 360"/>
                  <a:gd name="T5" fmla="*/ 570 h 635"/>
                  <a:gd name="T6" fmla="*/ 60 w 360"/>
                  <a:gd name="T7" fmla="*/ 390 h 635"/>
                  <a:gd name="T8" fmla="*/ 0 w 360"/>
                  <a:gd name="T9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0" h="635">
                    <a:moveTo>
                      <a:pt x="360" y="540"/>
                    </a:moveTo>
                    <a:cubicBezTo>
                      <a:pt x="334" y="582"/>
                      <a:pt x="308" y="625"/>
                      <a:pt x="270" y="630"/>
                    </a:cubicBezTo>
                    <a:cubicBezTo>
                      <a:pt x="232" y="635"/>
                      <a:pt x="169" y="610"/>
                      <a:pt x="134" y="570"/>
                    </a:cubicBezTo>
                    <a:cubicBezTo>
                      <a:pt x="99" y="530"/>
                      <a:pt x="82" y="485"/>
                      <a:pt x="60" y="390"/>
                    </a:cubicBezTo>
                    <a:cubicBezTo>
                      <a:pt x="38" y="295"/>
                      <a:pt x="19" y="147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59">
                <a:extLst>
                  <a:ext uri="{FF2B5EF4-FFF2-40B4-BE49-F238E27FC236}">
                    <a16:creationId xmlns:a16="http://schemas.microsoft.com/office/drawing/2014/main" id="{D2A2CE9E-018F-496F-AE3E-81F26AF82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2115" y="4635079"/>
                <a:ext cx="269875" cy="3984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2" name="Text Box 6">
              <a:extLst>
                <a:ext uri="{FF2B5EF4-FFF2-40B4-BE49-F238E27FC236}">
                  <a16:creationId xmlns:a16="http://schemas.microsoft.com/office/drawing/2014/main" id="{A78B93B0-BEAE-4603-A74E-3C0D74755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070" y="4577029"/>
              <a:ext cx="1785631" cy="37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/>
                <a:t>DGBAEHCF</a:t>
              </a:r>
              <a:endParaRPr lang="zh-CN" altLang="en-US" sz="2000" b="1" dirty="0"/>
            </a:p>
          </p:txBody>
        </p:sp>
      </p:grpSp>
      <p:sp>
        <p:nvSpPr>
          <p:cNvPr id="223" name="Freeform 29">
            <a:extLst>
              <a:ext uri="{FF2B5EF4-FFF2-40B4-BE49-F238E27FC236}">
                <a16:creationId xmlns:a16="http://schemas.microsoft.com/office/drawing/2014/main" id="{4FB8F2C9-723A-4E3E-8479-F3676A0A688F}"/>
              </a:ext>
            </a:extLst>
          </p:cNvPr>
          <p:cNvSpPr>
            <a:spLocks/>
          </p:cNvSpPr>
          <p:nvPr/>
        </p:nvSpPr>
        <p:spPr bwMode="auto">
          <a:xfrm>
            <a:off x="7007952" y="2478563"/>
            <a:ext cx="264826" cy="304800"/>
          </a:xfrm>
          <a:custGeom>
            <a:avLst/>
            <a:gdLst>
              <a:gd name="T0" fmla="*/ 360 w 360"/>
              <a:gd name="T1" fmla="*/ 0 h 330"/>
              <a:gd name="T2" fmla="*/ 0 w 360"/>
              <a:gd name="T3" fmla="*/ 330 h 3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330">
                <a:moveTo>
                  <a:pt x="360" y="0"/>
                </a:moveTo>
                <a:cubicBezTo>
                  <a:pt x="210" y="136"/>
                  <a:pt x="60" y="273"/>
                  <a:pt x="0" y="33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dash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148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EA442-91AB-4B5C-8C39-313F8EE4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6.3.5 </a:t>
            </a:r>
            <a:r>
              <a:rPr lang="zh-CN" altLang="en-US" dirty="0"/>
              <a:t>由遍历序列确定二叉树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9EE1F-35EC-461D-80B6-CC8C35AF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480800" cy="2286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给定一棵二叉树的先序、中序和后序序列可以唯一确定出该二叉树。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仅由先序、中序或后序序列中的一种，无法唯一确定出该二叉树。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给定先序、中序和后序序列中任意两个，是否可以唯一确定出该二叉树？　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FA6D7F-A405-4303-A1F3-C395B9D1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11B386-C7CC-46BC-8E5C-73DAB035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5D8D3C9-176F-411E-B7A7-C9E07DDD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25488"/>
              </p:ext>
            </p:extLst>
          </p:nvPr>
        </p:nvGraphicFramePr>
        <p:xfrm>
          <a:off x="838200" y="3962400"/>
          <a:ext cx="10058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4157223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28079288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两种遍历序列组合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是否可以唯一确定该二叉树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84804711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先序</a:t>
                      </a:r>
                      <a:r>
                        <a:rPr lang="en-US" altLang="zh-CN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中序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415228483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后序</a:t>
                      </a:r>
                      <a:r>
                        <a:rPr lang="en-US" altLang="zh-CN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中序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6298303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先序</a:t>
                      </a:r>
                      <a:r>
                        <a:rPr lang="en-US" altLang="zh-CN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26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后序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600" b="1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否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0051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6830A-87B3-4DD1-BD9F-BEEB252D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由先序和中序序列构造二叉树示例的演示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4B705C-E855-4D42-A7A0-8F7CC117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0C299F-2664-4D33-A4EF-930E4BE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29">
            <a:extLst>
              <a:ext uri="{FF2B5EF4-FFF2-40B4-BE49-F238E27FC236}">
                <a16:creationId xmlns:a16="http://schemas.microsoft.com/office/drawing/2014/main" id="{E7C6956E-5717-4CBC-B3EB-C5993B03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69" y="6012851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二叉树构造完毕</a:t>
            </a: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BBFB8BB2-7A4A-4966-B68C-34681691CEBF}"/>
              </a:ext>
            </a:extLst>
          </p:cNvPr>
          <p:cNvSpPr txBox="1"/>
          <p:nvPr/>
        </p:nvSpPr>
        <p:spPr>
          <a:xfrm>
            <a:off x="3795253" y="1313061"/>
            <a:ext cx="276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BDGCEF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:DGB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ECF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CF40D1-EFA6-4EC9-8D03-4112C0AC2005}"/>
              </a:ext>
            </a:extLst>
          </p:cNvPr>
          <p:cNvSpPr/>
          <p:nvPr/>
        </p:nvSpPr>
        <p:spPr>
          <a:xfrm>
            <a:off x="5148242" y="2112079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C052DBE8-5001-4ADE-A91A-9C7EB1A8901E}"/>
              </a:ext>
            </a:extLst>
          </p:cNvPr>
          <p:cNvSpPr txBox="1"/>
          <p:nvPr/>
        </p:nvSpPr>
        <p:spPr>
          <a:xfrm>
            <a:off x="2380886" y="2590800"/>
            <a:ext cx="188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DG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:DG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95A179-85D9-46AF-86BF-17B4F761B78F}"/>
              </a:ext>
            </a:extLst>
          </p:cNvPr>
          <p:cNvSpPr/>
          <p:nvPr/>
        </p:nvSpPr>
        <p:spPr>
          <a:xfrm>
            <a:off x="4025171" y="3348134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FA08403A-6B98-426C-A643-B1D98D7F9F96}"/>
              </a:ext>
            </a:extLst>
          </p:cNvPr>
          <p:cNvSpPr txBox="1"/>
          <p:nvPr/>
        </p:nvSpPr>
        <p:spPr>
          <a:xfrm>
            <a:off x="6490717" y="2590800"/>
            <a:ext cx="1792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EF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:E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0D4A10-B918-4654-8F3D-516A31CE3EAE}"/>
              </a:ext>
            </a:extLst>
          </p:cNvPr>
          <p:cNvSpPr/>
          <p:nvPr/>
        </p:nvSpPr>
        <p:spPr>
          <a:xfrm>
            <a:off x="6400800" y="3326525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226EFA4D-D44D-4594-9407-963BEC2C2274}"/>
              </a:ext>
            </a:extLst>
          </p:cNvPr>
          <p:cNvSpPr txBox="1"/>
          <p:nvPr/>
        </p:nvSpPr>
        <p:spPr>
          <a:xfrm>
            <a:off x="4265369" y="3811688"/>
            <a:ext cx="1379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F4B43D-EA4D-4158-8AE3-462AA702DF38}"/>
              </a:ext>
            </a:extLst>
          </p:cNvPr>
          <p:cNvSpPr/>
          <p:nvPr/>
        </p:nvSpPr>
        <p:spPr>
          <a:xfrm>
            <a:off x="5486400" y="4255219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CF0A6629-E1ED-4876-AA37-3A090587A1A5}"/>
              </a:ext>
            </a:extLst>
          </p:cNvPr>
          <p:cNvSpPr txBox="1"/>
          <p:nvPr/>
        </p:nvSpPr>
        <p:spPr>
          <a:xfrm>
            <a:off x="7512877" y="3839720"/>
            <a:ext cx="1540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2B51011-3242-4E93-8173-7603CF02CECA}"/>
              </a:ext>
            </a:extLst>
          </p:cNvPr>
          <p:cNvSpPr/>
          <p:nvPr/>
        </p:nvSpPr>
        <p:spPr>
          <a:xfrm>
            <a:off x="7313486" y="4255219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8B882AD6-19F2-4512-B7BC-40BB70FC9714}"/>
              </a:ext>
            </a:extLst>
          </p:cNvPr>
          <p:cNvSpPr txBox="1"/>
          <p:nvPr/>
        </p:nvSpPr>
        <p:spPr>
          <a:xfrm>
            <a:off x="1528910" y="3852903"/>
            <a:ext cx="188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45A129B-2486-4858-8383-ABC75EAC08EA}"/>
              </a:ext>
            </a:extLst>
          </p:cNvPr>
          <p:cNvSpPr/>
          <p:nvPr/>
        </p:nvSpPr>
        <p:spPr>
          <a:xfrm>
            <a:off x="3156645" y="4255219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9F79C3D5-3807-4B03-BABB-937E9BBFA077}"/>
              </a:ext>
            </a:extLst>
          </p:cNvPr>
          <p:cNvSpPr txBox="1"/>
          <p:nvPr/>
        </p:nvSpPr>
        <p:spPr>
          <a:xfrm>
            <a:off x="4290986" y="4995858"/>
            <a:ext cx="1481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先序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D0AD058-4D58-4EDD-98A2-057E09F7EEDB}"/>
              </a:ext>
            </a:extLst>
          </p:cNvPr>
          <p:cNvSpPr/>
          <p:nvPr/>
        </p:nvSpPr>
        <p:spPr>
          <a:xfrm>
            <a:off x="4005234" y="5183913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5CFDC8-9C5D-4305-A2A9-33862A9CF5A2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4391028" y="2477936"/>
            <a:ext cx="819985" cy="9329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AD80FD-C221-46EE-B1FA-3ACF8A1E62FE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5514099" y="2477936"/>
            <a:ext cx="949472" cy="9113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3E1B745-2249-4E30-ABDE-6D1221F06858}"/>
              </a:ext>
            </a:extLst>
          </p:cNvPr>
          <p:cNvCxnSpPr>
            <a:cxnSpLocks/>
            <a:stCxn id="10" idx="3"/>
            <a:endCxn id="18" idx="7"/>
          </p:cNvCxnSpPr>
          <p:nvPr/>
        </p:nvCxnSpPr>
        <p:spPr>
          <a:xfrm flipH="1">
            <a:off x="3522502" y="3713991"/>
            <a:ext cx="565440" cy="6039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3EC7DB1-193E-4109-8CC1-5C8F9DE8C8FE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3522502" y="4621076"/>
            <a:ext cx="545503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0235973-1F05-4D38-8273-18FC3D8030BD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5852257" y="3692382"/>
            <a:ext cx="611314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1430BD-A326-4478-AD3B-61D2898767B8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6766657" y="3692382"/>
            <a:ext cx="609600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6830A-87B3-4DD1-BD9F-BEEB252D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由后序和中序序列构造二叉树示例的演示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4B705C-E855-4D42-A7A0-8F7CC117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0C299F-2664-4D33-A4EF-930E4BE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C0BE1-E115-48B7-9F87-E40F8D1D1DD5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 Box 29">
            <a:extLst>
              <a:ext uri="{FF2B5EF4-FFF2-40B4-BE49-F238E27FC236}">
                <a16:creationId xmlns:a16="http://schemas.microsoft.com/office/drawing/2014/main" id="{A38515BE-AF92-4E08-8AF5-828B0B9B8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70" y="5998104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CC00FF"/>
                </a:solidFill>
                <a:latin typeface="楷体" pitchFamily="49" charset="-122"/>
                <a:ea typeface="楷体" pitchFamily="49" charset="-122"/>
              </a:rPr>
              <a:t>二叉树构造完毕</a:t>
            </a: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8D8A98CC-33C8-4FA0-996A-A0872A88AA5C}"/>
              </a:ext>
            </a:extLst>
          </p:cNvPr>
          <p:cNvSpPr txBox="1"/>
          <p:nvPr/>
        </p:nvSpPr>
        <p:spPr>
          <a:xfrm>
            <a:off x="3795253" y="1313061"/>
            <a:ext cx="2761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 GDBEFC</a:t>
            </a:r>
            <a:r>
              <a:rPr kumimoji="1"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 DGB</a:t>
            </a:r>
            <a:r>
              <a:rPr kumimoji="1"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ECF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F18FA03-7A5A-4806-8525-65A0966AF66C}"/>
              </a:ext>
            </a:extLst>
          </p:cNvPr>
          <p:cNvSpPr/>
          <p:nvPr/>
        </p:nvSpPr>
        <p:spPr>
          <a:xfrm>
            <a:off x="5148242" y="2112079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7C37921B-8732-40BE-8F46-C10AE2C9BF98}"/>
              </a:ext>
            </a:extLst>
          </p:cNvPr>
          <p:cNvSpPr txBox="1"/>
          <p:nvPr/>
        </p:nvSpPr>
        <p:spPr>
          <a:xfrm>
            <a:off x="2380886" y="2590800"/>
            <a:ext cx="188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 GD</a:t>
            </a:r>
            <a:r>
              <a:rPr kumimoji="1"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 DG</a:t>
            </a:r>
            <a:r>
              <a:rPr kumimoji="1"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B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F0A6948-42E6-4D14-95A8-CF3092488E67}"/>
              </a:ext>
            </a:extLst>
          </p:cNvPr>
          <p:cNvSpPr/>
          <p:nvPr/>
        </p:nvSpPr>
        <p:spPr>
          <a:xfrm>
            <a:off x="4025171" y="3348134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D8D5CB4D-3B6C-40C7-870C-AA1CBF2A57E4}"/>
              </a:ext>
            </a:extLst>
          </p:cNvPr>
          <p:cNvSpPr txBox="1"/>
          <p:nvPr/>
        </p:nvSpPr>
        <p:spPr>
          <a:xfrm>
            <a:off x="6490717" y="2590800"/>
            <a:ext cx="1792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:EF</a:t>
            </a:r>
            <a:r>
              <a:rPr kumimoji="1"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C</a:t>
            </a:r>
            <a:endParaRPr kumimoji="1" lang="en-US" altLang="zh-CN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:E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FD8F998-3EC0-4B5C-A0E2-3F21829789F6}"/>
              </a:ext>
            </a:extLst>
          </p:cNvPr>
          <p:cNvSpPr/>
          <p:nvPr/>
        </p:nvSpPr>
        <p:spPr>
          <a:xfrm>
            <a:off x="6400800" y="3326525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BBACD35D-2F6E-4CC7-9E17-E5509816210A}"/>
              </a:ext>
            </a:extLst>
          </p:cNvPr>
          <p:cNvSpPr txBox="1"/>
          <p:nvPr/>
        </p:nvSpPr>
        <p:spPr>
          <a:xfrm>
            <a:off x="4265369" y="3811688"/>
            <a:ext cx="1379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519D9CA-054A-48F7-A2C6-3FB055207FA0}"/>
              </a:ext>
            </a:extLst>
          </p:cNvPr>
          <p:cNvSpPr/>
          <p:nvPr/>
        </p:nvSpPr>
        <p:spPr>
          <a:xfrm>
            <a:off x="5486400" y="4255219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58040736-EF5F-4C45-AA85-CFD047F6169F}"/>
              </a:ext>
            </a:extLst>
          </p:cNvPr>
          <p:cNvSpPr txBox="1"/>
          <p:nvPr/>
        </p:nvSpPr>
        <p:spPr>
          <a:xfrm>
            <a:off x="7512877" y="3839720"/>
            <a:ext cx="1540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6DE0721-9A22-4715-A3C5-9858286E81F5}"/>
              </a:ext>
            </a:extLst>
          </p:cNvPr>
          <p:cNvSpPr/>
          <p:nvPr/>
        </p:nvSpPr>
        <p:spPr>
          <a:xfrm>
            <a:off x="7313486" y="4255219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C99C1F75-11C5-487D-AC22-BA06D57A81D2}"/>
              </a:ext>
            </a:extLst>
          </p:cNvPr>
          <p:cNvSpPr txBox="1"/>
          <p:nvPr/>
        </p:nvSpPr>
        <p:spPr>
          <a:xfrm>
            <a:off x="1528910" y="3852903"/>
            <a:ext cx="1889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 G</a:t>
            </a:r>
            <a:r>
              <a:rPr kumimoji="1"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: </a:t>
            </a:r>
            <a:r>
              <a:rPr kumimoji="1" lang="en-US" altLang="zh-CN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G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D14ACE4-E435-499A-BCBF-C74A447995C8}"/>
              </a:ext>
            </a:extLst>
          </p:cNvPr>
          <p:cNvSpPr/>
          <p:nvPr/>
        </p:nvSpPr>
        <p:spPr>
          <a:xfrm>
            <a:off x="3156645" y="4255219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C4E3C1C3-7465-4261-A7AA-8C29E1814FE7}"/>
              </a:ext>
            </a:extLst>
          </p:cNvPr>
          <p:cNvSpPr txBox="1"/>
          <p:nvPr/>
        </p:nvSpPr>
        <p:spPr>
          <a:xfrm>
            <a:off x="4265369" y="4930662"/>
            <a:ext cx="1481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</a:p>
          <a:p>
            <a:pPr algn="ctr"/>
            <a:r>
              <a:rPr kumimoji="1" lang="zh-CN" altLang="en-US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中序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kumimoji="1" lang="en-US" altLang="zh-CN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endParaRPr lang="zh-CN" altLang="en-US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35CCF38-C338-4D4B-8684-F93DC195D9B9}"/>
              </a:ext>
            </a:extLst>
          </p:cNvPr>
          <p:cNvSpPr/>
          <p:nvPr/>
        </p:nvSpPr>
        <p:spPr>
          <a:xfrm>
            <a:off x="4005234" y="5183913"/>
            <a:ext cx="428628" cy="428628"/>
          </a:xfrm>
          <a:prstGeom prst="ellipse">
            <a:avLst/>
          </a:prstGeom>
          <a:solidFill>
            <a:srgbClr val="FFFFCC"/>
          </a:solidFill>
          <a:ln>
            <a:solidFill>
              <a:srgbClr val="0066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ABE290A-9F19-4F6D-8197-462538394BA9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4391028" y="2477936"/>
            <a:ext cx="819985" cy="9329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8C921CA-E018-4B03-88AC-25D10D360A52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5514099" y="2477936"/>
            <a:ext cx="949472" cy="91136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2B8A3A3-A0C4-4337-8263-66CBF8C9FDE4}"/>
              </a:ext>
            </a:extLst>
          </p:cNvPr>
          <p:cNvCxnSpPr>
            <a:cxnSpLocks/>
            <a:stCxn id="10" idx="3"/>
            <a:endCxn id="18" idx="7"/>
          </p:cNvCxnSpPr>
          <p:nvPr/>
        </p:nvCxnSpPr>
        <p:spPr>
          <a:xfrm flipH="1">
            <a:off x="3522502" y="3713991"/>
            <a:ext cx="565440" cy="60399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B84BFED-244B-4DF7-A61C-390277677351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3522502" y="4621076"/>
            <a:ext cx="545503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F3430F6-9409-476C-B025-4B314E32D3DD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5852257" y="3692382"/>
            <a:ext cx="611314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315BF11-720C-492A-898C-D177FF70F795}"/>
              </a:ext>
            </a:extLst>
          </p:cNvPr>
          <p:cNvCxnSpPr>
            <a:stCxn id="12" idx="5"/>
            <a:endCxn id="16" idx="1"/>
          </p:cNvCxnSpPr>
          <p:nvPr/>
        </p:nvCxnSpPr>
        <p:spPr>
          <a:xfrm>
            <a:off x="6766657" y="3692382"/>
            <a:ext cx="609600" cy="62560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7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5145C-1A31-4EBE-81DC-4FCEBAB8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 </a:t>
            </a:r>
            <a:r>
              <a:rPr lang="zh-CN" altLang="en-US" dirty="0"/>
              <a:t>树的相关术语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868AA1DA-99BC-41D4-9FE5-22DD813E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49" y="1462718"/>
            <a:ext cx="10984251" cy="196628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结点的度</a:t>
            </a:r>
            <a:r>
              <a:rPr lang="zh-CN" altLang="en-US" dirty="0"/>
              <a:t>：树中</a:t>
            </a:r>
            <a:r>
              <a:rPr lang="zh-CN" altLang="en-US" dirty="0">
                <a:solidFill>
                  <a:srgbClr val="00B050"/>
                </a:solidFill>
              </a:rPr>
              <a:t>一个结点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子树的个数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B050"/>
                </a:solidFill>
              </a:rPr>
              <a:t>该结点的</a:t>
            </a:r>
            <a:r>
              <a:rPr lang="zh-CN" altLang="en-US" dirty="0"/>
              <a:t>度。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树的度</a:t>
            </a:r>
            <a:r>
              <a:rPr lang="zh-CN" altLang="en-US" dirty="0"/>
              <a:t>：树中各结点的度的</a:t>
            </a:r>
            <a:r>
              <a:rPr lang="zh-CN" altLang="en-US" dirty="0">
                <a:solidFill>
                  <a:srgbClr val="00B050"/>
                </a:solidFill>
              </a:rPr>
              <a:t>最大值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B050"/>
                </a:solidFill>
              </a:rPr>
              <a:t>树的</a:t>
            </a:r>
            <a:r>
              <a:rPr lang="zh-CN" altLang="en-US" dirty="0"/>
              <a:t>度，通常将度为</a:t>
            </a:r>
            <a:r>
              <a:rPr lang="en-US" altLang="zh-CN" dirty="0"/>
              <a:t>m</a:t>
            </a:r>
            <a:r>
              <a:rPr lang="zh-CN" altLang="en-US" dirty="0"/>
              <a:t>的树称为</a:t>
            </a:r>
            <a:r>
              <a:rPr lang="en-US" altLang="zh-CN" dirty="0">
                <a:solidFill>
                  <a:srgbClr val="CC00CC"/>
                </a:solidFill>
              </a:rPr>
              <a:t>m</a:t>
            </a:r>
            <a:r>
              <a:rPr lang="zh-CN" altLang="en-US" dirty="0">
                <a:solidFill>
                  <a:srgbClr val="00B050"/>
                </a:solidFill>
              </a:rPr>
              <a:t>次</a:t>
            </a:r>
            <a:r>
              <a:rPr lang="zh-CN" altLang="en-US" dirty="0">
                <a:solidFill>
                  <a:srgbClr val="CC00CC"/>
                </a:solidFill>
              </a:rPr>
              <a:t>树</a:t>
            </a:r>
            <a:r>
              <a:rPr lang="zh-CN" altLang="en-US" dirty="0"/>
              <a:t>或者</a:t>
            </a:r>
            <a:r>
              <a:rPr lang="en-US" altLang="zh-CN" dirty="0">
                <a:solidFill>
                  <a:srgbClr val="CC00CC"/>
                </a:solidFill>
              </a:rPr>
              <a:t>m</a:t>
            </a:r>
            <a:r>
              <a:rPr lang="zh-CN" altLang="en-US" dirty="0">
                <a:solidFill>
                  <a:srgbClr val="00B050"/>
                </a:solidFill>
              </a:rPr>
              <a:t>叉</a:t>
            </a:r>
            <a:r>
              <a:rPr lang="zh-CN" altLang="en-US" dirty="0">
                <a:solidFill>
                  <a:srgbClr val="CC00CC"/>
                </a:solidFill>
              </a:rPr>
              <a:t>树</a:t>
            </a:r>
            <a:r>
              <a:rPr lang="zh-CN" altLang="en-US" dirty="0"/>
              <a:t>。</a:t>
            </a:r>
          </a:p>
        </p:txBody>
      </p:sp>
      <p:sp>
        <p:nvSpPr>
          <p:cNvPr id="35" name="Line 31">
            <a:extLst>
              <a:ext uri="{FF2B5EF4-FFF2-40B4-BE49-F238E27FC236}">
                <a16:creationId xmlns:a16="http://schemas.microsoft.com/office/drawing/2014/main" id="{139B20CB-75F5-458B-9492-DD9DF9134B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624801"/>
            <a:ext cx="721054" cy="4771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415D1C2A-EF12-43DE-B242-7107113E6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257" y="3325787"/>
            <a:ext cx="1079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12CC4F67-1A87-44FB-A096-49E9F2563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669" y="4035513"/>
            <a:ext cx="1079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度为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2</a:t>
            </a:r>
          </a:p>
        </p:txBody>
      </p:sp>
      <p:sp>
        <p:nvSpPr>
          <p:cNvPr id="39" name="Line 31">
            <a:extLst>
              <a:ext uri="{FF2B5EF4-FFF2-40B4-BE49-F238E27FC236}">
                <a16:creationId xmlns:a16="http://schemas.microsoft.com/office/drawing/2014/main" id="{FA4265C1-F741-4A95-A8FB-EB55E8545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0893" y="4367371"/>
            <a:ext cx="648757" cy="128429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6ACDE78-E7D9-42D1-B820-F7EFB675870B}"/>
              </a:ext>
            </a:extLst>
          </p:cNvPr>
          <p:cNvGrpSpPr>
            <a:grpSpLocks noChangeAspect="1"/>
          </p:cNvGrpSpPr>
          <p:nvPr/>
        </p:nvGrpSpPr>
        <p:grpSpPr>
          <a:xfrm>
            <a:off x="3672241" y="3524224"/>
            <a:ext cx="4836065" cy="2802941"/>
            <a:chOff x="1692275" y="2276475"/>
            <a:chExt cx="3816350" cy="2305050"/>
          </a:xfrm>
          <a:solidFill>
            <a:srgbClr val="FFFFCC"/>
          </a:solidFill>
        </p:grpSpPr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4431D73D-5E87-4136-9941-6B3C4B428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1988" y="3286124"/>
              <a:ext cx="211120" cy="300039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144"/>
                </a:cxn>
              </a:cxnLst>
              <a:rect l="0" t="0" r="r" b="b"/>
              <a:pathLst>
                <a:path w="121" h="144">
                  <a:moveTo>
                    <a:pt x="121" y="0"/>
                  </a:moveTo>
                  <a:lnTo>
                    <a:pt x="0" y="144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9409ECA9-A7D6-4378-BF99-1A3AA5038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22" y="3248024"/>
              <a:ext cx="214314" cy="3238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" y="147"/>
                </a:cxn>
              </a:cxnLst>
              <a:rect l="0" t="0" r="r" b="b"/>
              <a:pathLst>
                <a:path w="115" h="147">
                  <a:moveTo>
                    <a:pt x="0" y="0"/>
                  </a:moveTo>
                  <a:lnTo>
                    <a:pt x="115" y="147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31">
              <a:extLst>
                <a:ext uri="{FF2B5EF4-FFF2-40B4-BE49-F238E27FC236}">
                  <a16:creationId xmlns:a16="http://schemas.microsoft.com/office/drawing/2014/main" id="{91F5BF72-4423-4C34-899D-D789D9CBA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276475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2" name="Oval 32">
              <a:extLst>
                <a:ext uri="{FF2B5EF4-FFF2-40B4-BE49-F238E27FC236}">
                  <a16:creationId xmlns:a16="http://schemas.microsoft.com/office/drawing/2014/main" id="{74803316-81B4-4AF4-B456-27C405F3E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2925763"/>
              <a:ext cx="360362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3" name="Oval 33">
              <a:extLst>
                <a:ext uri="{FF2B5EF4-FFF2-40B4-BE49-F238E27FC236}">
                  <a16:creationId xmlns:a16="http://schemas.microsoft.com/office/drawing/2014/main" id="{4876D5F4-CD4C-4D1A-B307-D63BEC819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2925763"/>
              <a:ext cx="360363" cy="360363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A3999185-2F11-45EF-BF9F-F84A4B7BA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763" y="29257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D</a:t>
              </a:r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6B747C61-02B4-4780-BD50-37079BCD5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275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46" name="Oval 36">
              <a:extLst>
                <a:ext uri="{FF2B5EF4-FFF2-40B4-BE49-F238E27FC236}">
                  <a16:creationId xmlns:a16="http://schemas.microsoft.com/office/drawing/2014/main" id="{00C8117C-678F-49B1-BF53-BA41534F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7" name="Oval 37">
              <a:extLst>
                <a:ext uri="{FF2B5EF4-FFF2-40B4-BE49-F238E27FC236}">
                  <a16:creationId xmlns:a16="http://schemas.microsoft.com/office/drawing/2014/main" id="{7C732AC1-7155-4822-8508-BD6A9F204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G</a:t>
              </a:r>
            </a:p>
          </p:txBody>
        </p:sp>
        <p:sp>
          <p:nvSpPr>
            <p:cNvPr id="48" name="Oval 38">
              <a:extLst>
                <a:ext uri="{FF2B5EF4-FFF2-40B4-BE49-F238E27FC236}">
                  <a16:creationId xmlns:a16="http://schemas.microsoft.com/office/drawing/2014/main" id="{FB47CBE7-C1C4-42E3-82E9-A11B0764D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7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J</a:t>
              </a:r>
            </a:p>
          </p:txBody>
        </p:sp>
        <p:sp>
          <p:nvSpPr>
            <p:cNvPr id="49" name="Oval 39">
              <a:extLst>
                <a:ext uri="{FF2B5EF4-FFF2-40B4-BE49-F238E27FC236}">
                  <a16:creationId xmlns:a16="http://schemas.microsoft.com/office/drawing/2014/main" id="{C771B7AA-E900-45CD-B0F5-CF2362FDA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35734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H</a:t>
              </a:r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88046A90-2A4F-4024-979C-08E67CE43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563" y="35734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</a:t>
              </a:r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DC35D853-2A56-48B4-BCE4-7C2962985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300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37DA9A05-801B-446C-B679-FB5341466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4221163"/>
              <a:ext cx="360363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BFC999B8-81BE-45D4-ABD1-6BC2BF51C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4221163"/>
              <a:ext cx="360362" cy="360362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</a:p>
          </p:txBody>
        </p:sp>
        <p:sp>
          <p:nvSpPr>
            <p:cNvPr id="80" name="Line 44">
              <a:extLst>
                <a:ext uri="{FF2B5EF4-FFF2-40B4-BE49-F238E27FC236}">
                  <a16:creationId xmlns:a16="http://schemas.microsoft.com/office/drawing/2014/main" id="{BB55DB7D-A59C-4250-8208-C3694586D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7421" y="2493963"/>
              <a:ext cx="703278" cy="43497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45">
              <a:extLst>
                <a:ext uri="{FF2B5EF4-FFF2-40B4-BE49-F238E27FC236}">
                  <a16:creationId xmlns:a16="http://schemas.microsoft.com/office/drawing/2014/main" id="{A0E2BE43-1A0D-4F0A-B2A3-04F9AA93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2636838"/>
              <a:ext cx="0" cy="28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Line 46">
              <a:extLst>
                <a:ext uri="{FF2B5EF4-FFF2-40B4-BE49-F238E27FC236}">
                  <a16:creationId xmlns:a16="http://schemas.microsoft.com/office/drawing/2014/main" id="{E0C594A3-3802-4C7B-AC32-F53EB5D7A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0588" y="2522538"/>
              <a:ext cx="647700" cy="50323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49">
              <a:extLst>
                <a:ext uri="{FF2B5EF4-FFF2-40B4-BE49-F238E27FC236}">
                  <a16:creationId xmlns:a16="http://schemas.microsoft.com/office/drawing/2014/main" id="{2EA18141-F926-4D1D-8490-F637D03DB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319463"/>
              <a:ext cx="0" cy="252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50">
              <a:extLst>
                <a:ext uri="{FF2B5EF4-FFF2-40B4-BE49-F238E27FC236}">
                  <a16:creationId xmlns:a16="http://schemas.microsoft.com/office/drawing/2014/main" id="{4FB9B457-8B35-42D7-AF70-FC3C77536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263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51">
              <a:extLst>
                <a:ext uri="{FF2B5EF4-FFF2-40B4-BE49-F238E27FC236}">
                  <a16:creationId xmlns:a16="http://schemas.microsoft.com/office/drawing/2014/main" id="{E06C2660-C855-44D8-BB20-1684A11BF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0175" y="3271838"/>
              <a:ext cx="220663" cy="301625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0" y="190"/>
                </a:cxn>
              </a:cxnLst>
              <a:rect l="0" t="0" r="r" b="b"/>
              <a:pathLst>
                <a:path w="139" h="190">
                  <a:moveTo>
                    <a:pt x="139" y="0"/>
                  </a:moveTo>
                  <a:lnTo>
                    <a:pt x="0" y="190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52">
              <a:extLst>
                <a:ext uri="{FF2B5EF4-FFF2-40B4-BE49-F238E27FC236}">
                  <a16:creationId xmlns:a16="http://schemas.microsoft.com/office/drawing/2014/main" id="{61F37567-BB45-45E5-B698-65EA786B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43263"/>
              <a:ext cx="265112" cy="330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208"/>
                </a:cxn>
              </a:cxnLst>
              <a:rect l="0" t="0" r="r" b="b"/>
              <a:pathLst>
                <a:path w="167" h="208">
                  <a:moveTo>
                    <a:pt x="0" y="0"/>
                  </a:moveTo>
                  <a:lnTo>
                    <a:pt x="167" y="208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Line 53">
              <a:extLst>
                <a:ext uri="{FF2B5EF4-FFF2-40B4-BE49-F238E27FC236}">
                  <a16:creationId xmlns:a16="http://schemas.microsoft.com/office/drawing/2014/main" id="{3C6097D1-FD17-4FEC-A070-8D9CE5711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4650" y="3862388"/>
              <a:ext cx="360363" cy="35877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Line 54">
              <a:extLst>
                <a:ext uri="{FF2B5EF4-FFF2-40B4-BE49-F238E27FC236}">
                  <a16:creationId xmlns:a16="http://schemas.microsoft.com/office/drawing/2014/main" id="{0C4BEDB6-F99C-47C2-83F0-09C379EAA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888" y="3933825"/>
              <a:ext cx="0" cy="28733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55">
              <a:extLst>
                <a:ext uri="{FF2B5EF4-FFF2-40B4-BE49-F238E27FC236}">
                  <a16:creationId xmlns:a16="http://schemas.microsoft.com/office/drawing/2014/main" id="{985DA053-E11F-44C1-9163-1F5B6F623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588" y="3843338"/>
              <a:ext cx="4476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246"/>
                </a:cxn>
              </a:cxnLst>
              <a:rect l="0" t="0" r="r" b="b"/>
              <a:pathLst>
                <a:path w="282" h="246">
                  <a:moveTo>
                    <a:pt x="0" y="0"/>
                  </a:moveTo>
                  <a:lnTo>
                    <a:pt x="282" y="24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352402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12329</TotalTime>
  <Words>7802</Words>
  <Application>Microsoft Office PowerPoint</Application>
  <PresentationFormat>宽屏</PresentationFormat>
  <Paragraphs>1436</Paragraphs>
  <Slides>83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6" baseType="lpstr">
      <vt:lpstr>黑体</vt:lpstr>
      <vt:lpstr>楷体</vt:lpstr>
      <vt:lpstr>宋体</vt:lpstr>
      <vt:lpstr>微软雅黑</vt:lpstr>
      <vt:lpstr>Arial</vt:lpstr>
      <vt:lpstr>Arial Black</vt:lpstr>
      <vt:lpstr>Cambria Math</vt:lpstr>
      <vt:lpstr>Times New Roman</vt:lpstr>
      <vt:lpstr>Verdana</vt:lpstr>
      <vt:lpstr>Wingdings</vt:lpstr>
      <vt:lpstr>tm2</vt:lpstr>
      <vt:lpstr>Picture</vt:lpstr>
      <vt:lpstr>Visio.Drawing.11</vt:lpstr>
      <vt:lpstr>第六章 树与二叉树（1）</vt:lpstr>
      <vt:lpstr>PowerPoint 演示文稿</vt:lpstr>
      <vt:lpstr>6.1  树的概念与定义</vt:lpstr>
      <vt:lpstr>6.1  树的概念与定义</vt:lpstr>
      <vt:lpstr>6.1.1   树的（逻辑）表示</vt:lpstr>
      <vt:lpstr>6.1.1   树的（逻辑）表示</vt:lpstr>
      <vt:lpstr>6.1.1   树的（逻辑）表示</vt:lpstr>
      <vt:lpstr>6.1.1   树的（逻辑）表示</vt:lpstr>
      <vt:lpstr>6.1.2   树的相关术语</vt:lpstr>
      <vt:lpstr>6.1.2   树的相关术语</vt:lpstr>
      <vt:lpstr>6.1.2   树的相关术语</vt:lpstr>
      <vt:lpstr>6.1.2   树的相关术语</vt:lpstr>
      <vt:lpstr>6.1.2   树的相关术语</vt:lpstr>
      <vt:lpstr>6.1.2   树的相关术语</vt:lpstr>
      <vt:lpstr>PowerPoint 演示文稿</vt:lpstr>
      <vt:lpstr>6.1.3  树的定义</vt:lpstr>
      <vt:lpstr>6.1.3  树的定义</vt:lpstr>
      <vt:lpstr>6.1.3  树的定义</vt:lpstr>
      <vt:lpstr>6.1.3  树的定义</vt:lpstr>
      <vt:lpstr>6.2  二叉树</vt:lpstr>
      <vt:lpstr>6.2.1 二叉树的定义</vt:lpstr>
      <vt:lpstr>二叉树的5种基本形态</vt:lpstr>
      <vt:lpstr>6.2.2  二叉树的性质</vt:lpstr>
      <vt:lpstr>6.2.2  二叉树的性质</vt:lpstr>
      <vt:lpstr>6.2.2  二叉树的性质</vt:lpstr>
      <vt:lpstr>满二叉树</vt:lpstr>
      <vt:lpstr>完全二叉树</vt:lpstr>
      <vt:lpstr>完全二叉树</vt:lpstr>
      <vt:lpstr>哪些是完全二叉树？</vt:lpstr>
      <vt:lpstr>6.2.2  二叉树的性质</vt:lpstr>
      <vt:lpstr>6.2.2  二叉树的性质</vt:lpstr>
      <vt:lpstr>PowerPoint 演示文稿</vt:lpstr>
      <vt:lpstr>6.2.3  二叉树的存储结构</vt:lpstr>
      <vt:lpstr>二叉树的顺序存储结构</vt:lpstr>
      <vt:lpstr>PowerPoint 演示文稿</vt:lpstr>
      <vt:lpstr>二叉树的链式存储结构</vt:lpstr>
      <vt:lpstr>二叉链表</vt:lpstr>
      <vt:lpstr>二叉链表</vt:lpstr>
      <vt:lpstr>三叉链表：在二叉链表的基础上增加一个指向双亲的指针域</vt:lpstr>
      <vt:lpstr>6.3 二叉树的遍历</vt:lpstr>
      <vt:lpstr>6.3.1 二叉树的遍历</vt:lpstr>
      <vt:lpstr>先序遍历DLR</vt:lpstr>
      <vt:lpstr>PowerPoint 演示文稿</vt:lpstr>
      <vt:lpstr>先序遍历DLR</vt:lpstr>
      <vt:lpstr>中序遍历（LDR）</vt:lpstr>
      <vt:lpstr>PowerPoint 演示文稿</vt:lpstr>
      <vt:lpstr>中序遍历（LDR）</vt:lpstr>
      <vt:lpstr>后序遍历（LRD）</vt:lpstr>
      <vt:lpstr>PowerPoint 演示文稿</vt:lpstr>
      <vt:lpstr>后序遍历（LRD）</vt:lpstr>
      <vt:lpstr>PowerPoint 演示文稿</vt:lpstr>
      <vt:lpstr>先序遍历DLR算法</vt:lpstr>
      <vt:lpstr>中序遍历（LDR）算法</vt:lpstr>
      <vt:lpstr>后序遍历（LRD）算法</vt:lpstr>
      <vt:lpstr>6.3.2  遍历算法应用</vt:lpstr>
      <vt:lpstr>1、输出二叉树中的结点</vt:lpstr>
      <vt:lpstr>2、输出二叉树中的叶子结点</vt:lpstr>
      <vt:lpstr>3、统计叶子结点数目-算法a</vt:lpstr>
      <vt:lpstr>3、统计叶子结点数目-算法b</vt:lpstr>
      <vt:lpstr>4、建立二叉链表方式存储的二叉树</vt:lpstr>
      <vt:lpstr>4、利用“扩展先序遍历序列”创建二叉链表的算法</vt:lpstr>
      <vt:lpstr>5、求二叉树的高度</vt:lpstr>
      <vt:lpstr>5-1 后序遍历求二叉树的高度递归算法</vt:lpstr>
      <vt:lpstr>5-2 前序遍历求二叉树的高度递归算法</vt:lpstr>
      <vt:lpstr>6.3.3  递归消除</vt:lpstr>
      <vt:lpstr>二叉树的层次遍历算法</vt:lpstr>
      <vt:lpstr>PowerPoint 演示文稿</vt:lpstr>
      <vt:lpstr>二叉树基于栈的递归消除</vt:lpstr>
      <vt:lpstr>1、先序遍历非递归算法1</vt:lpstr>
      <vt:lpstr>PowerPoint 演示文稿</vt:lpstr>
      <vt:lpstr>PowerPoint 演示文稿</vt:lpstr>
      <vt:lpstr>2、中序遍历非递归算法 </vt:lpstr>
      <vt:lpstr>PowerPoint 演示文稿</vt:lpstr>
      <vt:lpstr>3、后序遍历非递归算法 </vt:lpstr>
      <vt:lpstr>PowerPoint 演示文稿</vt:lpstr>
      <vt:lpstr>6.3.4 线索二叉树</vt:lpstr>
      <vt:lpstr>6.3.4 线索二叉树</vt:lpstr>
      <vt:lpstr>6.3.4 线索二叉树</vt:lpstr>
      <vt:lpstr>6.3.4 线索二叉树</vt:lpstr>
      <vt:lpstr>6.3.4 线索二叉树</vt:lpstr>
      <vt:lpstr>6.3.5 由遍历序列确定二叉树</vt:lpstr>
      <vt:lpstr>由先序和中序序列构造二叉树示例的演示</vt:lpstr>
      <vt:lpstr>由后序和中序序列构造二叉树示例的演示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jinxiang xia</cp:lastModifiedBy>
  <cp:revision>1259</cp:revision>
  <cp:lastPrinted>1999-11-08T20:52:53Z</cp:lastPrinted>
  <dcterms:created xsi:type="dcterms:W3CDTF">1999-08-24T18:39:05Z</dcterms:created>
  <dcterms:modified xsi:type="dcterms:W3CDTF">2025-04-09T01:43:53Z</dcterms:modified>
</cp:coreProperties>
</file>