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11"/>
  </p:notesMasterIdLst>
  <p:sldIdLst>
    <p:sldId id="256" r:id="rId2"/>
    <p:sldId id="257" r:id="rId3"/>
    <p:sldId id="258" r:id="rId4"/>
    <p:sldId id="911" r:id="rId5"/>
    <p:sldId id="912" r:id="rId6"/>
    <p:sldId id="913" r:id="rId7"/>
    <p:sldId id="259" r:id="rId8"/>
    <p:sldId id="260" r:id="rId9"/>
    <p:sldId id="979" r:id="rId10"/>
    <p:sldId id="978" r:id="rId11"/>
    <p:sldId id="275" r:id="rId12"/>
    <p:sldId id="981" r:id="rId13"/>
    <p:sldId id="982" r:id="rId14"/>
    <p:sldId id="983" r:id="rId15"/>
    <p:sldId id="984" r:id="rId16"/>
    <p:sldId id="980" r:id="rId17"/>
    <p:sldId id="986" r:id="rId18"/>
    <p:sldId id="824" r:id="rId19"/>
    <p:sldId id="825" r:id="rId20"/>
    <p:sldId id="826" r:id="rId21"/>
    <p:sldId id="827" r:id="rId22"/>
    <p:sldId id="828" r:id="rId23"/>
    <p:sldId id="829" r:id="rId24"/>
    <p:sldId id="985" r:id="rId25"/>
    <p:sldId id="743" r:id="rId26"/>
    <p:sldId id="831" r:id="rId27"/>
    <p:sldId id="987" r:id="rId28"/>
    <p:sldId id="832" r:id="rId29"/>
    <p:sldId id="914" r:id="rId30"/>
    <p:sldId id="833" r:id="rId31"/>
    <p:sldId id="915" r:id="rId32"/>
    <p:sldId id="991" r:id="rId33"/>
    <p:sldId id="988" r:id="rId34"/>
    <p:sldId id="989" r:id="rId35"/>
    <p:sldId id="992" r:id="rId36"/>
    <p:sldId id="993" r:id="rId37"/>
    <p:sldId id="994" r:id="rId38"/>
    <p:sldId id="996" r:id="rId39"/>
    <p:sldId id="1002" r:id="rId40"/>
    <p:sldId id="842" r:id="rId41"/>
    <p:sldId id="1001" r:id="rId42"/>
    <p:sldId id="1000" r:id="rId43"/>
    <p:sldId id="1003" r:id="rId44"/>
    <p:sldId id="1004" r:id="rId45"/>
    <p:sldId id="1005" r:id="rId46"/>
    <p:sldId id="1006" r:id="rId47"/>
    <p:sldId id="1007" r:id="rId48"/>
    <p:sldId id="977" r:id="rId49"/>
    <p:sldId id="995" r:id="rId50"/>
    <p:sldId id="1014" r:id="rId51"/>
    <p:sldId id="1015" r:id="rId52"/>
    <p:sldId id="1016" r:id="rId53"/>
    <p:sldId id="1018" r:id="rId54"/>
    <p:sldId id="1008" r:id="rId55"/>
    <p:sldId id="1017" r:id="rId56"/>
    <p:sldId id="1009" r:id="rId57"/>
    <p:sldId id="1019" r:id="rId58"/>
    <p:sldId id="1010" r:id="rId59"/>
    <p:sldId id="1012" r:id="rId60"/>
    <p:sldId id="1011" r:id="rId61"/>
    <p:sldId id="1020" r:id="rId62"/>
    <p:sldId id="1013" r:id="rId63"/>
    <p:sldId id="1021" r:id="rId64"/>
    <p:sldId id="1022" r:id="rId65"/>
    <p:sldId id="1023" r:id="rId66"/>
    <p:sldId id="1025" r:id="rId67"/>
    <p:sldId id="1024" r:id="rId68"/>
    <p:sldId id="1026" r:id="rId69"/>
    <p:sldId id="903" r:id="rId70"/>
    <p:sldId id="904" r:id="rId71"/>
    <p:sldId id="905" r:id="rId72"/>
    <p:sldId id="906" r:id="rId73"/>
    <p:sldId id="907" r:id="rId74"/>
    <p:sldId id="908" r:id="rId75"/>
    <p:sldId id="909" r:id="rId76"/>
    <p:sldId id="1027" r:id="rId77"/>
    <p:sldId id="1028" r:id="rId78"/>
    <p:sldId id="1029" r:id="rId79"/>
    <p:sldId id="1030" r:id="rId80"/>
    <p:sldId id="1040" r:id="rId81"/>
    <p:sldId id="1031" r:id="rId82"/>
    <p:sldId id="1043" r:id="rId83"/>
    <p:sldId id="1042" r:id="rId84"/>
    <p:sldId id="1032" r:id="rId85"/>
    <p:sldId id="1041" r:id="rId86"/>
    <p:sldId id="1047" r:id="rId87"/>
    <p:sldId id="1044" r:id="rId88"/>
    <p:sldId id="1046" r:id="rId89"/>
    <p:sldId id="1050" r:id="rId90"/>
    <p:sldId id="1049" r:id="rId91"/>
    <p:sldId id="1048" r:id="rId92"/>
    <p:sldId id="1033" r:id="rId93"/>
    <p:sldId id="1051" r:id="rId94"/>
    <p:sldId id="1034" r:id="rId95"/>
    <p:sldId id="1052" r:id="rId96"/>
    <p:sldId id="1035" r:id="rId97"/>
    <p:sldId id="1037" r:id="rId98"/>
    <p:sldId id="1056" r:id="rId99"/>
    <p:sldId id="1055" r:id="rId100"/>
    <p:sldId id="1036" r:id="rId101"/>
    <p:sldId id="1057" r:id="rId102"/>
    <p:sldId id="1058" r:id="rId103"/>
    <p:sldId id="1062" r:id="rId104"/>
    <p:sldId id="1061" r:id="rId105"/>
    <p:sldId id="1060" r:id="rId106"/>
    <p:sldId id="1059" r:id="rId107"/>
    <p:sldId id="1064" r:id="rId108"/>
    <p:sldId id="1063" r:id="rId109"/>
    <p:sldId id="1065" r:id="rId110"/>
  </p:sldIdLst>
  <p:sldSz cx="12192000" cy="6858000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FFCC"/>
    <a:srgbClr val="006600"/>
    <a:srgbClr val="FFFFFF"/>
    <a:srgbClr val="CCFFCC"/>
    <a:srgbClr val="CCECFF"/>
    <a:srgbClr val="008000"/>
    <a:srgbClr val="9900CC"/>
    <a:srgbClr val="CC0099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7" autoAdjust="0"/>
    <p:restoredTop sz="94660"/>
  </p:normalViewPr>
  <p:slideViewPr>
    <p:cSldViewPr>
      <p:cViewPr varScale="1">
        <p:scale>
          <a:sx n="90" d="100"/>
          <a:sy n="90" d="100"/>
        </p:scale>
        <p:origin x="87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-132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60" d="100"/>
          <a:sy n="60" d="100"/>
        </p:scale>
        <p:origin x="2568" y="5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2:07:57.27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2:13:34.82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0,'14'1,"0"0,1 1,-1 0,-1 1,1 1,24 10,75 42,-66-30,-25-13,-2 0,24 19,-27-17,1-2,1-1,21 11,-17-12,119 64,54 55,94 76,-13-7,-204-154,90 41,-126-67,420 181,-222-102,-130-54,88 40,36 31,154 73,-187-92,48 21,-65-30,-133-60,1-2,72 27,75 14,44 15,243 114,-261-104,-120-52,329 101,-193-69,146 64,-218-80,-3-2,-44-13,26 9,39 30,-3-1,-21-19,267 61,-83-32,-7-2,88 6,-262-47,11 2,9-15,192 41,-71 1,156 27,-390-85,116 43,9 4,-88-42,-66-14,1 1,40 15,-12-2,7 2,-40-9,-3 0,65 17,146 31,64 30,63 15,-344-102,80 21,-86-20,0 1,0 1,22 12,-28-12,13 8,1-2,49 19,-24-13,77 41,-24-11,166 45,-69-29,-94-25,190 101,-64-13,-100-55,-35-20,102 58,80 47,-150-97,188 119,-287-159,153 96,-75-64,382 201,-425-223,326 160,-290-137,98 49,-132-68,44 20,95 46,-161-80,1-1,81 23,-103-35,-1 2,37 20,22 10,-33-24,1-2,62 10,-59-15,96 32,-77-13,93 31,-62-34,55 16,-113-29,47 17,-69-20,141 51,-112-42,-32-10,28 6,136 35,-72-19,275 107,-382-135,18 10,0 1,-1 0,46 37,-49-34,1 0,1-1,0-2,33 14,-33-16,-1 0,0 1,-1 1,25 21,-20-15,55 32,23 13,-93-57,5 1,-1 0,27 10,-30-14,0 1,0 0,0 1,-1 0,0 1,11 9,6 7,1-2,36 21,-32-22,-11-4,-1 0,34 36,17 13,-46-45,2-1,50 26,-65-38,0 1,-1 1,25 22,-22-18,33 23,-10-10,41 36,-47-36,70 46,-88-63,0 1,-2-1,25 26,1 0,-10-10,0 2,-1 0,-2 2,35 51,-38-47,2-2,1 0,35 32,-9-4,-3-2,71 66,-96-104,0 0,29 18,-48-35,-1 1,1-1,-1 1,0 0,0 0,5 7,5 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2:13:45.6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1,'139'60,"5"3,-62-27,-54-25,-1 2,0 0,29 20,-17-8,2-2,0-1,62 21,47 24,27 24,97 53,2 10,-59-39,52 32,-251-136,308 212,58 37,-206-154,87 50,9-17,-197-105,506 221,-345-141,-134-61,82 27,-81-37,243 87,-141-57,-86-30,54 20,-129-43,75 42,-58-23,243 137,-15-27,128 63,169 89,-19 18,-287-164,-11-15,-126-67,-29-13,281 135,-390-192,237 113,16 30,7-17,-84-36,-119-58,75 31,-116-58,-1 2,-1 0,0 2,33 22,-4 2,3-2,102 50,238 95,-104-40,-201-94,-25-14,55 29,-81-40,1-2,48 17,82 17,28 11,-146-42,-26-10,0-2,28 8,-36-12,1 0,0 2,-1-1,0 2,16 10,71 54,-34-22,-23-16,25 15,-33-24,63 53,27 40,-81-73,157 133,-135-119,-36-30,47 33,-50-41,43 38,-50-37,0 1,23 31,-30-37,0 0,1 0,1-2,39 27,-36-28,-1 1,-1 1,0 0,19 22,11 29,6 7,11 11,-19-28,55 92,-66-86,-28-45,2-1,0 0,1-1,16 19,24 18,-21-24,25 33,64 75,-16-37,-51-52,45 55,-82-85,1 0,0-1,1 0,29 21,34 22,123 122,-115-108,-43-39,35 27,-63-46,2-2,0 0,28 14,65 27,-28-14,-6-2,155 54,-213-85,0 1,0 0,23 16,-19-10,32 13,-22-15,1-1,64 12,-6 1,-61-15,46 7,-67-14,1 0,-1 0,0 1,0 1,-1 0,18 11,-15-9,-1 0,1-1,25 9,66 5,-68-15,41 12,-58-11,15 3,45 20,-4 4,1-3,89 21,-90-34,-36-8,-1 0,45 18,-51-13,-7-3,-1-1,1-1,1-1,33 6,90 4,29 4,32 1,27 5,-152-16,91 2,87-12,-222 0,1 2,53 11,54 6,234-18,-198-5,4208 2,-4370-1,29-5,17-1,134 7,31-1,-214-1,-1-2,1 1,-1-2,0-1,34-15,-26 10,41-11,37-2,-100 22,0 0,0 0,0-1,0 0,-1 1,1-2,6-5,28-30,-16 14,-11 13,0-1,-1-1,0 0,-1-1,14-26,-19 30,0 0,-1-1,0 0,0 0,-2 0,1-1,-2 1,1-23,-3-16,-1 20,2 0,6-49,-1 41,-5 28,2 0,-1 0,1 0,1 0,0 1,0-1,1 1,1-1,5-9,1 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2:14:10.98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2847,'0'-1,"1"-1,0 1,0-1,0 1,0-1,0 1,0 0,0-1,1 1,-1 0,0 0,1 0,-1 0,1 0,1 0,-3 0,31-17,0 2,1 1,1 1,1 1,-1 2,2 2,-1 1,53-5,132 1,-56 6,-115 2,65-15,-71 11,-32 7,1 0,-1-1,1-1,-1 0,0 0,0-1,0 0,15-10,-14 6,6-4,20-10,-31 18,1 1,1 0,-1 1,0-1,1 1,11-1,26-2,5 0,68-16,-98 17,0 1,0 1,0 1,26 1,18 0,-52-2,-2 0,1 0,0-1,12-5,18-4,5 4,87-4,-85 9,211-5,-251 8,0-1,0-1,0 1,0-2,0 1,-1-1,1 0,-1 0,11-7,-9 5,0 0,1 1,-1 0,1 0,12-2,4 3,40 0,-5 1,-10-2,-15 2,-2-1,38-9,21-7,104-8,-159 22,1-1,-1-3,-1 0,46-20,-58 21,0 1,28-5,-5 1,57-21,-69 22,40-18,-6 2,40-21,-8 3,-31 15,-42 16,39-12,-54 21,1-2,-1 0,0 0,21-14,47-39,-16 10,56-40,-4 2,-88 63,0 0,45-50,-65 63,85-74,-19 19,-21 20,4-3,24-21,-5 6,-12 6,13-12,-64 54,14-21,-23 28,1-1,0 1,1 1,0-1,0 1,1 1,0-1,12-6,-7 6,-4 3,0 0,-1-1,0 0,0-1,0 0,11-11,7-13,-1-1,34-56,-48 69,19-23,9-13,-36 48,0 0,0 0,-1-1,0 0,0 0,1-9,14-55,4-30,-1 6,-10 49,9-19,-10 36,9-25,-14 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2:14:53.97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14 0,'0'0,"-1"0,1 1,-1-1,1 0,-1 0,1 0,-1 1,1-1,-1 0,1 1,0-1,-1 0,1 1,-1-1,1 1,0-1,-1 0,1 1,0-1,0 1,-1-1,1 1,0-1,0 1,0-1,0 1,-1 0,-2 18,3-17,0 10,0-1,1 1,0 0,0 0,2-1,-1 1,2-1,-1 0,1 0,1 0,6 11,2 0,0 0,2-1,0-1,20 20,-18-22,22 15,-23-20,0 1,18 21,46 45,-53-54,28 33,90 109,-136-159,0 0,1-1,0 0,1 0,0-1,0-1,0 0,15 6,-12-6,63 34,-41-20,61 24,-11-7,-62-26,-4-4,1-1,-1-1,2 0,-1-2,22 2,-27-4,58 4,78-5,-60-1,-18 2,-24 1,0-3,81-10,-117 7,0-1,-1 0,1 0,-1-1,22-14,-23 12,1 1,0 1,1 0,0 0,23-5,-11 6,-1-1,44-16,-23 7,-33 11,0 0,-1 0,22-11,22-15,-33 19,40-27,-61 37,98-76,-85 63,-1 1,0-2,-1 0,14-20,16-26,-22 33,22-38,-10 10,-18 31,0 0,16-43,-18 30,-6 16,14-30,-12 36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2:14:56.82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167 101,'0'0,"0"0,0 0,0 0,0-1,0 1,0 0,0 0,0 0,0 0,0-1,0 1,0 0,-1 0,1 0,0-1,0 1,0 0,0 0,0 0,0 0,0-1,0 1,-1 0,1 0,0 0,0 0,0 0,0 0,-1 0,1-1,0 1,0 0,0 0,0 0,-1 0,1 0,-9 3,-9 9,17-11,-71 55,15-19,57-37,0 0,-1 1,1-1,0 0,-1 0,1 0,0 1,0-1,-1 0,1 0,0 1,0-1,-1 0,1 1,0-1,0 0,0 1,-1-1,1 0,0 1,0-1,0 1,0-1,0 0,0 1,0 0,0-1,1 1,-1-1,0 0,1 1,-1-1,0 0,1 1,-1-1,1 0,-1 1,1-1,-1 0,1 0,-1 1,1-1,-1 0,1 0,31 4,-22-3,10 2,-7-1,0 0,0-1,0 0,0-1,19-2,-30 1,0 1,1-1,-1 0,0 0,1 0,-1 0,0-1,0 1,0-1,0 1,0-1,0 0,-1 1,1-1,0 0,-1 0,0 0,1 0,-1-1,0 1,0 0,0-1,0 1,-1 0,1-1,-1 1,1-4,1-7,-1-1,-1 0,-2-25,1 20,0 4,0 11,1-1,0 0,-1 1,2-1,-1 0,0 0,1 1,0-1,3-7,2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3:49:12.61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2586,'0'-1,"0"0,0 0,0 0,0 0,1 0,-1 0,0 0,1 0,-1 0,1 0,-1 1,1-1,-1 0,1 0,0 0,-1 1,1-1,0 0,0 1,-1-1,1 1,0-1,0 1,0-1,0 1,0-1,0 1,1-1,4 0,0 0,0-1,10 1,-12 1,95-3,-71 4,0-1,-1-2,1 0,35-9,-46 6,6-2,0 1,1 1,-1 1,33-1,-26 6,35-2,-59 1,0-1,0 0,0 0,0-1,-1 0,1 0,0 0,6-4,2-2,0 1,0 0,1 1,0 1,0 0,0 1,1 1,17-2,-32 5,24-3,-1-1,46-13,-40 7,1 1,0 2,0 1,0 2,54-2,-56 6,121-3,-110 0,70-14,-61 5,74-26,-91 25,0 0,48-14,-58 23,0 2,0 0,1 1,22 2,18 0,143-22,17-1,-86 8,-18 0,32 13,46-4,165-5,-67 5,470-5,-510 11,564-1,-788-2,0-1,0-1,49-14,-48 12,0 1,0 1,41 0,-50 3,-1-2,1-1,-1-1,29-10,9-1,47-14,53-10,-107 29,98-32,-107 29,1 3,84-11,-16 4,93-17,6-1,-50-2,-56 13,0 6,125-7,40-6,-154 11,110-19,-93 23,284-25,-208 27,473-73,-592 76,-40 6,-1-2,74-22,146-82,-214 89,-39 16,0 1,-1-2,24-14,14-11,1 2,73-28,9-6,-75 29,-2-3,69-60,-76 58,56-52,-58 47,57-38,-67 56,97-63,-100 69,74-32,-35 24,181-71,5 17,-206 72,92-7,-116 15,211-2,-168 7,-62-2,1 0,-1-1,0-1,14-4,-12 2,0 2,0 0,21-2,332 5,-171 1,-106 0,201-10,534-42,-793 48,57-10,-61 7,1 2,40-2,380 8,-441-1,0 0,0 1,0 0,-1 1,1 0,0 1,-1 0,12 7,7 2,117 56,-124-57,0 0,-1 1,0 0,23 23,16 11,-42-37,0 0,0-2,1 0,25 8,-6-3,98 35,62 25,-195-72,7 3,-1 0,1 0,-1 1,1 0,-1 0,-1 1,12 10,7 12,37 41,-55-58,1 1,-2-1,0 1,9 19,-11-20,0-1,0 0,1-1,0 1,1-1,0-1,1 1,0-1,0 0,0-1,14 9,12 10,0 2,-1 1,-2 1,35 44,-19-10,35 46,-60-84,49 47,-65-68,5 3,-1 1,0 1,0 0,-1 0,14 22,-22-31,19 35,2-1,1-1,34 38,-39-53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3:49:31.14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1 215,'5'1,"0"0,-1 0,1 1,0-1,0 1,-1 0,1 0,-1 1,0-1,8 7,14 7,489 214,-474-213,209 80,-181-73,123 23,665 76,-733-107,1056 110,-810-108,-2-17,-99-1,310 40,-231 12,14 2,-249-43,208 22,-3 18,321 56,-543-92,390 83,-264-49,-182-40,377 75,-235-44,-111-24,119 36,26 5,356 39,-359-63,-137-20,127 38,258 58,-193-53,-52-10,399 34,-391-78,-119-3,-99 0,1 0,-1 0,0 0,1-1,-1 0,0-1,11-5,20-7,144-30,-161 41,-3 1,-1 1,28 0,-30 3,-1-2,1 0,-1 0,23-7,-1-4,-24 7,0 1,0 1,1 0,-1 0,17-1,49 4,-48 1,0-1,38-5,39-8,-44 7,-20 4,-33 2,0 0,0 0,0-1,0-1,0 1,0-1,-1-1,1 0,-1 0,11-6,-6 2,-1-1,2 2,-1-1,16-4,24-7,63-32,-96 38,0 0,31-25,-30 21,34-20,-30 22,0 0,0 0,-2-1,26-22,66-62,-94 80,-1-1,21-26,18-18,-45 49,0 0,-1-1,0-1,12-22,33-75,2-2,15 7,-51 77,-11 17,-2 0,0-1,11-21,-12 18,1 1,1 0,18-22,-23 31,61-84,-1 5,-36 45,48-50,-56 70,0 0,2 1,43-28,-21 23,59-22,32-19,-129 63,-1 0,-1-1,1 0,-1-1,0 1,11-15,-3 0,15-27,-8 12,-17 28,1 1,11-11,0-1,-9 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3:49:36.70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 2941,'-1'1,"0"0,0 1,0-1,1 0,-1 0,0 1,0-1,1 1,-1-1,1 0,-1 1,1-1,-1 1,1-1,0 1,0-1,0 1,0 0,0-1,0 1,0-1,1 1,-1-1,0 1,1-1,-1 1,1-1,0 0,0 2,2 1,-1 0,1 0,0 0,0 0,0-1,1 0,-1 0,6 4,8 4,0-1,1 0,32 11,61 15,-78-26,161 43,212 30,-150-48,293 1,114-35,-309-3,-333 2,-1-1,0 0,0-2,0 0,-1-2,1 0,32-13,-5-3,2 1,85-20,-23 16,159-14,124-20,-335 47,-24 4,-1-1,63-23,-82 25,0-1,0-1,-1 0,0-1,0-1,-1 0,0-1,14-15,17-19,2 3,72-52,21-17,19-16,-74 62,207-158,-210 165,2 4,137-67,97-31,-279 134,-2-1,0-2,-1-2,-1-1,45-42,-52 43,1 1,56-31,-25 15,-8 5,87-61,-114 75,0-1,-2-1,28-32,-17 16,-21 24,0 1,-2-2,19-28,-27 39,92-195,-90 188,1 0,0 0,0 1,1 0,0 0,8-9,9-13,30-54,-34 53,-3 6,0 0,-1 1,-1-2,-1 0,10-34,-18 47,1 1,0 0,1 0,0 0,1 1,11-14,8-11,36-45,-24 33,-19 26,1 0,0 2,2 1,0 1,2 0,40-23,-51 33,-1 0,0-2,0 0,-1 0,-1-1,0 0,13-20,-12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3:50:00.5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15 61,'0'0,"-1"0,1 1,-1-1,0 0,1 0,-1 1,1-1,-1 0,1 1,-1-1,1 1,-1-1,1 1,0-1,-1 1,1-1,0 1,-1-1,1 1,0-1,0 1,-1 0,1-1,0 1,0-1,0 2,-3 20,2-19,1 3,0 0,0 0,0 0,1 0,0 0,0 0,1-1,-1 1,5 9,3 3,17 27,-15-27,10 21,-10-19,0 0,15 20,17 28,-36-54,0-1,1 0,1 0,0-1,1 0,0 0,1-1,0 0,0-1,1-1,20 13,-11-9,37 33,-42-32,1 0,37 21,-40-28,1-2,0 0,0-1,0-1,0 0,16 1,-6-1,24 7,87 26,-111-32,0-1,28 1,-23-3,30 6,32 12,74 12,73-16,835-16,-1029 0,76-12,41-20,-81 16,-49 11,-21 5,0-1,-1 0,0 0,1-1,-1-1,16-8,-1-1,28-11,-32 16,-1-1,0-1,21-16,-28 17,1 0,-1 1,1 1,1 0,-1 1,1 0,19-4,67-11,18-5,-108 22,-1 0,1-1,-1-1,0 1,0-2,-1 1,0-1,14-14,21-15,1 8,72-35,-26 16,-42 19,44-24,-84 47,0-1,0 0,-1 0,0-1,0 0,0-1,-1 0,8-10,6-12,17-34,-25 41,-11 20,0 0,-1 0,0 0,1 0,-1-1,0 1,-1 0,1-1,0 1,-1-7,0 8,0 1,0 0,-1 0,1 0,0-1,-1 1,1 0,-1 0,1 0,-1 0,1 0,-1 0,0 0,0 0,1 0,-1 0,0 0,0 0,0 1,0-1,0 0,0 0,0 1,0-1,0 1,-1-1,1 1,0 0,0-1,0 1,0 0,-1 0,1 0,-2 0,-2 0,0 1,0 0,0 0,0 0,0 1,0 0,1 0,-1 0,-6 4,-13 6,9-8,-28 6,30-8,0 1,-22 7,34-10,1 1,-1-1,0 0,0 1,0-1,0 0,1 1,-1-1,0 1,1 0,-1-1,0 1,1-1,-1 1,0 0,1-1,-1 1,1 0,0 0,-1 0,0 1,1-2,1 1,-1 0,0-1,0 1,1 0,-1-1,0 1,1-1,-1 1,1 0,-1-1,1 1,-1-1,1 0,-1 1,1-1,-1 1,1-1,0 0,-1 1,1-1,-1 0,1 0,0 1,-1-1,1 0,0 0,-1 0,2 0,40 7,-35-7,1 1,-1 0,0 1,0-1,0 1,0 1,0-1,0 1,-1 0,9 6,-6-2,1-1,0 0,1 0,21 8,-27-12,1 0,0-1,-1 0,1 0,-1 0,1-1,0 1,0-1,-1-1,1 1,0-1,7-2,-12 3,1-1,-1 0,1 1,-1-1,0 0,0 0,1 1,-1-1,0 0,0 0,0-1,0 1,0 0,0 0,0 0,1-3,-1 1,1 0,-1-1,0 1,0-1,0 1,0-7,0-1,-1 0,-1 0,-1-17,-2 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3:50:42.82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 2927,'0'0,"-1"0,1 0,0 0,-1-1,1 1,0 0,0 0,-1 0,1-1,0 1,0 0,-1 0,1-1,0 1,0 0,0-1,-1 1,1 0,0 0,0-1,0 1,0 0,0-1,0 1,0 0,0-1,0 1,0 0,0-1,0 1,0 0,0-1,0 1,0 0,0-1,0 1,0 0,1-1,3-14,4-4,1 1,1 0,0 1,2 0,0 0,18-17,6-5,3 1,53-40,98-58,-150 109,619-380,-230 188,765-274,-349 240,-803 243,460-115,6 16,550-74,450-88,-924 168,-253 47,68-10,768-47,-1031 97,-61 5,5 5,107 4,-105 3,3725 2,-2032-5,-1758 3,0 1,0 0,0 1,0 1,-1 0,1 1,-1 1,-1 1,21 10,-10-3,93 43,-61-36,15 6,-35-13,-30-12,-1 0,0 0,0 1,-1 0,1 1,-1-1,1 1,6 6,17 17,1-1,43 28,17-4,-79-43,0 1,0 1,-1 0,11 11,-12-10,1-1,0 0,1 0,15 8,-6-7,-1 2,0 0,25 21,-16-8,-1 0,-2 2,26 33,-38-43,1-2,0 0,2-1,29 21,-19-15,-14-9,0 0,19 24,-1-1,1 1,-21-22,1 0,19 16,23 17,75 82,-114-110,0 2,12 20,20 27,-28-43,-13-16,-1 0,1-1,1 0,0 0,0 0,0-1,16 11,-8-9,2 0,-1 1,0 1,17 15,1 4,51 41,-74-61,2-2,-1 0,1 0,0-1,24 7,0-4,-27-7,0 0,0 1,0 0,0 0,-1 1,10 5,13 8,2-1,0-1,0-3,42 11,-44-14,-17-3,20 9,14 5,-27-14,1-1,-1 0,24 0,-39-4,-1 1,1 0,0 0,-1 1,1-1,-1 1,0 1,0-1,0 1,7 6,-7-5,0-1,1 1,0-1,-1-1,1 1,1-1,-1 0,13 2,71 15,-23-4,-40-11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2:08:29.3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2055,'4'-3,"1"-1,-1 1,1 0,5-3,10-6,23-17,0 1,3 2,82-34,9 12,150-30,-233 65,-1-2,88-39,-125 46,0-1,18-15,-21 14,1 1,1 0,25-11,-6 9,0 1,60-8,-51 10,52-15,-28 4,-38 12,50-20,-43 12,1 1,53-11,-47 15,189-37,-138 34,128-23,82-18,5 21,-105 13,-146 14,160-23,-14-4,87-16,40-4,-164 46,45-5,50-13,41 1,102-14,-282 20,-104 14,32-14,8-1,-33 13,16-6,0 3,1 1,66-3,-83 9,0-1,-1-1,50-15,-43 10,63-9,-23 13,-32 3,51-9,42-10,25-6,-113 18,0 1,0 3,66 0,13 0,167-28,-262 29,375-42,-210 27,136-7,-14-4,-167 12,299-46,-165 17,-117 2,-15 4,74 8,-6 1,-111 10,185-12,-247 32,300-17,-21-23,-257 31,103-4,68 13,-163 3,203-23,-69 3,-86 16,-50 3,76-11,108-9,1 20,-103 1,660-1,-795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3:50:51.33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41,'1'7,"0"0,1 0,-1 0,1 0,1 0,-1-1,1 1,1-1,-1 0,1 0,6 8,9 17,-3-1,2 0,34 43,4 2,-41-53,1 0,1-2,1 1,28 24,-11-20,1-1,1-2,55 23,-73-36,33 20,-36-19,1-1,1-1,34 13,95 19,-99-25,0 2,60 31,-91-40,0 0,1-1,-1-1,1-1,0 0,1-1,-1-1,26 0,-16 0,-1 1,1 1,-1 1,51 20,-63-22,0 0,0-1,0 0,19 0,62-2,-60-2,55 5,112 32,-12-2,-102-22,193 31,15 4,-102-16,-53-10,1 10,-2-1,137 3,-30-6,-30-1,-70-11,503 23,-523-33,0 5,131 29,-53 3,175 25,-271-59,-37-3,84 17,-153-21,267 46,-253-45,227 28,-104-9,61 12,209 30,194 6,-397-43,33-11,-4-17,-16 0,287 42,-277-16,243-14,-308-11,4 0,175 3,-317 0,1 2,0 2,31 10,-27-8,105 36,-16-4,-76-30,0-2,50 3,-50-7,78 8,96 11,-55-4,182-4,360-16,-682 0,1-2,-1 0,27-8,16-3,-10 6,-26 5,46-12,25-14,109-27,-140 37,-39 10,44-8,-72 17,31-5,0-1,1-1,40-15,18-20,-61 26,1 1,42-11,-5 5,47-10,-110 28,0 0,0 0,0-1,-1 0,1-1,-1 0,-1 0,1-1,9-8,-3 2,19-11,57-22,-39 21,-37 16,-1 0,0-1,0-1,0 0,-1-1,-1-1,0 0,18-24,7-26,-27 45,1 0,0 1,1 0,16-17,32-36,2-3,-43 55,0-2,-2 0,0-1,-1 0,14-27,-18 27,20-27,-17 28,17-32,-12 17,46-60,-40 60,31-55,10-32,34-66,-94 177,0 0,1 0,11-12,-9 12,-1-1,10-15,3-13,-6 10,27-37,37-46,-66 95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3:50:54.89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2909,'1'0,"1"0,-1 0,1 1,0-1,-1 1,0 0,1-1,-1 1,1 0,-1 0,0 0,1 0,0 1,17 17,-15-14,17 17,0-1,0-1,2-1,1-1,43 26,-20-17,2-2,78 29,191 31,-183-53,5 0,197 17,144-17,26-30,-305-16,246-48,-246 18,-164 32,-1-1,0-1,45-25,119-69,221-83,268-58,-56 19,-597 212,61-39,-10 5,71-39,28-15,-115 70,152-78,-129 63,140-79,1 8,-129 67,36-16,-131 65,50-19,-2-3,78-49,-91 46,0 2,90-40,-80 45,147-56,-176 71,75-29,-91 33,0-1,0-1,-1 0,0-1,0 0,10-10,3-5,-7 5,0 1,2 1,0 0,32-19,-27 21,-1-1,0-1,-2-1,0-1,0-1,22-27,-22 20,29-49,-9 19,-24 33,16-29,-20 27,-2 0,12-35,-7 18,39-69,-38 80,-1-2,-1 0,20-65,-7 12,-28 86,9-24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3:54:13.31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0,'6'1,"0"0,1 0,-1 0,0 1,1 0,-1 0,0 0,-1 1,1 0,0 0,6 5,0 1,0 1,0 0,17 19,-23-21,0 0,-1 1,0 0,7 17,-7-16,-1 0,1 0,1-1,7 10,5 0,1-1,0 0,23 15,-27-21,-1-2,0 0,1-1,0-1,1 0,0-1,0-1,0 0,1-1,0-1,0 0,18 0,-29-2,0-1,1 1,-1 0,0 0,0 1,6 3,11 4,-18-8,13 4,-2 1,1 1,-1 0,28 19,-38-21,0-1,0-1,1 1,-1-1,1-1,0 1,1-1,-1 0,0 0,1-1,0 0,-1-1,1 0,0 0,11 0,28 1,0 2,0 3,61 15,129 14,-79-16,-109-14,79-2,-127-4,10 0,1 2,-1 0,0 0,0 1,19 7,18 5,114 28,-127-36,-1-2,64 2,-52-5,320 36,-268-29,165-5,-146-6,34 3,149-2,-275-2,1 0,33-10,-4 1,-34 7,1-2,-1 0,-1-1,27-15,22-9,-45 21,-1-1,0-1,33-25,-20 13,24-12,-36 23,0-1,38-32,-41 27,-2-1,0-1,-2 0,16-26,-30 41,0 0,0 0,0 0,-1 0,0 0,0-1,-1 1,1-9,-1 7,0 1,1-1,0 0,0 1,5-11,6-6,-8 17,-1 0,0-1,0 0,-1 0,0 0,2-10,-4 11,0 1,-1 0,1 0,-2-9,1 15,0-1,0 1,-1 0,1-1,0 1,-1 0,1-1,0 1,-1 0,0 0,1-1,-1 1,0 0,1 0,-1 0,0 0,0 0,0 0,0 0,0 0,0 1,0-1,0 0,-1 0,1 1,0-1,0 1,-1-1,1 1,-2-1,2 1,-1 0,1 0,0 0,-1 1,1-1,-1 0,1 1,0-1,-1 1,1-1,0 1,0 0,-1-1,1 1,0 0,0 0,0 0,0 0,0 0,0 0,-1 1,-18 29,15-22,-48 68,23-36,25-34,-1 1,0-1,0-1,-1 1,0-1,0 0,-1-1,1 1,-18 7,6-3,19-10,0 0,0 0,-1 0,1 0,0 0,0 0,0 1,0-1,-1 0,1 0,0 0,0 0,0 0,0 0,0 0,-1 1,1-1,0 0,0 0,0 0,0 0,0 0,0 1,0-1,0 0,0 0,0 0,0 0,0 1,0-1,0 0,0 0,0 0,0 1,0-1,0 0,0 0,7 2,13-4,41-23,-41 16,34-11,79-9,12-2,-139 29,-3 2,0-1,0 0,0 0,0 0,0 0,0 0,0-1,0 1,-1-1,1 0,0 1,3-5,-6 5,0 1,0-1,-1 1,1-1,0 1,0-1,0 0,-1 1,1-1,0 1,-1-1,1 1,0 0,-1-1,1 1,-1-1,1 1,-1 0,1-1,-1 1,1 0,-1-1,1 1,-1 0,1 0,-1 0,0-1,0 1,-36-15,26 11,-21-11,-47-36,61 38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4:02:29.87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14,'0'0,"1"-1,-1 0,0 0,0 1,1-1,-1 0,1 1,-1-1,1 1,-1-1,1 0,-1 1,1-1,-1 1,1-1,0 1,-1 0,1-1,0 1,-1 0,1-1,0 1,0 0,-1 0,1 0,0-1,0 1,-1 0,1 0,1 1,2-2,-1 1,1 0,-1 0,1 0,5 2,1 1,0 1,-1 0,17 11,8 3,13 1,92 25,-114-39,1-1,30 1,-22-2,294 3,-200-8,-115 2,31 1,0-2,79-13,-98 9,-11 3,0-1,15-5,-24 5,0 1,1 0,-1-1,-1 0,1 0,0-1,-1 1,7-7,-7 6,0 0,-1 0,1 0,-1-1,0 1,0-1,-1 0,4-7,-3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4:02:31.7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32,'3'-1,"-1"1,1 0,-1-1,1 0,-1 0,1 0,-1 0,0 0,3-2,14-5,-1 4,0 0,0 2,31-2,56 6,-101-2,4 0,-1 1,1 0,0 0,-1 0,9 4,-16-5,1 0,-1 0,1 0,-1 1,1-1,-1 0,1 1,-1-1,0 0,1 1,-1-1,1 0,-1 1,0-1,1 1,-1-1,0 1,0-1,1 1,-1-1,0 1,0-1,0 1,1 0,-1 1,0-1,-1 0,1 0,0 1,0-1,-1 0,1 1,0-1,-1 0,0 2,-3 4,-1 0,-9 11,9-12,-47 52,35-40,1 0,-21 30,24-28,-20 24,19-29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3:58:04.00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 2587,'0'0,"0"0,0 0,-1 0,1 0,0 0,0 0,0 0,0 0,-1 0,1 0,0 0,0 0,0 0,-1 0,1 0,0 0,0 0,0 0,-1 0,1-1,0 1,0 0,0 0,0 0,0 0,-1 0,1 0,0-1,0 1,0 0,0 0,0 0,0 0,0-1,-1 1,1 0,0 0,0 0,0-1,0 1,0 0,0 0,0 0,0 0,0-1,0 1,0 0,0 0,0 0,0-1,0 1,0 0,1 0,-1 0,0-1,0 1,0 0,0 0,0 0,0 0,0 0,0-1,1 1,-1 0,10-10,59-44,-23 18,69-42,-58 51,-37 18,20-12,14-9,1 3,1 3,1 2,73-19,-85 26,-1-2,42-24,10-3,-82 38,36-16,97-27,-132 45,-1-1,0-1,0-1,0 0,15-11,20-10,3 4,102-31,16 0,103-32,-59 32,-70 18,-51 10,-48 12,1 2,50-6,139-3,-92 10,-66 5,243-29,3 3,16-13,-146 16,15 2,-159 15,-35 9,22-5,31-6,-48 10,-1 1,1 1,23-2,-21 4,27-3,-40 2,0 0,1 0,-1-1,0 0,0 0,7-5,24-13,1 3,0 1,43-11,131-24,-126 38,-52 9,0-1,51-17,-26 2,84-18,114 4,176-29,-137 19,-130 22,590-88,-407 85,-278 24,5-4,135-29,-77 10,549-55,-291 55,116-23,-443 40,34-5,113-10,-174 19,0-2,44-13,-11 2,107-23,-65 12,146-15,-165 30,123-34,30-4,-143 41,152 4,-29 3,53-6,51-3,682-21,-488 16,-272-7,-150 6,25-2,379 10,-320 12,158-2,-332 0,0 2,-1 0,1 0,-1 1,1 1,22 10,80 43,-94-45,7 6,-1 1,0 2,39 35,-57-47,24 15,-24-18,-1 1,1 1,11 10,-10-8,0 0,1-1,0 0,1-1,18 9,-14-8,0 0,28 22,-23-13,0-1,1-2,1 0,1-2,35 15,135 40,-183-63,0 1,20 12,-22-11,0-1,1 0,19 6,-29-11,19 5,0 1,-1 0,31 17,-32-15,1 0,0-2,1 0,-1-1,34 5,12 3,-17 4,-34-12,24 7,106 12,13 3,-127-19,5 1,0-1,72 7,-76-14,37 7,-58-6,1-1,-1 2,0-1,0 2,0-1,16 11,-20-11,0-1,0 1,0-1,1 0,-1-1,1 0,12 2,6-1,26-1,20 2,-31 2,255 46,-202-30,-68-15,1-2,0 0,34 0,42 8,-29 2,79 15,-115-24,0-3,43 0,-64-2,0 0,0 1,0 1,0 1,0 0,23 10,-10-4,21 5,-26-9,43 18,-42-12,-1-1,40 24,80 46,-133-75,0 1,-1 1,0-1,0 2,0-1,-1 2,-1-1,0 1,11 15,-8-7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3:58:09.61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0 279,'1'0,"0"1,0-1,0 0,0 1,0 0,0-1,0 1,0-1,-1 1,1 0,0 0,0-1,-1 1,2 1,2 3,26 20,1-2,1-1,43 22,-1 0,154 76,-184-99,80 51,-17-7,-82-53,0-2,41 13,55 6,-50-13,102 31,115 25,-194-53,-44-9,77 8,31-16,-23-1,-122-1,0 2,0 0,0 0,0 1,0 1,-1 0,17 8,-8-4,0-2,0 0,0-2,1 0,29 1,7 2,21 2,72 13,-88-12,74 2,16 2,244 20,0-28,-195-4,-140 2,-1 3,105 25,50 7,23-28,-123-7,520 64,-270-14,-312-44,67 21,-67-16,64 10,305 51,197 83,-390-92,56 15,225 28,639 91,-705-149,-359-47,146 28,-125-14,180 10,112-25,-3 19,-290-9,53 5,123-17,-55-2,-112 7,19 1,717-7,-412-3,422 2,-840-1,0-2,0 0,-1-2,1 0,35-15,-29 10,1 1,41-7,-26 9,-1-3,42-15,78-36,-157 59,14-6,6-1,40-22,-27 10,1 1,0 3,2 1,49-13,-54 19,29-7,0-3,83-38,-82 23,114-80,-129 76,35-24,59-33,-44 28,-59 43,-22 14,30-23,-23 13,37-19,-39 26,-1-2,35-29,-34 20,-1-1,23-33,-5 5,21-15,-34 37,44-58,8-16,-38 48,-32 40,2 2,21-24,10-7,57-77,-92 110,0 0,-1-1,-1 0,7-18,-6 12,15-26,81-122,-29 49,-32 59,-23 32,-6 11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3:58:19.49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2981,'0'-1,"1"1,-1-1,0 1,1-1,-1 1,1-1,-1 1,1-1,-1 1,1-1,-1 1,1 0,-1-1,1 1,-1 0,1-1,0 1,-1 0,1 0,-1 0,1-1,0 1,-1 0,1 0,0 0,-1 0,1 0,0 0,0 1,3-2,46-2,99 5,-82 2,162 5,136 4,3-18,545-21,-1 25,-549 2,-290-1,0-4,138-24,120-33,-19 4,-5-21,531-194,-671 219,128-49,-225 74,100-24,75-4,-83 21,656-106,-625 112,-148 19,0-1,51-21,141-70,-112 45,76-40,-89 40,-24 13,173-84,-234 115,0-1,-1-1,39-30,49-48,140-104,-246 191,1 0,-1-1,0 1,0-2,-1 1,0-1,0 0,-1 0,8-15,15-21,-22 35,-1-1,0 1,0-1,4-11,-4 2,-1 0,-1-1,0 1,1-38,-4 34,1 0,11-42,7-7,-2 0,-4-1,-3-1,3-123,-13 181,0-1,2 1,6-25,-5 23,1-6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3:59:11.75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122 832,'2'-4,"1"0,0 1,0-1,1 1,5-5,3-2,11-10,0 0,-1-2,20-25,-15 12,-11 15,-1 0,0-2,22-44,20-71,-51 124,2 0,16-22,-18 27,0 0,-1 0,0 0,0 0,-1-1,0 0,0 0,-1 0,3-13,-4-7,0 0,-2 0,-5-36,5 64,0-3,-1 1,1-1,-1 0,0 0,0 0,0 1,0-1,-1 1,1-1,-1 1,0-1,-5-5,5 7,0 0,-1 0,1 0,0 0,-1 1,0-1,1 1,-1-1,0 1,0 0,0 0,0 1,0-1,0 0,0 1,0 0,-4 0,-3 1,0 0,0 1,1 0,-1 1,0 0,1 0,0 1,0 0,-12 7,5-2,-25 8,-21 7,55-20,0 0,0 0,0 0,1 1,0 0,-8 8,4-4,2 1,-1 0,1 1,1 0,0 0,0 1,1 0,1 0,0 0,-5 20,0 4,-17 36,14-38,-14 52,25-76,0 1,0 0,1 0,0 0,1 0,1 0,0 0,0 0,3 12,-2-18,-1 0,1-1,0 1,0-1,0 1,0-1,1 0,0 0,0 0,0 0,0-1,0 1,1-1,0 0,-1 0,1 0,1 0,-1-1,0 0,0 0,1 0,-1 0,1 0,0-1,0 0,-1 0,6 0,7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3:59:15.2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444 816,'1'0,"-1"0,0 1,0-1,0 0,1 1,-1-1,0 0,0 1,1-1,-1 0,0 0,1 1,-1-1,0 0,1 0,-1 0,1 1,-1-1,0 0,1 0,-1 0,1 0,-1 0,0 0,1 0,-1 0,1 0,-1 0,0 0,1 0,-1 0,1 0,-1 0,0 0,1-1,19-3,-17 3,14-5,1-1,-2 0,1-2,26-17,-12 7,-21 13,-1 0,0-1,0-1,0 1,-1-2,0 1,0-1,-1 0,-1-1,1 1,-1-1,8-22,-5 15,8-20,15-44,-29 68,0 0,-1 0,0-14,-1 15,0-1,1 1,6-20,-3 11,0 0,-1 0,-1 0,-1 0,-2-1,0 1,0-1,-9-40,8 56,0-1,-1 1,0 0,-1 0,1 0,-1 0,0 0,-1 0,1 1,-6-7,6 8,0 1,-1 0,1 0,-1 1,1-1,-1 1,0-1,0 1,0 0,0 1,0-1,-1 1,1-1,0 1,-8 0,-21-1,-41 4,17 0,46-2,1 1,0 0,-1 1,1 0,0 1,-1 0,1 0,1 1,-1 0,1 1,-16 10,5 0,0 1,1 1,-27 32,-67 85,88-101,3 2,-24 44,14-23,22-41,0 2,1-1,-7 20,9-18,1 0,1 0,1 1,0-1,-1 24,5-38,-1 0,2 0,-1 0,0 0,1 0,-1 0,1 0,1 0,-1 0,0 0,1 0,0 0,0-1,0 1,0-1,0 1,1-1,0 0,-1 0,1 0,0 0,1-1,-1 1,0-1,1 0,-1 0,1 0,0 0,0-1,4 2,6 0,0 0,0-2,0 0,0 0,0-1,20-3,4 1,-31 2,-1 0,-1 0,1 0,0 0,-1-1,1 1,0-2,-1 1,1 0,-1-1,0 0,1-1,-1 1,7-5,21-14,0 1,2 2,52-19,-23 10,-47 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2:08:34.91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1374,'7'0,"1"-1,-1-1,1 0,-1 0,0 0,1-1,12-7,16-5,65-17,174-30,-209 48,73-27,-111 32,44-9,93-13,-85 18,-23 3,95-20,-92 17,2 2,106-4,6 0,-153 11,1-1,-2-2,37-14,-18 6,-20 9,34-6,-24 6,46-6,131-4,-12 2,-55 12,-21 1,-84-3,1-2,33-9,40-7,119-18,48-5,-180 39,-49 4,1-2,54-12,-18-1,1 3,106-4,-151 15,-1-2,45-11,72-11,-127 23,201-25,17 10,1 19,118-7,3-45,-128 14,-185 32,-25 3,56-12,217-46,-199 48,131-18,-187 22,54-7,-89 14,0 0,0-2,0 1,14-8,-10 5,26-7,29 0,44-10,-29 0,168-22,-250 44,87-8,161-38,-28-4,-151 36,14-1,55-14,-118 25,0 2,0 0,1 1,36 3,28-1,787-13,-603 14,1288-1,-1551 0,0 1,-1 0,1 1,-1 0,1 0,-1 1,0 0,0 1,10 5,-11-6,0 1,0-1,1-1,-1 0,16 1,50 0,-13-2,-29 2,-5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3:59:26.56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 0,'-1'0,"1"0,0 0,0 0,0 0,0 1,0-1,-1 0,1 0,0 0,0 0,0 0,0 0,0 0,0 0,-1 0,1 1,0-1,0 0,0 0,0 0,0 0,0 0,0 0,0 1,0-1,0 0,0 0,0 0,0 0,0 0,0 1,0-1,0 0,0 0,0 0,0 0,0 1,0-1,0 0,0 0,0 0,0 0,0 0,0 1,0-1,0 0,0 0,0 0,1 0,-1 0,0 0,0 0,0 1,7 9,-6-9,9 12,1-1,1-1,0 0,0-1,1 0,22 13,-1-1,0 3,2-2,1-1,62 26,-30-16,123 76,-141-77,19 13,55 31,-57-40,-29-16,0 1,59 43,-97-62,66 54,-57-45,0 0,-1 0,0 1,9 15,108 152,-63-92,-51-68,-2 1,-1 0,0 1,-1 0,9 36,-6-19,6 24,-10-34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3:59:28.44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2348 17,'-1'-1,"0"0,0-1,0 1,0 0,-1 0,1 0,0 0,0 0,-1 0,1 1,0-1,-1 0,1 1,-1-1,1 1,-1-1,1 1,-1 0,1-1,-3 1,-2 0,0 0,-1 0,-10 1,-97 24,100-22,1 1,0 0,0 1,-23 12,-44 33,73-45,-39 24,-1-1,-53 22,65-32,-43 29,-18 10,-9-3,2 4,-163 122,222-147,-93 52,-57 11,-17 11,133-63,-94 51,61-38,64-25,16-10,12-9,0 2,-19 20,24-21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3:59:48.20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3:59:57.59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2793,'18'-36,"4"-3,44-85,-56 106,20-31,-19 35,-2-1,14-28,-18 30,-3 7,1-1,0 0,0 1,1-1,0 1,0 0,0 0,6-5,48-50,-39 40,0 1,43-34,14-7,6-3,-11 18,-43 30,-1-2,34-28,-42 30,0 1,1 1,0 0,27-12,-34 18,-1 0,-1 0,1-1,16-17,-15 14,0 0,0 1,16-9,126-62,-93 51,86-37,28-15,-118 48,-41 24,0 0,0 2,1 0,0 1,1 0,33-8,99-18,-5 0,44-16,-23 6,-95 30,79-3,-18-2,-9 1,44-3,46-5,114 10,-271 12,-1-1,0-4,77-20,129-19,-135 28,-41 6,135-5,-134 13,163-33,-72 7,-121 25,67-1,-9 8,219-9,-91-17,126-9,-251 30,168-29,-68-11,132-22,317-13,-239 52,157-16,-62-34,-277 38,236-17,-206 43,59-5,-105-12,55-5,-265 34,338-34,214-13,-404 37,276-24,220 23,-420 15,165-11,-370 8,31-2,111-17,-87 3,108-5,148 19,-198 4,928-1,-1030 3,78 13,-30-2,101-1,-17-1,72 17,-124-13,-56-4,87 26,-76-16,-61-16,184 41,-149-37,96 5,-111-11,63 13,-42-6,344 73,-251-49,-28-7,-45-11,24 6,67 18,-148-35,0 2,41 15,51 32,-61-30,-42-19,0 0,32 19,28 21,2-3,105 41,-52-25,1 2,57 26,-141-65,76 24,-32-14,-38-13,-33-12,0 1,0 0,0 2,28 18,-22-9,72 54,114 92,-200-154,0 0,-1 1,0 0,-1 1,0 1,11 17,4 5,-15-22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4:00:02.9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0 221,'13'18,"0"0,2-1,0-1,29 26,75 45,-108-79,167 106,47 34,-93-48,-108-83,0-2,34 16,58 19,25 12,-66-25,34 18,-50-24,1-2,93 31,133 23,-169-51,498 104,-417-113,-20-4,247 55,-110-22,-101-17,30 4,181 33,-344-56,466 87,-158-60,-124-18,-142-12,148 22,-60 10,528 90,-641-122,250 37,-192-21,441 70,-411-73,114 14,-43-7,89 7,28-10,431 27,-705-52,173 14,13 0,0-20,-123 0,2783 0,-2653-6,1-1,-150 9,120-2,-1-15,-208 7,-1-2,55-19,-68 18,106-17,-107 24,0-3,61-19,70-48,-84 34,7-4,101-40,-170 77,-1-2,0-1,-1 0,0-2,-1-1,28-22,16-19,52-43,-113 93,135-127,-66 55,74-103,-55 56,-78 103,22-22,9-13,-18 21,43-42,11-11,-63 64,0 1,-2-2,0-1,-2 0,16-37,-23 47,0 0,1 0,21-26,-14 19,106-154,-87 131,-19 26,15-26,85-125,-71 117,-24 30,20-30,50-84,-50 78,-25 40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4:00:07.01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3041,'2'2,"0"-1,1 1,-1-1,1 0,-1 0,1 0,0 0,-1-1,1 1,0-1,0 0,-1 0,6 0,1 1,351 4,-221-7,1050 2,-1008-14,-89 5,10 2,93-10,-95-1,27-3,-105 18,-1-1,0-1,0-1,31-13,-25 11,1 0,1 2,34-3,-13 2,261-30,-52 8,-153 13,111-32,91-35,-49 3,-142 41,125-23,-139 38,271-43,-211 42,-98 11,73-25,-80 21,225-43,7 35,-270 25,27-4,1-1,-1-2,61-20,-56 13,2 2,0 3,0 2,75-1,40-5,-11-1,35 7,-78 1,36-5,-104 8,67-15,-72 10,0 3,56-3,-77 8,-1 0,1-2,0-1,-1 0,0-1,0-2,23-10,-31 13,42-19,0 3,101-22,-135 37,0-1,36-14,0-2,35-9,88-25,-91 27,-30 9,-28 9,-1-1,42-25,-42 21,2 1,32-11,-38 17,26-15,-4 1,103-56,-53 25,-58 35,-24 12,0 0,0-1,-1-1,0 0,14-13,86-94,-77 80,1 2,2 2,1 1,48-26,-67 41,-1-1,0 0,31-36,-5 6,-11 10,-2-1,43-65,-69 91,12-28,-16 30,1 1,0 0,0-1,1 2,11-14,149-142,-127 120,-20 21,23-20,90-67,30-28,-143 119,-4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4:04:00.38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1591 154,'0'-1,"0"1,0 0,0-1,0 1,0 0,0-1,0 1,0 0,0 0,-1-1,1 1,0 0,0-1,0 1,-1 0,1 0,0-1,0 1,-1 0,1 0,0-1,0 1,-1 0,1 0,0 0,-1 0,1 0,0-1,-1 1,1 0,0 0,-1 0,1 0,0 0,-1 0,1 0,0 0,-1 0,1 0,0 0,-1 0,1 0,0 1,-1-1,-14 7,1 5,-18 22,-4 5,-30 29,47-46,0-2,-2 0,-33 25,32-28,-33 32,7-6,28-27,-2-1,0-1,-23 11,28-15,0 1,-25 22,29-22,-1-1,0 0,0 0,-23 10,-153 52,168-68,-1 0,0-1,-1-2,1 0,-26-3,1 0,40 2,0 0,1-1,-1 0,0 0,1-1,-1 0,1 0,-1-1,1 0,0 0,0-1,1 1,-1-2,1 1,-1-1,1 0,1 0,-1-1,1 1,0-1,-7-11,-6-13,2-1,1-1,1-1,-17-64,14 45,9 31,1 0,2-1,-6-35,10 35,2-24,0 28,-4-37,3 53,0 0,-1 0,1 1,-1-1,1 0,-1 0,0 0,0 1,0-1,0 1,0-1,0 0,0 1,-1 0,1-1,0 1,-1 0,1 0,-1-1,0 1,1 0,-1 1,0-1,0 0,1 0,-1 1,0-1,0 1,-3-1,2 1,-1 0,0 0,1 0,-1 0,0 0,1 1,-1-1,1 1,-1 0,1 0,-1 1,1-1,0 1,-7 3,-1 4,1 1,0 0,0 1,0 0,2 0,-1 1,2 0,-13 26,19-37,0 1,0 0,0-1,1 1,-1-1,1 1,-1 0,1-1,0 1,-1 0,1-1,0 1,0 0,0 0,1-1,-1 1,0 0,1-1,0 4,0-3,0-1,0 0,1 0,-1 0,0 0,1 1,-1-2,0 1,1 0,-1 0,1 0,-1-1,1 1,0-1,-1 1,1-1,0 0,-1 1,1-1,2 0,23 1,-1-1,47-6,-71 6,0 0,1-1,-1 1,0-1,0 0,0 0,0 0,0 0,-1 0,1 0,0 0,0-1,-1 1,1-1,-1 1,1-1,-1 0,1 1,-1-1,0 0,0 0,0 0,0 0,0 0,-1 0,1 0,-1 0,1-3,1-5,-1-1,-1 0,0 0,-1-16,-1 9,0-148,2 149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4:04:14.3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1,'1'0,"-1"0,1 0,-1 0,1 1,-1-1,1 0,-1 0,0 1,1-1,-1 1,1-1,-1 0,0 1,1-1,-1 1,0-1,0 0,1 1,-1-1,0 1,0-1,0 1,1-1,-1 1,0 0,3 15,-3-15,10 120,-2-16,8 78,-14-167,1-1,0 1,1-1,1 1,0-1,1-1,11 21,-3-5,-10-19,1 1,0-2,1 1,0 0,1-1,9 10,-7-11,0-1,1 0,0 0,21 12,49 19,-49-25,22 8,1-1,1-3,60 11,67-2,-19-3,-108-14,-1 2,88 33,-128-40,0 0,0-1,0 0,21 2,60-1,455-45,-472 32,-45 5,3 0,0-2,0-1,56-17,-80 19,-1-1,0-1,0 0,-1-1,12-8,44-44,-43 38,-6 5,-2 0,0-1,24-37,25-63,-53 97,0 0,27-31,-22 30,20-35,-4-4,-3-1,36-112,-64 169,0 0,0 0,0 0,-1 0,0 0,1 0,-1-1,-1-4,1 9,0-1,-1 0,1 0,0 0,0 1,-1-1,1 0,0 0,-1 1,1-1,-1 0,1 1,-1-1,1 1,-1-1,1 0,-1 1,0-1,0 0,0 1,-1 0,1-1,0 1,0 0,0 0,-1 0,1 0,0 0,0 0,-1 0,1 0,0 1,0-1,0 0,-1 1,-1 0,-27 10,-44 19,65-25,0 0,0 0,0 0,0 1,-9 10,17-16,0 1,1-1,-1 1,1 0,-1-1,1 1,-1-1,1 1,-1 0,1-1,-1 1,1 0,0 0,0-1,-1 1,1 0,0 0,0 0,0-1,0 1,0 0,0 1,0-1,0-1,1 1,-1 0,1-1,-1 1,1 0,-1-1,1 1,-1-1,1 1,-1-1,1 1,0-1,-1 1,1-1,0 0,0 1,0-1,5 2,0 0,0-1,0 0,9 1,19 0,58-3,-90 1,1 0,-1 0,0-1,0 1,1-1,-1 1,0-1,0 0,0 0,0 0,0 0,0 0,4-3,2-6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4:04:08.95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1,'0'8,"1"0,0 0,0 0,1 0,0-1,1 1,5 12,4 4,15 22,-3-6,-5-6,1-1,32 39,-39-57,1 0,0-1,1 0,0-1,1-1,22 13,138 66,-54-31,-102-52,1-1,0-1,0-1,1-1,34 3,112-6,-84-3,-75 2,-1-1,1-1,-1 0,0 0,0 0,0-1,0 0,8-5,31-11,-2 7,-20 6,-2-1,39-16,-52 17,-1 0,0-1,0 0,0-1,-1 0,0 0,10-13,-6 7,20-19,-27 29,-1 1,-1 0,1 0,-1 0,1-1,-1 0,0 1,0-1,3-7,-3 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4:04:10.33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1 126,'7'0,"1"-1,0 0,-1 0,1 0,-1-1,1 0,7-4,-1 0,0-2,19-12,-22 14,0 0,0 1,16-5,7-4,-16 6,0-1,26-8,-43 16,-1 1,0 0,1 0,-1 0,1-1,-1 1,0 0,1 0,-1 0,1 0,-1 0,1 0,-1 0,0 0,1 0,-1 0,1 0,-1 0,1 0,-1 0,1 0,-1 1,0-1,1 0,-1 0,1 0,-1 1,0-1,1 0,-1 0,1 1,-1 0,0 0,0 0,0 0,0-1,0 1,0 0,0 0,-1 0,1 0,0-1,0 1,-1 0,1 0,-1 1,-19 26,-34 44,29-36,5-9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2:09:11.59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11,'0'0,"1"0,-1-1,0 1,1-1,-1 1,1 0,-1-1,0 1,1 0,-1-1,1 1,-1 0,1 0,-1 0,1-1,-1 1,1 0,0 0,-1 0,1 0,-1 0,2 0,0 0,19-3,-1 1,1 1,-1 1,1 1,-1 1,0 1,32 8,139 54,-87-26,43 12,329 108,75 4,221 52,-513-142,112 30,462 154,-664-201,229 81,57 19,17 9,136 96,-331-100,-266-154,42 24,96 42,65 9,-199-77,133 45,45 17,350 135,-491-181,-1 2,49 31,12 6,83 47,-102-55,47 18,-23-14,367 210,-380-207,-12-8,99 71,-117-74,-24-18,16 6,-43-25,23 15,148 110,-129-90,-21-21,-35-21,1 2,-1-1,0 1,12 10,4 4,39 26,-44-34,-1 1,-1 1,0 1,24 26,-23-21,1-1,0-1,2-1,43 27,2 2,131 86,-141-93,72 65,-105-81,-1 1,33 45,-22-25,11 14,33 38,15 20,-38-44,-2 7,-10-15,93 122,-76-90,-36-62,38 52,-50-71,1-1,1 0,23 18,-16-13,0 0,28 33,-30-30,1 0,29 22,54 45,-68-63,42 36,-27-11,-39-38,0-1,1 0,1-1,-1 0,29 17,44 13,11 5,-89-42,15 10,1-2,0-1,36 13,-37-18,7 3,0 0,0 2,51 27,-58-25,1-2,0 0,25 7,76 20,-47-17,-32-8,-13-4,62 25,-39-11,0-2,70 16,-49-21,-49-11,1 1,36 13,126 47,-29-10,-115-42,81 14,9 3,72 47,-50-16,83 16,147 79,-367-146,-1 1,0 1,-1 1,29 27,62 76,18 15,-3-31,-95-80,1-1,47 22,64 21,-114-48,-1 1,-1 1,27 23,22 13,-57-40,23 22,-2-1,17 8,1-3,1-2,65 29,-73-45,62 17,-5-14,-77-18,-24-4,1 0,-1 1,0 0,0-1,0 2,-1-1,1 1,-1 0,7 7,-3-4,0 0,11 6,-4-5,0 0,1 0,-1-2,24 7,-15-6,0 2,-1 1,0 1,26 17,-28-16,0 0,0-1,1-1,47 12,-62-20,0 0,-1 1,0 0,1 0,-1 0,0 1,11 8,0 2,21 22,-24-22,-3-5,0 0,0-1,1 0,1-1,-1 0,20 6,-18-7,1-1,-1 0,1-1,1-2,-1 1,29-1,16 3,4 0,100-4,-76-2,-70 1,-3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4:04:26.64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135 103,'-2'6,"1"0,-1-1,1 1,-1-1,-1 0,-3 8,-6 13,-2 18,2 0,-12 87,11-47,6-33,3-1,3 85,0 6,-13-31,8-76,1-1,0 37,5-49,2 1,-1-1,7 26,-5-37,0 1,0-1,1 0,1 0,0 0,0 0,0-1,10 12,20 30,-24-34,22 29,-26-39,1 0,-1-1,1 1,0-1,1-1,0 0,-1 0,1 0,1-1,14 4,-6-3,-1-2,1 0,-1 0,1-2,21 0,346-4,-267 4,-5-10,-47 3,-4 0,37-1,-63 3,-1 0,40-12,-5 2,36-7,70-10,-134 28,50 3,-56 1,1-1,44-7,16-10,153-18,-199 32,180-13,-206 12,31-9,15-2,3 8,-37 5,40-9,-59 7,195-35,-177 33,65-7,-62 10,0-3,-1 0,48-16,-50 13,0 2,1 2,68-3,-55 6,4 0,38-4,-77 3,0 0,-1-1,23-10,-17 6,21-6,-37 13,141-39,-3 2,-18 6,-49 12,33-11,-95 26,192-76,-179 71,28-8,-1 0,9-8,71-40,-115 57,36-11,7-4,-54 21,-1-1,1 0,-1 0,0 0,0-1,8-7,-3-2,-1 1,0-1,14-29,6-7,29-50,17-22,-69 113,10-15,-16 23,0 0,-1 0,1-1,-1 1,1 0,-1 0,1-1,-1 1,0-1,1 1,-1 0,0-1,0 1,0-1,0-2,-1 4,1-1,0 0,-1 1,1-1,-1 1,1-1,0 0,-1 1,0-1,1 1,-1-1,1 1,-1-1,1 1,-1 0,0-1,1 1,-1 0,0-1,0 1,1 0,-1 0,0 0,1 0,-1-1,0 1,0 0,-1 1,-21 3,4 4,1 1,1 1,-28 20,19-12,5-2,0 1,1 1,-20 24,3-4,-23 24,57-60,-10 12,13-14,0 1,0-1,-1 0,1 0,0 1,0-1,0 0,0 0,0 1,0-1,0 0,0 0,0 1,0-1,0 0,0 0,0 1,0-1,0 0,0 0,1 1,-1-1,0 0,0 0,0 1,11 3,2-3,0 0,0-2,0 1,0-2,0 0,0 0,17-6,-7 2,33-4,-30 9,-16 0,0 1,0-1,0-1,14-3,-21 4,0 0,0-1,-1 1,1-1,0 1,0-1,-1 0,1 0,-1 0,0 0,1-1,-1 1,0 0,0-1,-1 0,1 1,0-1,1-4,-1 0,1-1,-1 1,0-1,-1 0,0 1,0-1,-1-14,-9-57,2 24,3-77,3 127,1 0,-1 0,0 0,0 0,-3-7,-3-2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2:09:46.23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1,'2'2,"1"1,-1 0,0 0,0 0,0 0,2 5,6 12,85 108,-79-109,1-1,1 0,0-1,32 21,-4-10,55 25,-31-18,253 117,-133-81,251 107,-287-100,0 0,-14-15,64 29,-72-30,67 34,-146-68,80 59,-113-72,278 215,-214-159,151 116,-30-53,-104-70,12 2,225 97,-132-70,43 18,119 71,-283-136,117 45,98 12,114 17,-278-78,61 16,209 56,-372-104,155 34,5 1,-62 0,216 107,-99-40,-29-26,-4-3,-150-54,73 44,-19 6,-69-45,172 138,-157-111,46 36,112 40,-123-80,-55-30,204 127,-179-106,8 4,80 70,-26-4,-107-97,2-1,0-1,37 18,9 6,-18-9,28 18,81 65,-129-84,34 39,8 7,-32-34,-20-20,56 44,-3-13,-12-7,106 58,-102-70,121 87,-124-81,-38-21,1-2,1-1,1-1,41 15,1-6,65 28,-123-46,1 0,-2 1,1 1,-1 1,25 24,179 149,-196-166,276 202,-260-188,-30-24,0 0,0-1,12 7,-14-11,17 11,1-1,35 13,1-3,89 50,-77-26,-20-23,69 21,-78-30,134 38,-83-27,-11-5,-44-12,-1 1,46 20,188 84,-268-113,66 34,-64-31,1 1,-1 0,0 0,-1 1,14 14,29 48,-29-40,26 30,-39-51,0 0,0 0,0-1,1 0,0-1,1 0,18 9,18 3,-22-9,0 1,-1 1,0 1,32 22,-35-18,1-1,1-1,42 21,77 9,-24-8,-54-16,0-4,72 10,-71-15,-59-10,234 35,-231-34,-1-1,0 1,0 0,0 0,-1 1,10 5,20 7,-1-7,0 0,0-3,50 2,-50-4,-11-1,0 0,-1 2,1 0,24 9,260 69,-22-7,-247-62,0 2,-2 1,44 27,-37-16,61 36,3-16,-70-32,-22-9,-1 0,1-1,0-1,0-1,1 0,-1-1,28 0,-35-2,57-1,83 8,-33 17,-84-15,0-2,49 4,-49-11,23 3,-50-3,0 1,0 0,0 1,-1-1,1 1,0 0,0 0,5 3,1 3,0-1,1-1,0 0,0 0,0-1,1-1,0 0,0-1,0 0,0-1,0 0,15-1,23 2,88 16,-3 1,46-18,-96-4,-45 3,62 7,-25-1,-51-6,46 9,-26-3,0-1,0-3,58-3,21 1,-35 6,33 2,-88-9,-2 0,1 1,0 1,55 12,-9 11,4 1,-62-23,1 0,0-1,0-1,31-3,-1 0,7 3,-32 1,1-2,-1-1,1-1,43-10,-62 8,0-1,0 0,0-1,-1 0,0-1,-1 0,1 0,10-12,27-19,-43 35,42-31,3 2,59-29,155-90,-259 148,29-16,-17 10,0-1,-1 0,0-1,15-15,-17 15,0 0,1 1,0 1,0 0,19-8,-11 5,-2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2:11:10.98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70,'9'119,"-6"-97,-2-15,1 0,0 0,0-1,1 1,-1 0,6 8,-3-7,-1 2,5 11,6 31,-5-14,20 48,-22-71,0-1,2 0,-1 0,2-1,12 12,10 14,-27-32,0 0,1-1,-1 1,1-2,1 1,-1-1,1 0,15 8,-7-7,0 0,0-1,32 6,71 16,-91-20,1-1,-1-2,57 2,-34-4,483 7,-345-10,257 1,-429 0,0-1,0 0,0-1,0-1,0 0,-1-1,0-1,0-1,0 0,0-1,-1-1,15-10,-4 2,51-21,-16 8,-42 17,0 0,26-24,-36 29,65-57,27-22,-96 83,0-2,0 1,0 0,-1-1,0 0,1 0,-2 0,1 0,0-1,-1 0,4-9,24-50,-20 43,16-42,-27 63,1 0,-1 0,0-1,1 1,-1 0,0-1,0 1,1 0,-1-1,0 1,-1 0,1-1,0 1,0 0,0-1,-1 1,1 0,-1 0,1-1,-1 1,1 0,-1 0,-1-2,1 2,-1 0,0 0,0-1,1 1,-1 1,0-1,0 0,0 0,0 1,0-1,0 1,0-1,0 1,0 0,-2 0,-43-1,0 2,-52 9,83-8,-24 8,34-9,0 1,0 0,1 1,-1 0,1 0,-10 7,14-10,1 0,-1 0,1 0,0 1,-1-1,1 0,0 1,-1-1,1 0,0 1,-1-1,1 0,0 1,0-1,-1 1,1-1,0 1,0-1,0 0,0 1,-1-1,1 1,0-1,0 1,0-1,0 1,0-1,0 1,0-1,1 1,-1-1,0 1,0-1,0 0,0 1,0-1,1 1,-1-1,0 1,0-1,1 0,-1 1,0-1,1 0,-1 1,0-1,1 0,-1 1,1-1,-1 0,0 0,1 0,-1 1,1-1,0 0,4 2,0 0,0 0,9 1,-13-3,122 17,-14-3,-99-11,0 0,13 5,17 6,-37-13,0 0,1-1,-1 1,1-1,-1 0,1 0,-1 0,1-1,4 0,-7 0,1 1,0-1,-1 0,1 0,-1 0,0 0,1 0,-1 0,0 0,1-1,-1 1,0 0,0-1,0 1,0-1,0 1,0-1,-1 1,1-1,0 0,-1 1,0-1,1 0,-1 0,1-2,0-7,-1 1,0-1,-1-12,0 9,-1-138,2 136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2:14:28.30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3892,'14'-1,"0"-1,-1 0,1-1,-1 0,0-1,18-8,3-1,107-38,62-21,-4-1,-112 40,153-40,-224 70,1 0,-1-1,1 0,-1-1,0-1,29-14,66-50,-71 44,-2-1,65-60,20-15,-36 32,5-3,-21 14,-50 39,37-25,-6 15,-34 20,-1-1,0 0,24-20,4-13,-20 18,52-40,-42 41,-2-1,-1-2,53-58,-70 67,-1-2,12-23,23-34,82-95,31-46,-133 178,53-58,8-8,-65 74,-7 9,20-33,-24 31,0-1,1 1,1 1,1 0,27-30,-29 41,3-5,0 0,24-33,-12 4,37-52,63-94,-52 70,-61 97,-2-2,-1 0,15-46,19-39,38-38,-20 45,3-3,35-69,-90 157,0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2:12:22.64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 1316,'0'0,"0"0,-1 0,1 0,0 0,-1 0,1 0,-1 0,1 0,0 0,-1 0,1 0,0 0,0 0,-1-1,1 1,0 0,-1 0,1 0,0-1,0 1,-1 0,1 0,0-1,0 1,-1 0,1 0,0-1,0 1,0-1,0-11,1 9,0 0,1 0,-1 1,0-1,1 1,3-5,1 1,-1 1,2 0,-1 1,0-1,1 1,13-5,45-14,0 1,132-70,-185 87,1 1,-1 0,1 1,18-3,53 0,-29 3,-35 1,113-13,-91 7,4-2,94-5,-121 14,2 1,0-1,35-6,25-13,-41 9,72-10,170-10,82 19,-327 13,-22-2,0-1,0 0,26-8,12-2,157-6,3 16,36-1,-226 1,229-6,-172 4,87-15,-72 1,-18 3,7-1,27-4,10 7,163 1,153 13,-237-2,-171 0,-1-2,39-8,-38 5,0 1,32 0,45-2,-13 1,4-2,8 1,-27 7,43 0,-106-2,0-1,0 0,-1-1,25-10,26-8,-14 13,102-5,4 12,-14 1,-122 0,-1-1,0-1,0-1,-1 0,22-9,-27 9,1 0,-1 1,0 0,23-1,61 3,-62 2,827 0,-730-8,10-1,-91 8,348-9,-220 4,-69 3,-76-1,-1-2,0-2,0 0,33-14,37-7,-20 11,0 4,0 4,93 1,-141 8,-1 2,-1-3,1-1,-1-1,36-9,114-26,-7 2,-101 13,-50 14,-1 1,1 2,40-6,76-5,-84 5,187-32,-150 25,-60 10,59-5,60 11,33-2,82-4,-242 9,-4-1,-1-1,0-2,42-11,-36 8,47-6,-70 12,268-16,-114 9,6-7,-99 10,104 4,-80 2,363-1,-437-1,0 0,0-2,18-4,25-4,32 4,93 6,59-4,245-5,-321 11,672-1,-756 7,-6 1,79 7,6 1,-150-16,1 1,-1 0,1 1,-1 0,1 1,-1 1,0 0,0 0,20 12,20 11,33 21,-80-45,-1 0,1 1,-1-1,0 1,6 7,2 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2:12:42.5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1 186,'18'3,"1"7,-1 1,0 0,-1 1,28 26,-26-22,-9-8,0-1,1 0,0 0,0-1,0 0,15 4,-4-2,1-2,31 4,-36-7,-1 1,0 0,0 1,0 1,23 12,-21-9,36 11,-35-13,-1 0,18 10,-25-11,25 15,1-3,68 25,-92-38,-1 1,0 0,15 10,18 8,41 8,-38-15,-28-11,0-1,34 5,0-1,181 33,-223-39,-1-1,0 2,0 0,14 6,-12-5,-1 0,28 7,248 21,-216-31,-22-2,68 10,-63-2,89 2,-111-10,-15-1,0 1,0 0,0 2,0 0,22 6,-19-2,0-1,0-1,37 1,71-5,-63-1,1305 0,-701 2,-591-5,-1-3,83-19,-108 17,12-2,172-34,55-2,-201 35,-48 6,373-66,-338 54,108-9,85 11,-105 13,148-5,-108-15,-55 4,-4 9,70-7,-137 1,-53 9,52-5,-49 10,0-1,1-1,56-17,-46 9,1 2,0 1,72-3,93 10,-104 4,3632-2,-3697-2,0-2,41-9,-23 4,20-5,24-4,21 3,-42 3,-29 3,-41 7,0-1,0 0,-1 0,1-1,-1 0,1-1,-1 0,11-9,-11 9,2-2,0 2,1 0,0 0,14-3,-14 5,0-2,1 1,20-12,-21 7,0 0,0 0,0-1,-1-1,-1 0,0 0,10-15,-14 19,-1 1,1 0,0 0,1 0,-1 1,1 0,12-6,3-3,-3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简单路径</a:t>
            </a:r>
            <a:r>
              <a:rPr lang="zh-CN" altLang="en-US" sz="1200" dirty="0"/>
              <a:t>：路径中</a:t>
            </a:r>
            <a:r>
              <a:rPr lang="zh-CN" altLang="en-US" sz="1200" b="1" dirty="0">
                <a:solidFill>
                  <a:srgbClr val="00B050"/>
                </a:solidFill>
              </a:rPr>
              <a:t>不含相同顶点</a:t>
            </a:r>
            <a:r>
              <a:rPr lang="zh-CN" altLang="en-US" sz="1200" dirty="0"/>
              <a:t>的路径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996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时间复杂度</a:t>
            </a:r>
            <a:r>
              <a:rPr lang="zh-CN" altLang="en-US" b="1" dirty="0"/>
              <a:t>与边数</a:t>
            </a:r>
            <a:r>
              <a:rPr lang="en-US" altLang="zh-CN" b="1" dirty="0"/>
              <a:t>e</a:t>
            </a:r>
            <a:r>
              <a:rPr lang="zh-CN" altLang="en-US" b="1" dirty="0"/>
              <a:t>无关，只有顶点数</a:t>
            </a:r>
            <a:r>
              <a:rPr lang="en-US" altLang="zh-CN" b="1" dirty="0"/>
              <a:t>n</a:t>
            </a:r>
            <a:r>
              <a:rPr lang="zh-CN" altLang="en-US" b="1" dirty="0"/>
              <a:t>有关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977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Kruskal</a:t>
            </a:r>
            <a:r>
              <a:rPr lang="zh-CN" altLang="en-US" b="1" dirty="0"/>
              <a:t>算法，加边法：先有全部顶点，在逐一加边，直到所有边加完毕；</a:t>
            </a:r>
            <a:endParaRPr lang="en-US" altLang="zh-CN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Prim</a:t>
            </a:r>
            <a:r>
              <a:rPr kumimoji="1" lang="zh-CN" altLang="en-US" sz="1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b="1" dirty="0"/>
              <a:t>，加点法：先有一个出发的顶点，在逐一加顶点，直到所有顶点加完毕。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389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b="1">
              <a:latin typeface="微软雅黑" pitchFamily="34" charset="-122"/>
              <a:ea typeface="微软雅黑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避圈法：避免回路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589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算法设计和实现步骤：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，文字描述大概思路；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，举例说明算法详细过程；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、给出算法流程图；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、算法实现：确定数据结构、编写函数代码。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427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98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图中</a:t>
            </a:r>
            <a:r>
              <a:rPr lang="en-US" altLang="zh-CN" sz="12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closest[</a:t>
            </a:r>
            <a:r>
              <a:rPr lang="en-US" altLang="zh-CN" sz="1200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12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]=v</a:t>
            </a:r>
            <a:r>
              <a:rPr lang="zh-CN" altLang="en-US" sz="12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：权值最小的</a:t>
            </a:r>
            <a:r>
              <a:rPr lang="en-US" altLang="zh-CN" sz="12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12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的邻接点</a:t>
            </a:r>
            <a:endParaRPr lang="en-US" altLang="zh-CN" sz="1200" b="1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" pitchFamily="49" charset="-122"/>
                <a:cs typeface="Times New Roman" pitchFamily="18" charset="0"/>
              </a:rPr>
              <a:t>因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1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属于</a:t>
            </a:r>
            <a:r>
              <a:rPr lang="en-US" altLang="zh-CN" sz="1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1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，无需计算最小边，故</a:t>
            </a:r>
            <a:r>
              <a:rPr kumimoji="0" lang="en-US" altLang="zh-CN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" pitchFamily="49" charset="-122"/>
                <a:cs typeface="Times New Roman" pitchFamily="18" charset="0"/>
              </a:rPr>
              <a:t>[</a:t>
            </a:r>
            <a:r>
              <a:rPr kumimoji="0" lang="en-US" altLang="zh-CN" sz="12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" pitchFamily="49" charset="-122"/>
                <a:cs typeface="Times New Roman" pitchFamily="18" charset="0"/>
              </a:rPr>
              <a:t>k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" pitchFamily="49" charset="-122"/>
                <a:cs typeface="Times New Roman" pitchFamily="18" charset="0"/>
              </a:rPr>
              <a:t>]=0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5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430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Prim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整个函数代码见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p32</a:t>
            </a:r>
          </a:p>
          <a:p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开始时，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U={v}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仅一个顶点为出发顶点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，而</a:t>
            </a:r>
            <a:r>
              <a:rPr kumimoji="1" lang="en-US" altLang="zh-CN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为全部顶点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37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顶点</a:t>
            </a:r>
            <a:r>
              <a:rPr lang="en-US" altLang="zh-CN" b="1" dirty="0"/>
              <a:t>j</a:t>
            </a:r>
            <a:r>
              <a:rPr lang="zh-CN" altLang="en-US" b="1" dirty="0"/>
              <a:t>要对比：顶点</a:t>
            </a:r>
            <a:r>
              <a:rPr lang="en-US" altLang="zh-CN" b="1" dirty="0"/>
              <a:t>j</a:t>
            </a:r>
            <a:r>
              <a:rPr lang="zh-CN" altLang="en-US" b="1" dirty="0"/>
              <a:t>与</a:t>
            </a:r>
            <a:r>
              <a:rPr lang="en-US" altLang="zh-CN" b="1" i="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中除了</a:t>
            </a:r>
            <a:r>
              <a:rPr lang="en-US" altLang="zh-CN" b="1" i="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外的全部顶点构成边的权值，</a:t>
            </a:r>
            <a:r>
              <a:rPr lang="zh-CN" altLang="en-US" b="1" dirty="0"/>
              <a:t>顶点</a:t>
            </a:r>
            <a:r>
              <a:rPr lang="en-US" altLang="zh-CN" b="1" dirty="0"/>
              <a:t>j</a:t>
            </a:r>
            <a:r>
              <a:rPr lang="zh-CN" altLang="en-US" b="1" dirty="0"/>
              <a:t>与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本次加入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的顶点</a:t>
            </a:r>
            <a:r>
              <a:rPr lang="en-US" altLang="zh-CN" b="1" i="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成边的权值，取最小者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48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closest[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]</a:t>
            </a:r>
            <a:r>
              <a:rPr kumimoji="0" lang="zh-CN" alt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/>
                <a:ea typeface="宋体"/>
                <a:cs typeface="Times New Roman"/>
              </a:rPr>
              <a:t>只取</a:t>
            </a:r>
            <a:r>
              <a:rPr kumimoji="1"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U={ </a:t>
            </a:r>
            <a:r>
              <a:rPr kumimoji="1" lang="en-US" altLang="zh-CN" sz="12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v</a:t>
            </a:r>
            <a:r>
              <a:rPr kumimoji="1" lang="en-US" altLang="zh-CN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0,</a:t>
            </a:r>
            <a:r>
              <a:rPr kumimoji="1" lang="en-US" altLang="zh-CN" sz="12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v</a:t>
            </a:r>
            <a:r>
              <a:rPr kumimoji="1" lang="en-US" altLang="zh-CN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2</a:t>
            </a:r>
            <a:r>
              <a:rPr kumimoji="1" lang="en-US" altLang="zh-CN" sz="105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kumimoji="1" lang="zh-CN" altLang="en-US" sz="1050" b="1" dirty="0">
                <a:solidFill>
                  <a:srgbClr val="000000"/>
                </a:solidFill>
                <a:latin typeface="Times New Roman" pitchFamily="18" charset="0"/>
              </a:rPr>
              <a:t>中顶点，</a:t>
            </a:r>
            <a:r>
              <a:rPr kumimoji="1" lang="en-US" altLang="zh-CN" sz="12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v</a:t>
            </a:r>
            <a:r>
              <a:rPr kumimoji="1" lang="en-US" altLang="zh-CN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0,</a:t>
            </a:r>
            <a:r>
              <a:rPr kumimoji="1" lang="en-US" altLang="zh-CN" sz="12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v</a:t>
            </a:r>
            <a:r>
              <a:rPr kumimoji="1" lang="en-US" altLang="zh-CN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2</a:t>
            </a:r>
            <a:r>
              <a:rPr kumimoji="1" lang="zh-CN" altLang="en-US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不参与</a:t>
            </a:r>
            <a:r>
              <a:rPr kumimoji="1" lang="en-US" altLang="zh-CN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kumimoji="1" lang="en-US" altLang="zh-CN" sz="18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18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[j]=0</a:t>
            </a:r>
            <a:r>
              <a:rPr kumimoji="1"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)</a:t>
            </a:r>
            <a:r>
              <a:rPr kumimoji="1" lang="zh-CN" altLang="en-US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比较最小权值</a:t>
            </a:r>
            <a:r>
              <a:rPr kumimoji="1" lang="en-US" altLang="zh-CN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kumimoji="1" lang="zh-CN" altLang="en-US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参与比较的需满足</a:t>
            </a:r>
            <a:r>
              <a:rPr kumimoji="1" lang="en-US" altLang="zh-CN" sz="18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18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[j]!=0</a:t>
            </a:r>
            <a:r>
              <a:rPr kumimoji="1"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)</a:t>
            </a:r>
            <a:r>
              <a:rPr kumimoji="1" lang="zh-CN" altLang="en-US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，图中参与比较</a:t>
            </a:r>
            <a:r>
              <a:rPr kumimoji="1" lang="en-US" altLang="zh-CN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k=2(U</a:t>
            </a:r>
            <a:r>
              <a:rPr kumimoji="1" lang="zh-CN" altLang="en-US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中</a:t>
            </a:r>
            <a:r>
              <a:rPr kumimoji="1" lang="en-US" altLang="zh-CN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)</a:t>
            </a:r>
            <a:r>
              <a:rPr kumimoji="1" lang="zh-CN" altLang="en-US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，</a:t>
            </a:r>
            <a:r>
              <a:rPr kumimoji="1" lang="en-US" altLang="zh-CN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j=1,3,4,5(V-U</a:t>
            </a:r>
            <a:r>
              <a:rPr kumimoji="1" lang="zh-CN" altLang="en-US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中</a:t>
            </a:r>
            <a:r>
              <a:rPr kumimoji="1" lang="en-US" altLang="zh-CN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)</a:t>
            </a:r>
            <a:r>
              <a:rPr kumimoji="1" lang="zh-CN" altLang="en-US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。</a:t>
            </a:r>
            <a:r>
              <a:rPr kumimoji="1" lang="en-US" altLang="zh-CN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(v1,v0)</a:t>
            </a:r>
            <a:r>
              <a:rPr kumimoji="1" lang="zh-CN" altLang="en-US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与</a:t>
            </a:r>
            <a:r>
              <a:rPr kumimoji="1" lang="en-US" altLang="zh-CN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(v1,v2)</a:t>
            </a:r>
            <a:r>
              <a:rPr kumimoji="1" lang="zh-CN" altLang="en-US" sz="105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选择权值最小的</a:t>
            </a:r>
            <a:r>
              <a:rPr kumimoji="1" lang="en-US" altLang="zh-CN" sz="12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(v1,v2)</a:t>
            </a:r>
            <a:r>
              <a:rPr kumimoji="1" lang="zh-CN" alt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，</a:t>
            </a:r>
            <a:r>
              <a:rPr kumimoji="1" lang="en-US" altLang="zh-CN" sz="12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(v3,v0)</a:t>
            </a:r>
            <a:r>
              <a:rPr kumimoji="1" lang="zh-CN" alt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与</a:t>
            </a:r>
            <a:r>
              <a:rPr kumimoji="1" lang="en-US" altLang="zh-CN" sz="12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(v3,v2)</a:t>
            </a:r>
            <a:r>
              <a:rPr kumimoji="1" lang="zh-CN" alt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选择权值最小的</a:t>
            </a:r>
            <a:r>
              <a:rPr kumimoji="1" lang="en-US" altLang="zh-CN" sz="16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(v3,v2)</a:t>
            </a:r>
            <a:r>
              <a:rPr kumimoji="1" lang="zh-CN" alt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或</a:t>
            </a:r>
            <a:r>
              <a:rPr kumimoji="1" lang="en-US" altLang="zh-CN" sz="12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(v3,v0)</a:t>
            </a:r>
            <a:r>
              <a:rPr kumimoji="1" lang="zh-CN" alt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，两个权值同。</a:t>
            </a:r>
            <a:endParaRPr lang="zh-CN" altLang="zh-CN" sz="1200" b="1" kern="100" dirty="0">
              <a:solidFill>
                <a:srgbClr val="0066FF"/>
              </a:solidFill>
              <a:effectLst/>
              <a:latin typeface="Calibri"/>
              <a:ea typeface="宋体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00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600"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2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-1" y="42345"/>
            <a:ext cx="12198895" cy="5976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0" y="739304"/>
            <a:ext cx="12192000" cy="609329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62054651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  <p:sldLayoutId id="2147484058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085850" indent="-2286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customXml" Target="../ink/ink13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5.png"/><Relationship Id="rId14" Type="http://schemas.openxmlformats.org/officeDocument/2006/relationships/customXml" Target="../ink/ink1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20.png"/><Relationship Id="rId4" Type="http://schemas.openxmlformats.org/officeDocument/2006/relationships/customXml" Target="../ink/ink16.xml"/><Relationship Id="rId9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customXml" Target="../ink/ink24.xml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customXml" Target="../ink/ink30.xml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customXml" Target="../ink/ink29.xml"/><Relationship Id="rId4" Type="http://schemas.openxmlformats.org/officeDocument/2006/relationships/customXml" Target="../ink/ink26.xml"/><Relationship Id="rId9" Type="http://schemas.openxmlformats.org/officeDocument/2006/relationships/image" Target="../media/image32.png"/><Relationship Id="rId14" Type="http://schemas.openxmlformats.org/officeDocument/2006/relationships/customXml" Target="../ink/ink3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40.png"/><Relationship Id="rId18" Type="http://schemas.openxmlformats.org/officeDocument/2006/relationships/customXml" Target="../ink/ink40.xml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12" Type="http://schemas.openxmlformats.org/officeDocument/2006/relationships/customXml" Target="../ink/ink37.xml"/><Relationship Id="rId17" Type="http://schemas.openxmlformats.org/officeDocument/2006/relationships/image" Target="../media/image42.png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10" Type="http://schemas.openxmlformats.org/officeDocument/2006/relationships/customXml" Target="../ink/ink36.xml"/><Relationship Id="rId19" Type="http://schemas.openxmlformats.org/officeDocument/2006/relationships/image" Target="../media/image43.png"/><Relationship Id="rId4" Type="http://schemas.openxmlformats.org/officeDocument/2006/relationships/customXml" Target="../ink/ink33.xml"/><Relationship Id="rId9" Type="http://schemas.openxmlformats.org/officeDocument/2006/relationships/image" Target="../media/image38.png"/><Relationship Id="rId14" Type="http://schemas.openxmlformats.org/officeDocument/2006/relationships/customXml" Target="../ink/ink3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dirty="0"/>
              <a:t>第七章 图</a:t>
            </a:r>
            <a:r>
              <a:rPr lang="en-US" altLang="zh-CN" sz="7200" dirty="0"/>
              <a:t>2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572000"/>
            <a:ext cx="8534400" cy="838200"/>
          </a:xfrm>
        </p:spPr>
        <p:txBody>
          <a:bodyPr/>
          <a:lstStyle/>
          <a:p>
            <a:r>
              <a:rPr lang="zh-CN" altLang="en-US" sz="4000" dirty="0"/>
              <a:t>授课教师：夏金祥</a:t>
            </a:r>
          </a:p>
        </p:txBody>
      </p:sp>
    </p:spTree>
    <p:extLst>
      <p:ext uri="{BB962C8B-B14F-4D97-AF65-F5344CB8AC3E}">
        <p14:creationId xmlns:p14="http://schemas.microsoft.com/office/powerpoint/2010/main" val="37465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87CDB-05CB-459A-9644-D41C30CD8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33400"/>
            <a:ext cx="11582400" cy="601980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2000" dirty="0"/>
              <a:t>int </a:t>
            </a:r>
            <a:r>
              <a:rPr lang="en-US" altLang="zh-CN" sz="2000" dirty="0" err="1">
                <a:highlight>
                  <a:srgbClr val="FFFF00"/>
                </a:highlight>
              </a:rPr>
              <a:t>DFS_path</a:t>
            </a:r>
            <a:r>
              <a:rPr lang="en-US" altLang="zh-CN" sz="2000" dirty="0"/>
              <a:t>(Graph *G, int u, int v) {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2000" dirty="0">
                <a:solidFill>
                  <a:srgbClr val="CC0099"/>
                </a:solidFill>
              </a:rPr>
              <a:t>/*</a:t>
            </a:r>
            <a:r>
              <a:rPr lang="zh-CN" altLang="en-US" sz="2000" dirty="0">
                <a:solidFill>
                  <a:srgbClr val="CC0099"/>
                </a:solidFill>
              </a:rPr>
              <a:t>在</a:t>
            </a:r>
            <a:r>
              <a:rPr lang="zh-CN" altLang="en-US" sz="2000" dirty="0">
                <a:solidFill>
                  <a:srgbClr val="00B050"/>
                </a:solidFill>
              </a:rPr>
              <a:t>连通图</a:t>
            </a:r>
            <a:r>
              <a:rPr lang="en-US" altLang="zh-CN" sz="2000" dirty="0">
                <a:solidFill>
                  <a:srgbClr val="00B050"/>
                </a:solidFill>
                <a:highlight>
                  <a:srgbClr val="FFFF00"/>
                </a:highlight>
              </a:rPr>
              <a:t>G</a:t>
            </a:r>
            <a:r>
              <a:rPr lang="zh-CN" altLang="en-US" sz="2000" dirty="0">
                <a:solidFill>
                  <a:srgbClr val="CC0099"/>
                </a:solidFill>
              </a:rPr>
              <a:t>中用深度优先搜索策略找一条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>
                <a:solidFill>
                  <a:srgbClr val="00B050"/>
                </a:solidFill>
                <a:highlight>
                  <a:srgbClr val="FFFF00"/>
                </a:highlight>
              </a:rPr>
              <a:t>u</a:t>
            </a:r>
            <a:r>
              <a:rPr lang="zh-CN" altLang="en-US" sz="2000" dirty="0">
                <a:solidFill>
                  <a:srgbClr val="00B050"/>
                </a:solidFill>
              </a:rPr>
              <a:t>到</a:t>
            </a:r>
            <a:r>
              <a:rPr lang="en-US" altLang="zh-CN" sz="2000" dirty="0">
                <a:solidFill>
                  <a:srgbClr val="00B050"/>
                </a:solidFill>
                <a:highlight>
                  <a:srgbClr val="FFFF00"/>
                </a:highlight>
              </a:rPr>
              <a:t>v</a:t>
            </a:r>
            <a:r>
              <a:rPr lang="zh-CN" altLang="en-US" sz="2000" dirty="0">
                <a:solidFill>
                  <a:srgbClr val="CC0099"/>
                </a:solidFill>
              </a:rPr>
              <a:t>的简单路径。*</a:t>
            </a:r>
            <a:r>
              <a:rPr lang="en-US" altLang="zh-CN" sz="2000" dirty="0">
                <a:solidFill>
                  <a:srgbClr val="CC0099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2000" dirty="0"/>
              <a:t>    int j;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2000" dirty="0"/>
              <a:t>    for(j=</a:t>
            </a:r>
            <a:r>
              <a:rPr lang="en-US" altLang="zh-CN" sz="2000" dirty="0" err="1"/>
              <a:t>firstadj</a:t>
            </a:r>
            <a:r>
              <a:rPr lang="en-US" altLang="zh-CN" sz="2000" dirty="0"/>
              <a:t>(G, u); j&gt;=0; j=</a:t>
            </a:r>
            <a:r>
              <a:rPr lang="en-US" altLang="zh-CN" sz="2000" dirty="0" err="1"/>
              <a:t>nextadj</a:t>
            </a:r>
            <a:r>
              <a:rPr lang="en-US" altLang="zh-CN" sz="2000" dirty="0"/>
              <a:t>(G, u, j)) </a:t>
            </a:r>
            <a:r>
              <a:rPr lang="en-US" altLang="zh-CN" sz="1400" dirty="0">
                <a:solidFill>
                  <a:srgbClr val="00B050"/>
                </a:solidFill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</a:rPr>
              <a:t>从</a:t>
            </a:r>
            <a:r>
              <a:rPr lang="en-US" altLang="zh-CN" sz="1400" dirty="0">
                <a:solidFill>
                  <a:srgbClr val="00B050"/>
                </a:solidFill>
              </a:rPr>
              <a:t>u</a:t>
            </a:r>
            <a:r>
              <a:rPr lang="zh-CN" altLang="en-US" sz="1400" dirty="0">
                <a:solidFill>
                  <a:srgbClr val="00B050"/>
                </a:solidFill>
              </a:rPr>
              <a:t>的第一个邻接点开始，找</a:t>
            </a:r>
            <a:r>
              <a:rPr lang="en-US" altLang="zh-CN" sz="1400" dirty="0">
                <a:solidFill>
                  <a:srgbClr val="00B050"/>
                </a:solidFill>
              </a:rPr>
              <a:t>u</a:t>
            </a:r>
            <a:r>
              <a:rPr lang="zh-CN" altLang="en-US" sz="1400" dirty="0">
                <a:solidFill>
                  <a:srgbClr val="00B050"/>
                </a:solidFill>
              </a:rPr>
              <a:t>的邻接点的邻接点，直到没有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2000" dirty="0">
                <a:solidFill>
                  <a:srgbClr val="008000"/>
                </a:solidFill>
              </a:rPr>
              <a:t>        if(pre[j]==-1) {  //</a:t>
            </a:r>
            <a:r>
              <a:rPr lang="zh-CN" altLang="en-US" sz="2000" dirty="0">
                <a:solidFill>
                  <a:srgbClr val="008000"/>
                </a:solidFill>
              </a:rPr>
              <a:t>若邻接点</a:t>
            </a:r>
            <a:r>
              <a:rPr lang="en-US" altLang="zh-CN" sz="2000" dirty="0">
                <a:solidFill>
                  <a:srgbClr val="008000"/>
                </a:solidFill>
              </a:rPr>
              <a:t>j</a:t>
            </a:r>
            <a:r>
              <a:rPr lang="zh-CN" altLang="en-US" sz="2000" dirty="0">
                <a:solidFill>
                  <a:srgbClr val="008000"/>
                </a:solidFill>
              </a:rPr>
              <a:t>没有记录</a:t>
            </a:r>
            <a:endParaRPr lang="en-US" altLang="zh-CN" sz="2000" dirty="0">
              <a:solidFill>
                <a:srgbClr val="0080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2000" dirty="0">
                <a:solidFill>
                  <a:srgbClr val="008000"/>
                </a:solidFill>
              </a:rPr>
              <a:t>            pre[j]=u;  //</a:t>
            </a:r>
            <a:r>
              <a:rPr lang="zh-CN" altLang="en-US" sz="2000" dirty="0">
                <a:solidFill>
                  <a:srgbClr val="008000"/>
                </a:solidFill>
              </a:rPr>
              <a:t>记录访问过的邻接点</a:t>
            </a:r>
            <a:r>
              <a:rPr lang="en-US" altLang="zh-CN" sz="2000" dirty="0">
                <a:solidFill>
                  <a:srgbClr val="008000"/>
                </a:solidFill>
              </a:rPr>
              <a:t>j</a:t>
            </a:r>
            <a:r>
              <a:rPr lang="zh-CN" altLang="en-US" sz="2000" dirty="0">
                <a:solidFill>
                  <a:srgbClr val="008000"/>
                </a:solidFill>
              </a:rPr>
              <a:t>，即它的先前访问过结点为</a:t>
            </a:r>
            <a:r>
              <a:rPr lang="en-US" altLang="zh-CN" sz="2000" dirty="0">
                <a:solidFill>
                  <a:srgbClr val="008000"/>
                </a:solidFill>
              </a:rPr>
              <a:t>u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2000" dirty="0">
                <a:solidFill>
                  <a:srgbClr val="008000"/>
                </a:solidFill>
              </a:rPr>
              <a:t>            </a:t>
            </a:r>
            <a:r>
              <a:rPr lang="en-US" altLang="zh-CN" sz="2000" dirty="0">
                <a:solidFill>
                  <a:srgbClr val="0000CC"/>
                </a:solidFill>
              </a:rPr>
              <a:t>if(j==</a:t>
            </a:r>
            <a:r>
              <a:rPr lang="en-US" altLang="zh-CN" sz="2000" dirty="0">
                <a:solidFill>
                  <a:srgbClr val="FF0000"/>
                </a:solidFill>
              </a:rPr>
              <a:t>v</a:t>
            </a:r>
            <a:r>
              <a:rPr lang="en-US" altLang="zh-CN" sz="2000" dirty="0">
                <a:solidFill>
                  <a:srgbClr val="0000CC"/>
                </a:solidFill>
              </a:rPr>
              <a:t>){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若到达路径终点</a:t>
            </a:r>
            <a:r>
              <a:rPr lang="en-US" altLang="zh-CN" sz="2000" dirty="0">
                <a:solidFill>
                  <a:srgbClr val="00B050"/>
                </a:solidFill>
              </a:rPr>
              <a:t>v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           </a:t>
            </a:r>
            <a:r>
              <a:rPr lang="en-US" altLang="zh-CN" sz="2000" dirty="0" err="1">
                <a:solidFill>
                  <a:srgbClr val="0000CC"/>
                </a:solidFill>
              </a:rPr>
              <a:t>print_path</a:t>
            </a:r>
            <a:r>
              <a:rPr lang="en-US" altLang="zh-CN" sz="2000" dirty="0">
                <a:solidFill>
                  <a:srgbClr val="0000CC"/>
                </a:solidFill>
              </a:rPr>
              <a:t>(pre ,v); </a:t>
            </a:r>
            <a:r>
              <a:rPr lang="en-US" altLang="zh-CN" sz="2000" dirty="0">
                <a:solidFill>
                  <a:srgbClr val="CC0099"/>
                </a:solidFill>
              </a:rPr>
              <a:t>/*</a:t>
            </a:r>
            <a:r>
              <a:rPr lang="zh-CN" altLang="en-US" sz="2000" dirty="0">
                <a:solidFill>
                  <a:srgbClr val="CC0099"/>
                </a:solidFill>
              </a:rPr>
              <a:t>从</a:t>
            </a:r>
            <a:r>
              <a:rPr lang="en-US" altLang="zh-CN" sz="2000" dirty="0">
                <a:solidFill>
                  <a:srgbClr val="CC0099"/>
                </a:solidFill>
              </a:rPr>
              <a:t>v</a:t>
            </a:r>
            <a:r>
              <a:rPr lang="zh-CN" altLang="en-US" sz="2000" dirty="0">
                <a:solidFill>
                  <a:srgbClr val="CC0099"/>
                </a:solidFill>
              </a:rPr>
              <a:t>开始沿着</a:t>
            </a:r>
            <a:r>
              <a:rPr lang="en-US" altLang="zh-CN" sz="2000" dirty="0">
                <a:solidFill>
                  <a:srgbClr val="CC0099"/>
                </a:solidFill>
              </a:rPr>
              <a:t>pre</a:t>
            </a:r>
            <a:r>
              <a:rPr lang="zh-CN" altLang="en-US" sz="2000" dirty="0">
                <a:solidFill>
                  <a:srgbClr val="CC0099"/>
                </a:solidFill>
              </a:rPr>
              <a:t>输出路径</a:t>
            </a:r>
            <a:r>
              <a:rPr lang="en-US" altLang="zh-CN" sz="2000" dirty="0">
                <a:solidFill>
                  <a:srgbClr val="CC0099"/>
                </a:solidFill>
              </a:rPr>
              <a:t>u</a:t>
            </a:r>
            <a:r>
              <a:rPr lang="zh-CN" altLang="en-US" sz="2000" dirty="0">
                <a:solidFill>
                  <a:srgbClr val="CC0099"/>
                </a:solidFill>
              </a:rPr>
              <a:t>到</a:t>
            </a:r>
            <a:r>
              <a:rPr lang="en-US" altLang="zh-CN" sz="2000" dirty="0">
                <a:solidFill>
                  <a:srgbClr val="CC0099"/>
                </a:solidFill>
              </a:rPr>
              <a:t>v</a:t>
            </a:r>
            <a:r>
              <a:rPr lang="zh-CN" altLang="en-US" sz="2000" dirty="0">
                <a:solidFill>
                  <a:srgbClr val="CC0099"/>
                </a:solidFill>
              </a:rPr>
              <a:t>*</a:t>
            </a:r>
            <a:r>
              <a:rPr lang="en-US" altLang="zh-CN" sz="2000" dirty="0">
                <a:solidFill>
                  <a:srgbClr val="CC0099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           return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       }            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       else if(</a:t>
            </a:r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</a:rPr>
              <a:t>DFS_path</a:t>
            </a:r>
            <a:r>
              <a:rPr lang="en-US" altLang="zh-CN" sz="2000" dirty="0">
                <a:solidFill>
                  <a:srgbClr val="0000CC"/>
                </a:solidFill>
              </a:rPr>
              <a:t>(G, </a:t>
            </a:r>
            <a:r>
              <a:rPr lang="en-US" altLang="zh-CN" sz="2000" dirty="0">
                <a:solidFill>
                  <a:srgbClr val="FF0000"/>
                </a:solidFill>
              </a:rPr>
              <a:t>j</a:t>
            </a:r>
            <a:r>
              <a:rPr lang="en-US" altLang="zh-CN" sz="2000" dirty="0">
                <a:solidFill>
                  <a:srgbClr val="0000CC"/>
                </a:solidFill>
              </a:rPr>
              <a:t>, v))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若没有到达路径终点</a:t>
            </a:r>
            <a:r>
              <a:rPr lang="en-US" altLang="zh-CN" sz="2000" dirty="0">
                <a:solidFill>
                  <a:srgbClr val="00B050"/>
                </a:solidFill>
              </a:rPr>
              <a:t>v</a:t>
            </a:r>
            <a:r>
              <a:rPr lang="zh-CN" altLang="en-US" sz="2000" dirty="0">
                <a:solidFill>
                  <a:srgbClr val="00B050"/>
                </a:solidFill>
              </a:rPr>
              <a:t>，递归调用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           return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8000"/>
                </a:solidFill>
              </a:rPr>
              <a:t>        }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2000" dirty="0"/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}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20219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8C1DF-0873-4511-9CF2-7ABD12A1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弗洛伊德（</a:t>
            </a:r>
            <a:r>
              <a:rPr lang="en-US" altLang="zh-CN" dirty="0"/>
              <a:t>Floyd</a:t>
            </a:r>
            <a:r>
              <a:rPr lang="zh-CN" altLang="en-US" dirty="0"/>
              <a:t>）算法设计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CBB7D-CDE0-41FE-AE0D-33B804B8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dirty="0"/>
              <a:t>1</a:t>
            </a:r>
            <a:r>
              <a:rPr lang="zh-CN" altLang="en-US" dirty="0"/>
              <a:t>）用二维数组</a:t>
            </a:r>
            <a:r>
              <a:rPr lang="en-US" altLang="zh-CN" dirty="0"/>
              <a:t>A</a:t>
            </a:r>
            <a:r>
              <a:rPr lang="zh-CN" altLang="en-US" dirty="0"/>
              <a:t>存储最短路径长度：</a:t>
            </a:r>
            <a:endParaRPr lang="en-US" altLang="zh-CN" dirty="0"/>
          </a:p>
          <a:p>
            <a:pPr lvl="1" eaLnBrk="1" hangingPunct="1">
              <a:spcAft>
                <a:spcPts val="1200"/>
              </a:spcAft>
              <a:buClrTx/>
              <a:buSzTx/>
            </a:pPr>
            <a:r>
              <a:rPr lang="en-US" altLang="zh-CN" i="1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i="1" kern="1200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i="1" kern="1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i="1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表示考虑顶点</a:t>
            </a:r>
            <a:r>
              <a:rPr lang="en-US" altLang="zh-CN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0~</a:t>
            </a:r>
            <a:r>
              <a:rPr lang="en-US" altLang="zh-CN" i="1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后得出的</a:t>
            </a:r>
            <a:r>
              <a:rPr lang="en-US" altLang="zh-CN" i="1" kern="1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i="1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kern="12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i="1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i="1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的最短路径长度。</a:t>
            </a:r>
          </a:p>
          <a:p>
            <a:pPr lvl="1" eaLnBrk="1" hangingPunct="1">
              <a:spcAft>
                <a:spcPts val="1200"/>
              </a:spcAft>
              <a:buClrTx/>
              <a:buSzTx/>
            </a:pPr>
            <a:r>
              <a:rPr lang="en-US" altLang="zh-CN" i="1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i="1" kern="1200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kern="1200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i="1" kern="1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i="1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表示最终的</a:t>
            </a:r>
            <a:r>
              <a:rPr lang="en-US" altLang="zh-CN" i="1" kern="1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i="1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kern="12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i="1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i="1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的最短路径长度。</a:t>
            </a:r>
          </a:p>
          <a:p>
            <a:pPr>
              <a:spcAft>
                <a:spcPts val="1200"/>
              </a:spcAft>
            </a:pPr>
            <a:r>
              <a:rPr lang="en-US" altLang="zh-CN" dirty="0"/>
              <a:t>2</a:t>
            </a:r>
            <a:r>
              <a:rPr lang="zh-CN" altLang="en-US" dirty="0"/>
              <a:t>）用二维数组</a:t>
            </a:r>
            <a:r>
              <a:rPr lang="en-US" altLang="zh-CN" dirty="0"/>
              <a:t>path</a:t>
            </a:r>
            <a:r>
              <a:rPr lang="zh-CN" altLang="en-US" dirty="0"/>
              <a:t>存放最短路径：</a:t>
            </a:r>
            <a:endParaRPr lang="en-US" altLang="zh-CN" dirty="0"/>
          </a:p>
          <a:p>
            <a:pPr lvl="1" eaLnBrk="1" hangingPunct="1">
              <a:spcAft>
                <a:spcPts val="1200"/>
              </a:spcAft>
              <a:buClrTx/>
              <a:buSzTx/>
            </a:pPr>
            <a:r>
              <a:rPr lang="en-US" altLang="zh-CN" kern="1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en-US" altLang="zh-CN" i="1" kern="1200" baseline="-25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i="1" kern="1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i="1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表示考虑顶点</a:t>
            </a:r>
            <a:r>
              <a:rPr lang="en-US" altLang="zh-CN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0~</a:t>
            </a:r>
            <a:r>
              <a:rPr lang="en-US" altLang="zh-CN" i="1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后得出的</a:t>
            </a:r>
            <a:r>
              <a:rPr lang="en-US" altLang="zh-CN" i="1" kern="1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i="1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kern="12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i="1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i="1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的最短路径。</a:t>
            </a:r>
          </a:p>
          <a:p>
            <a:pPr lvl="1" eaLnBrk="1" hangingPunct="1">
              <a:spcAft>
                <a:spcPts val="1200"/>
              </a:spcAft>
              <a:buClrTx/>
              <a:buSzTx/>
            </a:pPr>
            <a:r>
              <a:rPr lang="en-US" altLang="zh-CN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en-US" altLang="zh-CN" i="1" kern="1200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kern="1200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i="1" kern="1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i="1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表示最终</a:t>
            </a:r>
            <a:r>
              <a:rPr lang="en-US" altLang="zh-CN" i="1" kern="1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i="1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kern="12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i="1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i="1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kern="1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的最短路径。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22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7308F-30A2-462C-A037-2BADEBC0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如何用</a:t>
            </a:r>
            <a:r>
              <a:rPr lang="en-US" altLang="zh-CN" dirty="0"/>
              <a:t>path</a:t>
            </a:r>
            <a:r>
              <a:rPr lang="zh-CN" altLang="en-US" dirty="0"/>
              <a:t>存放最短路径？</a:t>
            </a: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45B0562F-A752-4E59-A74B-2B38DBC5B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12" y="2289365"/>
            <a:ext cx="863600" cy="647700"/>
          </a:xfrm>
          <a:prstGeom prst="ellipse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k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D8456246-F977-44C6-9466-2ECA30462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50" y="4016565"/>
            <a:ext cx="719137" cy="576263"/>
          </a:xfrm>
          <a:prstGeom prst="ellipse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i</a:t>
            </a:r>
            <a:endParaRPr kumimoji="0" lang="en-US" altLang="zh-CN" sz="2000" b="1" i="1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3EF26FF6-FA6D-40B9-A3B1-FCE85B407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8000" y="4054665"/>
            <a:ext cx="719137" cy="576263"/>
          </a:xfrm>
          <a:prstGeom prst="ellipse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j</a:t>
            </a: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B5B3A548-13B8-4EE7-98B2-7D192B50F3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12" y="3719703"/>
            <a:ext cx="358775" cy="36036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BC5DAF40-3C24-440C-8607-5C59948A1EAF}"/>
              </a:ext>
            </a:extLst>
          </p:cNvPr>
          <p:cNvSpPr txBox="1">
            <a:spLocks noChangeArrowheads="1"/>
          </p:cNvSpPr>
          <p:nvPr/>
        </p:nvSpPr>
        <p:spPr bwMode="auto">
          <a:xfrm rot="8100000">
            <a:off x="4859350" y="3297428"/>
            <a:ext cx="6477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98EB3133-9D59-4918-9AF7-8AD54DA8E320}"/>
              </a:ext>
            </a:extLst>
          </p:cNvPr>
          <p:cNvSpPr>
            <a:spLocks/>
          </p:cNvSpPr>
          <p:nvPr/>
        </p:nvSpPr>
        <p:spPr bwMode="auto">
          <a:xfrm>
            <a:off x="5414975" y="2794190"/>
            <a:ext cx="523875" cy="520700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330" y="0"/>
              </a:cxn>
            </a:cxnLst>
            <a:rect l="0" t="0" r="r" b="b"/>
            <a:pathLst>
              <a:path w="330" h="328">
                <a:moveTo>
                  <a:pt x="0" y="328"/>
                </a:moveTo>
                <a:lnTo>
                  <a:pt x="330" y="0"/>
                </a:ln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9AA74D17-DBAB-4158-9F44-7C87FBA7C664}"/>
              </a:ext>
            </a:extLst>
          </p:cNvPr>
          <p:cNvSpPr>
            <a:spLocks/>
          </p:cNvSpPr>
          <p:nvPr/>
        </p:nvSpPr>
        <p:spPr bwMode="auto">
          <a:xfrm>
            <a:off x="6680212" y="2771965"/>
            <a:ext cx="285750" cy="220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0" y="139"/>
              </a:cxn>
            </a:cxnLst>
            <a:rect l="0" t="0" r="r" b="b"/>
            <a:pathLst>
              <a:path w="180" h="139">
                <a:moveTo>
                  <a:pt x="0" y="0"/>
                </a:moveTo>
                <a:lnTo>
                  <a:pt x="180" y="139"/>
                </a:lnTo>
              </a:path>
            </a:pathLst>
          </a:custGeom>
          <a:noFill/>
          <a:ln w="28575" cmpd="sng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1" name="Freeform 15">
            <a:extLst>
              <a:ext uri="{FF2B5EF4-FFF2-40B4-BE49-F238E27FC236}">
                <a16:creationId xmlns:a16="http://schemas.microsoft.com/office/drawing/2014/main" id="{E266FA54-83D1-4344-B393-081086F5FE08}"/>
              </a:ext>
            </a:extLst>
          </p:cNvPr>
          <p:cNvSpPr>
            <a:spLocks/>
          </p:cNvSpPr>
          <p:nvPr/>
        </p:nvSpPr>
        <p:spPr bwMode="auto">
          <a:xfrm>
            <a:off x="7931162" y="3881628"/>
            <a:ext cx="2540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0" y="144"/>
              </a:cxn>
            </a:cxnLst>
            <a:rect l="0" t="0" r="r" b="b"/>
            <a:pathLst>
              <a:path w="160" h="144">
                <a:moveTo>
                  <a:pt x="0" y="0"/>
                </a:moveTo>
                <a:lnTo>
                  <a:pt x="160" y="144"/>
                </a:lnTo>
              </a:path>
            </a:pathLst>
          </a:custGeom>
          <a:noFill/>
          <a:ln w="28575" cmpd="sng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C0F10FBA-24BA-433B-94B9-5E835F7A93BD}"/>
              </a:ext>
            </a:extLst>
          </p:cNvPr>
          <p:cNvSpPr txBox="1">
            <a:spLocks noChangeArrowheads="1"/>
          </p:cNvSpPr>
          <p:nvPr/>
        </p:nvSpPr>
        <p:spPr bwMode="auto">
          <a:xfrm rot="2147976">
            <a:off x="6792925" y="2848165"/>
            <a:ext cx="6477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sp>
        <p:nvSpPr>
          <p:cNvPr id="13" name="Freeform 19">
            <a:extLst>
              <a:ext uri="{FF2B5EF4-FFF2-40B4-BE49-F238E27FC236}">
                <a16:creationId xmlns:a16="http://schemas.microsoft.com/office/drawing/2014/main" id="{101B0875-E5B9-49F7-897D-7A4D9145EA6C}"/>
              </a:ext>
            </a:extLst>
          </p:cNvPr>
          <p:cNvSpPr>
            <a:spLocks/>
          </p:cNvSpPr>
          <p:nvPr/>
        </p:nvSpPr>
        <p:spPr bwMode="auto">
          <a:xfrm>
            <a:off x="4714887" y="4305490"/>
            <a:ext cx="587375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0" y="5"/>
              </a:cxn>
            </a:cxnLst>
            <a:rect l="0" t="0" r="r" b="b"/>
            <a:pathLst>
              <a:path w="370" h="5">
                <a:moveTo>
                  <a:pt x="0" y="0"/>
                </a:moveTo>
                <a:lnTo>
                  <a:pt x="370" y="5"/>
                </a:lnTo>
              </a:path>
            </a:pathLst>
          </a:custGeom>
          <a:noFill/>
          <a:ln w="28575" cmpd="sng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B162A9BA-8FBB-40CA-B497-9D8EFAD44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450" y="4016565"/>
            <a:ext cx="1296987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  <a:cs typeface="Times New Roman" pitchFamily="18" charset="0"/>
              </a:rPr>
              <a:t>……</a:t>
            </a:r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F35A425F-3399-4E9A-8147-9B824F6126C4}"/>
              </a:ext>
            </a:extLst>
          </p:cNvPr>
          <p:cNvSpPr>
            <a:spLocks/>
          </p:cNvSpPr>
          <p:nvPr/>
        </p:nvSpPr>
        <p:spPr bwMode="auto">
          <a:xfrm>
            <a:off x="7575562" y="4300728"/>
            <a:ext cx="45243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5" y="4"/>
              </a:cxn>
            </a:cxnLst>
            <a:rect l="0" t="0" r="r" b="b"/>
            <a:pathLst>
              <a:path w="285" h="4">
                <a:moveTo>
                  <a:pt x="0" y="0"/>
                </a:moveTo>
                <a:lnTo>
                  <a:pt x="285" y="4"/>
                </a:lnTo>
              </a:path>
            </a:pathLst>
          </a:custGeom>
          <a:noFill/>
          <a:ln w="28575" cmpd="sng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6" name="Oval 24">
            <a:extLst>
              <a:ext uri="{FF2B5EF4-FFF2-40B4-BE49-F238E27FC236}">
                <a16:creationId xmlns:a16="http://schemas.microsoft.com/office/drawing/2014/main" id="{9357898D-F718-43BD-9C7C-1532FE85F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62" y="3406965"/>
            <a:ext cx="719138" cy="576263"/>
          </a:xfrm>
          <a:prstGeom prst="ellipse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a</a:t>
            </a:r>
          </a:p>
        </p:txBody>
      </p:sp>
      <p:sp>
        <p:nvSpPr>
          <p:cNvPr id="17" name="Oval 25">
            <a:extLst>
              <a:ext uri="{FF2B5EF4-FFF2-40B4-BE49-F238E27FC236}">
                <a16:creationId xmlns:a16="http://schemas.microsoft.com/office/drawing/2014/main" id="{8AA69DE2-3672-4470-9AC0-914924EB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62" y="4018153"/>
            <a:ext cx="719138" cy="576262"/>
          </a:xfrm>
          <a:prstGeom prst="ellipse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b</a:t>
            </a:r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3CBA5D54-9EE3-4BA8-927E-F85F6982E205}"/>
              </a:ext>
            </a:extLst>
          </p:cNvPr>
          <p:cNvSpPr>
            <a:spLocks/>
          </p:cNvSpPr>
          <p:nvPr/>
        </p:nvSpPr>
        <p:spPr bwMode="auto">
          <a:xfrm>
            <a:off x="6411925" y="4337240"/>
            <a:ext cx="45243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5" y="4"/>
              </a:cxn>
            </a:cxnLst>
            <a:rect l="0" t="0" r="r" b="b"/>
            <a:pathLst>
              <a:path w="285" h="4">
                <a:moveTo>
                  <a:pt x="0" y="0"/>
                </a:moveTo>
                <a:lnTo>
                  <a:pt x="285" y="4"/>
                </a:lnTo>
              </a:path>
            </a:pathLst>
          </a:custGeom>
          <a:noFill/>
          <a:ln w="28575" cmpd="sng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9" name="Freeform 27">
            <a:extLst>
              <a:ext uri="{FF2B5EF4-FFF2-40B4-BE49-F238E27FC236}">
                <a16:creationId xmlns:a16="http://schemas.microsoft.com/office/drawing/2014/main" id="{0F964D52-8DCC-4060-B10A-5FFA364E83B4}"/>
              </a:ext>
            </a:extLst>
          </p:cNvPr>
          <p:cNvSpPr>
            <a:spLocks/>
          </p:cNvSpPr>
          <p:nvPr/>
        </p:nvSpPr>
        <p:spPr bwMode="auto">
          <a:xfrm>
            <a:off x="7270762" y="3225990"/>
            <a:ext cx="2540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0" y="144"/>
              </a:cxn>
            </a:cxnLst>
            <a:rect l="0" t="0" r="r" b="b"/>
            <a:pathLst>
              <a:path w="160" h="144">
                <a:moveTo>
                  <a:pt x="0" y="0"/>
                </a:moveTo>
                <a:lnTo>
                  <a:pt x="160" y="144"/>
                </a:lnTo>
              </a:path>
            </a:pathLst>
          </a:custGeom>
          <a:noFill/>
          <a:ln w="28575" cmpd="sng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762F9180-C4BE-489E-BAAB-BA0F39EFC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582262"/>
            <a:ext cx="7500990" cy="89768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ts val="3500"/>
              </a:lnSpc>
              <a:spcBef>
                <a:spcPts val="0"/>
              </a:spcBef>
            </a:pPr>
            <a:r>
              <a:rPr lang="zh-CN" altLang="nb-NO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经过顶点</a:t>
            </a:r>
            <a:r>
              <a:rPr lang="en-US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的路径更短： </a:t>
            </a:r>
            <a:r>
              <a:rPr lang="zh-CN" altLang="en-US" sz="28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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nb-NO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path</a:t>
            </a:r>
            <a:r>
              <a:rPr lang="nb-NO" altLang="zh-CN" sz="2200" b="1" i="1" baseline="-25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nb-NO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nb-NO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nb-NO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lang="nb-NO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nb-NO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 = </a:t>
            </a:r>
            <a:r>
              <a:rPr lang="nb-NO" altLang="zh-CN" sz="2200" b="1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 </a:t>
            </a:r>
            <a:r>
              <a:rPr lang="nb-NO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 path</a:t>
            </a:r>
            <a:r>
              <a:rPr lang="nb-NO" altLang="zh-CN" sz="2200" b="1" i="1" baseline="-25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b="1" baseline="-25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nb-NO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nb-NO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nb-NO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lang="nb-NO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nb-NO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</a:t>
            </a:r>
            <a:endParaRPr lang="en-US" altLang="zh-CN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否则： </a:t>
            </a:r>
            <a:r>
              <a:rPr lang="zh-CN" altLang="en-US" sz="28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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nb-NO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path</a:t>
            </a:r>
            <a:r>
              <a:rPr lang="nb-NO" altLang="zh-CN" sz="2200" b="1" i="1" baseline="-25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nb-NO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nb-NO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nb-NO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lang="nb-NO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nb-NO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 = </a:t>
            </a:r>
            <a:r>
              <a:rPr lang="en-US" altLang="zh-CN" sz="2200" b="1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b </a:t>
            </a:r>
            <a:r>
              <a:rPr lang="nb-NO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 path</a:t>
            </a:r>
            <a:r>
              <a:rPr lang="nb-NO" altLang="zh-CN" sz="2200" b="1" i="1" baseline="-25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b="1" baseline="-25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nb-NO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nb-NO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nb-NO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lang="nb-NO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nb-NO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  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不改变</a:t>
            </a: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B7A4BA58-38C1-4C13-901D-F59B192BB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62930"/>
            <a:ext cx="11277600" cy="369332"/>
          </a:xfrm>
          <a:prstGeom prst="rect">
            <a:avLst/>
          </a:prstGeom>
          <a:solidFill>
            <a:srgbClr val="FFFFC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path</a:t>
            </a:r>
            <a:r>
              <a:rPr lang="en-US" altLang="zh-CN" b="1" i="1" baseline="-25000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b="1" i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表示考虑过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的顶点得到</a:t>
            </a:r>
            <a:r>
              <a:rPr lang="en-US" altLang="zh-CN" b="1" i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的最短路径，该路径上顶点</a:t>
            </a:r>
            <a:r>
              <a:rPr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的前一个顶点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1974C86-7497-4097-9B68-F207B3B6939A}"/>
              </a:ext>
            </a:extLst>
          </p:cNvPr>
          <p:cNvGrpSpPr/>
          <p:nvPr/>
        </p:nvGrpSpPr>
        <p:grpSpPr>
          <a:xfrm>
            <a:off x="4535471" y="4664281"/>
            <a:ext cx="3643338" cy="658517"/>
            <a:chOff x="2074846" y="3303586"/>
            <a:chExt cx="3643338" cy="658517"/>
          </a:xfrm>
        </p:grpSpPr>
        <p:sp>
          <p:nvSpPr>
            <p:cNvPr id="23" name="TextBox 21">
              <a:extLst>
                <a:ext uri="{FF2B5EF4-FFF2-40B4-BE49-F238E27FC236}">
                  <a16:creationId xmlns:a16="http://schemas.microsoft.com/office/drawing/2014/main" id="{42F0B86B-A3CF-4861-8101-632049B9D76A}"/>
                </a:ext>
              </a:extLst>
            </p:cNvPr>
            <p:cNvSpPr txBox="1"/>
            <p:nvPr/>
          </p:nvSpPr>
          <p:spPr>
            <a:xfrm>
              <a:off x="3286116" y="3500438"/>
              <a:ext cx="1785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  <a:cs typeface="Times New Roman" pitchFamily="18" charset="0"/>
                </a:rPr>
                <a:t>path</a:t>
              </a:r>
              <a:r>
                <a:rPr kumimoji="0" lang="nb-NO" altLang="zh-CN" sz="2000" b="1" i="1" u="none" strike="noStrike" kern="0" cap="none" spc="0" normalizeH="0" baseline="-2500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  <a:cs typeface="Times New Roman" pitchFamily="18" charset="0"/>
                </a:rPr>
                <a:t>k</a:t>
              </a:r>
              <a:r>
                <a:rPr kumimoji="0" lang="en-US" altLang="zh-CN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  <a:cs typeface="Times New Roman" pitchFamily="18" charset="0"/>
                </a:rPr>
                <a:t>-1</a:t>
              </a:r>
              <a:r>
                <a:rPr kumimoji="0" lang="nb-NO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  <a:cs typeface="Times New Roman" pitchFamily="18" charset="0"/>
                </a:rPr>
                <a:t>[</a:t>
              </a:r>
              <a:r>
                <a:rPr kumimoji="0" lang="nb-NO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  <a:cs typeface="Times New Roman" pitchFamily="18" charset="0"/>
                </a:rPr>
                <a:t>i</a:t>
              </a:r>
              <a:r>
                <a:rPr kumimoji="0" lang="nb-NO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  <a:cs typeface="Times New Roman" pitchFamily="18" charset="0"/>
                </a:rPr>
                <a:t>][</a:t>
              </a:r>
              <a:r>
                <a:rPr kumimoji="0" lang="nb-NO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  <a:cs typeface="Times New Roman" pitchFamily="18" charset="0"/>
                </a:rPr>
                <a:t>j</a:t>
              </a:r>
              <a:r>
                <a:rPr kumimoji="0" lang="nb-NO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  <a:cs typeface="Times New Roman" pitchFamily="18" charset="0"/>
                </a:rPr>
                <a:t>]=</a:t>
              </a:r>
              <a:r>
                <a:rPr kumimoji="0" lang="nb-NO" altLang="zh-CN" sz="18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楷体_GB2312" pitchFamily="49" charset="-122"/>
                  <a:cs typeface="Times New Roman" pitchFamily="18" charset="0"/>
                </a:rPr>
                <a:t>b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24" name="右大括号 23">
              <a:extLst>
                <a:ext uri="{FF2B5EF4-FFF2-40B4-BE49-F238E27FC236}">
                  <a16:creationId xmlns:a16="http://schemas.microsoft.com/office/drawing/2014/main" id="{04C518BE-EE55-4FED-9CD8-1662F11E46C1}"/>
                </a:ext>
              </a:extLst>
            </p:cNvPr>
            <p:cNvSpPr/>
            <p:nvPr/>
          </p:nvSpPr>
          <p:spPr>
            <a:xfrm rot="5400000">
              <a:off x="3770515" y="1607917"/>
              <a:ext cx="252000" cy="3643338"/>
            </a:xfrm>
            <a:prstGeom prst="rightBrace">
              <a:avLst/>
            </a:prstGeom>
            <a:noFill/>
            <a:ln w="28575" cap="flat" cmpd="sng" algn="ctr">
              <a:solidFill>
                <a:srgbClr val="6600CC"/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B261D7D-2713-48D4-B7A0-C19EACB77300}"/>
              </a:ext>
            </a:extLst>
          </p:cNvPr>
          <p:cNvGrpSpPr/>
          <p:nvPr/>
        </p:nvGrpSpPr>
        <p:grpSpPr>
          <a:xfrm>
            <a:off x="6369306" y="2649147"/>
            <a:ext cx="2816456" cy="615463"/>
            <a:chOff x="3908681" y="1288452"/>
            <a:chExt cx="2816456" cy="615463"/>
          </a:xfrm>
        </p:grpSpPr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FC2022D2-9ED3-4744-8E03-C36387DFF882}"/>
                </a:ext>
              </a:extLst>
            </p:cNvPr>
            <p:cNvSpPr txBox="1"/>
            <p:nvPr/>
          </p:nvSpPr>
          <p:spPr>
            <a:xfrm rot="2640977">
              <a:off x="4749252" y="1288452"/>
              <a:ext cx="19463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  <a:cs typeface="Times New Roman" pitchFamily="18" charset="0"/>
                </a:rPr>
                <a:t>path</a:t>
              </a:r>
              <a:r>
                <a:rPr kumimoji="0" lang="nb-NO" altLang="zh-CN" sz="2000" b="1" i="1" u="none" strike="noStrike" kern="0" cap="none" spc="0" normalizeH="0" baseline="-2500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  <a:cs typeface="Times New Roman" pitchFamily="18" charset="0"/>
                </a:rPr>
                <a:t>k</a:t>
              </a:r>
              <a:r>
                <a:rPr kumimoji="0" lang="nb-NO" altLang="zh-CN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  <a:cs typeface="Times New Roman" pitchFamily="18" charset="0"/>
                </a:rPr>
                <a:t>-1</a:t>
              </a:r>
              <a:r>
                <a:rPr kumimoji="0" lang="nb-NO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  <a:cs typeface="Times New Roman" pitchFamily="18" charset="0"/>
                </a:rPr>
                <a:t>[</a:t>
              </a:r>
              <a:r>
                <a:rPr kumimoji="0" lang="nb-NO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  <a:cs typeface="Times New Roman" pitchFamily="18" charset="0"/>
                </a:rPr>
                <a:t>k</a:t>
              </a:r>
              <a:r>
                <a:rPr kumimoji="0" lang="nb-NO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  <a:cs typeface="Times New Roman" pitchFamily="18" charset="0"/>
                </a:rPr>
                <a:t>][</a:t>
              </a:r>
              <a:r>
                <a:rPr kumimoji="0" lang="nb-NO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  <a:cs typeface="Times New Roman" pitchFamily="18" charset="0"/>
                </a:rPr>
                <a:t>j</a:t>
              </a:r>
              <a:r>
                <a:rPr kumimoji="0" lang="nb-NO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  <a:cs typeface="Times New Roman" pitchFamily="18" charset="0"/>
                </a:rPr>
                <a:t>]=</a:t>
              </a:r>
              <a:r>
                <a:rPr kumimoji="0" lang="nb-NO" altLang="zh-CN" sz="18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楷体_GB2312" pitchFamily="49" charset="-122"/>
                  <a:cs typeface="Times New Roman" pitchFamily="18" charset="0"/>
                </a:rPr>
                <a:t>a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27" name="右大括号 26">
              <a:extLst>
                <a:ext uri="{FF2B5EF4-FFF2-40B4-BE49-F238E27FC236}">
                  <a16:creationId xmlns:a16="http://schemas.microsoft.com/office/drawing/2014/main" id="{900BAA6D-BF9C-4EA0-AF32-41C179549523}"/>
                </a:ext>
              </a:extLst>
            </p:cNvPr>
            <p:cNvSpPr/>
            <p:nvPr/>
          </p:nvSpPr>
          <p:spPr>
            <a:xfrm rot="18702632">
              <a:off x="5172909" y="351687"/>
              <a:ext cx="288000" cy="2816456"/>
            </a:xfrm>
            <a:prstGeom prst="rightBrace">
              <a:avLst/>
            </a:prstGeom>
            <a:noFill/>
            <a:ln w="28575" cap="flat" cmpd="sng" algn="ctr">
              <a:solidFill>
                <a:srgbClr val="6600CC"/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" name="TextBox 31">
            <a:extLst>
              <a:ext uri="{FF2B5EF4-FFF2-40B4-BE49-F238E27FC236}">
                <a16:creationId xmlns:a16="http://schemas.microsoft.com/office/drawing/2014/main" id="{42549B7A-571C-4865-8727-15CA4635FFE1}"/>
              </a:ext>
            </a:extLst>
          </p:cNvPr>
          <p:cNvSpPr txBox="1"/>
          <p:nvPr/>
        </p:nvSpPr>
        <p:spPr>
          <a:xfrm>
            <a:off x="528582" y="2218380"/>
            <a:ext cx="45290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  已经考虑过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0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～</a:t>
            </a:r>
            <a:r>
              <a:rPr lang="en-US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k</a:t>
            </a:r>
            <a:r>
              <a:rPr lang="en-US" altLang="zh-CN" sz="2200" b="1" dirty="0">
                <a:solidFill>
                  <a:srgbClr val="3333FF"/>
                </a:solidFill>
                <a:latin typeface="宋体"/>
                <a:ea typeface="宋体"/>
                <a:cs typeface="Times New Roman" pitchFamily="18" charset="0"/>
                <a:sym typeface="Wingdings"/>
              </a:rPr>
              <a:t>-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顶点的情况</a:t>
            </a:r>
            <a:endParaRPr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" name="TextBox 32">
            <a:extLst>
              <a:ext uri="{FF2B5EF4-FFF2-40B4-BE49-F238E27FC236}">
                <a16:creationId xmlns:a16="http://schemas.microsoft.com/office/drawing/2014/main" id="{C1BB8DBF-DA53-45C0-9C26-E7ACDF092C12}"/>
              </a:ext>
            </a:extLst>
          </p:cNvPr>
          <p:cNvSpPr txBox="1"/>
          <p:nvPr/>
        </p:nvSpPr>
        <p:spPr>
          <a:xfrm>
            <a:off x="528582" y="5201938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 现在考虑顶点</a:t>
            </a:r>
            <a:r>
              <a:rPr lang="en-US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k</a:t>
            </a:r>
            <a:endParaRPr lang="zh-CN" altLang="en-US" sz="2200" b="1" i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8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8" grpId="0"/>
      <p:bldP spid="29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A434C-FC64-4AEF-AFF6-1B23B905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695724"/>
          </a:xfrm>
        </p:spPr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算法示例演示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F3BC2435-E612-4349-AF72-7773CEB78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666" y="2319330"/>
            <a:ext cx="792162" cy="288925"/>
          </a:xfrm>
          <a:prstGeom prst="rightArrow">
            <a:avLst>
              <a:gd name="adj1" fmla="val 50000"/>
              <a:gd name="adj2" fmla="val 68544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21">
            <a:extLst>
              <a:ext uri="{FF2B5EF4-FFF2-40B4-BE49-F238E27FC236}">
                <a16:creationId xmlns:a16="http://schemas.microsoft.com/office/drawing/2014/main" id="{7405701A-F142-43F0-98D9-F9FB6529B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714" y="1462074"/>
            <a:ext cx="431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  <a:ea typeface="宋体" pitchFamily="2" charset="-122"/>
              </a:rPr>
              <a:t>5</a:t>
            </a:r>
          </a:p>
        </p:txBody>
      </p:sp>
      <p:grpSp>
        <p:nvGrpSpPr>
          <p:cNvPr id="6" name="组合 119">
            <a:extLst>
              <a:ext uri="{FF2B5EF4-FFF2-40B4-BE49-F238E27FC236}">
                <a16:creationId xmlns:a16="http://schemas.microsoft.com/office/drawing/2014/main" id="{24A56AE9-B201-4169-9746-8DCBB7E5CA9E}"/>
              </a:ext>
            </a:extLst>
          </p:cNvPr>
          <p:cNvGrpSpPr/>
          <p:nvPr/>
        </p:nvGrpSpPr>
        <p:grpSpPr>
          <a:xfrm>
            <a:off x="6705600" y="1676388"/>
            <a:ext cx="2504166" cy="1752612"/>
            <a:chOff x="5161430" y="928670"/>
            <a:chExt cx="2504166" cy="175261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9C5DF0A-ED10-4C5E-987F-D31525BE91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04968" y="1785132"/>
              <a:ext cx="1714512" cy="1588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tailEnd type="none"/>
            </a:ln>
            <a:effectLst/>
          </p:spPr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DB7668A-D6F4-4841-89AB-5C142D91724A}"/>
                </a:ext>
              </a:extLst>
            </p:cNvPr>
            <p:cNvCxnSpPr/>
            <p:nvPr/>
          </p:nvCxnSpPr>
          <p:spPr>
            <a:xfrm>
              <a:off x="5163018" y="941370"/>
              <a:ext cx="144000" cy="1588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tailEnd type="none"/>
            </a:ln>
            <a:effectLst/>
          </p:spPr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391F834-D8C2-41FF-9C6A-B88F6042DF4E}"/>
                </a:ext>
              </a:extLst>
            </p:cNvPr>
            <p:cNvCxnSpPr/>
            <p:nvPr/>
          </p:nvCxnSpPr>
          <p:spPr>
            <a:xfrm>
              <a:off x="5163018" y="2654294"/>
              <a:ext cx="144000" cy="1588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tailEnd type="none"/>
            </a:ln>
            <a:effectLst/>
          </p:spPr>
        </p:cxnSp>
        <p:sp>
          <p:nvSpPr>
            <p:cNvPr id="10" name="TextBox 99">
              <a:extLst>
                <a:ext uri="{FF2B5EF4-FFF2-40B4-BE49-F238E27FC236}">
                  <a16:creationId xmlns:a16="http://schemas.microsoft.com/office/drawing/2014/main" id="{68202B2C-CBE5-4067-A120-EAB598594FA4}"/>
                </a:ext>
              </a:extLst>
            </p:cNvPr>
            <p:cNvSpPr txBox="1"/>
            <p:nvPr/>
          </p:nvSpPr>
          <p:spPr>
            <a:xfrm>
              <a:off x="5429256" y="972706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rPr>
                <a:t>0</a:t>
              </a:r>
              <a:endPara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1" name="TextBox 100">
              <a:extLst>
                <a:ext uri="{FF2B5EF4-FFF2-40B4-BE49-F238E27FC236}">
                  <a16:creationId xmlns:a16="http://schemas.microsoft.com/office/drawing/2014/main" id="{181F67A2-A801-43B1-AE99-C5BA5F2A4CE3}"/>
                </a:ext>
              </a:extLst>
            </p:cNvPr>
            <p:cNvSpPr txBox="1"/>
            <p:nvPr/>
          </p:nvSpPr>
          <p:spPr>
            <a:xfrm>
              <a:off x="6020274" y="972706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rPr>
                <a:t>5</a:t>
              </a:r>
              <a:endPara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2" name="TextBox 101">
              <a:extLst>
                <a:ext uri="{FF2B5EF4-FFF2-40B4-BE49-F238E27FC236}">
                  <a16:creationId xmlns:a16="http://schemas.microsoft.com/office/drawing/2014/main" id="{A293B139-5F7B-48DF-AD0E-D5DCD68C2AB3}"/>
                </a:ext>
              </a:extLst>
            </p:cNvPr>
            <p:cNvSpPr txBox="1"/>
            <p:nvPr/>
          </p:nvSpPr>
          <p:spPr>
            <a:xfrm>
              <a:off x="7163282" y="972706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rPr>
                <a:t>7</a:t>
              </a:r>
              <a:endPara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3" name="TextBox 102">
              <a:extLst>
                <a:ext uri="{FF2B5EF4-FFF2-40B4-BE49-F238E27FC236}">
                  <a16:creationId xmlns:a16="http://schemas.microsoft.com/office/drawing/2014/main" id="{63B6F414-8F3E-4D75-AFB4-ADAB48E089F2}"/>
                </a:ext>
              </a:extLst>
            </p:cNvPr>
            <p:cNvSpPr txBox="1"/>
            <p:nvPr/>
          </p:nvSpPr>
          <p:spPr>
            <a:xfrm>
              <a:off x="6572264" y="954070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宋体"/>
                  <a:ea typeface="宋体"/>
                </a:rPr>
                <a:t>∞</a:t>
              </a:r>
            </a:p>
          </p:txBody>
        </p:sp>
        <p:sp>
          <p:nvSpPr>
            <p:cNvPr id="14" name="TextBox 103">
              <a:extLst>
                <a:ext uri="{FF2B5EF4-FFF2-40B4-BE49-F238E27FC236}">
                  <a16:creationId xmlns:a16="http://schemas.microsoft.com/office/drawing/2014/main" id="{4F736144-796C-4D23-92C4-A79F6035672D}"/>
                </a:ext>
              </a:extLst>
            </p:cNvPr>
            <p:cNvSpPr txBox="1"/>
            <p:nvPr/>
          </p:nvSpPr>
          <p:spPr>
            <a:xfrm>
              <a:off x="5429256" y="1401334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宋体"/>
                  <a:ea typeface="楷体_GB2312" pitchFamily="49" charset="-122"/>
                </a:rPr>
                <a:t>∞</a:t>
              </a:r>
              <a:endPara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5" name="TextBox 104">
              <a:extLst>
                <a:ext uri="{FF2B5EF4-FFF2-40B4-BE49-F238E27FC236}">
                  <a16:creationId xmlns:a16="http://schemas.microsoft.com/office/drawing/2014/main" id="{DB12370A-FB6A-452E-A42D-47FBD9515023}"/>
                </a:ext>
              </a:extLst>
            </p:cNvPr>
            <p:cNvSpPr txBox="1"/>
            <p:nvPr/>
          </p:nvSpPr>
          <p:spPr>
            <a:xfrm>
              <a:off x="6020274" y="1401334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rPr>
                <a:t>0</a:t>
              </a:r>
              <a:endPara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6" name="TextBox 105">
              <a:extLst>
                <a:ext uri="{FF2B5EF4-FFF2-40B4-BE49-F238E27FC236}">
                  <a16:creationId xmlns:a16="http://schemas.microsoft.com/office/drawing/2014/main" id="{B6D96972-2119-4DE9-8930-6C290EB18FAB}"/>
                </a:ext>
              </a:extLst>
            </p:cNvPr>
            <p:cNvSpPr txBox="1"/>
            <p:nvPr/>
          </p:nvSpPr>
          <p:spPr>
            <a:xfrm>
              <a:off x="7163282" y="1401334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  <a:cs typeface="Times New Roman" pitchFamily="18" charset="0"/>
                </a:rPr>
                <a:t>2</a:t>
              </a:r>
              <a:endPara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17" name="TextBox 106">
              <a:extLst>
                <a:ext uri="{FF2B5EF4-FFF2-40B4-BE49-F238E27FC236}">
                  <a16:creationId xmlns:a16="http://schemas.microsoft.com/office/drawing/2014/main" id="{25D202F0-297A-46BB-8C6D-EDA95461494C}"/>
                </a:ext>
              </a:extLst>
            </p:cNvPr>
            <p:cNvSpPr txBox="1"/>
            <p:nvPr/>
          </p:nvSpPr>
          <p:spPr>
            <a:xfrm>
              <a:off x="6572264" y="1382698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宋体"/>
                  <a:cs typeface="Times New Roman" pitchFamily="18" charset="0"/>
                  <a:sym typeface="Symbol"/>
                </a:rPr>
                <a:t>4</a:t>
              </a:r>
              <a:endPara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宋体"/>
                <a:cs typeface="Times New Roman" pitchFamily="18" charset="0"/>
              </a:endParaRPr>
            </a:p>
          </p:txBody>
        </p:sp>
        <p:sp>
          <p:nvSpPr>
            <p:cNvPr id="18" name="TextBox 107">
              <a:extLst>
                <a:ext uri="{FF2B5EF4-FFF2-40B4-BE49-F238E27FC236}">
                  <a16:creationId xmlns:a16="http://schemas.microsoft.com/office/drawing/2014/main" id="{A69152BD-8955-424F-9425-73BF9944E7C7}"/>
                </a:ext>
              </a:extLst>
            </p:cNvPr>
            <p:cNvSpPr txBox="1"/>
            <p:nvPr/>
          </p:nvSpPr>
          <p:spPr>
            <a:xfrm>
              <a:off x="5429256" y="2263352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宋体"/>
                  <a:ea typeface="楷体_GB2312" pitchFamily="49" charset="-122"/>
                </a:rPr>
                <a:t>∞ </a:t>
              </a:r>
              <a:endPara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9" name="TextBox 108">
              <a:extLst>
                <a:ext uri="{FF2B5EF4-FFF2-40B4-BE49-F238E27FC236}">
                  <a16:creationId xmlns:a16="http://schemas.microsoft.com/office/drawing/2014/main" id="{A384CA4B-C3B6-4FDB-8F9A-4A7C55388A26}"/>
                </a:ext>
              </a:extLst>
            </p:cNvPr>
            <p:cNvSpPr txBox="1"/>
            <p:nvPr/>
          </p:nvSpPr>
          <p:spPr>
            <a:xfrm>
              <a:off x="6020274" y="2263352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宋体"/>
                  <a:ea typeface="楷体_GB2312" pitchFamily="49" charset="-122"/>
                </a:rPr>
                <a:t>∞</a:t>
              </a:r>
              <a:endPara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20" name="TextBox 109">
              <a:extLst>
                <a:ext uri="{FF2B5EF4-FFF2-40B4-BE49-F238E27FC236}">
                  <a16:creationId xmlns:a16="http://schemas.microsoft.com/office/drawing/2014/main" id="{2A5A5D3F-61A5-4B5F-AEFF-9EC12512008E}"/>
                </a:ext>
              </a:extLst>
            </p:cNvPr>
            <p:cNvSpPr txBox="1"/>
            <p:nvPr/>
          </p:nvSpPr>
          <p:spPr>
            <a:xfrm>
              <a:off x="7163282" y="226335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rPr>
                <a:t>0</a:t>
              </a:r>
              <a:endPara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21" name="TextBox 110">
              <a:extLst>
                <a:ext uri="{FF2B5EF4-FFF2-40B4-BE49-F238E27FC236}">
                  <a16:creationId xmlns:a16="http://schemas.microsoft.com/office/drawing/2014/main" id="{29EA605E-5670-4A7F-853D-AA03DCECFCB6}"/>
                </a:ext>
              </a:extLst>
            </p:cNvPr>
            <p:cNvSpPr txBox="1"/>
            <p:nvPr/>
          </p:nvSpPr>
          <p:spPr>
            <a:xfrm>
              <a:off x="6572264" y="2244716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宋体"/>
                  <a:cs typeface="Times New Roman" pitchFamily="18" charset="0"/>
                  <a:sym typeface="Symbol"/>
                </a:rPr>
                <a:t>1</a:t>
              </a:r>
              <a:endPara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宋体"/>
                <a:cs typeface="Times New Roman" pitchFamily="18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CD6872C-4633-4DC9-874B-B18CBBDD25E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93722" y="1810532"/>
              <a:ext cx="1714512" cy="1588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tailEnd type="none"/>
            </a:ln>
            <a:effectLst/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8E0D347-5C58-4377-A163-A5FFA2CD1E3F}"/>
                </a:ext>
              </a:extLst>
            </p:cNvPr>
            <p:cNvCxnSpPr/>
            <p:nvPr/>
          </p:nvCxnSpPr>
          <p:spPr>
            <a:xfrm>
              <a:off x="7521596" y="966770"/>
              <a:ext cx="144000" cy="1588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tailEnd type="none"/>
            </a:ln>
            <a:effectLst/>
          </p:spPr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D6FF878-F7D6-4F46-BED4-28E349841677}"/>
                </a:ext>
              </a:extLst>
            </p:cNvPr>
            <p:cNvCxnSpPr/>
            <p:nvPr/>
          </p:nvCxnSpPr>
          <p:spPr>
            <a:xfrm>
              <a:off x="7521596" y="2679694"/>
              <a:ext cx="144000" cy="1588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tailEnd type="none"/>
            </a:ln>
            <a:effectLst/>
          </p:spPr>
        </p:cxnSp>
        <p:sp>
          <p:nvSpPr>
            <p:cNvPr id="25" name="TextBox 115">
              <a:extLst>
                <a:ext uri="{FF2B5EF4-FFF2-40B4-BE49-F238E27FC236}">
                  <a16:creationId xmlns:a16="http://schemas.microsoft.com/office/drawing/2014/main" id="{00E361B6-4F5D-43E1-A2DB-1E58B1EBA687}"/>
                </a:ext>
              </a:extLst>
            </p:cNvPr>
            <p:cNvSpPr txBox="1"/>
            <p:nvPr/>
          </p:nvSpPr>
          <p:spPr>
            <a:xfrm>
              <a:off x="5429256" y="180456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rPr>
                <a:t>3</a:t>
              </a:r>
              <a:endPara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26" name="TextBox 116">
              <a:extLst>
                <a:ext uri="{FF2B5EF4-FFF2-40B4-BE49-F238E27FC236}">
                  <a16:creationId xmlns:a16="http://schemas.microsoft.com/office/drawing/2014/main" id="{61C4798F-8317-435D-BDFB-C66E3659C025}"/>
                </a:ext>
              </a:extLst>
            </p:cNvPr>
            <p:cNvSpPr txBox="1"/>
            <p:nvPr/>
          </p:nvSpPr>
          <p:spPr>
            <a:xfrm>
              <a:off x="6020274" y="180456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rPr>
                <a:t>3</a:t>
              </a:r>
              <a:endPara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27" name="TextBox 117">
              <a:extLst>
                <a:ext uri="{FF2B5EF4-FFF2-40B4-BE49-F238E27FC236}">
                  <a16:creationId xmlns:a16="http://schemas.microsoft.com/office/drawing/2014/main" id="{DCE81B42-2BD7-46FF-B0C4-E4B94F7C92C2}"/>
                </a:ext>
              </a:extLst>
            </p:cNvPr>
            <p:cNvSpPr txBox="1"/>
            <p:nvPr/>
          </p:nvSpPr>
          <p:spPr>
            <a:xfrm>
              <a:off x="7163282" y="1804562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rPr>
                <a:t>2</a:t>
              </a:r>
              <a:endPara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28" name="TextBox 118">
              <a:extLst>
                <a:ext uri="{FF2B5EF4-FFF2-40B4-BE49-F238E27FC236}">
                  <a16:creationId xmlns:a16="http://schemas.microsoft.com/office/drawing/2014/main" id="{11F13AE3-15F4-4DE2-9547-28B8D82E6B1C}"/>
                </a:ext>
              </a:extLst>
            </p:cNvPr>
            <p:cNvSpPr txBox="1"/>
            <p:nvPr/>
          </p:nvSpPr>
          <p:spPr>
            <a:xfrm>
              <a:off x="6572264" y="1785926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宋体"/>
                  <a:ea typeface="宋体"/>
                </a:rPr>
                <a:t>0</a:t>
              </a:r>
              <a:endPara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宋体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87A7D53-A1C6-4E1F-B189-1B3ED14B7597}"/>
              </a:ext>
            </a:extLst>
          </p:cNvPr>
          <p:cNvGrpSpPr/>
          <p:nvPr/>
        </p:nvGrpSpPr>
        <p:grpSpPr>
          <a:xfrm>
            <a:off x="1829890" y="1684324"/>
            <a:ext cx="2736850" cy="1943101"/>
            <a:chOff x="906456" y="936606"/>
            <a:chExt cx="2736850" cy="1943101"/>
          </a:xfrm>
        </p:grpSpPr>
        <p:sp>
          <p:nvSpPr>
            <p:cNvPr id="30" name="Oval 9">
              <a:extLst>
                <a:ext uri="{FF2B5EF4-FFF2-40B4-BE49-F238E27FC236}">
                  <a16:creationId xmlns:a16="http://schemas.microsoft.com/office/drawing/2014/main" id="{8E4C8B73-3AC6-4C87-B757-31FDC23A4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56" y="936606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1" name="Oval 10">
              <a:extLst>
                <a:ext uri="{FF2B5EF4-FFF2-40B4-BE49-F238E27FC236}">
                  <a16:creationId xmlns:a16="http://schemas.microsoft.com/office/drawing/2014/main" id="{2813EC5F-DE7B-4032-A425-2FD9CE754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044" y="936606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1460C2AE-2B51-432D-A155-BCAF75717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56" y="2160569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3" name="Oval 12">
              <a:extLst>
                <a:ext uri="{FF2B5EF4-FFF2-40B4-BE49-F238E27FC236}">
                  <a16:creationId xmlns:a16="http://schemas.microsoft.com/office/drawing/2014/main" id="{6B8D8317-7718-460E-B414-9A20BEDC6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481" y="2160569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4" name="Line 13">
              <a:extLst>
                <a:ext uri="{FF2B5EF4-FFF2-40B4-BE49-F238E27FC236}">
                  <a16:creationId xmlns:a16="http://schemas.microsoft.com/office/drawing/2014/main" id="{671445E0-54C4-4BA7-8A6D-0F8A8A090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2719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35" name="Line 14">
              <a:extLst>
                <a:ext uri="{FF2B5EF4-FFF2-40B4-BE49-F238E27FC236}">
                  <a16:creationId xmlns:a16="http://schemas.microsoft.com/office/drawing/2014/main" id="{E91CFAA2-B234-4503-9D5B-504678894A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6819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E1B815CB-40BB-484C-AD9B-55D9169BC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081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D0B06F53-8A06-44B4-85AF-CE67A45E3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944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38" name="Text Box 22">
              <a:extLst>
                <a:ext uri="{FF2B5EF4-FFF2-40B4-BE49-F238E27FC236}">
                  <a16:creationId xmlns:a16="http://schemas.microsoft.com/office/drawing/2014/main" id="{7D7C7206-6F98-4EE2-8125-333C96589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456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3</a:t>
              </a:r>
            </a:p>
          </p:txBody>
        </p:sp>
        <p:sp>
          <p:nvSpPr>
            <p:cNvPr id="39" name="Text Box 23">
              <a:extLst>
                <a:ext uri="{FF2B5EF4-FFF2-40B4-BE49-F238E27FC236}">
                  <a16:creationId xmlns:a16="http://schemas.microsoft.com/office/drawing/2014/main" id="{7E27B9B4-C909-4186-A9DE-EB3D3DAA2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1506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</a:p>
          </p:txBody>
        </p:sp>
        <p:sp>
          <p:nvSpPr>
            <p:cNvPr id="40" name="Text Box 24">
              <a:extLst>
                <a:ext uri="{FF2B5EF4-FFF2-40B4-BE49-F238E27FC236}">
                  <a16:creationId xmlns:a16="http://schemas.microsoft.com/office/drawing/2014/main" id="{0E333796-89C0-491B-89F9-9974209A4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7181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7</a:t>
              </a:r>
            </a:p>
          </p:txBody>
        </p:sp>
        <p:sp>
          <p:nvSpPr>
            <p:cNvPr id="41" name="Text Box 25">
              <a:extLst>
                <a:ext uri="{FF2B5EF4-FFF2-40B4-BE49-F238E27FC236}">
                  <a16:creationId xmlns:a16="http://schemas.microsoft.com/office/drawing/2014/main" id="{2965FB83-204F-4116-B68A-44E4A2D1B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19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3</a:t>
              </a:r>
            </a:p>
          </p:txBody>
        </p:sp>
        <p:sp>
          <p:nvSpPr>
            <p:cNvPr id="42" name="Text Box 26">
              <a:extLst>
                <a:ext uri="{FF2B5EF4-FFF2-40B4-BE49-F238E27FC236}">
                  <a16:creationId xmlns:a16="http://schemas.microsoft.com/office/drawing/2014/main" id="{7C05508B-D949-4D52-A556-ED5045F00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981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1</a:t>
              </a:r>
            </a:p>
          </p:txBody>
        </p:sp>
        <p:sp>
          <p:nvSpPr>
            <p:cNvPr id="43" name="Text Box 27">
              <a:extLst>
                <a:ext uri="{FF2B5EF4-FFF2-40B4-BE49-F238E27FC236}">
                  <a16:creationId xmlns:a16="http://schemas.microsoft.com/office/drawing/2014/main" id="{4F291A81-F405-4108-B530-4FBD83ACD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981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</a:p>
          </p:txBody>
        </p:sp>
        <p:sp>
          <p:nvSpPr>
            <p:cNvPr id="44" name="Text Box 28">
              <a:extLst>
                <a:ext uri="{FF2B5EF4-FFF2-40B4-BE49-F238E27FC236}">
                  <a16:creationId xmlns:a16="http://schemas.microsoft.com/office/drawing/2014/main" id="{FF3ED4B7-9487-418F-86B9-803B995C5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5881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4</a:t>
              </a:r>
            </a:p>
          </p:txBody>
        </p:sp>
        <p:sp>
          <p:nvSpPr>
            <p:cNvPr id="45" name="任意多边形 119">
              <a:extLst>
                <a:ext uri="{FF2B5EF4-FFF2-40B4-BE49-F238E27FC236}">
                  <a16:creationId xmlns:a16="http://schemas.microsoft.com/office/drawing/2014/main" id="{2EF7C94B-983E-48D3-AA09-6015D949524A}"/>
                </a:ext>
              </a:extLst>
            </p:cNvPr>
            <p:cNvSpPr/>
            <p:nvPr/>
          </p:nvSpPr>
          <p:spPr>
            <a:xfrm>
              <a:off x="1450968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任意多边形 120">
              <a:extLst>
                <a:ext uri="{FF2B5EF4-FFF2-40B4-BE49-F238E27FC236}">
                  <a16:creationId xmlns:a16="http://schemas.microsoft.com/office/drawing/2014/main" id="{E3344BE4-2741-48B7-B249-7F7CC94AEAB0}"/>
                </a:ext>
              </a:extLst>
            </p:cNvPr>
            <p:cNvSpPr/>
            <p:nvPr/>
          </p:nvSpPr>
          <p:spPr>
            <a:xfrm>
              <a:off x="1501768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任意多边形 121">
              <a:extLst>
                <a:ext uri="{FF2B5EF4-FFF2-40B4-BE49-F238E27FC236}">
                  <a16:creationId xmlns:a16="http://schemas.microsoft.com/office/drawing/2014/main" id="{9C416FB8-CEC0-4BB4-B41E-59EB0F76BF1B}"/>
                </a:ext>
              </a:extLst>
            </p:cNvPr>
            <p:cNvSpPr/>
            <p:nvPr/>
          </p:nvSpPr>
          <p:spPr>
            <a:xfrm>
              <a:off x="1362068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任意多边形 122">
              <a:extLst>
                <a:ext uri="{FF2B5EF4-FFF2-40B4-BE49-F238E27FC236}">
                  <a16:creationId xmlns:a16="http://schemas.microsoft.com/office/drawing/2014/main" id="{F4738045-1CA5-4FFE-8A10-B0EEFC1C2943}"/>
                </a:ext>
              </a:extLst>
            </p:cNvPr>
            <p:cNvSpPr/>
            <p:nvPr/>
          </p:nvSpPr>
          <p:spPr>
            <a:xfrm>
              <a:off x="1438268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9" name="TextBox 123">
            <a:extLst>
              <a:ext uri="{FF2B5EF4-FFF2-40B4-BE49-F238E27FC236}">
                <a16:creationId xmlns:a16="http://schemas.microsoft.com/office/drawing/2014/main" id="{6B065286-644C-4D8F-89AE-9CCFF30AEDEE}"/>
              </a:ext>
            </a:extLst>
          </p:cNvPr>
          <p:cNvSpPr txBox="1"/>
          <p:nvPr/>
        </p:nvSpPr>
        <p:spPr>
          <a:xfrm>
            <a:off x="3330088" y="3890966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3333FF"/>
                </a:solidFill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</a:rPr>
              <a:t>-1</a:t>
            </a:r>
            <a:endParaRPr lang="zh-CN" altLang="en-US" b="1" baseline="-25000">
              <a:solidFill>
                <a:srgbClr val="3333FF"/>
              </a:solidFill>
              <a:ea typeface="楷体_GB2312" pitchFamily="49" charset="-122"/>
            </a:endParaRP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214AE0C0-70AB-4295-BA67-7C1C858BA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62119"/>
              </p:ext>
            </p:extLst>
          </p:nvPr>
        </p:nvGraphicFramePr>
        <p:xfrm>
          <a:off x="2044204" y="4462470"/>
          <a:ext cx="3071835" cy="1854200"/>
        </p:xfrm>
        <a:graphic>
          <a:graphicData uri="http://schemas.openxmlformats.org/drawingml/2006/table">
            <a:tbl>
              <a:tblPr firstRow="1" bandRow="1"/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" name="TextBox 125">
            <a:extLst>
              <a:ext uri="{FF2B5EF4-FFF2-40B4-BE49-F238E27FC236}">
                <a16:creationId xmlns:a16="http://schemas.microsoft.com/office/drawing/2014/main" id="{11061BEE-679C-4EC8-8F2F-BB804E0F0EE3}"/>
              </a:ext>
            </a:extLst>
          </p:cNvPr>
          <p:cNvSpPr txBox="1"/>
          <p:nvPr/>
        </p:nvSpPr>
        <p:spPr>
          <a:xfrm>
            <a:off x="8545060" y="3890966"/>
            <a:ext cx="10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path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</a:rPr>
              <a:t>-1</a:t>
            </a:r>
            <a:endParaRPr lang="zh-CN" altLang="en-US" b="1" baseline="-25000">
              <a:solidFill>
                <a:srgbClr val="3333FF"/>
              </a:solidFill>
              <a:ea typeface="楷体_GB2312" pitchFamily="49" charset="-122"/>
            </a:endParaRPr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F865D8B3-736A-4F71-976C-B4C27FAFE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382"/>
              </p:ext>
            </p:extLst>
          </p:nvPr>
        </p:nvGraphicFramePr>
        <p:xfrm>
          <a:off x="7259177" y="4462470"/>
          <a:ext cx="3071835" cy="1854200"/>
        </p:xfrm>
        <a:graphic>
          <a:graphicData uri="http://schemas.openxmlformats.org/drawingml/2006/table">
            <a:tbl>
              <a:tblPr firstRow="1" bandRow="1"/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右箭头 154">
            <a:extLst>
              <a:ext uri="{FF2B5EF4-FFF2-40B4-BE49-F238E27FC236}">
                <a16:creationId xmlns:a16="http://schemas.microsoft.com/office/drawing/2014/main" id="{9CB623B2-DC2E-4F48-B4C3-C51FF8066403}"/>
              </a:ext>
            </a:extLst>
          </p:cNvPr>
          <p:cNvSpPr/>
          <p:nvPr/>
        </p:nvSpPr>
        <p:spPr>
          <a:xfrm>
            <a:off x="5401790" y="5462602"/>
            <a:ext cx="1643074" cy="285752"/>
          </a:xfrm>
          <a:prstGeom prst="rightArrow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TextBox 155">
            <a:extLst>
              <a:ext uri="{FF2B5EF4-FFF2-40B4-BE49-F238E27FC236}">
                <a16:creationId xmlns:a16="http://schemas.microsoft.com/office/drawing/2014/main" id="{3269DE55-9ADF-4A8A-BDF2-5A3B789C2E96}"/>
              </a:ext>
            </a:extLst>
          </p:cNvPr>
          <p:cNvSpPr txBox="1"/>
          <p:nvPr/>
        </p:nvSpPr>
        <p:spPr>
          <a:xfrm>
            <a:off x="5330352" y="5033974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∞和</a:t>
            </a:r>
            <a:r>
              <a:rPr lang="en-US" altLang="zh-CN" sz="20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>
                <a:solidFill>
                  <a:srgbClr val="C0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0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i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：</a:t>
            </a:r>
            <a:r>
              <a:rPr lang="en-US" altLang="zh-CN" sz="2000" b="1">
                <a:solidFill>
                  <a:srgbClr val="3333FF"/>
                </a:solidFill>
                <a:latin typeface="宋体"/>
                <a:ea typeface="宋体"/>
                <a:cs typeface="Times New Roman" pitchFamily="18" charset="0"/>
                <a:sym typeface="Wingdings"/>
              </a:rPr>
              <a:t>-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endParaRPr lang="zh-CN" altLang="en-US" sz="2000" b="1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5" name="TextBox 156">
            <a:extLst>
              <a:ext uri="{FF2B5EF4-FFF2-40B4-BE49-F238E27FC236}">
                <a16:creationId xmlns:a16="http://schemas.microsoft.com/office/drawing/2014/main" id="{52D5117A-8FCC-4E2D-B85C-6AE6652AE2E3}"/>
              </a:ext>
            </a:extLst>
          </p:cNvPr>
          <p:cNvSpPr txBox="1"/>
          <p:nvPr/>
        </p:nvSpPr>
        <p:spPr>
          <a:xfrm>
            <a:off x="5330352" y="577687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0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有边：</a:t>
            </a:r>
            <a:r>
              <a:rPr lang="en-US" altLang="zh-CN" sz="20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i</a:t>
            </a:r>
            <a:endParaRPr lang="zh-CN" altLang="en-US" sz="2000" b="1" i="1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6" name="下箭头 157">
            <a:extLst>
              <a:ext uri="{FF2B5EF4-FFF2-40B4-BE49-F238E27FC236}">
                <a16:creationId xmlns:a16="http://schemas.microsoft.com/office/drawing/2014/main" id="{5A1AEB89-D2E5-464B-AD37-6E3E90EEE7B7}"/>
              </a:ext>
            </a:extLst>
          </p:cNvPr>
          <p:cNvSpPr/>
          <p:nvPr/>
        </p:nvSpPr>
        <p:spPr>
          <a:xfrm rot="2700000">
            <a:off x="5841624" y="3402106"/>
            <a:ext cx="214314" cy="928694"/>
          </a:xfrm>
          <a:prstGeom prst="downArrow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TextBox 158">
            <a:extLst>
              <a:ext uri="{FF2B5EF4-FFF2-40B4-BE49-F238E27FC236}">
                <a16:creationId xmlns:a16="http://schemas.microsoft.com/office/drawing/2014/main" id="{EA4DE8A9-76DF-4C00-9F35-678FC886507E}"/>
              </a:ext>
            </a:extLst>
          </p:cNvPr>
          <p:cNvSpPr txBox="1"/>
          <p:nvPr/>
        </p:nvSpPr>
        <p:spPr>
          <a:xfrm>
            <a:off x="5473228" y="4533908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求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path</a:t>
            </a:r>
            <a:endParaRPr lang="zh-CN" altLang="en-US" sz="2200" b="1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31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9" grpId="0"/>
      <p:bldP spid="51" grpId="0"/>
      <p:bldP spid="53" grpId="0" animBg="1"/>
      <p:bldP spid="54" grpId="0"/>
      <p:bldP spid="55" grpId="0"/>
      <p:bldP spid="56" grpId="0" animBg="1"/>
      <p:bldP spid="57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A434C-FC64-4AEF-AFF6-1B23B905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762000"/>
          </a:xfrm>
        </p:spPr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算法示例演示</a:t>
            </a:r>
          </a:p>
        </p:txBody>
      </p:sp>
      <p:sp>
        <p:nvSpPr>
          <p:cNvPr id="32" name="Text Box 21">
            <a:extLst>
              <a:ext uri="{FF2B5EF4-FFF2-40B4-BE49-F238E27FC236}">
                <a16:creationId xmlns:a16="http://schemas.microsoft.com/office/drawing/2014/main" id="{7193C059-2B15-498F-B407-67643DC93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37" y="1419204"/>
            <a:ext cx="431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  <a:ea typeface="宋体" pitchFamily="2" charset="-122"/>
              </a:rPr>
              <a:t>5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3B1FE2B-6FA1-488F-AA92-3813C80D8A2B}"/>
              </a:ext>
            </a:extLst>
          </p:cNvPr>
          <p:cNvGrpSpPr/>
          <p:nvPr/>
        </p:nvGrpSpPr>
        <p:grpSpPr>
          <a:xfrm>
            <a:off x="1652551" y="1641454"/>
            <a:ext cx="2736850" cy="1943101"/>
            <a:chOff x="357158" y="936606"/>
            <a:chExt cx="2736850" cy="1943101"/>
          </a:xfrm>
        </p:grpSpPr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8F00EAA7-E93C-4C8C-BC89-7838B282D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58" y="936606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7BA221E6-2D9C-40C6-AF24-65737583F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746" y="936606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9CFF72D-1F99-47AB-9A32-2DB4E50D4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58" y="2160569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FC48B07A-EDAF-459B-854A-8ACB61810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183" y="2160569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8" name="Line 13">
              <a:extLst>
                <a:ext uri="{FF2B5EF4-FFF2-40B4-BE49-F238E27FC236}">
                  <a16:creationId xmlns:a16="http://schemas.microsoft.com/office/drawing/2014/main" id="{287BD50E-48E7-4719-B0D7-58F3AA045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421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39" name="Line 14">
              <a:extLst>
                <a:ext uri="{FF2B5EF4-FFF2-40B4-BE49-F238E27FC236}">
                  <a16:creationId xmlns:a16="http://schemas.microsoft.com/office/drawing/2014/main" id="{306E4C0D-08C3-48BB-83A5-16AE01EB1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521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09D8ED1A-5238-496C-82CC-8527F7D25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783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41" name="Line 16">
              <a:extLst>
                <a:ext uri="{FF2B5EF4-FFF2-40B4-BE49-F238E27FC236}">
                  <a16:creationId xmlns:a16="http://schemas.microsoft.com/office/drawing/2014/main" id="{EF38659D-9FAD-449F-A119-D11EB1A0E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46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42" name="Text Box 22">
              <a:extLst>
                <a:ext uri="{FF2B5EF4-FFF2-40B4-BE49-F238E27FC236}">
                  <a16:creationId xmlns:a16="http://schemas.microsoft.com/office/drawing/2014/main" id="{D67D3132-3AA0-4379-94DE-37F406888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58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3</a:t>
              </a:r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20427BD3-72A4-4915-BB69-535F0762C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208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</a:p>
          </p:txBody>
        </p:sp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40A2E9AC-589C-4D54-BCBF-51CB2FE65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7883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7</a:t>
              </a:r>
            </a:p>
          </p:txBody>
        </p:sp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BE62D5EA-99F9-4023-BEEA-46D73B588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2921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3</a:t>
              </a:r>
            </a:p>
          </p:txBody>
        </p:sp>
        <p:sp>
          <p:nvSpPr>
            <p:cNvPr id="46" name="Text Box 26">
              <a:extLst>
                <a:ext uri="{FF2B5EF4-FFF2-40B4-BE49-F238E27FC236}">
                  <a16:creationId xmlns:a16="http://schemas.microsoft.com/office/drawing/2014/main" id="{25CD2ED6-4B3F-44FC-B291-4FED31893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683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1</a:t>
              </a:r>
            </a:p>
          </p:txBody>
        </p:sp>
        <p:sp>
          <p:nvSpPr>
            <p:cNvPr id="47" name="Text Box 27">
              <a:extLst>
                <a:ext uri="{FF2B5EF4-FFF2-40B4-BE49-F238E27FC236}">
                  <a16:creationId xmlns:a16="http://schemas.microsoft.com/office/drawing/2014/main" id="{9366C6C1-092A-4EDE-82C7-41455CEE9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683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</a:p>
          </p:txBody>
        </p:sp>
        <p:sp>
          <p:nvSpPr>
            <p:cNvPr id="48" name="Text Box 28">
              <a:extLst>
                <a:ext uri="{FF2B5EF4-FFF2-40B4-BE49-F238E27FC236}">
                  <a16:creationId xmlns:a16="http://schemas.microsoft.com/office/drawing/2014/main" id="{661EBF94-8CBF-4A94-AADA-DC16EAB13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883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4</a:t>
              </a:r>
            </a:p>
          </p:txBody>
        </p:sp>
        <p:sp>
          <p:nvSpPr>
            <p:cNvPr id="49" name="任意多边形 119">
              <a:extLst>
                <a:ext uri="{FF2B5EF4-FFF2-40B4-BE49-F238E27FC236}">
                  <a16:creationId xmlns:a16="http://schemas.microsoft.com/office/drawing/2014/main" id="{25D96488-16A1-45D9-BBB9-49C5EF2924F8}"/>
                </a:ext>
              </a:extLst>
            </p:cNvPr>
            <p:cNvSpPr/>
            <p:nvPr/>
          </p:nvSpPr>
          <p:spPr>
            <a:xfrm>
              <a:off x="901670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任意多边形 120">
              <a:extLst>
                <a:ext uri="{FF2B5EF4-FFF2-40B4-BE49-F238E27FC236}">
                  <a16:creationId xmlns:a16="http://schemas.microsoft.com/office/drawing/2014/main" id="{A0EB69F5-7115-4F07-8349-B0DA2DC32DE6}"/>
                </a:ext>
              </a:extLst>
            </p:cNvPr>
            <p:cNvSpPr/>
            <p:nvPr/>
          </p:nvSpPr>
          <p:spPr>
            <a:xfrm>
              <a:off x="952470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任意多边形 121">
              <a:extLst>
                <a:ext uri="{FF2B5EF4-FFF2-40B4-BE49-F238E27FC236}">
                  <a16:creationId xmlns:a16="http://schemas.microsoft.com/office/drawing/2014/main" id="{B7449E8B-0888-445B-81A5-46862FAF537D}"/>
                </a:ext>
              </a:extLst>
            </p:cNvPr>
            <p:cNvSpPr/>
            <p:nvPr/>
          </p:nvSpPr>
          <p:spPr>
            <a:xfrm>
              <a:off x="812770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任意多边形 122">
              <a:extLst>
                <a:ext uri="{FF2B5EF4-FFF2-40B4-BE49-F238E27FC236}">
                  <a16:creationId xmlns:a16="http://schemas.microsoft.com/office/drawing/2014/main" id="{CD0C2371-7B6E-4086-926F-F31B681CF319}"/>
                </a:ext>
              </a:extLst>
            </p:cNvPr>
            <p:cNvSpPr/>
            <p:nvPr/>
          </p:nvSpPr>
          <p:spPr>
            <a:xfrm>
              <a:off x="888970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" name="TextBox 123">
            <a:extLst>
              <a:ext uri="{FF2B5EF4-FFF2-40B4-BE49-F238E27FC236}">
                <a16:creationId xmlns:a16="http://schemas.microsoft.com/office/drawing/2014/main" id="{39DBE914-0E6A-4341-968F-B775495D7EA2}"/>
              </a:ext>
            </a:extLst>
          </p:cNvPr>
          <p:cNvSpPr txBox="1"/>
          <p:nvPr/>
        </p:nvSpPr>
        <p:spPr>
          <a:xfrm>
            <a:off x="3081311" y="3848096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3333FF"/>
                </a:solidFill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endParaRPr lang="zh-CN" altLang="en-US" b="1" baseline="-25000">
              <a:solidFill>
                <a:srgbClr val="3333FF"/>
              </a:solidFill>
              <a:ea typeface="楷体_GB2312" pitchFamily="49" charset="-122"/>
            </a:endParaRPr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C007D6BF-95B1-4FE4-A41B-B92585B99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426088"/>
              </p:ext>
            </p:extLst>
          </p:nvPr>
        </p:nvGraphicFramePr>
        <p:xfrm>
          <a:off x="1795427" y="4419600"/>
          <a:ext cx="3071835" cy="1854200"/>
        </p:xfrm>
        <a:graphic>
          <a:graphicData uri="http://schemas.openxmlformats.org/drawingml/2006/table">
            <a:tbl>
              <a:tblPr firstRow="1" bandRow="1"/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TextBox 125">
            <a:extLst>
              <a:ext uri="{FF2B5EF4-FFF2-40B4-BE49-F238E27FC236}">
                <a16:creationId xmlns:a16="http://schemas.microsoft.com/office/drawing/2014/main" id="{5CB3A08F-CF48-4B22-A2C2-2F0B8B7656A8}"/>
              </a:ext>
            </a:extLst>
          </p:cNvPr>
          <p:cNvSpPr txBox="1"/>
          <p:nvPr/>
        </p:nvSpPr>
        <p:spPr>
          <a:xfrm>
            <a:off x="8296283" y="3848096"/>
            <a:ext cx="10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path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endParaRPr lang="zh-CN" altLang="en-US" b="1" baseline="-25000">
              <a:solidFill>
                <a:srgbClr val="3333FF"/>
              </a:solidFill>
              <a:ea typeface="楷体_GB2312" pitchFamily="49" charset="-122"/>
            </a:endParaRP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4FF11751-5B85-42E1-BA7C-D4BA4F654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17953"/>
              </p:ext>
            </p:extLst>
          </p:nvPr>
        </p:nvGraphicFramePr>
        <p:xfrm>
          <a:off x="7010400" y="4419600"/>
          <a:ext cx="3071835" cy="1854200"/>
        </p:xfrm>
        <a:graphic>
          <a:graphicData uri="http://schemas.openxmlformats.org/drawingml/2006/table">
            <a:tbl>
              <a:tblPr firstRow="1" bandRow="1"/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Text Box 116">
            <a:extLst>
              <a:ext uri="{FF2B5EF4-FFF2-40B4-BE49-F238E27FC236}">
                <a16:creationId xmlns:a16="http://schemas.microsoft.com/office/drawing/2014/main" id="{D3E2931A-9114-4E31-A3FF-E8288AA2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41" y="1447722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考虑顶点</a:t>
            </a:r>
            <a:r>
              <a:rPr lang="en-US" altLang="zh-CN" sz="3200" b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b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8" name="TextBox 56">
            <a:extLst>
              <a:ext uri="{FF2B5EF4-FFF2-40B4-BE49-F238E27FC236}">
                <a16:creationId xmlns:a16="http://schemas.microsoft.com/office/drawing/2014/main" id="{2D7B70EC-FCB8-4C87-8045-1B48B715E0B3}"/>
              </a:ext>
            </a:extLst>
          </p:cNvPr>
          <p:cNvSpPr txBox="1"/>
          <p:nvPr/>
        </p:nvSpPr>
        <p:spPr>
          <a:xfrm>
            <a:off x="5938831" y="2019226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没有任何路径修改</a:t>
            </a:r>
          </a:p>
        </p:txBody>
      </p:sp>
      <p:sp>
        <p:nvSpPr>
          <p:cNvPr id="59" name="TextBox 57">
            <a:extLst>
              <a:ext uri="{FF2B5EF4-FFF2-40B4-BE49-F238E27FC236}">
                <a16:creationId xmlns:a16="http://schemas.microsoft.com/office/drawing/2014/main" id="{A63DF80D-BEC0-40BA-BF25-0681C1511841}"/>
              </a:ext>
            </a:extLst>
          </p:cNvPr>
          <p:cNvSpPr txBox="1"/>
          <p:nvPr/>
        </p:nvSpPr>
        <p:spPr>
          <a:xfrm>
            <a:off x="5653079" y="2776526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3333FF"/>
                </a:solidFill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=</a:t>
            </a:r>
            <a:r>
              <a:rPr lang="en-US" altLang="zh-CN" b="1" i="1">
                <a:solidFill>
                  <a:srgbClr val="3333FF"/>
                </a:solidFill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</a:rPr>
              <a:t>-1</a:t>
            </a:r>
            <a:r>
              <a:rPr lang="zh-CN" altLang="en-US" b="1">
                <a:solidFill>
                  <a:srgbClr val="3333FF"/>
                </a:solidFill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path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=path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</a:rPr>
              <a:t>-1</a:t>
            </a:r>
            <a:endParaRPr lang="zh-CN" altLang="en-US" b="1" baseline="-2500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60" name="下箭头 58">
            <a:extLst>
              <a:ext uri="{FF2B5EF4-FFF2-40B4-BE49-F238E27FC236}">
                <a16:creationId xmlns:a16="http://schemas.microsoft.com/office/drawing/2014/main" id="{80F4053A-FBE0-4A6A-A2C5-A5FE31832CEB}"/>
              </a:ext>
            </a:extLst>
          </p:cNvPr>
          <p:cNvSpPr/>
          <p:nvPr/>
        </p:nvSpPr>
        <p:spPr>
          <a:xfrm>
            <a:off x="5724517" y="3562344"/>
            <a:ext cx="214314" cy="571504"/>
          </a:xfrm>
          <a:prstGeom prst="downArrow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57" grpId="0"/>
      <p:bldP spid="58" grpId="0"/>
      <p:bldP spid="59" grpId="0"/>
      <p:bldP spid="60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A434C-FC64-4AEF-AFF6-1B23B905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762000"/>
          </a:xfrm>
        </p:spPr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算法示例演示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14736C3-D906-45B0-A735-0CEB59D080ED}"/>
              </a:ext>
            </a:extLst>
          </p:cNvPr>
          <p:cNvGrpSpPr/>
          <p:nvPr/>
        </p:nvGrpSpPr>
        <p:grpSpPr>
          <a:xfrm>
            <a:off x="1276313" y="1546204"/>
            <a:ext cx="2736850" cy="2165351"/>
            <a:chOff x="285720" y="714356"/>
            <a:chExt cx="2736850" cy="2165351"/>
          </a:xfrm>
        </p:grpSpPr>
        <p:sp>
          <p:nvSpPr>
            <p:cNvPr id="4" name="Oval 9">
              <a:extLst>
                <a:ext uri="{FF2B5EF4-FFF2-40B4-BE49-F238E27FC236}">
                  <a16:creationId xmlns:a16="http://schemas.microsoft.com/office/drawing/2014/main" id="{12B794D5-DD2A-4BF0-BB74-4EA6D0468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BBE0C6BD-81F5-44FE-8702-C272F53B3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7B74851A-F5C3-45DB-ABF2-15E8667A7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EC0E5B6C-2209-4A33-A832-47C4644D2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7A7F4E1A-8085-4CBE-927F-BCF67A206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6DE1D875-E641-4DB6-8898-250B6362F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66CE14A0-707C-4339-967A-3BB6DAEB0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1" name="Line 16">
              <a:extLst>
                <a:ext uri="{FF2B5EF4-FFF2-40B4-BE49-F238E27FC236}">
                  <a16:creationId xmlns:a16="http://schemas.microsoft.com/office/drawing/2014/main" id="{AB1E5558-893D-4B98-9EBA-79AB53FA8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2" name="Text Box 21">
              <a:extLst>
                <a:ext uri="{FF2B5EF4-FFF2-40B4-BE49-F238E27FC236}">
                  <a16:creationId xmlns:a16="http://schemas.microsoft.com/office/drawing/2014/main" id="{96F41FBA-D615-4772-967B-50D2895CB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544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5</a:t>
              </a:r>
            </a:p>
          </p:txBody>
        </p:sp>
        <p:sp>
          <p:nvSpPr>
            <p:cNvPr id="13" name="Text Box 22">
              <a:extLst>
                <a:ext uri="{FF2B5EF4-FFF2-40B4-BE49-F238E27FC236}">
                  <a16:creationId xmlns:a16="http://schemas.microsoft.com/office/drawing/2014/main" id="{6262F4B0-B746-4600-B899-16E5EFE73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3</a:t>
              </a:r>
            </a:p>
          </p:txBody>
        </p:sp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id="{823717A9-A0ED-4D19-9B8D-35B13BBC0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041CD112-282C-4267-BE33-734B3B891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7</a:t>
              </a:r>
            </a:p>
          </p:txBody>
        </p:sp>
        <p:sp>
          <p:nvSpPr>
            <p:cNvPr id="16" name="Text Box 25">
              <a:extLst>
                <a:ext uri="{FF2B5EF4-FFF2-40B4-BE49-F238E27FC236}">
                  <a16:creationId xmlns:a16="http://schemas.microsoft.com/office/drawing/2014/main" id="{470E1439-2207-4B7F-A088-D4791D3A1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3</a:t>
              </a:r>
            </a:p>
          </p:txBody>
        </p:sp>
        <p:sp>
          <p:nvSpPr>
            <p:cNvPr id="17" name="Text Box 26">
              <a:extLst>
                <a:ext uri="{FF2B5EF4-FFF2-40B4-BE49-F238E27FC236}">
                  <a16:creationId xmlns:a16="http://schemas.microsoft.com/office/drawing/2014/main" id="{68584CFF-945C-4E72-9DC7-DCDA80236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8245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1</a:t>
              </a:r>
            </a:p>
          </p:txBody>
        </p:sp>
        <p:sp>
          <p:nvSpPr>
            <p:cNvPr id="18" name="Text Box 27">
              <a:extLst>
                <a:ext uri="{FF2B5EF4-FFF2-40B4-BE49-F238E27FC236}">
                  <a16:creationId xmlns:a16="http://schemas.microsoft.com/office/drawing/2014/main" id="{A123AEC6-7E58-4840-8A28-F84D5D6F3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</a:p>
          </p:txBody>
        </p:sp>
        <p:sp>
          <p:nvSpPr>
            <p:cNvPr id="19" name="Text Box 28">
              <a:extLst>
                <a:ext uri="{FF2B5EF4-FFF2-40B4-BE49-F238E27FC236}">
                  <a16:creationId xmlns:a16="http://schemas.microsoft.com/office/drawing/2014/main" id="{8779F8FC-206F-4687-BEA0-412C0E0D2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4</a:t>
              </a:r>
            </a:p>
          </p:txBody>
        </p:sp>
        <p:sp>
          <p:nvSpPr>
            <p:cNvPr id="20" name="任意多边形 119">
              <a:extLst>
                <a:ext uri="{FF2B5EF4-FFF2-40B4-BE49-F238E27FC236}">
                  <a16:creationId xmlns:a16="http://schemas.microsoft.com/office/drawing/2014/main" id="{CA1F40A5-70EF-4694-8D70-5EC751251A4F}"/>
                </a:ext>
              </a:extLst>
            </p:cNvPr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任意多边形 120">
              <a:extLst>
                <a:ext uri="{FF2B5EF4-FFF2-40B4-BE49-F238E27FC236}">
                  <a16:creationId xmlns:a16="http://schemas.microsoft.com/office/drawing/2014/main" id="{93232509-AB6B-4437-9574-2A512964D666}"/>
                </a:ext>
              </a:extLst>
            </p:cNvPr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任意多边形 121">
              <a:extLst>
                <a:ext uri="{FF2B5EF4-FFF2-40B4-BE49-F238E27FC236}">
                  <a16:creationId xmlns:a16="http://schemas.microsoft.com/office/drawing/2014/main" id="{D089DED8-D927-4796-A0CE-E441C1B451F9}"/>
                </a:ext>
              </a:extLst>
            </p:cNvPr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任意多边形 122">
              <a:extLst>
                <a:ext uri="{FF2B5EF4-FFF2-40B4-BE49-F238E27FC236}">
                  <a16:creationId xmlns:a16="http://schemas.microsoft.com/office/drawing/2014/main" id="{E553B4E1-57B3-45E6-A0A3-BAFA2E25C3E5}"/>
                </a:ext>
              </a:extLst>
            </p:cNvPr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" name="TextBox 123">
            <a:extLst>
              <a:ext uri="{FF2B5EF4-FFF2-40B4-BE49-F238E27FC236}">
                <a16:creationId xmlns:a16="http://schemas.microsoft.com/office/drawing/2014/main" id="{8F6E4101-DA8A-4025-BAA3-E6455481268C}"/>
              </a:ext>
            </a:extLst>
          </p:cNvPr>
          <p:cNvSpPr txBox="1"/>
          <p:nvPr/>
        </p:nvSpPr>
        <p:spPr>
          <a:xfrm>
            <a:off x="2776511" y="3975096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3333FF"/>
                </a:solidFill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</a:rPr>
              <a:t>1</a:t>
            </a:r>
            <a:endParaRPr lang="zh-CN" altLang="en-US" b="1" baseline="-25000">
              <a:solidFill>
                <a:srgbClr val="3333FF"/>
              </a:solidFill>
              <a:ea typeface="楷体_GB2312" pitchFamily="49" charset="-122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38736A76-FC07-4FE0-A630-E90A9FAD5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931294"/>
              </p:ext>
            </p:extLst>
          </p:nvPr>
        </p:nvGraphicFramePr>
        <p:xfrm>
          <a:off x="1490627" y="4546600"/>
          <a:ext cx="3071835" cy="1854200"/>
        </p:xfrm>
        <a:graphic>
          <a:graphicData uri="http://schemas.openxmlformats.org/drawingml/2006/table">
            <a:tbl>
              <a:tblPr firstRow="1" bandRow="1"/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Box 125">
            <a:extLst>
              <a:ext uri="{FF2B5EF4-FFF2-40B4-BE49-F238E27FC236}">
                <a16:creationId xmlns:a16="http://schemas.microsoft.com/office/drawing/2014/main" id="{5E784B28-889C-41B3-BB06-2019FB9DA932}"/>
              </a:ext>
            </a:extLst>
          </p:cNvPr>
          <p:cNvSpPr txBox="1"/>
          <p:nvPr/>
        </p:nvSpPr>
        <p:spPr>
          <a:xfrm>
            <a:off x="7991483" y="3975096"/>
            <a:ext cx="10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path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</a:rPr>
              <a:t>1</a:t>
            </a:r>
            <a:endParaRPr lang="zh-CN" altLang="en-US" b="1" baseline="-25000">
              <a:solidFill>
                <a:srgbClr val="3333FF"/>
              </a:solidFill>
              <a:ea typeface="楷体_GB2312" pitchFamily="49" charset="-122"/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5FE52566-CEEB-4D53-BD55-AC9A7F185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3354"/>
              </p:ext>
            </p:extLst>
          </p:nvPr>
        </p:nvGraphicFramePr>
        <p:xfrm>
          <a:off x="6705600" y="4546600"/>
          <a:ext cx="3071835" cy="1854200"/>
        </p:xfrm>
        <a:graphic>
          <a:graphicData uri="http://schemas.openxmlformats.org/drawingml/2006/table">
            <a:tbl>
              <a:tblPr firstRow="1" bandRow="1"/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Text Box 116">
            <a:extLst>
              <a:ext uri="{FF2B5EF4-FFF2-40B4-BE49-F238E27FC236}">
                <a16:creationId xmlns:a16="http://schemas.microsoft.com/office/drawing/2014/main" id="{2509517C-4977-497D-9E08-3C158C86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28" y="1625265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考虑顶点</a:t>
            </a:r>
            <a:r>
              <a:rPr lang="en-US" altLang="zh-CN" sz="3200" b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b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" name="Text Box 90">
            <a:extLst>
              <a:ext uri="{FF2B5EF4-FFF2-40B4-BE49-F238E27FC236}">
                <a16:creationId xmlns:a16="http://schemas.microsoft.com/office/drawing/2014/main" id="{222C76C1-30C4-4950-B768-7465A9ECA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9455" y="2260584"/>
            <a:ext cx="5045104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0→2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：由无路径改为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0→</a:t>
            </a:r>
            <a:r>
              <a:rPr lang="en-US" altLang="zh-CN" sz="20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，长度为</a:t>
            </a:r>
            <a:r>
              <a:rPr lang="en-US" altLang="zh-CN" sz="2000" b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path[0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][2]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30" name="TextBox 60">
            <a:extLst>
              <a:ext uri="{FF2B5EF4-FFF2-40B4-BE49-F238E27FC236}">
                <a16:creationId xmlns:a16="http://schemas.microsoft.com/office/drawing/2014/main" id="{03EC9FC5-B7C4-4520-A613-634C125A6C98}"/>
              </a:ext>
            </a:extLst>
          </p:cNvPr>
          <p:cNvSpPr txBox="1"/>
          <p:nvPr/>
        </p:nvSpPr>
        <p:spPr>
          <a:xfrm>
            <a:off x="3406753" y="4934253"/>
            <a:ext cx="468000" cy="32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9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3AA8D18-7913-49F8-8812-15A0F1254399}"/>
              </a:ext>
            </a:extLst>
          </p:cNvPr>
          <p:cNvSpPr/>
          <p:nvPr/>
        </p:nvSpPr>
        <p:spPr>
          <a:xfrm>
            <a:off x="8705865" y="4946953"/>
            <a:ext cx="285752" cy="32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32" name="下箭头 62">
            <a:extLst>
              <a:ext uri="{FF2B5EF4-FFF2-40B4-BE49-F238E27FC236}">
                <a16:creationId xmlns:a16="http://schemas.microsoft.com/office/drawing/2014/main" id="{0F751602-C4AE-4982-8910-DCF82A417595}"/>
              </a:ext>
            </a:extLst>
          </p:cNvPr>
          <p:cNvSpPr/>
          <p:nvPr/>
        </p:nvSpPr>
        <p:spPr>
          <a:xfrm>
            <a:off x="5705469" y="3189278"/>
            <a:ext cx="214314" cy="642942"/>
          </a:xfrm>
          <a:prstGeom prst="downArrow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25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29" grpId="0"/>
      <p:bldP spid="30" grpId="0" animBg="1"/>
      <p:bldP spid="31" grpId="0" animBg="1"/>
      <p:bldP spid="3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A434C-FC64-4AEF-AFF6-1B23B905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762000"/>
          </a:xfrm>
        </p:spPr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算法示例演示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D858155-217C-441D-8E2F-D9C8624B45A6}"/>
              </a:ext>
            </a:extLst>
          </p:cNvPr>
          <p:cNvGrpSpPr/>
          <p:nvPr/>
        </p:nvGrpSpPr>
        <p:grpSpPr>
          <a:xfrm>
            <a:off x="1352513" y="1546204"/>
            <a:ext cx="2736850" cy="2165351"/>
            <a:chOff x="285720" y="714356"/>
            <a:chExt cx="2736850" cy="2165351"/>
          </a:xfrm>
        </p:grpSpPr>
        <p:sp>
          <p:nvSpPr>
            <p:cNvPr id="4" name="Oval 9">
              <a:extLst>
                <a:ext uri="{FF2B5EF4-FFF2-40B4-BE49-F238E27FC236}">
                  <a16:creationId xmlns:a16="http://schemas.microsoft.com/office/drawing/2014/main" id="{D93FDC13-1B9D-44F4-AC0C-58D11DAD8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DBA2FEA8-C697-4F5C-BB39-25D265143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562D5844-6421-4CCE-8227-486C4D475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8B4CC182-130F-4F74-8230-725170EB8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1C84DEA7-D017-4933-B883-F67A68AA3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BA179AB2-6341-4595-A352-6EB765D66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3A38165C-7D7C-4E59-9271-485A905E6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1" name="Line 16">
              <a:extLst>
                <a:ext uri="{FF2B5EF4-FFF2-40B4-BE49-F238E27FC236}">
                  <a16:creationId xmlns:a16="http://schemas.microsoft.com/office/drawing/2014/main" id="{14EB8B7B-CD75-4E24-8FA2-20A937CAF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2" name="Text Box 21">
              <a:extLst>
                <a:ext uri="{FF2B5EF4-FFF2-40B4-BE49-F238E27FC236}">
                  <a16:creationId xmlns:a16="http://schemas.microsoft.com/office/drawing/2014/main" id="{AFF974CD-79F5-45EB-8E5C-74163BAE0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544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5</a:t>
              </a:r>
            </a:p>
          </p:txBody>
        </p:sp>
        <p:sp>
          <p:nvSpPr>
            <p:cNvPr id="13" name="Text Box 22">
              <a:extLst>
                <a:ext uri="{FF2B5EF4-FFF2-40B4-BE49-F238E27FC236}">
                  <a16:creationId xmlns:a16="http://schemas.microsoft.com/office/drawing/2014/main" id="{C065E42A-53CA-4350-A6ED-11D7FD643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3</a:t>
              </a:r>
            </a:p>
          </p:txBody>
        </p:sp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id="{46F15900-1EF0-4040-B409-E90ACECD6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6F8C8AD5-DFA7-48AD-862B-DFE77F22E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7</a:t>
              </a:r>
            </a:p>
          </p:txBody>
        </p:sp>
        <p:sp>
          <p:nvSpPr>
            <p:cNvPr id="16" name="Text Box 25">
              <a:extLst>
                <a:ext uri="{FF2B5EF4-FFF2-40B4-BE49-F238E27FC236}">
                  <a16:creationId xmlns:a16="http://schemas.microsoft.com/office/drawing/2014/main" id="{EE92D411-0CAE-409A-A214-94E51FB23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3</a:t>
              </a:r>
            </a:p>
          </p:txBody>
        </p:sp>
        <p:sp>
          <p:nvSpPr>
            <p:cNvPr id="17" name="Text Box 26">
              <a:extLst>
                <a:ext uri="{FF2B5EF4-FFF2-40B4-BE49-F238E27FC236}">
                  <a16:creationId xmlns:a16="http://schemas.microsoft.com/office/drawing/2014/main" id="{2CC2292D-8C77-4F50-A7BE-C23B27362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8245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1</a:t>
              </a:r>
            </a:p>
          </p:txBody>
        </p:sp>
        <p:sp>
          <p:nvSpPr>
            <p:cNvPr id="18" name="Text Box 27">
              <a:extLst>
                <a:ext uri="{FF2B5EF4-FFF2-40B4-BE49-F238E27FC236}">
                  <a16:creationId xmlns:a16="http://schemas.microsoft.com/office/drawing/2014/main" id="{DB178F08-052E-45E8-AB41-7E007E930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</a:p>
          </p:txBody>
        </p:sp>
        <p:sp>
          <p:nvSpPr>
            <p:cNvPr id="19" name="Text Box 28">
              <a:extLst>
                <a:ext uri="{FF2B5EF4-FFF2-40B4-BE49-F238E27FC236}">
                  <a16:creationId xmlns:a16="http://schemas.microsoft.com/office/drawing/2014/main" id="{9707ACBB-74A5-4CE6-8C37-E0F9F15AD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4</a:t>
              </a:r>
            </a:p>
          </p:txBody>
        </p:sp>
        <p:sp>
          <p:nvSpPr>
            <p:cNvPr id="20" name="任意多边形 119">
              <a:extLst>
                <a:ext uri="{FF2B5EF4-FFF2-40B4-BE49-F238E27FC236}">
                  <a16:creationId xmlns:a16="http://schemas.microsoft.com/office/drawing/2014/main" id="{4408F36F-1167-49C6-BEBE-AA574FA26A5B}"/>
                </a:ext>
              </a:extLst>
            </p:cNvPr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任意多边形 120">
              <a:extLst>
                <a:ext uri="{FF2B5EF4-FFF2-40B4-BE49-F238E27FC236}">
                  <a16:creationId xmlns:a16="http://schemas.microsoft.com/office/drawing/2014/main" id="{5BD6D2C1-8763-4463-B2D5-644176B11CB7}"/>
                </a:ext>
              </a:extLst>
            </p:cNvPr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任意多边形 121">
              <a:extLst>
                <a:ext uri="{FF2B5EF4-FFF2-40B4-BE49-F238E27FC236}">
                  <a16:creationId xmlns:a16="http://schemas.microsoft.com/office/drawing/2014/main" id="{F6543354-150A-4A84-8883-6D5BE08A0BD7}"/>
                </a:ext>
              </a:extLst>
            </p:cNvPr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任意多边形 122">
              <a:extLst>
                <a:ext uri="{FF2B5EF4-FFF2-40B4-BE49-F238E27FC236}">
                  <a16:creationId xmlns:a16="http://schemas.microsoft.com/office/drawing/2014/main" id="{D5ACBD9F-5F27-4B93-AE7F-DCF374262341}"/>
                </a:ext>
              </a:extLst>
            </p:cNvPr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" name="TextBox 123">
            <a:extLst>
              <a:ext uri="{FF2B5EF4-FFF2-40B4-BE49-F238E27FC236}">
                <a16:creationId xmlns:a16="http://schemas.microsoft.com/office/drawing/2014/main" id="{F13A21AE-13AC-4C35-B2F0-8FDE55AAA4F5}"/>
              </a:ext>
            </a:extLst>
          </p:cNvPr>
          <p:cNvSpPr txBox="1"/>
          <p:nvPr/>
        </p:nvSpPr>
        <p:spPr>
          <a:xfrm>
            <a:off x="2852711" y="3975096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3333FF"/>
                </a:solidFill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endParaRPr lang="zh-CN" altLang="en-US" b="1" baseline="-25000">
              <a:solidFill>
                <a:srgbClr val="3333FF"/>
              </a:solidFill>
              <a:ea typeface="楷体_GB2312" pitchFamily="49" charset="-122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9FCEAB00-7EF6-4134-828F-E6193D77E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56457"/>
              </p:ext>
            </p:extLst>
          </p:nvPr>
        </p:nvGraphicFramePr>
        <p:xfrm>
          <a:off x="1566827" y="4546600"/>
          <a:ext cx="3071835" cy="1854200"/>
        </p:xfrm>
        <a:graphic>
          <a:graphicData uri="http://schemas.openxmlformats.org/drawingml/2006/table">
            <a:tbl>
              <a:tblPr firstRow="1" bandRow="1"/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Box 125">
            <a:extLst>
              <a:ext uri="{FF2B5EF4-FFF2-40B4-BE49-F238E27FC236}">
                <a16:creationId xmlns:a16="http://schemas.microsoft.com/office/drawing/2014/main" id="{68BC8BBF-88D9-4807-B9AC-D9EDAD0FD66D}"/>
              </a:ext>
            </a:extLst>
          </p:cNvPr>
          <p:cNvSpPr txBox="1"/>
          <p:nvPr/>
        </p:nvSpPr>
        <p:spPr>
          <a:xfrm>
            <a:off x="8067683" y="3975096"/>
            <a:ext cx="10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path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endParaRPr lang="zh-CN" altLang="en-US" b="1" baseline="-25000">
              <a:solidFill>
                <a:srgbClr val="3333FF"/>
              </a:solidFill>
              <a:ea typeface="楷体_GB2312" pitchFamily="49" charset="-122"/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9F71D30C-061A-41B6-B4F8-A712C7F27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38454"/>
              </p:ext>
            </p:extLst>
          </p:nvPr>
        </p:nvGraphicFramePr>
        <p:xfrm>
          <a:off x="6781800" y="4546600"/>
          <a:ext cx="3071835" cy="1854200"/>
        </p:xfrm>
        <a:graphic>
          <a:graphicData uri="http://schemas.openxmlformats.org/drawingml/2006/table">
            <a:tbl>
              <a:tblPr firstRow="1" bandRow="1"/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Text Box 116">
            <a:extLst>
              <a:ext uri="{FF2B5EF4-FFF2-40B4-BE49-F238E27FC236}">
                <a16:creationId xmlns:a16="http://schemas.microsoft.com/office/drawing/2014/main" id="{E133A1EF-30E4-4ED4-9AE6-FDAAFE616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328" y="1500262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考虑顶点</a:t>
            </a:r>
            <a:r>
              <a:rPr lang="en-US" altLang="zh-CN" sz="3200" b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b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" name="TextBox 60">
            <a:extLst>
              <a:ext uri="{FF2B5EF4-FFF2-40B4-BE49-F238E27FC236}">
                <a16:creationId xmlns:a16="http://schemas.microsoft.com/office/drawing/2014/main" id="{AD936A6E-0A99-4EC4-8055-A7EFD1F0824A}"/>
              </a:ext>
            </a:extLst>
          </p:cNvPr>
          <p:cNvSpPr txBox="1"/>
          <p:nvPr/>
        </p:nvSpPr>
        <p:spPr>
          <a:xfrm>
            <a:off x="2281207" y="5299080"/>
            <a:ext cx="468000" cy="32400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7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8C68C94-A1BD-43C7-A305-834FBAD0CC7D}"/>
              </a:ext>
            </a:extLst>
          </p:cNvPr>
          <p:cNvSpPr/>
          <p:nvPr/>
        </p:nvSpPr>
        <p:spPr>
          <a:xfrm>
            <a:off x="7580319" y="5307576"/>
            <a:ext cx="285752" cy="32400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31" name="下箭头 62">
            <a:extLst>
              <a:ext uri="{FF2B5EF4-FFF2-40B4-BE49-F238E27FC236}">
                <a16:creationId xmlns:a16="http://schemas.microsoft.com/office/drawing/2014/main" id="{5F2FD453-B914-45A7-A675-3FCA47A624C7}"/>
              </a:ext>
            </a:extLst>
          </p:cNvPr>
          <p:cNvSpPr/>
          <p:nvPr/>
        </p:nvSpPr>
        <p:spPr>
          <a:xfrm>
            <a:off x="5567355" y="4189410"/>
            <a:ext cx="285752" cy="357190"/>
          </a:xfrm>
          <a:prstGeom prst="downArrow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Text Box 93">
            <a:extLst>
              <a:ext uri="{FF2B5EF4-FFF2-40B4-BE49-F238E27FC236}">
                <a16:creationId xmlns:a16="http://schemas.microsoft.com/office/drawing/2014/main" id="{D6F496B1-A9B9-43AB-8382-F892E6DB7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812" y="2073659"/>
            <a:ext cx="5545137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1→0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：由无路径改为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1→</a:t>
            </a:r>
            <a:r>
              <a:rPr lang="en-US" altLang="zh-CN" sz="20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，长度为</a:t>
            </a:r>
            <a:r>
              <a:rPr lang="en-US" altLang="zh-CN" sz="2000" b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path[1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][0]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33" name="Text Box 94">
            <a:extLst>
              <a:ext uri="{FF2B5EF4-FFF2-40B4-BE49-F238E27FC236}">
                <a16:creationId xmlns:a16="http://schemas.microsoft.com/office/drawing/2014/main" id="{A661CA43-59ED-424E-A5D1-394273332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812" y="3403592"/>
            <a:ext cx="5545137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3→1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：由无路径改为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3→</a:t>
            </a:r>
            <a:r>
              <a:rPr lang="en-US" altLang="zh-CN" sz="20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，长度为</a:t>
            </a:r>
            <a:r>
              <a:rPr lang="en-US" altLang="zh-CN" sz="2000" b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path[3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][1]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34" name="Text Box 95">
            <a:extLst>
              <a:ext uri="{FF2B5EF4-FFF2-40B4-BE49-F238E27FC236}">
                <a16:creationId xmlns:a16="http://schemas.microsoft.com/office/drawing/2014/main" id="{B1C3865C-002A-411F-B424-476107701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812" y="2716601"/>
            <a:ext cx="5545137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3→0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：由无路径改为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3→</a:t>
            </a:r>
            <a:r>
              <a:rPr lang="en-US" altLang="zh-CN" sz="20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，长度为</a:t>
            </a:r>
            <a:r>
              <a:rPr lang="en-US" altLang="zh-CN" sz="2000" b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path[3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][0]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26DA6-E032-4143-8FEF-9DDF909E6A23}"/>
              </a:ext>
            </a:extLst>
          </p:cNvPr>
          <p:cNvSpPr txBox="1"/>
          <p:nvPr/>
        </p:nvSpPr>
        <p:spPr>
          <a:xfrm>
            <a:off x="2281207" y="6047356"/>
            <a:ext cx="468000" cy="32400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4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2D0503A-D2E0-4632-BE3F-53ADD4079C16}"/>
              </a:ext>
            </a:extLst>
          </p:cNvPr>
          <p:cNvSpPr/>
          <p:nvPr/>
        </p:nvSpPr>
        <p:spPr>
          <a:xfrm>
            <a:off x="7580319" y="6043152"/>
            <a:ext cx="285752" cy="32400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664807-2C31-4CB7-8FD9-52F4BA0445AC}"/>
              </a:ext>
            </a:extLst>
          </p:cNvPr>
          <p:cNvSpPr txBox="1"/>
          <p:nvPr/>
        </p:nvSpPr>
        <p:spPr>
          <a:xfrm>
            <a:off x="2844773" y="6043064"/>
            <a:ext cx="468000" cy="32400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4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1FB7489-DB93-4775-B9C2-8CB7C7DB01C8}"/>
              </a:ext>
            </a:extLst>
          </p:cNvPr>
          <p:cNvSpPr/>
          <p:nvPr/>
        </p:nvSpPr>
        <p:spPr>
          <a:xfrm>
            <a:off x="8143885" y="6038860"/>
            <a:ext cx="285752" cy="32400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02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A434C-FC64-4AEF-AFF6-1B23B905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762000"/>
          </a:xfrm>
        </p:spPr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算法示例演示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3F6BF7C-E917-4C74-8B83-6B8079F29202}"/>
              </a:ext>
            </a:extLst>
          </p:cNvPr>
          <p:cNvGrpSpPr/>
          <p:nvPr/>
        </p:nvGrpSpPr>
        <p:grpSpPr>
          <a:xfrm>
            <a:off x="1200113" y="1546204"/>
            <a:ext cx="2736850" cy="2165351"/>
            <a:chOff x="285720" y="714356"/>
            <a:chExt cx="2736850" cy="2165351"/>
          </a:xfrm>
        </p:grpSpPr>
        <p:sp>
          <p:nvSpPr>
            <p:cNvPr id="4" name="Oval 9">
              <a:extLst>
                <a:ext uri="{FF2B5EF4-FFF2-40B4-BE49-F238E27FC236}">
                  <a16:creationId xmlns:a16="http://schemas.microsoft.com/office/drawing/2014/main" id="{80102749-9CC3-47D0-9ECD-45A99E1A9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582D8F4C-B895-4E61-90FE-FDA35A766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1D72470D-7674-442A-823A-401F5BC3A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004C14D3-B4D9-45AE-A1EF-AF4BD4F5C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0A50DB27-F792-475A-9226-2B9AC25FC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650B80B1-1143-4DC0-B13F-6513A65CD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5A340DBE-EDD7-49B4-87D7-F9A7B1996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1" name="Line 16">
              <a:extLst>
                <a:ext uri="{FF2B5EF4-FFF2-40B4-BE49-F238E27FC236}">
                  <a16:creationId xmlns:a16="http://schemas.microsoft.com/office/drawing/2014/main" id="{CEADECFC-D258-4288-9682-21FA0D2A2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2" name="Text Box 21">
              <a:extLst>
                <a:ext uri="{FF2B5EF4-FFF2-40B4-BE49-F238E27FC236}">
                  <a16:creationId xmlns:a16="http://schemas.microsoft.com/office/drawing/2014/main" id="{AA616480-96E9-4C09-851F-FACF04C60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544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5</a:t>
              </a:r>
            </a:p>
          </p:txBody>
        </p:sp>
        <p:sp>
          <p:nvSpPr>
            <p:cNvPr id="13" name="Text Box 22">
              <a:extLst>
                <a:ext uri="{FF2B5EF4-FFF2-40B4-BE49-F238E27FC236}">
                  <a16:creationId xmlns:a16="http://schemas.microsoft.com/office/drawing/2014/main" id="{B95E0554-1BC0-487C-81A1-E38B79B9B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3</a:t>
              </a:r>
            </a:p>
          </p:txBody>
        </p:sp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id="{A8A60593-371C-4FF9-9DB9-67DE4F670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7DC47010-E1F4-4A00-8B26-3AF58D39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7</a:t>
              </a:r>
            </a:p>
          </p:txBody>
        </p:sp>
        <p:sp>
          <p:nvSpPr>
            <p:cNvPr id="16" name="Text Box 25">
              <a:extLst>
                <a:ext uri="{FF2B5EF4-FFF2-40B4-BE49-F238E27FC236}">
                  <a16:creationId xmlns:a16="http://schemas.microsoft.com/office/drawing/2014/main" id="{F80D4D0C-4984-4526-B9E0-684B3557D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3</a:t>
              </a:r>
            </a:p>
          </p:txBody>
        </p:sp>
        <p:sp>
          <p:nvSpPr>
            <p:cNvPr id="17" name="Text Box 26">
              <a:extLst>
                <a:ext uri="{FF2B5EF4-FFF2-40B4-BE49-F238E27FC236}">
                  <a16:creationId xmlns:a16="http://schemas.microsoft.com/office/drawing/2014/main" id="{934E3779-B8DD-4E5B-BE0C-1C6E46E07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8245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1</a:t>
              </a:r>
            </a:p>
          </p:txBody>
        </p:sp>
        <p:sp>
          <p:nvSpPr>
            <p:cNvPr id="18" name="Text Box 27">
              <a:extLst>
                <a:ext uri="{FF2B5EF4-FFF2-40B4-BE49-F238E27FC236}">
                  <a16:creationId xmlns:a16="http://schemas.microsoft.com/office/drawing/2014/main" id="{121CB069-991F-4F3C-A0AA-7DADFB6E2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</a:p>
          </p:txBody>
        </p:sp>
        <p:sp>
          <p:nvSpPr>
            <p:cNvPr id="19" name="Text Box 28">
              <a:extLst>
                <a:ext uri="{FF2B5EF4-FFF2-40B4-BE49-F238E27FC236}">
                  <a16:creationId xmlns:a16="http://schemas.microsoft.com/office/drawing/2014/main" id="{6A72F38B-5EEA-481A-98DB-08F31F0B7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4</a:t>
              </a:r>
            </a:p>
          </p:txBody>
        </p:sp>
        <p:sp>
          <p:nvSpPr>
            <p:cNvPr id="20" name="任意多边形 119">
              <a:extLst>
                <a:ext uri="{FF2B5EF4-FFF2-40B4-BE49-F238E27FC236}">
                  <a16:creationId xmlns:a16="http://schemas.microsoft.com/office/drawing/2014/main" id="{1F49B485-8BD5-46CE-A621-BC584790F33B}"/>
                </a:ext>
              </a:extLst>
            </p:cNvPr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任意多边形 120">
              <a:extLst>
                <a:ext uri="{FF2B5EF4-FFF2-40B4-BE49-F238E27FC236}">
                  <a16:creationId xmlns:a16="http://schemas.microsoft.com/office/drawing/2014/main" id="{2E532EED-2C59-4583-8A5F-D6F9475FB3C5}"/>
                </a:ext>
              </a:extLst>
            </p:cNvPr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任意多边形 121">
              <a:extLst>
                <a:ext uri="{FF2B5EF4-FFF2-40B4-BE49-F238E27FC236}">
                  <a16:creationId xmlns:a16="http://schemas.microsoft.com/office/drawing/2014/main" id="{81DE49C5-BE15-4DD2-B9FA-E69A8492CD51}"/>
                </a:ext>
              </a:extLst>
            </p:cNvPr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任意多边形 122">
              <a:extLst>
                <a:ext uri="{FF2B5EF4-FFF2-40B4-BE49-F238E27FC236}">
                  <a16:creationId xmlns:a16="http://schemas.microsoft.com/office/drawing/2014/main" id="{13A60B4E-916F-46A4-A743-B8003146E9E5}"/>
                </a:ext>
              </a:extLst>
            </p:cNvPr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" name="TextBox 123">
            <a:extLst>
              <a:ext uri="{FF2B5EF4-FFF2-40B4-BE49-F238E27FC236}">
                <a16:creationId xmlns:a16="http://schemas.microsoft.com/office/drawing/2014/main" id="{6F721993-070A-4807-96CF-66523E82231E}"/>
              </a:ext>
            </a:extLst>
          </p:cNvPr>
          <p:cNvSpPr txBox="1"/>
          <p:nvPr/>
        </p:nvSpPr>
        <p:spPr>
          <a:xfrm>
            <a:off x="2700311" y="3975096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3333FF"/>
                </a:solidFill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endParaRPr lang="zh-CN" altLang="en-US" b="1" baseline="-25000">
              <a:solidFill>
                <a:srgbClr val="3333FF"/>
              </a:solidFill>
              <a:ea typeface="楷体_GB2312" pitchFamily="49" charset="-122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83E0AE5B-63D3-4F20-8AB6-7BB119FC1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06204"/>
              </p:ext>
            </p:extLst>
          </p:nvPr>
        </p:nvGraphicFramePr>
        <p:xfrm>
          <a:off x="1414427" y="4546600"/>
          <a:ext cx="3071835" cy="1854200"/>
        </p:xfrm>
        <a:graphic>
          <a:graphicData uri="http://schemas.openxmlformats.org/drawingml/2006/table">
            <a:tbl>
              <a:tblPr firstRow="1" bandRow="1"/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Box 125">
            <a:extLst>
              <a:ext uri="{FF2B5EF4-FFF2-40B4-BE49-F238E27FC236}">
                <a16:creationId xmlns:a16="http://schemas.microsoft.com/office/drawing/2014/main" id="{1F95A4F7-368B-4C61-85F8-267879A5FB1B}"/>
              </a:ext>
            </a:extLst>
          </p:cNvPr>
          <p:cNvSpPr txBox="1"/>
          <p:nvPr/>
        </p:nvSpPr>
        <p:spPr>
          <a:xfrm>
            <a:off x="7915283" y="3975096"/>
            <a:ext cx="10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path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endParaRPr lang="zh-CN" altLang="en-US" b="1" baseline="-25000">
              <a:solidFill>
                <a:srgbClr val="3333FF"/>
              </a:solidFill>
              <a:ea typeface="楷体_GB2312" pitchFamily="49" charset="-122"/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6993C4B-5736-4697-8595-4AADCD288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987985"/>
              </p:ext>
            </p:extLst>
          </p:nvPr>
        </p:nvGraphicFramePr>
        <p:xfrm>
          <a:off x="6629400" y="4546600"/>
          <a:ext cx="3071835" cy="1854200"/>
        </p:xfrm>
        <a:graphic>
          <a:graphicData uri="http://schemas.openxmlformats.org/drawingml/2006/table">
            <a:tbl>
              <a:tblPr firstRow="1" bandRow="1"/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Text Box 116">
            <a:extLst>
              <a:ext uri="{FF2B5EF4-FFF2-40B4-BE49-F238E27FC236}">
                <a16:creationId xmlns:a16="http://schemas.microsoft.com/office/drawing/2014/main" id="{6E9E9A1B-4DF3-45E4-91D4-D9CE8843A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28" y="1500262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考虑顶点</a:t>
            </a:r>
            <a:r>
              <a:rPr lang="en-US" altLang="zh-CN" sz="3200" b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b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" name="下箭头 62">
            <a:extLst>
              <a:ext uri="{FF2B5EF4-FFF2-40B4-BE49-F238E27FC236}">
                <a16:creationId xmlns:a16="http://schemas.microsoft.com/office/drawing/2014/main" id="{75BC003F-A941-4DDC-9B4A-78B7C8950BFC}"/>
              </a:ext>
            </a:extLst>
          </p:cNvPr>
          <p:cNvSpPr/>
          <p:nvPr/>
        </p:nvSpPr>
        <p:spPr>
          <a:xfrm>
            <a:off x="5414955" y="4189410"/>
            <a:ext cx="285752" cy="357190"/>
          </a:xfrm>
          <a:prstGeom prst="downArrow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Text Box 92">
            <a:extLst>
              <a:ext uri="{FF2B5EF4-FFF2-40B4-BE49-F238E27FC236}">
                <a16:creationId xmlns:a16="http://schemas.microsoft.com/office/drawing/2014/main" id="{2D2EFACA-405A-4621-889C-3A3681906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948" y="2106812"/>
            <a:ext cx="5500726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0→2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：由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0→1 →2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0→</a:t>
            </a:r>
            <a:r>
              <a:rPr lang="en-US" altLang="zh-CN" sz="20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 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，长度为</a:t>
            </a:r>
            <a:r>
              <a:rPr lang="en-US" altLang="zh-CN" sz="2000" b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path[0][2]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31" name="Text Box 93">
            <a:extLst>
              <a:ext uri="{FF2B5EF4-FFF2-40B4-BE49-F238E27FC236}">
                <a16:creationId xmlns:a16="http://schemas.microsoft.com/office/drawing/2014/main" id="{FF684ABA-4707-4CDA-8E1B-7D43C1513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947" y="3455982"/>
            <a:ext cx="5286412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1→2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：由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1→2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1→</a:t>
            </a:r>
            <a:r>
              <a:rPr lang="en-US" altLang="zh-CN" sz="20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 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，长度为</a:t>
            </a:r>
            <a:r>
              <a:rPr lang="en-US" altLang="zh-CN" sz="2000" b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path[1][2]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32" name="Text Box 94">
            <a:extLst>
              <a:ext uri="{FF2B5EF4-FFF2-40B4-BE49-F238E27FC236}">
                <a16:creationId xmlns:a16="http://schemas.microsoft.com/office/drawing/2014/main" id="{3A738D19-8BCA-4A9B-B7B6-E56179D02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947" y="2760650"/>
            <a:ext cx="5786446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1→0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：由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1→2 →0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1→3 →</a:t>
            </a:r>
            <a:r>
              <a:rPr lang="en-US" altLang="zh-CN" sz="20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，长度为</a:t>
            </a:r>
            <a:r>
              <a:rPr lang="en-US" altLang="zh-CN" sz="2000" b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path[1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][0]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33" name="TextBox 41">
            <a:extLst>
              <a:ext uri="{FF2B5EF4-FFF2-40B4-BE49-F238E27FC236}">
                <a16:creationId xmlns:a16="http://schemas.microsoft.com/office/drawing/2014/main" id="{387F5A11-5FCA-4F39-9CBD-04120D32DD35}"/>
              </a:ext>
            </a:extLst>
          </p:cNvPr>
          <p:cNvSpPr txBox="1"/>
          <p:nvPr/>
        </p:nvSpPr>
        <p:spPr>
          <a:xfrm>
            <a:off x="3335315" y="4921252"/>
            <a:ext cx="468000" cy="324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8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A8BFB50-F8DC-473A-BF5F-8C0E719C44D9}"/>
              </a:ext>
            </a:extLst>
          </p:cNvPr>
          <p:cNvSpPr/>
          <p:nvPr/>
        </p:nvSpPr>
        <p:spPr>
          <a:xfrm>
            <a:off x="8634427" y="4929748"/>
            <a:ext cx="285752" cy="324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3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id="{F031C618-2114-415F-9832-D3D8EDF6685E}"/>
              </a:ext>
            </a:extLst>
          </p:cNvPr>
          <p:cNvSpPr txBox="1"/>
          <p:nvPr/>
        </p:nvSpPr>
        <p:spPr>
          <a:xfrm>
            <a:off x="2116107" y="5307018"/>
            <a:ext cx="468000" cy="324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6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90F1778-2C38-4D5D-8095-06FA44126027}"/>
              </a:ext>
            </a:extLst>
          </p:cNvPr>
          <p:cNvSpPr/>
          <p:nvPr/>
        </p:nvSpPr>
        <p:spPr>
          <a:xfrm>
            <a:off x="7415219" y="5302814"/>
            <a:ext cx="285752" cy="324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37" name="TextBox 45">
            <a:extLst>
              <a:ext uri="{FF2B5EF4-FFF2-40B4-BE49-F238E27FC236}">
                <a16:creationId xmlns:a16="http://schemas.microsoft.com/office/drawing/2014/main" id="{E4BCCD66-6557-47BF-9A2E-56632BAF20D6}"/>
              </a:ext>
            </a:extLst>
          </p:cNvPr>
          <p:cNvSpPr txBox="1"/>
          <p:nvPr/>
        </p:nvSpPr>
        <p:spPr>
          <a:xfrm>
            <a:off x="3330553" y="5286380"/>
            <a:ext cx="468000" cy="324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3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14A340-5359-46F4-97F3-6649ECB35807}"/>
              </a:ext>
            </a:extLst>
          </p:cNvPr>
          <p:cNvSpPr/>
          <p:nvPr/>
        </p:nvSpPr>
        <p:spPr>
          <a:xfrm>
            <a:off x="8629665" y="5307576"/>
            <a:ext cx="285752" cy="324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3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71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29" grpId="0" animBg="1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A434C-FC64-4AEF-AFF6-1B23B905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762000"/>
          </a:xfrm>
        </p:spPr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算法示例演示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F63910A-C89D-48EF-95F9-5F52E1213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72281"/>
              </p:ext>
            </p:extLst>
          </p:nvPr>
        </p:nvGraphicFramePr>
        <p:xfrm>
          <a:off x="1131057" y="1222388"/>
          <a:ext cx="3071835" cy="1854200"/>
        </p:xfrm>
        <a:graphic>
          <a:graphicData uri="http://schemas.openxmlformats.org/drawingml/2006/table">
            <a:tbl>
              <a:tblPr firstRow="1" bandRow="1"/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 Box 4">
            <a:extLst>
              <a:ext uri="{FF2B5EF4-FFF2-40B4-BE49-F238E27FC236}">
                <a16:creationId xmlns:a16="http://schemas.microsoft.com/office/drawing/2014/main" id="{1E0DC6D9-93EB-49D6-BFB7-F74C205E8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18757"/>
            <a:ext cx="3532633" cy="2462213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由</a:t>
            </a:r>
            <a:r>
              <a:rPr lang="en-US" altLang="zh-CN" sz="2200" b="1" i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b="1" baseline="-25000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数组可以直接得到两个顶点之间的最短路径长度。</a:t>
            </a:r>
            <a:endParaRPr lang="en-US" altLang="zh-CN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如</a:t>
            </a:r>
            <a:r>
              <a:rPr lang="en-US" altLang="zh-CN" sz="2200" b="1" i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b="1" baseline="-25000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[1][0]=6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说明顶点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的最短路径长度为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7B6E0D37-1057-4057-BF51-880A029B2EA8}"/>
              </a:ext>
            </a:extLst>
          </p:cNvPr>
          <p:cNvSpPr txBox="1"/>
          <p:nvPr/>
        </p:nvSpPr>
        <p:spPr>
          <a:xfrm>
            <a:off x="457200" y="3411198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求最短路径长度：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DC6ADD5-8C41-46B0-AA5B-741E0AD027F4}"/>
              </a:ext>
            </a:extLst>
          </p:cNvPr>
          <p:cNvSpPr txBox="1"/>
          <p:nvPr/>
        </p:nvSpPr>
        <p:spPr>
          <a:xfrm>
            <a:off x="2416941" y="650884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3333FF"/>
                </a:solidFill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endParaRPr lang="zh-CN" altLang="en-US" b="1" baseline="-25000">
              <a:solidFill>
                <a:srgbClr val="3333FF"/>
              </a:solidFill>
              <a:ea typeface="楷体_GB2312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05ACD6C-A467-4229-A970-B966D599CFCA}"/>
              </a:ext>
            </a:extLst>
          </p:cNvPr>
          <p:cNvGrpSpPr/>
          <p:nvPr/>
        </p:nvGrpSpPr>
        <p:grpSpPr>
          <a:xfrm>
            <a:off x="1735900" y="1870080"/>
            <a:ext cx="642942" cy="3159121"/>
            <a:chOff x="2105008" y="1436674"/>
            <a:chExt cx="642942" cy="2824183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550CABC-62E5-482E-BEF5-1E3C28296B40}"/>
                </a:ext>
              </a:extLst>
            </p:cNvPr>
            <p:cNvSpPr/>
            <p:nvPr/>
          </p:nvSpPr>
          <p:spPr>
            <a:xfrm>
              <a:off x="2105008" y="1436674"/>
              <a:ext cx="642942" cy="571504"/>
            </a:xfrm>
            <a:prstGeom prst="ellipse">
              <a:avLst/>
            </a:prstGeom>
            <a:solidFill>
              <a:srgbClr val="4F81BD">
                <a:alpha val="0"/>
              </a:srgbClr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3FDC361-3CD4-4B18-83AD-A82988E6B14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294981" y="3129358"/>
              <a:ext cx="2252679" cy="10319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777942E0-DA43-4EE2-945D-DF1E85A44855}"/>
                </a:ext>
              </a:extLst>
            </p:cNvPr>
            <p:cNvSpPr txBox="1"/>
            <p:nvPr/>
          </p:nvSpPr>
          <p:spPr>
            <a:xfrm>
              <a:off x="2187874" y="1549400"/>
              <a:ext cx="468000" cy="324000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6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endParaRPr>
            </a:p>
          </p:txBody>
        </p:sp>
      </p:grp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CA52FF8-3C72-4197-A0E4-C292C9EAB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5607"/>
              </p:ext>
            </p:extLst>
          </p:nvPr>
        </p:nvGraphicFramePr>
        <p:xfrm>
          <a:off x="8384548" y="1219183"/>
          <a:ext cx="3071835" cy="1854200"/>
        </p:xfrm>
        <a:graphic>
          <a:graphicData uri="http://schemas.openxmlformats.org/drawingml/2006/table">
            <a:tbl>
              <a:tblPr firstRow="1" bandRow="1"/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254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254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5">
            <a:extLst>
              <a:ext uri="{FF2B5EF4-FFF2-40B4-BE49-F238E27FC236}">
                <a16:creationId xmlns:a16="http://schemas.microsoft.com/office/drawing/2014/main" id="{8AC53F0C-7DA7-4081-B088-E306555F6FFF}"/>
              </a:ext>
            </a:extLst>
          </p:cNvPr>
          <p:cNvSpPr txBox="1"/>
          <p:nvPr/>
        </p:nvSpPr>
        <p:spPr>
          <a:xfrm>
            <a:off x="5334384" y="3743117"/>
            <a:ext cx="6632975" cy="2800767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求顶点</a:t>
            </a:r>
            <a:r>
              <a:rPr lang="en-US" altLang="zh-CN" sz="22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en-US" altLang="zh-CN" sz="22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的最短路径：</a:t>
            </a:r>
            <a:endParaRPr lang="en-US" altLang="zh-CN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path</a:t>
            </a:r>
            <a:r>
              <a:rPr lang="en-US" altLang="zh-CN" sz="2200" b="1" baseline="-25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2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200" b="1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path</a:t>
            </a:r>
            <a:r>
              <a:rPr lang="en-US" altLang="zh-CN" sz="2200" b="1" baseline="-25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200" b="1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2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path</a:t>
            </a:r>
            <a:r>
              <a:rPr lang="en-US" altLang="zh-CN" sz="2200" b="1" baseline="-25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2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2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顶点序列为</a:t>
            </a:r>
            <a:r>
              <a:rPr lang="en-US" altLang="zh-CN" sz="22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，则顶点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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的最短路径为</a:t>
            </a:r>
            <a:r>
              <a:rPr lang="en-US" altLang="zh-CN" sz="22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1→3→2→0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9C42C0A9-63AE-4EA5-8A95-A378504D1899}"/>
              </a:ext>
            </a:extLst>
          </p:cNvPr>
          <p:cNvSpPr txBox="1"/>
          <p:nvPr/>
        </p:nvSpPr>
        <p:spPr>
          <a:xfrm>
            <a:off x="5268103" y="3265158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求最短路径：</a:t>
            </a: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0D4620B6-7052-4041-98F4-E8307DC8BF76}"/>
              </a:ext>
            </a:extLst>
          </p:cNvPr>
          <p:cNvSpPr txBox="1"/>
          <p:nvPr/>
        </p:nvSpPr>
        <p:spPr>
          <a:xfrm>
            <a:off x="9670431" y="647679"/>
            <a:ext cx="10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path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endParaRPr lang="zh-CN" altLang="en-US" b="1" baseline="-25000">
              <a:solidFill>
                <a:srgbClr val="3333FF"/>
              </a:solidFill>
              <a:ea typeface="楷体_GB2312" pitchFamily="49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D1514A8-ADC6-4404-B5A8-781383932F43}"/>
              </a:ext>
            </a:extLst>
          </p:cNvPr>
          <p:cNvGrpSpPr/>
          <p:nvPr/>
        </p:nvGrpSpPr>
        <p:grpSpPr>
          <a:xfrm>
            <a:off x="7423937" y="1858937"/>
            <a:ext cx="3389503" cy="3170263"/>
            <a:chOff x="2571736" y="1428736"/>
            <a:chExt cx="5572164" cy="335758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888699F-8FB8-4A24-9AB2-54858B65292C}"/>
                </a:ext>
              </a:extLst>
            </p:cNvPr>
            <p:cNvSpPr/>
            <p:nvPr/>
          </p:nvSpPr>
          <p:spPr>
            <a:xfrm>
              <a:off x="7500958" y="1428736"/>
              <a:ext cx="642942" cy="571504"/>
            </a:xfrm>
            <a:prstGeom prst="ellipse">
              <a:avLst/>
            </a:prstGeom>
            <a:solidFill>
              <a:srgbClr val="4F81BD">
                <a:alpha val="0"/>
              </a:srgbClr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BCF53E9-38BF-4C52-95E3-FAB451082D73}"/>
                </a:ext>
              </a:extLst>
            </p:cNvPr>
            <p:cNvCxnSpPr/>
            <p:nvPr/>
          </p:nvCxnSpPr>
          <p:spPr>
            <a:xfrm flipV="1">
              <a:off x="2571736" y="1928802"/>
              <a:ext cx="5072098" cy="285752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F2EB3D-A2EE-40FE-8CDE-BAE2781FA1FB}"/>
                </a:ext>
              </a:extLst>
            </p:cNvPr>
            <p:cNvSpPr/>
            <p:nvPr/>
          </p:nvSpPr>
          <p:spPr>
            <a:xfrm>
              <a:off x="7702572" y="1525426"/>
              <a:ext cx="285752" cy="324000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3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E88607A-A94A-4008-A5CB-03EAA1D97CCA}"/>
              </a:ext>
            </a:extLst>
          </p:cNvPr>
          <p:cNvGrpSpPr/>
          <p:nvPr/>
        </p:nvGrpSpPr>
        <p:grpSpPr>
          <a:xfrm>
            <a:off x="7423938" y="1858937"/>
            <a:ext cx="2221095" cy="2649157"/>
            <a:chOff x="2500298" y="1428736"/>
            <a:chExt cx="4475194" cy="285752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81ADBD3-DE55-4D4C-9600-FBF39340F2E5}"/>
                </a:ext>
              </a:extLst>
            </p:cNvPr>
            <p:cNvSpPr/>
            <p:nvPr/>
          </p:nvSpPr>
          <p:spPr>
            <a:xfrm>
              <a:off x="6332550" y="1428736"/>
              <a:ext cx="642942" cy="571504"/>
            </a:xfrm>
            <a:prstGeom prst="ellipse">
              <a:avLst/>
            </a:prstGeom>
            <a:solidFill>
              <a:srgbClr val="4F81BD">
                <a:alpha val="0"/>
              </a:srgbClr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34F907F-653A-49EA-BF7F-A165245678AA}"/>
                </a:ext>
              </a:extLst>
            </p:cNvPr>
            <p:cNvCxnSpPr>
              <a:endCxn id="24" idx="3"/>
            </p:cNvCxnSpPr>
            <p:nvPr/>
          </p:nvCxnSpPr>
          <p:spPr>
            <a:xfrm flipV="1">
              <a:off x="2500298" y="1916545"/>
              <a:ext cx="3926409" cy="2369711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23538CF-B67C-44E0-835E-5463C6BAA9B4}"/>
                </a:ext>
              </a:extLst>
            </p:cNvPr>
            <p:cNvSpPr/>
            <p:nvPr/>
          </p:nvSpPr>
          <p:spPr>
            <a:xfrm>
              <a:off x="6513526" y="1532496"/>
              <a:ext cx="285752" cy="324000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2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BF7BB8E-9009-4FAB-A3F7-751C420F4A8C}"/>
              </a:ext>
            </a:extLst>
          </p:cNvPr>
          <p:cNvGrpSpPr/>
          <p:nvPr/>
        </p:nvGrpSpPr>
        <p:grpSpPr>
          <a:xfrm>
            <a:off x="7386805" y="1846237"/>
            <a:ext cx="4069578" cy="3792580"/>
            <a:chOff x="2428860" y="1416036"/>
            <a:chExt cx="6357982" cy="387035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926028C-84DE-458F-A6C8-FED4C2FFAA15}"/>
                </a:ext>
              </a:extLst>
            </p:cNvPr>
            <p:cNvSpPr/>
            <p:nvPr/>
          </p:nvSpPr>
          <p:spPr>
            <a:xfrm>
              <a:off x="8143900" y="1416036"/>
              <a:ext cx="642942" cy="571504"/>
            </a:xfrm>
            <a:prstGeom prst="ellipse">
              <a:avLst/>
            </a:prstGeom>
            <a:solidFill>
              <a:srgbClr val="4F81BD">
                <a:alpha val="0"/>
              </a:srgbClr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BEBB5E5-4523-450F-BCD3-E40FBDC993A4}"/>
                </a:ext>
              </a:extLst>
            </p:cNvPr>
            <p:cNvCxnSpPr>
              <a:endCxn id="28" idx="3"/>
            </p:cNvCxnSpPr>
            <p:nvPr/>
          </p:nvCxnSpPr>
          <p:spPr>
            <a:xfrm flipV="1">
              <a:off x="2428860" y="1903845"/>
              <a:ext cx="5809197" cy="338254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741B8EE-D1F5-414B-AD23-812FAC03EFBD}"/>
                </a:ext>
              </a:extLst>
            </p:cNvPr>
            <p:cNvSpPr/>
            <p:nvPr/>
          </p:nvSpPr>
          <p:spPr>
            <a:xfrm>
              <a:off x="8337576" y="1524558"/>
              <a:ext cx="285752" cy="36933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1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158C1FE-2B7C-4324-871A-43789B5B8E59}"/>
              </a:ext>
            </a:extLst>
          </p:cNvPr>
          <p:cNvGrpSpPr/>
          <p:nvPr/>
        </p:nvGrpSpPr>
        <p:grpSpPr>
          <a:xfrm>
            <a:off x="4886888" y="1209025"/>
            <a:ext cx="2736850" cy="1943101"/>
            <a:chOff x="906456" y="936606"/>
            <a:chExt cx="2736850" cy="1943101"/>
          </a:xfrm>
        </p:grpSpPr>
        <p:sp>
          <p:nvSpPr>
            <p:cNvPr id="73" name="Oval 9">
              <a:extLst>
                <a:ext uri="{FF2B5EF4-FFF2-40B4-BE49-F238E27FC236}">
                  <a16:creationId xmlns:a16="http://schemas.microsoft.com/office/drawing/2014/main" id="{C3B39A57-5A40-49FE-AF5D-1F53A8C30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56" y="936606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74" name="Oval 10">
              <a:extLst>
                <a:ext uri="{FF2B5EF4-FFF2-40B4-BE49-F238E27FC236}">
                  <a16:creationId xmlns:a16="http://schemas.microsoft.com/office/drawing/2014/main" id="{4C240AB0-7EAF-400E-8DB3-EA36D36D3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044" y="936606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5" name="Oval 11">
              <a:extLst>
                <a:ext uri="{FF2B5EF4-FFF2-40B4-BE49-F238E27FC236}">
                  <a16:creationId xmlns:a16="http://schemas.microsoft.com/office/drawing/2014/main" id="{7F007517-4EED-447B-B648-4DB0A8C60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56" y="2160569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6" name="Oval 12">
              <a:extLst>
                <a:ext uri="{FF2B5EF4-FFF2-40B4-BE49-F238E27FC236}">
                  <a16:creationId xmlns:a16="http://schemas.microsoft.com/office/drawing/2014/main" id="{BD853538-4F30-47F7-B5EE-0FCD3CD85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481" y="2160569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7" name="Line 13">
              <a:extLst>
                <a:ext uri="{FF2B5EF4-FFF2-40B4-BE49-F238E27FC236}">
                  <a16:creationId xmlns:a16="http://schemas.microsoft.com/office/drawing/2014/main" id="{4BE12A84-E542-4F98-B0BB-7F6994721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2719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78" name="Line 14">
              <a:extLst>
                <a:ext uri="{FF2B5EF4-FFF2-40B4-BE49-F238E27FC236}">
                  <a16:creationId xmlns:a16="http://schemas.microsoft.com/office/drawing/2014/main" id="{17B13F53-ACC4-4CC2-8AD9-7160A15E0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6819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4D92CE8D-EDEE-472C-9F58-3A2DD9548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081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80" name="Line 16">
              <a:extLst>
                <a:ext uri="{FF2B5EF4-FFF2-40B4-BE49-F238E27FC236}">
                  <a16:creationId xmlns:a16="http://schemas.microsoft.com/office/drawing/2014/main" id="{2EFA15BE-6901-4F20-8356-13E03D090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944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81" name="Text Box 22">
              <a:extLst>
                <a:ext uri="{FF2B5EF4-FFF2-40B4-BE49-F238E27FC236}">
                  <a16:creationId xmlns:a16="http://schemas.microsoft.com/office/drawing/2014/main" id="{6DE4BF80-C82D-4B49-A75B-9BAE100EF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456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3</a:t>
              </a:r>
            </a:p>
          </p:txBody>
        </p:sp>
        <p:sp>
          <p:nvSpPr>
            <p:cNvPr id="82" name="Text Box 23">
              <a:extLst>
                <a:ext uri="{FF2B5EF4-FFF2-40B4-BE49-F238E27FC236}">
                  <a16:creationId xmlns:a16="http://schemas.microsoft.com/office/drawing/2014/main" id="{30DB31DF-8E45-4840-804F-1654BD3B1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1506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</a:p>
          </p:txBody>
        </p:sp>
        <p:sp>
          <p:nvSpPr>
            <p:cNvPr id="83" name="Text Box 24">
              <a:extLst>
                <a:ext uri="{FF2B5EF4-FFF2-40B4-BE49-F238E27FC236}">
                  <a16:creationId xmlns:a16="http://schemas.microsoft.com/office/drawing/2014/main" id="{38863A65-AFDE-4328-98D6-1B21CE006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7181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7</a:t>
              </a:r>
            </a:p>
          </p:txBody>
        </p:sp>
        <p:sp>
          <p:nvSpPr>
            <p:cNvPr id="84" name="Text Box 25">
              <a:extLst>
                <a:ext uri="{FF2B5EF4-FFF2-40B4-BE49-F238E27FC236}">
                  <a16:creationId xmlns:a16="http://schemas.microsoft.com/office/drawing/2014/main" id="{2A026511-665E-4AA2-B1FA-C0CA78F4F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19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3</a:t>
              </a:r>
            </a:p>
          </p:txBody>
        </p:sp>
        <p:sp>
          <p:nvSpPr>
            <p:cNvPr id="85" name="Text Box 26">
              <a:extLst>
                <a:ext uri="{FF2B5EF4-FFF2-40B4-BE49-F238E27FC236}">
                  <a16:creationId xmlns:a16="http://schemas.microsoft.com/office/drawing/2014/main" id="{E6E2D12B-2C71-411B-BF43-0B03969B9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981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1</a:t>
              </a:r>
            </a:p>
          </p:txBody>
        </p:sp>
        <p:sp>
          <p:nvSpPr>
            <p:cNvPr id="86" name="Text Box 27">
              <a:extLst>
                <a:ext uri="{FF2B5EF4-FFF2-40B4-BE49-F238E27FC236}">
                  <a16:creationId xmlns:a16="http://schemas.microsoft.com/office/drawing/2014/main" id="{F1B20138-1A52-48C6-8D8E-04DE351C0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981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</a:p>
          </p:txBody>
        </p:sp>
        <p:sp>
          <p:nvSpPr>
            <p:cNvPr id="87" name="Text Box 28">
              <a:extLst>
                <a:ext uri="{FF2B5EF4-FFF2-40B4-BE49-F238E27FC236}">
                  <a16:creationId xmlns:a16="http://schemas.microsoft.com/office/drawing/2014/main" id="{70ECC366-792E-4BF8-AF31-8BF115B96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5881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4</a:t>
              </a:r>
            </a:p>
          </p:txBody>
        </p:sp>
        <p:sp>
          <p:nvSpPr>
            <p:cNvPr id="88" name="任意多边形 119">
              <a:extLst>
                <a:ext uri="{FF2B5EF4-FFF2-40B4-BE49-F238E27FC236}">
                  <a16:creationId xmlns:a16="http://schemas.microsoft.com/office/drawing/2014/main" id="{320EF070-9C60-4C06-9B2F-558D722125B3}"/>
                </a:ext>
              </a:extLst>
            </p:cNvPr>
            <p:cNvSpPr/>
            <p:nvPr/>
          </p:nvSpPr>
          <p:spPr>
            <a:xfrm>
              <a:off x="1450968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任意多边形 120">
              <a:extLst>
                <a:ext uri="{FF2B5EF4-FFF2-40B4-BE49-F238E27FC236}">
                  <a16:creationId xmlns:a16="http://schemas.microsoft.com/office/drawing/2014/main" id="{78C55FC1-89DC-4082-8A88-6EB88C5AFB73}"/>
                </a:ext>
              </a:extLst>
            </p:cNvPr>
            <p:cNvSpPr/>
            <p:nvPr/>
          </p:nvSpPr>
          <p:spPr>
            <a:xfrm>
              <a:off x="1501768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任意多边形 121">
              <a:extLst>
                <a:ext uri="{FF2B5EF4-FFF2-40B4-BE49-F238E27FC236}">
                  <a16:creationId xmlns:a16="http://schemas.microsoft.com/office/drawing/2014/main" id="{1AF51F05-3471-48F0-B736-C3306B54F53D}"/>
                </a:ext>
              </a:extLst>
            </p:cNvPr>
            <p:cNvSpPr/>
            <p:nvPr/>
          </p:nvSpPr>
          <p:spPr>
            <a:xfrm>
              <a:off x="1362068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任意多边形 122">
              <a:extLst>
                <a:ext uri="{FF2B5EF4-FFF2-40B4-BE49-F238E27FC236}">
                  <a16:creationId xmlns:a16="http://schemas.microsoft.com/office/drawing/2014/main" id="{525BE082-6EFC-47FE-A102-5DDB4BA9F8D7}"/>
                </a:ext>
              </a:extLst>
            </p:cNvPr>
            <p:cNvSpPr/>
            <p:nvPr/>
          </p:nvSpPr>
          <p:spPr>
            <a:xfrm>
              <a:off x="1438268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28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A434C-FC64-4AEF-AFF6-1B23B905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533400"/>
          </a:xfrm>
        </p:spPr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F761428-0151-4EF1-81CA-2ED0C44F8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9525000" cy="5509645"/>
          </a:xfrm>
          <a:prstGeom prst="rect">
            <a:avLst/>
          </a:prstGeom>
          <a:solidFill>
            <a:schemeClr val="bg1"/>
          </a:solidFill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36000" bIns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Floyd(</a:t>
            </a:r>
            <a:r>
              <a:rPr lang="en-US" altLang="zh-CN" sz="22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MatGraph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g) {		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求每对顶点之间的最短路径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int A[MAXVEX][MAXVEX];	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2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path[</a:t>
            </a:r>
            <a:r>
              <a:rPr lang="en-US" altLang="zh-CN" sz="22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MAXVEX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2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MAXVEX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2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j, k;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zh-CN" altLang="en-US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</a:t>
            </a:r>
            <a:r>
              <a:rPr lang="en-US" altLang="zh-CN" sz="22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2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g.n;i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 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lang="nb-NO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(j=0;j&lt;g.n;j++) {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A[i][j]=g.edges[i][j];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if (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!=j &amp;&amp; 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][j]&lt;INF)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path[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][j]=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	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z="2200" b="1" dirty="0" err="1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顶点之间有一条边时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zh-CN" altLang="en-US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			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z="2200" b="1" dirty="0" err="1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顶点之间没有一条边时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zh-CN" altLang="en-US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][j]=-1;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}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8108EE4-3D42-4F4A-82B0-F582CB74E8A4}"/>
              </a:ext>
            </a:extLst>
          </p:cNvPr>
          <p:cNvGrpSpPr/>
          <p:nvPr/>
        </p:nvGrpSpPr>
        <p:grpSpPr>
          <a:xfrm>
            <a:off x="1066800" y="2902627"/>
            <a:ext cx="9220200" cy="3643338"/>
            <a:chOff x="571472" y="2714620"/>
            <a:chExt cx="8572560" cy="364333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1C1346D-DF57-404D-A89D-77DB2749E6E5}"/>
                </a:ext>
              </a:extLst>
            </p:cNvPr>
            <p:cNvSpPr/>
            <p:nvPr/>
          </p:nvSpPr>
          <p:spPr>
            <a:xfrm>
              <a:off x="571472" y="2714620"/>
              <a:ext cx="6715172" cy="364333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50000"/>
                </a:spcBef>
              </a:pPr>
              <a:endParaRPr lang="zh-CN" altLang="en-US" sz="2400" b="1">
                <a:solidFill>
                  <a:prstClr val="white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1EE91F-D9BB-4B60-8F02-15A1528564FA}"/>
                </a:ext>
              </a:extLst>
            </p:cNvPr>
            <p:cNvSpPr txBox="1"/>
            <p:nvPr/>
          </p:nvSpPr>
          <p:spPr>
            <a:xfrm>
              <a:off x="7643834" y="4168780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和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path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数组初始化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0AA8541-5662-43D1-B700-4BAA40DAF6AC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7286644" y="4522723"/>
              <a:ext cx="357190" cy="13566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63D438E-67AE-4407-85C7-FF63072809D0}"/>
              </a:ext>
            </a:extLst>
          </p:cNvPr>
          <p:cNvGrpSpPr/>
          <p:nvPr/>
        </p:nvGrpSpPr>
        <p:grpSpPr>
          <a:xfrm>
            <a:off x="9296400" y="1459430"/>
            <a:ext cx="2736850" cy="1943101"/>
            <a:chOff x="906456" y="936606"/>
            <a:chExt cx="2736850" cy="1943101"/>
          </a:xfrm>
        </p:grpSpPr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5AC82071-574F-41B0-9E8C-F30D283BF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56" y="936606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84EF46CE-97FE-4859-AF0E-711B9D912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044" y="936606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52E4EFB9-9CDB-4AAB-9333-E0BA66FB0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56" y="2160569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18A9D73B-C4DB-44C7-8F16-F03B4A8E2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481" y="2160569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33CB0F9E-8900-4155-9C37-77F1B06B1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2719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B15BBAD4-17BE-4411-AF7E-31B479F2D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6819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E023A71-1C0F-4FAA-8450-A24942BC2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081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0B289586-6D2A-4A2F-9944-1FBAC2156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944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8A1E76E4-5D53-4828-80D1-7F8BEEFF8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456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3</a:t>
              </a:r>
            </a:p>
          </p:txBody>
        </p: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956389A0-B339-4AFB-BAD0-D95AE5116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1506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9ADDE89D-D7E8-4D61-8576-EC1A891F9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7181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7</a:t>
              </a:r>
            </a:p>
          </p:txBody>
        </p:sp>
        <p:sp>
          <p:nvSpPr>
            <p:cNvPr id="20" name="Text Box 25">
              <a:extLst>
                <a:ext uri="{FF2B5EF4-FFF2-40B4-BE49-F238E27FC236}">
                  <a16:creationId xmlns:a16="http://schemas.microsoft.com/office/drawing/2014/main" id="{37C91C44-C6D4-49CA-84E0-7D71FF2CD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19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3</a:t>
              </a:r>
            </a:p>
          </p:txBody>
        </p:sp>
        <p:sp>
          <p:nvSpPr>
            <p:cNvPr id="21" name="Text Box 26">
              <a:extLst>
                <a:ext uri="{FF2B5EF4-FFF2-40B4-BE49-F238E27FC236}">
                  <a16:creationId xmlns:a16="http://schemas.microsoft.com/office/drawing/2014/main" id="{5D008125-9863-4578-A071-A82E938E7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981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1</a:t>
              </a:r>
            </a:p>
          </p:txBody>
        </p:sp>
        <p:sp>
          <p:nvSpPr>
            <p:cNvPr id="22" name="Text Box 27">
              <a:extLst>
                <a:ext uri="{FF2B5EF4-FFF2-40B4-BE49-F238E27FC236}">
                  <a16:creationId xmlns:a16="http://schemas.microsoft.com/office/drawing/2014/main" id="{C161611A-8B5E-45EA-930D-FAFD0170F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981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</a:p>
          </p:txBody>
        </p:sp>
        <p:sp>
          <p:nvSpPr>
            <p:cNvPr id="23" name="Text Box 28">
              <a:extLst>
                <a:ext uri="{FF2B5EF4-FFF2-40B4-BE49-F238E27FC236}">
                  <a16:creationId xmlns:a16="http://schemas.microsoft.com/office/drawing/2014/main" id="{6BC25D8E-28AD-4664-AE2D-47636B49C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5881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4</a:t>
              </a:r>
            </a:p>
          </p:txBody>
        </p:sp>
        <p:sp>
          <p:nvSpPr>
            <p:cNvPr id="24" name="任意多边形 119">
              <a:extLst>
                <a:ext uri="{FF2B5EF4-FFF2-40B4-BE49-F238E27FC236}">
                  <a16:creationId xmlns:a16="http://schemas.microsoft.com/office/drawing/2014/main" id="{C30F9CE8-4BCF-4742-928F-863A47C17C26}"/>
                </a:ext>
              </a:extLst>
            </p:cNvPr>
            <p:cNvSpPr/>
            <p:nvPr/>
          </p:nvSpPr>
          <p:spPr>
            <a:xfrm>
              <a:off x="1450968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任意多边形 120">
              <a:extLst>
                <a:ext uri="{FF2B5EF4-FFF2-40B4-BE49-F238E27FC236}">
                  <a16:creationId xmlns:a16="http://schemas.microsoft.com/office/drawing/2014/main" id="{417EDF27-2B0C-4AD5-877F-33426835FFFE}"/>
                </a:ext>
              </a:extLst>
            </p:cNvPr>
            <p:cNvSpPr/>
            <p:nvPr/>
          </p:nvSpPr>
          <p:spPr>
            <a:xfrm>
              <a:off x="1501768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任意多边形 121">
              <a:extLst>
                <a:ext uri="{FF2B5EF4-FFF2-40B4-BE49-F238E27FC236}">
                  <a16:creationId xmlns:a16="http://schemas.microsoft.com/office/drawing/2014/main" id="{A4B952F6-267A-438D-938D-F1B8B64679CE}"/>
                </a:ext>
              </a:extLst>
            </p:cNvPr>
            <p:cNvSpPr/>
            <p:nvPr/>
          </p:nvSpPr>
          <p:spPr>
            <a:xfrm>
              <a:off x="1362068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任意多边形 122">
              <a:extLst>
                <a:ext uri="{FF2B5EF4-FFF2-40B4-BE49-F238E27FC236}">
                  <a16:creationId xmlns:a16="http://schemas.microsoft.com/office/drawing/2014/main" id="{23796629-05E3-44A9-9213-67FD0CB26FCA}"/>
                </a:ext>
              </a:extLst>
            </p:cNvPr>
            <p:cNvSpPr/>
            <p:nvPr/>
          </p:nvSpPr>
          <p:spPr>
            <a:xfrm>
              <a:off x="1438268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94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0F05FE7B-B5DD-4977-9510-D43B7298C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9448800" cy="4493538"/>
          </a:xfrm>
          <a:prstGeom prst="rect">
            <a:avLst/>
          </a:prstGeom>
          <a:solidFill>
            <a:schemeClr val="bg1"/>
          </a:solidFill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(k=0;k&lt;</a:t>
            </a:r>
            <a:r>
              <a:rPr lang="en-US" altLang="zh-CN" sz="22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g.n;k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  <a:r>
              <a:rPr lang="nb-NO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{ 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</a:t>
            </a:r>
            <a:r>
              <a:rPr lang="en-US" altLang="zh-CN" sz="2200" b="1" dirty="0" err="1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b="1" baseline="-25000" dirty="0" err="1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b="1" dirty="0" err="1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</a:t>
            </a:r>
          </a:p>
          <a:p>
            <a:pPr>
              <a:spcBef>
                <a:spcPct val="50000"/>
              </a:spcBef>
            </a:pPr>
            <a:r>
              <a:rPr lang="nb-NO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for (i=0;i&lt;g.n;i++)</a:t>
            </a:r>
          </a:p>
          <a:p>
            <a:pPr>
              <a:spcBef>
                <a:spcPct val="50000"/>
              </a:spcBef>
            </a:pPr>
            <a:r>
              <a:rPr lang="zh-CN" altLang="nb-NO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lang="nb-NO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(j=0;j&lt;g.n;j++)</a:t>
            </a:r>
          </a:p>
          <a:p>
            <a:pPr>
              <a:spcBef>
                <a:spcPct val="50000"/>
              </a:spcBef>
            </a:pPr>
            <a:r>
              <a:rPr lang="zh-CN" altLang="nb-NO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</a:t>
            </a:r>
            <a:r>
              <a:rPr lang="nb-NO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(A[i][j]&gt;A[i][k]+A[k][j])	{	</a:t>
            </a:r>
            <a:r>
              <a:rPr lang="nb-NO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nb-NO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找到更短路径</a:t>
            </a:r>
          </a:p>
          <a:p>
            <a:pPr>
              <a:spcBef>
                <a:spcPct val="50000"/>
              </a:spcBef>
            </a:pPr>
            <a:r>
              <a:rPr lang="zh-CN" altLang="nb-NO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</a:t>
            </a:r>
            <a:r>
              <a:rPr lang="nb-NO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A[i][j]=</a:t>
            </a:r>
            <a:r>
              <a:rPr lang="nb-NO" altLang="zh-CN" sz="22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A[i][k]+A[k][j]</a:t>
            </a:r>
            <a:r>
              <a:rPr lang="nb-NO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nb-NO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nb-NO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修改路径长度</a:t>
            </a:r>
          </a:p>
          <a:p>
            <a:pPr>
              <a:spcBef>
                <a:spcPct val="50000"/>
              </a:spcBef>
            </a:pPr>
            <a:r>
              <a:rPr lang="zh-CN" altLang="nb-NO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</a:t>
            </a:r>
            <a:r>
              <a:rPr lang="nb-NO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path[i][j]=</a:t>
            </a:r>
            <a:r>
              <a:rPr lang="nb-NO" altLang="zh-CN" sz="22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path[k][j]</a:t>
            </a:r>
            <a:r>
              <a:rPr lang="nb-NO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		</a:t>
            </a:r>
            <a:r>
              <a:rPr lang="nb-NO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nb-NO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修改最短路径为经过顶点</a:t>
            </a:r>
            <a:r>
              <a:rPr lang="nb-NO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</a:p>
          <a:p>
            <a:pPr>
              <a:spcBef>
                <a:spcPct val="50000"/>
              </a:spcBef>
            </a:pPr>
            <a:r>
              <a:rPr lang="zh-CN" altLang="nb-NO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</a:t>
            </a:r>
            <a:r>
              <a:rPr lang="nb-NO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zh-CN" altLang="nb-NO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nb-NO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nb-NO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	</a:t>
            </a:r>
            <a:endParaRPr lang="en-US" altLang="zh-CN" sz="22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F15A92D-8605-4084-803A-6FDA2AE3F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399" y="5804356"/>
            <a:ext cx="3962401" cy="43088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本算法的时间复杂度为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b="1" i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="1" baseline="30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B486DC5-6165-437A-89DD-D5575612D24D}"/>
              </a:ext>
            </a:extLst>
          </p:cNvPr>
          <p:cNvGrpSpPr/>
          <p:nvPr/>
        </p:nvGrpSpPr>
        <p:grpSpPr>
          <a:xfrm>
            <a:off x="1143000" y="1295400"/>
            <a:ext cx="9598393" cy="2971800"/>
            <a:chOff x="785786" y="857232"/>
            <a:chExt cx="8271689" cy="264320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18639D-4369-43F8-8F31-5A4D8EA0F3D4}"/>
                </a:ext>
              </a:extLst>
            </p:cNvPr>
            <p:cNvSpPr/>
            <p:nvPr/>
          </p:nvSpPr>
          <p:spPr>
            <a:xfrm>
              <a:off x="785786" y="857232"/>
              <a:ext cx="7286676" cy="264320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50000"/>
                </a:spcBef>
              </a:pPr>
              <a:endParaRPr lang="zh-CN" altLang="en-US" sz="2400" b="1">
                <a:solidFill>
                  <a:prstClr val="white"/>
                </a:solidFill>
              </a:endParaRPr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E6775021-BACE-4414-B686-753FE8BF7E8F}"/>
                </a:ext>
              </a:extLst>
            </p:cNvPr>
            <p:cNvSpPr txBox="1"/>
            <p:nvPr/>
          </p:nvSpPr>
          <p:spPr>
            <a:xfrm>
              <a:off x="8400800" y="2000900"/>
              <a:ext cx="656675" cy="3558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调整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BBD8118-E77E-4E6A-A645-DC95957BEBD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072462" y="2178835"/>
              <a:ext cx="328338" cy="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2C8FA52-C986-4C34-8C66-BBED3555659C}"/>
              </a:ext>
            </a:extLst>
          </p:cNvPr>
          <p:cNvGrpSpPr/>
          <p:nvPr/>
        </p:nvGrpSpPr>
        <p:grpSpPr>
          <a:xfrm>
            <a:off x="9144000" y="4484042"/>
            <a:ext cx="2736850" cy="1943101"/>
            <a:chOff x="906456" y="936606"/>
            <a:chExt cx="2736850" cy="1943101"/>
          </a:xfrm>
        </p:grpSpPr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67C49139-2801-4B03-AB83-0CCB50FE3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56" y="936606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C32E1A9F-0296-4E29-84A0-F3014A315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044" y="936606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8A59FFD6-2B5B-4B54-9275-2B0C912A2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56" y="2160569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0BE96B42-E835-46F8-BBE1-6267C5AEB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481" y="2160569"/>
              <a:ext cx="360363" cy="360363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C1D9B396-81AA-427A-B941-00AE15003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2719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829761C3-96F3-4C31-A542-72D5A2935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6819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08A112D-3C6A-4DD5-AAE7-DBAD04AE0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081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1F12A4AE-5C7A-41D0-BF3A-39820D9FA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944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25" name="Text Box 22">
              <a:extLst>
                <a:ext uri="{FF2B5EF4-FFF2-40B4-BE49-F238E27FC236}">
                  <a16:creationId xmlns:a16="http://schemas.microsoft.com/office/drawing/2014/main" id="{E25852CF-8BCE-4B1A-B30E-85E1D5A2F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456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3</a:t>
              </a:r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797E620F-0B4C-49AB-9F76-3B47AF9CF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1506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89A3BE1F-F36F-4FFF-88BB-0313CAA70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7181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7</a:t>
              </a:r>
            </a:p>
          </p:txBody>
        </p:sp>
        <p:sp>
          <p:nvSpPr>
            <p:cNvPr id="28" name="Text Box 25">
              <a:extLst>
                <a:ext uri="{FF2B5EF4-FFF2-40B4-BE49-F238E27FC236}">
                  <a16:creationId xmlns:a16="http://schemas.microsoft.com/office/drawing/2014/main" id="{3B616B29-F599-47A5-BC15-E0D961E8D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19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3</a:t>
              </a:r>
            </a:p>
          </p:txBody>
        </p:sp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9F2C871C-6A7F-4414-BF95-40570AD0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981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1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86CCDE14-1207-41CE-BB30-00C4B0B38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981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</a:p>
          </p:txBody>
        </p:sp>
        <p:sp>
          <p:nvSpPr>
            <p:cNvPr id="31" name="Text Box 28">
              <a:extLst>
                <a:ext uri="{FF2B5EF4-FFF2-40B4-BE49-F238E27FC236}">
                  <a16:creationId xmlns:a16="http://schemas.microsoft.com/office/drawing/2014/main" id="{33BDE750-5EB1-401B-A327-08F1498EA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5881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4</a:t>
              </a:r>
            </a:p>
          </p:txBody>
        </p:sp>
        <p:sp>
          <p:nvSpPr>
            <p:cNvPr id="32" name="任意多边形 119">
              <a:extLst>
                <a:ext uri="{FF2B5EF4-FFF2-40B4-BE49-F238E27FC236}">
                  <a16:creationId xmlns:a16="http://schemas.microsoft.com/office/drawing/2014/main" id="{CA5C8B8D-0382-4352-9724-3B39D023E834}"/>
                </a:ext>
              </a:extLst>
            </p:cNvPr>
            <p:cNvSpPr/>
            <p:nvPr/>
          </p:nvSpPr>
          <p:spPr>
            <a:xfrm>
              <a:off x="1450968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任意多边形 120">
              <a:extLst>
                <a:ext uri="{FF2B5EF4-FFF2-40B4-BE49-F238E27FC236}">
                  <a16:creationId xmlns:a16="http://schemas.microsoft.com/office/drawing/2014/main" id="{257CF7D2-5601-4D01-9388-240B1863202E}"/>
                </a:ext>
              </a:extLst>
            </p:cNvPr>
            <p:cNvSpPr/>
            <p:nvPr/>
          </p:nvSpPr>
          <p:spPr>
            <a:xfrm>
              <a:off x="1501768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任意多边形 121">
              <a:extLst>
                <a:ext uri="{FF2B5EF4-FFF2-40B4-BE49-F238E27FC236}">
                  <a16:creationId xmlns:a16="http://schemas.microsoft.com/office/drawing/2014/main" id="{5B631E4F-1212-4490-A4D2-3C38DB5B0506}"/>
                </a:ext>
              </a:extLst>
            </p:cNvPr>
            <p:cNvSpPr/>
            <p:nvPr/>
          </p:nvSpPr>
          <p:spPr>
            <a:xfrm>
              <a:off x="1362068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任意多边形 122">
              <a:extLst>
                <a:ext uri="{FF2B5EF4-FFF2-40B4-BE49-F238E27FC236}">
                  <a16:creationId xmlns:a16="http://schemas.microsoft.com/office/drawing/2014/main" id="{439D6793-4B58-4B3E-8563-7299BF675E0B}"/>
                </a:ext>
              </a:extLst>
            </p:cNvPr>
            <p:cNvSpPr/>
            <p:nvPr/>
          </p:nvSpPr>
          <p:spPr>
            <a:xfrm>
              <a:off x="1438268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40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65F65-88D8-46AA-BFDD-81B888B3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图的生成树与最小生成树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1C36C-6C6D-460E-9935-DB282273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一个连通图的生成树是指一个</a:t>
            </a:r>
            <a:r>
              <a:rPr lang="zh-CN" altLang="en-US" dirty="0">
                <a:solidFill>
                  <a:srgbClr val="FF0000"/>
                </a:solidFill>
              </a:rPr>
              <a:t>极小连通子图</a:t>
            </a:r>
            <a:r>
              <a:rPr lang="zh-CN" altLang="en-US" dirty="0"/>
              <a:t>，它含有图中的</a:t>
            </a:r>
            <a:r>
              <a:rPr lang="zh-CN" altLang="en-US" dirty="0">
                <a:solidFill>
                  <a:srgbClr val="FF0000"/>
                </a:solidFill>
              </a:rPr>
              <a:t>全部顶点</a:t>
            </a:r>
            <a:r>
              <a:rPr lang="zh-CN" altLang="en-US" dirty="0"/>
              <a:t>，但</a:t>
            </a:r>
            <a:r>
              <a:rPr lang="zh-CN" altLang="en-US" dirty="0">
                <a:solidFill>
                  <a:srgbClr val="00B050"/>
                </a:solidFill>
              </a:rPr>
              <a:t>只有</a:t>
            </a:r>
            <a:r>
              <a:rPr lang="zh-CN" altLang="en-US" dirty="0"/>
              <a:t>足已</a:t>
            </a:r>
            <a:r>
              <a:rPr lang="zh-CN" altLang="en-US" dirty="0">
                <a:solidFill>
                  <a:srgbClr val="00B050"/>
                </a:solidFill>
              </a:rPr>
              <a:t>连通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>
                <a:solidFill>
                  <a:srgbClr val="00B050"/>
                </a:solidFill>
              </a:rPr>
              <a:t>个顶点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00B050"/>
                </a:solidFill>
              </a:rPr>
              <a:t>n-1</a:t>
            </a:r>
            <a:r>
              <a:rPr lang="zh-CN" altLang="en-US" dirty="0">
                <a:solidFill>
                  <a:srgbClr val="00B050"/>
                </a:solidFill>
              </a:rPr>
              <a:t>条边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如果在一棵生成树上</a:t>
            </a:r>
            <a:r>
              <a:rPr lang="zh-CN" altLang="en-US" dirty="0">
                <a:solidFill>
                  <a:srgbClr val="008000"/>
                </a:solidFill>
              </a:rPr>
              <a:t>添一条边</a:t>
            </a:r>
            <a:r>
              <a:rPr lang="zh-CN" altLang="en-US" dirty="0"/>
              <a:t>，必定构成一个</a:t>
            </a:r>
            <a:r>
              <a:rPr lang="zh-CN" altLang="en-US" dirty="0">
                <a:solidFill>
                  <a:srgbClr val="FF0000"/>
                </a:solidFill>
              </a:rPr>
              <a:t>环</a:t>
            </a:r>
            <a:r>
              <a:rPr lang="zh-CN" altLang="en-US" dirty="0"/>
              <a:t>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5EA1426-1960-4082-B4D4-D8CB07E2CA3D}"/>
              </a:ext>
            </a:extLst>
          </p:cNvPr>
          <p:cNvGrpSpPr/>
          <p:nvPr/>
        </p:nvGrpSpPr>
        <p:grpSpPr>
          <a:xfrm>
            <a:off x="3470669" y="3722117"/>
            <a:ext cx="4289566" cy="2282893"/>
            <a:chOff x="-1047896" y="3638485"/>
            <a:chExt cx="4289566" cy="2282893"/>
          </a:xfrm>
        </p:grpSpPr>
        <p:sp>
          <p:nvSpPr>
            <p:cNvPr id="5" name="Line 18">
              <a:extLst>
                <a:ext uri="{FF2B5EF4-FFF2-40B4-BE49-F238E27FC236}">
                  <a16:creationId xmlns:a16="http://schemas.microsoft.com/office/drawing/2014/main" id="{2266ED2B-DE9E-4C79-ABD1-F4CDB8390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883" y="4135440"/>
              <a:ext cx="785812" cy="550863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6" name="Line 3">
              <a:extLst>
                <a:ext uri="{FF2B5EF4-FFF2-40B4-BE49-F238E27FC236}">
                  <a16:creationId xmlns:a16="http://schemas.microsoft.com/office/drawing/2014/main" id="{77537865-BC4A-4C84-8F80-B589F744C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48F1625-E57A-4F3A-B3ED-F389FC558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08" y="4926015"/>
              <a:ext cx="1749425" cy="17463"/>
            </a:xfrm>
            <a:custGeom>
              <a:avLst/>
              <a:gdLst/>
              <a:ahLst/>
              <a:cxnLst>
                <a:cxn ang="0">
                  <a:pos x="1102" y="0"/>
                </a:cxn>
                <a:cxn ang="0">
                  <a:pos x="0" y="11"/>
                </a:cxn>
              </a:cxnLst>
              <a:rect l="0" t="0" r="r" b="b"/>
              <a:pathLst>
                <a:path w="1102" h="11">
                  <a:moveTo>
                    <a:pt x="1102" y="0"/>
                  </a:moveTo>
                  <a:lnTo>
                    <a:pt x="0" y="11"/>
                  </a:lnTo>
                </a:path>
              </a:pathLst>
            </a:cu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D2F59BFA-7ACD-4E4C-9223-46943921B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95789158-B3E2-4DBE-8C46-C55AB93CD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B368BB4F-555A-4094-9DD8-F0D180595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92D631CE-1513-47D7-AEDF-A6282B0FB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43C6A55E-8E0C-4513-A080-244828E258B1}"/>
                </a:ext>
              </a:extLst>
            </p:cNvPr>
            <p:cNvSpPr txBox="1"/>
            <p:nvPr/>
          </p:nvSpPr>
          <p:spPr>
            <a:xfrm>
              <a:off x="-1047896" y="3638485"/>
              <a:ext cx="1785950" cy="400110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b="1">
                  <a:solidFill>
                    <a:srgbClr val="0000CC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dirty="0"/>
                <a:t>G</a:t>
              </a:r>
              <a:r>
                <a:rPr lang="zh-CN" altLang="en-US" dirty="0"/>
                <a:t>的生成树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5216AF7-CD80-40D5-BD2F-11A4439583CC}"/>
              </a:ext>
            </a:extLst>
          </p:cNvPr>
          <p:cNvGrpSpPr/>
          <p:nvPr/>
        </p:nvGrpSpPr>
        <p:grpSpPr>
          <a:xfrm>
            <a:off x="473430" y="3790432"/>
            <a:ext cx="2914650" cy="2614688"/>
            <a:chOff x="327020" y="3786190"/>
            <a:chExt cx="2914650" cy="2614688"/>
          </a:xfrm>
        </p:grpSpPr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2698A764-B5C1-4C54-B174-334DD769E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883" y="4135440"/>
              <a:ext cx="785812" cy="550863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16" name="Line 3">
              <a:extLst>
                <a:ext uri="{FF2B5EF4-FFF2-40B4-BE49-F238E27FC236}">
                  <a16:creationId xmlns:a16="http://schemas.microsoft.com/office/drawing/2014/main" id="{25791A8E-46BA-4869-8A68-A753456BD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CC9F3C4-C008-4ABF-9FF1-3A5F8C2DF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08" y="4926015"/>
              <a:ext cx="1749425" cy="17463"/>
            </a:xfrm>
            <a:custGeom>
              <a:avLst/>
              <a:gdLst/>
              <a:ahLst/>
              <a:cxnLst>
                <a:cxn ang="0">
                  <a:pos x="1102" y="0"/>
                </a:cxn>
                <a:cxn ang="0">
                  <a:pos x="0" y="11"/>
                </a:cxn>
              </a:cxnLst>
              <a:rect l="0" t="0" r="r" b="b"/>
              <a:pathLst>
                <a:path w="1102" h="11">
                  <a:moveTo>
                    <a:pt x="1102" y="0"/>
                  </a:moveTo>
                  <a:lnTo>
                    <a:pt x="0" y="11"/>
                  </a:lnTo>
                </a:path>
              </a:pathLst>
            </a:cu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E957B213-19DA-452C-A11A-F9849DEAF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BF6ECC2F-44E9-4595-A6AB-AB4BC6565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813D705A-2383-4430-9FA4-2E6FDE2CD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1" name="Oval 13">
              <a:extLst>
                <a:ext uri="{FF2B5EF4-FFF2-40B4-BE49-F238E27FC236}">
                  <a16:creationId xmlns:a16="http://schemas.microsoft.com/office/drawing/2014/main" id="{680F6791-A145-4912-AAF2-519DA32B1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5D4FC1B7-3F27-4FEF-8F14-B6AAF9026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58" y="4135440"/>
              <a:ext cx="720725" cy="550863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93C2AF52-05EE-47FE-9AD6-A9DB3C9F5FDE}"/>
                </a:ext>
              </a:extLst>
            </p:cNvPr>
            <p:cNvSpPr txBox="1"/>
            <p:nvPr/>
          </p:nvSpPr>
          <p:spPr>
            <a:xfrm>
              <a:off x="857224" y="6000768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b="1">
                  <a:solidFill>
                    <a:srgbClr val="0000CC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dirty="0"/>
                <a:t>连通图</a:t>
              </a:r>
              <a:r>
                <a:rPr lang="en-US" altLang="zh-CN" dirty="0"/>
                <a:t>G</a:t>
              </a:r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853B5A9-5431-4C34-957A-9FF924465047}"/>
              </a:ext>
            </a:extLst>
          </p:cNvPr>
          <p:cNvGrpSpPr/>
          <p:nvPr/>
        </p:nvGrpSpPr>
        <p:grpSpPr>
          <a:xfrm>
            <a:off x="8972550" y="2251074"/>
            <a:ext cx="2914650" cy="2135188"/>
            <a:chOff x="327020" y="3786190"/>
            <a:chExt cx="2914650" cy="2135188"/>
          </a:xfrm>
        </p:grpSpPr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D0C51930-6DA0-4DA1-B9D1-4D892BAE6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883" y="4135440"/>
              <a:ext cx="785812" cy="550863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26" name="Line 3">
              <a:extLst>
                <a:ext uri="{FF2B5EF4-FFF2-40B4-BE49-F238E27FC236}">
                  <a16:creationId xmlns:a16="http://schemas.microsoft.com/office/drawing/2014/main" id="{C8636479-3D3A-414F-AF36-1635E3BDD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4BCC62EF-1683-4AA7-B1ED-B35F4107C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276DE1E9-8A0D-4C0E-B885-D0C1A81F2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0" name="Oval 12">
              <a:extLst>
                <a:ext uri="{FF2B5EF4-FFF2-40B4-BE49-F238E27FC236}">
                  <a16:creationId xmlns:a16="http://schemas.microsoft.com/office/drawing/2014/main" id="{8215916F-5334-492E-B311-C571FAF6D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" name="Oval 13">
              <a:extLst>
                <a:ext uri="{FF2B5EF4-FFF2-40B4-BE49-F238E27FC236}">
                  <a16:creationId xmlns:a16="http://schemas.microsoft.com/office/drawing/2014/main" id="{E1E261C2-C5F3-4F2B-9D35-5536C4860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F7498076-A564-4D9F-83BA-46C23843A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58" y="4135440"/>
              <a:ext cx="720725" cy="550863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AB0F46B-A5B9-4D9B-A43D-AAABB94286E6}"/>
              </a:ext>
            </a:extLst>
          </p:cNvPr>
          <p:cNvGrpSpPr/>
          <p:nvPr/>
        </p:nvGrpSpPr>
        <p:grpSpPr>
          <a:xfrm>
            <a:off x="8173520" y="4433887"/>
            <a:ext cx="2914650" cy="2135188"/>
            <a:chOff x="327020" y="3786190"/>
            <a:chExt cx="2914650" cy="2135188"/>
          </a:xfrm>
        </p:grpSpPr>
        <p:sp>
          <p:nvSpPr>
            <p:cNvPr id="36" name="Line 3">
              <a:extLst>
                <a:ext uri="{FF2B5EF4-FFF2-40B4-BE49-F238E27FC236}">
                  <a16:creationId xmlns:a16="http://schemas.microsoft.com/office/drawing/2014/main" id="{868E281A-0E83-46A4-84EA-513EECEE1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DAB12A17-4260-487E-B997-F2BF203BF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08" y="4926015"/>
              <a:ext cx="1749425" cy="17463"/>
            </a:xfrm>
            <a:custGeom>
              <a:avLst/>
              <a:gdLst/>
              <a:ahLst/>
              <a:cxnLst>
                <a:cxn ang="0">
                  <a:pos x="1102" y="0"/>
                </a:cxn>
                <a:cxn ang="0">
                  <a:pos x="0" y="11"/>
                </a:cxn>
              </a:cxnLst>
              <a:rect l="0" t="0" r="r" b="b"/>
              <a:pathLst>
                <a:path w="1102" h="11">
                  <a:moveTo>
                    <a:pt x="1102" y="0"/>
                  </a:moveTo>
                  <a:lnTo>
                    <a:pt x="0" y="11"/>
                  </a:lnTo>
                </a:path>
              </a:pathLst>
            </a:cu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38" name="Oval 10">
              <a:extLst>
                <a:ext uri="{FF2B5EF4-FFF2-40B4-BE49-F238E27FC236}">
                  <a16:creationId xmlns:a16="http://schemas.microsoft.com/office/drawing/2014/main" id="{9AB16333-F813-4FE2-8BCA-537CB9D6F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63BE5960-47BE-4203-91FC-AAB884A65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0" name="Oval 12">
              <a:extLst>
                <a:ext uri="{FF2B5EF4-FFF2-40B4-BE49-F238E27FC236}">
                  <a16:creationId xmlns:a16="http://schemas.microsoft.com/office/drawing/2014/main" id="{61D50E95-BFFE-4656-8E2B-0F2ABD64A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3EF83350-742F-4833-9A4C-5D570C187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2" name="Line 19">
              <a:extLst>
                <a:ext uri="{FF2B5EF4-FFF2-40B4-BE49-F238E27FC236}">
                  <a16:creationId xmlns:a16="http://schemas.microsoft.com/office/drawing/2014/main" id="{B480F163-3710-4C92-9C82-297BBBE1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58" y="4135440"/>
              <a:ext cx="720725" cy="550863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35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BCA12FA0-21FD-414A-9BB0-F1D47EC1CE02}"/>
              </a:ext>
            </a:extLst>
          </p:cNvPr>
          <p:cNvSpPr>
            <a:spLocks/>
          </p:cNvSpPr>
          <p:nvPr/>
        </p:nvSpPr>
        <p:spPr bwMode="auto">
          <a:xfrm>
            <a:off x="2465277" y="3405190"/>
            <a:ext cx="476641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olid"/>
          </a:ln>
          <a:effectLst/>
        </p:spPr>
        <p:txBody>
          <a:bodyPr wrap="none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AD85B2-763B-4661-9F96-E56967B1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83F76-F614-4E00-AEE4-950E522F8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863"/>
            <a:ext cx="11582400" cy="914400"/>
          </a:xfrm>
        </p:spPr>
        <p:txBody>
          <a:bodyPr/>
          <a:lstStyle/>
          <a:p>
            <a:r>
              <a:rPr lang="zh-CN" altLang="en-US" dirty="0"/>
              <a:t>由</a:t>
            </a:r>
            <a:r>
              <a:rPr lang="zh-CN" altLang="en-US" dirty="0">
                <a:solidFill>
                  <a:srgbClr val="00B050"/>
                </a:solidFill>
              </a:rPr>
              <a:t>深度优先遍历</a:t>
            </a:r>
            <a:r>
              <a:rPr lang="zh-CN" altLang="en-US" dirty="0"/>
              <a:t>得到的生成树称为</a:t>
            </a:r>
            <a:r>
              <a:rPr lang="zh-CN" altLang="en-US" dirty="0">
                <a:solidFill>
                  <a:srgbClr val="00B050"/>
                </a:solidFill>
              </a:rPr>
              <a:t>深度优先生成树</a:t>
            </a:r>
            <a:r>
              <a:rPr lang="zh-CN" altLang="en-US" dirty="0"/>
              <a:t>。</a:t>
            </a:r>
          </a:p>
        </p:txBody>
      </p:sp>
      <p:sp>
        <p:nvSpPr>
          <p:cNvPr id="4" name="Oval 31">
            <a:extLst>
              <a:ext uri="{FF2B5EF4-FFF2-40B4-BE49-F238E27FC236}">
                <a16:creationId xmlns:a16="http://schemas.microsoft.com/office/drawing/2014/main" id="{FBC2982B-E5B5-41FA-A751-787E6CC91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065" y="3048000"/>
            <a:ext cx="434528" cy="431800"/>
          </a:xfrm>
          <a:prstGeom prst="ellipse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5" name="Oval 32">
            <a:extLst>
              <a:ext uri="{FF2B5EF4-FFF2-40B4-BE49-F238E27FC236}">
                <a16:creationId xmlns:a16="http://schemas.microsoft.com/office/drawing/2014/main" id="{1D8936F1-2B75-4222-8726-4181536D8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37" y="3876684"/>
            <a:ext cx="434528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6" name="Oval 33">
            <a:extLst>
              <a:ext uri="{FF2B5EF4-FFF2-40B4-BE49-F238E27FC236}">
                <a16:creationId xmlns:a16="http://schemas.microsoft.com/office/drawing/2014/main" id="{EA9D97BD-4889-450A-AFFF-632A1A052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02" y="3913188"/>
            <a:ext cx="434528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7" name="Oval 34">
            <a:extLst>
              <a:ext uri="{FF2B5EF4-FFF2-40B4-BE49-F238E27FC236}">
                <a16:creationId xmlns:a16="http://schemas.microsoft.com/office/drawing/2014/main" id="{9943BE41-14B3-44A0-BD2E-10138FCC0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090" y="4632325"/>
            <a:ext cx="434528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8" name="Oval 35">
            <a:extLst>
              <a:ext uri="{FF2B5EF4-FFF2-40B4-BE49-F238E27FC236}">
                <a16:creationId xmlns:a16="http://schemas.microsoft.com/office/drawing/2014/main" id="{9C99E7FC-AAF0-4544-9926-9361BE171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127" y="4629164"/>
            <a:ext cx="434528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4</a:t>
            </a:r>
          </a:p>
        </p:txBody>
      </p:sp>
      <p:sp>
        <p:nvSpPr>
          <p:cNvPr id="9" name="Oval 37">
            <a:extLst>
              <a:ext uri="{FF2B5EF4-FFF2-40B4-BE49-F238E27FC236}">
                <a16:creationId xmlns:a16="http://schemas.microsoft.com/office/drawing/2014/main" id="{95F149DD-7D52-4348-9B13-30C31A8C6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927" y="3840163"/>
            <a:ext cx="434528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5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2B148E1-19D6-49D1-8548-B041C9817742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2599695" y="4281752"/>
            <a:ext cx="342030" cy="413809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5E94EF1-8DEE-40BE-8481-FFC9F17B52E0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3175958" y="3416564"/>
            <a:ext cx="256314" cy="523356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AFC4BE1-9DB9-47A6-9830-71927496F6F4}"/>
              </a:ext>
            </a:extLst>
          </p:cNvPr>
          <p:cNvCxnSpPr>
            <a:stCxn id="6" idx="6"/>
            <a:endCxn id="5" idx="2"/>
          </p:cNvCxnSpPr>
          <p:nvPr/>
        </p:nvCxnSpPr>
        <p:spPr>
          <a:xfrm flipV="1">
            <a:off x="2663330" y="4092584"/>
            <a:ext cx="705307" cy="36504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7714C89-D4D5-4733-9AC2-900D19631916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3803165" y="4056063"/>
            <a:ext cx="441762" cy="36521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52FD223-3C08-49D1-AF02-3F8ED0E1530F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3739530" y="4245248"/>
            <a:ext cx="137232" cy="447152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D481CE9-8097-41A0-BF46-4C886D8D302B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3312618" y="4845064"/>
            <a:ext cx="500509" cy="3161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45F6A45-FC82-4655-AF4F-47C657B4EAE1}"/>
              </a:ext>
            </a:extLst>
          </p:cNvPr>
          <p:cNvCxnSpPr>
            <a:stCxn id="4" idx="6"/>
            <a:endCxn id="9" idx="1"/>
          </p:cNvCxnSpPr>
          <p:nvPr/>
        </p:nvCxnSpPr>
        <p:spPr>
          <a:xfrm>
            <a:off x="3239593" y="3263900"/>
            <a:ext cx="1068969" cy="639499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</a:ln>
          <a:effectLst/>
        </p:spPr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82A7200-9EA1-4823-8DB6-9E3538D7A00B}"/>
              </a:ext>
            </a:extLst>
          </p:cNvPr>
          <p:cNvGrpSpPr/>
          <p:nvPr/>
        </p:nvGrpSpPr>
        <p:grpSpPr>
          <a:xfrm>
            <a:off x="7650014" y="3048000"/>
            <a:ext cx="2865586" cy="2016125"/>
            <a:chOff x="5124470" y="2341569"/>
            <a:chExt cx="2376488" cy="2016125"/>
          </a:xfrm>
        </p:grpSpPr>
        <p:sp>
          <p:nvSpPr>
            <p:cNvPr id="19" name="Oval 31">
              <a:extLst>
                <a:ext uri="{FF2B5EF4-FFF2-40B4-BE49-F238E27FC236}">
                  <a16:creationId xmlns:a16="http://schemas.microsoft.com/office/drawing/2014/main" id="{8FBBD581-CF5B-4A01-8BC4-6F32FFE45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733" y="2341569"/>
              <a:ext cx="360363" cy="431800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0" name="Oval 32">
              <a:extLst>
                <a:ext uri="{FF2B5EF4-FFF2-40B4-BE49-F238E27FC236}">
                  <a16:creationId xmlns:a16="http://schemas.microsoft.com/office/drawing/2014/main" id="{000D24F0-0418-4BC7-BE59-F0A168FFD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305" y="3170253"/>
              <a:ext cx="360363" cy="4318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1" name="Oval 33">
              <a:extLst>
                <a:ext uri="{FF2B5EF4-FFF2-40B4-BE49-F238E27FC236}">
                  <a16:creationId xmlns:a16="http://schemas.microsoft.com/office/drawing/2014/main" id="{1675F27F-F662-4CB2-B40F-6F05C9AE1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470" y="3206757"/>
              <a:ext cx="360363" cy="4318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2" name="Oval 34">
              <a:extLst>
                <a:ext uri="{FF2B5EF4-FFF2-40B4-BE49-F238E27FC236}">
                  <a16:creationId xmlns:a16="http://schemas.microsoft.com/office/drawing/2014/main" id="{3843ADFC-C500-4540-B472-7A7B98E99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3758" y="3925894"/>
              <a:ext cx="360363" cy="4318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3" name="Oval 35">
              <a:extLst>
                <a:ext uri="{FF2B5EF4-FFF2-40B4-BE49-F238E27FC236}">
                  <a16:creationId xmlns:a16="http://schemas.microsoft.com/office/drawing/2014/main" id="{E57EFA09-A589-4163-9DFE-BB2D9AAA1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8795" y="3922733"/>
              <a:ext cx="360363" cy="4318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4" name="Oval 37">
              <a:extLst>
                <a:ext uri="{FF2B5EF4-FFF2-40B4-BE49-F238E27FC236}">
                  <a16:creationId xmlns:a16="http://schemas.microsoft.com/office/drawing/2014/main" id="{74D6E3E1-26FC-438B-AA95-03401390C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0595" y="3133732"/>
              <a:ext cx="360363" cy="4318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4A1B1642-3699-42B2-B90F-FD0F7D461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946" y="2698759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28575" cap="flat" cmpd="sng" algn="ctr">
              <a:solidFill>
                <a:srgbClr val="CC00CC"/>
              </a:solidFill>
              <a:prstDash val="solid"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F86CF95-0AE9-47E9-8BFA-C80C6EB855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22391" y="3584988"/>
              <a:ext cx="413809" cy="394473"/>
            </a:xfrm>
            <a:prstGeom prst="line">
              <a:avLst/>
            </a:prstGeom>
            <a:noFill/>
            <a:ln w="28575" cap="flat" cmpd="sng" algn="ctr">
              <a:solidFill>
                <a:srgbClr val="CC00CC"/>
              </a:solidFill>
              <a:prstDash val="solid"/>
            </a:ln>
            <a:effectLst/>
          </p:spPr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41AC474-243A-4C3F-8651-1A9E4D99E0ED}"/>
                </a:ext>
              </a:extLst>
            </p:cNvPr>
            <p:cNvCxnSpPr>
              <a:stCxn id="20" idx="6"/>
              <a:endCxn id="24" idx="2"/>
            </p:cNvCxnSpPr>
            <p:nvPr/>
          </p:nvCxnSpPr>
          <p:spPr>
            <a:xfrm flipV="1">
              <a:off x="6624668" y="3349632"/>
              <a:ext cx="515927" cy="36521"/>
            </a:xfrm>
            <a:prstGeom prst="line">
              <a:avLst/>
            </a:prstGeom>
            <a:noFill/>
            <a:ln w="28575" cap="flat" cmpd="sng" algn="ctr">
              <a:solidFill>
                <a:srgbClr val="CC00CC"/>
              </a:solidFill>
              <a:prstDash val="solid"/>
            </a:ln>
            <a:effectLst/>
          </p:spPr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BD9DD84-450C-4112-B2D1-12A0743DEB8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443155" y="3667555"/>
              <a:ext cx="447152" cy="189675"/>
            </a:xfrm>
            <a:prstGeom prst="line">
              <a:avLst/>
            </a:prstGeom>
            <a:noFill/>
            <a:ln w="28575" cap="flat" cmpd="sng" algn="ctr">
              <a:solidFill>
                <a:srgbClr val="CC00CC"/>
              </a:solidFill>
              <a:prstDash val="solid"/>
            </a:ln>
            <a:effectLst/>
          </p:spPr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C5AB3048-F27F-4725-A0A7-E29290017289}"/>
                </a:ext>
              </a:extLst>
            </p:cNvPr>
            <p:cNvCxnSpPr>
              <a:stCxn id="22" idx="6"/>
              <a:endCxn id="23" idx="2"/>
            </p:cNvCxnSpPr>
            <p:nvPr/>
          </p:nvCxnSpPr>
          <p:spPr>
            <a:xfrm flipV="1">
              <a:off x="6134121" y="4138633"/>
              <a:ext cx="574674" cy="3161"/>
            </a:xfrm>
            <a:prstGeom prst="line">
              <a:avLst/>
            </a:prstGeom>
            <a:noFill/>
            <a:ln w="28575" cap="flat" cmpd="sng" algn="ctr">
              <a:solidFill>
                <a:srgbClr val="CC00CC"/>
              </a:solidFill>
              <a:prstDash val="solid"/>
            </a:ln>
            <a:effectLst/>
          </p:spPr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1C8C441-0A87-41DB-8113-AEDF81072D14}"/>
              </a:ext>
            </a:extLst>
          </p:cNvPr>
          <p:cNvGrpSpPr/>
          <p:nvPr/>
        </p:nvGrpSpPr>
        <p:grpSpPr>
          <a:xfrm>
            <a:off x="5074521" y="3580060"/>
            <a:ext cx="1981230" cy="830997"/>
            <a:chOff x="3643306" y="3000372"/>
            <a:chExt cx="1643074" cy="830997"/>
          </a:xfrm>
        </p:grpSpPr>
        <p:sp>
          <p:nvSpPr>
            <p:cNvPr id="31" name="右箭头 35">
              <a:extLst>
                <a:ext uri="{FF2B5EF4-FFF2-40B4-BE49-F238E27FC236}">
                  <a16:creationId xmlns:a16="http://schemas.microsoft.com/office/drawing/2014/main" id="{73307F0B-7211-4584-A51A-055620FC4B34}"/>
                </a:ext>
              </a:extLst>
            </p:cNvPr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lg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TextBox 36">
              <a:extLst>
                <a:ext uri="{FF2B5EF4-FFF2-40B4-BE49-F238E27FC236}">
                  <a16:creationId xmlns:a16="http://schemas.microsoft.com/office/drawing/2014/main" id="{F026FC69-FEC0-4FAC-BC1D-4F782BFE1781}"/>
                </a:ext>
              </a:extLst>
            </p:cNvPr>
            <p:cNvSpPr txBox="1"/>
            <p:nvPr/>
          </p:nvSpPr>
          <p:spPr>
            <a:xfrm>
              <a:off x="3643306" y="3000372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DFS</a:t>
              </a:r>
              <a:r>
                <a:rPr kumimoji="1" lang="zh-CN" altLang="en-US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生成树</a:t>
              </a:r>
              <a:endPara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43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2300884-B18B-494B-B70D-4B73D34F5D6E}"/>
              </a:ext>
            </a:extLst>
          </p:cNvPr>
          <p:cNvSpPr>
            <a:spLocks/>
          </p:cNvSpPr>
          <p:nvPr/>
        </p:nvSpPr>
        <p:spPr bwMode="auto">
          <a:xfrm>
            <a:off x="1171245" y="3252790"/>
            <a:ext cx="555079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olid"/>
          </a:ln>
          <a:effectLst/>
        </p:spPr>
        <p:txBody>
          <a:bodyPr wrap="none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DEA6C9-54DD-460A-9212-B0875F00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广度优先生成树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AF2C3-4361-403E-B066-42154E30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838200"/>
          </a:xfrm>
        </p:spPr>
        <p:txBody>
          <a:bodyPr/>
          <a:lstStyle/>
          <a:p>
            <a:r>
              <a:rPr lang="zh-CN" altLang="en-US" dirty="0"/>
              <a:t>由</a:t>
            </a:r>
            <a:r>
              <a:rPr lang="zh-CN" altLang="en-US" dirty="0">
                <a:solidFill>
                  <a:srgbClr val="00B050"/>
                </a:solidFill>
              </a:rPr>
              <a:t>广</a:t>
            </a:r>
            <a:r>
              <a:rPr lang="zh-CN" altLang="en-US" dirty="0"/>
              <a:t>度优先遍历得到的生成树称为</a:t>
            </a:r>
            <a:r>
              <a:rPr lang="zh-CN" altLang="en-US" dirty="0">
                <a:solidFill>
                  <a:srgbClr val="00B050"/>
                </a:solidFill>
              </a:rPr>
              <a:t>广</a:t>
            </a:r>
            <a:r>
              <a:rPr lang="zh-CN" altLang="en-US" dirty="0"/>
              <a:t>度优先生成树。</a:t>
            </a:r>
          </a:p>
        </p:txBody>
      </p:sp>
      <p:sp>
        <p:nvSpPr>
          <p:cNvPr id="4" name="Oval 31">
            <a:extLst>
              <a:ext uri="{FF2B5EF4-FFF2-40B4-BE49-F238E27FC236}">
                <a16:creationId xmlns:a16="http://schemas.microsoft.com/office/drawing/2014/main" id="{68978A99-DADD-4913-9897-DA2F734C3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033" y="2895600"/>
            <a:ext cx="506036" cy="431800"/>
          </a:xfrm>
          <a:prstGeom prst="ellipse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5" name="Oval 32">
            <a:extLst>
              <a:ext uri="{FF2B5EF4-FFF2-40B4-BE49-F238E27FC236}">
                <a16:creationId xmlns:a16="http://schemas.microsoft.com/office/drawing/2014/main" id="{0FF4DD60-699D-489C-AF06-11C81024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605" y="3724284"/>
            <a:ext cx="506036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6" name="Oval 33">
            <a:extLst>
              <a:ext uri="{FF2B5EF4-FFF2-40B4-BE49-F238E27FC236}">
                <a16:creationId xmlns:a16="http://schemas.microsoft.com/office/drawing/2014/main" id="{9F7C38C5-978A-4095-A2A3-3C6894E2A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70" y="3760788"/>
            <a:ext cx="506036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7" name="Oval 34">
            <a:extLst>
              <a:ext uri="{FF2B5EF4-FFF2-40B4-BE49-F238E27FC236}">
                <a16:creationId xmlns:a16="http://schemas.microsoft.com/office/drawing/2014/main" id="{FEEE2A5B-2204-43E5-93BF-A26074578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058" y="4479925"/>
            <a:ext cx="506036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8" name="Oval 35">
            <a:extLst>
              <a:ext uri="{FF2B5EF4-FFF2-40B4-BE49-F238E27FC236}">
                <a16:creationId xmlns:a16="http://schemas.microsoft.com/office/drawing/2014/main" id="{7965F68B-E784-4195-84A6-7504DC74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095" y="4476764"/>
            <a:ext cx="506036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4</a:t>
            </a:r>
          </a:p>
        </p:txBody>
      </p:sp>
      <p:sp>
        <p:nvSpPr>
          <p:cNvPr id="9" name="Oval 37">
            <a:extLst>
              <a:ext uri="{FF2B5EF4-FFF2-40B4-BE49-F238E27FC236}">
                <a16:creationId xmlns:a16="http://schemas.microsoft.com/office/drawing/2014/main" id="{5DC3B7F4-45A9-4BA3-BB1C-F37857014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895" y="3687763"/>
            <a:ext cx="506036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5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4B28778-86C7-4465-9606-F105EDAB784C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366699" y="4129352"/>
            <a:ext cx="291466" cy="413809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737AF21-77A2-4FED-95EE-57F7A88A2EB3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1942962" y="3264164"/>
            <a:ext cx="205750" cy="523356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7215DC-3E63-4477-BA7A-B35ECB9DF386}"/>
              </a:ext>
            </a:extLst>
          </p:cNvPr>
          <p:cNvCxnSpPr>
            <a:stCxn id="6" idx="6"/>
            <a:endCxn id="5" idx="2"/>
          </p:cNvCxnSpPr>
          <p:nvPr/>
        </p:nvCxnSpPr>
        <p:spPr>
          <a:xfrm flipV="1">
            <a:off x="1440806" y="3940184"/>
            <a:ext cx="633799" cy="36504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FAAC068-49ED-467E-80C2-DD8D773F54BA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2580641" y="3903663"/>
            <a:ext cx="370254" cy="36521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2AB2FA-43FA-4043-9C80-C83D341BFCC0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2506534" y="4092848"/>
            <a:ext cx="86668" cy="447152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C0C1908-6161-4AD6-8568-C33B89EB7FFD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2090094" y="4692664"/>
            <a:ext cx="429001" cy="3161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D253CC4-7115-4C66-8FB5-4B078AF77EE4}"/>
              </a:ext>
            </a:extLst>
          </p:cNvPr>
          <p:cNvCxnSpPr>
            <a:stCxn id="4" idx="6"/>
            <a:endCxn id="9" idx="1"/>
          </p:cNvCxnSpPr>
          <p:nvPr/>
        </p:nvCxnSpPr>
        <p:spPr>
          <a:xfrm>
            <a:off x="2017069" y="3111500"/>
            <a:ext cx="1007933" cy="639499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</a:ln>
          <a:effectLst/>
        </p:spPr>
      </p:cxnSp>
      <p:grpSp>
        <p:nvGrpSpPr>
          <p:cNvPr id="18" name="组合 34">
            <a:extLst>
              <a:ext uri="{FF2B5EF4-FFF2-40B4-BE49-F238E27FC236}">
                <a16:creationId xmlns:a16="http://schemas.microsoft.com/office/drawing/2014/main" id="{B122FF22-0C86-4A26-9D7D-3DEA2E863752}"/>
              </a:ext>
            </a:extLst>
          </p:cNvPr>
          <p:cNvGrpSpPr/>
          <p:nvPr/>
        </p:nvGrpSpPr>
        <p:grpSpPr>
          <a:xfrm>
            <a:off x="4068200" y="3420702"/>
            <a:ext cx="2307271" cy="830997"/>
            <a:chOff x="3643306" y="3000372"/>
            <a:chExt cx="1643074" cy="830997"/>
          </a:xfrm>
        </p:grpSpPr>
        <p:sp>
          <p:nvSpPr>
            <p:cNvPr id="19" name="右箭头 35">
              <a:extLst>
                <a:ext uri="{FF2B5EF4-FFF2-40B4-BE49-F238E27FC236}">
                  <a16:creationId xmlns:a16="http://schemas.microsoft.com/office/drawing/2014/main" id="{D92DD01D-CC8B-4946-8019-E5A6362AE810}"/>
                </a:ext>
              </a:extLst>
            </p:cNvPr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lg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TextBox 36">
              <a:extLst>
                <a:ext uri="{FF2B5EF4-FFF2-40B4-BE49-F238E27FC236}">
                  <a16:creationId xmlns:a16="http://schemas.microsoft.com/office/drawing/2014/main" id="{5BABD970-0988-4D69-AD67-5233A17B3A8A}"/>
                </a:ext>
              </a:extLst>
            </p:cNvPr>
            <p:cNvSpPr txBox="1"/>
            <p:nvPr/>
          </p:nvSpPr>
          <p:spPr>
            <a:xfrm>
              <a:off x="3643306" y="3000372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BFS</a:t>
              </a:r>
              <a:r>
                <a:rPr kumimoji="1" lang="zh-CN" altLang="en-US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生成树</a:t>
              </a:r>
              <a:endPara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</p:grpSp>
      <p:grpSp>
        <p:nvGrpSpPr>
          <p:cNvPr id="21" name="组合 68">
            <a:extLst>
              <a:ext uri="{FF2B5EF4-FFF2-40B4-BE49-F238E27FC236}">
                <a16:creationId xmlns:a16="http://schemas.microsoft.com/office/drawing/2014/main" id="{7D5A19CE-6345-47AF-97E2-B1476C72DF5C}"/>
              </a:ext>
            </a:extLst>
          </p:cNvPr>
          <p:cNvGrpSpPr/>
          <p:nvPr/>
        </p:nvGrpSpPr>
        <p:grpSpPr>
          <a:xfrm>
            <a:off x="7086600" y="2950373"/>
            <a:ext cx="3337160" cy="2016125"/>
            <a:chOff x="3124206" y="4127519"/>
            <a:chExt cx="2376488" cy="2016125"/>
          </a:xfrm>
        </p:grpSpPr>
        <p:sp>
          <p:nvSpPr>
            <p:cNvPr id="22" name="Oval 31">
              <a:extLst>
                <a:ext uri="{FF2B5EF4-FFF2-40B4-BE49-F238E27FC236}">
                  <a16:creationId xmlns:a16="http://schemas.microsoft.com/office/drawing/2014/main" id="{DA53F074-4AED-4EA3-9A06-EDF169920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9" y="4127519"/>
              <a:ext cx="360363" cy="4318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3" name="Oval 32">
              <a:extLst>
                <a:ext uri="{FF2B5EF4-FFF2-40B4-BE49-F238E27FC236}">
                  <a16:creationId xmlns:a16="http://schemas.microsoft.com/office/drawing/2014/main" id="{A0070992-618C-482A-B865-A975F852B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41" y="4956203"/>
              <a:ext cx="360363" cy="4318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CFA0D0E6-FAE4-48CE-8A96-E489BE2F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6" y="4992707"/>
              <a:ext cx="360363" cy="4318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5" name="Oval 34">
              <a:extLst>
                <a:ext uri="{FF2B5EF4-FFF2-40B4-BE49-F238E27FC236}">
                  <a16:creationId xmlns:a16="http://schemas.microsoft.com/office/drawing/2014/main" id="{612C52AF-5CA0-405B-A5C9-5F4800207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3494" y="5711844"/>
              <a:ext cx="360363" cy="4318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" name="Oval 35">
              <a:extLst>
                <a:ext uri="{FF2B5EF4-FFF2-40B4-BE49-F238E27FC236}">
                  <a16:creationId xmlns:a16="http://schemas.microsoft.com/office/drawing/2014/main" id="{3A17293B-A38F-436E-A364-5BC51CDF7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531" y="5708683"/>
              <a:ext cx="360363" cy="4318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7" name="Oval 37">
              <a:extLst>
                <a:ext uri="{FF2B5EF4-FFF2-40B4-BE49-F238E27FC236}">
                  <a16:creationId xmlns:a16="http://schemas.microsoft.com/office/drawing/2014/main" id="{D8AFB977-8AC5-437C-8C4F-6AF8B2032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0331" y="4919682"/>
              <a:ext cx="360363" cy="4318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D70113A0-10C7-47D5-95CC-85D5994E4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682" y="4484709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28575" cap="flat" cmpd="sng" algn="ctr">
              <a:solidFill>
                <a:srgbClr val="CC00CC"/>
              </a:solidFill>
              <a:prstDash val="solid"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80C65C7-AD07-4A15-91F0-473B4EC85FF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22127" y="5370938"/>
              <a:ext cx="413809" cy="394473"/>
            </a:xfrm>
            <a:prstGeom prst="line">
              <a:avLst/>
            </a:prstGeom>
            <a:noFill/>
            <a:ln w="28575" cap="flat" cmpd="sng" algn="ctr">
              <a:solidFill>
                <a:srgbClr val="CC00CC"/>
              </a:solidFill>
              <a:prstDash val="solid"/>
            </a:ln>
            <a:effectLst/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0D46315-0042-4EED-8C3D-5B973029CDF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00758" y="4603382"/>
              <a:ext cx="523356" cy="308757"/>
            </a:xfrm>
            <a:prstGeom prst="line">
              <a:avLst/>
            </a:prstGeom>
            <a:noFill/>
            <a:ln w="28575" cap="flat" cmpd="sng" algn="ctr">
              <a:solidFill>
                <a:srgbClr val="CC00CC"/>
              </a:solidFill>
              <a:prstDash val="solid"/>
            </a:ln>
            <a:effectLst/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0ECD30D-ED17-44CC-8B0F-41F339BFDE7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442891" y="5453505"/>
              <a:ext cx="447152" cy="189675"/>
            </a:xfrm>
            <a:prstGeom prst="line">
              <a:avLst/>
            </a:prstGeom>
            <a:noFill/>
            <a:ln w="28575" cap="flat" cmpd="sng" algn="ctr">
              <a:solidFill>
                <a:srgbClr val="CC00CC"/>
              </a:solidFill>
              <a:prstDash val="solid"/>
            </a:ln>
            <a:effectLst/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B7D33AA-00C0-43EF-BD71-7F89242F12CB}"/>
                </a:ext>
              </a:extLst>
            </p:cNvPr>
            <p:cNvCxnSpPr>
              <a:stCxn id="22" idx="6"/>
              <a:endCxn id="27" idx="1"/>
            </p:cNvCxnSpPr>
            <p:nvPr/>
          </p:nvCxnSpPr>
          <p:spPr>
            <a:xfrm>
              <a:off x="4060832" y="4343419"/>
              <a:ext cx="1132273" cy="639499"/>
            </a:xfrm>
            <a:prstGeom prst="line">
              <a:avLst/>
            </a:prstGeom>
            <a:noFill/>
            <a:ln w="28575" cap="flat" cmpd="sng" algn="ctr">
              <a:solidFill>
                <a:srgbClr val="CC00CC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4972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88C0F-C034-4F85-9325-165354C3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C3FDD-AD05-440F-9491-9CE4B8DA3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334000"/>
          </a:xfrm>
        </p:spPr>
        <p:txBody>
          <a:bodyPr/>
          <a:lstStyle/>
          <a:p>
            <a:r>
              <a:rPr lang="zh-CN" altLang="en-US" dirty="0"/>
              <a:t>对于连通的</a:t>
            </a:r>
            <a:r>
              <a:rPr lang="zh-CN" altLang="en-US" dirty="0">
                <a:solidFill>
                  <a:srgbClr val="00B050"/>
                </a:solidFill>
              </a:rPr>
              <a:t>带权图</a:t>
            </a:r>
            <a:r>
              <a:rPr lang="en-US" altLang="zh-CN" dirty="0"/>
              <a:t>G</a:t>
            </a:r>
            <a:r>
              <a:rPr lang="zh-CN" altLang="en-US" dirty="0"/>
              <a:t>，其生成树也是带权的，生成树</a:t>
            </a:r>
            <a:r>
              <a:rPr lang="en-US" altLang="zh-CN" dirty="0"/>
              <a:t>T</a:t>
            </a:r>
            <a:r>
              <a:rPr lang="zh-CN" altLang="en-US" dirty="0"/>
              <a:t>的边的权值总和称为该树的权，记作：</a:t>
            </a:r>
          </a:p>
          <a:p>
            <a:endParaRPr lang="zh-CN" altLang="en-US" dirty="0"/>
          </a:p>
          <a:p>
            <a:r>
              <a:rPr lang="zh-CN" altLang="en-US" dirty="0"/>
              <a:t>其中：</a:t>
            </a:r>
            <a:r>
              <a:rPr lang="en-US" altLang="zh-CN" dirty="0"/>
              <a:t>E</a:t>
            </a:r>
            <a:r>
              <a:rPr lang="zh-CN" altLang="en-US" dirty="0"/>
              <a:t>（</a:t>
            </a:r>
            <a:r>
              <a:rPr lang="en-US" altLang="zh-CN" dirty="0"/>
              <a:t>T</a:t>
            </a:r>
            <a:r>
              <a:rPr lang="zh-CN" altLang="en-US" dirty="0"/>
              <a:t>）表示 </a:t>
            </a:r>
            <a:r>
              <a:rPr lang="en-US" altLang="zh-CN" dirty="0"/>
              <a:t>T </a:t>
            </a:r>
            <a:r>
              <a:rPr lang="zh-CN" altLang="en-US" dirty="0"/>
              <a:t>的边集，</a:t>
            </a:r>
            <a:r>
              <a:rPr lang="zh-CN" altLang="en-US" dirty="0">
                <a:solidFill>
                  <a:srgbClr val="00B050"/>
                </a:solidFill>
              </a:rPr>
              <a:t>权最小</a:t>
            </a:r>
            <a:r>
              <a:rPr lang="zh-CN" altLang="en-US" dirty="0"/>
              <a:t>的生成树称为图</a:t>
            </a:r>
            <a:r>
              <a:rPr lang="en-US" altLang="zh-CN" dirty="0"/>
              <a:t>G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最小生成树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最小生成树</a:t>
            </a:r>
            <a:r>
              <a:rPr lang="zh-CN" altLang="en-US" dirty="0"/>
              <a:t>：一个</a:t>
            </a:r>
            <a:r>
              <a:rPr lang="zh-CN" altLang="en-US" dirty="0">
                <a:solidFill>
                  <a:srgbClr val="00B050"/>
                </a:solidFill>
              </a:rPr>
              <a:t>无向图</a:t>
            </a:r>
            <a:r>
              <a:rPr lang="en-US" altLang="zh-CN" dirty="0"/>
              <a:t>G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最小生成树</a:t>
            </a:r>
            <a:r>
              <a:rPr lang="zh-CN" altLang="en-US" dirty="0"/>
              <a:t>就是由该图连接</a:t>
            </a:r>
            <a:r>
              <a:rPr lang="zh-CN" altLang="en-US" dirty="0">
                <a:solidFill>
                  <a:srgbClr val="00B050"/>
                </a:solidFill>
              </a:rPr>
              <a:t>所有顶点的边</a:t>
            </a:r>
            <a:r>
              <a:rPr lang="zh-CN" altLang="en-US" dirty="0"/>
              <a:t>构成的树，且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总代价最小</a:t>
            </a:r>
            <a:r>
              <a:rPr lang="zh-CN" altLang="en-US" dirty="0"/>
              <a:t>（</a:t>
            </a:r>
            <a:r>
              <a:rPr lang="en-US" altLang="zh-CN" dirty="0"/>
              <a:t>MST</a:t>
            </a:r>
            <a:r>
              <a:rPr lang="zh-CN" altLang="en-US" dirty="0"/>
              <a:t>：</a:t>
            </a:r>
            <a:r>
              <a:rPr lang="en-US" altLang="zh-CN" dirty="0"/>
              <a:t>Minimum Cost Spanning Tree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最小生成树也</a:t>
            </a:r>
            <a:r>
              <a:rPr lang="zh-CN" altLang="en-US" dirty="0">
                <a:solidFill>
                  <a:srgbClr val="00B050"/>
                </a:solidFill>
              </a:rPr>
              <a:t>不一定唯一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3">
                <a:extLst>
                  <a:ext uri="{FF2B5EF4-FFF2-40B4-BE49-F238E27FC236}">
                    <a16:creationId xmlns:a16="http://schemas.microsoft.com/office/drawing/2014/main" id="{40C0A309-2C9A-416A-990E-24110D65EB90}"/>
                  </a:ext>
                </a:extLst>
              </p:cNvPr>
              <p:cNvSpPr txBox="1"/>
              <p:nvPr/>
            </p:nvSpPr>
            <p:spPr bwMode="auto">
              <a:xfrm>
                <a:off x="3505200" y="2040730"/>
                <a:ext cx="4744770" cy="12303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) ∈  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" name="对象 3">
                <a:extLst>
                  <a:ext uri="{FF2B5EF4-FFF2-40B4-BE49-F238E27FC236}">
                    <a16:creationId xmlns:a16="http://schemas.microsoft.com/office/drawing/2014/main" id="{40C0A309-2C9A-416A-990E-24110D65E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2040730"/>
                <a:ext cx="4744770" cy="1230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04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0376B-FDB1-423B-9C8D-026E981F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7C40F-C306-4774-8F42-562D994C8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334000"/>
          </a:xfrm>
        </p:spPr>
        <p:txBody>
          <a:bodyPr/>
          <a:lstStyle/>
          <a:p>
            <a:r>
              <a:rPr lang="zh-CN" altLang="en-US" sz="2400" dirty="0"/>
              <a:t>设：</a:t>
            </a:r>
            <a:r>
              <a:rPr lang="en-US" altLang="zh-CN" sz="2400" dirty="0"/>
              <a:t>G=(V,E)</a:t>
            </a:r>
            <a:r>
              <a:rPr lang="zh-CN" altLang="en-US" sz="2400" dirty="0"/>
              <a:t>是一个连通网络，</a:t>
            </a:r>
            <a:r>
              <a:rPr lang="en-US" altLang="zh-CN" sz="2400" dirty="0"/>
              <a:t>U</a:t>
            </a:r>
            <a:r>
              <a:rPr lang="zh-CN" altLang="en-US" sz="2400" dirty="0"/>
              <a:t>是顶点集</a:t>
            </a:r>
            <a:r>
              <a:rPr lang="en-US" altLang="zh-CN" sz="2400" dirty="0"/>
              <a:t>V</a:t>
            </a:r>
            <a:r>
              <a:rPr lang="zh-CN" altLang="en-US" sz="2400" dirty="0"/>
              <a:t>的一个真子集，若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</a:t>
            </a:r>
            <a:r>
              <a:rPr lang="zh-CN" altLang="en-US" sz="2400" dirty="0"/>
              <a:t>是一条具有</a:t>
            </a:r>
            <a:r>
              <a:rPr lang="zh-CN" altLang="en-US" sz="2400" dirty="0">
                <a:solidFill>
                  <a:srgbClr val="FF0000"/>
                </a:solidFill>
              </a:rPr>
              <a:t>最小权值的边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u∈U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v∈V-U</a:t>
            </a:r>
            <a:r>
              <a:rPr lang="zh-CN" altLang="en-US" sz="2400" dirty="0"/>
              <a:t>），则一定</a:t>
            </a:r>
            <a:r>
              <a:rPr lang="zh-CN" altLang="en-US" sz="2400" dirty="0">
                <a:solidFill>
                  <a:srgbClr val="00B050"/>
                </a:solidFill>
              </a:rPr>
              <a:t>存在</a:t>
            </a:r>
            <a:r>
              <a:rPr lang="zh-CN" altLang="en-US" sz="2400" dirty="0"/>
              <a:t>一棵</a:t>
            </a:r>
            <a:r>
              <a:rPr lang="zh-CN" altLang="en-US" sz="2400" dirty="0">
                <a:solidFill>
                  <a:srgbClr val="00B050"/>
                </a:solidFill>
              </a:rPr>
              <a:t>包含边</a:t>
            </a:r>
            <a:r>
              <a:rPr lang="en-US" altLang="zh-CN" sz="2400" dirty="0">
                <a:solidFill>
                  <a:srgbClr val="00B050"/>
                </a:solidFill>
              </a:rPr>
              <a:t>(</a:t>
            </a:r>
            <a:r>
              <a:rPr lang="en-US" altLang="zh-CN" sz="2400" dirty="0" err="1">
                <a:solidFill>
                  <a:srgbClr val="00B050"/>
                </a:solidFill>
              </a:rPr>
              <a:t>u,v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  <a:r>
              <a:rPr lang="zh-CN" altLang="en-US" sz="2400" dirty="0"/>
              <a:t>的</a:t>
            </a:r>
            <a:r>
              <a:rPr lang="en-US" altLang="zh-CN" sz="2400" dirty="0"/>
              <a:t>G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B050"/>
                </a:solidFill>
              </a:rPr>
              <a:t>最小生成树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证明：采用</a:t>
            </a:r>
            <a:r>
              <a:rPr lang="zh-CN" altLang="en-US" sz="2400" dirty="0">
                <a:solidFill>
                  <a:srgbClr val="00B050"/>
                </a:solidFill>
              </a:rPr>
              <a:t>反证法</a:t>
            </a:r>
          </a:p>
          <a:p>
            <a:pPr lvl="1"/>
            <a:r>
              <a:rPr lang="zh-CN" altLang="en-US" sz="2200" dirty="0"/>
              <a:t>假设：</a:t>
            </a:r>
            <a:r>
              <a:rPr lang="en-US" altLang="zh-CN" sz="2200" dirty="0"/>
              <a:t>G</a:t>
            </a:r>
            <a:r>
              <a:rPr lang="zh-CN" altLang="en-US" sz="2200" dirty="0"/>
              <a:t>中任何一棵最小生成树都</a:t>
            </a:r>
            <a:r>
              <a:rPr lang="zh-CN" altLang="en-US" sz="2200" dirty="0">
                <a:highlight>
                  <a:srgbClr val="FFFF00"/>
                </a:highlight>
              </a:rPr>
              <a:t>不</a:t>
            </a:r>
            <a:r>
              <a:rPr lang="zh-CN" altLang="en-US" sz="2200" dirty="0"/>
              <a:t>包括</a:t>
            </a:r>
            <a:r>
              <a:rPr lang="en-US" altLang="zh-CN" sz="2200" dirty="0"/>
              <a:t>(</a:t>
            </a:r>
            <a:r>
              <a:rPr lang="en-US" altLang="zh-CN" sz="2200" dirty="0" err="1"/>
              <a:t>u,v</a:t>
            </a:r>
            <a:r>
              <a:rPr lang="en-US" altLang="zh-CN" sz="2200" dirty="0"/>
              <a:t>)</a:t>
            </a:r>
            <a:r>
              <a:rPr lang="zh-CN" altLang="en-US" sz="2200" dirty="0"/>
              <a:t>，若：</a:t>
            </a:r>
            <a:r>
              <a:rPr lang="en-US" altLang="zh-CN" sz="2200" dirty="0"/>
              <a:t>T</a:t>
            </a:r>
            <a:r>
              <a:rPr lang="zh-CN" altLang="en-US" sz="2200" dirty="0"/>
              <a:t>是</a:t>
            </a:r>
            <a:r>
              <a:rPr lang="en-US" altLang="zh-CN" sz="2200" dirty="0"/>
              <a:t>G</a:t>
            </a:r>
            <a:r>
              <a:rPr lang="zh-CN" altLang="en-US" sz="2200" dirty="0"/>
              <a:t>的一棵最小生成树则：</a:t>
            </a:r>
            <a:r>
              <a:rPr lang="en-US" altLang="zh-CN" sz="2200" dirty="0"/>
              <a:t>T</a:t>
            </a:r>
            <a:r>
              <a:rPr lang="zh-CN" altLang="en-US" sz="2200" dirty="0"/>
              <a:t>不包括</a:t>
            </a:r>
            <a:r>
              <a:rPr lang="en-US" altLang="zh-CN" sz="2200" dirty="0"/>
              <a:t>(</a:t>
            </a:r>
            <a:r>
              <a:rPr lang="en-US" altLang="zh-CN" sz="2200" dirty="0" err="1"/>
              <a:t>u,v</a:t>
            </a:r>
            <a:r>
              <a:rPr lang="en-US" altLang="zh-CN" sz="2200" dirty="0"/>
              <a:t>)</a:t>
            </a:r>
            <a:r>
              <a:rPr lang="zh-CN" altLang="en-US" sz="2200" dirty="0"/>
              <a:t>，且</a:t>
            </a:r>
            <a:r>
              <a:rPr lang="en-US" altLang="zh-CN" sz="2200" dirty="0"/>
              <a:t>T</a:t>
            </a:r>
            <a:r>
              <a:rPr lang="zh-CN" altLang="en-US" sz="2200" dirty="0"/>
              <a:t>中必有一条</a:t>
            </a:r>
            <a:r>
              <a:rPr lang="zh-CN" altLang="en-US" sz="2200" dirty="0">
                <a:solidFill>
                  <a:srgbClr val="00B050"/>
                </a:solidFill>
              </a:rPr>
              <a:t>由</a:t>
            </a:r>
            <a:r>
              <a:rPr lang="en-US" altLang="zh-CN" sz="2200" dirty="0">
                <a:solidFill>
                  <a:srgbClr val="00B050"/>
                </a:solidFill>
              </a:rPr>
              <a:t>u</a:t>
            </a:r>
            <a:r>
              <a:rPr lang="zh-CN" altLang="en-US" sz="2200" dirty="0">
                <a:solidFill>
                  <a:srgbClr val="00B050"/>
                </a:solidFill>
              </a:rPr>
              <a:t>到</a:t>
            </a:r>
            <a:r>
              <a:rPr lang="en-US" altLang="zh-CN" sz="2200" dirty="0">
                <a:solidFill>
                  <a:srgbClr val="00B050"/>
                </a:solidFill>
              </a:rPr>
              <a:t>v</a:t>
            </a:r>
            <a:r>
              <a:rPr lang="zh-CN" altLang="en-US" sz="2200" dirty="0">
                <a:solidFill>
                  <a:srgbClr val="00B050"/>
                </a:solidFill>
              </a:rPr>
              <a:t>的路径</a:t>
            </a:r>
            <a:r>
              <a:rPr lang="en-US" altLang="zh-CN" sz="2200" dirty="0">
                <a:solidFill>
                  <a:srgbClr val="00B050"/>
                </a:solidFill>
              </a:rPr>
              <a:t>P</a:t>
            </a:r>
            <a:r>
              <a:rPr lang="zh-CN" altLang="en-US" sz="2200" dirty="0"/>
              <a:t>，将</a:t>
            </a:r>
            <a:r>
              <a:rPr lang="zh-CN" altLang="en-US" sz="2200" dirty="0">
                <a:solidFill>
                  <a:srgbClr val="00B050"/>
                </a:solidFill>
              </a:rPr>
              <a:t>边</a:t>
            </a:r>
            <a:r>
              <a:rPr lang="en-US" altLang="zh-CN" sz="2200" dirty="0">
                <a:solidFill>
                  <a:srgbClr val="00B050"/>
                </a:solidFill>
              </a:rPr>
              <a:t>(</a:t>
            </a:r>
            <a:r>
              <a:rPr lang="en-US" altLang="zh-CN" sz="2200" dirty="0" err="1">
                <a:solidFill>
                  <a:srgbClr val="00B050"/>
                </a:solidFill>
              </a:rPr>
              <a:t>u,v</a:t>
            </a:r>
            <a:r>
              <a:rPr lang="en-US" altLang="zh-CN" sz="2200" dirty="0">
                <a:solidFill>
                  <a:srgbClr val="00B050"/>
                </a:solidFill>
              </a:rPr>
              <a:t>)</a:t>
            </a:r>
            <a:r>
              <a:rPr lang="zh-CN" altLang="en-US" sz="2200" dirty="0">
                <a:solidFill>
                  <a:srgbClr val="00B050"/>
                </a:solidFill>
              </a:rPr>
              <a:t>加入</a:t>
            </a:r>
            <a:r>
              <a:rPr lang="zh-CN" altLang="en-US" sz="2200" dirty="0"/>
              <a:t>到树</a:t>
            </a:r>
            <a:r>
              <a:rPr lang="en-US" altLang="zh-CN" sz="2200" dirty="0"/>
              <a:t>T</a:t>
            </a:r>
            <a:r>
              <a:rPr lang="zh-CN" altLang="en-US" sz="2200" dirty="0"/>
              <a:t>中边</a:t>
            </a:r>
            <a:r>
              <a:rPr lang="en-US" altLang="zh-CN" sz="2200" dirty="0"/>
              <a:t>(</a:t>
            </a:r>
            <a:r>
              <a:rPr lang="en-US" altLang="zh-CN" sz="2200" dirty="0" err="1"/>
              <a:t>u,v</a:t>
            </a:r>
            <a:r>
              <a:rPr lang="en-US" altLang="zh-CN" sz="2200" dirty="0"/>
              <a:t>)</a:t>
            </a:r>
            <a:r>
              <a:rPr lang="zh-CN" altLang="en-US" sz="2200" dirty="0"/>
              <a:t>与路径</a:t>
            </a:r>
            <a:r>
              <a:rPr lang="en-US" altLang="zh-CN" sz="2200" dirty="0"/>
              <a:t>P</a:t>
            </a:r>
            <a:r>
              <a:rPr lang="zh-CN" altLang="en-US" sz="2200" dirty="0"/>
              <a:t>必定构成一个</a:t>
            </a:r>
            <a:r>
              <a:rPr lang="zh-CN" altLang="en-US" sz="2200" dirty="0">
                <a:solidFill>
                  <a:srgbClr val="00B050"/>
                </a:solidFill>
              </a:rPr>
              <a:t>回路</a:t>
            </a:r>
            <a:r>
              <a:rPr lang="zh-CN" altLang="en-US" sz="2200" dirty="0"/>
              <a:t>。</a:t>
            </a:r>
          </a:p>
          <a:p>
            <a:pPr lvl="1"/>
            <a:r>
              <a:rPr lang="zh-CN" altLang="en-US" sz="2200" dirty="0">
                <a:solidFill>
                  <a:srgbClr val="00B050"/>
                </a:solidFill>
              </a:rPr>
              <a:t>删除</a:t>
            </a:r>
            <a:r>
              <a:rPr lang="zh-CN" altLang="en-US" sz="2200" dirty="0"/>
              <a:t>路径</a:t>
            </a:r>
            <a:r>
              <a:rPr lang="en-US" altLang="zh-CN" sz="2200" dirty="0"/>
              <a:t>P</a:t>
            </a:r>
            <a:r>
              <a:rPr lang="zh-CN" altLang="en-US" sz="2200" dirty="0"/>
              <a:t>中</a:t>
            </a:r>
            <a:r>
              <a:rPr lang="zh-CN" altLang="en-US" sz="2200" dirty="0">
                <a:solidFill>
                  <a:srgbClr val="00B050"/>
                </a:solidFill>
              </a:rPr>
              <a:t>与</a:t>
            </a:r>
            <a:r>
              <a:rPr lang="en-US" altLang="zh-CN" sz="2200" dirty="0">
                <a:solidFill>
                  <a:srgbClr val="00B050"/>
                </a:solidFill>
              </a:rPr>
              <a:t>u</a:t>
            </a:r>
            <a:r>
              <a:rPr lang="zh-CN" altLang="en-US" sz="2200" dirty="0">
                <a:solidFill>
                  <a:srgbClr val="00B050"/>
                </a:solidFill>
              </a:rPr>
              <a:t>或</a:t>
            </a:r>
            <a:r>
              <a:rPr lang="en-US" altLang="zh-CN" sz="2200" dirty="0">
                <a:solidFill>
                  <a:srgbClr val="00B050"/>
                </a:solidFill>
              </a:rPr>
              <a:t>v</a:t>
            </a:r>
            <a:r>
              <a:rPr lang="zh-CN" altLang="en-US" sz="2200" dirty="0">
                <a:solidFill>
                  <a:srgbClr val="00B050"/>
                </a:solidFill>
              </a:rPr>
              <a:t>相邻的边</a:t>
            </a:r>
            <a:r>
              <a:rPr lang="zh-CN" altLang="en-US" sz="2200" dirty="0"/>
              <a:t>可得另一个生成树</a:t>
            </a:r>
            <a:r>
              <a:rPr lang="en-US" altLang="zh-CN" sz="2200" dirty="0"/>
              <a:t>T’</a:t>
            </a:r>
            <a:r>
              <a:rPr lang="zh-CN" altLang="en-US" sz="2200" dirty="0"/>
              <a:t>，由于边</a:t>
            </a:r>
            <a:r>
              <a:rPr lang="en-US" altLang="zh-CN" sz="2200" dirty="0"/>
              <a:t>(</a:t>
            </a:r>
            <a:r>
              <a:rPr lang="en-US" altLang="zh-CN" sz="2200" dirty="0" err="1"/>
              <a:t>u,v</a:t>
            </a:r>
            <a:r>
              <a:rPr lang="en-US" altLang="zh-CN" sz="2200" dirty="0"/>
              <a:t>)</a:t>
            </a:r>
            <a:r>
              <a:rPr lang="zh-CN" altLang="en-US" sz="2200" dirty="0"/>
              <a:t>是</a:t>
            </a:r>
            <a:r>
              <a:rPr lang="zh-CN" altLang="en-US" sz="2200" dirty="0">
                <a:solidFill>
                  <a:srgbClr val="00B050"/>
                </a:solidFill>
              </a:rPr>
              <a:t>最小</a:t>
            </a:r>
            <a:r>
              <a:rPr lang="zh-CN" altLang="en-US" sz="2200" dirty="0"/>
              <a:t>权值的边，所以：</a:t>
            </a:r>
            <a:r>
              <a:rPr lang="en-US" altLang="zh-CN" sz="2200" dirty="0"/>
              <a:t>W(T’) ≤ W(T)</a:t>
            </a:r>
          </a:p>
          <a:p>
            <a:pPr lvl="1"/>
            <a:r>
              <a:rPr lang="zh-CN" altLang="en-US" sz="2200" dirty="0"/>
              <a:t>所以</a:t>
            </a:r>
            <a:r>
              <a:rPr lang="en-US" altLang="zh-CN" sz="2200" dirty="0"/>
              <a:t>T’</a:t>
            </a:r>
            <a:r>
              <a:rPr lang="zh-CN" altLang="en-US" sz="2200" dirty="0"/>
              <a:t>也</a:t>
            </a:r>
            <a:r>
              <a:rPr lang="zh-CN" altLang="en-US" sz="2200" dirty="0">
                <a:solidFill>
                  <a:srgbClr val="00B050"/>
                </a:solidFill>
              </a:rPr>
              <a:t>是</a:t>
            </a:r>
            <a:r>
              <a:rPr lang="en-US" altLang="zh-CN" sz="2200" dirty="0"/>
              <a:t>G</a:t>
            </a:r>
            <a:r>
              <a:rPr lang="zh-CN" altLang="en-US" sz="2200" dirty="0"/>
              <a:t>的最小生成树，与假设矛盾，得证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5895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06DE-5F36-48B5-A022-1D6C669A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53340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最小生成树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5B433-5827-415D-A185-43C59D8C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410200"/>
          </a:xfrm>
        </p:spPr>
        <p:txBody>
          <a:bodyPr/>
          <a:lstStyle/>
          <a:p>
            <a:r>
              <a:rPr lang="en-US" altLang="zh-CN" dirty="0"/>
              <a:t>MST</a:t>
            </a:r>
            <a:r>
              <a:rPr lang="zh-CN" altLang="en-US" dirty="0"/>
              <a:t>性质</a:t>
            </a:r>
          </a:p>
          <a:p>
            <a:pPr lvl="1"/>
            <a:r>
              <a:rPr lang="zh-CN" altLang="en-US" dirty="0"/>
              <a:t>若：</a:t>
            </a:r>
            <a:r>
              <a:rPr lang="en-US" altLang="zh-CN" dirty="0"/>
              <a:t>(u, v) = min{ cost(x, y) | </a:t>
            </a:r>
            <a:r>
              <a:rPr lang="en-US" altLang="zh-CN" dirty="0" err="1"/>
              <a:t>x∈U</a:t>
            </a:r>
            <a:r>
              <a:rPr lang="en-US" altLang="zh-CN" dirty="0"/>
              <a:t>, </a:t>
            </a:r>
            <a:r>
              <a:rPr lang="en-US" altLang="zh-CN" dirty="0" err="1"/>
              <a:t>y∈V-U</a:t>
            </a:r>
            <a:r>
              <a:rPr lang="en-US" altLang="zh-CN" dirty="0"/>
              <a:t> }</a:t>
            </a:r>
          </a:p>
          <a:p>
            <a:pPr lvl="1"/>
            <a:r>
              <a:rPr lang="zh-CN" altLang="en-US" dirty="0"/>
              <a:t>则必定存在一棵</a:t>
            </a:r>
            <a:r>
              <a:rPr lang="zh-CN" altLang="en-US" dirty="0">
                <a:solidFill>
                  <a:srgbClr val="00B050"/>
                </a:solidFill>
              </a:rPr>
              <a:t>包含边（</a:t>
            </a:r>
            <a:r>
              <a:rPr lang="en-US" altLang="zh-CN" dirty="0">
                <a:solidFill>
                  <a:srgbClr val="00B050"/>
                </a:solidFill>
              </a:rPr>
              <a:t>u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r>
              <a:rPr lang="zh-CN" altLang="en-US" dirty="0"/>
              <a:t>的最小生成树</a:t>
            </a:r>
          </a:p>
          <a:p>
            <a:pPr lvl="1"/>
            <a:r>
              <a:rPr lang="en-US" altLang="zh-CN" dirty="0"/>
              <a:t>MST</a:t>
            </a:r>
            <a:r>
              <a:rPr lang="zh-CN" altLang="en-US" dirty="0"/>
              <a:t>性质实际上揭示了</a:t>
            </a:r>
            <a:r>
              <a:rPr lang="en-US" altLang="zh-CN" dirty="0"/>
              <a:t>MST</a:t>
            </a:r>
            <a:r>
              <a:rPr lang="zh-CN" altLang="en-US" dirty="0"/>
              <a:t>问题的</a:t>
            </a:r>
            <a:r>
              <a:rPr lang="zh-CN" altLang="en-US" dirty="0">
                <a:solidFill>
                  <a:srgbClr val="00B050"/>
                </a:solidFill>
              </a:rPr>
              <a:t>贪心选择</a:t>
            </a:r>
            <a:r>
              <a:rPr lang="zh-CN" altLang="en-US" dirty="0"/>
              <a:t>性质</a:t>
            </a:r>
          </a:p>
          <a:p>
            <a:r>
              <a:rPr lang="zh-CN" altLang="en-US" dirty="0"/>
              <a:t>因此可以利用</a:t>
            </a:r>
            <a:r>
              <a:rPr lang="zh-CN" altLang="en-US" dirty="0">
                <a:solidFill>
                  <a:srgbClr val="00B050"/>
                </a:solidFill>
              </a:rPr>
              <a:t>贪心算法</a:t>
            </a:r>
            <a:r>
              <a:rPr lang="zh-CN" altLang="en-US" dirty="0"/>
              <a:t>设计策略求解</a:t>
            </a:r>
          </a:p>
          <a:p>
            <a:r>
              <a:rPr lang="zh-CN" altLang="en-US" dirty="0"/>
              <a:t>第一种贪心选择策略：</a:t>
            </a:r>
            <a:r>
              <a:rPr lang="zh-CN" altLang="en-US" dirty="0">
                <a:solidFill>
                  <a:srgbClr val="00B050"/>
                </a:solidFill>
              </a:rPr>
              <a:t>子树生长法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普里姆</a:t>
            </a:r>
            <a:r>
              <a:rPr lang="en-US" altLang="zh-CN" dirty="0">
                <a:solidFill>
                  <a:srgbClr val="FF0000"/>
                </a:solidFill>
              </a:rPr>
              <a:t>Prim</a:t>
            </a:r>
            <a:r>
              <a:rPr lang="zh-CN" altLang="en-US" dirty="0">
                <a:solidFill>
                  <a:srgbClr val="FF0000"/>
                </a:solidFill>
              </a:rPr>
              <a:t>算法</a:t>
            </a:r>
          </a:p>
          <a:p>
            <a:r>
              <a:rPr lang="zh-CN" altLang="en-US" dirty="0"/>
              <a:t>第二种贪心选择策略：</a:t>
            </a:r>
            <a:r>
              <a:rPr lang="zh-CN" altLang="en-US" dirty="0">
                <a:solidFill>
                  <a:srgbClr val="00B050"/>
                </a:solidFill>
              </a:rPr>
              <a:t>短边优先法</a:t>
            </a:r>
            <a:r>
              <a:rPr lang="zh-CN" altLang="en-US" dirty="0"/>
              <a:t>（避圈法）</a:t>
            </a:r>
            <a:r>
              <a:rPr lang="zh-CN" altLang="en-US" dirty="0">
                <a:solidFill>
                  <a:srgbClr val="FF0000"/>
                </a:solidFill>
              </a:rPr>
              <a:t>克鲁斯卡尔</a:t>
            </a:r>
            <a:r>
              <a:rPr lang="en-US" altLang="zh-CN" dirty="0">
                <a:solidFill>
                  <a:srgbClr val="FF0000"/>
                </a:solidFill>
              </a:rPr>
              <a:t>Kruskal</a:t>
            </a:r>
            <a:r>
              <a:rPr lang="zh-CN" altLang="en-US" dirty="0">
                <a:solidFill>
                  <a:srgbClr val="FF0000"/>
                </a:solidFill>
              </a:rPr>
              <a:t>算法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032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251D-F1CE-41FD-8825-9D0F1D82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普里姆（</a:t>
            </a:r>
            <a:r>
              <a:rPr lang="en-US" altLang="zh-CN" dirty="0"/>
              <a:t>Prim</a:t>
            </a:r>
            <a:r>
              <a:rPr lang="zh-CN" altLang="en-US" dirty="0"/>
              <a:t>）算法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AC38C-9E18-4312-809B-C29EB11D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设：图</a:t>
            </a:r>
            <a:r>
              <a:rPr lang="en-US" altLang="zh-CN" dirty="0"/>
              <a:t>G=(V,E)</a:t>
            </a:r>
            <a:r>
              <a:rPr lang="zh-CN" altLang="en-US" dirty="0"/>
              <a:t>，生成树</a:t>
            </a:r>
            <a:r>
              <a:rPr lang="en-US" altLang="zh-CN" dirty="0"/>
              <a:t>T</a:t>
            </a:r>
            <a:r>
              <a:rPr lang="zh-CN" altLang="en-US" dirty="0"/>
              <a:t>的顶点集合为</a:t>
            </a:r>
            <a:r>
              <a:rPr lang="en-US" altLang="zh-CN" dirty="0"/>
              <a:t>U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dirty="0"/>
              <a:t>任取图中一个</a:t>
            </a:r>
            <a:r>
              <a:rPr lang="zh-CN" altLang="en-US" dirty="0">
                <a:solidFill>
                  <a:srgbClr val="00B050"/>
                </a:solidFill>
              </a:rPr>
              <a:t>顶点 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en-US" altLang="zh-CN" baseline="-25000" dirty="0">
                <a:solidFill>
                  <a:srgbClr val="00B050"/>
                </a:solidFill>
              </a:rPr>
              <a:t>0</a:t>
            </a:r>
            <a:r>
              <a:rPr lang="en-US" altLang="zh-CN" dirty="0">
                <a:solidFill>
                  <a:srgbClr val="00B050"/>
                </a:solidFill>
              </a:rPr>
              <a:t>  </a:t>
            </a:r>
            <a:r>
              <a:rPr lang="zh-CN" altLang="en-US" dirty="0">
                <a:highlight>
                  <a:srgbClr val="FFFF00"/>
                </a:highlight>
              </a:rPr>
              <a:t>加入</a:t>
            </a:r>
            <a:r>
              <a:rPr lang="zh-CN" altLang="en-US" dirty="0"/>
              <a:t>集合 </a:t>
            </a:r>
            <a:r>
              <a:rPr lang="en-US" altLang="zh-CN" dirty="0"/>
              <a:t>U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dirty="0"/>
              <a:t>在所有满足 </a:t>
            </a:r>
            <a:r>
              <a:rPr lang="en-US" altLang="zh-CN" dirty="0" err="1"/>
              <a:t>u∈U</a:t>
            </a:r>
            <a:r>
              <a:rPr lang="zh-CN" altLang="en-US" dirty="0"/>
              <a:t>，</a:t>
            </a:r>
            <a:r>
              <a:rPr lang="en-US" altLang="zh-CN" dirty="0" err="1"/>
              <a:t>v∈V-U</a:t>
            </a:r>
            <a:r>
              <a:rPr lang="en-US" altLang="zh-CN" dirty="0"/>
              <a:t> </a:t>
            </a:r>
            <a:r>
              <a:rPr lang="zh-CN" altLang="en-US" dirty="0"/>
              <a:t>的边 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)∈E 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找到一个具有</a:t>
            </a:r>
            <a:r>
              <a:rPr lang="zh-CN" altLang="en-US" dirty="0">
                <a:solidFill>
                  <a:srgbClr val="00B050"/>
                </a:solidFill>
              </a:rPr>
              <a:t>最小值的边</a:t>
            </a:r>
            <a:r>
              <a:rPr lang="zh-CN" altLang="en-US" dirty="0">
                <a:highlight>
                  <a:srgbClr val="FFFF00"/>
                </a:highlight>
              </a:rPr>
              <a:t>加入</a:t>
            </a:r>
            <a:r>
              <a:rPr lang="zh-CN" altLang="en-US" dirty="0">
                <a:solidFill>
                  <a:srgbClr val="00B050"/>
                </a:solidFill>
              </a:rPr>
              <a:t>生成树</a:t>
            </a:r>
            <a:r>
              <a:rPr lang="en-US" altLang="zh-CN" dirty="0">
                <a:solidFill>
                  <a:srgbClr val="00B050"/>
                </a:solidFill>
              </a:rPr>
              <a:t>T</a:t>
            </a:r>
            <a:r>
              <a:rPr lang="zh-CN" altLang="en-US" dirty="0"/>
              <a:t>中</a:t>
            </a:r>
          </a:p>
          <a:p>
            <a:pPr lvl="1"/>
            <a:r>
              <a:rPr lang="zh-CN" altLang="en-US" dirty="0"/>
              <a:t>并将与之</a:t>
            </a:r>
            <a:r>
              <a:rPr lang="zh-CN" altLang="en-US" dirty="0">
                <a:solidFill>
                  <a:srgbClr val="00B050"/>
                </a:solidFill>
              </a:rPr>
              <a:t>邻接的顶点 </a:t>
            </a:r>
            <a:r>
              <a:rPr lang="en-US" altLang="zh-CN" dirty="0">
                <a:solidFill>
                  <a:srgbClr val="00B050"/>
                </a:solidFill>
              </a:rPr>
              <a:t>v </a:t>
            </a:r>
            <a:r>
              <a:rPr lang="zh-CN" altLang="en-US" dirty="0">
                <a:highlight>
                  <a:srgbClr val="FFFF00"/>
                </a:highlight>
              </a:rPr>
              <a:t>加入</a:t>
            </a:r>
            <a:r>
              <a:rPr lang="zh-CN" altLang="en-US" dirty="0"/>
              <a:t>集合 </a:t>
            </a:r>
            <a:r>
              <a:rPr lang="en-US" altLang="zh-CN" dirty="0"/>
              <a:t>U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zh-CN" altLang="en-US" dirty="0"/>
              <a:t>若</a:t>
            </a:r>
            <a:r>
              <a:rPr lang="zh-CN" altLang="en-US" dirty="0">
                <a:solidFill>
                  <a:srgbClr val="00B050"/>
                </a:solidFill>
              </a:rPr>
              <a:t>全部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>
                <a:solidFill>
                  <a:srgbClr val="00B050"/>
                </a:solidFill>
              </a:rPr>
              <a:t>个顶点</a:t>
            </a:r>
            <a:r>
              <a:rPr lang="zh-CN" altLang="en-US" dirty="0"/>
              <a:t>均已</a:t>
            </a:r>
            <a:r>
              <a:rPr lang="zh-CN" altLang="en-US" dirty="0">
                <a:solidFill>
                  <a:srgbClr val="00B050"/>
                </a:solidFill>
              </a:rPr>
              <a:t>加入到</a:t>
            </a:r>
            <a:r>
              <a:rPr lang="en-US" altLang="zh-CN" dirty="0">
                <a:solidFill>
                  <a:srgbClr val="00B050"/>
                </a:solidFill>
              </a:rPr>
              <a:t>U</a:t>
            </a:r>
            <a:r>
              <a:rPr lang="zh-CN" altLang="en-US" dirty="0"/>
              <a:t>集合中，则算法结束</a:t>
            </a:r>
          </a:p>
          <a:p>
            <a:pPr lvl="1"/>
            <a:r>
              <a:rPr lang="zh-CN" altLang="en-US" dirty="0"/>
              <a:t>否则继续执行第</a:t>
            </a:r>
            <a:r>
              <a:rPr lang="en-US" altLang="zh-CN" dirty="0"/>
              <a:t>2</a:t>
            </a:r>
            <a:r>
              <a:rPr lang="zh-CN" altLang="en-US" dirty="0"/>
              <a:t>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33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524428" y="3044826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595670" y="5715000"/>
            <a:ext cx="49292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251255" y="203040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4332342" y="203040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2674992" y="2895589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3324280" y="361472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259317" y="361472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3827517" y="282256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4691117" y="282256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3611617" y="2246301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2892479" y="2366951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2957567" y="3294051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3683055" y="3865551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3540179" y="3192452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4095737" y="3214670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4103741" y="2416164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4641838" y="2428852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4560939" y="3248008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3756079" y="1887526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2676579" y="2354251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3333FF"/>
                </a:solidFill>
                <a:ea typeface="楷体_GB2312" pitchFamily="49" charset="-122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4692704" y="2319326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3827516" y="2425689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2749604" y="3362314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3324279" y="3146414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4187879" y="3073389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3756079" y="3830626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4621266" y="3362314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3540179" y="4478326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1752600" y="900083"/>
            <a:ext cx="4800600" cy="46166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Prim</a:t>
            </a:r>
            <a:r>
              <a:rPr lang="zh-CN" altLang="en-US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算法示例演示（起点</a:t>
            </a:r>
            <a:r>
              <a:rPr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54" name="椭圆 53"/>
          <p:cNvSpPr/>
          <p:nvPr/>
        </p:nvSpPr>
        <p:spPr bwMode="auto">
          <a:xfrm>
            <a:off x="2881290" y="1785910"/>
            <a:ext cx="1000132" cy="785818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28575" cap="flat" cmpd="sng">
            <a:solidFill>
              <a:srgbClr val="C00000"/>
            </a:solidFill>
            <a:prstDash val="dashDot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2381224" y="1688559"/>
            <a:ext cx="3155950" cy="2762250"/>
          </a:xfrm>
          <a:custGeom>
            <a:avLst/>
            <a:gdLst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5950" h="2762250">
                <a:moveTo>
                  <a:pt x="241300" y="1100667"/>
                </a:moveTo>
                <a:cubicBezTo>
                  <a:pt x="629708" y="1244600"/>
                  <a:pt x="1018117" y="1388534"/>
                  <a:pt x="1295400" y="1240367"/>
                </a:cubicBezTo>
                <a:cubicBezTo>
                  <a:pt x="1572683" y="1092200"/>
                  <a:pt x="1725083" y="400050"/>
                  <a:pt x="1905000" y="211667"/>
                </a:cubicBezTo>
                <a:cubicBezTo>
                  <a:pt x="2084917" y="23284"/>
                  <a:pt x="2220384" y="0"/>
                  <a:pt x="2374900" y="110067"/>
                </a:cubicBezTo>
                <a:cubicBezTo>
                  <a:pt x="2529416" y="220134"/>
                  <a:pt x="2728383" y="601134"/>
                  <a:pt x="2832100" y="872067"/>
                </a:cubicBezTo>
                <a:cubicBezTo>
                  <a:pt x="2935817" y="1143000"/>
                  <a:pt x="3155950" y="1441450"/>
                  <a:pt x="2997200" y="1735667"/>
                </a:cubicBezTo>
                <a:cubicBezTo>
                  <a:pt x="2838450" y="2029884"/>
                  <a:pt x="2283883" y="2512484"/>
                  <a:pt x="1879600" y="2637367"/>
                </a:cubicBezTo>
                <a:cubicBezTo>
                  <a:pt x="1475317" y="2762250"/>
                  <a:pt x="874183" y="2635250"/>
                  <a:pt x="571500" y="2484967"/>
                </a:cubicBezTo>
                <a:cubicBezTo>
                  <a:pt x="268817" y="2334684"/>
                  <a:pt x="127000" y="1968500"/>
                  <a:pt x="63500" y="1735667"/>
                </a:cubicBezTo>
                <a:cubicBezTo>
                  <a:pt x="0" y="1502834"/>
                  <a:pt x="95250" y="1295400"/>
                  <a:pt x="190500" y="1087967"/>
                </a:cubicBezTo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black"/>
              </a:solidFill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6691380" y="1928787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6927856" y="2285976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6596066" y="4488412"/>
            <a:ext cx="1143008" cy="381474"/>
            <a:chOff x="5072066" y="3845486"/>
            <a:chExt cx="1143008" cy="381474"/>
          </a:xfrm>
        </p:grpSpPr>
        <p:sp>
          <p:nvSpPr>
            <p:cNvPr id="45121" name="Text Box 65"/>
            <p:cNvSpPr txBox="1">
              <a:spLocks noChangeArrowheads="1"/>
            </p:cNvSpPr>
            <p:nvPr/>
          </p:nvSpPr>
          <p:spPr bwMode="auto">
            <a:xfrm>
              <a:off x="5072066" y="3857628"/>
              <a:ext cx="1000132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CC00CC"/>
                  </a:solidFill>
                  <a:ea typeface="楷体_GB2312" pitchFamily="49" charset="-122"/>
                </a:rPr>
                <a:t>U={ 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86446" y="3845486"/>
              <a:ext cx="42862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C00CC"/>
                  </a:solidFill>
                  <a:ea typeface="楷体_GB2312" pitchFamily="49" charset="-122"/>
                </a:rPr>
                <a:t>}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7264409" y="191291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2594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50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9" grpId="0" animBg="1"/>
      <p:bldP spid="54" grpId="0" animBg="1"/>
      <p:bldP spid="55" grpId="0" animBg="1"/>
      <p:bldP spid="56" grpId="0" animBg="1"/>
      <p:bldP spid="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524428" y="3044826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595670" y="5715000"/>
            <a:ext cx="49292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251255" y="203040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4332342" y="203040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2674992" y="2895589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3324280" y="361472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259317" y="361472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3827517" y="282256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4691117" y="282256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3611617" y="2246301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2892479" y="2366951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2957567" y="3294051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3683055" y="3865551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3540179" y="3192452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4095737" y="3214670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4103741" y="2416164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4641838" y="2428852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4560939" y="3248008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3756079" y="1887526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2676579" y="2354251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3333FF"/>
                </a:solidFill>
                <a:ea typeface="楷体_GB2312" pitchFamily="49" charset="-122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4692704" y="2319326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3827516" y="2425689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2749604" y="3362314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3324279" y="3146414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4187879" y="3073389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3756079" y="3830626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4621266" y="3362314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3540179" y="4478326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1905000" y="900083"/>
            <a:ext cx="4691066" cy="46166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Prim</a:t>
            </a:r>
            <a:r>
              <a:rPr lang="zh-CN" altLang="en-US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算法示例演示（起点</a:t>
            </a:r>
            <a:r>
              <a:rPr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55" name="任意多边形 54"/>
          <p:cNvSpPr/>
          <p:nvPr/>
        </p:nvSpPr>
        <p:spPr>
          <a:xfrm>
            <a:off x="2709568" y="1688559"/>
            <a:ext cx="2827607" cy="2762250"/>
          </a:xfrm>
          <a:custGeom>
            <a:avLst/>
            <a:gdLst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33358 w 3148008"/>
              <a:gd name="connsiteY0" fmla="*/ 1100667 h 2762250"/>
              <a:gd name="connsiteX1" fmla="*/ 1287458 w 3148008"/>
              <a:gd name="connsiteY1" fmla="*/ 1240367 h 2762250"/>
              <a:gd name="connsiteX2" fmla="*/ 1897058 w 3148008"/>
              <a:gd name="connsiteY2" fmla="*/ 211667 h 2762250"/>
              <a:gd name="connsiteX3" fmla="*/ 2366958 w 3148008"/>
              <a:gd name="connsiteY3" fmla="*/ 110067 h 2762250"/>
              <a:gd name="connsiteX4" fmla="*/ 2824158 w 3148008"/>
              <a:gd name="connsiteY4" fmla="*/ 872067 h 2762250"/>
              <a:gd name="connsiteX5" fmla="*/ 2989258 w 3148008"/>
              <a:gd name="connsiteY5" fmla="*/ 1735667 h 2762250"/>
              <a:gd name="connsiteX6" fmla="*/ 1871658 w 3148008"/>
              <a:gd name="connsiteY6" fmla="*/ 2637367 h 2762250"/>
              <a:gd name="connsiteX7" fmla="*/ 563558 w 3148008"/>
              <a:gd name="connsiteY7" fmla="*/ 2484967 h 2762250"/>
              <a:gd name="connsiteX8" fmla="*/ 55558 w 3148008"/>
              <a:gd name="connsiteY8" fmla="*/ 1735667 h 2762250"/>
              <a:gd name="connsiteX9" fmla="*/ 896906 w 3148008"/>
              <a:gd name="connsiteY9" fmla="*/ 1588009 h 2762250"/>
              <a:gd name="connsiteX0" fmla="*/ 0 w 2914650"/>
              <a:gd name="connsiteY0" fmla="*/ 1100667 h 2762250"/>
              <a:gd name="connsiteX1" fmla="*/ 1054100 w 2914650"/>
              <a:gd name="connsiteY1" fmla="*/ 1240367 h 2762250"/>
              <a:gd name="connsiteX2" fmla="*/ 1663700 w 2914650"/>
              <a:gd name="connsiteY2" fmla="*/ 211667 h 2762250"/>
              <a:gd name="connsiteX3" fmla="*/ 2133600 w 2914650"/>
              <a:gd name="connsiteY3" fmla="*/ 110067 h 2762250"/>
              <a:gd name="connsiteX4" fmla="*/ 2590800 w 2914650"/>
              <a:gd name="connsiteY4" fmla="*/ 872067 h 2762250"/>
              <a:gd name="connsiteX5" fmla="*/ 2755900 w 2914650"/>
              <a:gd name="connsiteY5" fmla="*/ 1735667 h 2762250"/>
              <a:gd name="connsiteX6" fmla="*/ 1638300 w 2914650"/>
              <a:gd name="connsiteY6" fmla="*/ 2637367 h 2762250"/>
              <a:gd name="connsiteX7" fmla="*/ 330200 w 2914650"/>
              <a:gd name="connsiteY7" fmla="*/ 2484967 h 2762250"/>
              <a:gd name="connsiteX8" fmla="*/ 179358 w 2914650"/>
              <a:gd name="connsiteY8" fmla="*/ 2092833 h 2762250"/>
              <a:gd name="connsiteX9" fmla="*/ 663548 w 2914650"/>
              <a:gd name="connsiteY9" fmla="*/ 1588009 h 2762250"/>
              <a:gd name="connsiteX0" fmla="*/ 484429 w 2827607"/>
              <a:gd name="connsiteY0" fmla="*/ 1100667 h 2762250"/>
              <a:gd name="connsiteX1" fmla="*/ 967057 w 2827607"/>
              <a:gd name="connsiteY1" fmla="*/ 1240367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100667 h 2762250"/>
              <a:gd name="connsiteX1" fmla="*/ 967057 w 2827607"/>
              <a:gd name="connsiteY1" fmla="*/ 883153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529271 h 2762250"/>
              <a:gd name="connsiteX1" fmla="*/ 967057 w 2827607"/>
              <a:gd name="connsiteY1" fmla="*/ 883153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433597 w 2827607"/>
              <a:gd name="connsiteY10" fmla="*/ 1588009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27607" h="2762250">
                <a:moveTo>
                  <a:pt x="484429" y="1529271"/>
                </a:moveTo>
                <a:cubicBezTo>
                  <a:pt x="485496" y="1529804"/>
                  <a:pt x="410395" y="1640153"/>
                  <a:pt x="490833" y="1532467"/>
                </a:cubicBezTo>
                <a:cubicBezTo>
                  <a:pt x="571271" y="1424781"/>
                  <a:pt x="786086" y="1103286"/>
                  <a:pt x="967057" y="883153"/>
                </a:cubicBezTo>
                <a:cubicBezTo>
                  <a:pt x="1148028" y="663020"/>
                  <a:pt x="1396740" y="340515"/>
                  <a:pt x="1576657" y="211667"/>
                </a:cubicBezTo>
                <a:cubicBezTo>
                  <a:pt x="1756574" y="82819"/>
                  <a:pt x="1892041" y="0"/>
                  <a:pt x="2046557" y="110067"/>
                </a:cubicBezTo>
                <a:cubicBezTo>
                  <a:pt x="2201073" y="220134"/>
                  <a:pt x="2400040" y="601134"/>
                  <a:pt x="2503757" y="872067"/>
                </a:cubicBezTo>
                <a:cubicBezTo>
                  <a:pt x="2607474" y="1143000"/>
                  <a:pt x="2827607" y="1441450"/>
                  <a:pt x="2668857" y="1735667"/>
                </a:cubicBezTo>
                <a:cubicBezTo>
                  <a:pt x="2510107" y="2029884"/>
                  <a:pt x="1955540" y="2512484"/>
                  <a:pt x="1551257" y="2637367"/>
                </a:cubicBezTo>
                <a:cubicBezTo>
                  <a:pt x="1146974" y="2762250"/>
                  <a:pt x="486314" y="2575723"/>
                  <a:pt x="243157" y="2484967"/>
                </a:cubicBezTo>
                <a:cubicBezTo>
                  <a:pt x="0" y="2394211"/>
                  <a:pt x="60575" y="2242326"/>
                  <a:pt x="92315" y="2092833"/>
                </a:cubicBezTo>
                <a:cubicBezTo>
                  <a:pt x="124055" y="1943340"/>
                  <a:pt x="338347" y="1795442"/>
                  <a:pt x="433597" y="1588009"/>
                </a:cubicBezTo>
              </a:path>
            </a:pathLst>
          </a:custGeom>
          <a:solidFill>
            <a:schemeClr val="accent5">
              <a:lumMod val="40000"/>
              <a:lumOff val="60000"/>
              <a:alpha val="48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black"/>
              </a:solidFill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6691380" y="1928787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5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6927856" y="2285976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6596066" y="4500554"/>
            <a:ext cx="292895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C00CC"/>
                </a:solidFill>
                <a:ea typeface="楷体_GB2312" pitchFamily="49" charset="-122"/>
              </a:rPr>
              <a:t>U</a:t>
            </a:r>
            <a:r>
              <a:rPr lang="en-US" altLang="zh-CN" b="1">
                <a:solidFill>
                  <a:srgbClr val="CC00CC"/>
                </a:solidFill>
                <a:ea typeface="楷体_GB2312" pitchFamily="49" charset="-122"/>
              </a:rPr>
              <a:t>={ 0</a:t>
            </a:r>
            <a:r>
              <a:rPr lang="zh-CN" altLang="en-US" b="1">
                <a:solidFill>
                  <a:srgbClr val="CC00CC"/>
                </a:solidFill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CC00CC"/>
                </a:solidFill>
                <a:ea typeface="楷体_GB2312" pitchFamily="49" charset="-122"/>
              </a:rPr>
              <a:t>5 </a:t>
            </a:r>
            <a:r>
              <a:rPr lang="en-US" altLang="zh-CN" b="1" dirty="0">
                <a:solidFill>
                  <a:srgbClr val="CC00CC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7264409" y="191291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6680205" y="2786042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2396068" y="1836727"/>
            <a:ext cx="1426633" cy="1769533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633" h="1769533">
                <a:moveTo>
                  <a:pt x="791633" y="101600"/>
                </a:moveTo>
                <a:cubicBezTo>
                  <a:pt x="637116" y="110067"/>
                  <a:pt x="579966" y="133350"/>
                  <a:pt x="461433" y="292100"/>
                </a:cubicBezTo>
                <a:cubicBezTo>
                  <a:pt x="342900" y="450850"/>
                  <a:pt x="143933" y="842433"/>
                  <a:pt x="80433" y="1054100"/>
                </a:cubicBezTo>
                <a:cubicBezTo>
                  <a:pt x="16933" y="1265767"/>
                  <a:pt x="0" y="1479550"/>
                  <a:pt x="80433" y="1562100"/>
                </a:cubicBezTo>
                <a:cubicBezTo>
                  <a:pt x="160866" y="1644650"/>
                  <a:pt x="345016" y="1769533"/>
                  <a:pt x="563033" y="1549400"/>
                </a:cubicBezTo>
                <a:cubicBezTo>
                  <a:pt x="781050" y="1329267"/>
                  <a:pt x="1350433" y="482600"/>
                  <a:pt x="1388533" y="241300"/>
                </a:cubicBezTo>
                <a:cubicBezTo>
                  <a:pt x="1426633" y="0"/>
                  <a:pt x="946150" y="93133"/>
                  <a:pt x="791633" y="10160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48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6986595" y="3173398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93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50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0" grpId="0" animBg="1"/>
      <p:bldP spid="55" grpId="0" animBg="1"/>
      <p:bldP spid="45121" grpId="0"/>
      <p:bldP spid="46" grpId="0" animBg="1"/>
      <p:bldP spid="47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dirty="0"/>
              <a:t>7.4  </a:t>
            </a:r>
            <a:r>
              <a:rPr lang="zh-CN" altLang="en-US" dirty="0"/>
              <a:t>图的应用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7.4.1 </a:t>
            </a:r>
            <a:r>
              <a:rPr lang="zh-CN" altLang="en-US" dirty="0"/>
              <a:t>图的连通性问题</a:t>
            </a:r>
          </a:p>
          <a:p>
            <a:r>
              <a:rPr lang="en-US" altLang="zh-CN" dirty="0"/>
              <a:t>7.4.2 </a:t>
            </a:r>
            <a:r>
              <a:rPr lang="zh-CN" altLang="en-US" dirty="0"/>
              <a:t>有向无环图的应用</a:t>
            </a:r>
          </a:p>
          <a:p>
            <a:r>
              <a:rPr lang="en-US" altLang="zh-CN" dirty="0"/>
              <a:t>7.4.3 </a:t>
            </a:r>
            <a:r>
              <a:rPr lang="zh-CN" altLang="en-US" dirty="0"/>
              <a:t>最短路径问题</a:t>
            </a:r>
          </a:p>
        </p:txBody>
      </p:sp>
    </p:spTree>
    <p:extLst>
      <p:ext uri="{BB962C8B-B14F-4D97-AF65-F5344CB8AC3E}">
        <p14:creationId xmlns:p14="http://schemas.microsoft.com/office/powerpoint/2010/main" val="28095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524428" y="3044826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595670" y="5715000"/>
            <a:ext cx="49292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251255" y="203040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4332342" y="203040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2674992" y="2895589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3324280" y="361472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259317" y="361472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3827517" y="282256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4691117" y="282256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3611617" y="2246301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2892479" y="2366951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2957567" y="3294051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3683055" y="3865551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3540179" y="3192452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4095737" y="3214670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4103741" y="2416164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4641838" y="2428852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4560939" y="3248008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3756079" y="1887526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2676579" y="2354251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3333FF"/>
                </a:solidFill>
                <a:ea typeface="楷体_GB2312" pitchFamily="49" charset="-122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4692704" y="2319326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3827516" y="2425689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2749604" y="3362314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3324279" y="3146414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4187879" y="3073389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3756079" y="3884186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3333FF"/>
                </a:solidFill>
                <a:ea typeface="楷体_GB2312" pitchFamily="49" charset="-122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4621266" y="3362314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3540179" y="4478326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2024034" y="900083"/>
            <a:ext cx="4376766" cy="46166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Prim</a:t>
            </a:r>
            <a:r>
              <a:rPr lang="zh-CN" altLang="en-US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算法示例演示（起点</a:t>
            </a:r>
            <a:r>
              <a:rPr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grpSp>
        <p:nvGrpSpPr>
          <p:cNvPr id="2" name="组合 86"/>
          <p:cNvGrpSpPr/>
          <p:nvPr/>
        </p:nvGrpSpPr>
        <p:grpSpPr>
          <a:xfrm>
            <a:off x="6691380" y="1928787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5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4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6927856" y="2285976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6596066" y="4500554"/>
            <a:ext cx="292895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C00CC"/>
                </a:solidFill>
                <a:ea typeface="楷体_GB2312" pitchFamily="49" charset="-122"/>
              </a:rPr>
              <a:t>U</a:t>
            </a:r>
            <a:r>
              <a:rPr lang="en-US" altLang="zh-CN" b="1">
                <a:solidFill>
                  <a:srgbClr val="CC00CC"/>
                </a:solidFill>
                <a:ea typeface="楷体_GB2312" pitchFamily="49" charset="-122"/>
              </a:rPr>
              <a:t>={ 0</a:t>
            </a:r>
            <a:r>
              <a:rPr lang="zh-CN" altLang="en-US" b="1">
                <a:solidFill>
                  <a:srgbClr val="CC00CC"/>
                </a:solidFill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CC00CC"/>
                </a:solidFill>
                <a:ea typeface="楷体_GB2312" pitchFamily="49" charset="-122"/>
              </a:rPr>
              <a:t>5 </a:t>
            </a:r>
            <a:r>
              <a:rPr lang="zh-CN" altLang="en-US" b="1">
                <a:solidFill>
                  <a:srgbClr val="CC00CC"/>
                </a:solidFill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CC00CC"/>
                </a:solidFill>
                <a:ea typeface="楷体_GB2312" pitchFamily="49" charset="-122"/>
              </a:rPr>
              <a:t>4 </a:t>
            </a:r>
            <a:r>
              <a:rPr lang="en-US" altLang="zh-CN" b="1" dirty="0">
                <a:solidFill>
                  <a:srgbClr val="CC00CC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7264409" y="191291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6680205" y="2786042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2374901" y="1919277"/>
            <a:ext cx="1458113" cy="2206606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  <a:gd name="connsiteX0" fmla="*/ 910691 w 1614456"/>
              <a:gd name="connsiteY0" fmla="*/ 220659 h 2602948"/>
              <a:gd name="connsiteX1" fmla="*/ 580491 w 1614456"/>
              <a:gd name="connsiteY1" fmla="*/ 411159 h 2602948"/>
              <a:gd name="connsiteX2" fmla="*/ 199491 w 1614456"/>
              <a:gd name="connsiteY2" fmla="*/ 1173159 h 2602948"/>
              <a:gd name="connsiteX3" fmla="*/ 199491 w 1614456"/>
              <a:gd name="connsiteY3" fmla="*/ 1681159 h 2602948"/>
              <a:gd name="connsiteX4" fmla="*/ 1396439 w 1614456"/>
              <a:gd name="connsiteY4" fmla="*/ 2382815 h 2602948"/>
              <a:gd name="connsiteX5" fmla="*/ 1507591 w 1614456"/>
              <a:gd name="connsiteY5" fmla="*/ 360359 h 2602948"/>
              <a:gd name="connsiteX6" fmla="*/ 910691 w 1614456"/>
              <a:gd name="connsiteY6" fmla="*/ 220659 h 2602948"/>
              <a:gd name="connsiteX0" fmla="*/ 910691 w 1563385"/>
              <a:gd name="connsiteY0" fmla="*/ 19050 h 2265873"/>
              <a:gd name="connsiteX1" fmla="*/ 580491 w 1563385"/>
              <a:gd name="connsiteY1" fmla="*/ 209550 h 2265873"/>
              <a:gd name="connsiteX2" fmla="*/ 199491 w 1563385"/>
              <a:gd name="connsiteY2" fmla="*/ 971550 h 2265873"/>
              <a:gd name="connsiteX3" fmla="*/ 199491 w 1563385"/>
              <a:gd name="connsiteY3" fmla="*/ 1479550 h 2265873"/>
              <a:gd name="connsiteX4" fmla="*/ 1396439 w 1563385"/>
              <a:gd name="connsiteY4" fmla="*/ 2181206 h 2265873"/>
              <a:gd name="connsiteX5" fmla="*/ 1201168 w 1563385"/>
              <a:gd name="connsiteY5" fmla="*/ 971550 h 2265873"/>
              <a:gd name="connsiteX6" fmla="*/ 1507591 w 1563385"/>
              <a:gd name="connsiteY6" fmla="*/ 158750 h 2265873"/>
              <a:gd name="connsiteX7" fmla="*/ 910691 w 1563385"/>
              <a:gd name="connsiteY7" fmla="*/ 19050 h 2265873"/>
              <a:gd name="connsiteX0" fmla="*/ 812800 w 1458113"/>
              <a:gd name="connsiteY0" fmla="*/ 19050 h 2346306"/>
              <a:gd name="connsiteX1" fmla="*/ 482600 w 1458113"/>
              <a:gd name="connsiteY1" fmla="*/ 209550 h 2346306"/>
              <a:gd name="connsiteX2" fmla="*/ 101600 w 1458113"/>
              <a:gd name="connsiteY2" fmla="*/ 971550 h 2346306"/>
              <a:gd name="connsiteX3" fmla="*/ 101600 w 1458113"/>
              <a:gd name="connsiteY3" fmla="*/ 1479550 h 2346306"/>
              <a:gd name="connsiteX4" fmla="*/ 711200 w 1458113"/>
              <a:gd name="connsiteY4" fmla="*/ 1962150 h 2346306"/>
              <a:gd name="connsiteX5" fmla="*/ 1298548 w 1458113"/>
              <a:gd name="connsiteY5" fmla="*/ 2181206 h 2346306"/>
              <a:gd name="connsiteX6" fmla="*/ 1103277 w 1458113"/>
              <a:gd name="connsiteY6" fmla="*/ 971550 h 2346306"/>
              <a:gd name="connsiteX7" fmla="*/ 1409700 w 1458113"/>
              <a:gd name="connsiteY7" fmla="*/ 158750 h 2346306"/>
              <a:gd name="connsiteX8" fmla="*/ 812800 w 1458113"/>
              <a:gd name="connsiteY8" fmla="*/ 19050 h 2346306"/>
              <a:gd name="connsiteX0" fmla="*/ 812800 w 1458113"/>
              <a:gd name="connsiteY0" fmla="*/ 19050 h 2206606"/>
              <a:gd name="connsiteX1" fmla="*/ 482600 w 1458113"/>
              <a:gd name="connsiteY1" fmla="*/ 209550 h 2206606"/>
              <a:gd name="connsiteX2" fmla="*/ 101600 w 1458113"/>
              <a:gd name="connsiteY2" fmla="*/ 971550 h 2206606"/>
              <a:gd name="connsiteX3" fmla="*/ 101600 w 1458113"/>
              <a:gd name="connsiteY3" fmla="*/ 1479550 h 2206606"/>
              <a:gd name="connsiteX4" fmla="*/ 711200 w 1458113"/>
              <a:gd name="connsiteY4" fmla="*/ 1962150 h 2206606"/>
              <a:gd name="connsiteX5" fmla="*/ 1298548 w 1458113"/>
              <a:gd name="connsiteY5" fmla="*/ 2181206 h 2206606"/>
              <a:gd name="connsiteX6" fmla="*/ 1387444 w 1458113"/>
              <a:gd name="connsiteY6" fmla="*/ 1809749 h 2206606"/>
              <a:gd name="connsiteX7" fmla="*/ 1103277 w 1458113"/>
              <a:gd name="connsiteY7" fmla="*/ 971550 h 2206606"/>
              <a:gd name="connsiteX8" fmla="*/ 1409700 w 1458113"/>
              <a:gd name="connsiteY8" fmla="*/ 158750 h 2206606"/>
              <a:gd name="connsiteX9" fmla="*/ 812800 w 1458113"/>
              <a:gd name="connsiteY9" fmla="*/ 19050 h 220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58113" h="2206606">
                <a:moveTo>
                  <a:pt x="812800" y="19050"/>
                </a:moveTo>
                <a:cubicBezTo>
                  <a:pt x="658283" y="27517"/>
                  <a:pt x="601133" y="50800"/>
                  <a:pt x="482600" y="209550"/>
                </a:cubicBezTo>
                <a:cubicBezTo>
                  <a:pt x="364067" y="368300"/>
                  <a:pt x="165100" y="759883"/>
                  <a:pt x="101600" y="971550"/>
                </a:cubicBezTo>
                <a:cubicBezTo>
                  <a:pt x="38100" y="1183217"/>
                  <a:pt x="0" y="1314450"/>
                  <a:pt x="101600" y="1479550"/>
                </a:cubicBezTo>
                <a:cubicBezTo>
                  <a:pt x="203200" y="1644650"/>
                  <a:pt x="511709" y="1845207"/>
                  <a:pt x="711200" y="1962150"/>
                </a:cubicBezTo>
                <a:cubicBezTo>
                  <a:pt x="910691" y="2079093"/>
                  <a:pt x="1185841" y="2206606"/>
                  <a:pt x="1298548" y="2181206"/>
                </a:cubicBezTo>
                <a:cubicBezTo>
                  <a:pt x="1411255" y="2155806"/>
                  <a:pt x="1419989" y="2011358"/>
                  <a:pt x="1387444" y="1809749"/>
                </a:cubicBezTo>
                <a:cubicBezTo>
                  <a:pt x="1354899" y="1608140"/>
                  <a:pt x="1099568" y="1246716"/>
                  <a:pt x="1103277" y="971550"/>
                </a:cubicBezTo>
                <a:cubicBezTo>
                  <a:pt x="1106986" y="696384"/>
                  <a:pt x="1458113" y="317500"/>
                  <a:pt x="1409700" y="158750"/>
                </a:cubicBezTo>
                <a:cubicBezTo>
                  <a:pt x="1361287" y="0"/>
                  <a:pt x="967317" y="10583"/>
                  <a:pt x="812800" y="1905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1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6986595" y="3173398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7335847" y="3500422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3644901" y="1749944"/>
            <a:ext cx="1678517" cy="2652183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517" h="2652183">
                <a:moveTo>
                  <a:pt x="825500" y="48683"/>
                </a:moveTo>
                <a:cubicBezTo>
                  <a:pt x="620183" y="97366"/>
                  <a:pt x="385233" y="469900"/>
                  <a:pt x="254000" y="658283"/>
                </a:cubicBezTo>
                <a:cubicBezTo>
                  <a:pt x="122767" y="846666"/>
                  <a:pt x="0" y="920750"/>
                  <a:pt x="38100" y="1178983"/>
                </a:cubicBezTo>
                <a:cubicBezTo>
                  <a:pt x="76200" y="1437216"/>
                  <a:pt x="319617" y="1987550"/>
                  <a:pt x="482600" y="2207683"/>
                </a:cubicBezTo>
                <a:cubicBezTo>
                  <a:pt x="645583" y="2427816"/>
                  <a:pt x="829733" y="2652183"/>
                  <a:pt x="1016000" y="2499783"/>
                </a:cubicBezTo>
                <a:cubicBezTo>
                  <a:pt x="1202267" y="2347383"/>
                  <a:pt x="1521883" y="1648883"/>
                  <a:pt x="1600200" y="1293283"/>
                </a:cubicBezTo>
                <a:cubicBezTo>
                  <a:pt x="1678517" y="937683"/>
                  <a:pt x="1615017" y="573616"/>
                  <a:pt x="1485900" y="366183"/>
                </a:cubicBezTo>
                <a:cubicBezTo>
                  <a:pt x="1356783" y="158750"/>
                  <a:pt x="1030817" y="0"/>
                  <a:pt x="825500" y="4868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7702566" y="3727436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93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 animBg="1"/>
      <p:bldP spid="45121" grpId="0"/>
      <p:bldP spid="47" grpId="0" animBg="1"/>
      <p:bldP spid="48" grpId="0" animBg="1"/>
      <p:bldP spid="50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524428" y="3044826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595670" y="5715000"/>
            <a:ext cx="49292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251255" y="203040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4332342" y="203040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2674992" y="2895589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3324280" y="361472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259317" y="361472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3827517" y="282256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4691117" y="282256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3611617" y="2246301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2892479" y="2366951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2957567" y="3294051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3683055" y="3865551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3540179" y="3192452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4095737" y="3214670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4103741" y="2416164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4641838" y="2428852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4560939" y="3248008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3756079" y="1887526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2676579" y="2354251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3333FF"/>
                </a:solidFill>
                <a:ea typeface="楷体_GB2312" pitchFamily="49" charset="-122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4692704" y="2319326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3827516" y="2425689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2749604" y="3362314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3324279" y="3146414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4187879" y="3073389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3756079" y="3884186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3333FF"/>
                </a:solidFill>
                <a:ea typeface="楷体_GB2312" pitchFamily="49" charset="-122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4621266" y="3362314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3540179" y="4478326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2024034" y="900083"/>
            <a:ext cx="4376766" cy="46166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Prim</a:t>
            </a:r>
            <a:r>
              <a:rPr lang="zh-CN" altLang="en-US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算法示例演示（起点</a:t>
            </a:r>
            <a:r>
              <a:rPr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grpSp>
        <p:nvGrpSpPr>
          <p:cNvPr id="2" name="组合 86"/>
          <p:cNvGrpSpPr/>
          <p:nvPr/>
        </p:nvGrpSpPr>
        <p:grpSpPr>
          <a:xfrm>
            <a:off x="6691380" y="1928787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5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4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3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6927856" y="2285976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6596066" y="4500554"/>
            <a:ext cx="292895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C00CC"/>
                </a:solidFill>
                <a:ea typeface="楷体_GB2312" pitchFamily="49" charset="-122"/>
              </a:rPr>
              <a:t>U</a:t>
            </a:r>
            <a:r>
              <a:rPr lang="en-US" altLang="zh-CN" b="1">
                <a:solidFill>
                  <a:srgbClr val="CC00CC"/>
                </a:solidFill>
                <a:ea typeface="楷体_GB2312" pitchFamily="49" charset="-122"/>
              </a:rPr>
              <a:t>={ 0</a:t>
            </a:r>
            <a:r>
              <a:rPr lang="zh-CN" altLang="en-US" b="1">
                <a:solidFill>
                  <a:srgbClr val="CC00CC"/>
                </a:solidFill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CC00CC"/>
                </a:solidFill>
                <a:ea typeface="楷体_GB2312" pitchFamily="49" charset="-122"/>
              </a:rPr>
              <a:t>5 </a:t>
            </a:r>
            <a:r>
              <a:rPr lang="zh-CN" altLang="en-US" b="1">
                <a:solidFill>
                  <a:srgbClr val="CC00CC"/>
                </a:solidFill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CC00CC"/>
                </a:solidFill>
                <a:ea typeface="楷体_GB2312" pitchFamily="49" charset="-122"/>
              </a:rPr>
              <a:t>4 </a:t>
            </a:r>
            <a:r>
              <a:rPr lang="zh-CN" altLang="en-US" b="1">
                <a:solidFill>
                  <a:srgbClr val="CC00CC"/>
                </a:solidFill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CC00CC"/>
                </a:solidFill>
                <a:ea typeface="楷体_GB2312" pitchFamily="49" charset="-122"/>
              </a:rPr>
              <a:t>3 </a:t>
            </a:r>
            <a:r>
              <a:rPr lang="en-US" altLang="zh-CN" b="1" dirty="0">
                <a:solidFill>
                  <a:srgbClr val="CC00CC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7264409" y="191291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6680205" y="2786042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2374902" y="1919279"/>
            <a:ext cx="2456891" cy="2293383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  <a:gd name="connsiteX0" fmla="*/ 910691 w 1614456"/>
              <a:gd name="connsiteY0" fmla="*/ 220659 h 2602948"/>
              <a:gd name="connsiteX1" fmla="*/ 580491 w 1614456"/>
              <a:gd name="connsiteY1" fmla="*/ 411159 h 2602948"/>
              <a:gd name="connsiteX2" fmla="*/ 199491 w 1614456"/>
              <a:gd name="connsiteY2" fmla="*/ 1173159 h 2602948"/>
              <a:gd name="connsiteX3" fmla="*/ 199491 w 1614456"/>
              <a:gd name="connsiteY3" fmla="*/ 1681159 h 2602948"/>
              <a:gd name="connsiteX4" fmla="*/ 1396439 w 1614456"/>
              <a:gd name="connsiteY4" fmla="*/ 2382815 h 2602948"/>
              <a:gd name="connsiteX5" fmla="*/ 1507591 w 1614456"/>
              <a:gd name="connsiteY5" fmla="*/ 360359 h 2602948"/>
              <a:gd name="connsiteX6" fmla="*/ 910691 w 1614456"/>
              <a:gd name="connsiteY6" fmla="*/ 220659 h 2602948"/>
              <a:gd name="connsiteX0" fmla="*/ 910691 w 1563385"/>
              <a:gd name="connsiteY0" fmla="*/ 19050 h 2265873"/>
              <a:gd name="connsiteX1" fmla="*/ 580491 w 1563385"/>
              <a:gd name="connsiteY1" fmla="*/ 209550 h 2265873"/>
              <a:gd name="connsiteX2" fmla="*/ 199491 w 1563385"/>
              <a:gd name="connsiteY2" fmla="*/ 971550 h 2265873"/>
              <a:gd name="connsiteX3" fmla="*/ 199491 w 1563385"/>
              <a:gd name="connsiteY3" fmla="*/ 1479550 h 2265873"/>
              <a:gd name="connsiteX4" fmla="*/ 1396439 w 1563385"/>
              <a:gd name="connsiteY4" fmla="*/ 2181206 h 2265873"/>
              <a:gd name="connsiteX5" fmla="*/ 1201168 w 1563385"/>
              <a:gd name="connsiteY5" fmla="*/ 971550 h 2265873"/>
              <a:gd name="connsiteX6" fmla="*/ 1507591 w 1563385"/>
              <a:gd name="connsiteY6" fmla="*/ 158750 h 2265873"/>
              <a:gd name="connsiteX7" fmla="*/ 910691 w 1563385"/>
              <a:gd name="connsiteY7" fmla="*/ 19050 h 2265873"/>
              <a:gd name="connsiteX0" fmla="*/ 812800 w 1458113"/>
              <a:gd name="connsiteY0" fmla="*/ 19050 h 2346306"/>
              <a:gd name="connsiteX1" fmla="*/ 482600 w 1458113"/>
              <a:gd name="connsiteY1" fmla="*/ 209550 h 2346306"/>
              <a:gd name="connsiteX2" fmla="*/ 101600 w 1458113"/>
              <a:gd name="connsiteY2" fmla="*/ 971550 h 2346306"/>
              <a:gd name="connsiteX3" fmla="*/ 101600 w 1458113"/>
              <a:gd name="connsiteY3" fmla="*/ 1479550 h 2346306"/>
              <a:gd name="connsiteX4" fmla="*/ 711200 w 1458113"/>
              <a:gd name="connsiteY4" fmla="*/ 1962150 h 2346306"/>
              <a:gd name="connsiteX5" fmla="*/ 1298548 w 1458113"/>
              <a:gd name="connsiteY5" fmla="*/ 2181206 h 2346306"/>
              <a:gd name="connsiteX6" fmla="*/ 1103277 w 1458113"/>
              <a:gd name="connsiteY6" fmla="*/ 971550 h 2346306"/>
              <a:gd name="connsiteX7" fmla="*/ 1409700 w 1458113"/>
              <a:gd name="connsiteY7" fmla="*/ 158750 h 2346306"/>
              <a:gd name="connsiteX8" fmla="*/ 812800 w 1458113"/>
              <a:gd name="connsiteY8" fmla="*/ 19050 h 2346306"/>
              <a:gd name="connsiteX0" fmla="*/ 812800 w 1458113"/>
              <a:gd name="connsiteY0" fmla="*/ 19050 h 2206606"/>
              <a:gd name="connsiteX1" fmla="*/ 482600 w 1458113"/>
              <a:gd name="connsiteY1" fmla="*/ 209550 h 2206606"/>
              <a:gd name="connsiteX2" fmla="*/ 101600 w 1458113"/>
              <a:gd name="connsiteY2" fmla="*/ 971550 h 2206606"/>
              <a:gd name="connsiteX3" fmla="*/ 101600 w 1458113"/>
              <a:gd name="connsiteY3" fmla="*/ 1479550 h 2206606"/>
              <a:gd name="connsiteX4" fmla="*/ 711200 w 1458113"/>
              <a:gd name="connsiteY4" fmla="*/ 1962150 h 2206606"/>
              <a:gd name="connsiteX5" fmla="*/ 1298548 w 1458113"/>
              <a:gd name="connsiteY5" fmla="*/ 2181206 h 2206606"/>
              <a:gd name="connsiteX6" fmla="*/ 1387444 w 1458113"/>
              <a:gd name="connsiteY6" fmla="*/ 1809749 h 2206606"/>
              <a:gd name="connsiteX7" fmla="*/ 1103277 w 1458113"/>
              <a:gd name="connsiteY7" fmla="*/ 971550 h 2206606"/>
              <a:gd name="connsiteX8" fmla="*/ 1409700 w 1458113"/>
              <a:gd name="connsiteY8" fmla="*/ 158750 h 2206606"/>
              <a:gd name="connsiteX9" fmla="*/ 812800 w 1458113"/>
              <a:gd name="connsiteY9" fmla="*/ 19050 h 2206606"/>
              <a:gd name="connsiteX0" fmla="*/ 812800 w 1705709"/>
              <a:gd name="connsiteY0" fmla="*/ 19050 h 2206606"/>
              <a:gd name="connsiteX1" fmla="*/ 482600 w 1705709"/>
              <a:gd name="connsiteY1" fmla="*/ 209550 h 2206606"/>
              <a:gd name="connsiteX2" fmla="*/ 101600 w 1705709"/>
              <a:gd name="connsiteY2" fmla="*/ 971550 h 2206606"/>
              <a:gd name="connsiteX3" fmla="*/ 101600 w 1705709"/>
              <a:gd name="connsiteY3" fmla="*/ 1479550 h 2206606"/>
              <a:gd name="connsiteX4" fmla="*/ 711200 w 1705709"/>
              <a:gd name="connsiteY4" fmla="*/ 1962150 h 2206606"/>
              <a:gd name="connsiteX5" fmla="*/ 1298548 w 1705709"/>
              <a:gd name="connsiteY5" fmla="*/ 2181206 h 2206606"/>
              <a:gd name="connsiteX6" fmla="*/ 1673164 w 1705709"/>
              <a:gd name="connsiteY6" fmla="*/ 1809749 h 2206606"/>
              <a:gd name="connsiteX7" fmla="*/ 1103277 w 1705709"/>
              <a:gd name="connsiteY7" fmla="*/ 971550 h 2206606"/>
              <a:gd name="connsiteX8" fmla="*/ 1409700 w 1705709"/>
              <a:gd name="connsiteY8" fmla="*/ 158750 h 2206606"/>
              <a:gd name="connsiteX9" fmla="*/ 812800 w 1705709"/>
              <a:gd name="connsiteY9" fmla="*/ 19050 h 2206606"/>
              <a:gd name="connsiteX0" fmla="*/ 812800 w 2370636"/>
              <a:gd name="connsiteY0" fmla="*/ 19050 h 2252659"/>
              <a:gd name="connsiteX1" fmla="*/ 482600 w 2370636"/>
              <a:gd name="connsiteY1" fmla="*/ 209550 h 2252659"/>
              <a:gd name="connsiteX2" fmla="*/ 101600 w 2370636"/>
              <a:gd name="connsiteY2" fmla="*/ 971550 h 2252659"/>
              <a:gd name="connsiteX3" fmla="*/ 101600 w 2370636"/>
              <a:gd name="connsiteY3" fmla="*/ 1479550 h 2252659"/>
              <a:gd name="connsiteX4" fmla="*/ 711200 w 2370636"/>
              <a:gd name="connsiteY4" fmla="*/ 1962150 h 2252659"/>
              <a:gd name="connsiteX5" fmla="*/ 1298548 w 2370636"/>
              <a:gd name="connsiteY5" fmla="*/ 2181206 h 2252659"/>
              <a:gd name="connsiteX6" fmla="*/ 2308200 w 2370636"/>
              <a:gd name="connsiteY6" fmla="*/ 2190749 h 2252659"/>
              <a:gd name="connsiteX7" fmla="*/ 1673164 w 2370636"/>
              <a:gd name="connsiteY7" fmla="*/ 1809749 h 2252659"/>
              <a:gd name="connsiteX8" fmla="*/ 1103277 w 2370636"/>
              <a:gd name="connsiteY8" fmla="*/ 971550 h 2252659"/>
              <a:gd name="connsiteX9" fmla="*/ 1409700 w 2370636"/>
              <a:gd name="connsiteY9" fmla="*/ 158750 h 2252659"/>
              <a:gd name="connsiteX10" fmla="*/ 812800 w 2370636"/>
              <a:gd name="connsiteY10" fmla="*/ 19050 h 2252659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8097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8097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6668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93383"/>
              <a:gd name="connsiteX1" fmla="*/ 482600 w 2460599"/>
              <a:gd name="connsiteY1" fmla="*/ 209550 h 2293383"/>
              <a:gd name="connsiteX2" fmla="*/ 101600 w 2460599"/>
              <a:gd name="connsiteY2" fmla="*/ 971550 h 2293383"/>
              <a:gd name="connsiteX3" fmla="*/ 101600 w 2460599"/>
              <a:gd name="connsiteY3" fmla="*/ 1479550 h 2293383"/>
              <a:gd name="connsiteX4" fmla="*/ 711200 w 2460599"/>
              <a:gd name="connsiteY4" fmla="*/ 2176440 h 2293383"/>
              <a:gd name="connsiteX5" fmla="*/ 1298548 w 2460599"/>
              <a:gd name="connsiteY5" fmla="*/ 2181206 h 2293383"/>
              <a:gd name="connsiteX6" fmla="*/ 2308200 w 2460599"/>
              <a:gd name="connsiteY6" fmla="*/ 2190749 h 2293383"/>
              <a:gd name="connsiteX7" fmla="*/ 2212943 w 2460599"/>
              <a:gd name="connsiteY7" fmla="*/ 1647797 h 2293383"/>
              <a:gd name="connsiteX8" fmla="*/ 1673164 w 2460599"/>
              <a:gd name="connsiteY8" fmla="*/ 1666849 h 2293383"/>
              <a:gd name="connsiteX9" fmla="*/ 1103277 w 2460599"/>
              <a:gd name="connsiteY9" fmla="*/ 971550 h 2293383"/>
              <a:gd name="connsiteX10" fmla="*/ 1409700 w 2460599"/>
              <a:gd name="connsiteY10" fmla="*/ 158750 h 2293383"/>
              <a:gd name="connsiteX11" fmla="*/ 812800 w 2460599"/>
              <a:gd name="connsiteY11" fmla="*/ 19050 h 2293383"/>
              <a:gd name="connsiteX0" fmla="*/ 812800 w 2460599"/>
              <a:gd name="connsiteY0" fmla="*/ 19050 h 2293383"/>
              <a:gd name="connsiteX1" fmla="*/ 482600 w 2460599"/>
              <a:gd name="connsiteY1" fmla="*/ 209550 h 2293383"/>
              <a:gd name="connsiteX2" fmla="*/ 101600 w 2460599"/>
              <a:gd name="connsiteY2" fmla="*/ 971550 h 2293383"/>
              <a:gd name="connsiteX3" fmla="*/ 101600 w 2460599"/>
              <a:gd name="connsiteY3" fmla="*/ 1479550 h 2293383"/>
              <a:gd name="connsiteX4" fmla="*/ 711200 w 2460599"/>
              <a:gd name="connsiteY4" fmla="*/ 2176440 h 2293383"/>
              <a:gd name="connsiteX5" fmla="*/ 1298548 w 2460599"/>
              <a:gd name="connsiteY5" fmla="*/ 2181206 h 2293383"/>
              <a:gd name="connsiteX6" fmla="*/ 2308200 w 2460599"/>
              <a:gd name="connsiteY6" fmla="*/ 2190749 h 2293383"/>
              <a:gd name="connsiteX7" fmla="*/ 2212943 w 2460599"/>
              <a:gd name="connsiteY7" fmla="*/ 1647797 h 2293383"/>
              <a:gd name="connsiteX8" fmla="*/ 1673164 w 2460599"/>
              <a:gd name="connsiteY8" fmla="*/ 1666849 h 2293383"/>
              <a:gd name="connsiteX9" fmla="*/ 1103277 w 2460599"/>
              <a:gd name="connsiteY9" fmla="*/ 971550 h 2293383"/>
              <a:gd name="connsiteX10" fmla="*/ 1409700 w 2460599"/>
              <a:gd name="connsiteY10" fmla="*/ 158750 h 2293383"/>
              <a:gd name="connsiteX11" fmla="*/ 812800 w 2460599"/>
              <a:gd name="connsiteY11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56891" h="2293383">
                <a:moveTo>
                  <a:pt x="812800" y="19050"/>
                </a:moveTo>
                <a:cubicBezTo>
                  <a:pt x="658283" y="27517"/>
                  <a:pt x="601133" y="50800"/>
                  <a:pt x="482600" y="209550"/>
                </a:cubicBezTo>
                <a:cubicBezTo>
                  <a:pt x="364067" y="368300"/>
                  <a:pt x="165100" y="759883"/>
                  <a:pt x="101600" y="971550"/>
                </a:cubicBezTo>
                <a:cubicBezTo>
                  <a:pt x="38100" y="1183217"/>
                  <a:pt x="0" y="1278735"/>
                  <a:pt x="101600" y="1479550"/>
                </a:cubicBezTo>
                <a:cubicBezTo>
                  <a:pt x="203200" y="1680365"/>
                  <a:pt x="511709" y="2059497"/>
                  <a:pt x="711200" y="2176440"/>
                </a:cubicBezTo>
                <a:cubicBezTo>
                  <a:pt x="910691" y="2293383"/>
                  <a:pt x="1196948" y="2178821"/>
                  <a:pt x="1298548" y="2181206"/>
                </a:cubicBezTo>
                <a:cubicBezTo>
                  <a:pt x="1400148" y="2183591"/>
                  <a:pt x="1152524" y="2189158"/>
                  <a:pt x="1320799" y="2190748"/>
                </a:cubicBezTo>
                <a:cubicBezTo>
                  <a:pt x="1489074" y="2192338"/>
                  <a:pt x="2159509" y="2281241"/>
                  <a:pt x="2308200" y="2190749"/>
                </a:cubicBezTo>
                <a:cubicBezTo>
                  <a:pt x="2456891" y="2100257"/>
                  <a:pt x="2318782" y="1735114"/>
                  <a:pt x="2212943" y="1647797"/>
                </a:cubicBezTo>
                <a:cubicBezTo>
                  <a:pt x="2107104" y="1560480"/>
                  <a:pt x="1858108" y="1779557"/>
                  <a:pt x="1673164" y="1666849"/>
                </a:cubicBezTo>
                <a:cubicBezTo>
                  <a:pt x="1488220" y="1554141"/>
                  <a:pt x="1147188" y="1222900"/>
                  <a:pt x="1103277" y="971550"/>
                </a:cubicBezTo>
                <a:cubicBezTo>
                  <a:pt x="1059366" y="720200"/>
                  <a:pt x="1458113" y="317500"/>
                  <a:pt x="1409700" y="158750"/>
                </a:cubicBezTo>
                <a:cubicBezTo>
                  <a:pt x="1361287" y="0"/>
                  <a:pt x="967317" y="10583"/>
                  <a:pt x="812800" y="1905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6986595" y="3173398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7335847" y="3500422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3673445" y="1788043"/>
            <a:ext cx="1472173" cy="1818976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  <a:gd name="connsiteX0" fmla="*/ 825500 w 1615017"/>
              <a:gd name="connsiteY0" fmla="*/ 48683 h 2572284"/>
              <a:gd name="connsiteX1" fmla="*/ 254000 w 1615017"/>
              <a:gd name="connsiteY1" fmla="*/ 658283 h 2572284"/>
              <a:gd name="connsiteX2" fmla="*/ 38100 w 1615017"/>
              <a:gd name="connsiteY2" fmla="*/ 1178983 h 2572284"/>
              <a:gd name="connsiteX3" fmla="*/ 482600 w 1615017"/>
              <a:gd name="connsiteY3" fmla="*/ 2207683 h 2572284"/>
              <a:gd name="connsiteX4" fmla="*/ 1016000 w 1615017"/>
              <a:gd name="connsiteY4" fmla="*/ 2499783 h 2572284"/>
              <a:gd name="connsiteX5" fmla="*/ 1411258 w 1615017"/>
              <a:gd name="connsiteY5" fmla="*/ 1772679 h 2572284"/>
              <a:gd name="connsiteX6" fmla="*/ 1600200 w 1615017"/>
              <a:gd name="connsiteY6" fmla="*/ 1293283 h 2572284"/>
              <a:gd name="connsiteX7" fmla="*/ 1485900 w 1615017"/>
              <a:gd name="connsiteY7" fmla="*/ 366183 h 2572284"/>
              <a:gd name="connsiteX8" fmla="*/ 825500 w 1615017"/>
              <a:gd name="connsiteY8" fmla="*/ 48683 h 2572284"/>
              <a:gd name="connsiteX0" fmla="*/ 825500 w 1615017"/>
              <a:gd name="connsiteY0" fmla="*/ 48683 h 2273030"/>
              <a:gd name="connsiteX1" fmla="*/ 254000 w 1615017"/>
              <a:gd name="connsiteY1" fmla="*/ 658283 h 2273030"/>
              <a:gd name="connsiteX2" fmla="*/ 38100 w 1615017"/>
              <a:gd name="connsiteY2" fmla="*/ 1178983 h 2273030"/>
              <a:gd name="connsiteX3" fmla="*/ 482600 w 1615017"/>
              <a:gd name="connsiteY3" fmla="*/ 2207683 h 2273030"/>
              <a:gd name="connsiteX4" fmla="*/ 801654 w 1615017"/>
              <a:gd name="connsiteY4" fmla="*/ 1571065 h 2273030"/>
              <a:gd name="connsiteX5" fmla="*/ 1411258 w 1615017"/>
              <a:gd name="connsiteY5" fmla="*/ 1772679 h 2273030"/>
              <a:gd name="connsiteX6" fmla="*/ 1600200 w 1615017"/>
              <a:gd name="connsiteY6" fmla="*/ 1293283 h 2273030"/>
              <a:gd name="connsiteX7" fmla="*/ 1485900 w 1615017"/>
              <a:gd name="connsiteY7" fmla="*/ 366183 h 2273030"/>
              <a:gd name="connsiteX8" fmla="*/ 825500 w 1615017"/>
              <a:gd name="connsiteY8" fmla="*/ 48683 h 2273030"/>
              <a:gd name="connsiteX0" fmla="*/ 825500 w 1615017"/>
              <a:gd name="connsiteY0" fmla="*/ 48683 h 1915816"/>
              <a:gd name="connsiteX1" fmla="*/ 254000 w 1615017"/>
              <a:gd name="connsiteY1" fmla="*/ 658283 h 1915816"/>
              <a:gd name="connsiteX2" fmla="*/ 38100 w 1615017"/>
              <a:gd name="connsiteY2" fmla="*/ 1178983 h 1915816"/>
              <a:gd name="connsiteX3" fmla="*/ 482600 w 1615017"/>
              <a:gd name="connsiteY3" fmla="*/ 1850469 h 1915816"/>
              <a:gd name="connsiteX4" fmla="*/ 801654 w 1615017"/>
              <a:gd name="connsiteY4" fmla="*/ 1571065 h 1915816"/>
              <a:gd name="connsiteX5" fmla="*/ 1411258 w 1615017"/>
              <a:gd name="connsiteY5" fmla="*/ 1772679 h 1915816"/>
              <a:gd name="connsiteX6" fmla="*/ 1600200 w 1615017"/>
              <a:gd name="connsiteY6" fmla="*/ 1293283 h 1915816"/>
              <a:gd name="connsiteX7" fmla="*/ 1485900 w 1615017"/>
              <a:gd name="connsiteY7" fmla="*/ 366183 h 1915816"/>
              <a:gd name="connsiteX8" fmla="*/ 825500 w 1615017"/>
              <a:gd name="connsiteY8" fmla="*/ 48683 h 1915816"/>
              <a:gd name="connsiteX0" fmla="*/ 825500 w 1615017"/>
              <a:gd name="connsiteY0" fmla="*/ 48683 h 1818976"/>
              <a:gd name="connsiteX1" fmla="*/ 254000 w 1615017"/>
              <a:gd name="connsiteY1" fmla="*/ 658283 h 1818976"/>
              <a:gd name="connsiteX2" fmla="*/ 38100 w 1615017"/>
              <a:gd name="connsiteY2" fmla="*/ 1178983 h 1818976"/>
              <a:gd name="connsiteX3" fmla="*/ 482600 w 1615017"/>
              <a:gd name="connsiteY3" fmla="*/ 1636131 h 1818976"/>
              <a:gd name="connsiteX4" fmla="*/ 801654 w 1615017"/>
              <a:gd name="connsiteY4" fmla="*/ 1571065 h 1818976"/>
              <a:gd name="connsiteX5" fmla="*/ 1411258 w 1615017"/>
              <a:gd name="connsiteY5" fmla="*/ 1772679 h 1818976"/>
              <a:gd name="connsiteX6" fmla="*/ 1600200 w 1615017"/>
              <a:gd name="connsiteY6" fmla="*/ 1293283 h 1818976"/>
              <a:gd name="connsiteX7" fmla="*/ 1485900 w 1615017"/>
              <a:gd name="connsiteY7" fmla="*/ 366183 h 1818976"/>
              <a:gd name="connsiteX8" fmla="*/ 825500 w 1615017"/>
              <a:gd name="connsiteY8" fmla="*/ 48683 h 1818976"/>
              <a:gd name="connsiteX0" fmla="*/ 682656 w 1472173"/>
              <a:gd name="connsiteY0" fmla="*/ 48683 h 1818976"/>
              <a:gd name="connsiteX1" fmla="*/ 111156 w 1472173"/>
              <a:gd name="connsiteY1" fmla="*/ 658283 h 1818976"/>
              <a:gd name="connsiteX2" fmla="*/ 38100 w 1472173"/>
              <a:gd name="connsiteY2" fmla="*/ 1178983 h 1818976"/>
              <a:gd name="connsiteX3" fmla="*/ 339756 w 1472173"/>
              <a:gd name="connsiteY3" fmla="*/ 1636131 h 1818976"/>
              <a:gd name="connsiteX4" fmla="*/ 658810 w 1472173"/>
              <a:gd name="connsiteY4" fmla="*/ 1571065 h 1818976"/>
              <a:gd name="connsiteX5" fmla="*/ 1268414 w 1472173"/>
              <a:gd name="connsiteY5" fmla="*/ 1772679 h 1818976"/>
              <a:gd name="connsiteX6" fmla="*/ 1457356 w 1472173"/>
              <a:gd name="connsiteY6" fmla="*/ 1293283 h 1818976"/>
              <a:gd name="connsiteX7" fmla="*/ 1343056 w 1472173"/>
              <a:gd name="connsiteY7" fmla="*/ 366183 h 1818976"/>
              <a:gd name="connsiteX8" fmla="*/ 682656 w 1472173"/>
              <a:gd name="connsiteY8" fmla="*/ 48683 h 1818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2173" h="1818976">
                <a:moveTo>
                  <a:pt x="682656" y="48683"/>
                </a:moveTo>
                <a:cubicBezTo>
                  <a:pt x="477339" y="97366"/>
                  <a:pt x="218582" y="469900"/>
                  <a:pt x="111156" y="658283"/>
                </a:cubicBezTo>
                <a:cubicBezTo>
                  <a:pt x="3730" y="846666"/>
                  <a:pt x="0" y="1016008"/>
                  <a:pt x="38100" y="1178983"/>
                </a:cubicBezTo>
                <a:cubicBezTo>
                  <a:pt x="76200" y="1341958"/>
                  <a:pt x="236304" y="1570784"/>
                  <a:pt x="339756" y="1636131"/>
                </a:cubicBezTo>
                <a:cubicBezTo>
                  <a:pt x="443208" y="1701478"/>
                  <a:pt x="504034" y="1548307"/>
                  <a:pt x="658810" y="1571065"/>
                </a:cubicBezTo>
                <a:cubicBezTo>
                  <a:pt x="813586" y="1593823"/>
                  <a:pt x="1135323" y="1818976"/>
                  <a:pt x="1268414" y="1772679"/>
                </a:cubicBezTo>
                <a:cubicBezTo>
                  <a:pt x="1401505" y="1726382"/>
                  <a:pt x="1444916" y="1527699"/>
                  <a:pt x="1457356" y="1293283"/>
                </a:cubicBezTo>
                <a:cubicBezTo>
                  <a:pt x="1469796" y="1058867"/>
                  <a:pt x="1472173" y="573616"/>
                  <a:pt x="1343056" y="366183"/>
                </a:cubicBezTo>
                <a:cubicBezTo>
                  <a:pt x="1213939" y="158750"/>
                  <a:pt x="887973" y="0"/>
                  <a:pt x="682656" y="4868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8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7702566" y="3727436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8269306" y="3513122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8583630" y="315593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54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6" grpId="0" animBg="1"/>
      <p:bldP spid="45121" grpId="0"/>
      <p:bldP spid="47" grpId="0" animBg="1"/>
      <p:bldP spid="50" grpId="0" animBg="1"/>
      <p:bldP spid="51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524428" y="3044826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595670" y="5715000"/>
            <a:ext cx="49292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251255" y="203040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4332342" y="203040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2674992" y="2895589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3324280" y="361472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259317" y="361472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3827517" y="282256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4691117" y="282256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3611617" y="2246301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2892479" y="2366951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2957567" y="3294051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3683055" y="3865551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3540179" y="3192452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4095737" y="3214670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4103741" y="2416164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4641838" y="2428852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4560939" y="3248008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3756079" y="1887526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2676579" y="2354251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3333FF"/>
                </a:solidFill>
                <a:ea typeface="楷体_GB2312" pitchFamily="49" charset="-122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4692704" y="2319326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3827516" y="2425689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2749604" y="3362314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3324279" y="3146414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4187879" y="3073389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3756079" y="3884186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3333FF"/>
                </a:solidFill>
                <a:ea typeface="楷体_GB2312" pitchFamily="49" charset="-122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4621266" y="3362314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3540179" y="4478326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1828800" y="900083"/>
            <a:ext cx="4767266" cy="46166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Prim</a:t>
            </a:r>
            <a:r>
              <a:rPr lang="zh-CN" altLang="en-US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算法示例演示（起点</a:t>
            </a:r>
            <a:r>
              <a:rPr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grpSp>
        <p:nvGrpSpPr>
          <p:cNvPr id="2" name="组合 86"/>
          <p:cNvGrpSpPr/>
          <p:nvPr/>
        </p:nvGrpSpPr>
        <p:grpSpPr>
          <a:xfrm>
            <a:off x="6691380" y="1928787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5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4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3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6927856" y="2285976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6596066" y="4500554"/>
            <a:ext cx="3357586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C00CC"/>
                </a:solidFill>
                <a:ea typeface="楷体_GB2312" pitchFamily="49" charset="-122"/>
              </a:rPr>
              <a:t>U</a:t>
            </a:r>
            <a:r>
              <a:rPr lang="en-US" altLang="zh-CN" b="1">
                <a:solidFill>
                  <a:srgbClr val="CC00CC"/>
                </a:solidFill>
                <a:ea typeface="楷体_GB2312" pitchFamily="49" charset="-122"/>
              </a:rPr>
              <a:t>={ 0</a:t>
            </a:r>
            <a:r>
              <a:rPr lang="zh-CN" altLang="en-US" b="1">
                <a:solidFill>
                  <a:srgbClr val="CC00CC"/>
                </a:solidFill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CC00CC"/>
                </a:solidFill>
                <a:ea typeface="楷体_GB2312" pitchFamily="49" charset="-122"/>
              </a:rPr>
              <a:t>5 </a:t>
            </a:r>
            <a:r>
              <a:rPr lang="zh-CN" altLang="en-US" b="1">
                <a:solidFill>
                  <a:srgbClr val="CC00CC"/>
                </a:solidFill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CC00CC"/>
                </a:solidFill>
                <a:ea typeface="楷体_GB2312" pitchFamily="49" charset="-122"/>
              </a:rPr>
              <a:t>4 </a:t>
            </a:r>
            <a:r>
              <a:rPr lang="zh-CN" altLang="en-US" b="1">
                <a:solidFill>
                  <a:srgbClr val="CC00CC"/>
                </a:solidFill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CC00CC"/>
                </a:solidFill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CC00CC"/>
                </a:solidFill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CC00CC"/>
                </a:solidFill>
                <a:ea typeface="楷体_GB2312" pitchFamily="49" charset="-122"/>
              </a:rPr>
              <a:t>2 </a:t>
            </a:r>
            <a:r>
              <a:rPr lang="en-US" altLang="zh-CN" b="1" dirty="0">
                <a:solidFill>
                  <a:srgbClr val="CC00CC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7264409" y="191291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6680205" y="2786042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6986595" y="3173398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7335847" y="3500422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3673445" y="1788043"/>
            <a:ext cx="1388823" cy="1701478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  <a:gd name="connsiteX0" fmla="*/ 825500 w 1615017"/>
              <a:gd name="connsiteY0" fmla="*/ 48683 h 2572284"/>
              <a:gd name="connsiteX1" fmla="*/ 254000 w 1615017"/>
              <a:gd name="connsiteY1" fmla="*/ 658283 h 2572284"/>
              <a:gd name="connsiteX2" fmla="*/ 38100 w 1615017"/>
              <a:gd name="connsiteY2" fmla="*/ 1178983 h 2572284"/>
              <a:gd name="connsiteX3" fmla="*/ 482600 w 1615017"/>
              <a:gd name="connsiteY3" fmla="*/ 2207683 h 2572284"/>
              <a:gd name="connsiteX4" fmla="*/ 1016000 w 1615017"/>
              <a:gd name="connsiteY4" fmla="*/ 2499783 h 2572284"/>
              <a:gd name="connsiteX5" fmla="*/ 1411258 w 1615017"/>
              <a:gd name="connsiteY5" fmla="*/ 1772679 h 2572284"/>
              <a:gd name="connsiteX6" fmla="*/ 1600200 w 1615017"/>
              <a:gd name="connsiteY6" fmla="*/ 1293283 h 2572284"/>
              <a:gd name="connsiteX7" fmla="*/ 1485900 w 1615017"/>
              <a:gd name="connsiteY7" fmla="*/ 366183 h 2572284"/>
              <a:gd name="connsiteX8" fmla="*/ 825500 w 1615017"/>
              <a:gd name="connsiteY8" fmla="*/ 48683 h 2572284"/>
              <a:gd name="connsiteX0" fmla="*/ 825500 w 1615017"/>
              <a:gd name="connsiteY0" fmla="*/ 48683 h 2273030"/>
              <a:gd name="connsiteX1" fmla="*/ 254000 w 1615017"/>
              <a:gd name="connsiteY1" fmla="*/ 658283 h 2273030"/>
              <a:gd name="connsiteX2" fmla="*/ 38100 w 1615017"/>
              <a:gd name="connsiteY2" fmla="*/ 1178983 h 2273030"/>
              <a:gd name="connsiteX3" fmla="*/ 482600 w 1615017"/>
              <a:gd name="connsiteY3" fmla="*/ 2207683 h 2273030"/>
              <a:gd name="connsiteX4" fmla="*/ 801654 w 1615017"/>
              <a:gd name="connsiteY4" fmla="*/ 1571065 h 2273030"/>
              <a:gd name="connsiteX5" fmla="*/ 1411258 w 1615017"/>
              <a:gd name="connsiteY5" fmla="*/ 1772679 h 2273030"/>
              <a:gd name="connsiteX6" fmla="*/ 1600200 w 1615017"/>
              <a:gd name="connsiteY6" fmla="*/ 1293283 h 2273030"/>
              <a:gd name="connsiteX7" fmla="*/ 1485900 w 1615017"/>
              <a:gd name="connsiteY7" fmla="*/ 366183 h 2273030"/>
              <a:gd name="connsiteX8" fmla="*/ 825500 w 1615017"/>
              <a:gd name="connsiteY8" fmla="*/ 48683 h 2273030"/>
              <a:gd name="connsiteX0" fmla="*/ 825500 w 1615017"/>
              <a:gd name="connsiteY0" fmla="*/ 48683 h 1915816"/>
              <a:gd name="connsiteX1" fmla="*/ 254000 w 1615017"/>
              <a:gd name="connsiteY1" fmla="*/ 658283 h 1915816"/>
              <a:gd name="connsiteX2" fmla="*/ 38100 w 1615017"/>
              <a:gd name="connsiteY2" fmla="*/ 1178983 h 1915816"/>
              <a:gd name="connsiteX3" fmla="*/ 482600 w 1615017"/>
              <a:gd name="connsiteY3" fmla="*/ 1850469 h 1915816"/>
              <a:gd name="connsiteX4" fmla="*/ 801654 w 1615017"/>
              <a:gd name="connsiteY4" fmla="*/ 1571065 h 1915816"/>
              <a:gd name="connsiteX5" fmla="*/ 1411258 w 1615017"/>
              <a:gd name="connsiteY5" fmla="*/ 1772679 h 1915816"/>
              <a:gd name="connsiteX6" fmla="*/ 1600200 w 1615017"/>
              <a:gd name="connsiteY6" fmla="*/ 1293283 h 1915816"/>
              <a:gd name="connsiteX7" fmla="*/ 1485900 w 1615017"/>
              <a:gd name="connsiteY7" fmla="*/ 366183 h 1915816"/>
              <a:gd name="connsiteX8" fmla="*/ 825500 w 1615017"/>
              <a:gd name="connsiteY8" fmla="*/ 48683 h 1915816"/>
              <a:gd name="connsiteX0" fmla="*/ 825500 w 1615017"/>
              <a:gd name="connsiteY0" fmla="*/ 48683 h 1818976"/>
              <a:gd name="connsiteX1" fmla="*/ 254000 w 1615017"/>
              <a:gd name="connsiteY1" fmla="*/ 658283 h 1818976"/>
              <a:gd name="connsiteX2" fmla="*/ 38100 w 1615017"/>
              <a:gd name="connsiteY2" fmla="*/ 1178983 h 1818976"/>
              <a:gd name="connsiteX3" fmla="*/ 482600 w 1615017"/>
              <a:gd name="connsiteY3" fmla="*/ 1636131 h 1818976"/>
              <a:gd name="connsiteX4" fmla="*/ 801654 w 1615017"/>
              <a:gd name="connsiteY4" fmla="*/ 1571065 h 1818976"/>
              <a:gd name="connsiteX5" fmla="*/ 1411258 w 1615017"/>
              <a:gd name="connsiteY5" fmla="*/ 1772679 h 1818976"/>
              <a:gd name="connsiteX6" fmla="*/ 1600200 w 1615017"/>
              <a:gd name="connsiteY6" fmla="*/ 1293283 h 1818976"/>
              <a:gd name="connsiteX7" fmla="*/ 1485900 w 1615017"/>
              <a:gd name="connsiteY7" fmla="*/ 366183 h 1818976"/>
              <a:gd name="connsiteX8" fmla="*/ 825500 w 1615017"/>
              <a:gd name="connsiteY8" fmla="*/ 48683 h 1818976"/>
              <a:gd name="connsiteX0" fmla="*/ 682656 w 1472173"/>
              <a:gd name="connsiteY0" fmla="*/ 48683 h 1818976"/>
              <a:gd name="connsiteX1" fmla="*/ 111156 w 1472173"/>
              <a:gd name="connsiteY1" fmla="*/ 658283 h 1818976"/>
              <a:gd name="connsiteX2" fmla="*/ 38100 w 1472173"/>
              <a:gd name="connsiteY2" fmla="*/ 1178983 h 1818976"/>
              <a:gd name="connsiteX3" fmla="*/ 339756 w 1472173"/>
              <a:gd name="connsiteY3" fmla="*/ 1636131 h 1818976"/>
              <a:gd name="connsiteX4" fmla="*/ 658810 w 1472173"/>
              <a:gd name="connsiteY4" fmla="*/ 1571065 h 1818976"/>
              <a:gd name="connsiteX5" fmla="*/ 1268414 w 1472173"/>
              <a:gd name="connsiteY5" fmla="*/ 1772679 h 1818976"/>
              <a:gd name="connsiteX6" fmla="*/ 1457356 w 1472173"/>
              <a:gd name="connsiteY6" fmla="*/ 1293283 h 1818976"/>
              <a:gd name="connsiteX7" fmla="*/ 1343056 w 1472173"/>
              <a:gd name="connsiteY7" fmla="*/ 366183 h 1818976"/>
              <a:gd name="connsiteX8" fmla="*/ 682656 w 1472173"/>
              <a:gd name="connsiteY8" fmla="*/ 48683 h 1818976"/>
              <a:gd name="connsiteX0" fmla="*/ 682656 w 1388823"/>
              <a:gd name="connsiteY0" fmla="*/ 48683 h 1890418"/>
              <a:gd name="connsiteX1" fmla="*/ 111156 w 1388823"/>
              <a:gd name="connsiteY1" fmla="*/ 658283 h 1890418"/>
              <a:gd name="connsiteX2" fmla="*/ 38100 w 1388823"/>
              <a:gd name="connsiteY2" fmla="*/ 1178983 h 1890418"/>
              <a:gd name="connsiteX3" fmla="*/ 339756 w 1388823"/>
              <a:gd name="connsiteY3" fmla="*/ 1636131 h 1890418"/>
              <a:gd name="connsiteX4" fmla="*/ 658810 w 1388823"/>
              <a:gd name="connsiteY4" fmla="*/ 1571065 h 1890418"/>
              <a:gd name="connsiteX5" fmla="*/ 1268414 w 1388823"/>
              <a:gd name="connsiteY5" fmla="*/ 1772679 h 1890418"/>
              <a:gd name="connsiteX6" fmla="*/ 957258 w 1388823"/>
              <a:gd name="connsiteY6" fmla="*/ 864631 h 1890418"/>
              <a:gd name="connsiteX7" fmla="*/ 1343056 w 1388823"/>
              <a:gd name="connsiteY7" fmla="*/ 366183 h 1890418"/>
              <a:gd name="connsiteX8" fmla="*/ 682656 w 1388823"/>
              <a:gd name="connsiteY8" fmla="*/ 48683 h 1890418"/>
              <a:gd name="connsiteX0" fmla="*/ 682656 w 1388823"/>
              <a:gd name="connsiteY0" fmla="*/ 48683 h 1701478"/>
              <a:gd name="connsiteX1" fmla="*/ 111156 w 1388823"/>
              <a:gd name="connsiteY1" fmla="*/ 658283 h 1701478"/>
              <a:gd name="connsiteX2" fmla="*/ 38100 w 1388823"/>
              <a:gd name="connsiteY2" fmla="*/ 1178983 h 1701478"/>
              <a:gd name="connsiteX3" fmla="*/ 339756 w 1388823"/>
              <a:gd name="connsiteY3" fmla="*/ 1636131 h 1701478"/>
              <a:gd name="connsiteX4" fmla="*/ 658810 w 1388823"/>
              <a:gd name="connsiteY4" fmla="*/ 1571065 h 1701478"/>
              <a:gd name="connsiteX5" fmla="*/ 625440 w 1388823"/>
              <a:gd name="connsiteY5" fmla="*/ 1272589 h 1701478"/>
              <a:gd name="connsiteX6" fmla="*/ 957258 w 1388823"/>
              <a:gd name="connsiteY6" fmla="*/ 864631 h 1701478"/>
              <a:gd name="connsiteX7" fmla="*/ 1343056 w 1388823"/>
              <a:gd name="connsiteY7" fmla="*/ 366183 h 1701478"/>
              <a:gd name="connsiteX8" fmla="*/ 682656 w 1388823"/>
              <a:gd name="connsiteY8" fmla="*/ 48683 h 170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8823" h="1701478">
                <a:moveTo>
                  <a:pt x="682656" y="48683"/>
                </a:moveTo>
                <a:cubicBezTo>
                  <a:pt x="477339" y="97366"/>
                  <a:pt x="218582" y="469900"/>
                  <a:pt x="111156" y="658283"/>
                </a:cubicBezTo>
                <a:cubicBezTo>
                  <a:pt x="3730" y="846666"/>
                  <a:pt x="0" y="1016008"/>
                  <a:pt x="38100" y="1178983"/>
                </a:cubicBezTo>
                <a:cubicBezTo>
                  <a:pt x="76200" y="1341958"/>
                  <a:pt x="236304" y="1570784"/>
                  <a:pt x="339756" y="1636131"/>
                </a:cubicBezTo>
                <a:cubicBezTo>
                  <a:pt x="443208" y="1701478"/>
                  <a:pt x="611196" y="1631655"/>
                  <a:pt x="658810" y="1571065"/>
                </a:cubicBezTo>
                <a:cubicBezTo>
                  <a:pt x="706424" y="1510475"/>
                  <a:pt x="575699" y="1390328"/>
                  <a:pt x="625440" y="1272589"/>
                </a:cubicBezTo>
                <a:cubicBezTo>
                  <a:pt x="675181" y="1154850"/>
                  <a:pt x="837655" y="1015699"/>
                  <a:pt x="957258" y="864631"/>
                </a:cubicBezTo>
                <a:cubicBezTo>
                  <a:pt x="1076861" y="713563"/>
                  <a:pt x="1388823" y="502174"/>
                  <a:pt x="1343056" y="366183"/>
                </a:cubicBezTo>
                <a:cubicBezTo>
                  <a:pt x="1297289" y="230192"/>
                  <a:pt x="887973" y="0"/>
                  <a:pt x="682656" y="4868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7702566" y="3727436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8269306" y="3513122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8583630" y="315593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4" name="Oval 37"/>
          <p:cNvSpPr>
            <a:spLocks noChangeArrowheads="1"/>
          </p:cNvSpPr>
          <p:nvPr/>
        </p:nvSpPr>
        <p:spPr bwMode="auto">
          <a:xfrm>
            <a:off x="8705869" y="271460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5" name="任意多边形 54"/>
          <p:cNvSpPr/>
          <p:nvPr/>
        </p:nvSpPr>
        <p:spPr bwMode="auto">
          <a:xfrm>
            <a:off x="2444751" y="1826143"/>
            <a:ext cx="2836333" cy="2565400"/>
          </a:xfrm>
          <a:custGeom>
            <a:avLst/>
            <a:gdLst>
              <a:gd name="connsiteX0" fmla="*/ 704850 w 2836333"/>
              <a:gd name="connsiteY0" fmla="*/ 124883 h 2565400"/>
              <a:gd name="connsiteX1" fmla="*/ 184150 w 2836333"/>
              <a:gd name="connsiteY1" fmla="*/ 759883 h 2565400"/>
              <a:gd name="connsiteX2" fmla="*/ 120650 w 2836333"/>
              <a:gd name="connsiteY2" fmla="*/ 1534583 h 2565400"/>
              <a:gd name="connsiteX3" fmla="*/ 908050 w 2836333"/>
              <a:gd name="connsiteY3" fmla="*/ 2360083 h 2565400"/>
              <a:gd name="connsiteX4" fmla="*/ 2101850 w 2836333"/>
              <a:gd name="connsiteY4" fmla="*/ 2398183 h 2565400"/>
              <a:gd name="connsiteX5" fmla="*/ 2749550 w 2836333"/>
              <a:gd name="connsiteY5" fmla="*/ 1356783 h 2565400"/>
              <a:gd name="connsiteX6" fmla="*/ 2622550 w 2836333"/>
              <a:gd name="connsiteY6" fmla="*/ 886883 h 2565400"/>
              <a:gd name="connsiteX7" fmla="*/ 2216150 w 2836333"/>
              <a:gd name="connsiteY7" fmla="*/ 950383 h 2565400"/>
              <a:gd name="connsiteX8" fmla="*/ 2165350 w 2836333"/>
              <a:gd name="connsiteY8" fmla="*/ 1432983 h 2565400"/>
              <a:gd name="connsiteX9" fmla="*/ 1746250 w 2836333"/>
              <a:gd name="connsiteY9" fmla="*/ 1788583 h 2565400"/>
              <a:gd name="connsiteX10" fmla="*/ 908050 w 2836333"/>
              <a:gd name="connsiteY10" fmla="*/ 1559983 h 2565400"/>
              <a:gd name="connsiteX11" fmla="*/ 781050 w 2836333"/>
              <a:gd name="connsiteY11" fmla="*/ 1166283 h 2565400"/>
              <a:gd name="connsiteX12" fmla="*/ 1022350 w 2836333"/>
              <a:gd name="connsiteY12" fmla="*/ 772583 h 2565400"/>
              <a:gd name="connsiteX13" fmla="*/ 1339850 w 2836333"/>
              <a:gd name="connsiteY13" fmla="*/ 315383 h 2565400"/>
              <a:gd name="connsiteX14" fmla="*/ 1238250 w 2836333"/>
              <a:gd name="connsiteY14" fmla="*/ 35983 h 2565400"/>
              <a:gd name="connsiteX15" fmla="*/ 704850 w 2836333"/>
              <a:gd name="connsiteY15" fmla="*/ 124883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6333" h="2565400">
                <a:moveTo>
                  <a:pt x="704850" y="124883"/>
                </a:moveTo>
                <a:cubicBezTo>
                  <a:pt x="529167" y="245533"/>
                  <a:pt x="281517" y="524933"/>
                  <a:pt x="184150" y="759883"/>
                </a:cubicBezTo>
                <a:cubicBezTo>
                  <a:pt x="86783" y="994833"/>
                  <a:pt x="0" y="1267883"/>
                  <a:pt x="120650" y="1534583"/>
                </a:cubicBezTo>
                <a:cubicBezTo>
                  <a:pt x="241300" y="1801283"/>
                  <a:pt x="577850" y="2216150"/>
                  <a:pt x="908050" y="2360083"/>
                </a:cubicBezTo>
                <a:cubicBezTo>
                  <a:pt x="1238250" y="2504016"/>
                  <a:pt x="1794933" y="2565400"/>
                  <a:pt x="2101850" y="2398183"/>
                </a:cubicBezTo>
                <a:cubicBezTo>
                  <a:pt x="2408767" y="2230966"/>
                  <a:pt x="2662767" y="1608666"/>
                  <a:pt x="2749550" y="1356783"/>
                </a:cubicBezTo>
                <a:cubicBezTo>
                  <a:pt x="2836333" y="1104900"/>
                  <a:pt x="2711450" y="954616"/>
                  <a:pt x="2622550" y="886883"/>
                </a:cubicBezTo>
                <a:cubicBezTo>
                  <a:pt x="2533650" y="819150"/>
                  <a:pt x="2292350" y="859366"/>
                  <a:pt x="2216150" y="950383"/>
                </a:cubicBezTo>
                <a:cubicBezTo>
                  <a:pt x="2139950" y="1041400"/>
                  <a:pt x="2243667" y="1293283"/>
                  <a:pt x="2165350" y="1432983"/>
                </a:cubicBezTo>
                <a:cubicBezTo>
                  <a:pt x="2087033" y="1572683"/>
                  <a:pt x="1955800" y="1767416"/>
                  <a:pt x="1746250" y="1788583"/>
                </a:cubicBezTo>
                <a:cubicBezTo>
                  <a:pt x="1536700" y="1809750"/>
                  <a:pt x="1068917" y="1663700"/>
                  <a:pt x="908050" y="1559983"/>
                </a:cubicBezTo>
                <a:cubicBezTo>
                  <a:pt x="747183" y="1456266"/>
                  <a:pt x="762000" y="1297516"/>
                  <a:pt x="781050" y="1166283"/>
                </a:cubicBezTo>
                <a:cubicBezTo>
                  <a:pt x="800100" y="1035050"/>
                  <a:pt x="929217" y="914400"/>
                  <a:pt x="1022350" y="772583"/>
                </a:cubicBezTo>
                <a:cubicBezTo>
                  <a:pt x="1115483" y="630766"/>
                  <a:pt x="1303867" y="438150"/>
                  <a:pt x="1339850" y="315383"/>
                </a:cubicBezTo>
                <a:cubicBezTo>
                  <a:pt x="1375833" y="192616"/>
                  <a:pt x="1344083" y="71966"/>
                  <a:pt x="1238250" y="35983"/>
                </a:cubicBezTo>
                <a:cubicBezTo>
                  <a:pt x="1132417" y="0"/>
                  <a:pt x="880533" y="4233"/>
                  <a:pt x="704850" y="124883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47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8616968" y="2344714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5" grpId="0" animBg="1"/>
      <p:bldP spid="45121" grpId="0"/>
      <p:bldP spid="50" grpId="0" animBg="1"/>
      <p:bldP spid="54" grpId="0" animBg="1"/>
      <p:bldP spid="55" grpId="0" animBg="1"/>
      <p:bldP spid="5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524428" y="3044826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595670" y="5715000"/>
            <a:ext cx="49292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251255" y="203040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4332342" y="203040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2674992" y="2895589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3324280" y="361472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259317" y="361472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3827517" y="282256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4691117" y="282256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3611617" y="2246301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2892479" y="2366951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2957567" y="3294051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3683055" y="3865551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3540179" y="3192452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4095737" y="3214670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4103741" y="2416164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4641838" y="2428852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4560939" y="3248008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3756079" y="1887526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2676579" y="2354251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3333FF"/>
                </a:solidFill>
                <a:ea typeface="楷体_GB2312" pitchFamily="49" charset="-122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4692704" y="2319326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3865616" y="2349489"/>
            <a:ext cx="411096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3333FF"/>
                </a:solidFill>
                <a:ea typeface="楷体_GB2312" pitchFamily="49" charset="-122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2749604" y="3362314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3324279" y="3146414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4187879" y="3073389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3756079" y="3884186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3333FF"/>
                </a:solidFill>
                <a:ea typeface="楷体_GB2312" pitchFamily="49" charset="-122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4621266" y="3362314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FF"/>
                </a:solidFill>
                <a:ea typeface="楷体_GB2312" pitchFamily="49" charset="-122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3540179" y="4478326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2024034" y="900083"/>
            <a:ext cx="4224366" cy="46166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Prim</a:t>
            </a:r>
            <a:r>
              <a:rPr lang="zh-CN" altLang="en-US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算法示例演示（起点</a:t>
            </a:r>
            <a:r>
              <a:rPr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grpSp>
        <p:nvGrpSpPr>
          <p:cNvPr id="2" name="组合 86"/>
          <p:cNvGrpSpPr/>
          <p:nvPr/>
        </p:nvGrpSpPr>
        <p:grpSpPr>
          <a:xfrm>
            <a:off x="6691380" y="1928787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5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4</a:t>
              </a:r>
              <a:endParaRPr lang="en-US" altLang="zh-CN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3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6927856" y="2285976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6596066" y="4500554"/>
            <a:ext cx="35719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C00CC"/>
                </a:solidFill>
                <a:ea typeface="楷体_GB2312" pitchFamily="49" charset="-122"/>
              </a:rPr>
              <a:t>U</a:t>
            </a:r>
            <a:r>
              <a:rPr lang="en-US" altLang="zh-CN" b="1">
                <a:solidFill>
                  <a:srgbClr val="CC00CC"/>
                </a:solidFill>
                <a:ea typeface="楷体_GB2312" pitchFamily="49" charset="-122"/>
              </a:rPr>
              <a:t>={ 0</a:t>
            </a:r>
            <a:r>
              <a:rPr lang="zh-CN" altLang="en-US" b="1">
                <a:solidFill>
                  <a:srgbClr val="CC00CC"/>
                </a:solidFill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CC00CC"/>
                </a:solidFill>
                <a:ea typeface="楷体_GB2312" pitchFamily="49" charset="-122"/>
              </a:rPr>
              <a:t>5 </a:t>
            </a:r>
            <a:r>
              <a:rPr lang="zh-CN" altLang="en-US" b="1">
                <a:solidFill>
                  <a:srgbClr val="CC00CC"/>
                </a:solidFill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CC00CC"/>
                </a:solidFill>
                <a:ea typeface="楷体_GB2312" pitchFamily="49" charset="-122"/>
              </a:rPr>
              <a:t>4 </a:t>
            </a:r>
            <a:r>
              <a:rPr lang="zh-CN" altLang="en-US" b="1">
                <a:solidFill>
                  <a:srgbClr val="CC00CC"/>
                </a:solidFill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CC00CC"/>
                </a:solidFill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CC00CC"/>
                </a:solidFill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CC00CC"/>
                </a:solidFill>
                <a:ea typeface="楷体_GB2312" pitchFamily="49" charset="-122"/>
              </a:rPr>
              <a:t>2 </a:t>
            </a:r>
            <a:r>
              <a:rPr lang="zh-CN" altLang="en-US" b="1">
                <a:solidFill>
                  <a:srgbClr val="CC00CC"/>
                </a:solidFill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CC00CC"/>
                </a:solidFill>
                <a:ea typeface="楷体_GB2312" pitchFamily="49" charset="-122"/>
              </a:rPr>
              <a:t>1 </a:t>
            </a:r>
            <a:r>
              <a:rPr lang="en-US" altLang="zh-CN" b="1" dirty="0">
                <a:solidFill>
                  <a:srgbClr val="CC00CC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7264409" y="191291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6680205" y="2786042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6986595" y="3173398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7335847" y="3500422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7702566" y="3727436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8269306" y="3513122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8583630" y="315593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4" name="Oval 37"/>
          <p:cNvSpPr>
            <a:spLocks noChangeArrowheads="1"/>
          </p:cNvSpPr>
          <p:nvPr/>
        </p:nvSpPr>
        <p:spPr bwMode="auto">
          <a:xfrm>
            <a:off x="8705869" y="271460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8616968" y="2344714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8" name="Oval 32"/>
          <p:cNvSpPr>
            <a:spLocks noChangeArrowheads="1"/>
          </p:cNvSpPr>
          <p:nvPr/>
        </p:nvSpPr>
        <p:spPr bwMode="auto">
          <a:xfrm>
            <a:off x="8343917" y="191291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9" name="椭圆 58"/>
          <p:cNvSpPr/>
          <p:nvPr/>
        </p:nvSpPr>
        <p:spPr bwMode="auto">
          <a:xfrm>
            <a:off x="3524232" y="2643166"/>
            <a:ext cx="1000132" cy="857256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8575" cap="flat" cmpd="sng">
            <a:solidFill>
              <a:srgbClr val="C00000"/>
            </a:solidFill>
            <a:prstDash val="dashDot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61" name="Line 18"/>
          <p:cNvSpPr>
            <a:spLocks noChangeShapeType="1"/>
          </p:cNvSpPr>
          <p:nvPr/>
        </p:nvSpPr>
        <p:spPr bwMode="auto">
          <a:xfrm flipH="1">
            <a:off x="8108964" y="2311376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9239272" y="2143101"/>
            <a:ext cx="857256" cy="1617687"/>
            <a:chOff x="7715272" y="1500174"/>
            <a:chExt cx="857256" cy="1617687"/>
          </a:xfrm>
        </p:grpSpPr>
        <p:sp>
          <p:nvSpPr>
            <p:cNvPr id="62" name="Text Box 99"/>
            <p:cNvSpPr txBox="1">
              <a:spLocks noChangeArrowheads="1"/>
            </p:cNvSpPr>
            <p:nvPr/>
          </p:nvSpPr>
          <p:spPr bwMode="auto">
            <a:xfrm>
              <a:off x="8124835" y="1500174"/>
              <a:ext cx="447693" cy="161768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最</a:t>
              </a:r>
              <a:endParaRPr lang="en-US" altLang="zh-CN" sz="20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小</a:t>
              </a:r>
              <a:endParaRPr lang="en-US" altLang="zh-CN" sz="20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生</a:t>
              </a:r>
              <a:endParaRPr lang="en-US" altLang="zh-CN" sz="20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成</a:t>
              </a:r>
              <a:endParaRPr lang="en-US" altLang="zh-CN" sz="20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树</a:t>
              </a:r>
            </a:p>
          </p:txBody>
        </p:sp>
        <p:sp>
          <p:nvSpPr>
            <p:cNvPr id="63" name="左箭头 62"/>
            <p:cNvSpPr/>
            <p:nvPr/>
          </p:nvSpPr>
          <p:spPr bwMode="auto">
            <a:xfrm>
              <a:off x="7715272" y="2214554"/>
              <a:ext cx="428628" cy="214314"/>
            </a:xfrm>
            <a:prstGeom prst="left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46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5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4" grpId="0" animBg="1"/>
      <p:bldP spid="45121" grpId="0"/>
      <p:bldP spid="58" grpId="0" animBg="1"/>
      <p:bldP spid="59" grpId="0" animBg="1"/>
      <p:bldP spid="6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33BBE-8CA2-459F-986E-42E560C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27" y="442694"/>
            <a:ext cx="10363200" cy="685800"/>
          </a:xfrm>
        </p:spPr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算法设计</a:t>
            </a:r>
          </a:p>
        </p:txBody>
      </p:sp>
      <p:sp>
        <p:nvSpPr>
          <p:cNvPr id="4" name="Oval 1031">
            <a:extLst>
              <a:ext uri="{FF2B5EF4-FFF2-40B4-BE49-F238E27FC236}">
                <a16:creationId xmlns:a16="http://schemas.microsoft.com/office/drawing/2014/main" id="{2426739F-F781-4916-9A08-DD6AB5B5F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889" y="3077417"/>
            <a:ext cx="1152525" cy="1368425"/>
          </a:xfrm>
          <a:prstGeom prst="ellipse">
            <a:avLst/>
          </a:prstGeom>
          <a:solidFill>
            <a:srgbClr val="9BBB59">
              <a:lumMod val="60000"/>
              <a:lumOff val="40000"/>
              <a:alpha val="6500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5" name="Oval 1029">
            <a:extLst>
              <a:ext uri="{FF2B5EF4-FFF2-40B4-BE49-F238E27FC236}">
                <a16:creationId xmlns:a16="http://schemas.microsoft.com/office/drawing/2014/main" id="{9356613B-9B36-4C79-8CA1-2D5BB5C32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839" y="3583827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Oval 1030">
            <a:extLst>
              <a:ext uri="{FF2B5EF4-FFF2-40B4-BE49-F238E27FC236}">
                <a16:creationId xmlns:a16="http://schemas.microsoft.com/office/drawing/2014/main" id="{B48CF3FF-F184-4C60-888E-1FB1D886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258" y="3036145"/>
            <a:ext cx="1008063" cy="1657349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" name="Text Box 1032">
            <a:extLst>
              <a:ext uri="{FF2B5EF4-FFF2-40B4-BE49-F238E27FC236}">
                <a16:creationId xmlns:a16="http://schemas.microsoft.com/office/drawing/2014/main" id="{C25746BA-D082-4252-8F3E-5DF2A90FC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363" y="2607517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8" name="Text Box 1033">
            <a:extLst>
              <a:ext uri="{FF2B5EF4-FFF2-40B4-BE49-F238E27FC236}">
                <a16:creationId xmlns:a16="http://schemas.microsoft.com/office/drawing/2014/main" id="{32AAF029-7869-4EBD-A6AF-91ED1BA95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476" y="2683766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1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－</a:t>
            </a:r>
            <a:r>
              <a:rPr lang="en-US" altLang="zh-CN" sz="1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9" name="Freeform 1034">
            <a:extLst>
              <a:ext uri="{FF2B5EF4-FFF2-40B4-BE49-F238E27FC236}">
                <a16:creationId xmlns:a16="http://schemas.microsoft.com/office/drawing/2014/main" id="{596884C2-87C5-4220-B91B-578ED907E0DE}"/>
              </a:ext>
            </a:extLst>
          </p:cNvPr>
          <p:cNvSpPr>
            <a:spLocks/>
          </p:cNvSpPr>
          <p:nvPr/>
        </p:nvSpPr>
        <p:spPr bwMode="auto">
          <a:xfrm>
            <a:off x="2103383" y="3802900"/>
            <a:ext cx="2897213" cy="322269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1119" y="0"/>
              </a:cxn>
            </a:cxnLst>
            <a:rect l="0" t="0" r="r" b="b"/>
            <a:pathLst>
              <a:path w="1119" h="95">
                <a:moveTo>
                  <a:pt x="0" y="95"/>
                </a:moveTo>
                <a:lnTo>
                  <a:pt x="1119" y="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0" name="Oval 1035">
            <a:extLst>
              <a:ext uri="{FF2B5EF4-FFF2-40B4-BE49-F238E27FC236}">
                <a16:creationId xmlns:a16="http://schemas.microsoft.com/office/drawing/2014/main" id="{227365CD-19FA-4250-9C13-D5956E8E7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183" y="3901332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v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 Box 1036">
            <a:extLst>
              <a:ext uri="{FF2B5EF4-FFF2-40B4-BE49-F238E27FC236}">
                <a16:creationId xmlns:a16="http://schemas.microsoft.com/office/drawing/2014/main" id="{FA03814D-EF40-46FC-A791-AAB0FAEB6959}"/>
              </a:ext>
            </a:extLst>
          </p:cNvPr>
          <p:cNvSpPr txBox="1">
            <a:spLocks noChangeArrowheads="1"/>
          </p:cNvSpPr>
          <p:nvPr/>
        </p:nvSpPr>
        <p:spPr bwMode="auto">
          <a:xfrm rot="21319427">
            <a:off x="2365321" y="3613994"/>
            <a:ext cx="1223962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800" b="1" dirty="0" err="1">
                <a:solidFill>
                  <a:srgbClr val="3333FF"/>
                </a:solidFill>
                <a:highlight>
                  <a:srgbClr val="00FFFF"/>
                </a:highlight>
                <a:ea typeface="楷体_GB2312" pitchFamily="49" charset="-122"/>
              </a:rPr>
              <a:t>lowcost</a:t>
            </a:r>
            <a:r>
              <a:rPr lang="en-US" altLang="zh-CN" sz="1800" b="1" dirty="0">
                <a:solidFill>
                  <a:srgbClr val="3333FF"/>
                </a:solidFill>
                <a:highlight>
                  <a:srgbClr val="00FFFF"/>
                </a:highlight>
                <a:ea typeface="楷体_GB2312" pitchFamily="49" charset="-122"/>
              </a:rPr>
              <a:t>[</a:t>
            </a:r>
            <a:r>
              <a:rPr lang="en-US" altLang="zh-CN" sz="1800" b="1" i="1" dirty="0">
                <a:solidFill>
                  <a:srgbClr val="3333FF"/>
                </a:solidFill>
                <a:highlight>
                  <a:srgbClr val="00FFFF"/>
                </a:highlight>
                <a:ea typeface="楷体_GB2312" pitchFamily="49" charset="-122"/>
              </a:rPr>
              <a:t>j</a:t>
            </a:r>
            <a:r>
              <a:rPr lang="en-US" altLang="zh-CN" sz="1800" b="1" dirty="0">
                <a:solidFill>
                  <a:srgbClr val="3333FF"/>
                </a:solidFill>
                <a:highlight>
                  <a:srgbClr val="00FFFF"/>
                </a:highlight>
                <a:ea typeface="楷体_GB2312" pitchFamily="49" charset="-122"/>
              </a:rPr>
              <a:t>]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D701911-07A8-4EFB-8BE5-1694E1C68301}"/>
              </a:ext>
            </a:extLst>
          </p:cNvPr>
          <p:cNvGrpSpPr/>
          <p:nvPr/>
        </p:nvGrpSpPr>
        <p:grpSpPr>
          <a:xfrm>
            <a:off x="2006546" y="4261694"/>
            <a:ext cx="1798637" cy="513795"/>
            <a:chOff x="2149454" y="3459166"/>
            <a:chExt cx="1798637" cy="513795"/>
          </a:xfrm>
        </p:grpSpPr>
        <p:sp>
          <p:nvSpPr>
            <p:cNvPr id="13" name="Freeform 1038">
              <a:extLst>
                <a:ext uri="{FF2B5EF4-FFF2-40B4-BE49-F238E27FC236}">
                  <a16:creationId xmlns:a16="http://schemas.microsoft.com/office/drawing/2014/main" id="{96365690-9F12-43E0-A75C-72241EE8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454" y="3459166"/>
              <a:ext cx="347662" cy="320675"/>
            </a:xfrm>
            <a:custGeom>
              <a:avLst/>
              <a:gdLst/>
              <a:ahLst/>
              <a:cxnLst>
                <a:cxn ang="0">
                  <a:pos x="219" y="202"/>
                </a:cxn>
                <a:cxn ang="0">
                  <a:pos x="0" y="0"/>
                </a:cxn>
              </a:cxnLst>
              <a:rect l="0" t="0" r="r" b="b"/>
              <a:pathLst>
                <a:path w="219" h="202">
                  <a:moveTo>
                    <a:pt x="219" y="202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4" name="Text Box 1039">
              <a:extLst>
                <a:ext uri="{FF2B5EF4-FFF2-40B4-BE49-F238E27FC236}">
                  <a16:creationId xmlns:a16="http://schemas.microsoft.com/office/drawing/2014/main" id="{591EEB98-BF68-42DE-8069-836B5923E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6791" y="3603629"/>
              <a:ext cx="1511300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3333FF"/>
                  </a:solidFill>
                  <a:highlight>
                    <a:srgbClr val="FFFF00"/>
                  </a:highlight>
                  <a:ea typeface="楷体_GB2312" pitchFamily="49" charset="-122"/>
                </a:rPr>
                <a:t>closest[</a:t>
              </a:r>
              <a:r>
                <a:rPr lang="en-US" altLang="zh-CN" sz="1800" b="1" i="1" dirty="0">
                  <a:solidFill>
                    <a:srgbClr val="3333FF"/>
                  </a:solidFill>
                  <a:highlight>
                    <a:srgbClr val="FFFF00"/>
                  </a:highlight>
                  <a:ea typeface="楷体_GB2312" pitchFamily="49" charset="-122"/>
                </a:rPr>
                <a:t>j</a:t>
              </a:r>
              <a:r>
                <a:rPr lang="en-US" altLang="zh-CN" sz="1800" b="1" dirty="0">
                  <a:solidFill>
                    <a:srgbClr val="3333FF"/>
                  </a:solidFill>
                  <a:highlight>
                    <a:srgbClr val="FFFF00"/>
                  </a:highlight>
                  <a:ea typeface="楷体_GB2312" pitchFamily="49" charset="-122"/>
                </a:rPr>
                <a:t>]</a:t>
              </a:r>
            </a:p>
          </p:txBody>
        </p:sp>
      </p:grpSp>
      <p:sp>
        <p:nvSpPr>
          <p:cNvPr id="15" name="Text Box 1040">
            <a:extLst>
              <a:ext uri="{FF2B5EF4-FFF2-40B4-BE49-F238E27FC236}">
                <a16:creationId xmlns:a16="http://schemas.microsoft.com/office/drawing/2014/main" id="{6C106692-1CB5-4A54-9F0F-D3931CEBB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28" y="3374272"/>
            <a:ext cx="5734072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closest[</a:t>
            </a:r>
            <a:r>
              <a:rPr lang="en-US" altLang="zh-CN" sz="2000" b="1" i="1" dirty="0">
                <a:solidFill>
                  <a:srgbClr val="FF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b="1" dirty="0">
                <a:solidFill>
                  <a:srgbClr val="FF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]</a:t>
            </a:r>
            <a:r>
              <a:rPr lang="en-US" altLang="zh-CN" sz="20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是顶点</a:t>
            </a:r>
            <a:r>
              <a:rPr lang="en-US" altLang="zh-CN" sz="2000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的最小边，权值为</a:t>
            </a:r>
            <a:r>
              <a:rPr lang="en-US" altLang="zh-CN" sz="2000" b="1" dirty="0" err="1">
                <a:solidFill>
                  <a:srgbClr val="0000FF"/>
                </a:solidFill>
                <a:highlight>
                  <a:srgbClr val="00FFFF"/>
                </a:highlight>
                <a:ea typeface="楷体" pitchFamily="49" charset="-122"/>
                <a:cs typeface="Times New Roman" pitchFamily="18" charset="0"/>
              </a:rPr>
              <a:t>lowcost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00FFFF"/>
                </a:highlight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b="1" i="1" dirty="0">
                <a:solidFill>
                  <a:srgbClr val="0000FF"/>
                </a:solidFill>
                <a:highlight>
                  <a:srgbClr val="00FFFF"/>
                </a:highlight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00FFFF"/>
                </a:highlight>
                <a:ea typeface="楷体" pitchFamily="49" charset="-122"/>
                <a:cs typeface="Times New Roman" pitchFamily="18" charset="0"/>
              </a:rPr>
              <a:t>]</a:t>
            </a:r>
            <a:endParaRPr lang="zh-CN" altLang="en-US" sz="2000" b="1" dirty="0">
              <a:solidFill>
                <a:srgbClr val="0000FF"/>
              </a:solidFill>
              <a:highlight>
                <a:srgbClr val="00FFFF"/>
              </a:highlight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Oval 1035">
            <a:extLst>
              <a:ext uri="{FF2B5EF4-FFF2-40B4-BE49-F238E27FC236}">
                <a16:creationId xmlns:a16="http://schemas.microsoft.com/office/drawing/2014/main" id="{2F036DD5-C37E-4360-8171-7B59F09C6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537" y="3247287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k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CADEBBA-90F7-4121-B7EF-24441DA6F5E7}"/>
              </a:ext>
            </a:extLst>
          </p:cNvPr>
          <p:cNvCxnSpPr>
            <a:stCxn id="16" idx="6"/>
            <a:endCxn id="5" idx="1"/>
          </p:cNvCxnSpPr>
          <p:nvPr/>
        </p:nvCxnSpPr>
        <p:spPr>
          <a:xfrm>
            <a:off x="2030337" y="3463187"/>
            <a:ext cx="3028738" cy="183876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</a:ln>
          <a:effectLst/>
        </p:spPr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88E3C06-1952-402E-BDB7-8DF04FA6600A}"/>
              </a:ext>
            </a:extLst>
          </p:cNvPr>
          <p:cNvSpPr txBox="1"/>
          <p:nvPr/>
        </p:nvSpPr>
        <p:spPr>
          <a:xfrm>
            <a:off x="747658" y="2121785"/>
            <a:ext cx="5500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如何存储顶点</a:t>
            </a:r>
            <a:r>
              <a:rPr lang="en-US" altLang="zh-CN" sz="22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顶点集的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最小边？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FF29DEC-6435-46B5-8AC1-6AEA51016171}"/>
              </a:ext>
            </a:extLst>
          </p:cNvPr>
          <p:cNvGrpSpPr/>
          <p:nvPr/>
        </p:nvGrpSpPr>
        <p:grpSpPr>
          <a:xfrm>
            <a:off x="3500398" y="4066987"/>
            <a:ext cx="2143140" cy="726522"/>
            <a:chOff x="3857620" y="3214686"/>
            <a:chExt cx="2143140" cy="726522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1CF2650-F7DE-4A92-9617-5CD6A491FDA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929058" y="3286124"/>
              <a:ext cx="357190" cy="214314"/>
            </a:xfrm>
            <a:prstGeom prst="straightConnector1">
              <a:avLst/>
            </a:prstGeom>
            <a:noFill/>
            <a:ln w="2857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F228DE45-0ADA-4488-812A-062F2DEB47A2}"/>
                </a:ext>
              </a:extLst>
            </p:cNvPr>
            <p:cNvSpPr txBox="1"/>
            <p:nvPr/>
          </p:nvSpPr>
          <p:spPr>
            <a:xfrm>
              <a:off x="3857620" y="3571876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kumimoji="0" lang="en-US" altLang="zh-CN" sz="18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到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U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的最小边</a:t>
              </a:r>
            </a:p>
          </p:txBody>
        </p:sp>
      </p:grpSp>
      <p:sp>
        <p:nvSpPr>
          <p:cNvPr id="22" name="TextBox 24">
            <a:extLst>
              <a:ext uri="{FF2B5EF4-FFF2-40B4-BE49-F238E27FC236}">
                <a16:creationId xmlns:a16="http://schemas.microsoft.com/office/drawing/2014/main" id="{0396EF7D-DACB-449E-9315-60477DCF3122}"/>
              </a:ext>
            </a:extLst>
          </p:cNvPr>
          <p:cNvSpPr txBox="1"/>
          <p:nvPr/>
        </p:nvSpPr>
        <p:spPr>
          <a:xfrm>
            <a:off x="6691274" y="4889877"/>
            <a:ext cx="4843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一个顶点属于哪个集合？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3CE6A42-9914-41F6-8057-0C92AE41930E}"/>
              </a:ext>
            </a:extLst>
          </p:cNvPr>
          <p:cNvGrpSpPr/>
          <p:nvPr/>
        </p:nvGrpSpPr>
        <p:grpSpPr>
          <a:xfrm>
            <a:off x="1142944" y="4864947"/>
            <a:ext cx="1714512" cy="757300"/>
            <a:chOff x="500034" y="4000504"/>
            <a:chExt cx="1714512" cy="757300"/>
          </a:xfrm>
        </p:grpSpPr>
        <p:sp>
          <p:nvSpPr>
            <p:cNvPr id="24" name="Text Box 1037">
              <a:extLst>
                <a:ext uri="{FF2B5EF4-FFF2-40B4-BE49-F238E27FC236}">
                  <a16:creationId xmlns:a16="http://schemas.microsoft.com/office/drawing/2014/main" id="{1F6BB80B-F4C2-4D72-A423-3AC4D81D9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4357694"/>
              <a:ext cx="1714512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highlight>
                    <a:srgbClr val="00FF00"/>
                  </a:highlight>
                  <a:uLnTx/>
                  <a:uFillTx/>
                  <a:ea typeface="楷体" pitchFamily="49" charset="-122"/>
                  <a:cs typeface="Times New Roman" pitchFamily="18" charset="0"/>
                </a:rPr>
                <a:t>lowcost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highlight>
                    <a:srgbClr val="00FF00"/>
                  </a:highlight>
                  <a:uLnTx/>
                  <a:uFillTx/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highlight>
                    <a:srgbClr val="00FF00"/>
                  </a:highlight>
                  <a:uLnTx/>
                  <a:uFillTx/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highlight>
                    <a:srgbClr val="00FF00"/>
                  </a:highlight>
                  <a:uLnTx/>
                  <a:uFillTx/>
                  <a:ea typeface="楷体" pitchFamily="49" charset="-122"/>
                  <a:cs typeface="Times New Roman" pitchFamily="18" charset="0"/>
                </a:rPr>
                <a:t>]=0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highlight>
                  <a:srgbClr val="00FF00"/>
                </a:highlight>
                <a:uLnTx/>
                <a:uFillTx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5" name="上箭头 25">
              <a:extLst>
                <a:ext uri="{FF2B5EF4-FFF2-40B4-BE49-F238E27FC236}">
                  <a16:creationId xmlns:a16="http://schemas.microsoft.com/office/drawing/2014/main" id="{D18B956F-2B82-4A02-929B-1F6A78EE0036}"/>
                </a:ext>
              </a:extLst>
            </p:cNvPr>
            <p:cNvSpPr/>
            <p:nvPr/>
          </p:nvSpPr>
          <p:spPr bwMode="auto">
            <a:xfrm>
              <a:off x="1071538" y="4000504"/>
              <a:ext cx="214314" cy="432000"/>
            </a:xfrm>
            <a:prstGeom prst="upArrow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lg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23FB71E-68EA-4604-A932-48933A3C94C2}"/>
              </a:ext>
            </a:extLst>
          </p:cNvPr>
          <p:cNvGrpSpPr/>
          <p:nvPr/>
        </p:nvGrpSpPr>
        <p:grpSpPr>
          <a:xfrm>
            <a:off x="4571968" y="4864947"/>
            <a:ext cx="1714512" cy="828738"/>
            <a:chOff x="3929058" y="4000504"/>
            <a:chExt cx="1714512" cy="828738"/>
          </a:xfrm>
        </p:grpSpPr>
        <p:sp>
          <p:nvSpPr>
            <p:cNvPr id="27" name="Text Box 1037">
              <a:extLst>
                <a:ext uri="{FF2B5EF4-FFF2-40B4-BE49-F238E27FC236}">
                  <a16:creationId xmlns:a16="http://schemas.microsoft.com/office/drawing/2014/main" id="{5DE9AD9B-27C8-44EF-9FCB-0272FC16A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9058" y="4429132"/>
              <a:ext cx="1714512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highlight>
                    <a:srgbClr val="00FF00"/>
                  </a:highlight>
                  <a:uLnTx/>
                  <a:uFillTx/>
                  <a:ea typeface="楷体" pitchFamily="49" charset="-122"/>
                  <a:cs typeface="Times New Roman" pitchFamily="18" charset="0"/>
                </a:rPr>
                <a:t>lowcost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highlight>
                    <a:srgbClr val="00FF00"/>
                  </a:highlight>
                  <a:uLnTx/>
                  <a:uFillTx/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highlight>
                    <a:srgbClr val="00FF00"/>
                  </a:highlight>
                  <a:uLnTx/>
                  <a:uFillTx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highlight>
                    <a:srgbClr val="00FF00"/>
                  </a:highlight>
                  <a:uLnTx/>
                  <a:uFillTx/>
                  <a:ea typeface="楷体" pitchFamily="49" charset="-122"/>
                  <a:cs typeface="Times New Roman" pitchFamily="18" charset="0"/>
                </a:rPr>
                <a:t>]!=0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highlight>
                  <a:srgbClr val="00FF00"/>
                </a:highlight>
                <a:uLnTx/>
                <a:uFillTx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8" name="上箭头 27">
              <a:extLst>
                <a:ext uri="{FF2B5EF4-FFF2-40B4-BE49-F238E27FC236}">
                  <a16:creationId xmlns:a16="http://schemas.microsoft.com/office/drawing/2014/main" id="{4DF02E85-7EE1-4B31-B64F-0682AC5E730E}"/>
                </a:ext>
              </a:extLst>
            </p:cNvPr>
            <p:cNvSpPr/>
            <p:nvPr/>
          </p:nvSpPr>
          <p:spPr bwMode="auto">
            <a:xfrm>
              <a:off x="4572000" y="4000504"/>
              <a:ext cx="214314" cy="432000"/>
            </a:xfrm>
            <a:prstGeom prst="upArrow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lg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" name="TextBox 30">
            <a:extLst>
              <a:ext uri="{FF2B5EF4-FFF2-40B4-BE49-F238E27FC236}">
                <a16:creationId xmlns:a16="http://schemas.microsoft.com/office/drawing/2014/main" id="{AE190147-D1CC-4174-8B77-3DC0EC67A759}"/>
              </a:ext>
            </a:extLst>
          </p:cNvPr>
          <p:cNvSpPr txBox="1"/>
          <p:nvPr/>
        </p:nvSpPr>
        <p:spPr>
          <a:xfrm>
            <a:off x="6691274" y="5318505"/>
            <a:ext cx="4429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图采用哪种存储结构更合适？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7511A179-3769-4BED-8012-2A7519A3D771}"/>
              </a:ext>
            </a:extLst>
          </p:cNvPr>
          <p:cNvSpPr txBox="1"/>
          <p:nvPr/>
        </p:nvSpPr>
        <p:spPr>
          <a:xfrm>
            <a:off x="6781800" y="5749392"/>
            <a:ext cx="2438400" cy="7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r>
              <a:rPr lang="zh-CN" altLang="en-US" sz="2800" dirty="0"/>
              <a:t>邻接矩阵</a:t>
            </a:r>
          </a:p>
        </p:txBody>
      </p:sp>
      <p:sp>
        <p:nvSpPr>
          <p:cNvPr id="31" name="TextBox 32">
            <a:extLst>
              <a:ext uri="{FF2B5EF4-FFF2-40B4-BE49-F238E27FC236}">
                <a16:creationId xmlns:a16="http://schemas.microsoft.com/office/drawing/2014/main" id="{62406591-7F0E-467B-8033-8E0A0BA690C3}"/>
              </a:ext>
            </a:extLst>
          </p:cNvPr>
          <p:cNvSpPr txBox="1"/>
          <p:nvPr/>
        </p:nvSpPr>
        <p:spPr>
          <a:xfrm>
            <a:off x="747658" y="1150171"/>
            <a:ext cx="7786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如何求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200" b="1" dirty="0">
                <a:solidFill>
                  <a:srgbClr val="3333FF"/>
                </a:solidFill>
                <a:latin typeface="宋体"/>
                <a:ea typeface="宋体"/>
                <a:cs typeface="Times New Roman" pitchFamily="18" charset="0"/>
              </a:rPr>
              <a:t>-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两个顶点集之间的最小边？（只求一条）</a:t>
            </a:r>
          </a:p>
        </p:txBody>
      </p:sp>
      <p:sp>
        <p:nvSpPr>
          <p:cNvPr id="32" name="TextBox 34">
            <a:extLst>
              <a:ext uri="{FF2B5EF4-FFF2-40B4-BE49-F238E27FC236}">
                <a16:creationId xmlns:a16="http://schemas.microsoft.com/office/drawing/2014/main" id="{4FD1DC88-183C-42BF-A2E0-488DBAFF9784}"/>
              </a:ext>
            </a:extLst>
          </p:cNvPr>
          <p:cNvSpPr txBox="1"/>
          <p:nvPr/>
        </p:nvSpPr>
        <p:spPr>
          <a:xfrm>
            <a:off x="1209620" y="1578799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只考虑</a:t>
            </a:r>
            <a:r>
              <a:rPr lang="en-US" altLang="zh-CN" sz="2000" b="1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b="1" dirty="0">
                <a:solidFill>
                  <a:srgbClr val="339933"/>
                </a:solidFill>
                <a:latin typeface="宋体"/>
                <a:ea typeface="宋体"/>
                <a:cs typeface="Times New Roman" pitchFamily="18" charset="0"/>
              </a:rPr>
              <a:t>-</a:t>
            </a:r>
            <a:r>
              <a:rPr lang="en-US" altLang="zh-CN" sz="2000" b="1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000" b="1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中顶点</a:t>
            </a:r>
            <a:r>
              <a:rPr lang="en-US" altLang="zh-CN" sz="2000" b="1" i="1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b="1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sz="2000" b="1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000" b="1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顶点集的最小边（无向图），比较来找最小边</a:t>
            </a:r>
          </a:p>
        </p:txBody>
      </p:sp>
    </p:spTree>
    <p:extLst>
      <p:ext uri="{BB962C8B-B14F-4D97-AF65-F5344CB8AC3E}">
        <p14:creationId xmlns:p14="http://schemas.microsoft.com/office/powerpoint/2010/main" val="162944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/>
      <p:bldP spid="22" grpId="0"/>
      <p:bldP spid="29" grpId="0"/>
      <p:bldP spid="30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825217" y="1143000"/>
            <a:ext cx="7731127" cy="5350284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 </a:t>
            </a:r>
            <a:r>
              <a:rPr kumimoji="1" lang="en-US" altLang="zh-CN" sz="23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&lt;</a:t>
            </a:r>
            <a:r>
              <a:rPr kumimoji="1" lang="zh-CN" altLang="en-US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最大顶点个数</a:t>
            </a:r>
            <a:r>
              <a:rPr kumimoji="1" lang="en-US" altLang="zh-CN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	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3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3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kumimoji="1" lang="en-US" altLang="zh-CN" sz="23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no;			</a:t>
            </a:r>
            <a:r>
              <a:rPr kumimoji="1" lang="en-US" altLang="zh-CN" sz="23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3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顶点编号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3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InfoType</a:t>
            </a:r>
            <a:r>
              <a:rPr kumimoji="1" lang="en-US" altLang="zh-CN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info;		</a:t>
            </a:r>
            <a:r>
              <a:rPr kumimoji="1" lang="en-US" altLang="zh-CN" sz="23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3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顶点其他信息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300" b="1" dirty="0" err="1">
                <a:solidFill>
                  <a:srgbClr val="FF00FF"/>
                </a:solidFill>
                <a:highlight>
                  <a:srgbClr val="FF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VertexType</a:t>
            </a:r>
            <a:r>
              <a:rPr kumimoji="1" lang="en-US" altLang="zh-CN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kumimoji="1" lang="zh-CN" altLang="en-US" sz="23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3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3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			</a:t>
            </a:r>
            <a:r>
              <a:rPr kumimoji="1" lang="en-US" altLang="zh-CN" sz="23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3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图的定义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kumimoji="1" lang="en-US" altLang="zh-CN" sz="23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edges[</a:t>
            </a:r>
            <a:r>
              <a:rPr kumimoji="1" lang="en-US" altLang="zh-CN" sz="23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3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	</a:t>
            </a:r>
            <a:r>
              <a:rPr kumimoji="1" lang="en-US" altLang="zh-CN" sz="23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3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邻接矩阵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n</a:t>
            </a:r>
            <a:r>
              <a:rPr kumimoji="1" lang="zh-CN" altLang="en-US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e;  			</a:t>
            </a:r>
            <a:r>
              <a:rPr kumimoji="1" lang="en-US" altLang="zh-CN" sz="23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3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顶点数，边数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300" b="1" dirty="0" err="1">
                <a:solidFill>
                  <a:srgbClr val="FF00FF"/>
                </a:solidFill>
                <a:highlight>
                  <a:srgbClr val="FF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VertexType</a:t>
            </a:r>
            <a:r>
              <a:rPr kumimoji="1" lang="en-US" altLang="zh-CN" sz="23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3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vexs</a:t>
            </a:r>
            <a:r>
              <a:rPr kumimoji="1" lang="en-US" altLang="zh-CN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3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kumimoji="1" lang="en-US" altLang="zh-CN" sz="23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3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存放顶点信息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kumimoji="1" lang="en-US" altLang="zh-CN" sz="2300" b="1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MatGraph</a:t>
            </a:r>
            <a:r>
              <a:rPr kumimoji="1" lang="en-US" altLang="zh-CN" sz="23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kumimoji="1" lang="zh-CN" altLang="en-US" sz="23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825217" y="483592"/>
            <a:ext cx="7745951" cy="54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r>
              <a:rPr lang="zh-CN" altLang="en-US" sz="3200" dirty="0"/>
              <a:t>图的邻接矩阵存储类型定义如下：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9299794" y="1713238"/>
            <a:ext cx="2676739" cy="1907569"/>
            <a:chOff x="6643702" y="1785926"/>
            <a:chExt cx="2113913" cy="1285884"/>
          </a:xfrm>
        </p:grpSpPr>
        <p:sp>
          <p:nvSpPr>
            <p:cNvPr id="4" name="TextBox 3"/>
            <p:cNvSpPr txBox="1"/>
            <p:nvPr/>
          </p:nvSpPr>
          <p:spPr>
            <a:xfrm>
              <a:off x="6808209" y="2287943"/>
              <a:ext cx="1949406" cy="293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声明顶点的类型</a:t>
              </a: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6643702" y="1785926"/>
              <a:ext cx="214314" cy="128588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80176" y="3946872"/>
            <a:ext cx="2530822" cy="2477647"/>
            <a:chOff x="6643702" y="3286124"/>
            <a:chExt cx="1998678" cy="1928826"/>
          </a:xfrm>
        </p:grpSpPr>
        <p:sp>
          <p:nvSpPr>
            <p:cNvPr id="6" name="TextBox 5"/>
            <p:cNvSpPr txBox="1"/>
            <p:nvPr/>
          </p:nvSpPr>
          <p:spPr>
            <a:xfrm>
              <a:off x="6786577" y="3857628"/>
              <a:ext cx="1855803" cy="612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声明邻接矩阵的类型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7" name="右大括号 6"/>
            <p:cNvSpPr/>
            <p:nvPr/>
          </p:nvSpPr>
          <p:spPr>
            <a:xfrm>
              <a:off x="6643702" y="3286124"/>
              <a:ext cx="180000" cy="1928826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648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026"/>
          <p:cNvSpPr txBox="1">
            <a:spLocks noChangeArrowheads="1"/>
          </p:cNvSpPr>
          <p:nvPr/>
        </p:nvSpPr>
        <p:spPr bwMode="auto">
          <a:xfrm>
            <a:off x="1312064" y="475926"/>
            <a:ext cx="10346536" cy="3614799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INF 32767		</a:t>
            </a:r>
            <a:r>
              <a:rPr kumimoji="1" lang="en-US" altLang="zh-CN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//INF</a:t>
            </a:r>
            <a:r>
              <a:rPr kumimoji="1" lang="zh-CN" altLang="en-US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表示∞</a:t>
            </a:r>
          </a:p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Prim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MatGraph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g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v) {  </a:t>
            </a:r>
            <a:r>
              <a:rPr kumimoji="1" lang="en-US" altLang="zh-CN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形参：图</a:t>
            </a:r>
            <a:r>
              <a:rPr kumimoji="1" lang="en-US" altLang="zh-CN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、出发顶点</a:t>
            </a:r>
            <a:r>
              <a:rPr kumimoji="1" lang="en-US" altLang="zh-CN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</a:p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int </a:t>
            </a:r>
            <a:r>
              <a:rPr kumimoji="1" lang="en-US" altLang="zh-CN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[MAXV]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权值数组</a:t>
            </a:r>
            <a:endParaRPr kumimoji="1" lang="en-US" altLang="zh-CN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int min;  </a:t>
            </a:r>
            <a:r>
              <a:rPr kumimoji="1" lang="en-US" altLang="zh-CN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临时变量最小值</a:t>
            </a:r>
            <a:endParaRPr kumimoji="1" lang="en-US" altLang="zh-CN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int </a:t>
            </a:r>
            <a:r>
              <a:rPr kumimoji="1" lang="en-US" altLang="zh-CN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closest[MAXV]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k;   </a:t>
            </a:r>
            <a:r>
              <a:rPr kumimoji="1" lang="en-US" altLang="zh-CN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权值最小的邻接点数组、临时变量</a:t>
            </a:r>
            <a:endParaRPr kumimoji="1" lang="en-US" altLang="zh-CN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for (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{		</a:t>
            </a:r>
            <a:r>
              <a:rPr kumimoji="1" lang="en-US" altLang="zh-CN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</a:t>
            </a:r>
            <a:r>
              <a:rPr kumimoji="1" lang="en-US" altLang="zh-CN" b="1" dirty="0" err="1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kumimoji="1" lang="zh-CN" altLang="en-US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closest[]</a:t>
            </a:r>
            <a:r>
              <a:rPr kumimoji="1" lang="zh-CN" altLang="en-US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置初值</a:t>
            </a:r>
          </a:p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b="1" dirty="0" err="1">
                <a:solidFill>
                  <a:srgbClr val="CC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b="1" dirty="0" err="1">
                <a:solidFill>
                  <a:srgbClr val="CC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kumimoji="1" lang="en-US" altLang="zh-CN" b="1" dirty="0" err="1">
                <a:solidFill>
                  <a:srgbClr val="CC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[v][</a:t>
            </a:r>
            <a:r>
              <a:rPr kumimoji="1" lang="en-US" altLang="zh-CN" b="1" dirty="0" err="1">
                <a:solidFill>
                  <a:srgbClr val="CC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</a:t>
            </a:r>
            <a:r>
              <a:rPr kumimoji="1" lang="en-US" altLang="zh-CN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</a:t>
            </a:r>
            <a:r>
              <a:rPr kumimoji="1" lang="en-US" altLang="zh-CN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(v, </a:t>
            </a:r>
            <a:r>
              <a:rPr kumimoji="1" lang="en-US" altLang="zh-CN" sz="2000" b="1" dirty="0" err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最小权值赋初值为边</a:t>
            </a:r>
            <a:r>
              <a:rPr kumimoji="1" lang="en-US" altLang="zh-CN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(v, </a:t>
            </a:r>
            <a:r>
              <a:rPr kumimoji="1" lang="en-US" altLang="zh-CN" sz="2000" b="1" dirty="0" err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权值</a:t>
            </a:r>
            <a:endParaRPr kumimoji="1" lang="en-US" altLang="zh-CN" sz="2000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closest[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]=v; </a:t>
            </a:r>
            <a:r>
              <a:rPr kumimoji="1" lang="en-US" altLang="zh-CN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sz="2000" b="1" dirty="0" err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kumimoji="1" lang="en-US" altLang="zh-CN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中顶点</a:t>
            </a:r>
            <a:r>
              <a:rPr kumimoji="1" lang="en-US" altLang="zh-CN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只有一个顶点为出发顶点</a:t>
            </a:r>
            <a:r>
              <a:rPr lang="en-US" altLang="zh-CN" sz="2000" b="1" i="1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的最小权值边对应的顶点</a:t>
            </a:r>
            <a:endParaRPr kumimoji="1" lang="en-US" altLang="zh-CN" sz="2000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505200" y="4269070"/>
            <a:ext cx="3581400" cy="2207930"/>
            <a:chOff x="1847856" y="3500438"/>
            <a:chExt cx="3581400" cy="2207930"/>
          </a:xfrm>
        </p:grpSpPr>
        <p:sp>
          <p:nvSpPr>
            <p:cNvPr id="68615" name="Oval 1031"/>
            <p:cNvSpPr>
              <a:spLocks noChangeArrowheads="1"/>
            </p:cNvSpPr>
            <p:nvPr/>
          </p:nvSpPr>
          <p:spPr bwMode="auto">
            <a:xfrm>
              <a:off x="4276731" y="4092590"/>
              <a:ext cx="1152525" cy="1368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3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68613" name="Oval 1029"/>
            <p:cNvSpPr>
              <a:spLocks noChangeArrowheads="1"/>
            </p:cNvSpPr>
            <p:nvPr/>
          </p:nvSpPr>
          <p:spPr bwMode="auto">
            <a:xfrm>
              <a:off x="4638681" y="4597415"/>
              <a:ext cx="431800" cy="431800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Times New Roman" panose="02020603050405020304" pitchFamily="18" charset="0"/>
                  <a:ea typeface="+mn-ea"/>
                  <a:cs typeface="Times New Roman" pitchFamily="18" charset="0"/>
                </a:rPr>
                <a:t>i</a:t>
              </a:r>
              <a:endParaRPr kumimoji="0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8614" name="Oval 1030"/>
            <p:cNvSpPr>
              <a:spLocks noChangeArrowheads="1"/>
            </p:cNvSpPr>
            <p:nvPr/>
          </p:nvSpPr>
          <p:spPr bwMode="auto">
            <a:xfrm>
              <a:off x="1847856" y="4165615"/>
              <a:ext cx="1008063" cy="136842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68616" name="Text Box 1032"/>
            <p:cNvSpPr txBox="1">
              <a:spLocks noChangeArrowheads="1"/>
            </p:cNvSpPr>
            <p:nvPr/>
          </p:nvSpPr>
          <p:spPr bwMode="auto">
            <a:xfrm>
              <a:off x="2260606" y="3733815"/>
              <a:ext cx="503237" cy="46166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FF"/>
                  </a:solidFill>
                  <a:cs typeface="Times New Roman" pitchFamily="18" charset="0"/>
                </a:rPr>
                <a:t>U</a:t>
              </a:r>
            </a:p>
          </p:txBody>
        </p:sp>
        <p:sp>
          <p:nvSpPr>
            <p:cNvPr id="68617" name="Text Box 1033"/>
            <p:cNvSpPr txBox="1">
              <a:spLocks noChangeArrowheads="1"/>
            </p:cNvSpPr>
            <p:nvPr/>
          </p:nvSpPr>
          <p:spPr bwMode="auto">
            <a:xfrm>
              <a:off x="4276731" y="3733815"/>
              <a:ext cx="1079500" cy="46166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FF"/>
                  </a:solidFill>
                  <a:cs typeface="Times New Roman" pitchFamily="18" charset="0"/>
                </a:rPr>
                <a:t>V</a:t>
              </a:r>
              <a:r>
                <a:rPr lang="zh-CN" altLang="en-US" b="1" dirty="0">
                  <a:solidFill>
                    <a:srgbClr val="0000FF"/>
                  </a:solidFill>
                  <a:cs typeface="Times New Roman" pitchFamily="18" charset="0"/>
                </a:rPr>
                <a:t>－</a:t>
              </a:r>
              <a:r>
                <a:rPr lang="en-US" altLang="zh-CN" b="1" dirty="0">
                  <a:solidFill>
                    <a:srgbClr val="0000FF"/>
                  </a:solidFill>
                  <a:cs typeface="Times New Roman" pitchFamily="18" charset="0"/>
                </a:rPr>
                <a:t>U</a:t>
              </a:r>
            </a:p>
          </p:txBody>
        </p:sp>
        <p:sp>
          <p:nvSpPr>
            <p:cNvPr id="68618" name="Freeform 1034"/>
            <p:cNvSpPr>
              <a:spLocks/>
            </p:cNvSpPr>
            <p:nvPr/>
          </p:nvSpPr>
          <p:spPr bwMode="auto">
            <a:xfrm>
              <a:off x="2609856" y="4814903"/>
              <a:ext cx="2028825" cy="151074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1119" y="0"/>
                </a:cxn>
              </a:cxnLst>
              <a:rect l="0" t="0" r="r" b="b"/>
              <a:pathLst>
                <a:path w="1119" h="95">
                  <a:moveTo>
                    <a:pt x="0" y="95"/>
                  </a:moveTo>
                  <a:lnTo>
                    <a:pt x="1119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68619" name="Oval 1035"/>
            <p:cNvSpPr>
              <a:spLocks noChangeArrowheads="1"/>
            </p:cNvSpPr>
            <p:nvPr/>
          </p:nvSpPr>
          <p:spPr bwMode="auto">
            <a:xfrm>
              <a:off x="2178056" y="4741878"/>
              <a:ext cx="431800" cy="431800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itchFamily="18" charset="0"/>
                </a:rPr>
                <a:t>v</a:t>
              </a:r>
              <a:endPara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8620" name="Text Box 1036"/>
            <p:cNvSpPr txBox="1">
              <a:spLocks noChangeArrowheads="1"/>
            </p:cNvSpPr>
            <p:nvPr/>
          </p:nvSpPr>
          <p:spPr bwMode="auto">
            <a:xfrm rot="21293544">
              <a:off x="2760557" y="4437380"/>
              <a:ext cx="1654251" cy="46166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 err="1">
                  <a:solidFill>
                    <a:srgbClr val="3333FF"/>
                  </a:solidFill>
                  <a:ea typeface="楷体_GB2312" pitchFamily="49" charset="-122"/>
                </a:rPr>
                <a:t>lowcost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[</a:t>
              </a:r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i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]</a:t>
              </a:r>
            </a:p>
          </p:txBody>
        </p:sp>
        <p:sp>
          <p:nvSpPr>
            <p:cNvPr id="68622" name="Freeform 1038"/>
            <p:cNvSpPr>
              <a:spLocks/>
            </p:cNvSpPr>
            <p:nvPr/>
          </p:nvSpPr>
          <p:spPr bwMode="auto">
            <a:xfrm>
              <a:off x="2533656" y="5102240"/>
              <a:ext cx="347662" cy="320675"/>
            </a:xfrm>
            <a:custGeom>
              <a:avLst/>
              <a:gdLst/>
              <a:ahLst/>
              <a:cxnLst>
                <a:cxn ang="0">
                  <a:pos x="219" y="202"/>
                </a:cxn>
                <a:cxn ang="0">
                  <a:pos x="0" y="0"/>
                </a:cxn>
              </a:cxnLst>
              <a:rect l="0" t="0" r="r" b="b"/>
              <a:pathLst>
                <a:path w="219" h="202">
                  <a:moveTo>
                    <a:pt x="219" y="202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68623" name="Text Box 1039"/>
            <p:cNvSpPr txBox="1">
              <a:spLocks noChangeArrowheads="1"/>
            </p:cNvSpPr>
            <p:nvPr/>
          </p:nvSpPr>
          <p:spPr bwMode="auto">
            <a:xfrm>
              <a:off x="2820993" y="5246703"/>
              <a:ext cx="1511300" cy="46166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closest[</a:t>
              </a:r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i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]</a:t>
              </a:r>
            </a:p>
          </p:txBody>
        </p:sp>
        <p:sp>
          <p:nvSpPr>
            <p:cNvPr id="20" name="下箭头 19"/>
            <p:cNvSpPr/>
            <p:nvPr/>
          </p:nvSpPr>
          <p:spPr bwMode="auto">
            <a:xfrm>
              <a:off x="3500430" y="3500438"/>
              <a:ext cx="285752" cy="571504"/>
            </a:xfrm>
            <a:prstGeom prst="down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9097" y="4719568"/>
            <a:ext cx="10217503" cy="991358"/>
            <a:chOff x="-663453" y="4572008"/>
            <a:chExt cx="9450295" cy="991358"/>
          </a:xfrm>
        </p:grpSpPr>
        <p:sp>
          <p:nvSpPr>
            <p:cNvPr id="18" name="TextBox 17"/>
            <p:cNvSpPr txBox="1"/>
            <p:nvPr/>
          </p:nvSpPr>
          <p:spPr>
            <a:xfrm>
              <a:off x="-663453" y="5163256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中只有一个顶点</a:t>
              </a:r>
              <a:r>
                <a:rPr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v</a:t>
              </a:r>
              <a:endParaRPr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72132" y="4572008"/>
              <a:ext cx="32147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200" b="1" i="1" dirty="0" err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到</a:t>
              </a:r>
              <a:r>
                <a:rPr lang="en-US" altLang="zh-CN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zh-CN" altLang="en-US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的最小边：</a:t>
              </a:r>
              <a:endPara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  <a:p>
              <a:r>
                <a:rPr lang="en-US" altLang="zh-CN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      (</a:t>
              </a:r>
              <a:r>
                <a:rPr lang="en-US" altLang="zh-CN" sz="22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v</a:t>
              </a:r>
              <a:r>
                <a:rPr lang="zh-CN" altLang="en-US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b="1" dirty="0" err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g.edges</a:t>
              </a:r>
              <a:r>
                <a:rPr lang="en-US" altLang="zh-CN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2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v</a:t>
              </a:r>
              <a:r>
                <a:rPr lang="en-US" altLang="zh-CN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][</a:t>
              </a:r>
              <a:r>
                <a:rPr lang="en-US" altLang="zh-CN" sz="2200" b="1" i="1" dirty="0" err="1">
                  <a:solidFill>
                    <a:srgbClr val="3333FF"/>
                  </a:solidFill>
                  <a:highlight>
                    <a:srgbClr val="FFFF00"/>
                  </a:highlight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])</a:t>
              </a:r>
              <a:endPara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71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1026">
            <a:extLst>
              <a:ext uri="{FF2B5EF4-FFF2-40B4-BE49-F238E27FC236}">
                <a16:creationId xmlns:a16="http://schemas.microsoft.com/office/drawing/2014/main" id="{3C404F9C-BC0B-436D-93BC-B10DCFBCD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276" y="3810000"/>
            <a:ext cx="7603256" cy="2753025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Prim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MatGraph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g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v) {</a:t>
            </a:r>
          </a:p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int </a:t>
            </a:r>
            <a:r>
              <a:rPr kumimoji="1" lang="en-US" altLang="zh-CN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[MAXV]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int min;</a:t>
            </a:r>
          </a:p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int </a:t>
            </a:r>
            <a:r>
              <a:rPr kumimoji="1"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closest[MAXV]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k;</a:t>
            </a:r>
          </a:p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for (</a:t>
            </a:r>
            <a:r>
              <a:rPr kumimoji="1" lang="en-US" altLang="zh-CN" sz="2000" b="1" dirty="0" err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{		</a:t>
            </a:r>
            <a:r>
              <a:rPr kumimoji="1" lang="en-US" altLang="zh-CN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</a:t>
            </a:r>
            <a:r>
              <a:rPr kumimoji="1" lang="en-US" altLang="zh-CN" sz="2000" b="1" dirty="0" err="1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kumimoji="1" lang="zh-CN" altLang="en-US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closest[]</a:t>
            </a:r>
            <a:r>
              <a:rPr kumimoji="1" lang="zh-CN" altLang="en-US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置初值</a:t>
            </a:r>
          </a:p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b="1" dirty="0" err="1">
                <a:solidFill>
                  <a:srgbClr val="CC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b="1" dirty="0">
                <a:solidFill>
                  <a:srgbClr val="CC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b="1" dirty="0" err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rgbClr val="CC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kumimoji="1" lang="en-US" altLang="zh-CN" sz="2000" b="1" dirty="0" err="1">
                <a:solidFill>
                  <a:srgbClr val="CC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000" b="1" dirty="0">
                <a:solidFill>
                  <a:srgbClr val="CC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[v][</a:t>
            </a:r>
            <a:r>
              <a:rPr kumimoji="1" lang="en-US" altLang="zh-CN" sz="2000" b="1" dirty="0" err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rgbClr val="CC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closest[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kumimoji="1" lang="en-US" altLang="zh-CN" sz="20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</a:p>
        </p:txBody>
      </p:sp>
      <p:sp>
        <p:nvSpPr>
          <p:cNvPr id="158747" name="Text Box 27"/>
          <p:cNvSpPr txBox="1">
            <a:spLocks noChangeArrowheads="1"/>
          </p:cNvSpPr>
          <p:nvPr/>
        </p:nvSpPr>
        <p:spPr bwMode="auto">
          <a:xfrm>
            <a:off x="8003394" y="1683036"/>
            <a:ext cx="102658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U={ </a:t>
            </a:r>
            <a:r>
              <a:rPr kumimoji="1"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</a:rPr>
              <a:t>v</a:t>
            </a:r>
            <a:r>
              <a:rPr kumimoji="1" lang="en-US" altLang="zh-CN" sz="2000" b="1" baseline="-250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</a:rPr>
              <a:t>0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69639" name="Rectangle 29"/>
          <p:cNvSpPr>
            <a:spLocks noChangeArrowheads="1"/>
          </p:cNvSpPr>
          <p:nvPr/>
        </p:nvSpPr>
        <p:spPr bwMode="auto">
          <a:xfrm>
            <a:off x="498363" y="695611"/>
            <a:ext cx="896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kumimoji="1" lang="en-US" altLang="zh-CN" sz="2000" b="1" dirty="0" err="1">
                <a:solidFill>
                  <a:srgbClr val="00B050"/>
                </a:solidFill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 err="1">
                <a:solidFill>
                  <a:srgbClr val="00B050"/>
                </a:solidFill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000" b="1" dirty="0" err="1">
                <a:solidFill>
                  <a:srgbClr val="00B050"/>
                </a:solidFill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  <a:t>V-U</a:t>
            </a:r>
            <a:r>
              <a:rPr kumimoji="1" lang="en-US" altLang="zh-CN" sz="2000" b="1" dirty="0">
                <a:solidFill>
                  <a:srgbClr val="00B050"/>
                </a:solidFill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closest[</a:t>
            </a:r>
            <a:r>
              <a:rPr lang="en-US" altLang="zh-CN" sz="2000" b="1" i="1" dirty="0" err="1">
                <a:solidFill>
                  <a:srgbClr val="0066FF"/>
                </a:solidFill>
                <a:latin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] 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1" lang="en-US" altLang="zh-CN" sz="2000" b="1" i="1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U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2000" b="1" dirty="0">
                <a:solidFill>
                  <a:srgbClr val="BBE0E3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是一条边，且是 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中各顶点“权最小边”</a:t>
            </a:r>
            <a:endParaRPr kumimoji="1" lang="zh-CN" altLang="en-US" sz="2000" b="1" dirty="0">
              <a:solidFill>
                <a:srgbClr val="BBE0E3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err="1">
                <a:solidFill>
                  <a:srgbClr val="0066FF"/>
                </a:solidFill>
                <a:latin typeface="Times New Roman" pitchFamily="18" charset="0"/>
              </a:rPr>
              <a:t>lowcost</a:t>
            </a:r>
            <a:r>
              <a:rPr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[</a:t>
            </a:r>
            <a:r>
              <a:rPr lang="en-US" altLang="zh-CN" sz="2000" b="1" i="1" dirty="0" err="1">
                <a:solidFill>
                  <a:srgbClr val="0066FF"/>
                </a:solidFill>
                <a:latin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]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：用来保存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连接 </a:t>
            </a:r>
            <a:r>
              <a:rPr kumimoji="1" lang="en-US" altLang="zh-CN" sz="2000" b="1" i="1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中顶点的“权最小边”的权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158750" name="Text Box 30"/>
          <p:cNvSpPr txBox="1">
            <a:spLocks noChangeArrowheads="1"/>
          </p:cNvSpPr>
          <p:nvPr/>
        </p:nvSpPr>
        <p:spPr bwMode="auto">
          <a:xfrm>
            <a:off x="9322316" y="1753679"/>
            <a:ext cx="266779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V-U={ </a:t>
            </a:r>
            <a:r>
              <a:rPr kumimoji="1" lang="en-US" altLang="zh-CN" sz="2000" b="1" dirty="0">
                <a:solidFill>
                  <a:srgbClr val="000000"/>
                </a:solidFill>
                <a:highlight>
                  <a:srgbClr val="00FFFF"/>
                </a:highlight>
                <a:latin typeface="Times New Roman" pitchFamily="18" charset="0"/>
              </a:rPr>
              <a:t>v1,v2,v3,v4,v5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69642" name="Group 125"/>
          <p:cNvGrpSpPr>
            <a:grpSpLocks/>
          </p:cNvGrpSpPr>
          <p:nvPr/>
        </p:nvGrpSpPr>
        <p:grpSpPr bwMode="auto">
          <a:xfrm>
            <a:off x="8016021" y="2853018"/>
            <a:ext cx="3634580" cy="2103438"/>
            <a:chOff x="3744" y="1248"/>
            <a:chExt cx="1717" cy="1325"/>
          </a:xfrm>
        </p:grpSpPr>
        <p:grpSp>
          <p:nvGrpSpPr>
            <p:cNvPr id="69759" name="Group 33"/>
            <p:cNvGrpSpPr>
              <a:grpSpLocks/>
            </p:cNvGrpSpPr>
            <p:nvPr/>
          </p:nvGrpSpPr>
          <p:grpSpPr bwMode="auto">
            <a:xfrm>
              <a:off x="4651" y="1824"/>
              <a:ext cx="286" cy="411"/>
              <a:chOff x="1532" y="1657"/>
              <a:chExt cx="288" cy="411"/>
            </a:xfrm>
          </p:grpSpPr>
          <p:sp>
            <p:nvSpPr>
              <p:cNvPr id="69801" name="Oval 34"/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9802" name="Text Box 35"/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2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9760" name="Group 36"/>
            <p:cNvGrpSpPr>
              <a:grpSpLocks/>
            </p:cNvGrpSpPr>
            <p:nvPr/>
          </p:nvGrpSpPr>
          <p:grpSpPr bwMode="auto">
            <a:xfrm>
              <a:off x="4651" y="1344"/>
              <a:ext cx="286" cy="411"/>
              <a:chOff x="1532" y="1657"/>
              <a:chExt cx="288" cy="411"/>
            </a:xfrm>
          </p:grpSpPr>
          <p:sp>
            <p:nvSpPr>
              <p:cNvPr id="69799" name="Oval 37"/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9800" name="Text Box 38"/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0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9761" name="Group 39"/>
            <p:cNvGrpSpPr>
              <a:grpSpLocks/>
            </p:cNvGrpSpPr>
            <p:nvPr/>
          </p:nvGrpSpPr>
          <p:grpSpPr bwMode="auto">
            <a:xfrm>
              <a:off x="5175" y="1728"/>
              <a:ext cx="286" cy="411"/>
              <a:chOff x="1532" y="1657"/>
              <a:chExt cx="288" cy="411"/>
            </a:xfrm>
          </p:grpSpPr>
          <p:sp>
            <p:nvSpPr>
              <p:cNvPr id="69797" name="Oval 40"/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9798" name="Text Box 41"/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3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9762" name="Group 42"/>
            <p:cNvGrpSpPr>
              <a:grpSpLocks/>
            </p:cNvGrpSpPr>
            <p:nvPr/>
          </p:nvGrpSpPr>
          <p:grpSpPr bwMode="auto">
            <a:xfrm>
              <a:off x="4937" y="2304"/>
              <a:ext cx="391" cy="269"/>
              <a:chOff x="1532" y="1657"/>
              <a:chExt cx="288" cy="269"/>
            </a:xfrm>
          </p:grpSpPr>
          <p:sp>
            <p:nvSpPr>
              <p:cNvPr id="69795" name="Oval 43"/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9796" name="Text Box 44"/>
              <p:cNvSpPr txBox="1">
                <a:spLocks noChangeArrowheads="1"/>
              </p:cNvSpPr>
              <p:nvPr/>
            </p:nvSpPr>
            <p:spPr bwMode="auto">
              <a:xfrm>
                <a:off x="1561" y="1680"/>
                <a:ext cx="2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隶书" pitchFamily="49" charset="-122"/>
                  </a:rPr>
                  <a:t>5</a:t>
                </a:r>
                <a:endParaRPr kumimoji="1" lang="en-US" altLang="zh-CN" sz="18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9763" name="Group 45"/>
            <p:cNvGrpSpPr>
              <a:grpSpLocks/>
            </p:cNvGrpSpPr>
            <p:nvPr/>
          </p:nvGrpSpPr>
          <p:grpSpPr bwMode="auto">
            <a:xfrm>
              <a:off x="4224" y="2304"/>
              <a:ext cx="380" cy="269"/>
              <a:chOff x="1532" y="1657"/>
              <a:chExt cx="288" cy="269"/>
            </a:xfrm>
          </p:grpSpPr>
          <p:sp>
            <p:nvSpPr>
              <p:cNvPr id="69793" name="Oval 46"/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9794" name="Text Box 47"/>
              <p:cNvSpPr txBox="1">
                <a:spLocks noChangeArrowheads="1"/>
              </p:cNvSpPr>
              <p:nvPr/>
            </p:nvSpPr>
            <p:spPr bwMode="auto">
              <a:xfrm>
                <a:off x="1561" y="1680"/>
                <a:ext cx="2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4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9764" name="Group 48"/>
            <p:cNvGrpSpPr>
              <a:grpSpLocks/>
            </p:cNvGrpSpPr>
            <p:nvPr/>
          </p:nvGrpSpPr>
          <p:grpSpPr bwMode="auto">
            <a:xfrm>
              <a:off x="4080" y="1728"/>
              <a:ext cx="286" cy="411"/>
              <a:chOff x="1532" y="1657"/>
              <a:chExt cx="288" cy="411"/>
            </a:xfrm>
          </p:grpSpPr>
          <p:sp>
            <p:nvSpPr>
              <p:cNvPr id="69791" name="Oval 49"/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9792" name="Text Box 50"/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1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69765" name="Line 51"/>
            <p:cNvSpPr>
              <a:spLocks noChangeShapeType="1"/>
            </p:cNvSpPr>
            <p:nvPr/>
          </p:nvSpPr>
          <p:spPr bwMode="auto">
            <a:xfrm flipH="1">
              <a:off x="4318" y="1488"/>
              <a:ext cx="333" cy="28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66" name="Line 52"/>
            <p:cNvSpPr>
              <a:spLocks noChangeShapeType="1"/>
            </p:cNvSpPr>
            <p:nvPr/>
          </p:nvSpPr>
          <p:spPr bwMode="auto">
            <a:xfrm>
              <a:off x="4937" y="1536"/>
              <a:ext cx="286" cy="24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67" name="Line 53"/>
            <p:cNvSpPr>
              <a:spLocks noChangeShapeType="1"/>
            </p:cNvSpPr>
            <p:nvPr/>
          </p:nvSpPr>
          <p:spPr bwMode="auto">
            <a:xfrm>
              <a:off x="4270" y="2016"/>
              <a:ext cx="143" cy="28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68" name="Line 54"/>
            <p:cNvSpPr>
              <a:spLocks noChangeShapeType="1"/>
            </p:cNvSpPr>
            <p:nvPr/>
          </p:nvSpPr>
          <p:spPr bwMode="auto">
            <a:xfrm flipH="1">
              <a:off x="5128" y="2016"/>
              <a:ext cx="143" cy="336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69" name="Line 55"/>
            <p:cNvSpPr>
              <a:spLocks noChangeShapeType="1"/>
            </p:cNvSpPr>
            <p:nvPr/>
          </p:nvSpPr>
          <p:spPr bwMode="auto">
            <a:xfrm>
              <a:off x="4604" y="2448"/>
              <a:ext cx="333" cy="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70" name="Line 56"/>
            <p:cNvSpPr>
              <a:spLocks noChangeShapeType="1"/>
            </p:cNvSpPr>
            <p:nvPr/>
          </p:nvSpPr>
          <p:spPr bwMode="auto">
            <a:xfrm>
              <a:off x="4794" y="1632"/>
              <a:ext cx="0" cy="192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71" name="Line 57"/>
            <p:cNvSpPr>
              <a:spLocks noChangeShapeType="1"/>
            </p:cNvSpPr>
            <p:nvPr/>
          </p:nvSpPr>
          <p:spPr bwMode="auto">
            <a:xfrm flipH="1">
              <a:off x="4509" y="2064"/>
              <a:ext cx="190" cy="28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72" name="Line 58"/>
            <p:cNvSpPr>
              <a:spLocks noChangeShapeType="1"/>
            </p:cNvSpPr>
            <p:nvPr/>
          </p:nvSpPr>
          <p:spPr bwMode="auto">
            <a:xfrm>
              <a:off x="4890" y="2064"/>
              <a:ext cx="142" cy="24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73" name="Line 59"/>
            <p:cNvSpPr>
              <a:spLocks noChangeShapeType="1"/>
            </p:cNvSpPr>
            <p:nvPr/>
          </p:nvSpPr>
          <p:spPr bwMode="auto">
            <a:xfrm>
              <a:off x="4366" y="1872"/>
              <a:ext cx="285" cy="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74" name="Line 60"/>
            <p:cNvSpPr>
              <a:spLocks noChangeShapeType="1"/>
            </p:cNvSpPr>
            <p:nvPr/>
          </p:nvSpPr>
          <p:spPr bwMode="auto">
            <a:xfrm flipH="1">
              <a:off x="4890" y="1872"/>
              <a:ext cx="285" cy="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75" name="Text Box 61"/>
            <p:cNvSpPr txBox="1">
              <a:spLocks noChangeArrowheads="1"/>
            </p:cNvSpPr>
            <p:nvPr/>
          </p:nvSpPr>
          <p:spPr bwMode="auto">
            <a:xfrm>
              <a:off x="4175" y="2016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3</a:t>
              </a:r>
            </a:p>
          </p:txBody>
        </p:sp>
        <p:sp>
          <p:nvSpPr>
            <p:cNvPr id="69776" name="Text Box 62"/>
            <p:cNvSpPr txBox="1">
              <a:spLocks noChangeArrowheads="1"/>
            </p:cNvSpPr>
            <p:nvPr/>
          </p:nvSpPr>
          <p:spPr bwMode="auto">
            <a:xfrm>
              <a:off x="4318" y="139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69777" name="Text Box 63"/>
            <p:cNvSpPr txBox="1">
              <a:spLocks noChangeArrowheads="1"/>
            </p:cNvSpPr>
            <p:nvPr/>
          </p:nvSpPr>
          <p:spPr bwMode="auto">
            <a:xfrm>
              <a:off x="5032" y="139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69778" name="Text Box 64"/>
            <p:cNvSpPr txBox="1">
              <a:spLocks noChangeArrowheads="1"/>
            </p:cNvSpPr>
            <p:nvPr/>
          </p:nvSpPr>
          <p:spPr bwMode="auto">
            <a:xfrm>
              <a:off x="5175" y="2064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2</a:t>
              </a:r>
            </a:p>
          </p:txBody>
        </p:sp>
        <p:sp>
          <p:nvSpPr>
            <p:cNvPr id="69779" name="Text Box 65"/>
            <p:cNvSpPr txBox="1">
              <a:spLocks noChangeArrowheads="1"/>
            </p:cNvSpPr>
            <p:nvPr/>
          </p:nvSpPr>
          <p:spPr bwMode="auto">
            <a:xfrm>
              <a:off x="4651" y="1584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1</a:t>
              </a:r>
            </a:p>
          </p:txBody>
        </p:sp>
        <p:sp>
          <p:nvSpPr>
            <p:cNvPr id="69780" name="Text Box 66"/>
            <p:cNvSpPr txBox="1">
              <a:spLocks noChangeArrowheads="1"/>
            </p:cNvSpPr>
            <p:nvPr/>
          </p:nvSpPr>
          <p:spPr bwMode="auto">
            <a:xfrm>
              <a:off x="4461" y="1920"/>
              <a:ext cx="1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69781" name="Text Box 67"/>
            <p:cNvSpPr txBox="1">
              <a:spLocks noChangeArrowheads="1"/>
            </p:cNvSpPr>
            <p:nvPr/>
          </p:nvSpPr>
          <p:spPr bwMode="auto">
            <a:xfrm>
              <a:off x="4937" y="1680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69782" name="Text Box 68"/>
            <p:cNvSpPr txBox="1">
              <a:spLocks noChangeArrowheads="1"/>
            </p:cNvSpPr>
            <p:nvPr/>
          </p:nvSpPr>
          <p:spPr bwMode="auto">
            <a:xfrm>
              <a:off x="4461" y="1680"/>
              <a:ext cx="1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69783" name="Text Box 69"/>
            <p:cNvSpPr txBox="1">
              <a:spLocks noChangeArrowheads="1"/>
            </p:cNvSpPr>
            <p:nvPr/>
          </p:nvSpPr>
          <p:spPr bwMode="auto">
            <a:xfrm>
              <a:off x="4937" y="196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4</a:t>
              </a:r>
            </a:p>
          </p:txBody>
        </p:sp>
        <p:sp>
          <p:nvSpPr>
            <p:cNvPr id="69784" name="Text Box 70"/>
            <p:cNvSpPr txBox="1">
              <a:spLocks noChangeArrowheads="1"/>
            </p:cNvSpPr>
            <p:nvPr/>
          </p:nvSpPr>
          <p:spPr bwMode="auto">
            <a:xfrm>
              <a:off x="4699" y="220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grpSp>
          <p:nvGrpSpPr>
            <p:cNvPr id="69785" name="Group 71"/>
            <p:cNvGrpSpPr>
              <a:grpSpLocks/>
            </p:cNvGrpSpPr>
            <p:nvPr/>
          </p:nvGrpSpPr>
          <p:grpSpPr bwMode="auto">
            <a:xfrm>
              <a:off x="4320" y="1488"/>
              <a:ext cx="903" cy="336"/>
              <a:chOff x="4176" y="2880"/>
              <a:chExt cx="903" cy="336"/>
            </a:xfrm>
          </p:grpSpPr>
          <p:sp>
            <p:nvSpPr>
              <p:cNvPr id="69789" name="Line 73"/>
              <p:cNvSpPr>
                <a:spLocks noChangeShapeType="1"/>
              </p:cNvSpPr>
              <p:nvPr/>
            </p:nvSpPr>
            <p:spPr bwMode="auto">
              <a:xfrm>
                <a:off x="4784" y="2918"/>
                <a:ext cx="295" cy="25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69788" name="Line 72"/>
              <p:cNvSpPr>
                <a:spLocks noChangeShapeType="1"/>
              </p:cNvSpPr>
              <p:nvPr/>
            </p:nvSpPr>
            <p:spPr bwMode="auto">
              <a:xfrm flipH="1">
                <a:off x="4176" y="2880"/>
                <a:ext cx="336" cy="28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69790" name="Line 74"/>
              <p:cNvSpPr>
                <a:spLocks noChangeShapeType="1"/>
              </p:cNvSpPr>
              <p:nvPr/>
            </p:nvSpPr>
            <p:spPr bwMode="auto">
              <a:xfrm>
                <a:off x="4656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69786" name="Oval 75"/>
            <p:cNvSpPr>
              <a:spLocks noChangeArrowheads="1"/>
            </p:cNvSpPr>
            <p:nvPr/>
          </p:nvSpPr>
          <p:spPr bwMode="auto">
            <a:xfrm>
              <a:off x="4560" y="1248"/>
              <a:ext cx="480" cy="432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69787" name="AutoShape 76"/>
            <p:cNvSpPr>
              <a:spLocks noChangeArrowheads="1"/>
            </p:cNvSpPr>
            <p:nvPr/>
          </p:nvSpPr>
          <p:spPr bwMode="auto">
            <a:xfrm>
              <a:off x="3744" y="1296"/>
              <a:ext cx="432" cy="240"/>
            </a:xfrm>
            <a:prstGeom prst="wedgeEllipseCallout">
              <a:avLst>
                <a:gd name="adj1" fmla="val 138889"/>
                <a:gd name="adj2" fmla="val 25417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宋体" charset="-122"/>
                </a:rPr>
                <a:t>U</a:t>
              </a:r>
            </a:p>
          </p:txBody>
        </p:sp>
      </p:grpSp>
      <p:graphicFrame>
        <p:nvGraphicFramePr>
          <p:cNvPr id="128" name="表格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331237"/>
              </p:ext>
            </p:extLst>
          </p:nvPr>
        </p:nvGraphicFramePr>
        <p:xfrm>
          <a:off x="665670" y="2643468"/>
          <a:ext cx="6526658" cy="1008063"/>
        </p:xfrm>
        <a:graphic>
          <a:graphicData uri="http://schemas.openxmlformats.org/drawingml/2006/table">
            <a:tbl>
              <a:tblPr firstRow="1" firstCol="1" bandRow="1"/>
              <a:tblGrid>
                <a:gridCol w="254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5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4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6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 err="1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000" b="1" kern="100" dirty="0">
                          <a:solidFill>
                            <a:srgbClr val="0066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altLang="en-US" sz="1200" b="1" kern="100" dirty="0">
                          <a:solidFill>
                            <a:srgbClr val="0066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即顶点</a:t>
                      </a:r>
                      <a:r>
                        <a:rPr lang="en-US" altLang="zh-CN" sz="2000" b="1" kern="100" baseline="0" dirty="0">
                          <a:solidFill>
                            <a:srgbClr val="0066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v</a:t>
                      </a:r>
                      <a:r>
                        <a:rPr kumimoji="0" lang="en-US" altLang="zh-CN" sz="20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1" i="1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i</a:t>
                      </a:r>
                      <a:r>
                        <a:rPr lang="en-US" altLang="zh-CN" sz="2000" b="1" kern="100" baseline="0" dirty="0">
                          <a:solidFill>
                            <a:srgbClr val="0066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000" b="1" i="1" kern="100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0 </a:t>
                      </a:r>
                      <a:endParaRPr lang="zh-CN" sz="20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1 </a:t>
                      </a:r>
                      <a:endParaRPr lang="zh-CN" sz="20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2</a:t>
                      </a:r>
                      <a:endParaRPr lang="zh-CN" sz="20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3</a:t>
                      </a:r>
                      <a:endParaRPr lang="zh-CN" sz="20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4</a:t>
                      </a:r>
                      <a:endParaRPr lang="zh-CN" sz="20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5</a:t>
                      </a:r>
                      <a:endParaRPr lang="zh-CN" sz="20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closest[</a:t>
                      </a:r>
                      <a:r>
                        <a:rPr kumimoji="0" lang="en-US" altLang="zh-CN" sz="20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i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]</a:t>
                      </a:r>
                      <a:r>
                        <a:rPr lang="en-US" sz="2000" b="1" kern="100" dirty="0">
                          <a:solidFill>
                            <a:srgbClr val="0066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(</a:t>
                      </a:r>
                      <a:r>
                        <a:rPr lang="zh-CN" altLang="en-US" sz="1200" b="1" kern="100" dirty="0">
                          <a:solidFill>
                            <a:srgbClr val="0066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即顶点</a:t>
                      </a:r>
                      <a:r>
                        <a:rPr lang="en-US" altLang="zh-CN" sz="2000" b="1" kern="100" baseline="0" dirty="0">
                          <a:solidFill>
                            <a:srgbClr val="0066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v</a:t>
                      </a:r>
                      <a:r>
                        <a:rPr kumimoji="0" lang="en-US" altLang="zh-CN" sz="20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closest[</a:t>
                      </a:r>
                      <a:r>
                        <a:rPr kumimoji="0" lang="en-US" altLang="zh-CN" sz="2000" b="1" i="1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i</a:t>
                      </a:r>
                      <a:r>
                        <a:rPr kumimoji="0" lang="en-US" altLang="zh-CN" sz="20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]</a:t>
                      </a:r>
                      <a:r>
                        <a:rPr lang="en-US" sz="2000" b="1" kern="100" baseline="0" dirty="0">
                          <a:solidFill>
                            <a:srgbClr val="0066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000" b="1" kern="100" baseline="0" dirty="0">
                        <a:solidFill>
                          <a:srgbClr val="0066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CN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lowcost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kumimoji="0" lang="en-US" altLang="zh-CN" sz="20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i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]</a:t>
                      </a:r>
                      <a:endParaRPr lang="zh-CN" sz="2000" b="1" kern="100" dirty="0">
                        <a:solidFill>
                          <a:srgbClr val="0066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1" lang="en-US" altLang="zh-CN" sz="2000" b="1" dirty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INF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1" lang="en-US" altLang="zh-CN" sz="2000" b="1" dirty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INF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 bwMode="auto">
          <a:xfrm flipV="1">
            <a:off x="2556611" y="3184811"/>
            <a:ext cx="1589257" cy="26825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直接箭头连接符 108"/>
          <p:cNvCxnSpPr/>
          <p:nvPr/>
        </p:nvCxnSpPr>
        <p:spPr bwMode="auto">
          <a:xfrm flipV="1">
            <a:off x="3276600" y="3595976"/>
            <a:ext cx="941276" cy="19666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586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158747" grpId="0" autoUpdateAnimBg="0"/>
      <p:bldP spid="15875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026"/>
          <p:cNvSpPr txBox="1">
            <a:spLocks noChangeArrowheads="1"/>
          </p:cNvSpPr>
          <p:nvPr/>
        </p:nvSpPr>
        <p:spPr bwMode="auto">
          <a:xfrm>
            <a:off x="838200" y="483372"/>
            <a:ext cx="10896600" cy="3295875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for (</a:t>
            </a:r>
            <a:r>
              <a:rPr kumimoji="1" lang="en-US" altLang="zh-CN" sz="22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=1;i&lt;</a:t>
            </a:r>
            <a:r>
              <a:rPr kumimoji="1" lang="en-US" altLang="zh-CN" sz="22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g.n;i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{		</a:t>
            </a:r>
            <a:r>
              <a:rPr kumimoji="1" lang="en-US" altLang="zh-CN" sz="22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2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</a:t>
            </a:r>
            <a:r>
              <a:rPr kumimoji="1" lang="en-US" altLang="zh-CN" sz="22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(n-1)</a:t>
            </a:r>
            <a:r>
              <a:rPr kumimoji="1" lang="zh-CN" altLang="en-US" sz="22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条边</a:t>
            </a:r>
          </a:p>
          <a:p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min=INF;  </a:t>
            </a:r>
            <a:r>
              <a:rPr kumimoji="1" lang="en-US" altLang="zh-CN" sz="22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2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最小值赋初值无穷大</a:t>
            </a:r>
            <a:endParaRPr kumimoji="1" lang="en-US" altLang="zh-CN" sz="2200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(j=0; j&lt;</a:t>
            </a:r>
            <a:r>
              <a:rPr kumimoji="1" lang="en-US" altLang="zh-CN" sz="22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en-US" altLang="zh-CN" sz="22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j++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	</a:t>
            </a:r>
            <a:r>
              <a:rPr kumimoji="1" lang="en-US" altLang="zh-CN" sz="22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2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en-US" altLang="zh-CN" sz="22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(V-U)</a:t>
            </a:r>
            <a:r>
              <a:rPr kumimoji="1" lang="zh-CN" altLang="en-US" sz="22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中找出离</a:t>
            </a:r>
            <a:r>
              <a:rPr kumimoji="1" lang="en-US" altLang="zh-CN" sz="22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最近的顶点</a:t>
            </a:r>
            <a:r>
              <a:rPr kumimoji="1" lang="en-US" altLang="zh-CN" sz="22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</a:p>
          <a:p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if (</a:t>
            </a:r>
            <a:r>
              <a:rPr kumimoji="1" lang="en-US" altLang="zh-CN" sz="22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[j]!=0 &amp;&amp; </a:t>
            </a:r>
            <a:r>
              <a:rPr kumimoji="1" lang="en-US" altLang="zh-CN" sz="22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[j]&lt;min)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kumimoji="1" lang="en-US" altLang="zh-CN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//j</a:t>
            </a:r>
            <a:r>
              <a:rPr kumimoji="1" lang="zh-CN" altLang="en-US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en-US" altLang="zh-CN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V-U</a:t>
            </a:r>
            <a:r>
              <a:rPr kumimoji="1" lang="zh-CN" altLang="en-US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中且</a:t>
            </a:r>
            <a:r>
              <a:rPr kumimoji="1" lang="en-US" altLang="zh-CN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kumimoji="1" lang="en-US" altLang="zh-CN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中顶点权值小于</a:t>
            </a:r>
            <a:r>
              <a:rPr kumimoji="1" lang="en-US" altLang="zh-CN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</a:t>
            </a:r>
          </a:p>
          <a:p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min=</a:t>
            </a:r>
            <a:r>
              <a:rPr kumimoji="1" lang="en-US" altLang="zh-CN" sz="22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[j];  </a:t>
            </a:r>
            <a:r>
              <a:rPr kumimoji="1" lang="en-US" altLang="zh-CN" sz="22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//min</a:t>
            </a:r>
            <a:r>
              <a:rPr kumimoji="1" lang="zh-CN" altLang="en-US" sz="22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赋值为顶点</a:t>
            </a:r>
            <a:r>
              <a:rPr kumimoji="1" lang="en-US" altLang="zh-CN" sz="22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2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kumimoji="1" lang="en-US" altLang="zh-CN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中顶点边</a:t>
            </a:r>
            <a:r>
              <a:rPr kumimoji="1" lang="zh-CN" altLang="en-US" sz="22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最小值</a:t>
            </a:r>
            <a:endParaRPr kumimoji="1" lang="en-US" altLang="zh-CN" sz="2200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2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k=j;			</a:t>
            </a:r>
            <a:r>
              <a:rPr kumimoji="1" lang="en-US" altLang="zh-CN" sz="22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//k</a:t>
            </a:r>
            <a:r>
              <a:rPr kumimoji="1" lang="zh-CN" altLang="en-US" sz="22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记录最近顶点编号</a:t>
            </a:r>
          </a:p>
          <a:p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200" b="1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2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(“ </a:t>
            </a:r>
            <a:r>
              <a:rPr kumimoji="1" lang="zh-CN" altLang="en-US" sz="22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</a:t>
            </a:r>
            <a:r>
              <a:rPr kumimoji="1" lang="en-US" altLang="zh-CN" sz="22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(%d</a:t>
            </a:r>
            <a:r>
              <a:rPr kumimoji="1" lang="zh-CN" altLang="en-US" sz="22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%d)</a:t>
            </a:r>
            <a:r>
              <a:rPr kumimoji="1" lang="zh-CN" altLang="en-US" sz="22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权为</a:t>
            </a:r>
            <a:r>
              <a:rPr kumimoji="1" lang="en-US" altLang="zh-CN" sz="22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:%d\n”</a:t>
            </a:r>
            <a:r>
              <a:rPr kumimoji="1" lang="zh-CN" altLang="en-US" sz="22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closest[k]</a:t>
            </a:r>
            <a:r>
              <a:rPr kumimoji="1" lang="zh-CN" altLang="en-US" sz="22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min); </a:t>
            </a:r>
            <a:r>
              <a:rPr kumimoji="1" lang="en-US" altLang="zh-CN" sz="16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16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输出生成的最小生成树的边和权值</a:t>
            </a:r>
            <a:endParaRPr kumimoji="1" lang="en-US" altLang="zh-CN" sz="1600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2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2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[k]=0;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2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2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标记</a:t>
            </a:r>
            <a:r>
              <a:rPr kumimoji="1" lang="en-US" altLang="zh-CN" sz="22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已经加入</a:t>
            </a:r>
            <a:r>
              <a:rPr kumimoji="1" lang="en-US" altLang="zh-CN" sz="22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125516" y="3978657"/>
            <a:ext cx="3613161" cy="2224914"/>
            <a:chOff x="473069" y="3643314"/>
            <a:chExt cx="3613161" cy="2224914"/>
          </a:xfrm>
        </p:grpSpPr>
        <p:sp>
          <p:nvSpPr>
            <p:cNvPr id="69645" name="Oval 1037"/>
            <p:cNvSpPr>
              <a:spLocks noChangeArrowheads="1"/>
            </p:cNvSpPr>
            <p:nvPr/>
          </p:nvSpPr>
          <p:spPr bwMode="auto">
            <a:xfrm>
              <a:off x="2933705" y="4002089"/>
              <a:ext cx="1152525" cy="1368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69643" name="Oval 1035"/>
            <p:cNvSpPr>
              <a:spLocks noChangeArrowheads="1"/>
            </p:cNvSpPr>
            <p:nvPr/>
          </p:nvSpPr>
          <p:spPr bwMode="auto">
            <a:xfrm>
              <a:off x="3295655" y="45069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en-US" altLang="zh-CN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644" name="Oval 1036"/>
            <p:cNvSpPr>
              <a:spLocks noChangeArrowheads="1"/>
            </p:cNvSpPr>
            <p:nvPr/>
          </p:nvSpPr>
          <p:spPr bwMode="auto">
            <a:xfrm>
              <a:off x="473069" y="4075114"/>
              <a:ext cx="1008063" cy="136842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69646" name="Text Box 1038"/>
            <p:cNvSpPr txBox="1">
              <a:spLocks noChangeArrowheads="1"/>
            </p:cNvSpPr>
            <p:nvPr/>
          </p:nvSpPr>
          <p:spPr bwMode="auto">
            <a:xfrm>
              <a:off x="714348" y="3643314"/>
              <a:ext cx="503237" cy="46166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FF"/>
                  </a:solidFill>
                  <a:cs typeface="Times New Roman" pitchFamily="18" charset="0"/>
                </a:rPr>
                <a:t>U</a:t>
              </a:r>
            </a:p>
          </p:txBody>
        </p:sp>
        <p:sp>
          <p:nvSpPr>
            <p:cNvPr id="69647" name="Text Box 1039"/>
            <p:cNvSpPr txBox="1">
              <a:spLocks noChangeArrowheads="1"/>
            </p:cNvSpPr>
            <p:nvPr/>
          </p:nvSpPr>
          <p:spPr bwMode="auto">
            <a:xfrm>
              <a:off x="3006730" y="3643314"/>
              <a:ext cx="1079500" cy="46166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FF"/>
                  </a:solidFill>
                  <a:cs typeface="Times New Roman" pitchFamily="18" charset="0"/>
                </a:rPr>
                <a:t>V</a:t>
              </a:r>
              <a:r>
                <a:rPr lang="zh-CN" altLang="en-US" b="1" dirty="0">
                  <a:solidFill>
                    <a:srgbClr val="0000FF"/>
                  </a:solidFill>
                  <a:cs typeface="Times New Roman" pitchFamily="18" charset="0"/>
                </a:rPr>
                <a:t>－</a:t>
              </a:r>
              <a:r>
                <a:rPr lang="en-US" altLang="zh-CN" b="1" dirty="0">
                  <a:solidFill>
                    <a:srgbClr val="0000FF"/>
                  </a:solidFill>
                  <a:cs typeface="Times New Roman" pitchFamily="18" charset="0"/>
                </a:rPr>
                <a:t>U</a:t>
              </a:r>
            </a:p>
          </p:txBody>
        </p:sp>
        <p:sp>
          <p:nvSpPr>
            <p:cNvPr id="69649" name="Oval 1041"/>
            <p:cNvSpPr>
              <a:spLocks noChangeArrowheads="1"/>
            </p:cNvSpPr>
            <p:nvPr/>
          </p:nvSpPr>
          <p:spPr bwMode="auto">
            <a:xfrm>
              <a:off x="761994" y="435769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69650" name="Text Box 1042"/>
            <p:cNvSpPr txBox="1">
              <a:spLocks noChangeArrowheads="1"/>
            </p:cNvSpPr>
            <p:nvPr/>
          </p:nvSpPr>
          <p:spPr bwMode="auto">
            <a:xfrm>
              <a:off x="1404998" y="4255644"/>
              <a:ext cx="1601732" cy="46166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 err="1">
                  <a:solidFill>
                    <a:srgbClr val="3333FF"/>
                  </a:solidFill>
                  <a:ea typeface="楷体_GB2312" pitchFamily="49" charset="-122"/>
                </a:rPr>
                <a:t>lowcost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[k]</a:t>
              </a:r>
            </a:p>
          </p:txBody>
        </p:sp>
        <p:sp>
          <p:nvSpPr>
            <p:cNvPr id="69651" name="Line 1043"/>
            <p:cNvSpPr>
              <a:spLocks noChangeShapeType="1"/>
            </p:cNvSpPr>
            <p:nvPr/>
          </p:nvSpPr>
          <p:spPr bwMode="auto">
            <a:xfrm flipH="1" flipV="1">
              <a:off x="1142976" y="4799022"/>
              <a:ext cx="360363" cy="57626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69652" name="Text Box 1044"/>
            <p:cNvSpPr txBox="1">
              <a:spLocks noChangeArrowheads="1"/>
            </p:cNvSpPr>
            <p:nvPr/>
          </p:nvSpPr>
          <p:spPr bwMode="auto">
            <a:xfrm>
              <a:off x="1285851" y="5406563"/>
              <a:ext cx="1924068" cy="46166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closest[</a:t>
              </a:r>
              <a:r>
                <a:rPr lang="en-US" altLang="zh-CN" b="1" i="1" dirty="0">
                  <a:solidFill>
                    <a:srgbClr val="3333FF"/>
                  </a:solidFill>
                  <a:ea typeface="楷体_GB2312" pitchFamily="49" charset="-122"/>
                </a:rPr>
                <a:t>k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]=</a:t>
              </a:r>
              <a:r>
                <a:rPr lang="en-US" altLang="zh-CN" b="1" i="1" dirty="0">
                  <a:solidFill>
                    <a:srgbClr val="3333FF"/>
                  </a:solidFill>
                  <a:ea typeface="楷体_GB2312" pitchFamily="49" charset="-122"/>
                </a:rPr>
                <a:t>x</a:t>
              </a:r>
            </a:p>
          </p:txBody>
        </p:sp>
      </p:grpSp>
      <p:sp>
        <p:nvSpPr>
          <p:cNvPr id="16" name="Freeform 1040"/>
          <p:cNvSpPr>
            <a:spLocks/>
          </p:cNvSpPr>
          <p:nvPr/>
        </p:nvSpPr>
        <p:spPr bwMode="auto">
          <a:xfrm flipV="1">
            <a:off x="1842814" y="4969973"/>
            <a:ext cx="2101861" cy="73024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1119" y="0"/>
              </a:cxn>
            </a:cxnLst>
            <a:rect l="0" t="0" r="r" b="b"/>
            <a:pathLst>
              <a:path w="1119" h="95">
                <a:moveTo>
                  <a:pt x="0" y="95"/>
                </a:moveTo>
                <a:lnTo>
                  <a:pt x="1119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5428915" y="4751499"/>
            <a:ext cx="642942" cy="357190"/>
          </a:xfrm>
          <a:prstGeom prst="rightArrow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19" name="Oval 1037"/>
          <p:cNvSpPr>
            <a:spLocks noChangeArrowheads="1"/>
          </p:cNvSpPr>
          <p:nvPr/>
        </p:nvSpPr>
        <p:spPr bwMode="auto">
          <a:xfrm>
            <a:off x="9086880" y="4154490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4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20" name="Oval 1035"/>
          <p:cNvSpPr>
            <a:spLocks noChangeArrowheads="1"/>
          </p:cNvSpPr>
          <p:nvPr/>
        </p:nvSpPr>
        <p:spPr bwMode="auto">
          <a:xfrm>
            <a:off x="9448829" y="46593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zh-CN" b="1" i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1036"/>
          <p:cNvSpPr>
            <a:spLocks noChangeArrowheads="1"/>
          </p:cNvSpPr>
          <p:nvPr/>
        </p:nvSpPr>
        <p:spPr bwMode="auto">
          <a:xfrm>
            <a:off x="6926292" y="4227515"/>
            <a:ext cx="1008063" cy="13684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22" name="Text Box 1038"/>
          <p:cNvSpPr txBox="1">
            <a:spLocks noChangeArrowheads="1"/>
          </p:cNvSpPr>
          <p:nvPr/>
        </p:nvSpPr>
        <p:spPr bwMode="auto">
          <a:xfrm>
            <a:off x="7164400" y="3795715"/>
            <a:ext cx="503237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U</a:t>
            </a:r>
          </a:p>
        </p:txBody>
      </p:sp>
      <p:sp>
        <p:nvSpPr>
          <p:cNvPr id="23" name="Text Box 1039"/>
          <p:cNvSpPr txBox="1">
            <a:spLocks noChangeArrowheads="1"/>
          </p:cNvSpPr>
          <p:nvPr/>
        </p:nvSpPr>
        <p:spPr bwMode="auto">
          <a:xfrm>
            <a:off x="9159904" y="3786192"/>
            <a:ext cx="1079500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V</a:t>
            </a:r>
            <a:r>
              <a:rPr lang="zh-CN" altLang="en-US" b="1" dirty="0">
                <a:solidFill>
                  <a:srgbClr val="0000FF"/>
                </a:solidFill>
                <a:cs typeface="Times New Roman" pitchFamily="18" charset="0"/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U</a:t>
            </a:r>
          </a:p>
        </p:txBody>
      </p:sp>
      <p:sp>
        <p:nvSpPr>
          <p:cNvPr id="25" name="Oval 1041"/>
          <p:cNvSpPr>
            <a:spLocks noChangeArrowheads="1"/>
          </p:cNvSpPr>
          <p:nvPr/>
        </p:nvSpPr>
        <p:spPr bwMode="auto">
          <a:xfrm>
            <a:off x="7215216" y="44354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60061" y="5859542"/>
            <a:ext cx="37957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输出：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closest[k]</a:t>
            </a:r>
            <a:r>
              <a:rPr kumimoji="1" lang="zh-CN" altLang="en-US" sz="22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k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7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18249E-17 -2.22222E-6 C -0.00781 0.00834 -0.01797 -0.00116 -0.04818 0.00695 C -0.07839 0.01528 -0.15352 0.04028 -0.18112 0.04908 " pathEditMode="relative" rAng="0" ptsTypes="A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20" grpId="1" animBg="1"/>
      <p:bldP spid="21" grpId="0" animBg="1"/>
      <p:bldP spid="22" grpId="0"/>
      <p:bldP spid="23" grpId="0"/>
      <p:bldP spid="25" grpId="0" animBg="1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 Box 1026">
            <a:extLst>
              <a:ext uri="{FF2B5EF4-FFF2-40B4-BE49-F238E27FC236}">
                <a16:creationId xmlns:a16="http://schemas.microsoft.com/office/drawing/2014/main" id="{E440EE4D-7EC3-44AF-B976-0FF06541F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05" y="2014945"/>
            <a:ext cx="7333195" cy="298809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for (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=1;i&lt;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g.n;i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{		</a:t>
            </a:r>
            <a:r>
              <a:rPr kumimoji="1" lang="en-US" altLang="zh-CN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</a:t>
            </a:r>
            <a:r>
              <a:rPr kumimoji="1" lang="en-US" altLang="zh-CN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(n-1)</a:t>
            </a:r>
            <a:r>
              <a:rPr kumimoji="1" lang="zh-CN" altLang="en-US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条边</a:t>
            </a:r>
          </a:p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min=INF;</a:t>
            </a:r>
          </a:p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(j=0;j&lt;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g.n;j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	</a:t>
            </a:r>
            <a:r>
              <a:rPr kumimoji="1" lang="en-US" altLang="zh-CN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en-US" altLang="zh-CN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(V-U)</a:t>
            </a:r>
            <a:r>
              <a:rPr kumimoji="1" lang="zh-CN" altLang="en-US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中找出离</a:t>
            </a:r>
            <a:r>
              <a:rPr kumimoji="1" lang="en-US" altLang="zh-CN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最近的顶点</a:t>
            </a:r>
            <a:r>
              <a:rPr kumimoji="1" lang="en-US" altLang="zh-CN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</a:p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if (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[j]!=0 &amp;&amp;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[j]&lt;min) {</a:t>
            </a:r>
          </a:p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min=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[j];</a:t>
            </a:r>
          </a:p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k=j;			</a:t>
            </a:r>
            <a:r>
              <a:rPr kumimoji="1" lang="en-US" altLang="zh-CN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//k</a:t>
            </a:r>
            <a:r>
              <a:rPr kumimoji="1" lang="zh-CN" altLang="en-US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记录最近顶点编号</a:t>
            </a:r>
          </a:p>
          <a:p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(%d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%d)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权为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:%d\n"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closest[k]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min);</a:t>
            </a:r>
          </a:p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[k]=0;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标记</a:t>
            </a:r>
            <a:r>
              <a:rPr kumimoji="1" lang="en-US" altLang="zh-CN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已经加入</a:t>
            </a:r>
            <a:r>
              <a:rPr kumimoji="1" lang="en-US" altLang="zh-CN" sz="2000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</a:p>
        </p:txBody>
      </p:sp>
      <p:sp>
        <p:nvSpPr>
          <p:cNvPr id="158747" name="Text Box 27"/>
          <p:cNvSpPr txBox="1">
            <a:spLocks noChangeArrowheads="1"/>
          </p:cNvSpPr>
          <p:nvPr/>
        </p:nvSpPr>
        <p:spPr bwMode="auto">
          <a:xfrm>
            <a:off x="1294999" y="51752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U={ </a:t>
            </a:r>
            <a:r>
              <a:rPr kumimoji="1"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</a:rPr>
              <a:t>v</a:t>
            </a:r>
            <a:r>
              <a:rPr kumimoji="1" lang="en-US" altLang="zh-CN" sz="2000" b="1" baseline="-250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</a:rPr>
              <a:t>0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58748" name="Text Box 28"/>
          <p:cNvSpPr txBox="1">
            <a:spLocks noChangeArrowheads="1"/>
          </p:cNvSpPr>
          <p:nvPr/>
        </p:nvSpPr>
        <p:spPr bwMode="auto">
          <a:xfrm>
            <a:off x="2063552" y="5005027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U={ v</a:t>
            </a:r>
            <a:r>
              <a:rPr kumimoji="1" lang="en-US" altLang="zh-CN" sz="1800" b="1">
                <a:solidFill>
                  <a:srgbClr val="000000"/>
                </a:solidFill>
                <a:latin typeface="Times New Roman" pitchFamily="18" charset="0"/>
              </a:rPr>
              <a:t>0,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1800" b="1">
                <a:solidFill>
                  <a:srgbClr val="000000"/>
                </a:solidFill>
                <a:latin typeface="Times New Roman" pitchFamily="18" charset="0"/>
              </a:rPr>
              <a:t>2}</a:t>
            </a:r>
          </a:p>
        </p:txBody>
      </p:sp>
      <p:sp>
        <p:nvSpPr>
          <p:cNvPr id="158750" name="Text Box 30"/>
          <p:cNvSpPr txBox="1">
            <a:spLocks noChangeArrowheads="1"/>
          </p:cNvSpPr>
          <p:nvPr/>
        </p:nvSpPr>
        <p:spPr bwMode="auto">
          <a:xfrm>
            <a:off x="3297391" y="517525"/>
            <a:ext cx="331033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V-U={ </a:t>
            </a:r>
            <a:r>
              <a:rPr kumimoji="1" lang="en-US" altLang="zh-CN" sz="2000" b="1" dirty="0">
                <a:solidFill>
                  <a:srgbClr val="000000"/>
                </a:solidFill>
                <a:highlight>
                  <a:srgbClr val="00FFFF"/>
                </a:highlight>
                <a:latin typeface="Times New Roman" pitchFamily="18" charset="0"/>
              </a:rPr>
              <a:t>v1,v2,v3,v4,v5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58751" name="Text Box 31"/>
          <p:cNvSpPr txBox="1">
            <a:spLocks noChangeArrowheads="1"/>
          </p:cNvSpPr>
          <p:nvPr/>
        </p:nvSpPr>
        <p:spPr bwMode="auto">
          <a:xfrm>
            <a:off x="4044752" y="5005027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V-U={ </a:t>
            </a:r>
            <a:r>
              <a:rPr kumimoji="1" lang="en-US" altLang="zh-CN" sz="2400" b="1" dirty="0">
                <a:solidFill>
                  <a:srgbClr val="000000"/>
                </a:solidFill>
                <a:highlight>
                  <a:srgbClr val="00FFFF"/>
                </a:highlight>
                <a:latin typeface="Times New Roman" pitchFamily="18" charset="0"/>
              </a:rPr>
              <a:t>v</a:t>
            </a:r>
            <a:r>
              <a:rPr kumimoji="1" lang="en-US" altLang="zh-CN" sz="1800" b="1" dirty="0">
                <a:solidFill>
                  <a:srgbClr val="000000"/>
                </a:solidFill>
                <a:highlight>
                  <a:srgbClr val="00FFFF"/>
                </a:highlight>
                <a:latin typeface="Times New Roman" pitchFamily="18" charset="0"/>
              </a:rPr>
              <a:t>1, V3,V4,V5 </a:t>
            </a:r>
            <a:r>
              <a:rPr kumimoji="1" lang="en-US" altLang="zh-CN" sz="18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69642" name="Group 125"/>
          <p:cNvGrpSpPr>
            <a:grpSpLocks/>
          </p:cNvGrpSpPr>
          <p:nvPr/>
        </p:nvGrpSpPr>
        <p:grpSpPr bwMode="auto">
          <a:xfrm>
            <a:off x="8184727" y="686768"/>
            <a:ext cx="3810000" cy="2103438"/>
            <a:chOff x="3744" y="1248"/>
            <a:chExt cx="1717" cy="1325"/>
          </a:xfrm>
        </p:grpSpPr>
        <p:grpSp>
          <p:nvGrpSpPr>
            <p:cNvPr id="69759" name="Group 33"/>
            <p:cNvGrpSpPr>
              <a:grpSpLocks/>
            </p:cNvGrpSpPr>
            <p:nvPr/>
          </p:nvGrpSpPr>
          <p:grpSpPr bwMode="auto">
            <a:xfrm>
              <a:off x="4651" y="1824"/>
              <a:ext cx="286" cy="411"/>
              <a:chOff x="1532" y="1657"/>
              <a:chExt cx="288" cy="411"/>
            </a:xfrm>
          </p:grpSpPr>
          <p:sp>
            <p:nvSpPr>
              <p:cNvPr id="69801" name="Oval 34"/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9802" name="Text Box 35"/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2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9760" name="Group 36"/>
            <p:cNvGrpSpPr>
              <a:grpSpLocks/>
            </p:cNvGrpSpPr>
            <p:nvPr/>
          </p:nvGrpSpPr>
          <p:grpSpPr bwMode="auto">
            <a:xfrm>
              <a:off x="4651" y="1344"/>
              <a:ext cx="286" cy="411"/>
              <a:chOff x="1532" y="1657"/>
              <a:chExt cx="288" cy="411"/>
            </a:xfrm>
          </p:grpSpPr>
          <p:sp>
            <p:nvSpPr>
              <p:cNvPr id="69799" name="Oval 37"/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9800" name="Text Box 38"/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0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9761" name="Group 39"/>
            <p:cNvGrpSpPr>
              <a:grpSpLocks/>
            </p:cNvGrpSpPr>
            <p:nvPr/>
          </p:nvGrpSpPr>
          <p:grpSpPr bwMode="auto">
            <a:xfrm>
              <a:off x="5175" y="1728"/>
              <a:ext cx="286" cy="411"/>
              <a:chOff x="1532" y="1657"/>
              <a:chExt cx="288" cy="411"/>
            </a:xfrm>
          </p:grpSpPr>
          <p:sp>
            <p:nvSpPr>
              <p:cNvPr id="69797" name="Oval 40"/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9798" name="Text Box 41"/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3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9762" name="Group 42"/>
            <p:cNvGrpSpPr>
              <a:grpSpLocks/>
            </p:cNvGrpSpPr>
            <p:nvPr/>
          </p:nvGrpSpPr>
          <p:grpSpPr bwMode="auto">
            <a:xfrm>
              <a:off x="4937" y="2304"/>
              <a:ext cx="391" cy="269"/>
              <a:chOff x="1532" y="1657"/>
              <a:chExt cx="288" cy="269"/>
            </a:xfrm>
          </p:grpSpPr>
          <p:sp>
            <p:nvSpPr>
              <p:cNvPr id="69795" name="Oval 43"/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9796" name="Text Box 44"/>
              <p:cNvSpPr txBox="1">
                <a:spLocks noChangeArrowheads="1"/>
              </p:cNvSpPr>
              <p:nvPr/>
            </p:nvSpPr>
            <p:spPr bwMode="auto">
              <a:xfrm>
                <a:off x="1561" y="1680"/>
                <a:ext cx="2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5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9763" name="Group 45"/>
            <p:cNvGrpSpPr>
              <a:grpSpLocks/>
            </p:cNvGrpSpPr>
            <p:nvPr/>
          </p:nvGrpSpPr>
          <p:grpSpPr bwMode="auto">
            <a:xfrm>
              <a:off x="4224" y="2304"/>
              <a:ext cx="380" cy="269"/>
              <a:chOff x="1532" y="1657"/>
              <a:chExt cx="288" cy="269"/>
            </a:xfrm>
          </p:grpSpPr>
          <p:sp>
            <p:nvSpPr>
              <p:cNvPr id="69793" name="Oval 46"/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9794" name="Text Box 47"/>
              <p:cNvSpPr txBox="1">
                <a:spLocks noChangeArrowheads="1"/>
              </p:cNvSpPr>
              <p:nvPr/>
            </p:nvSpPr>
            <p:spPr bwMode="auto">
              <a:xfrm>
                <a:off x="1561" y="1680"/>
                <a:ext cx="2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4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9764" name="Group 48"/>
            <p:cNvGrpSpPr>
              <a:grpSpLocks/>
            </p:cNvGrpSpPr>
            <p:nvPr/>
          </p:nvGrpSpPr>
          <p:grpSpPr bwMode="auto">
            <a:xfrm>
              <a:off x="4080" y="1728"/>
              <a:ext cx="286" cy="411"/>
              <a:chOff x="1532" y="1657"/>
              <a:chExt cx="288" cy="411"/>
            </a:xfrm>
          </p:grpSpPr>
          <p:sp>
            <p:nvSpPr>
              <p:cNvPr id="69791" name="Oval 49"/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9792" name="Text Box 50"/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1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69765" name="Line 51"/>
            <p:cNvSpPr>
              <a:spLocks noChangeShapeType="1"/>
            </p:cNvSpPr>
            <p:nvPr/>
          </p:nvSpPr>
          <p:spPr bwMode="auto">
            <a:xfrm flipH="1">
              <a:off x="4318" y="1488"/>
              <a:ext cx="333" cy="28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66" name="Line 52"/>
            <p:cNvSpPr>
              <a:spLocks noChangeShapeType="1"/>
            </p:cNvSpPr>
            <p:nvPr/>
          </p:nvSpPr>
          <p:spPr bwMode="auto">
            <a:xfrm>
              <a:off x="4937" y="1536"/>
              <a:ext cx="286" cy="24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67" name="Line 53"/>
            <p:cNvSpPr>
              <a:spLocks noChangeShapeType="1"/>
            </p:cNvSpPr>
            <p:nvPr/>
          </p:nvSpPr>
          <p:spPr bwMode="auto">
            <a:xfrm>
              <a:off x="4262" y="1987"/>
              <a:ext cx="117" cy="317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68" name="Line 54"/>
            <p:cNvSpPr>
              <a:spLocks noChangeShapeType="1"/>
            </p:cNvSpPr>
            <p:nvPr/>
          </p:nvSpPr>
          <p:spPr bwMode="auto">
            <a:xfrm flipH="1">
              <a:off x="5128" y="2016"/>
              <a:ext cx="143" cy="336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69" name="Line 55"/>
            <p:cNvSpPr>
              <a:spLocks noChangeShapeType="1"/>
            </p:cNvSpPr>
            <p:nvPr/>
          </p:nvSpPr>
          <p:spPr bwMode="auto">
            <a:xfrm>
              <a:off x="4604" y="2448"/>
              <a:ext cx="333" cy="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70" name="Line 56"/>
            <p:cNvSpPr>
              <a:spLocks noChangeShapeType="1"/>
            </p:cNvSpPr>
            <p:nvPr/>
          </p:nvSpPr>
          <p:spPr bwMode="auto">
            <a:xfrm>
              <a:off x="4794" y="1632"/>
              <a:ext cx="0" cy="192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71" name="Line 57"/>
            <p:cNvSpPr>
              <a:spLocks noChangeShapeType="1"/>
            </p:cNvSpPr>
            <p:nvPr/>
          </p:nvSpPr>
          <p:spPr bwMode="auto">
            <a:xfrm flipH="1">
              <a:off x="4545" y="2064"/>
              <a:ext cx="154" cy="267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72" name="Line 58"/>
            <p:cNvSpPr>
              <a:spLocks noChangeShapeType="1"/>
            </p:cNvSpPr>
            <p:nvPr/>
          </p:nvSpPr>
          <p:spPr bwMode="auto">
            <a:xfrm>
              <a:off x="4890" y="2064"/>
              <a:ext cx="142" cy="24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73" name="Line 59"/>
            <p:cNvSpPr>
              <a:spLocks noChangeShapeType="1"/>
            </p:cNvSpPr>
            <p:nvPr/>
          </p:nvSpPr>
          <p:spPr bwMode="auto">
            <a:xfrm>
              <a:off x="4366" y="1872"/>
              <a:ext cx="285" cy="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74" name="Line 60"/>
            <p:cNvSpPr>
              <a:spLocks noChangeShapeType="1"/>
            </p:cNvSpPr>
            <p:nvPr/>
          </p:nvSpPr>
          <p:spPr bwMode="auto">
            <a:xfrm flipH="1">
              <a:off x="4936" y="1872"/>
              <a:ext cx="239" cy="57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75" name="Text Box 61"/>
            <p:cNvSpPr txBox="1">
              <a:spLocks noChangeArrowheads="1"/>
            </p:cNvSpPr>
            <p:nvPr/>
          </p:nvSpPr>
          <p:spPr bwMode="auto">
            <a:xfrm>
              <a:off x="4164" y="2005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3</a:t>
              </a:r>
            </a:p>
          </p:txBody>
        </p:sp>
        <p:sp>
          <p:nvSpPr>
            <p:cNvPr id="69776" name="Text Box 62"/>
            <p:cNvSpPr txBox="1">
              <a:spLocks noChangeArrowheads="1"/>
            </p:cNvSpPr>
            <p:nvPr/>
          </p:nvSpPr>
          <p:spPr bwMode="auto">
            <a:xfrm>
              <a:off x="4318" y="139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69777" name="Text Box 63"/>
            <p:cNvSpPr txBox="1">
              <a:spLocks noChangeArrowheads="1"/>
            </p:cNvSpPr>
            <p:nvPr/>
          </p:nvSpPr>
          <p:spPr bwMode="auto">
            <a:xfrm>
              <a:off x="5032" y="139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69778" name="Text Box 64"/>
            <p:cNvSpPr txBox="1">
              <a:spLocks noChangeArrowheads="1"/>
            </p:cNvSpPr>
            <p:nvPr/>
          </p:nvSpPr>
          <p:spPr bwMode="auto">
            <a:xfrm>
              <a:off x="5175" y="2064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2</a:t>
              </a:r>
            </a:p>
          </p:txBody>
        </p:sp>
        <p:sp>
          <p:nvSpPr>
            <p:cNvPr id="69779" name="Text Box 65"/>
            <p:cNvSpPr txBox="1">
              <a:spLocks noChangeArrowheads="1"/>
            </p:cNvSpPr>
            <p:nvPr/>
          </p:nvSpPr>
          <p:spPr bwMode="auto">
            <a:xfrm>
              <a:off x="4651" y="1584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1</a:t>
              </a:r>
            </a:p>
          </p:txBody>
        </p:sp>
        <p:sp>
          <p:nvSpPr>
            <p:cNvPr id="69780" name="Text Box 66"/>
            <p:cNvSpPr txBox="1">
              <a:spLocks noChangeArrowheads="1"/>
            </p:cNvSpPr>
            <p:nvPr/>
          </p:nvSpPr>
          <p:spPr bwMode="auto">
            <a:xfrm>
              <a:off x="4461" y="2028"/>
              <a:ext cx="1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69781" name="Text Box 67"/>
            <p:cNvSpPr txBox="1">
              <a:spLocks noChangeArrowheads="1"/>
            </p:cNvSpPr>
            <p:nvPr/>
          </p:nvSpPr>
          <p:spPr bwMode="auto">
            <a:xfrm>
              <a:off x="4937" y="1680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69782" name="Text Box 68"/>
            <p:cNvSpPr txBox="1">
              <a:spLocks noChangeArrowheads="1"/>
            </p:cNvSpPr>
            <p:nvPr/>
          </p:nvSpPr>
          <p:spPr bwMode="auto">
            <a:xfrm>
              <a:off x="4461" y="1680"/>
              <a:ext cx="1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69783" name="Text Box 69"/>
            <p:cNvSpPr txBox="1">
              <a:spLocks noChangeArrowheads="1"/>
            </p:cNvSpPr>
            <p:nvPr/>
          </p:nvSpPr>
          <p:spPr bwMode="auto">
            <a:xfrm>
              <a:off x="4923" y="2054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4</a:t>
              </a:r>
            </a:p>
          </p:txBody>
        </p:sp>
        <p:sp>
          <p:nvSpPr>
            <p:cNvPr id="69784" name="Text Box 70"/>
            <p:cNvSpPr txBox="1">
              <a:spLocks noChangeArrowheads="1"/>
            </p:cNvSpPr>
            <p:nvPr/>
          </p:nvSpPr>
          <p:spPr bwMode="auto">
            <a:xfrm>
              <a:off x="4699" y="220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grpSp>
          <p:nvGrpSpPr>
            <p:cNvPr id="69785" name="Group 71"/>
            <p:cNvGrpSpPr>
              <a:grpSpLocks/>
            </p:cNvGrpSpPr>
            <p:nvPr/>
          </p:nvGrpSpPr>
          <p:grpSpPr bwMode="auto">
            <a:xfrm>
              <a:off x="4320" y="1488"/>
              <a:ext cx="912" cy="336"/>
              <a:chOff x="4176" y="2880"/>
              <a:chExt cx="912" cy="336"/>
            </a:xfrm>
          </p:grpSpPr>
          <p:sp>
            <p:nvSpPr>
              <p:cNvPr id="69788" name="Line 72"/>
              <p:cNvSpPr>
                <a:spLocks noChangeShapeType="1"/>
              </p:cNvSpPr>
              <p:nvPr/>
            </p:nvSpPr>
            <p:spPr bwMode="auto">
              <a:xfrm flipH="1">
                <a:off x="4176" y="2880"/>
                <a:ext cx="336" cy="28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69789" name="Line 73"/>
              <p:cNvSpPr>
                <a:spLocks noChangeShapeType="1"/>
              </p:cNvSpPr>
              <p:nvPr/>
            </p:nvSpPr>
            <p:spPr bwMode="auto">
              <a:xfrm>
                <a:off x="4800" y="2928"/>
                <a:ext cx="288" cy="24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69790" name="Line 74"/>
              <p:cNvSpPr>
                <a:spLocks noChangeShapeType="1"/>
              </p:cNvSpPr>
              <p:nvPr/>
            </p:nvSpPr>
            <p:spPr bwMode="auto">
              <a:xfrm>
                <a:off x="4656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69786" name="Oval 75"/>
            <p:cNvSpPr>
              <a:spLocks noChangeArrowheads="1"/>
            </p:cNvSpPr>
            <p:nvPr/>
          </p:nvSpPr>
          <p:spPr bwMode="auto">
            <a:xfrm>
              <a:off x="4560" y="1248"/>
              <a:ext cx="480" cy="432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69787" name="AutoShape 76"/>
            <p:cNvSpPr>
              <a:spLocks noChangeArrowheads="1"/>
            </p:cNvSpPr>
            <p:nvPr/>
          </p:nvSpPr>
          <p:spPr bwMode="auto">
            <a:xfrm>
              <a:off x="3744" y="1296"/>
              <a:ext cx="432" cy="240"/>
            </a:xfrm>
            <a:prstGeom prst="wedgeEllipseCallout">
              <a:avLst>
                <a:gd name="adj1" fmla="val 138889"/>
                <a:gd name="adj2" fmla="val 25417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宋体" charset="-122"/>
                </a:rPr>
                <a:t>U</a:t>
              </a:r>
            </a:p>
          </p:txBody>
        </p:sp>
      </p:grpSp>
      <p:grpSp>
        <p:nvGrpSpPr>
          <p:cNvPr id="68619" name="Group 126"/>
          <p:cNvGrpSpPr>
            <a:grpSpLocks/>
          </p:cNvGrpSpPr>
          <p:nvPr/>
        </p:nvGrpSpPr>
        <p:grpSpPr bwMode="auto">
          <a:xfrm>
            <a:off x="8273045" y="3916795"/>
            <a:ext cx="3610744" cy="2633663"/>
            <a:chOff x="3888" y="2554"/>
            <a:chExt cx="1621" cy="1659"/>
          </a:xfrm>
        </p:grpSpPr>
        <p:grpSp>
          <p:nvGrpSpPr>
            <p:cNvPr id="69712" name="Group 78"/>
            <p:cNvGrpSpPr>
              <a:grpSpLocks/>
            </p:cNvGrpSpPr>
            <p:nvPr/>
          </p:nvGrpSpPr>
          <p:grpSpPr bwMode="auto">
            <a:xfrm>
              <a:off x="4653" y="3322"/>
              <a:ext cx="332" cy="411"/>
              <a:chOff x="1532" y="1657"/>
              <a:chExt cx="288" cy="411"/>
            </a:xfrm>
          </p:grpSpPr>
          <p:sp>
            <p:nvSpPr>
              <p:cNvPr id="69757" name="Oval 79"/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9758" name="Text Box 80"/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2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9713" name="Group 81"/>
            <p:cNvGrpSpPr>
              <a:grpSpLocks/>
            </p:cNvGrpSpPr>
            <p:nvPr/>
          </p:nvGrpSpPr>
          <p:grpSpPr bwMode="auto">
            <a:xfrm>
              <a:off x="4653" y="2842"/>
              <a:ext cx="332" cy="412"/>
              <a:chOff x="1532" y="1657"/>
              <a:chExt cx="288" cy="412"/>
            </a:xfrm>
          </p:grpSpPr>
          <p:sp>
            <p:nvSpPr>
              <p:cNvPr id="69755" name="Oval 82"/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9756" name="Text Box 83"/>
              <p:cNvSpPr txBox="1">
                <a:spLocks noChangeArrowheads="1"/>
              </p:cNvSpPr>
              <p:nvPr/>
            </p:nvSpPr>
            <p:spPr bwMode="auto">
              <a:xfrm>
                <a:off x="1542" y="1681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0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9714" name="Group 84"/>
            <p:cNvGrpSpPr>
              <a:grpSpLocks/>
            </p:cNvGrpSpPr>
            <p:nvPr/>
          </p:nvGrpSpPr>
          <p:grpSpPr bwMode="auto">
            <a:xfrm>
              <a:off x="5177" y="3226"/>
              <a:ext cx="332" cy="411"/>
              <a:chOff x="1532" y="1657"/>
              <a:chExt cx="288" cy="411"/>
            </a:xfrm>
          </p:grpSpPr>
          <p:sp>
            <p:nvSpPr>
              <p:cNvPr id="69753" name="Oval 85"/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9754" name="Text Box 86"/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3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9715" name="Group 87"/>
            <p:cNvGrpSpPr>
              <a:grpSpLocks/>
            </p:cNvGrpSpPr>
            <p:nvPr/>
          </p:nvGrpSpPr>
          <p:grpSpPr bwMode="auto">
            <a:xfrm>
              <a:off x="4939" y="3802"/>
              <a:ext cx="332" cy="411"/>
              <a:chOff x="1532" y="1657"/>
              <a:chExt cx="288" cy="411"/>
            </a:xfrm>
          </p:grpSpPr>
          <p:sp>
            <p:nvSpPr>
              <p:cNvPr id="69751" name="Oval 88"/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9752" name="Text Box 89"/>
              <p:cNvSpPr txBox="1">
                <a:spLocks noChangeArrowheads="1"/>
              </p:cNvSpPr>
              <p:nvPr/>
            </p:nvSpPr>
            <p:spPr bwMode="auto">
              <a:xfrm>
                <a:off x="1561" y="1680"/>
                <a:ext cx="25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5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9716" name="Group 90"/>
            <p:cNvGrpSpPr>
              <a:grpSpLocks/>
            </p:cNvGrpSpPr>
            <p:nvPr/>
          </p:nvGrpSpPr>
          <p:grpSpPr bwMode="auto">
            <a:xfrm>
              <a:off x="4320" y="3802"/>
              <a:ext cx="332" cy="411"/>
              <a:chOff x="1532" y="1657"/>
              <a:chExt cx="288" cy="411"/>
            </a:xfrm>
          </p:grpSpPr>
          <p:sp>
            <p:nvSpPr>
              <p:cNvPr id="69749" name="Oval 91"/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9750" name="Text Box 92"/>
              <p:cNvSpPr txBox="1">
                <a:spLocks noChangeArrowheads="1"/>
              </p:cNvSpPr>
              <p:nvPr/>
            </p:nvSpPr>
            <p:spPr bwMode="auto">
              <a:xfrm>
                <a:off x="1561" y="1680"/>
                <a:ext cx="25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4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9717" name="Group 93"/>
            <p:cNvGrpSpPr>
              <a:grpSpLocks/>
            </p:cNvGrpSpPr>
            <p:nvPr/>
          </p:nvGrpSpPr>
          <p:grpSpPr bwMode="auto">
            <a:xfrm>
              <a:off x="4082" y="3226"/>
              <a:ext cx="332" cy="411"/>
              <a:chOff x="1532" y="1657"/>
              <a:chExt cx="288" cy="411"/>
            </a:xfrm>
          </p:grpSpPr>
          <p:sp>
            <p:nvSpPr>
              <p:cNvPr id="69747" name="Oval 94"/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9748" name="Text Box 95"/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1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69720" name="Line 98"/>
            <p:cNvSpPr>
              <a:spLocks noChangeShapeType="1"/>
            </p:cNvSpPr>
            <p:nvPr/>
          </p:nvSpPr>
          <p:spPr bwMode="auto">
            <a:xfrm>
              <a:off x="4295" y="3514"/>
              <a:ext cx="166" cy="28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21" name="Line 99"/>
            <p:cNvSpPr>
              <a:spLocks noChangeShapeType="1"/>
            </p:cNvSpPr>
            <p:nvPr/>
          </p:nvSpPr>
          <p:spPr bwMode="auto">
            <a:xfrm flipH="1">
              <a:off x="5187" y="3508"/>
              <a:ext cx="148" cy="304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22" name="Line 100"/>
            <p:cNvSpPr>
              <a:spLocks noChangeShapeType="1"/>
            </p:cNvSpPr>
            <p:nvPr/>
          </p:nvSpPr>
          <p:spPr bwMode="auto">
            <a:xfrm>
              <a:off x="4661" y="3946"/>
              <a:ext cx="281" cy="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23" name="Line 101"/>
            <p:cNvSpPr>
              <a:spLocks noChangeShapeType="1"/>
            </p:cNvSpPr>
            <p:nvPr/>
          </p:nvSpPr>
          <p:spPr bwMode="auto">
            <a:xfrm>
              <a:off x="4826" y="3124"/>
              <a:ext cx="1" cy="192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728" name="Text Box 106"/>
            <p:cNvSpPr txBox="1">
              <a:spLocks noChangeArrowheads="1"/>
            </p:cNvSpPr>
            <p:nvPr/>
          </p:nvSpPr>
          <p:spPr bwMode="auto">
            <a:xfrm>
              <a:off x="4211" y="3537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3</a:t>
              </a:r>
            </a:p>
          </p:txBody>
        </p:sp>
        <p:sp>
          <p:nvSpPr>
            <p:cNvPr id="69729" name="Text Box 107"/>
            <p:cNvSpPr txBox="1">
              <a:spLocks noChangeArrowheads="1"/>
            </p:cNvSpPr>
            <p:nvPr/>
          </p:nvSpPr>
          <p:spPr bwMode="auto">
            <a:xfrm>
              <a:off x="4366" y="2890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69730" name="Text Box 108"/>
            <p:cNvSpPr txBox="1">
              <a:spLocks noChangeArrowheads="1"/>
            </p:cNvSpPr>
            <p:nvPr/>
          </p:nvSpPr>
          <p:spPr bwMode="auto">
            <a:xfrm>
              <a:off x="5080" y="2890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69731" name="Text Box 109"/>
            <p:cNvSpPr txBox="1">
              <a:spLocks noChangeArrowheads="1"/>
            </p:cNvSpPr>
            <p:nvPr/>
          </p:nvSpPr>
          <p:spPr bwMode="auto">
            <a:xfrm>
              <a:off x="5223" y="356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2</a:t>
              </a:r>
            </a:p>
          </p:txBody>
        </p:sp>
        <p:sp>
          <p:nvSpPr>
            <p:cNvPr id="69732" name="Text Box 110"/>
            <p:cNvSpPr txBox="1">
              <a:spLocks noChangeArrowheads="1"/>
            </p:cNvSpPr>
            <p:nvPr/>
          </p:nvSpPr>
          <p:spPr bwMode="auto">
            <a:xfrm>
              <a:off x="4711" y="3082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CC0099"/>
                  </a:solidFill>
                  <a:latin typeface="隶书" pitchFamily="49" charset="-122"/>
                  <a:ea typeface="隶书" pitchFamily="49" charset="-122"/>
                </a:rPr>
                <a:t>1</a:t>
              </a:r>
            </a:p>
          </p:txBody>
        </p:sp>
        <p:sp>
          <p:nvSpPr>
            <p:cNvPr id="69733" name="Text Box 111"/>
            <p:cNvSpPr txBox="1">
              <a:spLocks noChangeArrowheads="1"/>
            </p:cNvSpPr>
            <p:nvPr/>
          </p:nvSpPr>
          <p:spPr bwMode="auto">
            <a:xfrm>
              <a:off x="4518" y="3537"/>
              <a:ext cx="1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69734" name="Text Box 112"/>
            <p:cNvSpPr txBox="1">
              <a:spLocks noChangeArrowheads="1"/>
            </p:cNvSpPr>
            <p:nvPr/>
          </p:nvSpPr>
          <p:spPr bwMode="auto">
            <a:xfrm>
              <a:off x="4985" y="317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69735" name="Text Box 113"/>
            <p:cNvSpPr txBox="1">
              <a:spLocks noChangeArrowheads="1"/>
            </p:cNvSpPr>
            <p:nvPr/>
          </p:nvSpPr>
          <p:spPr bwMode="auto">
            <a:xfrm>
              <a:off x="4509" y="3178"/>
              <a:ext cx="1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69736" name="Text Box 114"/>
            <p:cNvSpPr txBox="1">
              <a:spLocks noChangeArrowheads="1"/>
            </p:cNvSpPr>
            <p:nvPr/>
          </p:nvSpPr>
          <p:spPr bwMode="auto">
            <a:xfrm>
              <a:off x="4985" y="3466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4</a:t>
              </a:r>
            </a:p>
          </p:txBody>
        </p:sp>
        <p:sp>
          <p:nvSpPr>
            <p:cNvPr id="69737" name="Text Box 115"/>
            <p:cNvSpPr txBox="1">
              <a:spLocks noChangeArrowheads="1"/>
            </p:cNvSpPr>
            <p:nvPr/>
          </p:nvSpPr>
          <p:spPr bwMode="auto">
            <a:xfrm>
              <a:off x="4695" y="3741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grpSp>
          <p:nvGrpSpPr>
            <p:cNvPr id="69738" name="Group 116"/>
            <p:cNvGrpSpPr>
              <a:grpSpLocks/>
            </p:cNvGrpSpPr>
            <p:nvPr/>
          </p:nvGrpSpPr>
          <p:grpSpPr bwMode="auto">
            <a:xfrm>
              <a:off x="4368" y="3011"/>
              <a:ext cx="895" cy="867"/>
              <a:chOff x="4176" y="2905"/>
              <a:chExt cx="895" cy="867"/>
            </a:xfrm>
          </p:grpSpPr>
          <p:sp>
            <p:nvSpPr>
              <p:cNvPr id="69741" name="Line 117"/>
              <p:cNvSpPr>
                <a:spLocks noChangeShapeType="1"/>
              </p:cNvSpPr>
              <p:nvPr/>
            </p:nvSpPr>
            <p:spPr bwMode="auto">
              <a:xfrm flipH="1">
                <a:off x="4176" y="2927"/>
                <a:ext cx="304" cy="241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69742" name="Line 118"/>
              <p:cNvSpPr>
                <a:spLocks noChangeShapeType="1"/>
              </p:cNvSpPr>
              <p:nvPr/>
            </p:nvSpPr>
            <p:spPr bwMode="auto">
              <a:xfrm>
                <a:off x="4783" y="2905"/>
                <a:ext cx="288" cy="24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69743" name="Line 119"/>
              <p:cNvSpPr>
                <a:spLocks noChangeShapeType="1"/>
              </p:cNvSpPr>
              <p:nvPr/>
            </p:nvSpPr>
            <p:spPr bwMode="auto">
              <a:xfrm flipH="1" flipV="1">
                <a:off x="4224" y="3264"/>
                <a:ext cx="249" cy="29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69744" name="Line 120"/>
              <p:cNvSpPr>
                <a:spLocks noChangeShapeType="1"/>
              </p:cNvSpPr>
              <p:nvPr/>
            </p:nvSpPr>
            <p:spPr bwMode="auto">
              <a:xfrm flipH="1">
                <a:off x="4787" y="3291"/>
                <a:ext cx="202" cy="3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69745" name="Line 121"/>
              <p:cNvSpPr>
                <a:spLocks noChangeShapeType="1"/>
              </p:cNvSpPr>
              <p:nvPr/>
            </p:nvSpPr>
            <p:spPr bwMode="auto">
              <a:xfrm flipH="1">
                <a:off x="4433" y="3484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69746" name="Line 122"/>
              <p:cNvSpPr>
                <a:spLocks noChangeShapeType="1"/>
              </p:cNvSpPr>
              <p:nvPr/>
            </p:nvSpPr>
            <p:spPr bwMode="auto">
              <a:xfrm>
                <a:off x="4724" y="3462"/>
                <a:ext cx="126" cy="253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69739" name="Oval 123"/>
            <p:cNvSpPr>
              <a:spLocks noChangeArrowheads="1"/>
            </p:cNvSpPr>
            <p:nvPr/>
          </p:nvSpPr>
          <p:spPr bwMode="auto">
            <a:xfrm>
              <a:off x="4608" y="2698"/>
              <a:ext cx="480" cy="1008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740" name="AutoShape 124"/>
            <p:cNvSpPr>
              <a:spLocks noChangeArrowheads="1"/>
            </p:cNvSpPr>
            <p:nvPr/>
          </p:nvSpPr>
          <p:spPr bwMode="auto">
            <a:xfrm>
              <a:off x="3888" y="2554"/>
              <a:ext cx="432" cy="240"/>
            </a:xfrm>
            <a:prstGeom prst="wedgeEllipseCallout">
              <a:avLst>
                <a:gd name="adj1" fmla="val 112269"/>
                <a:gd name="adj2" fmla="val 109167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宋体" charset="-122"/>
                </a:rPr>
                <a:t>U</a:t>
              </a:r>
            </a:p>
          </p:txBody>
        </p:sp>
      </p:grpSp>
      <p:graphicFrame>
        <p:nvGraphicFramePr>
          <p:cNvPr id="128" name="表格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18731"/>
              </p:ext>
            </p:extLst>
          </p:nvPr>
        </p:nvGraphicFramePr>
        <p:xfrm>
          <a:off x="685800" y="973137"/>
          <a:ext cx="6496981" cy="1008063"/>
        </p:xfrm>
        <a:graphic>
          <a:graphicData uri="http://schemas.openxmlformats.org/drawingml/2006/table">
            <a:tbl>
              <a:tblPr firstRow="1" firstCol="1" bandRow="1"/>
              <a:tblGrid>
                <a:gridCol w="2531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6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j </a:t>
                      </a:r>
                      <a:endParaRPr lang="zh-CN" sz="2000" b="1" i="1" kern="100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0 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1 </a:t>
                      </a:r>
                      <a:endParaRPr lang="zh-CN" sz="20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2</a:t>
                      </a:r>
                      <a:endParaRPr lang="zh-CN" sz="20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3</a:t>
                      </a:r>
                      <a:endParaRPr lang="zh-CN" sz="20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4</a:t>
                      </a:r>
                      <a:endParaRPr lang="zh-CN" sz="20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5</a:t>
                      </a:r>
                      <a:endParaRPr lang="zh-CN" sz="20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closest[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j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]</a:t>
                      </a:r>
                      <a:r>
                        <a:rPr lang="en-US" sz="2000" b="1" kern="100" dirty="0">
                          <a:solidFill>
                            <a:srgbClr val="0066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000" b="1" kern="100" dirty="0">
                        <a:solidFill>
                          <a:srgbClr val="0066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CN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lowcost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j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]</a:t>
                      </a:r>
                      <a:endParaRPr lang="zh-CN" sz="2000" b="1" kern="100" dirty="0">
                        <a:solidFill>
                          <a:srgbClr val="0066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6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5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1" lang="en-US" altLang="zh-CN" sz="2000" b="1" dirty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INF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1" lang="en-US" altLang="zh-CN" sz="2000" b="1" dirty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INF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11506"/>
              </p:ext>
            </p:extLst>
          </p:nvPr>
        </p:nvGraphicFramePr>
        <p:xfrm>
          <a:off x="724231" y="5452664"/>
          <a:ext cx="6504464" cy="1008063"/>
        </p:xfrm>
        <a:graphic>
          <a:graphicData uri="http://schemas.openxmlformats.org/drawingml/2006/table">
            <a:tbl>
              <a:tblPr firstRow="1" firstCol="1" bandRow="1"/>
              <a:tblGrid>
                <a:gridCol w="2533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6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i="1" kern="100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000" b="1" i="1" kern="100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1" i="1" kern="100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1 </a:t>
                      </a:r>
                      <a:endParaRPr lang="zh-CN" sz="20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3</a:t>
                      </a:r>
                      <a:endParaRPr lang="zh-CN" sz="20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5</a:t>
                      </a:r>
                      <a:endParaRPr lang="zh-CN" sz="20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closest[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k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]</a:t>
                      </a:r>
                      <a:r>
                        <a:rPr lang="en-US" sz="2000" b="1" kern="100" dirty="0">
                          <a:solidFill>
                            <a:srgbClr val="0066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000" b="1" kern="100" dirty="0">
                        <a:solidFill>
                          <a:srgbClr val="0066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CN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lowcost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k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]</a:t>
                      </a:r>
                      <a:endParaRPr lang="zh-CN" sz="2000" b="1" kern="100" dirty="0">
                        <a:solidFill>
                          <a:srgbClr val="0066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6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FF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1" kern="100" dirty="0">
                        <a:solidFill>
                          <a:srgbClr val="FF00FF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5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1" lang="en-US" altLang="zh-CN" sz="2000" b="1" dirty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INF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zh-CN" sz="2000" b="1" dirty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INF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6" name="直接箭头连接符 105"/>
          <p:cNvCxnSpPr/>
          <p:nvPr/>
        </p:nvCxnSpPr>
        <p:spPr bwMode="auto">
          <a:xfrm flipV="1">
            <a:off x="2362468" y="1154946"/>
            <a:ext cx="2361932" cy="27123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接箭头连接符 109"/>
          <p:cNvCxnSpPr/>
          <p:nvPr/>
        </p:nvCxnSpPr>
        <p:spPr bwMode="auto">
          <a:xfrm>
            <a:off x="2787894" y="4719420"/>
            <a:ext cx="2009553" cy="15664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5EF3792-DCF1-4DE5-B2B8-433B4AEDACA6}"/>
              </a:ext>
            </a:extLst>
          </p:cNvPr>
          <p:cNvCxnSpPr/>
          <p:nvPr/>
        </p:nvCxnSpPr>
        <p:spPr bwMode="auto">
          <a:xfrm flipH="1" flipV="1">
            <a:off x="5030620" y="1524968"/>
            <a:ext cx="760986" cy="27448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477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8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58747" grpId="0" autoUpdateAnimBg="0"/>
      <p:bldP spid="158748" grpId="0"/>
      <p:bldP spid="158750" grpId="0" autoUpdateAnimBg="0"/>
      <p:bldP spid="1587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3AF45-AA6F-4BB3-9941-02D19512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7.4.1 </a:t>
            </a:r>
            <a:r>
              <a:rPr lang="zh-CN" altLang="en-US" dirty="0"/>
              <a:t>图的连通性问题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9F352-849D-44B3-B9D3-384A3E6C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E9134B"/>
                </a:solidFill>
              </a:rPr>
              <a:t>无向图的连通分量：</a:t>
            </a:r>
          </a:p>
          <a:p>
            <a:r>
              <a:rPr lang="zh-CN" altLang="en-US" dirty="0"/>
              <a:t>在对图遍历时，对于</a:t>
            </a:r>
            <a:r>
              <a:rPr lang="zh-CN" altLang="en-US" dirty="0">
                <a:solidFill>
                  <a:srgbClr val="FF0000"/>
                </a:solidFill>
              </a:rPr>
              <a:t>连通图</a:t>
            </a:r>
            <a:r>
              <a:rPr lang="zh-CN" altLang="en-US" dirty="0"/>
              <a:t>，无论是广度优先搜索还是深度优先搜索，仅需要</a:t>
            </a:r>
            <a:r>
              <a:rPr lang="zh-CN" altLang="en-US" dirty="0">
                <a:solidFill>
                  <a:srgbClr val="00B050"/>
                </a:solidFill>
              </a:rPr>
              <a:t>调用一次</a:t>
            </a:r>
            <a:r>
              <a:rPr lang="zh-CN" altLang="en-US" dirty="0"/>
              <a:t>搜索过程，即从任一个顶点出发，便可以遍历图中的各个顶点。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zh-CN" altLang="en-US" dirty="0">
                <a:solidFill>
                  <a:srgbClr val="FF0000"/>
                </a:solidFill>
              </a:rPr>
              <a:t>非连通图</a:t>
            </a:r>
            <a:r>
              <a:rPr lang="zh-CN" altLang="en-US" dirty="0"/>
              <a:t>，则需要</a:t>
            </a:r>
            <a:r>
              <a:rPr lang="zh-CN" altLang="en-US" dirty="0">
                <a:solidFill>
                  <a:srgbClr val="00B050"/>
                </a:solidFill>
              </a:rPr>
              <a:t>多次</a:t>
            </a:r>
            <a:r>
              <a:rPr lang="zh-CN" altLang="en-US" dirty="0"/>
              <a:t>调用搜索过程，而每次调用得到的顶点访问序列恰为</a:t>
            </a:r>
            <a:r>
              <a:rPr lang="zh-CN" altLang="en-US" dirty="0">
                <a:solidFill>
                  <a:srgbClr val="FF33CC"/>
                </a:solidFill>
              </a:rPr>
              <a:t>各连通分量</a:t>
            </a:r>
            <a:r>
              <a:rPr lang="zh-CN" altLang="en-US" dirty="0"/>
              <a:t>中的顶点集。</a:t>
            </a:r>
            <a:endParaRPr lang="en-US" altLang="zh-CN" dirty="0"/>
          </a:p>
          <a:p>
            <a:r>
              <a:rPr lang="zh-CN" altLang="en-US" dirty="0"/>
              <a:t>调用搜索过程的</a:t>
            </a:r>
            <a:r>
              <a:rPr lang="zh-CN" altLang="en-US" dirty="0">
                <a:solidFill>
                  <a:srgbClr val="00B050"/>
                </a:solidFill>
              </a:rPr>
              <a:t>次数</a:t>
            </a:r>
            <a:r>
              <a:rPr lang="zh-CN" altLang="en-US" dirty="0"/>
              <a:t>就是该图连通分量的</a:t>
            </a:r>
            <a:r>
              <a:rPr lang="zh-CN" altLang="en-US" dirty="0">
                <a:solidFill>
                  <a:srgbClr val="00B050"/>
                </a:solidFill>
              </a:rPr>
              <a:t>个数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892748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036"/>
          <p:cNvSpPr>
            <a:spLocks noChangeArrowheads="1"/>
          </p:cNvSpPr>
          <p:nvPr/>
        </p:nvSpPr>
        <p:spPr bwMode="auto">
          <a:xfrm>
            <a:off x="3814778" y="1011189"/>
            <a:ext cx="1416060" cy="177325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762000" y="3048000"/>
            <a:ext cx="7794642" cy="267765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(j=0;j&lt;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g.n;j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kumimoji="1" lang="en-US" altLang="zh-CN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修改数组</a:t>
            </a:r>
            <a:r>
              <a:rPr kumimoji="1" lang="en-US" altLang="zh-CN" b="1" dirty="0" err="1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zh-CN" altLang="en-US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closest</a:t>
            </a:r>
          </a:p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if (</a:t>
            </a:r>
            <a:r>
              <a:rPr kumimoji="1" lang="en-US" altLang="zh-CN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[j]!=0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kumimoji="1" lang="en-US" altLang="zh-CN" b="1" dirty="0" err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[k][j]&lt;</a:t>
            </a:r>
            <a:r>
              <a:rPr kumimoji="1" lang="en-US" altLang="zh-CN" b="1" dirty="0" err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{</a:t>
            </a:r>
          </a:p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[j]=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[k][j]; </a:t>
            </a:r>
          </a:p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closest[j]=k;  </a:t>
            </a:r>
            <a:r>
              <a:rPr kumimoji="1" lang="en-US" altLang="zh-CN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</a:t>
            </a:r>
            <a:r>
              <a:rPr kumimoji="1" lang="en-US" altLang="zh-CN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(j, U</a:t>
            </a:r>
            <a:r>
              <a:rPr kumimoji="1"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中顶点</a:t>
            </a:r>
            <a:r>
              <a:rPr kumimoji="1" lang="en-US" altLang="zh-CN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的最小权值邻接顶点为</a:t>
            </a:r>
            <a:r>
              <a:rPr kumimoji="1" lang="en-US" altLang="zh-CN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</a:p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}</a:t>
            </a:r>
          </a:p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外层</a:t>
            </a:r>
            <a:r>
              <a:rPr kumimoji="1" lang="en-US" altLang="zh-CN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</a:t>
            </a:r>
            <a:r>
              <a:rPr kumimoji="1" lang="zh-CN" altLang="en-US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循环结束</a:t>
            </a:r>
            <a:endParaRPr kumimoji="1" lang="en-US" altLang="zh-CN" b="1" dirty="0">
              <a:solidFill>
                <a:srgbClr val="CC0099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923356" y="3875157"/>
            <a:ext cx="2735244" cy="830997"/>
          </a:xfrm>
          <a:prstGeom prst="rect">
            <a:avLst/>
          </a:prstGeom>
          <a:solidFill>
            <a:srgbClr val="FFFFCC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修改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V-U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之间的候选边，即调整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733799" y="4561200"/>
            <a:ext cx="3649724" cy="1832840"/>
            <a:chOff x="2033171" y="1220772"/>
            <a:chExt cx="3181056" cy="3038630"/>
          </a:xfrm>
        </p:grpSpPr>
        <p:sp>
          <p:nvSpPr>
            <p:cNvPr id="16" name="Freeform 7"/>
            <p:cNvSpPr>
              <a:spLocks/>
            </p:cNvSpPr>
            <p:nvPr/>
          </p:nvSpPr>
          <p:spPr bwMode="auto">
            <a:xfrm flipH="1">
              <a:off x="2033171" y="1220772"/>
              <a:ext cx="936767" cy="2131390"/>
            </a:xfrm>
            <a:custGeom>
              <a:avLst/>
              <a:gdLst/>
              <a:ahLst/>
              <a:cxnLst>
                <a:cxn ang="0">
                  <a:pos x="0" y="1216"/>
                </a:cxn>
                <a:cxn ang="0">
                  <a:pos x="488" y="0"/>
                </a:cxn>
              </a:cxnLst>
              <a:rect l="0" t="0" r="r" b="b"/>
              <a:pathLst>
                <a:path w="488" h="1216">
                  <a:moveTo>
                    <a:pt x="0" y="1216"/>
                  </a:moveTo>
                  <a:lnTo>
                    <a:pt x="488" y="0"/>
                  </a:lnTo>
                </a:path>
              </a:pathLst>
            </a:custGeom>
            <a:noFill/>
            <a:ln w="19050" cap="flat" cmpd="sng">
              <a:solidFill>
                <a:srgbClr val="DB0303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2033171" y="3494017"/>
              <a:ext cx="3181056" cy="765385"/>
            </a:xfrm>
            <a:prstGeom prst="rect">
              <a:avLst/>
            </a:prstGeom>
            <a:solidFill>
              <a:srgbClr val="FFFFCC"/>
            </a:solidFill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DB0303"/>
                  </a:solidFill>
                  <a:ea typeface="楷体" pitchFamily="49" charset="-122"/>
                  <a:cs typeface="Times New Roman" pitchFamily="18" charset="0"/>
                </a:rPr>
                <a:t>仅仅考虑</a:t>
              </a:r>
              <a:r>
                <a:rPr lang="en-US" altLang="zh-CN" b="1" dirty="0">
                  <a:solidFill>
                    <a:srgbClr val="DB0303"/>
                  </a:solidFill>
                  <a:ea typeface="楷体" pitchFamily="49" charset="-122"/>
                  <a:cs typeface="Times New Roman" pitchFamily="18" charset="0"/>
                </a:rPr>
                <a:t>V-U</a:t>
              </a:r>
              <a:r>
                <a:rPr lang="zh-CN" altLang="en-US" b="1" dirty="0">
                  <a:solidFill>
                    <a:srgbClr val="DB0303"/>
                  </a:solidFill>
                  <a:ea typeface="楷体" pitchFamily="49" charset="-122"/>
                  <a:cs typeface="Times New Roman" pitchFamily="18" charset="0"/>
                </a:rPr>
                <a:t>中的顶点</a:t>
              </a:r>
            </a:p>
          </p:txBody>
        </p:sp>
      </p:grpSp>
      <p:sp>
        <p:nvSpPr>
          <p:cNvPr id="18" name="右大括号 17"/>
          <p:cNvSpPr/>
          <p:nvPr/>
        </p:nvSpPr>
        <p:spPr>
          <a:xfrm>
            <a:off x="8556642" y="3581400"/>
            <a:ext cx="285752" cy="1295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black"/>
              </a:solidFill>
            </a:endParaRPr>
          </a:p>
        </p:txBody>
      </p:sp>
      <p:sp>
        <p:nvSpPr>
          <p:cNvPr id="10" name="Oval 1037"/>
          <p:cNvSpPr>
            <a:spLocks noChangeArrowheads="1"/>
          </p:cNvSpPr>
          <p:nvPr/>
        </p:nvSpPr>
        <p:spPr bwMode="auto">
          <a:xfrm>
            <a:off x="6662782" y="1169940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4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2" name="Oval 1035"/>
          <p:cNvSpPr>
            <a:spLocks noChangeArrowheads="1"/>
          </p:cNvSpPr>
          <p:nvPr/>
        </p:nvSpPr>
        <p:spPr bwMode="auto">
          <a:xfrm>
            <a:off x="4376783" y="130964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b="1" i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1038"/>
          <p:cNvSpPr txBox="1">
            <a:spLocks noChangeArrowheads="1"/>
          </p:cNvSpPr>
          <p:nvPr/>
        </p:nvSpPr>
        <p:spPr bwMode="auto">
          <a:xfrm>
            <a:off x="4260874" y="604789"/>
            <a:ext cx="503237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U</a:t>
            </a:r>
          </a:p>
        </p:txBody>
      </p:sp>
      <p:sp>
        <p:nvSpPr>
          <p:cNvPr id="21" name="Text Box 1039"/>
          <p:cNvSpPr txBox="1">
            <a:spLocks noChangeArrowheads="1"/>
          </p:cNvSpPr>
          <p:nvPr/>
        </p:nvSpPr>
        <p:spPr bwMode="auto">
          <a:xfrm>
            <a:off x="6685006" y="738142"/>
            <a:ext cx="1079500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V</a:t>
            </a:r>
            <a:r>
              <a:rPr lang="zh-CN" altLang="en-US" b="1" dirty="0">
                <a:solidFill>
                  <a:srgbClr val="0000FF"/>
                </a:solidFill>
                <a:cs typeface="Times New Roman" pitchFamily="18" charset="0"/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U</a:t>
            </a:r>
          </a:p>
        </p:txBody>
      </p:sp>
      <p:sp>
        <p:nvSpPr>
          <p:cNvPr id="22" name="Oval 1041"/>
          <p:cNvSpPr>
            <a:spLocks noChangeArrowheads="1"/>
          </p:cNvSpPr>
          <p:nvPr/>
        </p:nvSpPr>
        <p:spPr bwMode="auto">
          <a:xfrm>
            <a:off x="4383128" y="2163729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23" name="Oval 1041"/>
          <p:cNvSpPr>
            <a:spLocks noChangeArrowheads="1"/>
          </p:cNvSpPr>
          <p:nvPr/>
        </p:nvSpPr>
        <p:spPr bwMode="auto">
          <a:xfrm>
            <a:off x="6951723" y="15922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4" name="Oval 1036"/>
          <p:cNvSpPr>
            <a:spLocks noChangeArrowheads="1"/>
          </p:cNvSpPr>
          <p:nvPr/>
        </p:nvSpPr>
        <p:spPr bwMode="auto">
          <a:xfrm>
            <a:off x="4095768" y="1166770"/>
            <a:ext cx="1000132" cy="84456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19050" algn="ctr">
            <a:solidFill>
              <a:srgbClr val="3333FF"/>
            </a:solidFill>
            <a:prstDash val="sysDash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cxnSp>
        <p:nvCxnSpPr>
          <p:cNvPr id="26" name="直接连接符 25"/>
          <p:cNvCxnSpPr>
            <a:stCxn id="24" idx="6"/>
            <a:endCxn id="23" idx="2"/>
          </p:cNvCxnSpPr>
          <p:nvPr/>
        </p:nvCxnSpPr>
        <p:spPr>
          <a:xfrm>
            <a:off x="5095901" y="1589051"/>
            <a:ext cx="1855823" cy="2190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474129">
            <a:off x="5391661" y="1309646"/>
            <a:ext cx="12144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>
                <a:solidFill>
                  <a:srgbClr val="3333FF"/>
                </a:solidFill>
                <a:ea typeface="楷体_GB2312" pitchFamily="49" charset="-122"/>
              </a:rPr>
              <a:t>lowcost[j]</a:t>
            </a:r>
            <a:endParaRPr lang="zh-CN" altLang="en-US" sz="2000" b="1">
              <a:solidFill>
                <a:srgbClr val="3333FF"/>
              </a:solidFill>
              <a:ea typeface="楷体_GB2312" pitchFamily="49" charset="-122"/>
            </a:endParaRPr>
          </a:p>
        </p:txBody>
      </p:sp>
      <p:cxnSp>
        <p:nvCxnSpPr>
          <p:cNvPr id="29" name="直接连接符 28"/>
          <p:cNvCxnSpPr>
            <a:stCxn id="22" idx="6"/>
            <a:endCxn id="23" idx="3"/>
          </p:cNvCxnSpPr>
          <p:nvPr/>
        </p:nvCxnSpPr>
        <p:spPr>
          <a:xfrm flipV="1">
            <a:off x="4814929" y="1960789"/>
            <a:ext cx="2200031" cy="41884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1035006">
            <a:off x="5351486" y="2176827"/>
            <a:ext cx="13813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err="1">
                <a:solidFill>
                  <a:srgbClr val="00B050"/>
                </a:solidFill>
                <a:ea typeface="楷体_GB2312" pitchFamily="49" charset="-122"/>
              </a:rPr>
              <a:t>g.edges</a:t>
            </a:r>
            <a:r>
              <a:rPr lang="en-US" altLang="zh-CN" sz="2000" b="1" dirty="0">
                <a:solidFill>
                  <a:srgbClr val="00B050"/>
                </a:solidFill>
                <a:ea typeface="楷体_GB2312" pitchFamily="49" charset="-122"/>
              </a:rPr>
              <a:t>[k][j]</a:t>
            </a:r>
            <a:endParaRPr lang="zh-CN" altLang="en-US" sz="2000" b="1" dirty="0">
              <a:solidFill>
                <a:srgbClr val="00B050"/>
              </a:solidFill>
              <a:ea typeface="楷体_GB2312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" y="809579"/>
            <a:ext cx="3530616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中除了</a:t>
            </a:r>
            <a:r>
              <a:rPr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外的全部顶点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24353" y="2207059"/>
            <a:ext cx="2300302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本次加入顶点</a:t>
            </a:r>
            <a:r>
              <a:rPr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endParaRPr lang="zh-CN" altLang="en-US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600464" y="1309645"/>
            <a:ext cx="500066" cy="21431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2" idx="2"/>
          </p:cNvCxnSpPr>
          <p:nvPr/>
        </p:nvCxnSpPr>
        <p:spPr>
          <a:xfrm flipV="1">
            <a:off x="3529026" y="2379629"/>
            <a:ext cx="854102" cy="7302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12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Box 2">
            <a:extLst>
              <a:ext uri="{FF2B5EF4-FFF2-40B4-BE49-F238E27FC236}">
                <a16:creationId xmlns:a16="http://schemas.microsoft.com/office/drawing/2014/main" id="{1DC9C4ED-CB45-47BE-A81E-BBD541DC5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40" y="540050"/>
            <a:ext cx="7794642" cy="267765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(j=0;j&lt;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g.n;j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kumimoji="1" lang="en-US" altLang="zh-CN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修改数组</a:t>
            </a:r>
            <a:r>
              <a:rPr kumimoji="1" lang="en-US" altLang="zh-CN" b="1" dirty="0" err="1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zh-CN" altLang="en-US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closest</a:t>
            </a:r>
          </a:p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if (</a:t>
            </a:r>
            <a:r>
              <a:rPr kumimoji="1" lang="en-US" altLang="zh-CN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[j]!=0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[k][j]&lt;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[j]) {</a:t>
            </a:r>
          </a:p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[j]=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[k][j];</a:t>
            </a:r>
          </a:p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closest[j]=k;</a:t>
            </a:r>
          </a:p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}</a:t>
            </a:r>
          </a:p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外层</a:t>
            </a:r>
            <a:r>
              <a:rPr kumimoji="1" lang="en-US" altLang="zh-CN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</a:t>
            </a:r>
            <a:r>
              <a:rPr kumimoji="1" lang="zh-CN" altLang="en-US" b="1" dirty="0">
                <a:solidFill>
                  <a:srgbClr val="CC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</a:t>
            </a:r>
            <a:endParaRPr kumimoji="1" lang="en-US" altLang="zh-CN" b="1" dirty="0">
              <a:solidFill>
                <a:srgbClr val="CC0099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58748" name="Text Box 28"/>
          <p:cNvSpPr txBox="1">
            <a:spLocks noChangeArrowheads="1"/>
          </p:cNvSpPr>
          <p:nvPr/>
        </p:nvSpPr>
        <p:spPr bwMode="auto">
          <a:xfrm>
            <a:off x="2133600" y="3938141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U={ </a:t>
            </a:r>
            <a:r>
              <a:rPr kumimoji="1" lang="en-US" altLang="zh-CN" sz="24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v</a:t>
            </a:r>
            <a:r>
              <a:rPr kumimoji="1" lang="en-US" altLang="zh-CN" sz="18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0,</a:t>
            </a:r>
            <a:r>
              <a:rPr kumimoji="1" lang="en-US" altLang="zh-CN" sz="24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v</a:t>
            </a:r>
            <a:r>
              <a:rPr kumimoji="1" lang="en-US" altLang="zh-CN" sz="18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2</a:t>
            </a:r>
            <a:r>
              <a:rPr kumimoji="1" lang="en-US" altLang="zh-CN" sz="18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58751" name="Text Box 31"/>
          <p:cNvSpPr txBox="1">
            <a:spLocks noChangeArrowheads="1"/>
          </p:cNvSpPr>
          <p:nvPr/>
        </p:nvSpPr>
        <p:spPr bwMode="auto">
          <a:xfrm>
            <a:off x="4114800" y="3938141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V-U={ </a:t>
            </a:r>
            <a:r>
              <a:rPr kumimoji="1" lang="en-US" altLang="zh-CN" sz="2400" b="1" dirty="0">
                <a:solidFill>
                  <a:srgbClr val="000000"/>
                </a:solidFill>
                <a:highlight>
                  <a:srgbClr val="00FFFF"/>
                </a:highlight>
                <a:latin typeface="Times New Roman" pitchFamily="18" charset="0"/>
              </a:rPr>
              <a:t>v</a:t>
            </a:r>
            <a:r>
              <a:rPr kumimoji="1" lang="en-US" altLang="zh-CN" sz="1800" b="1" dirty="0">
                <a:solidFill>
                  <a:srgbClr val="000000"/>
                </a:solidFill>
                <a:highlight>
                  <a:srgbClr val="00FFFF"/>
                </a:highlight>
                <a:latin typeface="Times New Roman" pitchFamily="18" charset="0"/>
              </a:rPr>
              <a:t>1, V3,V4,V5 </a:t>
            </a:r>
            <a:r>
              <a:rPr kumimoji="1" lang="en-US" altLang="zh-CN" sz="18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229300"/>
              </p:ext>
            </p:extLst>
          </p:nvPr>
        </p:nvGraphicFramePr>
        <p:xfrm>
          <a:off x="1219200" y="4603305"/>
          <a:ext cx="6494466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253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8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6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j</a:t>
                      </a:r>
                      <a:endParaRPr lang="zh-CN" sz="2400" b="1" i="1" kern="100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0 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closest[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j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]</a:t>
                      </a:r>
                      <a:r>
                        <a:rPr lang="en-US" sz="2400" b="1" kern="100" dirty="0">
                          <a:solidFill>
                            <a:srgbClr val="0066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400" b="1" kern="100" dirty="0">
                        <a:solidFill>
                          <a:srgbClr val="0066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" dirty="0"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" dirty="0"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" dirty="0"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C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lowcost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j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]</a:t>
                      </a:r>
                      <a:endParaRPr lang="zh-CN" sz="2400" b="1" kern="100" dirty="0">
                        <a:solidFill>
                          <a:srgbClr val="0066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6</a:t>
                      </a:r>
                      <a:endParaRPr lang="zh-CN" sz="24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曲线连接符 2"/>
          <p:cNvCxnSpPr/>
          <p:nvPr/>
        </p:nvCxnSpPr>
        <p:spPr bwMode="auto">
          <a:xfrm rot="5400000">
            <a:off x="3473838" y="3384161"/>
            <a:ext cx="3628582" cy="670258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>
            <a:off x="4191000" y="2133600"/>
            <a:ext cx="445480" cy="30031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" name="Group 126">
            <a:extLst>
              <a:ext uri="{FF2B5EF4-FFF2-40B4-BE49-F238E27FC236}">
                <a16:creationId xmlns:a16="http://schemas.microsoft.com/office/drawing/2014/main" id="{73167B2F-B0D4-40BA-B910-B23DE0DC7C0F}"/>
              </a:ext>
            </a:extLst>
          </p:cNvPr>
          <p:cNvGrpSpPr>
            <a:grpSpLocks/>
          </p:cNvGrpSpPr>
          <p:nvPr/>
        </p:nvGrpSpPr>
        <p:grpSpPr bwMode="auto">
          <a:xfrm>
            <a:off x="8166590" y="3688904"/>
            <a:ext cx="3610744" cy="2633663"/>
            <a:chOff x="3888" y="2554"/>
            <a:chExt cx="1621" cy="1659"/>
          </a:xfrm>
        </p:grpSpPr>
        <p:grpSp>
          <p:nvGrpSpPr>
            <p:cNvPr id="60" name="Group 78">
              <a:extLst>
                <a:ext uri="{FF2B5EF4-FFF2-40B4-BE49-F238E27FC236}">
                  <a16:creationId xmlns:a16="http://schemas.microsoft.com/office/drawing/2014/main" id="{C635ED7C-2F73-4DAA-AF74-E869636909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3" y="3322"/>
              <a:ext cx="332" cy="411"/>
              <a:chOff x="1532" y="1657"/>
              <a:chExt cx="288" cy="411"/>
            </a:xfrm>
          </p:grpSpPr>
          <p:sp>
            <p:nvSpPr>
              <p:cNvPr id="99" name="Oval 79">
                <a:extLst>
                  <a:ext uri="{FF2B5EF4-FFF2-40B4-BE49-F238E27FC236}">
                    <a16:creationId xmlns:a16="http://schemas.microsoft.com/office/drawing/2014/main" id="{6021CB02-42A6-448D-B067-BF00971FE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100" name="Text Box 80">
                <a:extLst>
                  <a:ext uri="{FF2B5EF4-FFF2-40B4-BE49-F238E27FC236}">
                    <a16:creationId xmlns:a16="http://schemas.microsoft.com/office/drawing/2014/main" id="{ECF5C6EF-D158-401C-80F8-A29694FC97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2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1" name="Group 81">
              <a:extLst>
                <a:ext uri="{FF2B5EF4-FFF2-40B4-BE49-F238E27FC236}">
                  <a16:creationId xmlns:a16="http://schemas.microsoft.com/office/drawing/2014/main" id="{31B5070D-4BBD-4B77-A5BF-90F727349E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3" y="2842"/>
              <a:ext cx="332" cy="412"/>
              <a:chOff x="1532" y="1657"/>
              <a:chExt cx="288" cy="412"/>
            </a:xfrm>
          </p:grpSpPr>
          <p:sp>
            <p:nvSpPr>
              <p:cNvPr id="97" name="Oval 82">
                <a:extLst>
                  <a:ext uri="{FF2B5EF4-FFF2-40B4-BE49-F238E27FC236}">
                    <a16:creationId xmlns:a16="http://schemas.microsoft.com/office/drawing/2014/main" id="{890C2951-D2DC-4807-9B97-BA042BC98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8" name="Text Box 83">
                <a:extLst>
                  <a:ext uri="{FF2B5EF4-FFF2-40B4-BE49-F238E27FC236}">
                    <a16:creationId xmlns:a16="http://schemas.microsoft.com/office/drawing/2014/main" id="{C3CCADCB-16CD-42DA-BB7F-6756F312AE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2" y="1681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0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2" name="Group 84">
              <a:extLst>
                <a:ext uri="{FF2B5EF4-FFF2-40B4-BE49-F238E27FC236}">
                  <a16:creationId xmlns:a16="http://schemas.microsoft.com/office/drawing/2014/main" id="{3AFA9B67-5B1A-430A-AC65-5F8186ADF1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7" y="3226"/>
              <a:ext cx="332" cy="411"/>
              <a:chOff x="1532" y="1657"/>
              <a:chExt cx="288" cy="411"/>
            </a:xfrm>
          </p:grpSpPr>
          <p:sp>
            <p:nvSpPr>
              <p:cNvPr id="95" name="Oval 85">
                <a:extLst>
                  <a:ext uri="{FF2B5EF4-FFF2-40B4-BE49-F238E27FC236}">
                    <a16:creationId xmlns:a16="http://schemas.microsoft.com/office/drawing/2014/main" id="{DCC95A53-C306-46F8-BAA1-F1EE3C355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6" name="Text Box 86">
                <a:extLst>
                  <a:ext uri="{FF2B5EF4-FFF2-40B4-BE49-F238E27FC236}">
                    <a16:creationId xmlns:a16="http://schemas.microsoft.com/office/drawing/2014/main" id="{35CE8125-06B7-49A9-B151-4D44943ECE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3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3" name="Group 87">
              <a:extLst>
                <a:ext uri="{FF2B5EF4-FFF2-40B4-BE49-F238E27FC236}">
                  <a16:creationId xmlns:a16="http://schemas.microsoft.com/office/drawing/2014/main" id="{08C358E4-7353-4F71-B473-05C742E913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9" y="3802"/>
              <a:ext cx="332" cy="411"/>
              <a:chOff x="1532" y="1657"/>
              <a:chExt cx="288" cy="411"/>
            </a:xfrm>
          </p:grpSpPr>
          <p:sp>
            <p:nvSpPr>
              <p:cNvPr id="93" name="Oval 88">
                <a:extLst>
                  <a:ext uri="{FF2B5EF4-FFF2-40B4-BE49-F238E27FC236}">
                    <a16:creationId xmlns:a16="http://schemas.microsoft.com/office/drawing/2014/main" id="{1BB5CB21-D264-408F-B7EB-7BC3EC38F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4" name="Text Box 89">
                <a:extLst>
                  <a:ext uri="{FF2B5EF4-FFF2-40B4-BE49-F238E27FC236}">
                    <a16:creationId xmlns:a16="http://schemas.microsoft.com/office/drawing/2014/main" id="{6F6BE1B1-EA95-4096-83C4-C001BEEE85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1680"/>
                <a:ext cx="25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5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4" name="Group 90">
              <a:extLst>
                <a:ext uri="{FF2B5EF4-FFF2-40B4-BE49-F238E27FC236}">
                  <a16:creationId xmlns:a16="http://schemas.microsoft.com/office/drawing/2014/main" id="{C028972E-DDF4-4535-8B6D-4E964454A7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3802"/>
              <a:ext cx="332" cy="411"/>
              <a:chOff x="1532" y="1657"/>
              <a:chExt cx="288" cy="411"/>
            </a:xfrm>
          </p:grpSpPr>
          <p:sp>
            <p:nvSpPr>
              <p:cNvPr id="91" name="Oval 91">
                <a:extLst>
                  <a:ext uri="{FF2B5EF4-FFF2-40B4-BE49-F238E27FC236}">
                    <a16:creationId xmlns:a16="http://schemas.microsoft.com/office/drawing/2014/main" id="{8EAF1E42-1634-487F-AAAC-8910C46F2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2" name="Text Box 92">
                <a:extLst>
                  <a:ext uri="{FF2B5EF4-FFF2-40B4-BE49-F238E27FC236}">
                    <a16:creationId xmlns:a16="http://schemas.microsoft.com/office/drawing/2014/main" id="{D140FB61-8586-452F-8353-57162233C8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1680"/>
                <a:ext cx="25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4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5" name="Group 93">
              <a:extLst>
                <a:ext uri="{FF2B5EF4-FFF2-40B4-BE49-F238E27FC236}">
                  <a16:creationId xmlns:a16="http://schemas.microsoft.com/office/drawing/2014/main" id="{B5872ADC-AFA6-4014-A90A-E0AEFF453B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2" y="3226"/>
              <a:ext cx="332" cy="411"/>
              <a:chOff x="1532" y="1657"/>
              <a:chExt cx="288" cy="411"/>
            </a:xfrm>
          </p:grpSpPr>
          <p:sp>
            <p:nvSpPr>
              <p:cNvPr id="89" name="Oval 94">
                <a:extLst>
                  <a:ext uri="{FF2B5EF4-FFF2-40B4-BE49-F238E27FC236}">
                    <a16:creationId xmlns:a16="http://schemas.microsoft.com/office/drawing/2014/main" id="{03E9DF63-3D78-4B81-B28E-2BEB48C16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0" name="Text Box 95">
                <a:extLst>
                  <a:ext uri="{FF2B5EF4-FFF2-40B4-BE49-F238E27FC236}">
                    <a16:creationId xmlns:a16="http://schemas.microsoft.com/office/drawing/2014/main" id="{E5D11580-C698-49C4-8D8F-EE544E523A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1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66" name="Line 98">
              <a:extLst>
                <a:ext uri="{FF2B5EF4-FFF2-40B4-BE49-F238E27FC236}">
                  <a16:creationId xmlns:a16="http://schemas.microsoft.com/office/drawing/2014/main" id="{EF732C4A-F70C-41DF-BF4F-CD76E4E5C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3514"/>
              <a:ext cx="166" cy="28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7" name="Line 99">
              <a:extLst>
                <a:ext uri="{FF2B5EF4-FFF2-40B4-BE49-F238E27FC236}">
                  <a16:creationId xmlns:a16="http://schemas.microsoft.com/office/drawing/2014/main" id="{B50E42C2-3535-4C68-82FB-CBD1BB785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7" y="3508"/>
              <a:ext cx="148" cy="304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8" name="Line 100">
              <a:extLst>
                <a:ext uri="{FF2B5EF4-FFF2-40B4-BE49-F238E27FC236}">
                  <a16:creationId xmlns:a16="http://schemas.microsoft.com/office/drawing/2014/main" id="{019A6604-9221-4642-85BB-BB19A18F1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1" y="3946"/>
              <a:ext cx="281" cy="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9" name="Line 101">
              <a:extLst>
                <a:ext uri="{FF2B5EF4-FFF2-40B4-BE49-F238E27FC236}">
                  <a16:creationId xmlns:a16="http://schemas.microsoft.com/office/drawing/2014/main" id="{8B8DF429-F328-4CB0-9F77-17997CAFD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6" y="3124"/>
              <a:ext cx="1" cy="192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0" name="Text Box 106">
              <a:extLst>
                <a:ext uri="{FF2B5EF4-FFF2-40B4-BE49-F238E27FC236}">
                  <a16:creationId xmlns:a16="http://schemas.microsoft.com/office/drawing/2014/main" id="{859F2827-2036-4B57-8581-FC23491C1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" y="3537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3</a:t>
              </a:r>
            </a:p>
          </p:txBody>
        </p:sp>
        <p:sp>
          <p:nvSpPr>
            <p:cNvPr id="71" name="Text Box 107">
              <a:extLst>
                <a:ext uri="{FF2B5EF4-FFF2-40B4-BE49-F238E27FC236}">
                  <a16:creationId xmlns:a16="http://schemas.microsoft.com/office/drawing/2014/main" id="{B183E8B1-8246-49BA-8AC0-2AA2560AD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6" y="2890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72" name="Text Box 108">
              <a:extLst>
                <a:ext uri="{FF2B5EF4-FFF2-40B4-BE49-F238E27FC236}">
                  <a16:creationId xmlns:a16="http://schemas.microsoft.com/office/drawing/2014/main" id="{22CB9D3C-4564-4812-A94C-9124477F3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2890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73" name="Text Box 109">
              <a:extLst>
                <a:ext uri="{FF2B5EF4-FFF2-40B4-BE49-F238E27FC236}">
                  <a16:creationId xmlns:a16="http://schemas.microsoft.com/office/drawing/2014/main" id="{AE620786-0ADF-4E90-B736-1248EC9C3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3" y="356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2</a:t>
              </a:r>
            </a:p>
          </p:txBody>
        </p:sp>
        <p:sp>
          <p:nvSpPr>
            <p:cNvPr id="74" name="Text Box 110">
              <a:extLst>
                <a:ext uri="{FF2B5EF4-FFF2-40B4-BE49-F238E27FC236}">
                  <a16:creationId xmlns:a16="http://schemas.microsoft.com/office/drawing/2014/main" id="{636F4B80-C7A6-40C7-ADB3-A8102B7D9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1" y="3082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CC0099"/>
                  </a:solidFill>
                  <a:latin typeface="隶书" pitchFamily="49" charset="-122"/>
                  <a:ea typeface="隶书" pitchFamily="49" charset="-122"/>
                </a:rPr>
                <a:t>1</a:t>
              </a:r>
            </a:p>
          </p:txBody>
        </p:sp>
        <p:sp>
          <p:nvSpPr>
            <p:cNvPr id="75" name="Text Box 111">
              <a:extLst>
                <a:ext uri="{FF2B5EF4-FFF2-40B4-BE49-F238E27FC236}">
                  <a16:creationId xmlns:a16="http://schemas.microsoft.com/office/drawing/2014/main" id="{43769C87-AB92-4739-ABE4-B12982326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8" y="3537"/>
              <a:ext cx="1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9900CC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76" name="Text Box 112">
              <a:extLst>
                <a:ext uri="{FF2B5EF4-FFF2-40B4-BE49-F238E27FC236}">
                  <a16:creationId xmlns:a16="http://schemas.microsoft.com/office/drawing/2014/main" id="{3BB9042A-0CAE-4E51-AFC2-17F74BBD6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5" y="317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77" name="Text Box 113">
              <a:extLst>
                <a:ext uri="{FF2B5EF4-FFF2-40B4-BE49-F238E27FC236}">
                  <a16:creationId xmlns:a16="http://schemas.microsoft.com/office/drawing/2014/main" id="{D0951E19-B214-4730-9653-DC7A02052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3178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9900CC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78" name="Text Box 114">
              <a:extLst>
                <a:ext uri="{FF2B5EF4-FFF2-40B4-BE49-F238E27FC236}">
                  <a16:creationId xmlns:a16="http://schemas.microsoft.com/office/drawing/2014/main" id="{7DFF29BC-C8A5-444D-BC6A-ADDE39C11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" y="356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9900CC"/>
                  </a:solidFill>
                  <a:latin typeface="隶书" pitchFamily="49" charset="-122"/>
                  <a:ea typeface="隶书" pitchFamily="49" charset="-122"/>
                </a:rPr>
                <a:t>4</a:t>
              </a:r>
            </a:p>
          </p:txBody>
        </p:sp>
        <p:sp>
          <p:nvSpPr>
            <p:cNvPr id="79" name="Text Box 115">
              <a:extLst>
                <a:ext uri="{FF2B5EF4-FFF2-40B4-BE49-F238E27FC236}">
                  <a16:creationId xmlns:a16="http://schemas.microsoft.com/office/drawing/2014/main" id="{AACCC92B-D604-4541-952C-3973256BB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" y="3741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grpSp>
          <p:nvGrpSpPr>
            <p:cNvPr id="80" name="Group 116">
              <a:extLst>
                <a:ext uri="{FF2B5EF4-FFF2-40B4-BE49-F238E27FC236}">
                  <a16:creationId xmlns:a16="http://schemas.microsoft.com/office/drawing/2014/main" id="{3A31B905-FDD0-4454-A90D-932CE04E42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3011"/>
              <a:ext cx="895" cy="867"/>
              <a:chOff x="4176" y="2905"/>
              <a:chExt cx="895" cy="867"/>
            </a:xfrm>
          </p:grpSpPr>
          <p:sp>
            <p:nvSpPr>
              <p:cNvPr id="83" name="Line 117">
                <a:extLst>
                  <a:ext uri="{FF2B5EF4-FFF2-40B4-BE49-F238E27FC236}">
                    <a16:creationId xmlns:a16="http://schemas.microsoft.com/office/drawing/2014/main" id="{FD4AB107-317B-4263-A8A3-FB340426E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2927"/>
                <a:ext cx="304" cy="241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4" name="Line 118">
                <a:extLst>
                  <a:ext uri="{FF2B5EF4-FFF2-40B4-BE49-F238E27FC236}">
                    <a16:creationId xmlns:a16="http://schemas.microsoft.com/office/drawing/2014/main" id="{9207470F-D6B6-42C1-80A2-5F49DA608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3" y="2905"/>
                <a:ext cx="288" cy="24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5" name="Line 119">
                <a:extLst>
                  <a:ext uri="{FF2B5EF4-FFF2-40B4-BE49-F238E27FC236}">
                    <a16:creationId xmlns:a16="http://schemas.microsoft.com/office/drawing/2014/main" id="{568A706A-7A4F-4A30-8016-FB627676D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4" y="3264"/>
                <a:ext cx="249" cy="29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6" name="Line 120">
                <a:extLst>
                  <a:ext uri="{FF2B5EF4-FFF2-40B4-BE49-F238E27FC236}">
                    <a16:creationId xmlns:a16="http://schemas.microsoft.com/office/drawing/2014/main" id="{EE9B2F08-2941-4AAD-9E36-649F8B43B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87" y="3291"/>
                <a:ext cx="202" cy="3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7" name="Line 121">
                <a:extLst>
                  <a:ext uri="{FF2B5EF4-FFF2-40B4-BE49-F238E27FC236}">
                    <a16:creationId xmlns:a16="http://schemas.microsoft.com/office/drawing/2014/main" id="{8C1A6821-39B6-44FB-A369-21C5851F39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33" y="3484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8" name="Line 122">
                <a:extLst>
                  <a:ext uri="{FF2B5EF4-FFF2-40B4-BE49-F238E27FC236}">
                    <a16:creationId xmlns:a16="http://schemas.microsoft.com/office/drawing/2014/main" id="{9ADDED34-7152-4A4E-8940-9322DA26D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" y="3462"/>
                <a:ext cx="126" cy="253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81" name="Oval 123">
              <a:extLst>
                <a:ext uri="{FF2B5EF4-FFF2-40B4-BE49-F238E27FC236}">
                  <a16:creationId xmlns:a16="http://schemas.microsoft.com/office/drawing/2014/main" id="{D6151165-4DF6-4C6F-A7AC-D12BE213D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98"/>
              <a:ext cx="480" cy="1008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2" name="AutoShape 124">
              <a:extLst>
                <a:ext uri="{FF2B5EF4-FFF2-40B4-BE49-F238E27FC236}">
                  <a16:creationId xmlns:a16="http://schemas.microsoft.com/office/drawing/2014/main" id="{1D5C77F1-48A5-405D-8959-25269475A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554"/>
              <a:ext cx="432" cy="240"/>
            </a:xfrm>
            <a:prstGeom prst="wedgeEllipseCallout">
              <a:avLst>
                <a:gd name="adj1" fmla="val 112269"/>
                <a:gd name="adj2" fmla="val 109167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宋体" charset="-122"/>
                </a:rPr>
                <a:t>U</a:t>
              </a:r>
            </a:p>
          </p:txBody>
        </p:sp>
      </p:grpSp>
      <p:graphicFrame>
        <p:nvGraphicFramePr>
          <p:cNvPr id="108" name="表格 107">
            <a:extLst>
              <a:ext uri="{FF2B5EF4-FFF2-40B4-BE49-F238E27FC236}">
                <a16:creationId xmlns:a16="http://schemas.microsoft.com/office/drawing/2014/main" id="{15192377-846B-4BE6-B99C-73989D73C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97189"/>
              </p:ext>
            </p:extLst>
          </p:nvPr>
        </p:nvGraphicFramePr>
        <p:xfrm>
          <a:off x="5795175" y="1932163"/>
          <a:ext cx="5945636" cy="1008063"/>
        </p:xfrm>
        <a:graphic>
          <a:graphicData uri="http://schemas.openxmlformats.org/drawingml/2006/table">
            <a:tbl>
              <a:tblPr firstRow="1" firstCol="1" bandRow="1"/>
              <a:tblGrid>
                <a:gridCol w="231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2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6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i="1" kern="100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j</a:t>
                      </a:r>
                      <a:endParaRPr lang="zh-CN" sz="2000" b="1" i="1" kern="100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0 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1 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2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3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5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closest[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k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]</a:t>
                      </a:r>
                      <a:r>
                        <a:rPr lang="en-US" sz="2000" b="1" kern="100" dirty="0">
                          <a:solidFill>
                            <a:srgbClr val="0066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000" b="1" kern="100" dirty="0">
                        <a:solidFill>
                          <a:srgbClr val="0066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CN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lowcost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k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]</a:t>
                      </a:r>
                      <a:endParaRPr lang="zh-CN" sz="2000" b="1" kern="100" dirty="0">
                        <a:solidFill>
                          <a:srgbClr val="0066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0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6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1" kern="100" dirty="0"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5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1" lang="en-US" altLang="zh-CN" sz="2000" b="1" dirty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INF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zh-CN" sz="2000" b="1" dirty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INF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62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8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48" grpId="0"/>
      <p:bldP spid="1587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126B99-94E4-49E1-9249-E45D94D08F83}"/>
              </a:ext>
            </a:extLst>
          </p:cNvPr>
          <p:cNvSpPr/>
          <p:nvPr/>
        </p:nvSpPr>
        <p:spPr>
          <a:xfrm>
            <a:off x="1066800" y="457200"/>
            <a:ext cx="9525000" cy="6183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#define INF 32767		</a:t>
            </a:r>
            <a:r>
              <a:rPr kumimoji="1" lang="en-US" altLang="zh-CN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//INF</a:t>
            </a:r>
            <a:r>
              <a:rPr kumimoji="1" lang="zh-CN" altLang="en-US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表示∞</a:t>
            </a:r>
          </a:p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void  </a:t>
            </a:r>
            <a:r>
              <a:rPr kumimoji="1" lang="en-US" altLang="zh-CN" sz="1800" b="1" dirty="0">
                <a:solidFill>
                  <a:srgbClr val="FF0000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Prim</a:t>
            </a:r>
            <a:r>
              <a:rPr kumimoji="1" lang="en-US" altLang="zh-CN" sz="1800" b="1" dirty="0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1800" b="1" dirty="0" err="1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MatGraph</a:t>
            </a:r>
            <a:r>
              <a:rPr kumimoji="1" lang="en-US" altLang="zh-CN" sz="1800" b="1" dirty="0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 g</a:t>
            </a:r>
            <a:r>
              <a:rPr kumimoji="1" lang="zh-CN" altLang="en-US" sz="1800" b="1" dirty="0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1800" b="1" dirty="0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int v)</a:t>
            </a: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{</a:t>
            </a:r>
          </a:p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int </a:t>
            </a:r>
            <a:r>
              <a:rPr kumimoji="1" lang="en-US" altLang="zh-CN" sz="1800" b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18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[MAXV]</a:t>
            </a: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int min;</a:t>
            </a:r>
          </a:p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int </a:t>
            </a:r>
            <a:r>
              <a:rPr kumimoji="1" lang="en-US" altLang="zh-CN" sz="18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closest[MAXV]</a:t>
            </a:r>
            <a:r>
              <a:rPr kumimoji="1" lang="zh-CN" altLang="en-US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1800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j</a:t>
            </a:r>
            <a:r>
              <a:rPr kumimoji="1" lang="zh-CN" altLang="en-US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k;</a:t>
            </a:r>
          </a:p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for (</a:t>
            </a:r>
            <a:r>
              <a:rPr kumimoji="1" lang="en-US" altLang="zh-CN" sz="1800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=0;i&lt;</a:t>
            </a:r>
            <a:r>
              <a:rPr kumimoji="1" lang="en-US" altLang="zh-CN" sz="1800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g.n;i</a:t>
            </a: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++) {		</a:t>
            </a:r>
            <a:r>
              <a:rPr kumimoji="1" lang="en-US" altLang="zh-CN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给</a:t>
            </a:r>
            <a:r>
              <a:rPr kumimoji="1" lang="en-US" altLang="zh-CN" sz="1800" b="1" dirty="0" err="1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[]</a:t>
            </a:r>
            <a:r>
              <a:rPr kumimoji="1" lang="zh-CN" altLang="en-US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closest[]</a:t>
            </a:r>
            <a:r>
              <a:rPr kumimoji="1" lang="zh-CN" altLang="en-US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置初值</a:t>
            </a:r>
          </a:p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1800" b="1" dirty="0" err="1">
                <a:solidFill>
                  <a:srgbClr val="CC0066"/>
                </a:solidFill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1800" b="1" dirty="0">
                <a:solidFill>
                  <a:srgbClr val="CC0066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1800" b="1" dirty="0" err="1">
                <a:solidFill>
                  <a:srgbClr val="CC0066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1800" b="1" dirty="0">
                <a:solidFill>
                  <a:srgbClr val="CC0066"/>
                </a:solidFill>
                <a:ea typeface="楷体" pitchFamily="49" charset="-122"/>
                <a:cs typeface="Times New Roman" pitchFamily="18" charset="0"/>
              </a:rPr>
              <a:t>]=</a:t>
            </a:r>
            <a:r>
              <a:rPr kumimoji="1" lang="en-US" altLang="zh-CN" sz="1800" b="1" dirty="0" err="1">
                <a:solidFill>
                  <a:srgbClr val="CC0066"/>
                </a:solidFill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1800" b="1" dirty="0">
                <a:solidFill>
                  <a:srgbClr val="CC0066"/>
                </a:solidFill>
                <a:ea typeface="楷体" pitchFamily="49" charset="-122"/>
                <a:cs typeface="Times New Roman" pitchFamily="18" charset="0"/>
              </a:rPr>
              <a:t>[v][</a:t>
            </a:r>
            <a:r>
              <a:rPr kumimoji="1" lang="en-US" altLang="zh-CN" sz="1800" b="1" dirty="0" err="1">
                <a:solidFill>
                  <a:srgbClr val="CC0066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1800" b="1" dirty="0">
                <a:solidFill>
                  <a:srgbClr val="CC0066"/>
                </a:solidFill>
                <a:ea typeface="楷体" pitchFamily="49" charset="-122"/>
                <a:cs typeface="Times New Roman" pitchFamily="18" charset="0"/>
              </a:rPr>
              <a:t>];</a:t>
            </a:r>
          </a:p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closest[</a:t>
            </a:r>
            <a:r>
              <a:rPr kumimoji="1" lang="en-US" altLang="zh-CN" sz="1800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]=v;</a:t>
            </a:r>
          </a:p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}</a:t>
            </a:r>
          </a:p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1800" b="1" dirty="0">
                <a:solidFill>
                  <a:srgbClr val="0000FF"/>
                </a:solidFill>
                <a:highlight>
                  <a:srgbClr val="00FF00"/>
                </a:highlight>
                <a:ea typeface="楷体" pitchFamily="49" charset="-122"/>
                <a:cs typeface="Times New Roman" pitchFamily="18" charset="0"/>
              </a:rPr>
              <a:t>for (</a:t>
            </a:r>
            <a:r>
              <a:rPr kumimoji="1" lang="en-US" altLang="zh-CN" sz="1800" b="1" dirty="0" err="1">
                <a:solidFill>
                  <a:srgbClr val="0000FF"/>
                </a:solidFill>
                <a:highlight>
                  <a:srgbClr val="00FF00"/>
                </a:highlight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1800" b="1" dirty="0">
                <a:solidFill>
                  <a:srgbClr val="0000FF"/>
                </a:solidFill>
                <a:highlight>
                  <a:srgbClr val="00FF00"/>
                </a:highlight>
                <a:ea typeface="楷体" pitchFamily="49" charset="-122"/>
                <a:cs typeface="Times New Roman" pitchFamily="18" charset="0"/>
              </a:rPr>
              <a:t>=1;i&lt;</a:t>
            </a:r>
            <a:r>
              <a:rPr kumimoji="1" lang="en-US" altLang="zh-CN" sz="1800" b="1" dirty="0" err="1">
                <a:solidFill>
                  <a:srgbClr val="0000FF"/>
                </a:solidFill>
                <a:highlight>
                  <a:srgbClr val="00FF00"/>
                </a:highlight>
                <a:ea typeface="楷体" pitchFamily="49" charset="-122"/>
                <a:cs typeface="Times New Roman" pitchFamily="18" charset="0"/>
              </a:rPr>
              <a:t>g.n;i</a:t>
            </a:r>
            <a:r>
              <a:rPr kumimoji="1" lang="en-US" altLang="zh-CN" sz="1800" b="1" dirty="0">
                <a:solidFill>
                  <a:srgbClr val="0000FF"/>
                </a:solidFill>
                <a:highlight>
                  <a:srgbClr val="00FF00"/>
                </a:highlight>
                <a:ea typeface="楷体" pitchFamily="49" charset="-122"/>
                <a:cs typeface="Times New Roman" pitchFamily="18" charset="0"/>
              </a:rPr>
              <a:t>++) {</a:t>
            </a: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输出</a:t>
            </a:r>
            <a:r>
              <a:rPr kumimoji="1" lang="en-US" altLang="zh-CN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(n-1)</a:t>
            </a:r>
            <a:r>
              <a:rPr kumimoji="1" lang="zh-CN" altLang="en-US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条边</a:t>
            </a:r>
          </a:p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min=INF;</a:t>
            </a:r>
          </a:p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1800" b="1" dirty="0">
                <a:solidFill>
                  <a:srgbClr val="0000FF"/>
                </a:solidFill>
                <a:highlight>
                  <a:srgbClr val="00FFFF"/>
                </a:highlight>
                <a:ea typeface="楷体" pitchFamily="49" charset="-122"/>
                <a:cs typeface="Times New Roman" pitchFamily="18" charset="0"/>
              </a:rPr>
              <a:t>for (j=0;j&lt;</a:t>
            </a:r>
            <a:r>
              <a:rPr kumimoji="1" lang="en-US" altLang="zh-CN" sz="1800" b="1" dirty="0" err="1">
                <a:solidFill>
                  <a:srgbClr val="0000FF"/>
                </a:solidFill>
                <a:highlight>
                  <a:srgbClr val="00FFFF"/>
                </a:highlight>
                <a:ea typeface="楷体" pitchFamily="49" charset="-122"/>
                <a:cs typeface="Times New Roman" pitchFamily="18" charset="0"/>
              </a:rPr>
              <a:t>g.n;j</a:t>
            </a:r>
            <a:r>
              <a:rPr kumimoji="1" lang="en-US" altLang="zh-CN" sz="1800" b="1" dirty="0">
                <a:solidFill>
                  <a:srgbClr val="0000FF"/>
                </a:solidFill>
                <a:highlight>
                  <a:srgbClr val="00FFFF"/>
                </a:highlight>
                <a:ea typeface="楷体" pitchFamily="49" charset="-122"/>
                <a:cs typeface="Times New Roman" pitchFamily="18" charset="0"/>
              </a:rPr>
              <a:t>++) </a:t>
            </a: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en-US" altLang="zh-CN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(V-U)</a:t>
            </a:r>
            <a:r>
              <a:rPr kumimoji="1" lang="zh-CN" altLang="en-US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中找出离</a:t>
            </a:r>
            <a:r>
              <a:rPr kumimoji="1" lang="en-US" altLang="zh-CN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最近的顶点</a:t>
            </a:r>
            <a:r>
              <a:rPr kumimoji="1" lang="en-US" altLang="zh-CN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k</a:t>
            </a:r>
          </a:p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  if (</a:t>
            </a:r>
            <a:r>
              <a:rPr kumimoji="1" lang="en-US" altLang="zh-CN" sz="1800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[j]!=0 &amp;&amp; </a:t>
            </a:r>
            <a:r>
              <a:rPr kumimoji="1" lang="en-US" altLang="zh-CN" sz="1800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[j]&lt;min) </a:t>
            </a:r>
            <a:r>
              <a:rPr kumimoji="1" lang="en-US" altLang="zh-CN" sz="1800" b="1" dirty="0">
                <a:solidFill>
                  <a:srgbClr val="0000FF"/>
                </a:solidFill>
                <a:highlight>
                  <a:srgbClr val="00FFFF"/>
                </a:highlight>
                <a:ea typeface="楷体" pitchFamily="49" charset="-122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      min=</a:t>
            </a:r>
            <a:r>
              <a:rPr kumimoji="1" lang="en-US" altLang="zh-CN" sz="1800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[j];</a:t>
            </a:r>
          </a:p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1800" b="1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k=j;			</a:t>
            </a:r>
            <a:r>
              <a:rPr kumimoji="1" lang="en-US" altLang="zh-CN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//k</a:t>
            </a:r>
            <a:r>
              <a:rPr kumimoji="1" lang="zh-CN" altLang="en-US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记录最近顶点编号</a:t>
            </a:r>
          </a:p>
          <a:p>
            <a:pPr>
              <a:lnSpc>
                <a:spcPts val="1900"/>
              </a:lnSpc>
            </a:pPr>
            <a:r>
              <a:rPr kumimoji="1" lang="zh-CN" altLang="en-US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1800" b="1" dirty="0">
                <a:solidFill>
                  <a:srgbClr val="0000FF"/>
                </a:solidFill>
                <a:highlight>
                  <a:srgbClr val="00FFFF"/>
                </a:highlight>
                <a:ea typeface="楷体" pitchFamily="49" charset="-122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1800" b="1" dirty="0" err="1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1800" b="1" dirty="0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(" </a:t>
            </a:r>
            <a:r>
              <a:rPr kumimoji="1" lang="zh-CN" altLang="en-US" sz="1800" b="1" dirty="0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边</a:t>
            </a:r>
            <a:r>
              <a:rPr kumimoji="1" lang="en-US" altLang="zh-CN" sz="1800" b="1" dirty="0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(%d</a:t>
            </a:r>
            <a:r>
              <a:rPr kumimoji="1" lang="zh-CN" altLang="en-US" sz="1800" b="1" dirty="0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1800" b="1" dirty="0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%d)</a:t>
            </a:r>
            <a:r>
              <a:rPr kumimoji="1" lang="zh-CN" altLang="en-US" sz="1800" b="1" dirty="0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权为</a:t>
            </a:r>
            <a:r>
              <a:rPr kumimoji="1" lang="en-US" altLang="zh-CN" sz="1800" b="1" dirty="0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:%d\n"</a:t>
            </a:r>
            <a:r>
              <a:rPr kumimoji="1" lang="zh-CN" altLang="en-US" sz="1800" b="1" dirty="0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1800" b="1" dirty="0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closest[k]</a:t>
            </a:r>
            <a:r>
              <a:rPr kumimoji="1" lang="zh-CN" altLang="en-US" sz="1800" b="1" dirty="0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1800" b="1" dirty="0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1800" b="1" dirty="0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1800" b="1" dirty="0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min);</a:t>
            </a:r>
          </a:p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1800" b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18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[k]=0;</a:t>
            </a: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标记</a:t>
            </a:r>
            <a:r>
              <a:rPr kumimoji="1" lang="en-US" altLang="zh-CN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已经加入</a:t>
            </a:r>
            <a:r>
              <a:rPr kumimoji="1" lang="en-US" altLang="zh-CN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U</a:t>
            </a:r>
          </a:p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1800" b="1" dirty="0">
                <a:solidFill>
                  <a:srgbClr val="0000FF"/>
                </a:solidFill>
                <a:highlight>
                  <a:srgbClr val="C0C0C0"/>
                </a:highlight>
                <a:ea typeface="楷体" pitchFamily="49" charset="-122"/>
                <a:cs typeface="Times New Roman" pitchFamily="18" charset="0"/>
              </a:rPr>
              <a:t>for (j=0;j&lt;</a:t>
            </a:r>
            <a:r>
              <a:rPr kumimoji="1" lang="en-US" altLang="zh-CN" sz="1800" b="1" dirty="0" err="1">
                <a:solidFill>
                  <a:srgbClr val="0000FF"/>
                </a:solidFill>
                <a:highlight>
                  <a:srgbClr val="C0C0C0"/>
                </a:highlight>
                <a:ea typeface="楷体" pitchFamily="49" charset="-122"/>
                <a:cs typeface="Times New Roman" pitchFamily="18" charset="0"/>
              </a:rPr>
              <a:t>g.n;j</a:t>
            </a:r>
            <a:r>
              <a:rPr kumimoji="1" lang="en-US" altLang="zh-CN" sz="1800" b="1" dirty="0">
                <a:solidFill>
                  <a:srgbClr val="0000FF"/>
                </a:solidFill>
                <a:highlight>
                  <a:srgbClr val="C0C0C0"/>
                </a:highlight>
                <a:ea typeface="楷体" pitchFamily="49" charset="-122"/>
                <a:cs typeface="Times New Roman" pitchFamily="18" charset="0"/>
              </a:rPr>
              <a:t>++)</a:t>
            </a: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修改数组</a:t>
            </a:r>
            <a:r>
              <a:rPr kumimoji="1" lang="en-US" altLang="zh-CN" sz="1800" b="1" dirty="0" err="1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zh-CN" altLang="en-US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1800" b="1" dirty="0">
                <a:solidFill>
                  <a:srgbClr val="CC0099"/>
                </a:solidFill>
                <a:ea typeface="楷体" pitchFamily="49" charset="-122"/>
                <a:cs typeface="Times New Roman" pitchFamily="18" charset="0"/>
              </a:rPr>
              <a:t>closest</a:t>
            </a:r>
          </a:p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  if (</a:t>
            </a:r>
            <a:r>
              <a:rPr kumimoji="1" lang="en-US" altLang="zh-CN" sz="1800" b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18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[j]!=0</a:t>
            </a: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&amp;&amp; </a:t>
            </a:r>
            <a:r>
              <a:rPr kumimoji="1" lang="en-US" altLang="zh-CN" sz="1800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[k][j]&lt;</a:t>
            </a:r>
            <a:r>
              <a:rPr kumimoji="1" lang="en-US" altLang="zh-CN" sz="1800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[j]) </a:t>
            </a:r>
            <a:r>
              <a:rPr kumimoji="1" lang="en-US" altLang="zh-CN" sz="1800" b="1" dirty="0">
                <a:solidFill>
                  <a:srgbClr val="0000FF"/>
                </a:solidFill>
                <a:highlight>
                  <a:srgbClr val="C0C0C0"/>
                </a:highlight>
                <a:ea typeface="楷体" pitchFamily="49" charset="-122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      </a:t>
            </a:r>
            <a:r>
              <a:rPr kumimoji="1" lang="en-US" altLang="zh-CN" sz="1800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[j]=</a:t>
            </a:r>
            <a:r>
              <a:rPr kumimoji="1" lang="en-US" altLang="zh-CN" sz="1800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[k][j];</a:t>
            </a:r>
          </a:p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      </a:t>
            </a:r>
            <a:r>
              <a:rPr kumimoji="1" lang="en-US" altLang="zh-CN" sz="18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closest[j]=k;</a:t>
            </a:r>
          </a:p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1800" b="1" dirty="0">
                <a:solidFill>
                  <a:srgbClr val="0000FF"/>
                </a:solidFill>
                <a:highlight>
                  <a:srgbClr val="C0C0C0"/>
                </a:highlight>
                <a:ea typeface="楷体" pitchFamily="49" charset="-122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1800" b="1" dirty="0">
                <a:solidFill>
                  <a:srgbClr val="0000FF"/>
                </a:solidFill>
                <a:highlight>
                  <a:srgbClr val="00FF00"/>
                </a:highlight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zh-CN" altLang="en-US" sz="1800" b="1" dirty="0">
                <a:solidFill>
                  <a:srgbClr val="0000FF"/>
                </a:solidFill>
                <a:highlight>
                  <a:srgbClr val="00FF00"/>
                </a:highlight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1800" b="1" dirty="0">
                <a:solidFill>
                  <a:srgbClr val="CC0099"/>
                </a:solidFill>
                <a:highlight>
                  <a:srgbClr val="00FF00"/>
                </a:highlight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1800" b="1" dirty="0">
                <a:solidFill>
                  <a:srgbClr val="CC0099"/>
                </a:solidFill>
                <a:highlight>
                  <a:srgbClr val="00FF00"/>
                </a:highlight>
                <a:ea typeface="楷体" pitchFamily="49" charset="-122"/>
                <a:cs typeface="Times New Roman" pitchFamily="18" charset="0"/>
              </a:rPr>
              <a:t>外层</a:t>
            </a:r>
            <a:r>
              <a:rPr kumimoji="1" lang="en-US" altLang="zh-CN" sz="1800" b="1" dirty="0">
                <a:solidFill>
                  <a:srgbClr val="CC0099"/>
                </a:solidFill>
                <a:highlight>
                  <a:srgbClr val="00FF00"/>
                </a:highlight>
                <a:ea typeface="楷体" pitchFamily="49" charset="-122"/>
                <a:cs typeface="Times New Roman" pitchFamily="18" charset="0"/>
              </a:rPr>
              <a:t>for</a:t>
            </a:r>
            <a:r>
              <a:rPr kumimoji="1" lang="zh-CN" altLang="en-US" sz="1800" b="1" dirty="0">
                <a:solidFill>
                  <a:srgbClr val="CC0099"/>
                </a:solidFill>
                <a:highlight>
                  <a:srgbClr val="00FF00"/>
                </a:highlight>
                <a:ea typeface="楷体" pitchFamily="49" charset="-122"/>
                <a:cs typeface="Times New Roman" pitchFamily="18" charset="0"/>
              </a:rPr>
              <a:t>循环结束</a:t>
            </a:r>
            <a:endParaRPr kumimoji="1" lang="en-US" altLang="zh-CN" sz="1800" b="1" dirty="0">
              <a:solidFill>
                <a:srgbClr val="CC0099"/>
              </a:solidFill>
              <a:highlight>
                <a:srgbClr val="00FF00"/>
              </a:highlight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kumimoji="1" lang="en-US" altLang="zh-CN" sz="1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8398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47" name="Text Box 27"/>
          <p:cNvSpPr txBox="1">
            <a:spLocks noChangeArrowheads="1"/>
          </p:cNvSpPr>
          <p:nvPr/>
        </p:nvSpPr>
        <p:spPr bwMode="auto">
          <a:xfrm>
            <a:off x="1454150" y="1122681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U={ </a:t>
            </a:r>
            <a:r>
              <a:rPr kumimoji="1" lang="en-US" altLang="zh-CN" sz="24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v</a:t>
            </a:r>
            <a:r>
              <a:rPr kumimoji="1" lang="en-US" altLang="zh-CN" sz="18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0,V2,V5</a:t>
            </a:r>
            <a:r>
              <a:rPr kumimoji="1" lang="en-US" altLang="zh-CN" sz="18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58748" name="Text Box 28"/>
          <p:cNvSpPr txBox="1">
            <a:spLocks noChangeArrowheads="1"/>
          </p:cNvSpPr>
          <p:nvPr/>
        </p:nvSpPr>
        <p:spPr bwMode="auto">
          <a:xfrm>
            <a:off x="1621342" y="3849898"/>
            <a:ext cx="2132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U={ </a:t>
            </a:r>
            <a:r>
              <a:rPr kumimoji="1" lang="en-US" altLang="zh-CN" sz="24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v</a:t>
            </a:r>
            <a:r>
              <a:rPr kumimoji="1" lang="en-US" altLang="zh-CN" sz="18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0,</a:t>
            </a:r>
            <a:r>
              <a:rPr kumimoji="1" lang="en-US" altLang="zh-CN" sz="24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v</a:t>
            </a:r>
            <a:r>
              <a:rPr kumimoji="1" lang="en-US" altLang="zh-CN" sz="18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2,</a:t>
            </a:r>
            <a:r>
              <a:rPr kumimoji="1" lang="en-US" altLang="zh-CN" sz="1800" b="1" dirty="0">
                <a:solidFill>
                  <a:srgbClr val="9900CC"/>
                </a:solidFill>
                <a:highlight>
                  <a:srgbClr val="FFFF00"/>
                </a:highlight>
                <a:latin typeface="Times New Roman" pitchFamily="18" charset="0"/>
              </a:rPr>
              <a:t>V3</a:t>
            </a:r>
            <a:r>
              <a:rPr kumimoji="1" lang="en-US" altLang="zh-CN" sz="18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,V5</a:t>
            </a:r>
            <a:r>
              <a:rPr kumimoji="1" lang="en-US" altLang="zh-CN" sz="18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58750" name="Text Box 30"/>
          <p:cNvSpPr txBox="1">
            <a:spLocks noChangeArrowheads="1"/>
          </p:cNvSpPr>
          <p:nvPr/>
        </p:nvSpPr>
        <p:spPr bwMode="auto">
          <a:xfrm>
            <a:off x="3944939" y="1122681"/>
            <a:ext cx="254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V-U={ v</a:t>
            </a:r>
            <a:r>
              <a:rPr kumimoji="1" lang="en-US" altLang="zh-CN" sz="1800" b="1">
                <a:solidFill>
                  <a:srgbClr val="000000"/>
                </a:solidFill>
                <a:latin typeface="Times New Roman" pitchFamily="18" charset="0"/>
              </a:rPr>
              <a:t>1, V3,V4}</a:t>
            </a:r>
          </a:p>
        </p:txBody>
      </p:sp>
      <p:sp>
        <p:nvSpPr>
          <p:cNvPr id="158751" name="Text Box 31"/>
          <p:cNvSpPr txBox="1">
            <a:spLocks noChangeArrowheads="1"/>
          </p:cNvSpPr>
          <p:nvPr/>
        </p:nvSpPr>
        <p:spPr bwMode="auto">
          <a:xfrm>
            <a:off x="3997830" y="3849898"/>
            <a:ext cx="221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V-U={ </a:t>
            </a:r>
            <a:r>
              <a:rPr kumimoji="1" lang="en-US" altLang="zh-CN" sz="2400" b="1" dirty="0">
                <a:solidFill>
                  <a:srgbClr val="000000"/>
                </a:solidFill>
                <a:highlight>
                  <a:srgbClr val="00FFFF"/>
                </a:highlight>
                <a:latin typeface="Times New Roman" pitchFamily="18" charset="0"/>
              </a:rPr>
              <a:t>v</a:t>
            </a:r>
            <a:r>
              <a:rPr kumimoji="1" lang="en-US" altLang="zh-CN" sz="1800" b="1" dirty="0">
                <a:solidFill>
                  <a:srgbClr val="000000"/>
                </a:solidFill>
                <a:highlight>
                  <a:srgbClr val="00FFFF"/>
                </a:highlight>
                <a:latin typeface="Times New Roman" pitchFamily="18" charset="0"/>
              </a:rPr>
              <a:t>1, V4 </a:t>
            </a:r>
            <a:r>
              <a:rPr kumimoji="1" lang="en-US" altLang="zh-CN" sz="18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86674"/>
              </p:ext>
            </p:extLst>
          </p:nvPr>
        </p:nvGraphicFramePr>
        <p:xfrm>
          <a:off x="685800" y="1914843"/>
          <a:ext cx="6418264" cy="1209357"/>
        </p:xfrm>
        <a:graphic>
          <a:graphicData uri="http://schemas.openxmlformats.org/drawingml/2006/table">
            <a:tbl>
              <a:tblPr firstRow="1" firstCol="1" bandRow="1"/>
              <a:tblGrid>
                <a:gridCol w="2500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3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3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j </a:t>
                      </a:r>
                      <a:endParaRPr lang="zh-CN" sz="2400" b="1" i="1" kern="100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0 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9900CC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b="1" kern="100" dirty="0">
                        <a:solidFill>
                          <a:srgbClr val="9900CC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closest[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j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]</a:t>
                      </a:r>
                      <a:r>
                        <a:rPr lang="en-US" sz="2400" b="1" kern="100" dirty="0">
                          <a:solidFill>
                            <a:srgbClr val="0066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400" b="1" kern="100" dirty="0">
                        <a:solidFill>
                          <a:srgbClr val="0066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C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lowcost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j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]</a:t>
                      </a:r>
                      <a:endParaRPr lang="zh-CN" sz="2400" b="1" kern="100" dirty="0">
                        <a:solidFill>
                          <a:srgbClr val="0066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9900CC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solidFill>
                          <a:srgbClr val="9900CC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8" name="表格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759397"/>
              </p:ext>
            </p:extLst>
          </p:nvPr>
        </p:nvGraphicFramePr>
        <p:xfrm>
          <a:off x="685800" y="4497598"/>
          <a:ext cx="6480686" cy="1336281"/>
        </p:xfrm>
        <a:graphic>
          <a:graphicData uri="http://schemas.openxmlformats.org/drawingml/2006/table">
            <a:tbl>
              <a:tblPr firstRow="1" firstCol="1" bandRow="1"/>
              <a:tblGrid>
                <a:gridCol w="2524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2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j </a:t>
                      </a:r>
                      <a:endParaRPr lang="zh-CN" sz="2400" b="1" i="1" kern="100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closest[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j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]</a:t>
                      </a:r>
                      <a:r>
                        <a:rPr lang="en-US" sz="2400" b="1" kern="100" dirty="0">
                          <a:solidFill>
                            <a:srgbClr val="0066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400" b="1" kern="100" dirty="0">
                        <a:solidFill>
                          <a:srgbClr val="0066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C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lowcost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j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]</a:t>
                      </a:r>
                      <a:endParaRPr lang="zh-CN" sz="2400" b="1" kern="100" dirty="0">
                        <a:solidFill>
                          <a:srgbClr val="0066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3431" y="487250"/>
            <a:ext cx="606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不断重复，直到所有顶点被选择</a:t>
            </a:r>
          </a:p>
        </p:txBody>
      </p:sp>
      <p:grpSp>
        <p:nvGrpSpPr>
          <p:cNvPr id="108" name="Group 126">
            <a:extLst>
              <a:ext uri="{FF2B5EF4-FFF2-40B4-BE49-F238E27FC236}">
                <a16:creationId xmlns:a16="http://schemas.microsoft.com/office/drawing/2014/main" id="{424B0785-346D-4315-B44B-892FB4BF3A9C}"/>
              </a:ext>
            </a:extLst>
          </p:cNvPr>
          <p:cNvGrpSpPr>
            <a:grpSpLocks/>
          </p:cNvGrpSpPr>
          <p:nvPr/>
        </p:nvGrpSpPr>
        <p:grpSpPr bwMode="auto">
          <a:xfrm>
            <a:off x="8157627" y="764944"/>
            <a:ext cx="3610744" cy="2633663"/>
            <a:chOff x="3888" y="2554"/>
            <a:chExt cx="1621" cy="1659"/>
          </a:xfrm>
        </p:grpSpPr>
        <p:grpSp>
          <p:nvGrpSpPr>
            <p:cNvPr id="109" name="Group 78">
              <a:extLst>
                <a:ext uri="{FF2B5EF4-FFF2-40B4-BE49-F238E27FC236}">
                  <a16:creationId xmlns:a16="http://schemas.microsoft.com/office/drawing/2014/main" id="{8A146DCA-F9B5-43CA-87B8-87D031A3FE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3" y="3322"/>
              <a:ext cx="332" cy="411"/>
              <a:chOff x="1532" y="1657"/>
              <a:chExt cx="288" cy="411"/>
            </a:xfrm>
          </p:grpSpPr>
          <p:sp>
            <p:nvSpPr>
              <p:cNvPr id="150" name="Oval 79">
                <a:extLst>
                  <a:ext uri="{FF2B5EF4-FFF2-40B4-BE49-F238E27FC236}">
                    <a16:creationId xmlns:a16="http://schemas.microsoft.com/office/drawing/2014/main" id="{5D0B14FE-DC1D-4F42-B37B-5F3BE71DF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151" name="Text Box 80">
                <a:extLst>
                  <a:ext uri="{FF2B5EF4-FFF2-40B4-BE49-F238E27FC236}">
                    <a16:creationId xmlns:a16="http://schemas.microsoft.com/office/drawing/2014/main" id="{B331658F-5FE8-4DBE-9702-950BAC5176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2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110" name="Group 81">
              <a:extLst>
                <a:ext uri="{FF2B5EF4-FFF2-40B4-BE49-F238E27FC236}">
                  <a16:creationId xmlns:a16="http://schemas.microsoft.com/office/drawing/2014/main" id="{668B0004-C025-4E0D-8774-EDA595A245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3" y="2842"/>
              <a:ext cx="332" cy="412"/>
              <a:chOff x="1532" y="1657"/>
              <a:chExt cx="288" cy="412"/>
            </a:xfrm>
          </p:grpSpPr>
          <p:sp>
            <p:nvSpPr>
              <p:cNvPr id="148" name="Oval 82">
                <a:extLst>
                  <a:ext uri="{FF2B5EF4-FFF2-40B4-BE49-F238E27FC236}">
                    <a16:creationId xmlns:a16="http://schemas.microsoft.com/office/drawing/2014/main" id="{E134A29F-6AE2-4BE6-A548-CBB7C1F14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149" name="Text Box 83">
                <a:extLst>
                  <a:ext uri="{FF2B5EF4-FFF2-40B4-BE49-F238E27FC236}">
                    <a16:creationId xmlns:a16="http://schemas.microsoft.com/office/drawing/2014/main" id="{1EBC498A-B5D3-4686-9DDF-7531DCA2C0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2" y="1681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0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111" name="Group 84">
              <a:extLst>
                <a:ext uri="{FF2B5EF4-FFF2-40B4-BE49-F238E27FC236}">
                  <a16:creationId xmlns:a16="http://schemas.microsoft.com/office/drawing/2014/main" id="{5F0BC28D-6316-49A4-9EB5-A5E0C51681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7" y="3226"/>
              <a:ext cx="332" cy="411"/>
              <a:chOff x="1532" y="1657"/>
              <a:chExt cx="288" cy="411"/>
            </a:xfrm>
          </p:grpSpPr>
          <p:sp>
            <p:nvSpPr>
              <p:cNvPr id="146" name="Oval 85">
                <a:extLst>
                  <a:ext uri="{FF2B5EF4-FFF2-40B4-BE49-F238E27FC236}">
                    <a16:creationId xmlns:a16="http://schemas.microsoft.com/office/drawing/2014/main" id="{228A8512-FCD2-4F16-B552-B5F120832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147" name="Text Box 86">
                <a:extLst>
                  <a:ext uri="{FF2B5EF4-FFF2-40B4-BE49-F238E27FC236}">
                    <a16:creationId xmlns:a16="http://schemas.microsoft.com/office/drawing/2014/main" id="{3313C0E5-B65A-465E-AE52-B6519F485A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3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112" name="Group 87">
              <a:extLst>
                <a:ext uri="{FF2B5EF4-FFF2-40B4-BE49-F238E27FC236}">
                  <a16:creationId xmlns:a16="http://schemas.microsoft.com/office/drawing/2014/main" id="{82B90CCB-7C10-4683-A956-B0CC329AA6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9" y="3802"/>
              <a:ext cx="332" cy="411"/>
              <a:chOff x="1532" y="1657"/>
              <a:chExt cx="288" cy="411"/>
            </a:xfrm>
          </p:grpSpPr>
          <p:sp>
            <p:nvSpPr>
              <p:cNvPr id="144" name="Oval 88">
                <a:extLst>
                  <a:ext uri="{FF2B5EF4-FFF2-40B4-BE49-F238E27FC236}">
                    <a16:creationId xmlns:a16="http://schemas.microsoft.com/office/drawing/2014/main" id="{169E3A6C-2074-4CCC-84D0-551E99A3A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145" name="Text Box 89">
                <a:extLst>
                  <a:ext uri="{FF2B5EF4-FFF2-40B4-BE49-F238E27FC236}">
                    <a16:creationId xmlns:a16="http://schemas.microsoft.com/office/drawing/2014/main" id="{7D7EAD38-5A39-4470-B28F-B7005BAC7F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1680"/>
                <a:ext cx="25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5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113" name="Group 90">
              <a:extLst>
                <a:ext uri="{FF2B5EF4-FFF2-40B4-BE49-F238E27FC236}">
                  <a16:creationId xmlns:a16="http://schemas.microsoft.com/office/drawing/2014/main" id="{1EE0F270-54D9-4418-A732-851B571F9B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3802"/>
              <a:ext cx="332" cy="411"/>
              <a:chOff x="1532" y="1657"/>
              <a:chExt cx="288" cy="411"/>
            </a:xfrm>
          </p:grpSpPr>
          <p:sp>
            <p:nvSpPr>
              <p:cNvPr id="142" name="Oval 91">
                <a:extLst>
                  <a:ext uri="{FF2B5EF4-FFF2-40B4-BE49-F238E27FC236}">
                    <a16:creationId xmlns:a16="http://schemas.microsoft.com/office/drawing/2014/main" id="{4C9947D7-FEA4-4CD9-B9CF-B41CDB08C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143" name="Text Box 92">
                <a:extLst>
                  <a:ext uri="{FF2B5EF4-FFF2-40B4-BE49-F238E27FC236}">
                    <a16:creationId xmlns:a16="http://schemas.microsoft.com/office/drawing/2014/main" id="{780177B4-4E13-4D6C-B00F-34A5EE8DBF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1680"/>
                <a:ext cx="25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4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114" name="Group 93">
              <a:extLst>
                <a:ext uri="{FF2B5EF4-FFF2-40B4-BE49-F238E27FC236}">
                  <a16:creationId xmlns:a16="http://schemas.microsoft.com/office/drawing/2014/main" id="{0E5257FA-5567-44BC-B38C-532C595051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2" y="3226"/>
              <a:ext cx="332" cy="411"/>
              <a:chOff x="1532" y="1657"/>
              <a:chExt cx="288" cy="411"/>
            </a:xfrm>
          </p:grpSpPr>
          <p:sp>
            <p:nvSpPr>
              <p:cNvPr id="140" name="Oval 94">
                <a:extLst>
                  <a:ext uri="{FF2B5EF4-FFF2-40B4-BE49-F238E27FC236}">
                    <a16:creationId xmlns:a16="http://schemas.microsoft.com/office/drawing/2014/main" id="{EB184EE0-8726-4ECA-B582-BC5865457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141" name="Text Box 95">
                <a:extLst>
                  <a:ext uri="{FF2B5EF4-FFF2-40B4-BE49-F238E27FC236}">
                    <a16:creationId xmlns:a16="http://schemas.microsoft.com/office/drawing/2014/main" id="{9C7A78FE-91F3-498A-A410-D29BEFB034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1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115" name="Line 98">
              <a:extLst>
                <a:ext uri="{FF2B5EF4-FFF2-40B4-BE49-F238E27FC236}">
                  <a16:creationId xmlns:a16="http://schemas.microsoft.com/office/drawing/2014/main" id="{33A208EA-BC06-4BC2-84B9-5477A2CF0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3514"/>
              <a:ext cx="166" cy="28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6" name="Line 99">
              <a:extLst>
                <a:ext uri="{FF2B5EF4-FFF2-40B4-BE49-F238E27FC236}">
                  <a16:creationId xmlns:a16="http://schemas.microsoft.com/office/drawing/2014/main" id="{1D1FBFFA-407E-48AD-8964-81370C928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7" y="3508"/>
              <a:ext cx="148" cy="30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7" name="Line 100">
              <a:extLst>
                <a:ext uri="{FF2B5EF4-FFF2-40B4-BE49-F238E27FC236}">
                  <a16:creationId xmlns:a16="http://schemas.microsoft.com/office/drawing/2014/main" id="{B9755068-F879-42CA-998D-01CD904B5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1" y="3946"/>
              <a:ext cx="281" cy="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" name="Line 101">
              <a:extLst>
                <a:ext uri="{FF2B5EF4-FFF2-40B4-BE49-F238E27FC236}">
                  <a16:creationId xmlns:a16="http://schemas.microsoft.com/office/drawing/2014/main" id="{F4FE0C2A-BCFB-4AC8-82F1-76D4818FD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6" y="3124"/>
              <a:ext cx="1" cy="192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" name="Text Box 106">
              <a:extLst>
                <a:ext uri="{FF2B5EF4-FFF2-40B4-BE49-F238E27FC236}">
                  <a16:creationId xmlns:a16="http://schemas.microsoft.com/office/drawing/2014/main" id="{EA1C918B-3170-44D7-B273-8A9DD941F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" y="3537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3</a:t>
              </a:r>
            </a:p>
          </p:txBody>
        </p:sp>
        <p:sp>
          <p:nvSpPr>
            <p:cNvPr id="120" name="Text Box 107">
              <a:extLst>
                <a:ext uri="{FF2B5EF4-FFF2-40B4-BE49-F238E27FC236}">
                  <a16:creationId xmlns:a16="http://schemas.microsoft.com/office/drawing/2014/main" id="{F1202FEE-5DF2-4BF4-8A97-FCDF3B747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6" y="2890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121" name="Text Box 108">
              <a:extLst>
                <a:ext uri="{FF2B5EF4-FFF2-40B4-BE49-F238E27FC236}">
                  <a16:creationId xmlns:a16="http://schemas.microsoft.com/office/drawing/2014/main" id="{1A49CCDE-D09D-40F3-B349-E8FD3EBE8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2890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122" name="Text Box 109">
              <a:extLst>
                <a:ext uri="{FF2B5EF4-FFF2-40B4-BE49-F238E27FC236}">
                  <a16:creationId xmlns:a16="http://schemas.microsoft.com/office/drawing/2014/main" id="{6DE9CAFE-9091-4EE4-AD80-F6F096CC2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3" y="356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>
                  <a:solidFill>
                    <a:srgbClr val="9900CC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2</a:t>
              </a:r>
            </a:p>
          </p:txBody>
        </p:sp>
        <p:sp>
          <p:nvSpPr>
            <p:cNvPr id="123" name="Text Box 110">
              <a:extLst>
                <a:ext uri="{FF2B5EF4-FFF2-40B4-BE49-F238E27FC236}">
                  <a16:creationId xmlns:a16="http://schemas.microsoft.com/office/drawing/2014/main" id="{7FA460BF-8652-42FF-BE0B-A29B696C7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1" y="3082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CC0099"/>
                  </a:solidFill>
                  <a:latin typeface="隶书" pitchFamily="49" charset="-122"/>
                  <a:ea typeface="隶书" pitchFamily="49" charset="-122"/>
                </a:rPr>
                <a:t>1</a:t>
              </a:r>
            </a:p>
          </p:txBody>
        </p:sp>
        <p:sp>
          <p:nvSpPr>
            <p:cNvPr id="124" name="Text Box 111">
              <a:extLst>
                <a:ext uri="{FF2B5EF4-FFF2-40B4-BE49-F238E27FC236}">
                  <a16:creationId xmlns:a16="http://schemas.microsoft.com/office/drawing/2014/main" id="{113FA3FE-BD2C-4690-9216-0256E86C8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8" y="3537"/>
              <a:ext cx="1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9900CC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125" name="Text Box 112">
              <a:extLst>
                <a:ext uri="{FF2B5EF4-FFF2-40B4-BE49-F238E27FC236}">
                  <a16:creationId xmlns:a16="http://schemas.microsoft.com/office/drawing/2014/main" id="{EEC89DBF-75F6-4551-B2DD-A6A46FFD4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5" y="317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126" name="Text Box 113">
              <a:extLst>
                <a:ext uri="{FF2B5EF4-FFF2-40B4-BE49-F238E27FC236}">
                  <a16:creationId xmlns:a16="http://schemas.microsoft.com/office/drawing/2014/main" id="{5EDBE677-94EC-4190-AB58-EFEA066E4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3178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9900CC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129" name="Text Box 114">
              <a:extLst>
                <a:ext uri="{FF2B5EF4-FFF2-40B4-BE49-F238E27FC236}">
                  <a16:creationId xmlns:a16="http://schemas.microsoft.com/office/drawing/2014/main" id="{4EEC2784-D667-4FB2-AAF8-7641E7748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" y="356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 b="1">
                  <a:solidFill>
                    <a:srgbClr val="CC0099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4</a:t>
              </a:r>
            </a:p>
          </p:txBody>
        </p:sp>
        <p:sp>
          <p:nvSpPr>
            <p:cNvPr id="130" name="Text Box 115">
              <a:extLst>
                <a:ext uri="{FF2B5EF4-FFF2-40B4-BE49-F238E27FC236}">
                  <a16:creationId xmlns:a16="http://schemas.microsoft.com/office/drawing/2014/main" id="{BE244317-FC22-42E6-9FBE-E8DDC6184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" y="3741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grpSp>
          <p:nvGrpSpPr>
            <p:cNvPr id="131" name="Group 116">
              <a:extLst>
                <a:ext uri="{FF2B5EF4-FFF2-40B4-BE49-F238E27FC236}">
                  <a16:creationId xmlns:a16="http://schemas.microsoft.com/office/drawing/2014/main" id="{5762201C-21B5-408F-8366-B99969904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3011"/>
              <a:ext cx="895" cy="867"/>
              <a:chOff x="4176" y="2905"/>
              <a:chExt cx="895" cy="867"/>
            </a:xfrm>
          </p:grpSpPr>
          <p:sp>
            <p:nvSpPr>
              <p:cNvPr id="134" name="Line 117">
                <a:extLst>
                  <a:ext uri="{FF2B5EF4-FFF2-40B4-BE49-F238E27FC236}">
                    <a16:creationId xmlns:a16="http://schemas.microsoft.com/office/drawing/2014/main" id="{E76C30FD-C6CF-4845-BF32-42740EA6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2927"/>
                <a:ext cx="304" cy="241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35" name="Line 118">
                <a:extLst>
                  <a:ext uri="{FF2B5EF4-FFF2-40B4-BE49-F238E27FC236}">
                    <a16:creationId xmlns:a16="http://schemas.microsoft.com/office/drawing/2014/main" id="{7A2A11F8-3E07-467F-9F26-683ABF0ED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3" y="2905"/>
                <a:ext cx="288" cy="24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36" name="Line 119">
                <a:extLst>
                  <a:ext uri="{FF2B5EF4-FFF2-40B4-BE49-F238E27FC236}">
                    <a16:creationId xmlns:a16="http://schemas.microsoft.com/office/drawing/2014/main" id="{A43C04FB-39DF-4479-9B53-0B370D205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4" y="3264"/>
                <a:ext cx="249" cy="29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37" name="Line 120">
                <a:extLst>
                  <a:ext uri="{FF2B5EF4-FFF2-40B4-BE49-F238E27FC236}">
                    <a16:creationId xmlns:a16="http://schemas.microsoft.com/office/drawing/2014/main" id="{53F77C6B-BD42-4631-B6E6-B8D4FD0DB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87" y="3291"/>
                <a:ext cx="202" cy="3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38" name="Line 121">
                <a:extLst>
                  <a:ext uri="{FF2B5EF4-FFF2-40B4-BE49-F238E27FC236}">
                    <a16:creationId xmlns:a16="http://schemas.microsoft.com/office/drawing/2014/main" id="{01BCB496-ADDE-4F0A-BA3B-A5C989CD4C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33" y="3484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39" name="Line 122">
                <a:extLst>
                  <a:ext uri="{FF2B5EF4-FFF2-40B4-BE49-F238E27FC236}">
                    <a16:creationId xmlns:a16="http://schemas.microsoft.com/office/drawing/2014/main" id="{3795724A-E34F-4386-A75B-E01211D16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" y="3462"/>
                <a:ext cx="126" cy="253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133" name="AutoShape 124">
              <a:extLst>
                <a:ext uri="{FF2B5EF4-FFF2-40B4-BE49-F238E27FC236}">
                  <a16:creationId xmlns:a16="http://schemas.microsoft.com/office/drawing/2014/main" id="{8DCAF78F-CB65-46A4-8D54-E68BBCEEF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554"/>
              <a:ext cx="432" cy="240"/>
            </a:xfrm>
            <a:prstGeom prst="wedgeEllipseCallout">
              <a:avLst>
                <a:gd name="adj1" fmla="val 112269"/>
                <a:gd name="adj2" fmla="val 109167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宋体" charset="-122"/>
                </a:rPr>
                <a:t>U</a:t>
              </a:r>
            </a:p>
          </p:txBody>
        </p:sp>
      </p:grpSp>
      <p:sp>
        <p:nvSpPr>
          <p:cNvPr id="152" name="Freeform 123">
            <a:extLst>
              <a:ext uri="{FF2B5EF4-FFF2-40B4-BE49-F238E27FC236}">
                <a16:creationId xmlns:a16="http://schemas.microsoft.com/office/drawing/2014/main" id="{175F12C4-55E3-49CB-B9DD-03C943F85AF8}"/>
              </a:ext>
            </a:extLst>
          </p:cNvPr>
          <p:cNvSpPr>
            <a:spLocks/>
          </p:cNvSpPr>
          <p:nvPr/>
        </p:nvSpPr>
        <p:spPr bwMode="auto">
          <a:xfrm>
            <a:off x="9219081" y="750306"/>
            <a:ext cx="2384429" cy="2971800"/>
          </a:xfrm>
          <a:custGeom>
            <a:avLst/>
            <a:gdLst>
              <a:gd name="T0" fmla="*/ 187 w 1067"/>
              <a:gd name="T1" fmla="*/ 113 h 1872"/>
              <a:gd name="T2" fmla="*/ 89 w 1067"/>
              <a:gd name="T3" fmla="*/ 715 h 1872"/>
              <a:gd name="T4" fmla="*/ 719 w 1067"/>
              <a:gd name="T5" fmla="*/ 1805 h 1872"/>
              <a:gd name="T6" fmla="*/ 1055 w 1067"/>
              <a:gd name="T7" fmla="*/ 1114 h 1872"/>
              <a:gd name="T8" fmla="*/ 648 w 1067"/>
              <a:gd name="T9" fmla="*/ 884 h 1872"/>
              <a:gd name="T10" fmla="*/ 710 w 1067"/>
              <a:gd name="T11" fmla="*/ 130 h 1872"/>
              <a:gd name="T12" fmla="*/ 187 w 1067"/>
              <a:gd name="T13" fmla="*/ 113 h 18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67" h="1872">
                <a:moveTo>
                  <a:pt x="187" y="113"/>
                </a:moveTo>
                <a:cubicBezTo>
                  <a:pt x="84" y="210"/>
                  <a:pt x="0" y="433"/>
                  <a:pt x="89" y="715"/>
                </a:cubicBezTo>
                <a:cubicBezTo>
                  <a:pt x="178" y="997"/>
                  <a:pt x="558" y="1738"/>
                  <a:pt x="719" y="1805"/>
                </a:cubicBezTo>
                <a:cubicBezTo>
                  <a:pt x="880" y="1872"/>
                  <a:pt x="1067" y="1267"/>
                  <a:pt x="1055" y="1114"/>
                </a:cubicBezTo>
                <a:cubicBezTo>
                  <a:pt x="1043" y="961"/>
                  <a:pt x="705" y="1048"/>
                  <a:pt x="648" y="884"/>
                </a:cubicBezTo>
                <a:cubicBezTo>
                  <a:pt x="591" y="720"/>
                  <a:pt x="787" y="260"/>
                  <a:pt x="710" y="130"/>
                </a:cubicBezTo>
                <a:cubicBezTo>
                  <a:pt x="633" y="0"/>
                  <a:pt x="290" y="16"/>
                  <a:pt x="187" y="113"/>
                </a:cubicBezTo>
                <a:close/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C36260D-7E4D-4F65-B118-E8EA77D8445E}"/>
              </a:ext>
            </a:extLst>
          </p:cNvPr>
          <p:cNvGrpSpPr/>
          <p:nvPr/>
        </p:nvGrpSpPr>
        <p:grpSpPr>
          <a:xfrm>
            <a:off x="7915360" y="3712837"/>
            <a:ext cx="3725211" cy="2639918"/>
            <a:chOff x="7915360" y="3712837"/>
            <a:chExt cx="3725211" cy="2639918"/>
          </a:xfrm>
        </p:grpSpPr>
        <p:grpSp>
          <p:nvGrpSpPr>
            <p:cNvPr id="154" name="Group 126">
              <a:extLst>
                <a:ext uri="{FF2B5EF4-FFF2-40B4-BE49-F238E27FC236}">
                  <a16:creationId xmlns:a16="http://schemas.microsoft.com/office/drawing/2014/main" id="{EBF04EE0-9758-470B-B1F3-24646EBFB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15360" y="3719092"/>
              <a:ext cx="3610744" cy="2633663"/>
              <a:chOff x="3888" y="2554"/>
              <a:chExt cx="1621" cy="1659"/>
            </a:xfrm>
          </p:grpSpPr>
          <p:grpSp>
            <p:nvGrpSpPr>
              <p:cNvPr id="155" name="Group 78">
                <a:extLst>
                  <a:ext uri="{FF2B5EF4-FFF2-40B4-BE49-F238E27FC236}">
                    <a16:creationId xmlns:a16="http://schemas.microsoft.com/office/drawing/2014/main" id="{54A4B25A-29D5-4DBC-86F7-840C289C51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3" y="3322"/>
                <a:ext cx="332" cy="411"/>
                <a:chOff x="1532" y="1657"/>
                <a:chExt cx="288" cy="411"/>
              </a:xfrm>
            </p:grpSpPr>
            <p:sp>
              <p:nvSpPr>
                <p:cNvPr id="193" name="Oval 79">
                  <a:extLst>
                    <a:ext uri="{FF2B5EF4-FFF2-40B4-BE49-F238E27FC236}">
                      <a16:creationId xmlns:a16="http://schemas.microsoft.com/office/drawing/2014/main" id="{31BEDF5B-CFC5-4F11-B5D4-03248C46E6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0000FF"/>
                    </a:buClr>
                    <a:buSzPct val="70000"/>
                    <a:buFont typeface="Wingdings" pitchFamily="2" charset="2"/>
                    <a:buChar char="ü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zh-CN" sz="2000" b="1">
                    <a:solidFill>
                      <a:srgbClr val="000000"/>
                    </a:solidFill>
                    <a:latin typeface="隶书" pitchFamily="49" charset="-122"/>
                    <a:ea typeface="隶书" pitchFamily="49" charset="-122"/>
                  </a:endParaRPr>
                </a:p>
              </p:txBody>
            </p:sp>
            <p:sp>
              <p:nvSpPr>
                <p:cNvPr id="194" name="Text Box 80">
                  <a:extLst>
                    <a:ext uri="{FF2B5EF4-FFF2-40B4-BE49-F238E27FC236}">
                      <a16:creationId xmlns:a16="http://schemas.microsoft.com/office/drawing/2014/main" id="{11677F72-1D71-48E7-8605-FC90F6CB88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60" y="1680"/>
                  <a:ext cx="256" cy="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0000FF"/>
                    </a:buClr>
                    <a:buSzPct val="70000"/>
                    <a:buFont typeface="Wingdings" pitchFamily="2" charset="2"/>
                    <a:buChar char="ü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 b="1">
                      <a:solidFill>
                        <a:srgbClr val="FF0000"/>
                      </a:solidFill>
                      <a:latin typeface="隶书" pitchFamily="49" charset="-122"/>
                    </a:rPr>
                    <a:t>V</a:t>
                  </a:r>
                  <a:r>
                    <a:rPr kumimoji="1" lang="en-US" altLang="zh-CN" sz="1600" b="1">
                      <a:solidFill>
                        <a:srgbClr val="FF0000"/>
                      </a:solidFill>
                      <a:latin typeface="隶书" pitchFamily="49" charset="-122"/>
                    </a:rPr>
                    <a:t>2</a:t>
                  </a:r>
                  <a:endParaRPr kumimoji="1" lang="en-US" altLang="zh-CN" sz="1800" b="1">
                    <a:solidFill>
                      <a:srgbClr val="FF0000"/>
                    </a:solidFill>
                    <a:latin typeface="隶书" pitchFamily="49" charset="-122"/>
                    <a:ea typeface="隶书" pitchFamily="49" charset="-122"/>
                  </a:endParaRPr>
                </a:p>
              </p:txBody>
            </p:sp>
          </p:grpSp>
          <p:grpSp>
            <p:nvGrpSpPr>
              <p:cNvPr id="156" name="Group 81">
                <a:extLst>
                  <a:ext uri="{FF2B5EF4-FFF2-40B4-BE49-F238E27FC236}">
                    <a16:creationId xmlns:a16="http://schemas.microsoft.com/office/drawing/2014/main" id="{FF19C174-9922-46AB-8483-9F686D4443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3" y="2842"/>
                <a:ext cx="332" cy="412"/>
                <a:chOff x="1532" y="1657"/>
                <a:chExt cx="288" cy="412"/>
              </a:xfrm>
            </p:grpSpPr>
            <p:sp>
              <p:nvSpPr>
                <p:cNvPr id="191" name="Oval 82">
                  <a:extLst>
                    <a:ext uri="{FF2B5EF4-FFF2-40B4-BE49-F238E27FC236}">
                      <a16:creationId xmlns:a16="http://schemas.microsoft.com/office/drawing/2014/main" id="{41445F67-C245-4F03-A069-19C8A5CBE5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0000FF"/>
                    </a:buClr>
                    <a:buSzPct val="70000"/>
                    <a:buFont typeface="Wingdings" pitchFamily="2" charset="2"/>
                    <a:buChar char="ü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zh-CN" sz="2000" b="1">
                    <a:solidFill>
                      <a:srgbClr val="000000"/>
                    </a:solidFill>
                    <a:latin typeface="隶书" pitchFamily="49" charset="-122"/>
                    <a:ea typeface="隶书" pitchFamily="49" charset="-122"/>
                  </a:endParaRPr>
                </a:p>
              </p:txBody>
            </p:sp>
            <p:sp>
              <p:nvSpPr>
                <p:cNvPr id="192" name="Text Box 83">
                  <a:extLst>
                    <a:ext uri="{FF2B5EF4-FFF2-40B4-BE49-F238E27FC236}">
                      <a16:creationId xmlns:a16="http://schemas.microsoft.com/office/drawing/2014/main" id="{530ABAAD-93B5-44F6-B80F-4E157E9A15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42" y="1681"/>
                  <a:ext cx="256" cy="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0000FF"/>
                    </a:buClr>
                    <a:buSzPct val="70000"/>
                    <a:buFont typeface="Wingdings" pitchFamily="2" charset="2"/>
                    <a:buChar char="ü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 b="1">
                      <a:solidFill>
                        <a:srgbClr val="FF0000"/>
                      </a:solidFill>
                      <a:latin typeface="隶书" pitchFamily="49" charset="-122"/>
                    </a:rPr>
                    <a:t>V</a:t>
                  </a:r>
                  <a:r>
                    <a:rPr kumimoji="1" lang="en-US" altLang="zh-CN" sz="1600" b="1">
                      <a:solidFill>
                        <a:srgbClr val="FF0000"/>
                      </a:solidFill>
                      <a:latin typeface="隶书" pitchFamily="49" charset="-122"/>
                    </a:rPr>
                    <a:t>0</a:t>
                  </a:r>
                  <a:endParaRPr kumimoji="1" lang="en-US" altLang="zh-CN" sz="1800" b="1">
                    <a:solidFill>
                      <a:srgbClr val="FF0000"/>
                    </a:solidFill>
                    <a:latin typeface="隶书" pitchFamily="49" charset="-122"/>
                    <a:ea typeface="隶书" pitchFamily="49" charset="-122"/>
                  </a:endParaRPr>
                </a:p>
              </p:txBody>
            </p:sp>
          </p:grpSp>
          <p:grpSp>
            <p:nvGrpSpPr>
              <p:cNvPr id="157" name="Group 84">
                <a:extLst>
                  <a:ext uri="{FF2B5EF4-FFF2-40B4-BE49-F238E27FC236}">
                    <a16:creationId xmlns:a16="http://schemas.microsoft.com/office/drawing/2014/main" id="{CE5580B6-69C4-463B-9736-A5CCB90B50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77" y="3226"/>
                <a:ext cx="332" cy="411"/>
                <a:chOff x="1532" y="1657"/>
                <a:chExt cx="288" cy="411"/>
              </a:xfrm>
            </p:grpSpPr>
            <p:sp>
              <p:nvSpPr>
                <p:cNvPr id="189" name="Oval 85">
                  <a:extLst>
                    <a:ext uri="{FF2B5EF4-FFF2-40B4-BE49-F238E27FC236}">
                      <a16:creationId xmlns:a16="http://schemas.microsoft.com/office/drawing/2014/main" id="{68709CED-0364-4E3F-AA26-E8B6C35AA2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0000FF"/>
                    </a:buClr>
                    <a:buSzPct val="70000"/>
                    <a:buFont typeface="Wingdings" pitchFamily="2" charset="2"/>
                    <a:buChar char="ü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zh-CN" sz="2000" b="1">
                    <a:solidFill>
                      <a:srgbClr val="000000"/>
                    </a:solidFill>
                    <a:latin typeface="隶书" pitchFamily="49" charset="-122"/>
                    <a:ea typeface="隶书" pitchFamily="49" charset="-122"/>
                  </a:endParaRPr>
                </a:p>
              </p:txBody>
            </p:sp>
            <p:sp>
              <p:nvSpPr>
                <p:cNvPr id="190" name="Text Box 86">
                  <a:extLst>
                    <a:ext uri="{FF2B5EF4-FFF2-40B4-BE49-F238E27FC236}">
                      <a16:creationId xmlns:a16="http://schemas.microsoft.com/office/drawing/2014/main" id="{1DB82D1A-BB40-4ABC-AC86-4E9431E687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60" y="1680"/>
                  <a:ext cx="256" cy="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0000FF"/>
                    </a:buClr>
                    <a:buSzPct val="70000"/>
                    <a:buFont typeface="Wingdings" pitchFamily="2" charset="2"/>
                    <a:buChar char="ü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 b="1">
                      <a:solidFill>
                        <a:srgbClr val="FF0000"/>
                      </a:solidFill>
                      <a:latin typeface="隶书" pitchFamily="49" charset="-122"/>
                    </a:rPr>
                    <a:t>V</a:t>
                  </a:r>
                  <a:r>
                    <a:rPr kumimoji="1" lang="en-US" altLang="zh-CN" sz="1600" b="1">
                      <a:solidFill>
                        <a:srgbClr val="FF0000"/>
                      </a:solidFill>
                      <a:latin typeface="隶书" pitchFamily="49" charset="-122"/>
                    </a:rPr>
                    <a:t>3</a:t>
                  </a:r>
                  <a:endParaRPr kumimoji="1" lang="en-US" altLang="zh-CN" sz="1800" b="1">
                    <a:solidFill>
                      <a:srgbClr val="FF0000"/>
                    </a:solidFill>
                    <a:latin typeface="隶书" pitchFamily="49" charset="-122"/>
                    <a:ea typeface="隶书" pitchFamily="49" charset="-122"/>
                  </a:endParaRPr>
                </a:p>
              </p:txBody>
            </p:sp>
          </p:grpSp>
          <p:grpSp>
            <p:nvGrpSpPr>
              <p:cNvPr id="158" name="Group 87">
                <a:extLst>
                  <a:ext uri="{FF2B5EF4-FFF2-40B4-BE49-F238E27FC236}">
                    <a16:creationId xmlns:a16="http://schemas.microsoft.com/office/drawing/2014/main" id="{6FE4A689-045B-4489-A0AA-CC2F326203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39" y="3802"/>
                <a:ext cx="332" cy="411"/>
                <a:chOff x="1532" y="1657"/>
                <a:chExt cx="288" cy="411"/>
              </a:xfrm>
            </p:grpSpPr>
            <p:sp>
              <p:nvSpPr>
                <p:cNvPr id="187" name="Oval 88">
                  <a:extLst>
                    <a:ext uri="{FF2B5EF4-FFF2-40B4-BE49-F238E27FC236}">
                      <a16:creationId xmlns:a16="http://schemas.microsoft.com/office/drawing/2014/main" id="{CB3D3E89-7BCB-4415-B4CA-C1497A3BCC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0000FF"/>
                    </a:buClr>
                    <a:buSzPct val="70000"/>
                    <a:buFont typeface="Wingdings" pitchFamily="2" charset="2"/>
                    <a:buChar char="ü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zh-CN" sz="2000" b="1">
                    <a:solidFill>
                      <a:srgbClr val="000000"/>
                    </a:solidFill>
                    <a:latin typeface="隶书" pitchFamily="49" charset="-122"/>
                    <a:ea typeface="隶书" pitchFamily="49" charset="-122"/>
                  </a:endParaRPr>
                </a:p>
              </p:txBody>
            </p:sp>
            <p:sp>
              <p:nvSpPr>
                <p:cNvPr id="188" name="Text Box 89">
                  <a:extLst>
                    <a:ext uri="{FF2B5EF4-FFF2-40B4-BE49-F238E27FC236}">
                      <a16:creationId xmlns:a16="http://schemas.microsoft.com/office/drawing/2014/main" id="{ACA5DBED-5CBC-4DCA-9995-DE718C2220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61" y="1680"/>
                  <a:ext cx="254" cy="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0000FF"/>
                    </a:buClr>
                    <a:buSzPct val="70000"/>
                    <a:buFont typeface="Wingdings" pitchFamily="2" charset="2"/>
                    <a:buChar char="ü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 b="1">
                      <a:solidFill>
                        <a:srgbClr val="FF0000"/>
                      </a:solidFill>
                      <a:latin typeface="隶书" pitchFamily="49" charset="-122"/>
                    </a:rPr>
                    <a:t>V</a:t>
                  </a:r>
                  <a:r>
                    <a:rPr kumimoji="1" lang="en-US" altLang="zh-CN" sz="1600" b="1">
                      <a:solidFill>
                        <a:srgbClr val="FF0000"/>
                      </a:solidFill>
                      <a:latin typeface="隶书" pitchFamily="49" charset="-122"/>
                    </a:rPr>
                    <a:t>5</a:t>
                  </a:r>
                  <a:endParaRPr kumimoji="1" lang="en-US" altLang="zh-CN" sz="1800" b="1">
                    <a:solidFill>
                      <a:srgbClr val="FF0000"/>
                    </a:solidFill>
                    <a:latin typeface="隶书" pitchFamily="49" charset="-122"/>
                    <a:ea typeface="隶书" pitchFamily="49" charset="-122"/>
                  </a:endParaRPr>
                </a:p>
              </p:txBody>
            </p:sp>
          </p:grpSp>
          <p:grpSp>
            <p:nvGrpSpPr>
              <p:cNvPr id="159" name="Group 90">
                <a:extLst>
                  <a:ext uri="{FF2B5EF4-FFF2-40B4-BE49-F238E27FC236}">
                    <a16:creationId xmlns:a16="http://schemas.microsoft.com/office/drawing/2014/main" id="{50DA6C12-FB67-4B06-9793-AC784E4A19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3802"/>
                <a:ext cx="332" cy="411"/>
                <a:chOff x="1532" y="1657"/>
                <a:chExt cx="288" cy="411"/>
              </a:xfrm>
            </p:grpSpPr>
            <p:sp>
              <p:nvSpPr>
                <p:cNvPr id="185" name="Oval 91">
                  <a:extLst>
                    <a:ext uri="{FF2B5EF4-FFF2-40B4-BE49-F238E27FC236}">
                      <a16:creationId xmlns:a16="http://schemas.microsoft.com/office/drawing/2014/main" id="{DA527719-4E15-48FA-A535-EC075404BF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0000FF"/>
                    </a:buClr>
                    <a:buSzPct val="70000"/>
                    <a:buFont typeface="Wingdings" pitchFamily="2" charset="2"/>
                    <a:buChar char="ü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zh-CN" sz="2000" b="1">
                    <a:solidFill>
                      <a:srgbClr val="000000"/>
                    </a:solidFill>
                    <a:latin typeface="隶书" pitchFamily="49" charset="-122"/>
                    <a:ea typeface="隶书" pitchFamily="49" charset="-122"/>
                  </a:endParaRPr>
                </a:p>
              </p:txBody>
            </p:sp>
            <p:sp>
              <p:nvSpPr>
                <p:cNvPr id="186" name="Text Box 92">
                  <a:extLst>
                    <a:ext uri="{FF2B5EF4-FFF2-40B4-BE49-F238E27FC236}">
                      <a16:creationId xmlns:a16="http://schemas.microsoft.com/office/drawing/2014/main" id="{063BE4AE-371A-4B01-9493-3DF68D3E99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61" y="1680"/>
                  <a:ext cx="254" cy="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0000FF"/>
                    </a:buClr>
                    <a:buSzPct val="70000"/>
                    <a:buFont typeface="Wingdings" pitchFamily="2" charset="2"/>
                    <a:buChar char="ü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 b="1">
                      <a:solidFill>
                        <a:srgbClr val="FF0000"/>
                      </a:solidFill>
                      <a:latin typeface="隶书" pitchFamily="49" charset="-122"/>
                    </a:rPr>
                    <a:t>V</a:t>
                  </a:r>
                  <a:r>
                    <a:rPr kumimoji="1" lang="en-US" altLang="zh-CN" sz="1600" b="1">
                      <a:solidFill>
                        <a:srgbClr val="FF0000"/>
                      </a:solidFill>
                      <a:latin typeface="隶书" pitchFamily="49" charset="-122"/>
                    </a:rPr>
                    <a:t>4</a:t>
                  </a:r>
                  <a:endParaRPr kumimoji="1" lang="en-US" altLang="zh-CN" sz="1800" b="1">
                    <a:solidFill>
                      <a:srgbClr val="FF0000"/>
                    </a:solidFill>
                    <a:latin typeface="隶书" pitchFamily="49" charset="-122"/>
                    <a:ea typeface="隶书" pitchFamily="49" charset="-122"/>
                  </a:endParaRPr>
                </a:p>
              </p:txBody>
            </p:sp>
          </p:grpSp>
          <p:grpSp>
            <p:nvGrpSpPr>
              <p:cNvPr id="160" name="Group 93">
                <a:extLst>
                  <a:ext uri="{FF2B5EF4-FFF2-40B4-BE49-F238E27FC236}">
                    <a16:creationId xmlns:a16="http://schemas.microsoft.com/office/drawing/2014/main" id="{A1D5C875-C809-4872-9D94-6480EB1066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2" y="3226"/>
                <a:ext cx="332" cy="411"/>
                <a:chOff x="1532" y="1657"/>
                <a:chExt cx="288" cy="411"/>
              </a:xfrm>
            </p:grpSpPr>
            <p:sp>
              <p:nvSpPr>
                <p:cNvPr id="183" name="Oval 94">
                  <a:extLst>
                    <a:ext uri="{FF2B5EF4-FFF2-40B4-BE49-F238E27FC236}">
                      <a16:creationId xmlns:a16="http://schemas.microsoft.com/office/drawing/2014/main" id="{6DA2A9F0-0345-4075-8D83-587D6582C0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657"/>
                  <a:ext cx="288" cy="269"/>
                </a:xfrm>
                <a:prstGeom prst="ellipse">
                  <a:avLst/>
                </a:prstGeom>
                <a:solidFill>
                  <a:srgbClr val="FFFFA5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0000FF"/>
                    </a:buClr>
                    <a:buSzPct val="70000"/>
                    <a:buFont typeface="Wingdings" pitchFamily="2" charset="2"/>
                    <a:buChar char="ü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zh-CN" sz="2000" b="1">
                    <a:solidFill>
                      <a:srgbClr val="000000"/>
                    </a:solidFill>
                    <a:latin typeface="隶书" pitchFamily="49" charset="-122"/>
                    <a:ea typeface="隶书" pitchFamily="49" charset="-122"/>
                  </a:endParaRPr>
                </a:p>
              </p:txBody>
            </p:sp>
            <p:sp>
              <p:nvSpPr>
                <p:cNvPr id="184" name="Text Box 95">
                  <a:extLst>
                    <a:ext uri="{FF2B5EF4-FFF2-40B4-BE49-F238E27FC236}">
                      <a16:creationId xmlns:a16="http://schemas.microsoft.com/office/drawing/2014/main" id="{D3896BFF-C5B5-48A6-9EC5-26ED2BAE25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60" y="1680"/>
                  <a:ext cx="256" cy="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0000FF"/>
                    </a:buClr>
                    <a:buSzPct val="70000"/>
                    <a:buFont typeface="Wingdings" pitchFamily="2" charset="2"/>
                    <a:buChar char="ü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 b="1">
                      <a:solidFill>
                        <a:srgbClr val="FF0000"/>
                      </a:solidFill>
                      <a:latin typeface="隶书" pitchFamily="49" charset="-122"/>
                    </a:rPr>
                    <a:t>V</a:t>
                  </a:r>
                  <a:r>
                    <a:rPr kumimoji="1" lang="en-US" altLang="zh-CN" sz="1600" b="1">
                      <a:solidFill>
                        <a:srgbClr val="FF0000"/>
                      </a:solidFill>
                      <a:latin typeface="隶书" pitchFamily="49" charset="-122"/>
                    </a:rPr>
                    <a:t>1</a:t>
                  </a:r>
                  <a:endParaRPr kumimoji="1" lang="en-US" altLang="zh-CN" sz="1800" b="1">
                    <a:solidFill>
                      <a:srgbClr val="FF0000"/>
                    </a:solidFill>
                    <a:latin typeface="隶书" pitchFamily="49" charset="-122"/>
                    <a:ea typeface="隶书" pitchFamily="49" charset="-122"/>
                  </a:endParaRPr>
                </a:p>
              </p:txBody>
            </p:sp>
          </p:grpSp>
          <p:sp>
            <p:nvSpPr>
              <p:cNvPr id="161" name="Line 98">
                <a:extLst>
                  <a:ext uri="{FF2B5EF4-FFF2-40B4-BE49-F238E27FC236}">
                    <a16:creationId xmlns:a16="http://schemas.microsoft.com/office/drawing/2014/main" id="{3AA6935B-D63D-41E3-B35A-76B10CA7F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5" y="3514"/>
                <a:ext cx="166" cy="288"/>
              </a:xfrm>
              <a:prstGeom prst="line">
                <a:avLst/>
              </a:prstGeom>
              <a:noFill/>
              <a:ln w="19050" cap="rnd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62" name="Line 99">
                <a:extLst>
                  <a:ext uri="{FF2B5EF4-FFF2-40B4-BE49-F238E27FC236}">
                    <a16:creationId xmlns:a16="http://schemas.microsoft.com/office/drawing/2014/main" id="{B68A27F9-D523-4146-AA6A-E3F6A19AE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87" y="3508"/>
                <a:ext cx="148" cy="304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63" name="Line 100">
                <a:extLst>
                  <a:ext uri="{FF2B5EF4-FFF2-40B4-BE49-F238E27FC236}">
                    <a16:creationId xmlns:a16="http://schemas.microsoft.com/office/drawing/2014/main" id="{8F039909-8B74-4EA7-974B-F328D43BC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1" y="3946"/>
                <a:ext cx="281" cy="8"/>
              </a:xfrm>
              <a:prstGeom prst="line">
                <a:avLst/>
              </a:prstGeom>
              <a:noFill/>
              <a:ln w="19050" cap="rnd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64" name="Line 101">
                <a:extLst>
                  <a:ext uri="{FF2B5EF4-FFF2-40B4-BE49-F238E27FC236}">
                    <a16:creationId xmlns:a16="http://schemas.microsoft.com/office/drawing/2014/main" id="{6954628D-AF00-4F21-82D3-88831E4E5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6" y="3124"/>
                <a:ext cx="1" cy="192"/>
              </a:xfrm>
              <a:prstGeom prst="line">
                <a:avLst/>
              </a:prstGeom>
              <a:noFill/>
              <a:ln w="38100" cap="rnd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65" name="Text Box 106">
                <a:extLst>
                  <a:ext uri="{FF2B5EF4-FFF2-40B4-BE49-F238E27FC236}">
                    <a16:creationId xmlns:a16="http://schemas.microsoft.com/office/drawing/2014/main" id="{C4872840-F9D2-4951-8A45-A9DA474F50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3537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隶书" pitchFamily="49" charset="-122"/>
                    <a:ea typeface="隶书" pitchFamily="49" charset="-122"/>
                  </a:rPr>
                  <a:t>3</a:t>
                </a:r>
              </a:p>
            </p:txBody>
          </p:sp>
          <p:sp>
            <p:nvSpPr>
              <p:cNvPr id="166" name="Text Box 107">
                <a:extLst>
                  <a:ext uri="{FF2B5EF4-FFF2-40B4-BE49-F238E27FC236}">
                    <a16:creationId xmlns:a16="http://schemas.microsoft.com/office/drawing/2014/main" id="{AE8ADEED-1A6D-4407-9EC9-DD6C27DDD7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6" y="2890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隶书" pitchFamily="49" charset="-122"/>
                    <a:ea typeface="隶书" pitchFamily="49" charset="-122"/>
                  </a:rPr>
                  <a:t>6</a:t>
                </a:r>
              </a:p>
            </p:txBody>
          </p:sp>
          <p:sp>
            <p:nvSpPr>
              <p:cNvPr id="167" name="Text Box 108">
                <a:extLst>
                  <a:ext uri="{FF2B5EF4-FFF2-40B4-BE49-F238E27FC236}">
                    <a16:creationId xmlns:a16="http://schemas.microsoft.com/office/drawing/2014/main" id="{14095CCB-BF9B-41B4-AD85-66FED34234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0" y="2890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隶书" pitchFamily="49" charset="-122"/>
                    <a:ea typeface="隶书" pitchFamily="49" charset="-122"/>
                  </a:rPr>
                  <a:t>5</a:t>
                </a:r>
              </a:p>
            </p:txBody>
          </p:sp>
          <p:sp>
            <p:nvSpPr>
              <p:cNvPr id="168" name="Text Box 109">
                <a:extLst>
                  <a:ext uri="{FF2B5EF4-FFF2-40B4-BE49-F238E27FC236}">
                    <a16:creationId xmlns:a16="http://schemas.microsoft.com/office/drawing/2014/main" id="{211806DE-9017-44B8-BD1B-2D25DCA5B3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3" y="3562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>
                  <a:spcBef>
                    <a:spcPct val="50000"/>
                  </a:spcBef>
                  <a:buClrTx/>
                  <a:buSzTx/>
                  <a:buFontTx/>
                  <a:buNone/>
                  <a:defRPr kumimoji="1" sz="2000" b="1">
                    <a:solidFill>
                      <a:srgbClr val="CC0099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dirty="0"/>
                  <a:t>2</a:t>
                </a:r>
              </a:p>
            </p:txBody>
          </p:sp>
          <p:sp>
            <p:nvSpPr>
              <p:cNvPr id="169" name="Text Box 110">
                <a:extLst>
                  <a:ext uri="{FF2B5EF4-FFF2-40B4-BE49-F238E27FC236}">
                    <a16:creationId xmlns:a16="http://schemas.microsoft.com/office/drawing/2014/main" id="{6F8D111F-79A4-4CB7-9C0B-3AAC19D9C1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1" y="3082"/>
                <a:ext cx="1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 dirty="0">
                    <a:solidFill>
                      <a:srgbClr val="CC0099"/>
                    </a:solidFill>
                    <a:latin typeface="隶书" pitchFamily="49" charset="-122"/>
                    <a:ea typeface="隶书" pitchFamily="49" charset="-122"/>
                  </a:rPr>
                  <a:t>1</a:t>
                </a:r>
              </a:p>
            </p:txBody>
          </p:sp>
          <p:sp>
            <p:nvSpPr>
              <p:cNvPr id="170" name="Text Box 111">
                <a:extLst>
                  <a:ext uri="{FF2B5EF4-FFF2-40B4-BE49-F238E27FC236}">
                    <a16:creationId xmlns:a16="http://schemas.microsoft.com/office/drawing/2014/main" id="{047F6960-064A-463D-990F-4A6852FC1C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8" y="3537"/>
                <a:ext cx="1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9900CC"/>
                    </a:solidFill>
                    <a:latin typeface="隶书" pitchFamily="49" charset="-122"/>
                    <a:ea typeface="隶书" pitchFamily="49" charset="-122"/>
                  </a:rPr>
                  <a:t>6</a:t>
                </a:r>
              </a:p>
            </p:txBody>
          </p:sp>
          <p:sp>
            <p:nvSpPr>
              <p:cNvPr id="171" name="Text Box 112">
                <a:extLst>
                  <a:ext uri="{FF2B5EF4-FFF2-40B4-BE49-F238E27FC236}">
                    <a16:creationId xmlns:a16="http://schemas.microsoft.com/office/drawing/2014/main" id="{018679FA-D4CC-4CCB-9F10-21FD8AA45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5" y="3178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隶书" pitchFamily="49" charset="-122"/>
                    <a:ea typeface="隶书" pitchFamily="49" charset="-122"/>
                  </a:rPr>
                  <a:t>5</a:t>
                </a:r>
              </a:p>
            </p:txBody>
          </p:sp>
          <p:sp>
            <p:nvSpPr>
              <p:cNvPr id="172" name="Text Box 113">
                <a:extLst>
                  <a:ext uri="{FF2B5EF4-FFF2-40B4-BE49-F238E27FC236}">
                    <a16:creationId xmlns:a16="http://schemas.microsoft.com/office/drawing/2014/main" id="{66718A89-94DC-45CE-8F02-D1C86F16E3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6" y="3178"/>
                <a:ext cx="2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9900CC"/>
                    </a:solidFill>
                    <a:latin typeface="隶书" pitchFamily="49" charset="-122"/>
                    <a:ea typeface="隶书" pitchFamily="49" charset="-122"/>
                  </a:rPr>
                  <a:t>5</a:t>
                </a:r>
              </a:p>
            </p:txBody>
          </p:sp>
          <p:sp>
            <p:nvSpPr>
              <p:cNvPr id="173" name="Text Box 114">
                <a:extLst>
                  <a:ext uri="{FF2B5EF4-FFF2-40B4-BE49-F238E27FC236}">
                    <a16:creationId xmlns:a16="http://schemas.microsoft.com/office/drawing/2014/main" id="{F09D1CD3-46F6-43DB-BCBF-470738EFE3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0" y="3562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>
                  <a:spcBef>
                    <a:spcPct val="50000"/>
                  </a:spcBef>
                  <a:buClrTx/>
                  <a:buSzTx/>
                  <a:buFontTx/>
                  <a:buNone/>
                  <a:defRPr kumimoji="1" sz="2000" b="1">
                    <a:solidFill>
                      <a:srgbClr val="CC0099"/>
                    </a:solidFill>
                    <a:latin typeface="隶书" pitchFamily="49" charset="-122"/>
                    <a:ea typeface="隶书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dirty="0"/>
                  <a:t>4</a:t>
                </a:r>
              </a:p>
            </p:txBody>
          </p:sp>
          <p:sp>
            <p:nvSpPr>
              <p:cNvPr id="174" name="Text Box 115">
                <a:extLst>
                  <a:ext uri="{FF2B5EF4-FFF2-40B4-BE49-F238E27FC236}">
                    <a16:creationId xmlns:a16="http://schemas.microsoft.com/office/drawing/2014/main" id="{A0660312-35B8-48E7-B8A2-69D183B76C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5" y="3741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隶书" pitchFamily="49" charset="-122"/>
                    <a:ea typeface="隶书" pitchFamily="49" charset="-122"/>
                  </a:rPr>
                  <a:t>6</a:t>
                </a:r>
              </a:p>
            </p:txBody>
          </p:sp>
          <p:grpSp>
            <p:nvGrpSpPr>
              <p:cNvPr id="175" name="Group 116">
                <a:extLst>
                  <a:ext uri="{FF2B5EF4-FFF2-40B4-BE49-F238E27FC236}">
                    <a16:creationId xmlns:a16="http://schemas.microsoft.com/office/drawing/2014/main" id="{72BB6E40-4A6D-4551-A73C-A3D4D54DA5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3011"/>
                <a:ext cx="895" cy="867"/>
                <a:chOff x="4176" y="2905"/>
                <a:chExt cx="895" cy="867"/>
              </a:xfrm>
            </p:grpSpPr>
            <p:sp>
              <p:nvSpPr>
                <p:cNvPr id="177" name="Line 117">
                  <a:extLst>
                    <a:ext uri="{FF2B5EF4-FFF2-40B4-BE49-F238E27FC236}">
                      <a16:creationId xmlns:a16="http://schemas.microsoft.com/office/drawing/2014/main" id="{9BCB8F57-EC23-41A6-8531-A9A8FB8CF7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76" y="2927"/>
                  <a:ext cx="304" cy="241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78" name="Line 118">
                  <a:extLst>
                    <a:ext uri="{FF2B5EF4-FFF2-40B4-BE49-F238E27FC236}">
                      <a16:creationId xmlns:a16="http://schemas.microsoft.com/office/drawing/2014/main" id="{6B4AE28C-096D-44FF-AC99-6F36A5D3DA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83" y="2905"/>
                  <a:ext cx="288" cy="24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79" name="Line 119">
                  <a:extLst>
                    <a:ext uri="{FF2B5EF4-FFF2-40B4-BE49-F238E27FC236}">
                      <a16:creationId xmlns:a16="http://schemas.microsoft.com/office/drawing/2014/main" id="{42614204-D5A5-4D64-9A39-1431506FED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224" y="3264"/>
                  <a:ext cx="249" cy="29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80" name="Line 120">
                  <a:extLst>
                    <a:ext uri="{FF2B5EF4-FFF2-40B4-BE49-F238E27FC236}">
                      <a16:creationId xmlns:a16="http://schemas.microsoft.com/office/drawing/2014/main" id="{5D8B0A6A-2ACB-48BC-B411-6C8A49E760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87" y="3291"/>
                  <a:ext cx="202" cy="38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81" name="Line 121">
                  <a:extLst>
                    <a:ext uri="{FF2B5EF4-FFF2-40B4-BE49-F238E27FC236}">
                      <a16:creationId xmlns:a16="http://schemas.microsoft.com/office/drawing/2014/main" id="{4572EED3-CDDA-43B2-A28C-F9537AE6D3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33" y="3484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82" name="Line 122">
                  <a:extLst>
                    <a:ext uri="{FF2B5EF4-FFF2-40B4-BE49-F238E27FC236}">
                      <a16:creationId xmlns:a16="http://schemas.microsoft.com/office/drawing/2014/main" id="{5578C406-DA09-461E-AFFA-A3C436C7B4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4" y="3462"/>
                  <a:ext cx="126" cy="253"/>
                </a:xfrm>
                <a:prstGeom prst="line">
                  <a:avLst/>
                </a:prstGeom>
                <a:noFill/>
                <a:ln w="381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</p:grpSp>
          <p:sp>
            <p:nvSpPr>
              <p:cNvPr id="176" name="AutoShape 124">
                <a:extLst>
                  <a:ext uri="{FF2B5EF4-FFF2-40B4-BE49-F238E27FC236}">
                    <a16:creationId xmlns:a16="http://schemas.microsoft.com/office/drawing/2014/main" id="{FDD8BF27-B507-48B8-9823-352114768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554"/>
                <a:ext cx="432" cy="240"/>
              </a:xfrm>
              <a:prstGeom prst="wedgeEllipseCallout">
                <a:avLst>
                  <a:gd name="adj1" fmla="val 112269"/>
                  <a:gd name="adj2" fmla="val 109167"/>
                </a:avLst>
              </a:prstGeom>
              <a:gradFill rotWithShape="0">
                <a:gsLst>
                  <a:gs pos="0">
                    <a:srgbClr val="CFCFCF"/>
                  </a:gs>
                  <a:gs pos="100000">
                    <a:srgbClr val="FFFFFF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000000"/>
                    </a:solidFill>
                    <a:latin typeface="宋体" charset="-122"/>
                  </a:rPr>
                  <a:t>U</a:t>
                </a:r>
              </a:p>
            </p:txBody>
          </p:sp>
        </p:grpSp>
        <p:sp>
          <p:nvSpPr>
            <p:cNvPr id="195" name="Oval 123">
              <a:extLst>
                <a:ext uri="{FF2B5EF4-FFF2-40B4-BE49-F238E27FC236}">
                  <a16:creationId xmlns:a16="http://schemas.microsoft.com/office/drawing/2014/main" id="{B63D8A8B-5472-434E-A8EE-40B13CBDD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5593" y="3712837"/>
              <a:ext cx="2244978" cy="2573148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87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8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8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47" grpId="0" autoUpdateAnimBg="0"/>
      <p:bldP spid="158748" grpId="0"/>
      <p:bldP spid="158750" grpId="0" autoUpdateAnimBg="0"/>
      <p:bldP spid="1587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48" name="Text Box 28"/>
          <p:cNvSpPr txBox="1">
            <a:spLocks noChangeArrowheads="1"/>
          </p:cNvSpPr>
          <p:nvPr/>
        </p:nvSpPr>
        <p:spPr bwMode="auto">
          <a:xfrm>
            <a:off x="999230" y="667229"/>
            <a:ext cx="2722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U={ </a:t>
            </a:r>
            <a:r>
              <a:rPr kumimoji="1" lang="en-US" altLang="zh-CN" sz="24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v</a:t>
            </a:r>
            <a:r>
              <a:rPr kumimoji="1" lang="en-US" altLang="zh-CN" sz="18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0,</a:t>
            </a:r>
            <a:r>
              <a:rPr kumimoji="1" lang="en-US" altLang="zh-CN" sz="1800" b="1" dirty="0">
                <a:solidFill>
                  <a:srgbClr val="9900CC"/>
                </a:solidFill>
                <a:highlight>
                  <a:srgbClr val="FFFF00"/>
                </a:highlight>
                <a:latin typeface="Times New Roman" pitchFamily="18" charset="0"/>
              </a:rPr>
              <a:t>V1</a:t>
            </a:r>
            <a:r>
              <a:rPr kumimoji="1" lang="en-US" altLang="zh-CN" sz="18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,</a:t>
            </a:r>
            <a:r>
              <a:rPr kumimoji="1" lang="en-US" altLang="zh-CN" sz="24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v</a:t>
            </a:r>
            <a:r>
              <a:rPr kumimoji="1" lang="en-US" altLang="zh-CN" sz="18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2,V3,V5</a:t>
            </a:r>
            <a:r>
              <a:rPr kumimoji="1" lang="en-US" altLang="zh-CN" sz="18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58751" name="Text Box 31"/>
          <p:cNvSpPr txBox="1">
            <a:spLocks noChangeArrowheads="1"/>
          </p:cNvSpPr>
          <p:nvPr/>
        </p:nvSpPr>
        <p:spPr bwMode="auto">
          <a:xfrm>
            <a:off x="4504235" y="667229"/>
            <a:ext cx="221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V-U={</a:t>
            </a:r>
            <a:r>
              <a:rPr kumimoji="1" lang="en-US" altLang="zh-CN" sz="1800" b="1" dirty="0">
                <a:solidFill>
                  <a:srgbClr val="000000"/>
                </a:solidFill>
                <a:highlight>
                  <a:srgbClr val="00FFFF"/>
                </a:highlight>
                <a:latin typeface="Times New Roman" pitchFamily="18" charset="0"/>
              </a:rPr>
              <a:t>V4</a:t>
            </a:r>
            <a:r>
              <a:rPr kumimoji="1" lang="en-US" altLang="zh-CN" sz="1800" b="1" dirty="0">
                <a:solidFill>
                  <a:srgbClr val="000000"/>
                </a:solidFill>
                <a:latin typeface="Times New Roman" pitchFamily="18" charset="0"/>
              </a:rPr>
              <a:t> }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702991"/>
              </p:ext>
            </p:extLst>
          </p:nvPr>
        </p:nvGraphicFramePr>
        <p:xfrm>
          <a:off x="925097" y="1464394"/>
          <a:ext cx="6152928" cy="1222524"/>
        </p:xfrm>
        <a:graphic>
          <a:graphicData uri="http://schemas.openxmlformats.org/drawingml/2006/table">
            <a:tbl>
              <a:tblPr firstRow="1" firstCol="1" bandRow="1"/>
              <a:tblGrid>
                <a:gridCol w="225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6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75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j </a:t>
                      </a:r>
                      <a:endParaRPr lang="zh-CN" sz="2400" b="1" i="1" kern="100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 b="1" kern="100" dirty="0"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5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closest[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j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]</a:t>
                      </a:r>
                      <a:r>
                        <a:rPr lang="en-US" sz="2400" b="1" kern="100" dirty="0">
                          <a:solidFill>
                            <a:srgbClr val="0066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400" b="1" kern="100" dirty="0">
                        <a:solidFill>
                          <a:srgbClr val="0066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9900CC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1" kern="100" dirty="0">
                        <a:solidFill>
                          <a:srgbClr val="9900CC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5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C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lowcost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j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]</a:t>
                      </a:r>
                      <a:endParaRPr lang="zh-CN" sz="2400" b="1" kern="100" dirty="0">
                        <a:solidFill>
                          <a:srgbClr val="0066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rgbClr val="9900CC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b="1" kern="100" dirty="0">
                        <a:solidFill>
                          <a:srgbClr val="9900CC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1200674" y="3228640"/>
            <a:ext cx="2957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U={ v</a:t>
            </a:r>
            <a:r>
              <a:rPr kumimoji="1" lang="en-US" altLang="zh-CN" sz="1800" b="1" dirty="0">
                <a:solidFill>
                  <a:srgbClr val="000000"/>
                </a:solidFill>
                <a:latin typeface="Times New Roman" pitchFamily="18" charset="0"/>
              </a:rPr>
              <a:t>0,V1,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1800" b="1" dirty="0">
                <a:solidFill>
                  <a:srgbClr val="000000"/>
                </a:solidFill>
                <a:latin typeface="Times New Roman" pitchFamily="18" charset="0"/>
              </a:rPr>
              <a:t>2,V3, </a:t>
            </a:r>
            <a:r>
              <a:rPr kumimoji="1" lang="en-US" altLang="zh-CN" sz="1800" b="1" dirty="0">
                <a:solidFill>
                  <a:srgbClr val="FF0000"/>
                </a:solidFill>
                <a:latin typeface="Times New Roman" pitchFamily="18" charset="0"/>
              </a:rPr>
              <a:t>V4</a:t>
            </a:r>
            <a:r>
              <a:rPr kumimoji="1" lang="en-US" altLang="zh-CN" sz="1800" b="1" dirty="0">
                <a:solidFill>
                  <a:srgbClr val="000000"/>
                </a:solidFill>
                <a:latin typeface="Times New Roman" pitchFamily="18" charset="0"/>
              </a:rPr>
              <a:t>,V5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4578350" y="3257572"/>
            <a:ext cx="221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V-U={  }</a:t>
            </a:r>
          </a:p>
        </p:txBody>
      </p:sp>
      <p:grpSp>
        <p:nvGrpSpPr>
          <p:cNvPr id="63" name="Group 126">
            <a:extLst>
              <a:ext uri="{FF2B5EF4-FFF2-40B4-BE49-F238E27FC236}">
                <a16:creationId xmlns:a16="http://schemas.microsoft.com/office/drawing/2014/main" id="{348EFB25-9ECB-47AE-BCCE-CCCF64343923}"/>
              </a:ext>
            </a:extLst>
          </p:cNvPr>
          <p:cNvGrpSpPr>
            <a:grpSpLocks/>
          </p:cNvGrpSpPr>
          <p:nvPr/>
        </p:nvGrpSpPr>
        <p:grpSpPr bwMode="auto">
          <a:xfrm>
            <a:off x="7855910" y="795337"/>
            <a:ext cx="3610744" cy="2633663"/>
            <a:chOff x="3888" y="2554"/>
            <a:chExt cx="1621" cy="1659"/>
          </a:xfrm>
        </p:grpSpPr>
        <p:grpSp>
          <p:nvGrpSpPr>
            <p:cNvPr id="65" name="Group 78">
              <a:extLst>
                <a:ext uri="{FF2B5EF4-FFF2-40B4-BE49-F238E27FC236}">
                  <a16:creationId xmlns:a16="http://schemas.microsoft.com/office/drawing/2014/main" id="{7211FB5F-A19F-4B57-BEA6-2BCA9D750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3" y="3322"/>
              <a:ext cx="332" cy="411"/>
              <a:chOff x="1532" y="1657"/>
              <a:chExt cx="288" cy="411"/>
            </a:xfrm>
          </p:grpSpPr>
          <p:sp>
            <p:nvSpPr>
              <p:cNvPr id="103" name="Oval 79">
                <a:extLst>
                  <a:ext uri="{FF2B5EF4-FFF2-40B4-BE49-F238E27FC236}">
                    <a16:creationId xmlns:a16="http://schemas.microsoft.com/office/drawing/2014/main" id="{D2FCF08A-0647-4297-8DE4-069269E71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104" name="Text Box 80">
                <a:extLst>
                  <a:ext uri="{FF2B5EF4-FFF2-40B4-BE49-F238E27FC236}">
                    <a16:creationId xmlns:a16="http://schemas.microsoft.com/office/drawing/2014/main" id="{C205F578-8591-4040-A703-97EC9762A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2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6" name="Group 81">
              <a:extLst>
                <a:ext uri="{FF2B5EF4-FFF2-40B4-BE49-F238E27FC236}">
                  <a16:creationId xmlns:a16="http://schemas.microsoft.com/office/drawing/2014/main" id="{EA48A9CF-2EA1-4007-A6F1-C585E75A29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3" y="2842"/>
              <a:ext cx="332" cy="412"/>
              <a:chOff x="1532" y="1657"/>
              <a:chExt cx="288" cy="412"/>
            </a:xfrm>
          </p:grpSpPr>
          <p:sp>
            <p:nvSpPr>
              <p:cNvPr id="101" name="Oval 82">
                <a:extLst>
                  <a:ext uri="{FF2B5EF4-FFF2-40B4-BE49-F238E27FC236}">
                    <a16:creationId xmlns:a16="http://schemas.microsoft.com/office/drawing/2014/main" id="{2CF2B136-702C-4653-BC91-464D2F3E4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102" name="Text Box 83">
                <a:extLst>
                  <a:ext uri="{FF2B5EF4-FFF2-40B4-BE49-F238E27FC236}">
                    <a16:creationId xmlns:a16="http://schemas.microsoft.com/office/drawing/2014/main" id="{2BFBBC87-A600-4B66-8B3B-E09EE22405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2" y="1681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0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7" name="Group 84">
              <a:extLst>
                <a:ext uri="{FF2B5EF4-FFF2-40B4-BE49-F238E27FC236}">
                  <a16:creationId xmlns:a16="http://schemas.microsoft.com/office/drawing/2014/main" id="{4E673D91-BDC6-4C2F-891C-FC5F39036B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7" y="3226"/>
              <a:ext cx="332" cy="411"/>
              <a:chOff x="1532" y="1657"/>
              <a:chExt cx="288" cy="411"/>
            </a:xfrm>
          </p:grpSpPr>
          <p:sp>
            <p:nvSpPr>
              <p:cNvPr id="99" name="Oval 85">
                <a:extLst>
                  <a:ext uri="{FF2B5EF4-FFF2-40B4-BE49-F238E27FC236}">
                    <a16:creationId xmlns:a16="http://schemas.microsoft.com/office/drawing/2014/main" id="{23676C90-6CB9-4B14-9247-E4410B955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100" name="Text Box 86">
                <a:extLst>
                  <a:ext uri="{FF2B5EF4-FFF2-40B4-BE49-F238E27FC236}">
                    <a16:creationId xmlns:a16="http://schemas.microsoft.com/office/drawing/2014/main" id="{D63C238E-5FB8-434F-9614-FF3B37316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3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8" name="Group 87">
              <a:extLst>
                <a:ext uri="{FF2B5EF4-FFF2-40B4-BE49-F238E27FC236}">
                  <a16:creationId xmlns:a16="http://schemas.microsoft.com/office/drawing/2014/main" id="{6F3C39B5-A009-4D48-B49D-FC0E4BCC28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9" y="3802"/>
              <a:ext cx="332" cy="411"/>
              <a:chOff x="1532" y="1657"/>
              <a:chExt cx="288" cy="411"/>
            </a:xfrm>
          </p:grpSpPr>
          <p:sp>
            <p:nvSpPr>
              <p:cNvPr id="97" name="Oval 88">
                <a:extLst>
                  <a:ext uri="{FF2B5EF4-FFF2-40B4-BE49-F238E27FC236}">
                    <a16:creationId xmlns:a16="http://schemas.microsoft.com/office/drawing/2014/main" id="{534522A5-0B65-4847-9ADE-71FDC44A5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8" name="Text Box 89">
                <a:extLst>
                  <a:ext uri="{FF2B5EF4-FFF2-40B4-BE49-F238E27FC236}">
                    <a16:creationId xmlns:a16="http://schemas.microsoft.com/office/drawing/2014/main" id="{0BB04E3F-65B5-4137-A929-F684A71BC8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1680"/>
                <a:ext cx="25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5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9" name="Group 90">
              <a:extLst>
                <a:ext uri="{FF2B5EF4-FFF2-40B4-BE49-F238E27FC236}">
                  <a16:creationId xmlns:a16="http://schemas.microsoft.com/office/drawing/2014/main" id="{2610EAD5-D17C-461A-9822-254B5BC333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3802"/>
              <a:ext cx="332" cy="411"/>
              <a:chOff x="1532" y="1657"/>
              <a:chExt cx="288" cy="411"/>
            </a:xfrm>
          </p:grpSpPr>
          <p:sp>
            <p:nvSpPr>
              <p:cNvPr id="95" name="Oval 91">
                <a:extLst>
                  <a:ext uri="{FF2B5EF4-FFF2-40B4-BE49-F238E27FC236}">
                    <a16:creationId xmlns:a16="http://schemas.microsoft.com/office/drawing/2014/main" id="{B737257A-9935-45C2-AD19-2D5316FC9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6" name="Text Box 92">
                <a:extLst>
                  <a:ext uri="{FF2B5EF4-FFF2-40B4-BE49-F238E27FC236}">
                    <a16:creationId xmlns:a16="http://schemas.microsoft.com/office/drawing/2014/main" id="{80F192A6-F15F-4CE0-B1A2-94AFB6E1A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1680"/>
                <a:ext cx="25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4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70" name="Group 93">
              <a:extLst>
                <a:ext uri="{FF2B5EF4-FFF2-40B4-BE49-F238E27FC236}">
                  <a16:creationId xmlns:a16="http://schemas.microsoft.com/office/drawing/2014/main" id="{465E570A-2D06-4647-AA83-DF0EF5B08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2" y="3226"/>
              <a:ext cx="332" cy="411"/>
              <a:chOff x="1532" y="1657"/>
              <a:chExt cx="288" cy="411"/>
            </a:xfrm>
          </p:grpSpPr>
          <p:sp>
            <p:nvSpPr>
              <p:cNvPr id="93" name="Oval 94">
                <a:extLst>
                  <a:ext uri="{FF2B5EF4-FFF2-40B4-BE49-F238E27FC236}">
                    <a16:creationId xmlns:a16="http://schemas.microsoft.com/office/drawing/2014/main" id="{86589BD7-E2C2-453E-BEB0-0F8570778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4" name="Text Box 95">
                <a:extLst>
                  <a:ext uri="{FF2B5EF4-FFF2-40B4-BE49-F238E27FC236}">
                    <a16:creationId xmlns:a16="http://schemas.microsoft.com/office/drawing/2014/main" id="{0589604D-85F6-4B4D-9A20-157E28714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1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71" name="Line 98">
              <a:extLst>
                <a:ext uri="{FF2B5EF4-FFF2-40B4-BE49-F238E27FC236}">
                  <a16:creationId xmlns:a16="http://schemas.microsoft.com/office/drawing/2014/main" id="{A2568807-0C83-498E-80B2-3B812FFD9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3514"/>
              <a:ext cx="166" cy="28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2" name="Line 99">
              <a:extLst>
                <a:ext uri="{FF2B5EF4-FFF2-40B4-BE49-F238E27FC236}">
                  <a16:creationId xmlns:a16="http://schemas.microsoft.com/office/drawing/2014/main" id="{AD646289-2A30-40BB-8C84-0824DB8919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7" y="3508"/>
              <a:ext cx="148" cy="304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3" name="Line 100">
              <a:extLst>
                <a:ext uri="{FF2B5EF4-FFF2-40B4-BE49-F238E27FC236}">
                  <a16:creationId xmlns:a16="http://schemas.microsoft.com/office/drawing/2014/main" id="{87C07ED7-3199-44E2-8284-85C8289D6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1" y="3946"/>
              <a:ext cx="281" cy="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4" name="Line 101">
              <a:extLst>
                <a:ext uri="{FF2B5EF4-FFF2-40B4-BE49-F238E27FC236}">
                  <a16:creationId xmlns:a16="http://schemas.microsoft.com/office/drawing/2014/main" id="{4E7A281E-BED5-4C35-809E-35BC0CE24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6" y="3124"/>
              <a:ext cx="1" cy="192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5" name="Text Box 106">
              <a:extLst>
                <a:ext uri="{FF2B5EF4-FFF2-40B4-BE49-F238E27FC236}">
                  <a16:creationId xmlns:a16="http://schemas.microsoft.com/office/drawing/2014/main" id="{662EF497-8EAF-4D47-8B54-8A31B0952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" y="3621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3</a:t>
              </a:r>
            </a:p>
          </p:txBody>
        </p:sp>
        <p:sp>
          <p:nvSpPr>
            <p:cNvPr id="76" name="Text Box 107">
              <a:extLst>
                <a:ext uri="{FF2B5EF4-FFF2-40B4-BE49-F238E27FC236}">
                  <a16:creationId xmlns:a16="http://schemas.microsoft.com/office/drawing/2014/main" id="{A562F336-D1C4-42E3-B2C5-C5979ECB9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6" y="2890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77" name="Text Box 108">
              <a:extLst>
                <a:ext uri="{FF2B5EF4-FFF2-40B4-BE49-F238E27FC236}">
                  <a16:creationId xmlns:a16="http://schemas.microsoft.com/office/drawing/2014/main" id="{5AADE673-CD7B-4F0B-90DC-A2C6679A6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2890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78" name="Text Box 109">
              <a:extLst>
                <a:ext uri="{FF2B5EF4-FFF2-40B4-BE49-F238E27FC236}">
                  <a16:creationId xmlns:a16="http://schemas.microsoft.com/office/drawing/2014/main" id="{D67C51E3-31C2-40CC-AFC8-156DAEFD1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3" y="356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 b="1">
                  <a:solidFill>
                    <a:srgbClr val="CC0099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2</a:t>
              </a:r>
            </a:p>
          </p:txBody>
        </p:sp>
        <p:sp>
          <p:nvSpPr>
            <p:cNvPr id="79" name="Text Box 110">
              <a:extLst>
                <a:ext uri="{FF2B5EF4-FFF2-40B4-BE49-F238E27FC236}">
                  <a16:creationId xmlns:a16="http://schemas.microsoft.com/office/drawing/2014/main" id="{8E146F02-7C76-499C-9667-C18232DE7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1" y="3082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CC0099"/>
                  </a:solidFill>
                  <a:latin typeface="隶书" pitchFamily="49" charset="-122"/>
                  <a:ea typeface="隶书" pitchFamily="49" charset="-122"/>
                </a:rPr>
                <a:t>1</a:t>
              </a:r>
            </a:p>
          </p:txBody>
        </p:sp>
        <p:sp>
          <p:nvSpPr>
            <p:cNvPr id="80" name="Text Box 111">
              <a:extLst>
                <a:ext uri="{FF2B5EF4-FFF2-40B4-BE49-F238E27FC236}">
                  <a16:creationId xmlns:a16="http://schemas.microsoft.com/office/drawing/2014/main" id="{EA493ADC-A9EB-442B-9E11-255C4927E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8" y="3537"/>
              <a:ext cx="1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6</a:t>
              </a:r>
            </a:p>
          </p:txBody>
        </p:sp>
        <p:sp>
          <p:nvSpPr>
            <p:cNvPr id="81" name="Text Box 112">
              <a:extLst>
                <a:ext uri="{FF2B5EF4-FFF2-40B4-BE49-F238E27FC236}">
                  <a16:creationId xmlns:a16="http://schemas.microsoft.com/office/drawing/2014/main" id="{68470388-677C-42B2-8FC2-6FCD2C430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5" y="317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82" name="Text Box 113">
              <a:extLst>
                <a:ext uri="{FF2B5EF4-FFF2-40B4-BE49-F238E27FC236}">
                  <a16:creationId xmlns:a16="http://schemas.microsoft.com/office/drawing/2014/main" id="{CE5D4804-92E3-4379-917B-01DB3CFEC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0" y="3178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 b="1">
                  <a:solidFill>
                    <a:srgbClr val="CC0099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5</a:t>
              </a:r>
            </a:p>
          </p:txBody>
        </p:sp>
        <p:sp>
          <p:nvSpPr>
            <p:cNvPr id="83" name="Text Box 114">
              <a:extLst>
                <a:ext uri="{FF2B5EF4-FFF2-40B4-BE49-F238E27FC236}">
                  <a16:creationId xmlns:a16="http://schemas.microsoft.com/office/drawing/2014/main" id="{213E7CDC-147A-40AF-83D1-7EDC7729B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" y="356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 b="1">
                  <a:solidFill>
                    <a:srgbClr val="CC0099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4</a:t>
              </a:r>
            </a:p>
          </p:txBody>
        </p:sp>
        <p:sp>
          <p:nvSpPr>
            <p:cNvPr id="84" name="Text Box 115">
              <a:extLst>
                <a:ext uri="{FF2B5EF4-FFF2-40B4-BE49-F238E27FC236}">
                  <a16:creationId xmlns:a16="http://schemas.microsoft.com/office/drawing/2014/main" id="{A062C72F-B891-4190-BAEE-19B2EFD8D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" y="3741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grpSp>
          <p:nvGrpSpPr>
            <p:cNvPr id="85" name="Group 116">
              <a:extLst>
                <a:ext uri="{FF2B5EF4-FFF2-40B4-BE49-F238E27FC236}">
                  <a16:creationId xmlns:a16="http://schemas.microsoft.com/office/drawing/2014/main" id="{AB0DA21E-637A-4BEE-8678-F5697772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3011"/>
              <a:ext cx="895" cy="867"/>
              <a:chOff x="4176" y="2905"/>
              <a:chExt cx="895" cy="867"/>
            </a:xfrm>
          </p:grpSpPr>
          <p:sp>
            <p:nvSpPr>
              <p:cNvPr id="87" name="Line 117">
                <a:extLst>
                  <a:ext uri="{FF2B5EF4-FFF2-40B4-BE49-F238E27FC236}">
                    <a16:creationId xmlns:a16="http://schemas.microsoft.com/office/drawing/2014/main" id="{7C770954-E9A8-4ADC-AABC-D4574F4AC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2927"/>
                <a:ext cx="304" cy="241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8" name="Line 118">
                <a:extLst>
                  <a:ext uri="{FF2B5EF4-FFF2-40B4-BE49-F238E27FC236}">
                    <a16:creationId xmlns:a16="http://schemas.microsoft.com/office/drawing/2014/main" id="{4FB96E0A-9DF7-44BB-ABC2-9EF220D9B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3" y="2905"/>
                <a:ext cx="288" cy="24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9" name="Line 119">
                <a:extLst>
                  <a:ext uri="{FF2B5EF4-FFF2-40B4-BE49-F238E27FC236}">
                    <a16:creationId xmlns:a16="http://schemas.microsoft.com/office/drawing/2014/main" id="{E07EBDE2-C1CA-41B6-939E-958979A4B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4" y="3264"/>
                <a:ext cx="245" cy="29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0" name="Line 120">
                <a:extLst>
                  <a:ext uri="{FF2B5EF4-FFF2-40B4-BE49-F238E27FC236}">
                    <a16:creationId xmlns:a16="http://schemas.microsoft.com/office/drawing/2014/main" id="{7ECC95A3-E896-4451-8D57-52B8C163B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87" y="3291"/>
                <a:ext cx="202" cy="3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1" name="Line 121">
                <a:extLst>
                  <a:ext uri="{FF2B5EF4-FFF2-40B4-BE49-F238E27FC236}">
                    <a16:creationId xmlns:a16="http://schemas.microsoft.com/office/drawing/2014/main" id="{813329D7-15EE-4FF5-AC7C-D783C1726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33" y="3484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2" name="Line 122">
                <a:extLst>
                  <a:ext uri="{FF2B5EF4-FFF2-40B4-BE49-F238E27FC236}">
                    <a16:creationId xmlns:a16="http://schemas.microsoft.com/office/drawing/2014/main" id="{6AFA6437-BCDE-484C-A60A-71B280851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" y="3462"/>
                <a:ext cx="126" cy="253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86" name="AutoShape 124">
              <a:extLst>
                <a:ext uri="{FF2B5EF4-FFF2-40B4-BE49-F238E27FC236}">
                  <a16:creationId xmlns:a16="http://schemas.microsoft.com/office/drawing/2014/main" id="{DD09053B-2DFE-46EE-A833-9B898E749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554"/>
              <a:ext cx="432" cy="240"/>
            </a:xfrm>
            <a:prstGeom prst="wedgeEllipseCallout">
              <a:avLst>
                <a:gd name="adj1" fmla="val 112269"/>
                <a:gd name="adj2" fmla="val 109167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宋体" charset="-122"/>
                </a:rPr>
                <a:t>U</a:t>
              </a:r>
            </a:p>
          </p:txBody>
        </p:sp>
      </p:grp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B23F4840-F792-4C64-BFA9-D75D871E1796}"/>
              </a:ext>
            </a:extLst>
          </p:cNvPr>
          <p:cNvSpPr/>
          <p:nvPr/>
        </p:nvSpPr>
        <p:spPr bwMode="auto">
          <a:xfrm>
            <a:off x="8057558" y="1068309"/>
            <a:ext cx="3679678" cy="2344847"/>
          </a:xfrm>
          <a:custGeom>
            <a:avLst/>
            <a:gdLst>
              <a:gd name="connsiteX0" fmla="*/ 923480 w 3679678"/>
              <a:gd name="connsiteY0" fmla="*/ 1484768 h 2344847"/>
              <a:gd name="connsiteX1" fmla="*/ 733357 w 3679678"/>
              <a:gd name="connsiteY1" fmla="*/ 1430447 h 2344847"/>
              <a:gd name="connsiteX2" fmla="*/ 497967 w 3679678"/>
              <a:gd name="connsiteY2" fmla="*/ 1358020 h 2344847"/>
              <a:gd name="connsiteX3" fmla="*/ 298791 w 3679678"/>
              <a:gd name="connsiteY3" fmla="*/ 1312752 h 2344847"/>
              <a:gd name="connsiteX4" fmla="*/ 235416 w 3679678"/>
              <a:gd name="connsiteY4" fmla="*/ 1294645 h 2344847"/>
              <a:gd name="connsiteX5" fmla="*/ 181095 w 3679678"/>
              <a:gd name="connsiteY5" fmla="*/ 1267485 h 2344847"/>
              <a:gd name="connsiteX6" fmla="*/ 63400 w 3679678"/>
              <a:gd name="connsiteY6" fmla="*/ 1204111 h 2344847"/>
              <a:gd name="connsiteX7" fmla="*/ 9080 w 3679678"/>
              <a:gd name="connsiteY7" fmla="*/ 1122630 h 2344847"/>
              <a:gd name="connsiteX8" fmla="*/ 9080 w 3679678"/>
              <a:gd name="connsiteY8" fmla="*/ 887240 h 2344847"/>
              <a:gd name="connsiteX9" fmla="*/ 18133 w 3679678"/>
              <a:gd name="connsiteY9" fmla="*/ 832919 h 2344847"/>
              <a:gd name="connsiteX10" fmla="*/ 90561 w 3679678"/>
              <a:gd name="connsiteY10" fmla="*/ 760491 h 2344847"/>
              <a:gd name="connsiteX11" fmla="*/ 181095 w 3679678"/>
              <a:gd name="connsiteY11" fmla="*/ 679010 h 2344847"/>
              <a:gd name="connsiteX12" fmla="*/ 244470 w 3679678"/>
              <a:gd name="connsiteY12" fmla="*/ 624689 h 2344847"/>
              <a:gd name="connsiteX13" fmla="*/ 362165 w 3679678"/>
              <a:gd name="connsiteY13" fmla="*/ 561315 h 2344847"/>
              <a:gd name="connsiteX14" fmla="*/ 443646 w 3679678"/>
              <a:gd name="connsiteY14" fmla="*/ 506994 h 2344847"/>
              <a:gd name="connsiteX15" fmla="*/ 479860 w 3679678"/>
              <a:gd name="connsiteY15" fmla="*/ 488887 h 2344847"/>
              <a:gd name="connsiteX16" fmla="*/ 525127 w 3679678"/>
              <a:gd name="connsiteY16" fmla="*/ 452673 h 2344847"/>
              <a:gd name="connsiteX17" fmla="*/ 615662 w 3679678"/>
              <a:gd name="connsiteY17" fmla="*/ 407406 h 2344847"/>
              <a:gd name="connsiteX18" fmla="*/ 760517 w 3679678"/>
              <a:gd name="connsiteY18" fmla="*/ 316871 h 2344847"/>
              <a:gd name="connsiteX19" fmla="*/ 860105 w 3679678"/>
              <a:gd name="connsiteY19" fmla="*/ 253497 h 2344847"/>
              <a:gd name="connsiteX20" fmla="*/ 887266 w 3679678"/>
              <a:gd name="connsiteY20" fmla="*/ 244443 h 2344847"/>
              <a:gd name="connsiteX21" fmla="*/ 986854 w 3679678"/>
              <a:gd name="connsiteY21" fmla="*/ 190123 h 2344847"/>
              <a:gd name="connsiteX22" fmla="*/ 1140763 w 3679678"/>
              <a:gd name="connsiteY22" fmla="*/ 135802 h 2344847"/>
              <a:gd name="connsiteX23" fmla="*/ 1367099 w 3679678"/>
              <a:gd name="connsiteY23" fmla="*/ 81481 h 2344847"/>
              <a:gd name="connsiteX24" fmla="*/ 1493848 w 3679678"/>
              <a:gd name="connsiteY24" fmla="*/ 63374 h 2344847"/>
              <a:gd name="connsiteX25" fmla="*/ 1629650 w 3679678"/>
              <a:gd name="connsiteY25" fmla="*/ 27160 h 2344847"/>
              <a:gd name="connsiteX26" fmla="*/ 1865040 w 3679678"/>
              <a:gd name="connsiteY26" fmla="*/ 0 h 2344847"/>
              <a:gd name="connsiteX27" fmla="*/ 2163804 w 3679678"/>
              <a:gd name="connsiteY27" fmla="*/ 9053 h 2344847"/>
              <a:gd name="connsiteX28" fmla="*/ 2190965 w 3679678"/>
              <a:gd name="connsiteY28" fmla="*/ 18107 h 2344847"/>
              <a:gd name="connsiteX29" fmla="*/ 2372034 w 3679678"/>
              <a:gd name="connsiteY29" fmla="*/ 54321 h 2344847"/>
              <a:gd name="connsiteX30" fmla="*/ 2408248 w 3679678"/>
              <a:gd name="connsiteY30" fmla="*/ 63374 h 2344847"/>
              <a:gd name="connsiteX31" fmla="*/ 2507836 w 3679678"/>
              <a:gd name="connsiteY31" fmla="*/ 81481 h 2344847"/>
              <a:gd name="connsiteX32" fmla="*/ 2661745 w 3679678"/>
              <a:gd name="connsiteY32" fmla="*/ 144855 h 2344847"/>
              <a:gd name="connsiteX33" fmla="*/ 2743226 w 3679678"/>
              <a:gd name="connsiteY33" fmla="*/ 172016 h 2344847"/>
              <a:gd name="connsiteX34" fmla="*/ 2860921 w 3679678"/>
              <a:gd name="connsiteY34" fmla="*/ 235390 h 2344847"/>
              <a:gd name="connsiteX35" fmla="*/ 2888082 w 3679678"/>
              <a:gd name="connsiteY35" fmla="*/ 244443 h 2344847"/>
              <a:gd name="connsiteX36" fmla="*/ 2996723 w 3679678"/>
              <a:gd name="connsiteY36" fmla="*/ 298764 h 2344847"/>
              <a:gd name="connsiteX37" fmla="*/ 3177792 w 3679678"/>
              <a:gd name="connsiteY37" fmla="*/ 434566 h 2344847"/>
              <a:gd name="connsiteX38" fmla="*/ 3214006 w 3679678"/>
              <a:gd name="connsiteY38" fmla="*/ 452673 h 2344847"/>
              <a:gd name="connsiteX39" fmla="*/ 3268327 w 3679678"/>
              <a:gd name="connsiteY39" fmla="*/ 506994 h 2344847"/>
              <a:gd name="connsiteX40" fmla="*/ 3304541 w 3679678"/>
              <a:gd name="connsiteY40" fmla="*/ 525101 h 2344847"/>
              <a:gd name="connsiteX41" fmla="*/ 3431290 w 3679678"/>
              <a:gd name="connsiteY41" fmla="*/ 597529 h 2344847"/>
              <a:gd name="connsiteX42" fmla="*/ 3476557 w 3679678"/>
              <a:gd name="connsiteY42" fmla="*/ 660903 h 2344847"/>
              <a:gd name="connsiteX43" fmla="*/ 3530878 w 3679678"/>
              <a:gd name="connsiteY43" fmla="*/ 724277 h 2344847"/>
              <a:gd name="connsiteX44" fmla="*/ 3585198 w 3679678"/>
              <a:gd name="connsiteY44" fmla="*/ 805758 h 2344847"/>
              <a:gd name="connsiteX45" fmla="*/ 3594252 w 3679678"/>
              <a:gd name="connsiteY45" fmla="*/ 878186 h 2344847"/>
              <a:gd name="connsiteX46" fmla="*/ 3639519 w 3679678"/>
              <a:gd name="connsiteY46" fmla="*/ 995881 h 2344847"/>
              <a:gd name="connsiteX47" fmla="*/ 3648573 w 3679678"/>
              <a:gd name="connsiteY47" fmla="*/ 1023041 h 2344847"/>
              <a:gd name="connsiteX48" fmla="*/ 3666680 w 3679678"/>
              <a:gd name="connsiteY48" fmla="*/ 1656784 h 2344847"/>
              <a:gd name="connsiteX49" fmla="*/ 3639519 w 3679678"/>
              <a:gd name="connsiteY49" fmla="*/ 1783533 h 2344847"/>
              <a:gd name="connsiteX50" fmla="*/ 3594252 w 3679678"/>
              <a:gd name="connsiteY50" fmla="*/ 1901228 h 2344847"/>
              <a:gd name="connsiteX51" fmla="*/ 3585198 w 3679678"/>
              <a:gd name="connsiteY51" fmla="*/ 1928388 h 2344847"/>
              <a:gd name="connsiteX52" fmla="*/ 3567092 w 3679678"/>
              <a:gd name="connsiteY52" fmla="*/ 1973655 h 2344847"/>
              <a:gd name="connsiteX53" fmla="*/ 3467503 w 3679678"/>
              <a:gd name="connsiteY53" fmla="*/ 2109457 h 2344847"/>
              <a:gd name="connsiteX54" fmla="*/ 3404129 w 3679678"/>
              <a:gd name="connsiteY54" fmla="*/ 2145671 h 2344847"/>
              <a:gd name="connsiteX55" fmla="*/ 3340755 w 3679678"/>
              <a:gd name="connsiteY55" fmla="*/ 2199992 h 2344847"/>
              <a:gd name="connsiteX56" fmla="*/ 3214006 w 3679678"/>
              <a:gd name="connsiteY56" fmla="*/ 2254313 h 2344847"/>
              <a:gd name="connsiteX57" fmla="*/ 3078204 w 3679678"/>
              <a:gd name="connsiteY57" fmla="*/ 2299580 h 2344847"/>
              <a:gd name="connsiteX58" fmla="*/ 2996723 w 3679678"/>
              <a:gd name="connsiteY58" fmla="*/ 2326741 h 2344847"/>
              <a:gd name="connsiteX59" fmla="*/ 2860921 w 3679678"/>
              <a:gd name="connsiteY59" fmla="*/ 2344847 h 2344847"/>
              <a:gd name="connsiteX60" fmla="*/ 2598371 w 3679678"/>
              <a:gd name="connsiteY60" fmla="*/ 2326741 h 2344847"/>
              <a:gd name="connsiteX61" fmla="*/ 2444462 w 3679678"/>
              <a:gd name="connsiteY61" fmla="*/ 2290527 h 2344847"/>
              <a:gd name="connsiteX62" fmla="*/ 2399194 w 3679678"/>
              <a:gd name="connsiteY62" fmla="*/ 2281473 h 2344847"/>
              <a:gd name="connsiteX63" fmla="*/ 2227179 w 3679678"/>
              <a:gd name="connsiteY63" fmla="*/ 2218099 h 2344847"/>
              <a:gd name="connsiteX64" fmla="*/ 2127591 w 3679678"/>
              <a:gd name="connsiteY64" fmla="*/ 2163778 h 2344847"/>
              <a:gd name="connsiteX65" fmla="*/ 2082323 w 3679678"/>
              <a:gd name="connsiteY65" fmla="*/ 2145671 h 2344847"/>
              <a:gd name="connsiteX66" fmla="*/ 1855987 w 3679678"/>
              <a:gd name="connsiteY66" fmla="*/ 2009869 h 2344847"/>
              <a:gd name="connsiteX67" fmla="*/ 1774505 w 3679678"/>
              <a:gd name="connsiteY67" fmla="*/ 1928388 h 2344847"/>
              <a:gd name="connsiteX68" fmla="*/ 1720185 w 3679678"/>
              <a:gd name="connsiteY68" fmla="*/ 1874067 h 2344847"/>
              <a:gd name="connsiteX69" fmla="*/ 1665864 w 3679678"/>
              <a:gd name="connsiteY69" fmla="*/ 1837853 h 2344847"/>
              <a:gd name="connsiteX70" fmla="*/ 1611543 w 3679678"/>
              <a:gd name="connsiteY70" fmla="*/ 1783533 h 2344847"/>
              <a:gd name="connsiteX71" fmla="*/ 1566276 w 3679678"/>
              <a:gd name="connsiteY71" fmla="*/ 1747319 h 2344847"/>
              <a:gd name="connsiteX72" fmla="*/ 1539115 w 3679678"/>
              <a:gd name="connsiteY72" fmla="*/ 1720158 h 2344847"/>
              <a:gd name="connsiteX73" fmla="*/ 1394260 w 3679678"/>
              <a:gd name="connsiteY73" fmla="*/ 1611517 h 2344847"/>
              <a:gd name="connsiteX74" fmla="*/ 1321832 w 3679678"/>
              <a:gd name="connsiteY74" fmla="*/ 1557196 h 2344847"/>
              <a:gd name="connsiteX75" fmla="*/ 1213191 w 3679678"/>
              <a:gd name="connsiteY75" fmla="*/ 1511929 h 2344847"/>
              <a:gd name="connsiteX76" fmla="*/ 1095495 w 3679678"/>
              <a:gd name="connsiteY76" fmla="*/ 1466661 h 2344847"/>
              <a:gd name="connsiteX77" fmla="*/ 923480 w 3679678"/>
              <a:gd name="connsiteY77" fmla="*/ 1484768 h 2344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679678" h="2344847">
                <a:moveTo>
                  <a:pt x="923480" y="1484768"/>
                </a:moveTo>
                <a:cubicBezTo>
                  <a:pt x="863124" y="1478732"/>
                  <a:pt x="796435" y="1449561"/>
                  <a:pt x="733357" y="1430447"/>
                </a:cubicBezTo>
                <a:cubicBezTo>
                  <a:pt x="592777" y="1387847"/>
                  <a:pt x="650199" y="1396078"/>
                  <a:pt x="497967" y="1358020"/>
                </a:cubicBezTo>
                <a:cubicBezTo>
                  <a:pt x="431915" y="1341507"/>
                  <a:pt x="364257" y="1331456"/>
                  <a:pt x="298791" y="1312752"/>
                </a:cubicBezTo>
                <a:cubicBezTo>
                  <a:pt x="277666" y="1306716"/>
                  <a:pt x="255922" y="1302532"/>
                  <a:pt x="235416" y="1294645"/>
                </a:cubicBezTo>
                <a:cubicBezTo>
                  <a:pt x="216521" y="1287378"/>
                  <a:pt x="199476" y="1275968"/>
                  <a:pt x="181095" y="1267485"/>
                </a:cubicBezTo>
                <a:cubicBezTo>
                  <a:pt x="84320" y="1222820"/>
                  <a:pt x="149531" y="1261531"/>
                  <a:pt x="63400" y="1204111"/>
                </a:cubicBezTo>
                <a:cubicBezTo>
                  <a:pt x="45293" y="1176951"/>
                  <a:pt x="20365" y="1153260"/>
                  <a:pt x="9080" y="1122630"/>
                </a:cubicBezTo>
                <a:cubicBezTo>
                  <a:pt x="-9654" y="1071781"/>
                  <a:pt x="5895" y="922270"/>
                  <a:pt x="9080" y="887240"/>
                </a:cubicBezTo>
                <a:cubicBezTo>
                  <a:pt x="10742" y="868959"/>
                  <a:pt x="8206" y="848360"/>
                  <a:pt x="18133" y="832919"/>
                </a:cubicBezTo>
                <a:cubicBezTo>
                  <a:pt x="36596" y="804199"/>
                  <a:pt x="68703" y="786720"/>
                  <a:pt x="90561" y="760491"/>
                </a:cubicBezTo>
                <a:cubicBezTo>
                  <a:pt x="176327" y="657571"/>
                  <a:pt x="93792" y="744487"/>
                  <a:pt x="181095" y="679010"/>
                </a:cubicBezTo>
                <a:cubicBezTo>
                  <a:pt x="203354" y="662316"/>
                  <a:pt x="221739" y="640734"/>
                  <a:pt x="244470" y="624689"/>
                </a:cubicBezTo>
                <a:cubicBezTo>
                  <a:pt x="315134" y="574808"/>
                  <a:pt x="309224" y="578961"/>
                  <a:pt x="362165" y="561315"/>
                </a:cubicBezTo>
                <a:cubicBezTo>
                  <a:pt x="389325" y="543208"/>
                  <a:pt x="415846" y="524102"/>
                  <a:pt x="443646" y="506994"/>
                </a:cubicBezTo>
                <a:cubicBezTo>
                  <a:pt x="455140" y="499921"/>
                  <a:pt x="468631" y="496373"/>
                  <a:pt x="479860" y="488887"/>
                </a:cubicBezTo>
                <a:cubicBezTo>
                  <a:pt x="495938" y="478168"/>
                  <a:pt x="508557" y="462615"/>
                  <a:pt x="525127" y="452673"/>
                </a:cubicBezTo>
                <a:cubicBezTo>
                  <a:pt x="554059" y="435314"/>
                  <a:pt x="586437" y="424267"/>
                  <a:pt x="615662" y="407406"/>
                </a:cubicBezTo>
                <a:cubicBezTo>
                  <a:pt x="664983" y="378952"/>
                  <a:pt x="712332" y="347209"/>
                  <a:pt x="760517" y="316871"/>
                </a:cubicBezTo>
                <a:cubicBezTo>
                  <a:pt x="793814" y="295906"/>
                  <a:pt x="822777" y="265940"/>
                  <a:pt x="860105" y="253497"/>
                </a:cubicBezTo>
                <a:cubicBezTo>
                  <a:pt x="869159" y="250479"/>
                  <a:pt x="878730" y="248711"/>
                  <a:pt x="887266" y="244443"/>
                </a:cubicBezTo>
                <a:cubicBezTo>
                  <a:pt x="921087" y="227533"/>
                  <a:pt x="952098" y="205018"/>
                  <a:pt x="986854" y="190123"/>
                </a:cubicBezTo>
                <a:cubicBezTo>
                  <a:pt x="1036860" y="168692"/>
                  <a:pt x="1089150" y="153006"/>
                  <a:pt x="1140763" y="135802"/>
                </a:cubicBezTo>
                <a:cubicBezTo>
                  <a:pt x="1228104" y="106688"/>
                  <a:pt x="1269867" y="98245"/>
                  <a:pt x="1367099" y="81481"/>
                </a:cubicBezTo>
                <a:cubicBezTo>
                  <a:pt x="1409157" y="74230"/>
                  <a:pt x="1452055" y="72021"/>
                  <a:pt x="1493848" y="63374"/>
                </a:cubicBezTo>
                <a:cubicBezTo>
                  <a:pt x="1539726" y="53882"/>
                  <a:pt x="1583556" y="35541"/>
                  <a:pt x="1629650" y="27160"/>
                </a:cubicBezTo>
                <a:cubicBezTo>
                  <a:pt x="1773874" y="937"/>
                  <a:pt x="1695572" y="11297"/>
                  <a:pt x="1865040" y="0"/>
                </a:cubicBezTo>
                <a:cubicBezTo>
                  <a:pt x="1964628" y="3018"/>
                  <a:pt x="2064324" y="3526"/>
                  <a:pt x="2163804" y="9053"/>
                </a:cubicBezTo>
                <a:cubicBezTo>
                  <a:pt x="2173333" y="9582"/>
                  <a:pt x="2181639" y="16080"/>
                  <a:pt x="2190965" y="18107"/>
                </a:cubicBezTo>
                <a:cubicBezTo>
                  <a:pt x="2251112" y="31183"/>
                  <a:pt x="2311776" y="41767"/>
                  <a:pt x="2372034" y="54321"/>
                </a:cubicBezTo>
                <a:cubicBezTo>
                  <a:pt x="2384215" y="56859"/>
                  <a:pt x="2396047" y="60934"/>
                  <a:pt x="2408248" y="63374"/>
                </a:cubicBezTo>
                <a:cubicBezTo>
                  <a:pt x="2441333" y="69991"/>
                  <a:pt x="2474640" y="75445"/>
                  <a:pt x="2507836" y="81481"/>
                </a:cubicBezTo>
                <a:cubicBezTo>
                  <a:pt x="2559139" y="102606"/>
                  <a:pt x="2609110" y="127310"/>
                  <a:pt x="2661745" y="144855"/>
                </a:cubicBezTo>
                <a:cubicBezTo>
                  <a:pt x="2688905" y="153909"/>
                  <a:pt x="2717163" y="160169"/>
                  <a:pt x="2743226" y="172016"/>
                </a:cubicBezTo>
                <a:cubicBezTo>
                  <a:pt x="2783790" y="190454"/>
                  <a:pt x="2821067" y="215463"/>
                  <a:pt x="2860921" y="235390"/>
                </a:cubicBezTo>
                <a:cubicBezTo>
                  <a:pt x="2869457" y="239658"/>
                  <a:pt x="2879546" y="240175"/>
                  <a:pt x="2888082" y="244443"/>
                </a:cubicBezTo>
                <a:cubicBezTo>
                  <a:pt x="3007849" y="304327"/>
                  <a:pt x="2930890" y="276820"/>
                  <a:pt x="2996723" y="298764"/>
                </a:cubicBezTo>
                <a:cubicBezTo>
                  <a:pt x="3046265" y="373079"/>
                  <a:pt x="3034445" y="362892"/>
                  <a:pt x="3177792" y="434566"/>
                </a:cubicBezTo>
                <a:cubicBezTo>
                  <a:pt x="3189863" y="440602"/>
                  <a:pt x="3203467" y="444242"/>
                  <a:pt x="3214006" y="452673"/>
                </a:cubicBezTo>
                <a:cubicBezTo>
                  <a:pt x="3234002" y="468670"/>
                  <a:pt x="3248331" y="490997"/>
                  <a:pt x="3268327" y="506994"/>
                </a:cubicBezTo>
                <a:cubicBezTo>
                  <a:pt x="3278866" y="515425"/>
                  <a:pt x="3293445" y="517419"/>
                  <a:pt x="3304541" y="525101"/>
                </a:cubicBezTo>
                <a:cubicBezTo>
                  <a:pt x="3414424" y="601174"/>
                  <a:pt x="3345012" y="580273"/>
                  <a:pt x="3431290" y="597529"/>
                </a:cubicBezTo>
                <a:cubicBezTo>
                  <a:pt x="3446379" y="618654"/>
                  <a:pt x="3460518" y="640490"/>
                  <a:pt x="3476557" y="660903"/>
                </a:cubicBezTo>
                <a:cubicBezTo>
                  <a:pt x="3493747" y="682781"/>
                  <a:pt x="3514184" y="702019"/>
                  <a:pt x="3530878" y="724277"/>
                </a:cubicBezTo>
                <a:cubicBezTo>
                  <a:pt x="3550463" y="750391"/>
                  <a:pt x="3567091" y="778598"/>
                  <a:pt x="3585198" y="805758"/>
                </a:cubicBezTo>
                <a:cubicBezTo>
                  <a:pt x="3588216" y="829901"/>
                  <a:pt x="3587568" y="854792"/>
                  <a:pt x="3594252" y="878186"/>
                </a:cubicBezTo>
                <a:cubicBezTo>
                  <a:pt x="3605799" y="918602"/>
                  <a:pt x="3624760" y="956524"/>
                  <a:pt x="3639519" y="995881"/>
                </a:cubicBezTo>
                <a:cubicBezTo>
                  <a:pt x="3642870" y="1004816"/>
                  <a:pt x="3645555" y="1013988"/>
                  <a:pt x="3648573" y="1023041"/>
                </a:cubicBezTo>
                <a:cubicBezTo>
                  <a:pt x="3679204" y="1319145"/>
                  <a:pt x="3690911" y="1323615"/>
                  <a:pt x="3666680" y="1656784"/>
                </a:cubicBezTo>
                <a:cubicBezTo>
                  <a:pt x="3663546" y="1699879"/>
                  <a:pt x="3651794" y="1742104"/>
                  <a:pt x="3639519" y="1783533"/>
                </a:cubicBezTo>
                <a:cubicBezTo>
                  <a:pt x="3627578" y="1823834"/>
                  <a:pt x="3609011" y="1861871"/>
                  <a:pt x="3594252" y="1901228"/>
                </a:cubicBezTo>
                <a:cubicBezTo>
                  <a:pt x="3590901" y="1910163"/>
                  <a:pt x="3588549" y="1919452"/>
                  <a:pt x="3585198" y="1928388"/>
                </a:cubicBezTo>
                <a:cubicBezTo>
                  <a:pt x="3579492" y="1943605"/>
                  <a:pt x="3575949" y="1960029"/>
                  <a:pt x="3567092" y="1973655"/>
                </a:cubicBezTo>
                <a:cubicBezTo>
                  <a:pt x="3536499" y="2020721"/>
                  <a:pt x="3516242" y="2081606"/>
                  <a:pt x="3467503" y="2109457"/>
                </a:cubicBezTo>
                <a:cubicBezTo>
                  <a:pt x="3446378" y="2121528"/>
                  <a:pt x="3423927" y="2131529"/>
                  <a:pt x="3404129" y="2145671"/>
                </a:cubicBezTo>
                <a:cubicBezTo>
                  <a:pt x="3381489" y="2161843"/>
                  <a:pt x="3364349" y="2185246"/>
                  <a:pt x="3340755" y="2199992"/>
                </a:cubicBezTo>
                <a:cubicBezTo>
                  <a:pt x="3331898" y="2205528"/>
                  <a:pt x="3239040" y="2245551"/>
                  <a:pt x="3214006" y="2254313"/>
                </a:cubicBezTo>
                <a:cubicBezTo>
                  <a:pt x="3168969" y="2270076"/>
                  <a:pt x="3123471" y="2284491"/>
                  <a:pt x="3078204" y="2299580"/>
                </a:cubicBezTo>
                <a:cubicBezTo>
                  <a:pt x="3051044" y="2308634"/>
                  <a:pt x="3025101" y="2322957"/>
                  <a:pt x="2996723" y="2326741"/>
                </a:cubicBezTo>
                <a:lnTo>
                  <a:pt x="2860921" y="2344847"/>
                </a:lnTo>
                <a:cubicBezTo>
                  <a:pt x="2773404" y="2338812"/>
                  <a:pt x="2685614" y="2335924"/>
                  <a:pt x="2598371" y="2326741"/>
                </a:cubicBezTo>
                <a:cubicBezTo>
                  <a:pt x="2574138" y="2324190"/>
                  <a:pt x="2470949" y="2296639"/>
                  <a:pt x="2444462" y="2290527"/>
                </a:cubicBezTo>
                <a:cubicBezTo>
                  <a:pt x="2429468" y="2287067"/>
                  <a:pt x="2413990" y="2285700"/>
                  <a:pt x="2399194" y="2281473"/>
                </a:cubicBezTo>
                <a:cubicBezTo>
                  <a:pt x="2344943" y="2265973"/>
                  <a:pt x="2278374" y="2240040"/>
                  <a:pt x="2227179" y="2218099"/>
                </a:cubicBezTo>
                <a:cubicBezTo>
                  <a:pt x="2185521" y="2200245"/>
                  <a:pt x="2173266" y="2186616"/>
                  <a:pt x="2127591" y="2163778"/>
                </a:cubicBezTo>
                <a:cubicBezTo>
                  <a:pt x="2113055" y="2156510"/>
                  <a:pt x="2096315" y="2153939"/>
                  <a:pt x="2082323" y="2145671"/>
                </a:cubicBezTo>
                <a:cubicBezTo>
                  <a:pt x="1796680" y="1976883"/>
                  <a:pt x="2031249" y="2097501"/>
                  <a:pt x="1855987" y="2009869"/>
                </a:cubicBezTo>
                <a:cubicBezTo>
                  <a:pt x="1788384" y="1925366"/>
                  <a:pt x="1854180" y="2000820"/>
                  <a:pt x="1774505" y="1928388"/>
                </a:cubicBezTo>
                <a:cubicBezTo>
                  <a:pt x="1755557" y="1911163"/>
                  <a:pt x="1739857" y="1890460"/>
                  <a:pt x="1720185" y="1874067"/>
                </a:cubicBezTo>
                <a:cubicBezTo>
                  <a:pt x="1703467" y="1860135"/>
                  <a:pt x="1682582" y="1851785"/>
                  <a:pt x="1665864" y="1837853"/>
                </a:cubicBezTo>
                <a:cubicBezTo>
                  <a:pt x="1646192" y="1821460"/>
                  <a:pt x="1630491" y="1800758"/>
                  <a:pt x="1611543" y="1783533"/>
                </a:cubicBezTo>
                <a:cubicBezTo>
                  <a:pt x="1597245" y="1770535"/>
                  <a:pt x="1580818" y="1760044"/>
                  <a:pt x="1566276" y="1747319"/>
                </a:cubicBezTo>
                <a:cubicBezTo>
                  <a:pt x="1556640" y="1738888"/>
                  <a:pt x="1548685" y="1728664"/>
                  <a:pt x="1539115" y="1720158"/>
                </a:cubicBezTo>
                <a:cubicBezTo>
                  <a:pt x="1464245" y="1653607"/>
                  <a:pt x="1491991" y="1684815"/>
                  <a:pt x="1394260" y="1611517"/>
                </a:cubicBezTo>
                <a:cubicBezTo>
                  <a:pt x="1370117" y="1593410"/>
                  <a:pt x="1348275" y="1571740"/>
                  <a:pt x="1321832" y="1557196"/>
                </a:cubicBezTo>
                <a:cubicBezTo>
                  <a:pt x="1287457" y="1538290"/>
                  <a:pt x="1249041" y="1527862"/>
                  <a:pt x="1213191" y="1511929"/>
                </a:cubicBezTo>
                <a:cubicBezTo>
                  <a:pt x="1200714" y="1506384"/>
                  <a:pt x="1126896" y="1467969"/>
                  <a:pt x="1095495" y="1466661"/>
                </a:cubicBezTo>
                <a:cubicBezTo>
                  <a:pt x="1035191" y="1464148"/>
                  <a:pt x="983836" y="1490804"/>
                  <a:pt x="923480" y="1484768"/>
                </a:cubicBezTo>
                <a:close/>
              </a:path>
            </a:pathLst>
          </a:custGeom>
          <a:noFill/>
          <a:ln w="317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873E060B-9D1C-4360-AC0B-C05ED8ECA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15671"/>
              </p:ext>
            </p:extLst>
          </p:nvPr>
        </p:nvGraphicFramePr>
        <p:xfrm>
          <a:off x="999230" y="4050066"/>
          <a:ext cx="6152928" cy="1222524"/>
        </p:xfrm>
        <a:graphic>
          <a:graphicData uri="http://schemas.openxmlformats.org/drawingml/2006/table">
            <a:tbl>
              <a:tblPr firstRow="1" firstCol="1" bandRow="1"/>
              <a:tblGrid>
                <a:gridCol w="225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6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75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j </a:t>
                      </a:r>
                      <a:endParaRPr lang="zh-CN" sz="2400" b="1" i="1" kern="100" dirty="0"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0 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5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closest[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j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]</a:t>
                      </a:r>
                      <a:r>
                        <a:rPr lang="en-US" sz="2400" b="1" kern="100" dirty="0">
                          <a:solidFill>
                            <a:srgbClr val="0066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400" b="1" kern="100" dirty="0">
                        <a:solidFill>
                          <a:srgbClr val="0066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5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C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lowcost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j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]</a:t>
                      </a:r>
                      <a:endParaRPr lang="zh-CN" sz="2400" b="1" kern="100" dirty="0">
                        <a:solidFill>
                          <a:srgbClr val="0066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rgbClr val="9900CC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solidFill>
                          <a:srgbClr val="9900CC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6" name="Group 126">
            <a:extLst>
              <a:ext uri="{FF2B5EF4-FFF2-40B4-BE49-F238E27FC236}">
                <a16:creationId xmlns:a16="http://schemas.microsoft.com/office/drawing/2014/main" id="{A260EA9E-1233-43F0-A6B2-CCC14677F3F4}"/>
              </a:ext>
            </a:extLst>
          </p:cNvPr>
          <p:cNvGrpSpPr>
            <a:grpSpLocks/>
          </p:cNvGrpSpPr>
          <p:nvPr/>
        </p:nvGrpSpPr>
        <p:grpSpPr bwMode="auto">
          <a:xfrm>
            <a:off x="7692190" y="3644518"/>
            <a:ext cx="3610744" cy="2633663"/>
            <a:chOff x="3888" y="2554"/>
            <a:chExt cx="1621" cy="1659"/>
          </a:xfrm>
        </p:grpSpPr>
        <p:grpSp>
          <p:nvGrpSpPr>
            <p:cNvPr id="107" name="Group 78">
              <a:extLst>
                <a:ext uri="{FF2B5EF4-FFF2-40B4-BE49-F238E27FC236}">
                  <a16:creationId xmlns:a16="http://schemas.microsoft.com/office/drawing/2014/main" id="{1CBEC4F8-D183-4249-A815-71D19B7022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3" y="3322"/>
              <a:ext cx="332" cy="411"/>
              <a:chOff x="1532" y="1657"/>
              <a:chExt cx="288" cy="411"/>
            </a:xfrm>
          </p:grpSpPr>
          <p:sp>
            <p:nvSpPr>
              <p:cNvPr id="145" name="Oval 79">
                <a:extLst>
                  <a:ext uri="{FF2B5EF4-FFF2-40B4-BE49-F238E27FC236}">
                    <a16:creationId xmlns:a16="http://schemas.microsoft.com/office/drawing/2014/main" id="{D3BC16FF-D907-4502-8D6D-F859DEB46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146" name="Text Box 80">
                <a:extLst>
                  <a:ext uri="{FF2B5EF4-FFF2-40B4-BE49-F238E27FC236}">
                    <a16:creationId xmlns:a16="http://schemas.microsoft.com/office/drawing/2014/main" id="{1641D537-0D2C-4F6F-A163-0C127FA17B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2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108" name="Group 81">
              <a:extLst>
                <a:ext uri="{FF2B5EF4-FFF2-40B4-BE49-F238E27FC236}">
                  <a16:creationId xmlns:a16="http://schemas.microsoft.com/office/drawing/2014/main" id="{E6C2F4C5-F17E-4EBA-AA67-FD900E935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3" y="2842"/>
              <a:ext cx="332" cy="412"/>
              <a:chOff x="1532" y="1657"/>
              <a:chExt cx="288" cy="412"/>
            </a:xfrm>
          </p:grpSpPr>
          <p:sp>
            <p:nvSpPr>
              <p:cNvPr id="143" name="Oval 82">
                <a:extLst>
                  <a:ext uri="{FF2B5EF4-FFF2-40B4-BE49-F238E27FC236}">
                    <a16:creationId xmlns:a16="http://schemas.microsoft.com/office/drawing/2014/main" id="{71A28BD0-9ECC-4FF0-AD98-21DE5C0C5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144" name="Text Box 83">
                <a:extLst>
                  <a:ext uri="{FF2B5EF4-FFF2-40B4-BE49-F238E27FC236}">
                    <a16:creationId xmlns:a16="http://schemas.microsoft.com/office/drawing/2014/main" id="{7ABAAE6A-141E-4E17-BB03-03C62F86CC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2" y="1681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0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109" name="Group 84">
              <a:extLst>
                <a:ext uri="{FF2B5EF4-FFF2-40B4-BE49-F238E27FC236}">
                  <a16:creationId xmlns:a16="http://schemas.microsoft.com/office/drawing/2014/main" id="{73F96EA5-1FDA-4B1B-BF95-184C0584AB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7" y="3226"/>
              <a:ext cx="332" cy="411"/>
              <a:chOff x="1532" y="1657"/>
              <a:chExt cx="288" cy="411"/>
            </a:xfrm>
          </p:grpSpPr>
          <p:sp>
            <p:nvSpPr>
              <p:cNvPr id="141" name="Oval 85">
                <a:extLst>
                  <a:ext uri="{FF2B5EF4-FFF2-40B4-BE49-F238E27FC236}">
                    <a16:creationId xmlns:a16="http://schemas.microsoft.com/office/drawing/2014/main" id="{46A561BD-CB1E-467E-B7F1-5F7F70242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142" name="Text Box 86">
                <a:extLst>
                  <a:ext uri="{FF2B5EF4-FFF2-40B4-BE49-F238E27FC236}">
                    <a16:creationId xmlns:a16="http://schemas.microsoft.com/office/drawing/2014/main" id="{68BCE618-455D-4A51-9F09-63DF25121D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3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110" name="Group 87">
              <a:extLst>
                <a:ext uri="{FF2B5EF4-FFF2-40B4-BE49-F238E27FC236}">
                  <a16:creationId xmlns:a16="http://schemas.microsoft.com/office/drawing/2014/main" id="{C9D591A5-07F8-43BD-AA36-E80591ABC6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9" y="3802"/>
              <a:ext cx="332" cy="411"/>
              <a:chOff x="1532" y="1657"/>
              <a:chExt cx="288" cy="411"/>
            </a:xfrm>
          </p:grpSpPr>
          <p:sp>
            <p:nvSpPr>
              <p:cNvPr id="139" name="Oval 88">
                <a:extLst>
                  <a:ext uri="{FF2B5EF4-FFF2-40B4-BE49-F238E27FC236}">
                    <a16:creationId xmlns:a16="http://schemas.microsoft.com/office/drawing/2014/main" id="{EAD96BCF-0A76-47E1-9076-079386790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140" name="Text Box 89">
                <a:extLst>
                  <a:ext uri="{FF2B5EF4-FFF2-40B4-BE49-F238E27FC236}">
                    <a16:creationId xmlns:a16="http://schemas.microsoft.com/office/drawing/2014/main" id="{0825BC62-185D-4149-8807-9F6385D0AC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1680"/>
                <a:ext cx="25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5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111" name="Group 90">
              <a:extLst>
                <a:ext uri="{FF2B5EF4-FFF2-40B4-BE49-F238E27FC236}">
                  <a16:creationId xmlns:a16="http://schemas.microsoft.com/office/drawing/2014/main" id="{9889324D-C1CC-4D8B-9F91-862C3ADB4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3802"/>
              <a:ext cx="332" cy="411"/>
              <a:chOff x="1532" y="1657"/>
              <a:chExt cx="288" cy="411"/>
            </a:xfrm>
          </p:grpSpPr>
          <p:sp>
            <p:nvSpPr>
              <p:cNvPr id="137" name="Oval 91">
                <a:extLst>
                  <a:ext uri="{FF2B5EF4-FFF2-40B4-BE49-F238E27FC236}">
                    <a16:creationId xmlns:a16="http://schemas.microsoft.com/office/drawing/2014/main" id="{676E39CD-A2AA-4D43-9985-49A6F3149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138" name="Text Box 92">
                <a:extLst>
                  <a:ext uri="{FF2B5EF4-FFF2-40B4-BE49-F238E27FC236}">
                    <a16:creationId xmlns:a16="http://schemas.microsoft.com/office/drawing/2014/main" id="{912DE5EB-40AF-4AAF-8C57-A322F4CF4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1680"/>
                <a:ext cx="25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4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112" name="Group 93">
              <a:extLst>
                <a:ext uri="{FF2B5EF4-FFF2-40B4-BE49-F238E27FC236}">
                  <a16:creationId xmlns:a16="http://schemas.microsoft.com/office/drawing/2014/main" id="{3F0D42E1-85E3-4BF2-BF1E-023579B204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2" y="3226"/>
              <a:ext cx="332" cy="411"/>
              <a:chOff x="1532" y="1657"/>
              <a:chExt cx="288" cy="411"/>
            </a:xfrm>
          </p:grpSpPr>
          <p:sp>
            <p:nvSpPr>
              <p:cNvPr id="135" name="Oval 94">
                <a:extLst>
                  <a:ext uri="{FF2B5EF4-FFF2-40B4-BE49-F238E27FC236}">
                    <a16:creationId xmlns:a16="http://schemas.microsoft.com/office/drawing/2014/main" id="{9CD4F6B8-3192-4B10-A926-AED30D387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136" name="Text Box 95">
                <a:extLst>
                  <a:ext uri="{FF2B5EF4-FFF2-40B4-BE49-F238E27FC236}">
                    <a16:creationId xmlns:a16="http://schemas.microsoft.com/office/drawing/2014/main" id="{F0642C49-CE50-4EC4-A236-36D12729E4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1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113" name="Line 98">
              <a:extLst>
                <a:ext uri="{FF2B5EF4-FFF2-40B4-BE49-F238E27FC236}">
                  <a16:creationId xmlns:a16="http://schemas.microsoft.com/office/drawing/2014/main" id="{CF763A4E-A175-4EDA-ADEA-38B29386C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3514"/>
              <a:ext cx="166" cy="288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4" name="Line 99">
              <a:extLst>
                <a:ext uri="{FF2B5EF4-FFF2-40B4-BE49-F238E27FC236}">
                  <a16:creationId xmlns:a16="http://schemas.microsoft.com/office/drawing/2014/main" id="{588BF039-E0B0-42E9-8882-F5FD050247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7" y="3508"/>
              <a:ext cx="148" cy="304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6" name="Line 101">
              <a:extLst>
                <a:ext uri="{FF2B5EF4-FFF2-40B4-BE49-F238E27FC236}">
                  <a16:creationId xmlns:a16="http://schemas.microsoft.com/office/drawing/2014/main" id="{AEF93B32-CAEE-470F-831F-F1840D132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6" y="3124"/>
              <a:ext cx="1" cy="192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7" name="Text Box 106">
              <a:extLst>
                <a:ext uri="{FF2B5EF4-FFF2-40B4-BE49-F238E27FC236}">
                  <a16:creationId xmlns:a16="http://schemas.microsoft.com/office/drawing/2014/main" id="{A46E0590-6FFB-4538-B0CE-491F088D8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" y="3621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 b="1">
                  <a:solidFill>
                    <a:srgbClr val="CC0099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118" name="Text Box 107">
              <a:extLst>
                <a:ext uri="{FF2B5EF4-FFF2-40B4-BE49-F238E27FC236}">
                  <a16:creationId xmlns:a16="http://schemas.microsoft.com/office/drawing/2014/main" id="{EF0F0FE0-C6B9-4591-AC7A-C564ADC35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6" y="2890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119" name="Text Box 108">
              <a:extLst>
                <a:ext uri="{FF2B5EF4-FFF2-40B4-BE49-F238E27FC236}">
                  <a16:creationId xmlns:a16="http://schemas.microsoft.com/office/drawing/2014/main" id="{CB9D00EC-F5E5-47FA-8354-680AD16CD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2890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120" name="Text Box 109">
              <a:extLst>
                <a:ext uri="{FF2B5EF4-FFF2-40B4-BE49-F238E27FC236}">
                  <a16:creationId xmlns:a16="http://schemas.microsoft.com/office/drawing/2014/main" id="{DF274C0E-BB63-4027-82DF-EE7609F6A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3" y="356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 b="1">
                  <a:solidFill>
                    <a:srgbClr val="CC0099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2</a:t>
              </a:r>
            </a:p>
          </p:txBody>
        </p:sp>
        <p:sp>
          <p:nvSpPr>
            <p:cNvPr id="121" name="Text Box 110">
              <a:extLst>
                <a:ext uri="{FF2B5EF4-FFF2-40B4-BE49-F238E27FC236}">
                  <a16:creationId xmlns:a16="http://schemas.microsoft.com/office/drawing/2014/main" id="{E632BA36-57B5-447A-AD21-FF9281FB4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1" y="3082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CC0099"/>
                  </a:solidFill>
                  <a:latin typeface="隶书" pitchFamily="49" charset="-122"/>
                  <a:ea typeface="隶书" pitchFamily="49" charset="-122"/>
                </a:rPr>
                <a:t>1</a:t>
              </a:r>
            </a:p>
          </p:txBody>
        </p:sp>
        <p:sp>
          <p:nvSpPr>
            <p:cNvPr id="122" name="Text Box 111">
              <a:extLst>
                <a:ext uri="{FF2B5EF4-FFF2-40B4-BE49-F238E27FC236}">
                  <a16:creationId xmlns:a16="http://schemas.microsoft.com/office/drawing/2014/main" id="{CF35ACEC-D0AA-4F45-89ED-1C2F6B968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8" y="3537"/>
              <a:ext cx="1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6</a:t>
              </a:r>
            </a:p>
          </p:txBody>
        </p:sp>
        <p:sp>
          <p:nvSpPr>
            <p:cNvPr id="123" name="Text Box 112">
              <a:extLst>
                <a:ext uri="{FF2B5EF4-FFF2-40B4-BE49-F238E27FC236}">
                  <a16:creationId xmlns:a16="http://schemas.microsoft.com/office/drawing/2014/main" id="{924B050F-CA7D-4A1E-9024-A84644512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5" y="317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124" name="Text Box 113">
              <a:extLst>
                <a:ext uri="{FF2B5EF4-FFF2-40B4-BE49-F238E27FC236}">
                  <a16:creationId xmlns:a16="http://schemas.microsoft.com/office/drawing/2014/main" id="{083757C2-0AE6-4653-A721-A0D075335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0" y="3178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 b="1">
                  <a:solidFill>
                    <a:srgbClr val="CC0099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5</a:t>
              </a:r>
            </a:p>
          </p:txBody>
        </p:sp>
        <p:sp>
          <p:nvSpPr>
            <p:cNvPr id="125" name="Text Box 114">
              <a:extLst>
                <a:ext uri="{FF2B5EF4-FFF2-40B4-BE49-F238E27FC236}">
                  <a16:creationId xmlns:a16="http://schemas.microsoft.com/office/drawing/2014/main" id="{2490B346-611B-4A02-9E2A-759AD4565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" y="356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 b="1">
                  <a:solidFill>
                    <a:srgbClr val="CC0099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4</a:t>
              </a:r>
            </a:p>
          </p:txBody>
        </p:sp>
        <p:sp>
          <p:nvSpPr>
            <p:cNvPr id="126" name="Text Box 115">
              <a:extLst>
                <a:ext uri="{FF2B5EF4-FFF2-40B4-BE49-F238E27FC236}">
                  <a16:creationId xmlns:a16="http://schemas.microsoft.com/office/drawing/2014/main" id="{9120B0BF-FCD0-4403-9399-AC35A416A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" y="3741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grpSp>
          <p:nvGrpSpPr>
            <p:cNvPr id="127" name="Group 116">
              <a:extLst>
                <a:ext uri="{FF2B5EF4-FFF2-40B4-BE49-F238E27FC236}">
                  <a16:creationId xmlns:a16="http://schemas.microsoft.com/office/drawing/2014/main" id="{B68CCECC-4863-4E2A-BB02-0AE8B6F8F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3370"/>
              <a:ext cx="626" cy="451"/>
              <a:chOff x="4224" y="3264"/>
              <a:chExt cx="626" cy="451"/>
            </a:xfrm>
          </p:grpSpPr>
          <p:sp>
            <p:nvSpPr>
              <p:cNvPr id="131" name="Line 119">
                <a:extLst>
                  <a:ext uri="{FF2B5EF4-FFF2-40B4-BE49-F238E27FC236}">
                    <a16:creationId xmlns:a16="http://schemas.microsoft.com/office/drawing/2014/main" id="{E1DBF2A0-1353-4AC3-A77A-A46DD36FC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4" y="3264"/>
                <a:ext cx="245" cy="29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34" name="Line 122">
                <a:extLst>
                  <a:ext uri="{FF2B5EF4-FFF2-40B4-BE49-F238E27FC236}">
                    <a16:creationId xmlns:a16="http://schemas.microsoft.com/office/drawing/2014/main" id="{8B58A699-1719-4E96-9CD6-D5C2E93D9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" y="3462"/>
                <a:ext cx="126" cy="253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128" name="AutoShape 124">
              <a:extLst>
                <a:ext uri="{FF2B5EF4-FFF2-40B4-BE49-F238E27FC236}">
                  <a16:creationId xmlns:a16="http://schemas.microsoft.com/office/drawing/2014/main" id="{543BB3C1-221D-4B35-82CC-187022BEB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554"/>
              <a:ext cx="432" cy="240"/>
            </a:xfrm>
            <a:prstGeom prst="wedgeEllipseCallout">
              <a:avLst>
                <a:gd name="adj1" fmla="val 112269"/>
                <a:gd name="adj2" fmla="val 109167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宋体" charset="-122"/>
                </a:rPr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2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48" grpId="0" autoUpdateAnimBg="0"/>
      <p:bldP spid="158751" grpId="0" autoUpdateAnimBg="0"/>
      <p:bldP spid="56" grpId="0" autoUpdateAnimBg="0"/>
      <p:bldP spid="5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B1B01-0340-440E-B4AF-013CEF1E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普里姆算法思路</a:t>
            </a: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2A9235F6-D70A-4C32-A06A-5699AEBCE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699" y="1670124"/>
            <a:ext cx="5889594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局部最优  </a:t>
            </a:r>
            <a:r>
              <a:rPr lang="en-US" altLang="zh-CN" sz="2800" b="1" dirty="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+  </a:t>
            </a:r>
            <a:r>
              <a:rPr lang="zh-CN" altLang="en-US" sz="2800" b="1" dirty="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调整  ＝  全局最优</a:t>
            </a:r>
          </a:p>
        </p:txBody>
      </p:sp>
      <p:sp>
        <p:nvSpPr>
          <p:cNvPr id="5" name="Line 11">
            <a:extLst>
              <a:ext uri="{FF2B5EF4-FFF2-40B4-BE49-F238E27FC236}">
                <a16:creationId xmlns:a16="http://schemas.microsoft.com/office/drawing/2014/main" id="{FBDFEE7C-0D1F-440D-8A3C-A40660F0DE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893" y="2140032"/>
            <a:ext cx="0" cy="287338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/>
            <a:endParaRPr lang="zh-CN" altLang="en-US" sz="2800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8B5D173E-7770-4ECE-87A5-CBC0A881A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894" y="2425884"/>
            <a:ext cx="2636860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贪心算法思想</a:t>
            </a:r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3B754F30-EA3B-4C0B-B826-9A6A44002A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7893" y="2140032"/>
            <a:ext cx="0" cy="287338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/>
            <a:endParaRPr lang="zh-CN" altLang="en-US" sz="2800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F4C4FFCB-B554-43BF-A422-6FBEA567E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093" y="2416258"/>
            <a:ext cx="2133600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最优结果</a:t>
            </a: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F7650BEF-B282-4A8A-ABAC-E19ABD576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783" y="4132720"/>
            <a:ext cx="10148961" cy="52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Prim()</a:t>
            </a:r>
            <a:r>
              <a:rPr kumimoji="1" lang="zh-CN" altLang="en-US" sz="28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算法中有两重</a:t>
            </a:r>
            <a:r>
              <a:rPr kumimoji="1" lang="en-US" altLang="zh-CN" sz="28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for</a:t>
            </a:r>
            <a:r>
              <a:rPr kumimoji="1" lang="zh-CN" altLang="en-US" sz="28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循环，所以时间复杂度为</a:t>
            </a:r>
            <a:r>
              <a:rPr kumimoji="1" lang="en-US" altLang="zh-CN" sz="28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800" b="1" i="1" dirty="0" err="1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800" b="1" baseline="30000" dirty="0" err="1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8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 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7AC2D278-B920-495D-859F-EF460DAA69D0}"/>
              </a:ext>
            </a:extLst>
          </p:cNvPr>
          <p:cNvSpPr txBox="1"/>
          <p:nvPr/>
        </p:nvSpPr>
        <p:spPr>
          <a:xfrm>
            <a:off x="1190783" y="3429000"/>
            <a:ext cx="3686017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rgbClr val="CC0066"/>
                </a:solidFill>
                <a:ea typeface="楷体" pitchFamily="49" charset="-122"/>
                <a:cs typeface="Times New Roman" pitchFamily="18" charset="0"/>
              </a:rPr>
              <a:t>普里姆算法分析</a:t>
            </a:r>
            <a:endParaRPr lang="zh-CN" altLang="en-US" sz="2800" b="1" dirty="0">
              <a:solidFill>
                <a:srgbClr val="CC0066"/>
              </a:solidFill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2DF36DE3-9A12-44E1-A787-72E023992DFC}"/>
              </a:ext>
            </a:extLst>
          </p:cNvPr>
          <p:cNvSpPr txBox="1"/>
          <p:nvPr/>
        </p:nvSpPr>
        <p:spPr>
          <a:xfrm>
            <a:off x="1524000" y="5158904"/>
            <a:ext cx="7429552" cy="113024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为什么说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Prim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算法更适合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稠密图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求最小生成树。</a:t>
            </a:r>
          </a:p>
        </p:txBody>
      </p:sp>
    </p:spTree>
    <p:extLst>
      <p:ext uri="{BB962C8B-B14F-4D97-AF65-F5344CB8AC3E}">
        <p14:creationId xmlns:p14="http://schemas.microsoft.com/office/powerpoint/2010/main" val="321539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B1B01-0340-440E-B4AF-013CEF1E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克鲁斯卡尔（</a:t>
            </a:r>
            <a:r>
              <a:rPr lang="en-US" altLang="zh-CN" dirty="0"/>
              <a:t>Kruskal</a:t>
            </a:r>
            <a:r>
              <a:rPr lang="zh-CN" altLang="en-US" dirty="0"/>
              <a:t>）算法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0FB17-7279-43E2-B885-D754EF772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Kruskal</a:t>
            </a:r>
            <a:r>
              <a:rPr lang="zh-CN" altLang="en-US" dirty="0"/>
              <a:t>算法设计思想</a:t>
            </a:r>
          </a:p>
          <a:p>
            <a:pPr lvl="1"/>
            <a:r>
              <a:rPr lang="zh-CN" altLang="en-US" dirty="0"/>
              <a:t>逐步向森林</a:t>
            </a:r>
            <a:r>
              <a:rPr lang="en-US" altLang="zh-CN" dirty="0"/>
              <a:t>T</a:t>
            </a:r>
            <a:r>
              <a:rPr lang="zh-CN" altLang="en-US" dirty="0"/>
              <a:t>中添加</a:t>
            </a:r>
            <a:r>
              <a:rPr lang="zh-CN" altLang="en-US" dirty="0">
                <a:solidFill>
                  <a:srgbClr val="00B050"/>
                </a:solidFill>
              </a:rPr>
              <a:t>不</a:t>
            </a:r>
            <a:r>
              <a:rPr lang="zh-CN" altLang="en-US" dirty="0"/>
              <a:t>与</a:t>
            </a:r>
            <a:r>
              <a:rPr lang="en-US" altLang="zh-CN" dirty="0"/>
              <a:t>T</a:t>
            </a:r>
            <a:r>
              <a:rPr lang="zh-CN" altLang="en-US" dirty="0"/>
              <a:t>中的边构成</a:t>
            </a:r>
            <a:r>
              <a:rPr lang="zh-CN" altLang="en-US" dirty="0">
                <a:solidFill>
                  <a:srgbClr val="00B050"/>
                </a:solidFill>
              </a:rPr>
              <a:t>回路</a:t>
            </a:r>
            <a:r>
              <a:rPr lang="zh-CN" altLang="en-US" dirty="0"/>
              <a:t>的当前</a:t>
            </a:r>
            <a:r>
              <a:rPr lang="zh-CN" altLang="en-US" dirty="0">
                <a:solidFill>
                  <a:srgbClr val="00B050"/>
                </a:solidFill>
              </a:rPr>
              <a:t>最小代价边</a:t>
            </a:r>
          </a:p>
          <a:p>
            <a:r>
              <a:rPr lang="en-US" altLang="zh-CN" dirty="0"/>
              <a:t>Kruskal</a:t>
            </a:r>
            <a:r>
              <a:rPr lang="zh-CN" altLang="en-US" dirty="0"/>
              <a:t>算法思路</a:t>
            </a:r>
          </a:p>
          <a:p>
            <a:pPr lvl="1"/>
            <a:r>
              <a:rPr lang="zh-CN" altLang="en-US" dirty="0"/>
              <a:t>先构造一个</a:t>
            </a:r>
            <a:r>
              <a:rPr lang="zh-CN" altLang="en-US" dirty="0">
                <a:solidFill>
                  <a:srgbClr val="00B050"/>
                </a:solidFill>
              </a:rPr>
              <a:t>只含 </a:t>
            </a:r>
            <a:r>
              <a:rPr lang="en-US" altLang="zh-CN" dirty="0">
                <a:solidFill>
                  <a:srgbClr val="00B050"/>
                </a:solidFill>
              </a:rPr>
              <a:t>n </a:t>
            </a:r>
            <a:r>
              <a:rPr lang="zh-CN" altLang="en-US" dirty="0">
                <a:solidFill>
                  <a:srgbClr val="00B050"/>
                </a:solidFill>
              </a:rPr>
              <a:t>个顶点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子图 </a:t>
            </a:r>
            <a:r>
              <a:rPr lang="en-US" altLang="zh-CN" dirty="0">
                <a:solidFill>
                  <a:srgbClr val="00B050"/>
                </a:solidFill>
              </a:rPr>
              <a:t>T</a:t>
            </a:r>
          </a:p>
          <a:p>
            <a:pPr lvl="1"/>
            <a:r>
              <a:rPr lang="zh-CN" altLang="en-US" dirty="0"/>
              <a:t>然后</a:t>
            </a:r>
            <a:r>
              <a:rPr lang="zh-CN" altLang="en-US" dirty="0">
                <a:solidFill>
                  <a:srgbClr val="00B050"/>
                </a:solidFill>
              </a:rPr>
              <a:t>从权值最小的边 </a:t>
            </a:r>
            <a:r>
              <a:rPr lang="en-US" altLang="zh-CN" dirty="0" err="1">
                <a:solidFill>
                  <a:srgbClr val="00B050"/>
                </a:solidFill>
              </a:rPr>
              <a:t>ei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en-US" dirty="0">
                <a:highlight>
                  <a:srgbClr val="FFFF00"/>
                </a:highlight>
              </a:rPr>
              <a:t>开始</a:t>
            </a:r>
            <a:r>
              <a:rPr lang="zh-CN" altLang="en-US" dirty="0"/>
              <a:t>考察</a:t>
            </a:r>
          </a:p>
          <a:p>
            <a:pPr lvl="1"/>
            <a:r>
              <a:rPr lang="zh-CN" altLang="en-US" dirty="0"/>
              <a:t>若添加 </a:t>
            </a:r>
            <a:r>
              <a:rPr lang="en-US" altLang="zh-CN" dirty="0" err="1"/>
              <a:t>ei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00B050"/>
                </a:solidFill>
              </a:rPr>
              <a:t>不使</a:t>
            </a:r>
            <a:r>
              <a:rPr lang="en-US" altLang="zh-CN" dirty="0">
                <a:solidFill>
                  <a:srgbClr val="00B050"/>
                </a:solidFill>
              </a:rPr>
              <a:t>T</a:t>
            </a:r>
            <a:r>
              <a:rPr lang="zh-CN" altLang="en-US" dirty="0">
                <a:solidFill>
                  <a:srgbClr val="00B050"/>
                </a:solidFill>
              </a:rPr>
              <a:t>中产生回路</a:t>
            </a:r>
            <a:r>
              <a:rPr lang="zh-CN" altLang="en-US" dirty="0"/>
              <a:t>，则在</a:t>
            </a:r>
            <a:r>
              <a:rPr lang="en-US" altLang="zh-CN" dirty="0"/>
              <a:t>T</a:t>
            </a:r>
            <a:r>
              <a:rPr lang="zh-CN" altLang="en-US" dirty="0"/>
              <a:t>中</a:t>
            </a:r>
            <a:r>
              <a:rPr lang="zh-CN" altLang="en-US" dirty="0">
                <a:highlight>
                  <a:srgbClr val="FFFF00"/>
                </a:highlight>
              </a:rPr>
              <a:t>加上</a:t>
            </a:r>
            <a:r>
              <a:rPr lang="zh-CN" altLang="en-US" dirty="0"/>
              <a:t>这条边</a:t>
            </a:r>
          </a:p>
          <a:p>
            <a:pPr lvl="1"/>
            <a:r>
              <a:rPr lang="zh-CN" altLang="en-US" dirty="0"/>
              <a:t>如此</a:t>
            </a:r>
            <a:r>
              <a:rPr lang="zh-CN" altLang="en-US" dirty="0">
                <a:highlight>
                  <a:srgbClr val="FFFF00"/>
                </a:highlight>
              </a:rPr>
              <a:t>重复</a:t>
            </a:r>
            <a:r>
              <a:rPr lang="zh-CN" altLang="en-US" dirty="0"/>
              <a:t>，直至加上 </a:t>
            </a:r>
            <a:r>
              <a:rPr lang="en-US" altLang="zh-CN" dirty="0"/>
              <a:t>n-1 </a:t>
            </a:r>
            <a:r>
              <a:rPr lang="zh-CN" altLang="en-US" dirty="0"/>
              <a:t>条边为止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3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5103D-E261-4814-95B4-D0B4E037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克鲁斯卡尔（</a:t>
            </a:r>
            <a:r>
              <a:rPr lang="en-US" altLang="zh-CN" dirty="0"/>
              <a:t>Kruskal</a:t>
            </a:r>
            <a:r>
              <a:rPr lang="zh-CN" altLang="en-US" dirty="0"/>
              <a:t>）算法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FFD6CFF4-DF32-40C7-8F90-381CED682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902" y="1933203"/>
            <a:ext cx="533400" cy="532800"/>
          </a:xfrm>
          <a:prstGeom prst="ellipse">
            <a:avLst/>
          </a:prstGeom>
          <a:solidFill>
            <a:srgbClr val="CCFFCC"/>
          </a:solidFill>
          <a:ln w="28575" cap="sq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36000" anchor="ctr"/>
          <a:lstStyle/>
          <a:p>
            <a:pPr lvl="0" algn="ctr">
              <a:spcAft>
                <a:spcPts val="0"/>
              </a:spcAft>
            </a:pPr>
            <a:r>
              <a:rPr kumimoji="1" lang="en-US" altLang="zh-CN" sz="2600" b="1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A</a:t>
            </a:r>
            <a:endParaRPr kumimoji="1" lang="en-US" altLang="zh-CN" sz="2600" b="1" dirty="0">
              <a:solidFill>
                <a:srgbClr val="0000FF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A036A4B8-0685-4A29-8131-B8D704B8A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302" y="1933203"/>
            <a:ext cx="533400" cy="532800"/>
          </a:xfrm>
          <a:prstGeom prst="ellipse">
            <a:avLst/>
          </a:prstGeom>
          <a:solidFill>
            <a:srgbClr val="CCFFCC"/>
          </a:solidFill>
          <a:ln w="28575" cap="sq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36000" anchor="ctr"/>
          <a:lstStyle/>
          <a:p>
            <a:pPr lvl="0" algn="ctr">
              <a:spcAft>
                <a:spcPts val="0"/>
              </a:spcAft>
            </a:pPr>
            <a:r>
              <a:rPr kumimoji="1" lang="en-US" altLang="zh-CN" sz="2600" b="1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B</a:t>
            </a:r>
            <a:endParaRPr kumimoji="1" lang="en-US" altLang="zh-CN" sz="2600" b="1" dirty="0">
              <a:solidFill>
                <a:srgbClr val="0000FF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37444D00-4359-4E28-97FD-07FA7F65C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902" y="2771403"/>
            <a:ext cx="533400" cy="532800"/>
          </a:xfrm>
          <a:prstGeom prst="ellipse">
            <a:avLst/>
          </a:prstGeom>
          <a:solidFill>
            <a:srgbClr val="CCFFCC"/>
          </a:solidFill>
          <a:ln w="28575" cap="sq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36000" anchor="ctr"/>
          <a:lstStyle/>
          <a:p>
            <a:pPr lvl="0" algn="ctr">
              <a:spcAft>
                <a:spcPts val="0"/>
              </a:spcAft>
            </a:pPr>
            <a:r>
              <a:rPr kumimoji="1" lang="en-US" altLang="zh-CN" sz="2600" b="1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C</a:t>
            </a:r>
            <a:endParaRPr kumimoji="1" lang="en-US" altLang="zh-CN" sz="2600" b="1" dirty="0">
              <a:solidFill>
                <a:srgbClr val="0000FF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A0147675-627C-4E70-A0F6-6752E72B7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902" y="4447803"/>
            <a:ext cx="533400" cy="532800"/>
          </a:xfrm>
          <a:prstGeom prst="ellipse">
            <a:avLst/>
          </a:prstGeom>
          <a:solidFill>
            <a:srgbClr val="CCFFCC"/>
          </a:solidFill>
          <a:ln w="28575" cap="sq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36000" anchor="ctr"/>
          <a:lstStyle/>
          <a:p>
            <a:pPr lvl="0" algn="ctr">
              <a:spcAft>
                <a:spcPts val="0"/>
              </a:spcAft>
            </a:pPr>
            <a:r>
              <a:rPr kumimoji="1" lang="en-US" altLang="zh-CN" sz="2600" b="1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D</a:t>
            </a:r>
            <a:endParaRPr kumimoji="1" lang="en-US" altLang="zh-CN" sz="2600" b="1" dirty="0">
              <a:solidFill>
                <a:srgbClr val="0000FF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08C51C7D-F21A-439D-96B8-7126D54D5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9502" y="3533403"/>
            <a:ext cx="533400" cy="532800"/>
          </a:xfrm>
          <a:prstGeom prst="ellipse">
            <a:avLst/>
          </a:prstGeom>
          <a:solidFill>
            <a:srgbClr val="CCFFCC"/>
          </a:solidFill>
          <a:ln w="28575" cap="sq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36000" anchor="ctr"/>
          <a:lstStyle/>
          <a:p>
            <a:pPr lvl="0" algn="ctr">
              <a:spcAft>
                <a:spcPts val="0"/>
              </a:spcAft>
            </a:pPr>
            <a:r>
              <a:rPr kumimoji="1" lang="en-US" altLang="zh-CN" sz="2600" b="1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E</a:t>
            </a:r>
            <a:endParaRPr kumimoji="1" lang="en-US" altLang="zh-CN" sz="2600" b="1" dirty="0">
              <a:solidFill>
                <a:srgbClr val="0000FF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BC10E278-D6E3-4EB6-A0C4-9EE0FAA7C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302" y="4447803"/>
            <a:ext cx="533400" cy="532800"/>
          </a:xfrm>
          <a:prstGeom prst="ellipse">
            <a:avLst/>
          </a:prstGeom>
          <a:solidFill>
            <a:srgbClr val="CCFFCC"/>
          </a:solidFill>
          <a:ln w="28575" cap="sq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36000" anchor="ctr"/>
          <a:lstStyle/>
          <a:p>
            <a:pPr lvl="0" algn="ctr">
              <a:spcAft>
                <a:spcPts val="0"/>
              </a:spcAft>
            </a:pPr>
            <a:r>
              <a:rPr kumimoji="1" lang="en-US" altLang="zh-CN" sz="2600" b="1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G</a:t>
            </a:r>
            <a:endParaRPr kumimoji="1" lang="en-US" altLang="zh-CN" sz="2600" b="1" dirty="0">
              <a:solidFill>
                <a:srgbClr val="0000FF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54DBAC5D-6B6C-4A19-B9C7-3FE85F9DD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302" y="5590803"/>
            <a:ext cx="533400" cy="532800"/>
          </a:xfrm>
          <a:prstGeom prst="ellipse">
            <a:avLst/>
          </a:prstGeom>
          <a:solidFill>
            <a:srgbClr val="CCFFCC"/>
          </a:solidFill>
          <a:ln w="28575" cap="sq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36000" anchor="ctr"/>
          <a:lstStyle/>
          <a:p>
            <a:pPr lvl="0" algn="ctr">
              <a:spcAft>
                <a:spcPts val="0"/>
              </a:spcAft>
            </a:pPr>
            <a:r>
              <a:rPr kumimoji="1" lang="en-US" altLang="zh-CN" sz="2600" b="1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F</a:t>
            </a:r>
            <a:endParaRPr kumimoji="1" lang="en-US" altLang="zh-CN" sz="2600" b="1" dirty="0">
              <a:solidFill>
                <a:srgbClr val="0000FF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5CC25BC5-6B8D-4329-9E71-05A4BC577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6382" y="2217683"/>
            <a:ext cx="2268000" cy="0"/>
          </a:xfrm>
          <a:prstGeom prst="line">
            <a:avLst/>
          </a:prstGeom>
          <a:noFill/>
          <a:ln w="38100" cap="sq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F762BAB8-F01A-4258-9A53-880C1DC7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0022" y="2405643"/>
            <a:ext cx="990600" cy="1188000"/>
          </a:xfrm>
          <a:prstGeom prst="line">
            <a:avLst/>
          </a:prstGeom>
          <a:noFill/>
          <a:ln w="38100" cap="sq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D57555D9-5463-477B-B53B-3FDB7FEF5E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1782" y="2395483"/>
            <a:ext cx="1044000" cy="1219200"/>
          </a:xfrm>
          <a:prstGeom prst="line">
            <a:avLst/>
          </a:prstGeom>
          <a:noFill/>
          <a:ln w="38100" cap="sq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E20713A2-0BD7-463E-84C3-6F180B9A0A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8342" y="2451450"/>
            <a:ext cx="457200" cy="1980000"/>
          </a:xfrm>
          <a:prstGeom prst="line">
            <a:avLst/>
          </a:prstGeom>
          <a:noFill/>
          <a:ln w="38100" cap="rnd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6C9BC46A-6C09-44B1-8189-4BC1D9A671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1702" y="3889896"/>
            <a:ext cx="1440000" cy="720000"/>
          </a:xfrm>
          <a:prstGeom prst="line">
            <a:avLst/>
          </a:prstGeom>
          <a:noFill/>
          <a:ln w="38100" cap="sq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9D779BD0-2958-4CF2-89F2-55C023F48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2902" y="3914403"/>
            <a:ext cx="1152000" cy="648000"/>
          </a:xfrm>
          <a:prstGeom prst="line">
            <a:avLst/>
          </a:prstGeom>
          <a:noFill/>
          <a:ln w="38100" cap="sq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A3034156-BF4B-4E66-A488-3D59C0152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5942" y="2284611"/>
            <a:ext cx="1260000" cy="576000"/>
          </a:xfrm>
          <a:prstGeom prst="line">
            <a:avLst/>
          </a:prstGeom>
          <a:noFill/>
          <a:ln w="38100" cap="sq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BFA08FFE-6991-4050-93CC-DE34815791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5720" y="3259083"/>
            <a:ext cx="1116000" cy="1296000"/>
          </a:xfrm>
          <a:prstGeom prst="line">
            <a:avLst/>
          </a:prstGeom>
          <a:noFill/>
          <a:ln w="38100" cap="sq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4BEDBBDE-1783-4FC9-BCEE-90834272D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2102" y="2476763"/>
            <a:ext cx="152400" cy="1962000"/>
          </a:xfrm>
          <a:prstGeom prst="line">
            <a:avLst/>
          </a:prstGeom>
          <a:noFill/>
          <a:ln w="38100" cap="sq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4C7E14F5-E709-4650-A4BE-3FCEE3B58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0582" y="4905003"/>
            <a:ext cx="1828800" cy="838200"/>
          </a:xfrm>
          <a:prstGeom prst="line">
            <a:avLst/>
          </a:prstGeom>
          <a:noFill/>
          <a:ln w="38100" cap="rnd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5220DC39-78D4-4762-9484-D0EBC25576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7702" y="4905003"/>
            <a:ext cx="914400" cy="838200"/>
          </a:xfrm>
          <a:prstGeom prst="line">
            <a:avLst/>
          </a:prstGeom>
          <a:noFill/>
          <a:ln w="38100" cap="sq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F43C65FD-D725-4EB7-AAFF-6B24D67B7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552" y="1706196"/>
            <a:ext cx="5501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19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B6767513-8F95-4EDF-916F-3EB932646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8690" y="2111003"/>
            <a:ext cx="38504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00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5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7D421E25-7212-4CCA-8764-BB95F74A4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7865" y="2687266"/>
            <a:ext cx="58541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00" b="1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14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1DAA4957-5BEB-479C-9131-CAD9E5EF7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862" y="3229873"/>
            <a:ext cx="58541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00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18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C1B6E4FD-4646-427F-B304-5B97E57A8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227" y="5343153"/>
            <a:ext cx="58541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00" b="1" dirty="0">
                <a:solidFill>
                  <a:srgbClr val="0033CC"/>
                </a:solidFill>
                <a:latin typeface="Verdana" pitchFamily="34" charset="0"/>
                <a:ea typeface="宋体" charset="-122"/>
              </a:rPr>
              <a:t>27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816BF654-8016-474B-9569-ABA073D7A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4927" y="3767088"/>
            <a:ext cx="58541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00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16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6823BC64-5993-42CE-AAA3-D5B9B041C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827" y="3771528"/>
            <a:ext cx="38504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00" b="1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8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8022DEFE-7BB6-491E-8A13-356889949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190" y="5324103"/>
            <a:ext cx="58541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00" b="1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21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413B308F-C253-446C-853D-5912FA7A2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590" y="3971553"/>
            <a:ext cx="38504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00" b="1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EC83ED-1DDB-4623-B886-BAF6FFFAA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875" y="1925583"/>
            <a:ext cx="550800" cy="550800"/>
          </a:xfrm>
          <a:prstGeom prst="ellipse">
            <a:avLst/>
          </a:prstGeom>
          <a:solidFill>
            <a:srgbClr val="FFFF99"/>
          </a:solidFill>
          <a:ln w="57150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36000" anchor="ctr"/>
          <a:lstStyle/>
          <a:p>
            <a:pPr lvl="0" algn="ctr"/>
            <a:r>
              <a:rPr kumimoji="1" lang="en-US" altLang="zh-CN" sz="2600" b="1">
                <a:solidFill>
                  <a:srgbClr val="EEECE1">
                    <a:lumMod val="10000"/>
                  </a:srgbClr>
                </a:solidFill>
                <a:latin typeface="Verdana" pitchFamily="34" charset="0"/>
                <a:ea typeface="宋体" charset="-122"/>
              </a:rPr>
              <a:t>A</a:t>
            </a:r>
            <a:endParaRPr kumimoji="1" lang="en-US" altLang="zh-CN" sz="2600" b="1" dirty="0">
              <a:solidFill>
                <a:srgbClr val="EEECE1">
                  <a:lumMod val="10000"/>
                </a:srgb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C77CE732-9316-4A0D-9657-081CF3AE8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2128" y="2441228"/>
            <a:ext cx="936000" cy="1116000"/>
          </a:xfrm>
          <a:prstGeom prst="line">
            <a:avLst/>
          </a:prstGeom>
          <a:noFill/>
          <a:ln w="76200" cap="rnd">
            <a:solidFill>
              <a:srgbClr val="9900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684073EE-8060-4912-BC5C-95382EA26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2902" y="3909328"/>
            <a:ext cx="1152000" cy="648000"/>
          </a:xfrm>
          <a:prstGeom prst="line">
            <a:avLst/>
          </a:prstGeom>
          <a:noFill/>
          <a:ln w="76200" cap="rnd">
            <a:solidFill>
              <a:srgbClr val="9900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DFF3ABF8-432B-42E4-A46B-EB379D9B4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182" y="2504386"/>
            <a:ext cx="58541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00" b="1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12</a:t>
            </a:r>
          </a:p>
        </p:txBody>
      </p:sp>
      <p:sp>
        <p:nvSpPr>
          <p:cNvPr id="35" name="Line 36">
            <a:extLst>
              <a:ext uri="{FF2B5EF4-FFF2-40B4-BE49-F238E27FC236}">
                <a16:creationId xmlns:a16="http://schemas.microsoft.com/office/drawing/2014/main" id="{D05C9BA6-41A9-481C-A646-72CA40D1F6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3276600"/>
            <a:ext cx="1080000" cy="1260000"/>
          </a:xfrm>
          <a:prstGeom prst="line">
            <a:avLst/>
          </a:prstGeom>
          <a:noFill/>
          <a:ln w="76200" cap="rnd">
            <a:solidFill>
              <a:srgbClr val="9900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0878784C-6B0B-4502-A857-6A0905570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5942" y="2276192"/>
            <a:ext cx="1224000" cy="576000"/>
          </a:xfrm>
          <a:prstGeom prst="line">
            <a:avLst/>
          </a:prstGeom>
          <a:noFill/>
          <a:ln w="76200" cap="rnd">
            <a:solidFill>
              <a:srgbClr val="9900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37" name="Oval 39">
            <a:extLst>
              <a:ext uri="{FF2B5EF4-FFF2-40B4-BE49-F238E27FC236}">
                <a16:creationId xmlns:a16="http://schemas.microsoft.com/office/drawing/2014/main" id="{2F71FF75-9803-42B5-AAAB-1FDA9A32F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275" y="1925583"/>
            <a:ext cx="550800" cy="550800"/>
          </a:xfrm>
          <a:prstGeom prst="ellipse">
            <a:avLst/>
          </a:prstGeom>
          <a:solidFill>
            <a:srgbClr val="FFFF99"/>
          </a:solidFill>
          <a:ln w="57150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36000" anchor="ctr"/>
          <a:lstStyle/>
          <a:p>
            <a:pPr lvl="0" algn="ctr"/>
            <a:r>
              <a:rPr kumimoji="1" lang="en-US" altLang="zh-CN" sz="2600" b="1">
                <a:solidFill>
                  <a:srgbClr val="EEECE1">
                    <a:lumMod val="10000"/>
                  </a:srgbClr>
                </a:solidFill>
                <a:latin typeface="Verdana" pitchFamily="34" charset="0"/>
                <a:ea typeface="宋体" charset="-122"/>
              </a:rPr>
              <a:t>B</a:t>
            </a:r>
            <a:endParaRPr kumimoji="1" lang="en-US" altLang="zh-CN" sz="2600" b="1" dirty="0">
              <a:solidFill>
                <a:srgbClr val="EEECE1">
                  <a:lumMod val="10000"/>
                </a:srgb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88021BC6-A6B1-403D-B3EE-8B697B71BB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1542" y="3878848"/>
            <a:ext cx="1440000" cy="720000"/>
          </a:xfrm>
          <a:prstGeom prst="line">
            <a:avLst/>
          </a:prstGeom>
          <a:noFill/>
          <a:ln w="76200" cap="rnd">
            <a:solidFill>
              <a:srgbClr val="9900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39" name="Oval 41">
            <a:extLst>
              <a:ext uri="{FF2B5EF4-FFF2-40B4-BE49-F238E27FC236}">
                <a16:creationId xmlns:a16="http://schemas.microsoft.com/office/drawing/2014/main" id="{04780503-99B7-4032-8567-04887882B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228" y="4440183"/>
            <a:ext cx="550800" cy="550800"/>
          </a:xfrm>
          <a:prstGeom prst="ellipse">
            <a:avLst/>
          </a:prstGeom>
          <a:solidFill>
            <a:srgbClr val="FFFF99"/>
          </a:solidFill>
          <a:ln w="57150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36000" anchor="ctr"/>
          <a:lstStyle/>
          <a:p>
            <a:pPr lvl="0" algn="ctr"/>
            <a:r>
              <a:rPr kumimoji="1" lang="en-US" altLang="zh-CN" sz="2600" b="1">
                <a:solidFill>
                  <a:srgbClr val="EEECE1">
                    <a:lumMod val="10000"/>
                  </a:srgbClr>
                </a:solidFill>
                <a:latin typeface="Verdana" pitchFamily="34" charset="0"/>
                <a:ea typeface="宋体" charset="-122"/>
              </a:rPr>
              <a:t>G</a:t>
            </a:r>
            <a:endParaRPr kumimoji="1" lang="en-US" altLang="zh-CN" sz="2600" b="1" dirty="0">
              <a:solidFill>
                <a:srgbClr val="EEECE1">
                  <a:lumMod val="10000"/>
                </a:srgb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B722BA7B-1F41-4FC6-9512-2C2849F50C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2942" y="4923904"/>
            <a:ext cx="864000" cy="792000"/>
          </a:xfrm>
          <a:prstGeom prst="line">
            <a:avLst/>
          </a:prstGeom>
          <a:noFill/>
          <a:ln w="76200" cap="rnd">
            <a:solidFill>
              <a:srgbClr val="9900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41" name="Oval 43">
            <a:extLst>
              <a:ext uri="{FF2B5EF4-FFF2-40B4-BE49-F238E27FC236}">
                <a16:creationId xmlns:a16="http://schemas.microsoft.com/office/drawing/2014/main" id="{9E8F3501-CE23-41AB-ADFC-84C422504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275" y="5583183"/>
            <a:ext cx="550800" cy="550800"/>
          </a:xfrm>
          <a:prstGeom prst="ellipse">
            <a:avLst/>
          </a:prstGeom>
          <a:solidFill>
            <a:srgbClr val="FFFF99"/>
          </a:solidFill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36000" anchor="ctr"/>
          <a:lstStyle/>
          <a:p>
            <a:pPr lvl="0" algn="ctr"/>
            <a:r>
              <a:rPr kumimoji="1" lang="en-US" altLang="zh-CN" sz="2600" b="1">
                <a:solidFill>
                  <a:srgbClr val="EEECE1">
                    <a:lumMod val="10000"/>
                  </a:srgbClr>
                </a:solidFill>
                <a:latin typeface="Verdana" pitchFamily="34" charset="0"/>
                <a:ea typeface="宋体" charset="-122"/>
              </a:rPr>
              <a:t>F</a:t>
            </a:r>
            <a:endParaRPr kumimoji="1" lang="en-US" altLang="zh-CN" sz="2600" b="1" dirty="0">
              <a:solidFill>
                <a:srgbClr val="EEECE1">
                  <a:lumMod val="10000"/>
                </a:srgb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E0E5C21C-0ED4-42C5-AB48-1EFE063DE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507" y="3005480"/>
            <a:ext cx="38504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00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7</a:t>
            </a:r>
          </a:p>
        </p:txBody>
      </p:sp>
      <p:sp>
        <p:nvSpPr>
          <p:cNvPr id="43" name="Text Box 45">
            <a:extLst>
              <a:ext uri="{FF2B5EF4-FFF2-40B4-BE49-F238E27FC236}">
                <a16:creationId xmlns:a16="http://schemas.microsoft.com/office/drawing/2014/main" id="{0FBC264E-B1E7-42FE-BF90-EE68E06F0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7890" y="2687266"/>
            <a:ext cx="58541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14</a:t>
            </a:r>
          </a:p>
        </p:txBody>
      </p:sp>
      <p:sp>
        <p:nvSpPr>
          <p:cNvPr id="44" name="Text Box 46">
            <a:extLst>
              <a:ext uri="{FF2B5EF4-FFF2-40B4-BE49-F238E27FC236}">
                <a16:creationId xmlns:a16="http://schemas.microsoft.com/office/drawing/2014/main" id="{F5559459-2F7B-4A74-ABD0-C4AAAA619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852" y="3771528"/>
            <a:ext cx="38504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8</a:t>
            </a:r>
            <a:endParaRPr kumimoji="1" lang="en-US" altLang="zh-CN" sz="2200" b="1" dirty="0">
              <a:solidFill>
                <a:prstClr val="black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45" name="Text Box 47">
            <a:extLst>
              <a:ext uri="{FF2B5EF4-FFF2-40B4-BE49-F238E27FC236}">
                <a16:creationId xmlns:a16="http://schemas.microsoft.com/office/drawing/2014/main" id="{AADA41ED-5DFB-4D49-B470-415490D8E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8715" y="2111003"/>
            <a:ext cx="38504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5</a:t>
            </a:r>
            <a:endParaRPr kumimoji="1" lang="en-US" altLang="zh-CN" sz="2200" b="1" dirty="0">
              <a:solidFill>
                <a:srgbClr val="1F49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46" name="Text Box 48">
            <a:extLst>
              <a:ext uri="{FF2B5EF4-FFF2-40B4-BE49-F238E27FC236}">
                <a16:creationId xmlns:a16="http://schemas.microsoft.com/office/drawing/2014/main" id="{4AB1EBC3-9D66-4E5C-882C-F96D5AA3E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615" y="3971553"/>
            <a:ext cx="38504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3</a:t>
            </a:r>
            <a:endParaRPr kumimoji="1" lang="en-US" altLang="zh-CN" sz="2200" b="1" dirty="0">
              <a:solidFill>
                <a:prstClr val="black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47" name="Text Box 49">
            <a:extLst>
              <a:ext uri="{FF2B5EF4-FFF2-40B4-BE49-F238E27FC236}">
                <a16:creationId xmlns:a16="http://schemas.microsoft.com/office/drawing/2014/main" id="{128E8CB4-355B-406A-BA1E-106324588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4952" y="3767088"/>
            <a:ext cx="58541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16</a:t>
            </a:r>
          </a:p>
        </p:txBody>
      </p:sp>
      <p:sp>
        <p:nvSpPr>
          <p:cNvPr id="48" name="Text Box 50">
            <a:extLst>
              <a:ext uri="{FF2B5EF4-FFF2-40B4-BE49-F238E27FC236}">
                <a16:creationId xmlns:a16="http://schemas.microsoft.com/office/drawing/2014/main" id="{BC3DE89D-C0EA-4F7D-8474-BACFFC960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215" y="5324103"/>
            <a:ext cx="58541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21</a:t>
            </a:r>
            <a:endParaRPr kumimoji="1" lang="en-US" altLang="zh-CN" sz="2200" b="1" dirty="0">
              <a:solidFill>
                <a:prstClr val="black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49" name="Oval 53">
            <a:extLst>
              <a:ext uri="{FF2B5EF4-FFF2-40B4-BE49-F238E27FC236}">
                <a16:creationId xmlns:a16="http://schemas.microsoft.com/office/drawing/2014/main" id="{24CF1DA4-D5C7-4EC5-87DF-0FEC3539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300" y="2759021"/>
            <a:ext cx="550800" cy="550800"/>
          </a:xfrm>
          <a:prstGeom prst="ellipse">
            <a:avLst/>
          </a:prstGeom>
          <a:solidFill>
            <a:srgbClr val="FFFF99"/>
          </a:solidFill>
          <a:ln w="57150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36000" anchor="ctr"/>
          <a:lstStyle/>
          <a:p>
            <a:pPr lvl="0" algn="ctr"/>
            <a:r>
              <a:rPr kumimoji="1" lang="en-US" altLang="zh-CN" sz="2600" b="1">
                <a:solidFill>
                  <a:srgbClr val="EEECE1">
                    <a:lumMod val="10000"/>
                  </a:srgbClr>
                </a:solidFill>
                <a:latin typeface="Verdana" pitchFamily="34" charset="0"/>
                <a:ea typeface="宋体" charset="-122"/>
              </a:rPr>
              <a:t>C</a:t>
            </a:r>
            <a:endParaRPr kumimoji="1" lang="en-US" altLang="zh-CN" sz="2600" b="1" dirty="0">
              <a:solidFill>
                <a:srgbClr val="EEECE1">
                  <a:lumMod val="10000"/>
                </a:srgb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50" name="Oval 54">
            <a:extLst>
              <a:ext uri="{FF2B5EF4-FFF2-40B4-BE49-F238E27FC236}">
                <a16:creationId xmlns:a16="http://schemas.microsoft.com/office/drawing/2014/main" id="{A31E794E-ADDC-43E9-BC52-B38824D76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650" y="3521021"/>
            <a:ext cx="550800" cy="550800"/>
          </a:xfrm>
          <a:prstGeom prst="ellipse">
            <a:avLst/>
          </a:prstGeom>
          <a:solidFill>
            <a:srgbClr val="FFFF99"/>
          </a:solidFill>
          <a:ln w="57150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36000" anchor="ctr"/>
          <a:lstStyle/>
          <a:p>
            <a:pPr lvl="0" algn="ctr"/>
            <a:r>
              <a:rPr kumimoji="1" lang="en-US" altLang="zh-CN" sz="2600" b="1">
                <a:solidFill>
                  <a:srgbClr val="EEECE1">
                    <a:lumMod val="10000"/>
                  </a:srgbClr>
                </a:solidFill>
                <a:latin typeface="Verdana" pitchFamily="34" charset="0"/>
                <a:ea typeface="宋体" charset="-122"/>
              </a:rPr>
              <a:t>E</a:t>
            </a:r>
            <a:endParaRPr kumimoji="1" lang="en-US" altLang="zh-CN" sz="2600" b="1" dirty="0">
              <a:solidFill>
                <a:srgbClr val="EEECE1">
                  <a:lumMod val="10000"/>
                </a:srgb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51" name="Oval 55">
            <a:extLst>
              <a:ext uri="{FF2B5EF4-FFF2-40B4-BE49-F238E27FC236}">
                <a16:creationId xmlns:a16="http://schemas.microsoft.com/office/drawing/2014/main" id="{54574238-3CE6-45D3-8636-F6C1A11E8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413" y="4414783"/>
            <a:ext cx="550800" cy="550800"/>
          </a:xfrm>
          <a:prstGeom prst="ellipse">
            <a:avLst/>
          </a:prstGeom>
          <a:solidFill>
            <a:srgbClr val="FFFF99"/>
          </a:solidFill>
          <a:ln w="57150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36000" anchor="ctr"/>
          <a:lstStyle/>
          <a:p>
            <a:pPr lvl="0" algn="ctr"/>
            <a:r>
              <a:rPr kumimoji="1" lang="en-US" altLang="zh-CN" sz="2600" b="1">
                <a:solidFill>
                  <a:srgbClr val="EEECE1">
                    <a:lumMod val="10000"/>
                  </a:srgbClr>
                </a:solidFill>
                <a:latin typeface="Verdana" pitchFamily="34" charset="0"/>
                <a:ea typeface="宋体" charset="-122"/>
              </a:rPr>
              <a:t>D</a:t>
            </a:r>
            <a:endParaRPr kumimoji="1" lang="en-US" altLang="zh-CN" sz="2600" b="1" dirty="0">
              <a:solidFill>
                <a:srgbClr val="EEECE1">
                  <a:lumMod val="10000"/>
                </a:srgb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52" name="Text Box 51">
            <a:extLst>
              <a:ext uri="{FF2B5EF4-FFF2-40B4-BE49-F238E27FC236}">
                <a16:creationId xmlns:a16="http://schemas.microsoft.com/office/drawing/2014/main" id="{0559B6AF-0B06-4955-BD9E-9F2FEB5E3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2282" y="5119223"/>
            <a:ext cx="3205515" cy="62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kumimoji="1" lang="zh-CN" altLang="en-US" b="1" dirty="0">
                <a:solidFill>
                  <a:srgbClr val="EEECE1">
                    <a:lumMod val="10000"/>
                  </a:srgb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生成树代价 </a:t>
            </a:r>
            <a:r>
              <a:rPr kumimoji="1" lang="en-US" altLang="zh-CN" b="1" dirty="0">
                <a:solidFill>
                  <a:srgbClr val="EEECE1">
                    <a:lumMod val="10000"/>
                  </a:srgb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= 67</a:t>
            </a:r>
            <a:endParaRPr kumimoji="1" lang="zh-CN" altLang="en-US" b="1" dirty="0">
              <a:solidFill>
                <a:srgbClr val="EEECE1">
                  <a:lumMod val="10000"/>
                </a:srgb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F18E09-197B-4E84-BE9F-767D40079BB1}"/>
              </a:ext>
            </a:extLst>
          </p:cNvPr>
          <p:cNvGrpSpPr>
            <a:grpSpLocks/>
          </p:cNvGrpSpPr>
          <p:nvPr/>
        </p:nvGrpSpPr>
        <p:grpSpPr bwMode="auto">
          <a:xfrm rot="2856411">
            <a:off x="1790195" y="-942673"/>
            <a:ext cx="503237" cy="576262"/>
            <a:chOff x="-247333" y="3656"/>
            <a:chExt cx="503237" cy="363"/>
          </a:xfrm>
        </p:grpSpPr>
        <p:sp>
          <p:nvSpPr>
            <p:cNvPr id="54" name="Line 53">
              <a:extLst>
                <a:ext uri="{FF2B5EF4-FFF2-40B4-BE49-F238E27FC236}">
                  <a16:creationId xmlns:a16="http://schemas.microsoft.com/office/drawing/2014/main" id="{DA17D8F2-C4FD-45B7-8C2E-B4DAC3B51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47333" y="3837"/>
              <a:ext cx="503237" cy="0"/>
            </a:xfrm>
            <a:prstGeom prst="line">
              <a:avLst/>
            </a:prstGeom>
            <a:noFill/>
            <a:ln w="7620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5" name="Line 54">
              <a:extLst>
                <a:ext uri="{FF2B5EF4-FFF2-40B4-BE49-F238E27FC236}">
                  <a16:creationId xmlns:a16="http://schemas.microsoft.com/office/drawing/2014/main" id="{95537ADD-C4EF-4EFA-A3C3-4565EFCAF8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105" y="3838"/>
              <a:ext cx="363" cy="0"/>
            </a:xfrm>
            <a:prstGeom prst="line">
              <a:avLst/>
            </a:prstGeom>
            <a:noFill/>
            <a:ln w="7620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344459-D7F3-448E-A55D-75C13B8D578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713633" y="-2957386"/>
            <a:ext cx="503237" cy="576262"/>
            <a:chOff x="-247332" y="3656"/>
            <a:chExt cx="503237" cy="363"/>
          </a:xfrm>
        </p:grpSpPr>
        <p:sp>
          <p:nvSpPr>
            <p:cNvPr id="57" name="Line 56">
              <a:extLst>
                <a:ext uri="{FF2B5EF4-FFF2-40B4-BE49-F238E27FC236}">
                  <a16:creationId xmlns:a16="http://schemas.microsoft.com/office/drawing/2014/main" id="{810BD5C7-6B11-4793-AB50-5BEA65E62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47332" y="3837"/>
              <a:ext cx="503237" cy="0"/>
            </a:xfrm>
            <a:prstGeom prst="line">
              <a:avLst/>
            </a:prstGeom>
            <a:noFill/>
            <a:ln w="7620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8" name="Line 57">
              <a:extLst>
                <a:ext uri="{FF2B5EF4-FFF2-40B4-BE49-F238E27FC236}">
                  <a16:creationId xmlns:a16="http://schemas.microsoft.com/office/drawing/2014/main" id="{833F168B-0243-4E1F-B8B5-EA235AAC35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105" y="3838"/>
              <a:ext cx="363" cy="0"/>
            </a:xfrm>
            <a:prstGeom prst="line">
              <a:avLst/>
            </a:prstGeom>
            <a:noFill/>
            <a:ln w="7620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2A1BFDE9-F5B2-4717-BD1D-69762191B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402" y="2964443"/>
            <a:ext cx="574675" cy="517525"/>
          </a:xfrm>
          <a:prstGeom prst="ellips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C253F13-F7D8-4E40-A237-FEE2C2631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885" y="2447315"/>
            <a:ext cx="574675" cy="517525"/>
          </a:xfrm>
          <a:prstGeom prst="ellips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61" name="Group 55">
            <a:extLst>
              <a:ext uri="{FF2B5EF4-FFF2-40B4-BE49-F238E27FC236}">
                <a16:creationId xmlns:a16="http://schemas.microsoft.com/office/drawing/2014/main" id="{5CFC9BF7-E7C6-4E59-BDAA-45EB01C7D243}"/>
              </a:ext>
            </a:extLst>
          </p:cNvPr>
          <p:cNvGrpSpPr>
            <a:grpSpLocks/>
          </p:cNvGrpSpPr>
          <p:nvPr/>
        </p:nvGrpSpPr>
        <p:grpSpPr bwMode="auto">
          <a:xfrm rot="8813352">
            <a:off x="2616981" y="2741069"/>
            <a:ext cx="503238" cy="576081"/>
            <a:chOff x="4105" y="3656"/>
            <a:chExt cx="363" cy="363"/>
          </a:xfrm>
        </p:grpSpPr>
        <p:sp>
          <p:nvSpPr>
            <p:cNvPr id="62" name="Line 56">
              <a:extLst>
                <a:ext uri="{FF2B5EF4-FFF2-40B4-BE49-F238E27FC236}">
                  <a16:creationId xmlns:a16="http://schemas.microsoft.com/office/drawing/2014/main" id="{1963E526-7E7D-498F-A77A-14CCDAA01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3837"/>
              <a:ext cx="363" cy="0"/>
            </a:xfrm>
            <a:prstGeom prst="line">
              <a:avLst/>
            </a:prstGeom>
            <a:noFill/>
            <a:ln w="7620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3" name="Line 57">
              <a:extLst>
                <a:ext uri="{FF2B5EF4-FFF2-40B4-BE49-F238E27FC236}">
                  <a16:creationId xmlns:a16="http://schemas.microsoft.com/office/drawing/2014/main" id="{2E8FEB96-E107-4477-A656-A4301E2F86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105" y="3838"/>
              <a:ext cx="363" cy="0"/>
            </a:xfrm>
            <a:prstGeom prst="line">
              <a:avLst/>
            </a:prstGeom>
            <a:noFill/>
            <a:ln w="7620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64" name="Group 55">
            <a:extLst>
              <a:ext uri="{FF2B5EF4-FFF2-40B4-BE49-F238E27FC236}">
                <a16:creationId xmlns:a16="http://schemas.microsoft.com/office/drawing/2014/main" id="{20796E5A-98C5-423C-B54B-35F370033CEE}"/>
              </a:ext>
            </a:extLst>
          </p:cNvPr>
          <p:cNvGrpSpPr>
            <a:grpSpLocks/>
          </p:cNvGrpSpPr>
          <p:nvPr/>
        </p:nvGrpSpPr>
        <p:grpSpPr bwMode="auto">
          <a:xfrm rot="13673213">
            <a:off x="4457123" y="1866310"/>
            <a:ext cx="503237" cy="576262"/>
            <a:chOff x="-247332" y="3656"/>
            <a:chExt cx="503237" cy="363"/>
          </a:xfrm>
        </p:grpSpPr>
        <p:sp>
          <p:nvSpPr>
            <p:cNvPr id="65" name="Line 56">
              <a:extLst>
                <a:ext uri="{FF2B5EF4-FFF2-40B4-BE49-F238E27FC236}">
                  <a16:creationId xmlns:a16="http://schemas.microsoft.com/office/drawing/2014/main" id="{352B6EAA-5855-4788-BCAD-BB5987C07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47332" y="3837"/>
              <a:ext cx="503237" cy="0"/>
            </a:xfrm>
            <a:prstGeom prst="line">
              <a:avLst/>
            </a:prstGeom>
            <a:noFill/>
            <a:ln w="7620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6" name="Line 57">
              <a:extLst>
                <a:ext uri="{FF2B5EF4-FFF2-40B4-BE49-F238E27FC236}">
                  <a16:creationId xmlns:a16="http://schemas.microsoft.com/office/drawing/2014/main" id="{CEC42E21-3E7D-4470-A5B3-9BEE4AD1C2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105" y="3838"/>
              <a:ext cx="363" cy="0"/>
            </a:xfrm>
            <a:prstGeom prst="line">
              <a:avLst/>
            </a:prstGeom>
            <a:noFill/>
            <a:ln w="7620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67" name="Oval 58">
            <a:extLst>
              <a:ext uri="{FF2B5EF4-FFF2-40B4-BE49-F238E27FC236}">
                <a16:creationId xmlns:a16="http://schemas.microsoft.com/office/drawing/2014/main" id="{E451D463-007D-46A5-A364-9D7345C20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99" y="3185941"/>
            <a:ext cx="574675" cy="517525"/>
          </a:xfrm>
          <a:prstGeom prst="ellips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68" name="Oval 58">
            <a:extLst>
              <a:ext uri="{FF2B5EF4-FFF2-40B4-BE49-F238E27FC236}">
                <a16:creationId xmlns:a16="http://schemas.microsoft.com/office/drawing/2014/main" id="{8726F557-279A-42E2-9804-5B3F169BA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289" y="1647488"/>
            <a:ext cx="574675" cy="517525"/>
          </a:xfrm>
          <a:prstGeom prst="ellips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5787825-4970-40FF-ADF7-27A9EAF2CEE9}"/>
              </a:ext>
            </a:extLst>
          </p:cNvPr>
          <p:cNvSpPr/>
          <p:nvPr/>
        </p:nvSpPr>
        <p:spPr>
          <a:xfrm>
            <a:off x="7925676" y="1641619"/>
            <a:ext cx="3371123" cy="57606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kumimoji="1" lang="zh-CN" altLang="en-US" sz="2400" b="1" dirty="0">
                <a:solidFill>
                  <a:srgbClr val="FF0000"/>
                </a:solidFill>
                <a:latin typeface="Verdana" pitchFamily="34" charset="0"/>
                <a:ea typeface="微软雅黑" panose="020B0503020204020204" pitchFamily="34" charset="-122"/>
              </a:rPr>
              <a:t>思考：怎样判断环路？</a:t>
            </a:r>
          </a:p>
        </p:txBody>
      </p:sp>
      <p:grpSp>
        <p:nvGrpSpPr>
          <p:cNvPr id="70" name="Group 55">
            <a:extLst>
              <a:ext uri="{FF2B5EF4-FFF2-40B4-BE49-F238E27FC236}">
                <a16:creationId xmlns:a16="http://schemas.microsoft.com/office/drawing/2014/main" id="{0C5904B9-6F04-43CD-8714-D15B3F9F1109}"/>
              </a:ext>
            </a:extLst>
          </p:cNvPr>
          <p:cNvGrpSpPr>
            <a:grpSpLocks/>
          </p:cNvGrpSpPr>
          <p:nvPr/>
        </p:nvGrpSpPr>
        <p:grpSpPr bwMode="auto">
          <a:xfrm rot="13673213">
            <a:off x="4744489" y="2963232"/>
            <a:ext cx="503237" cy="576262"/>
            <a:chOff x="-247332" y="3656"/>
            <a:chExt cx="503237" cy="363"/>
          </a:xfrm>
        </p:grpSpPr>
        <p:sp>
          <p:nvSpPr>
            <p:cNvPr id="71" name="Line 56">
              <a:extLst>
                <a:ext uri="{FF2B5EF4-FFF2-40B4-BE49-F238E27FC236}">
                  <a16:creationId xmlns:a16="http://schemas.microsoft.com/office/drawing/2014/main" id="{DE5CD1A8-B86A-4382-A892-669354793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47332" y="3837"/>
              <a:ext cx="503237" cy="0"/>
            </a:xfrm>
            <a:prstGeom prst="line">
              <a:avLst/>
            </a:prstGeom>
            <a:noFill/>
            <a:ln w="7620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2" name="Line 57">
              <a:extLst>
                <a:ext uri="{FF2B5EF4-FFF2-40B4-BE49-F238E27FC236}">
                  <a16:creationId xmlns:a16="http://schemas.microsoft.com/office/drawing/2014/main" id="{BEC6C6C4-12D9-4DD6-8064-877400D4AD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105" y="3838"/>
              <a:ext cx="363" cy="0"/>
            </a:xfrm>
            <a:prstGeom prst="line">
              <a:avLst/>
            </a:prstGeom>
            <a:noFill/>
            <a:ln w="7620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3" name="Group 55">
            <a:extLst>
              <a:ext uri="{FF2B5EF4-FFF2-40B4-BE49-F238E27FC236}">
                <a16:creationId xmlns:a16="http://schemas.microsoft.com/office/drawing/2014/main" id="{105EFBD6-B91F-4EB1-911C-EAF9AF0B582E}"/>
              </a:ext>
            </a:extLst>
          </p:cNvPr>
          <p:cNvGrpSpPr>
            <a:grpSpLocks/>
          </p:cNvGrpSpPr>
          <p:nvPr/>
        </p:nvGrpSpPr>
        <p:grpSpPr bwMode="auto">
          <a:xfrm rot="13673213">
            <a:off x="5802936" y="3578788"/>
            <a:ext cx="503237" cy="576262"/>
            <a:chOff x="-247332" y="3656"/>
            <a:chExt cx="503237" cy="363"/>
          </a:xfrm>
        </p:grpSpPr>
        <p:sp>
          <p:nvSpPr>
            <p:cNvPr id="74" name="Line 56">
              <a:extLst>
                <a:ext uri="{FF2B5EF4-FFF2-40B4-BE49-F238E27FC236}">
                  <a16:creationId xmlns:a16="http://schemas.microsoft.com/office/drawing/2014/main" id="{6D527886-4CE6-498E-91C7-C77BD17AC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47332" y="3837"/>
              <a:ext cx="503237" cy="0"/>
            </a:xfrm>
            <a:prstGeom prst="line">
              <a:avLst/>
            </a:prstGeom>
            <a:noFill/>
            <a:ln w="7620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5" name="Line 57">
              <a:extLst>
                <a:ext uri="{FF2B5EF4-FFF2-40B4-BE49-F238E27FC236}">
                  <a16:creationId xmlns:a16="http://schemas.microsoft.com/office/drawing/2014/main" id="{71EA4A62-E636-4EBE-887E-9FA782376B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105" y="3838"/>
              <a:ext cx="363" cy="0"/>
            </a:xfrm>
            <a:prstGeom prst="line">
              <a:avLst/>
            </a:prstGeom>
            <a:noFill/>
            <a:ln w="7620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4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nimBg="1"/>
      <p:bldP spid="32" grpId="0" animBg="1"/>
      <p:bldP spid="33" grpId="0" animBg="1"/>
      <p:bldP spid="34" grpId="0" autoUpdateAnimBg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8" grpId="0" autoUpdateAnimBg="0"/>
      <p:bldP spid="49" grpId="0" animBg="1"/>
      <p:bldP spid="50" grpId="0" animBg="1"/>
      <p:bldP spid="51" grpId="0" animBg="1"/>
      <p:bldP spid="52" grpId="0" autoUpdateAnimBg="0"/>
      <p:bldP spid="59" grpId="0" animBg="1"/>
      <p:bldP spid="60" grpId="0" animBg="1"/>
      <p:bldP spid="67" grpId="0" animBg="1"/>
      <p:bldP spid="68" grpId="0" animBg="1"/>
      <p:bldP spid="6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D8858-19C4-4891-A660-16E41901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克鲁斯卡尔（</a:t>
            </a:r>
            <a:r>
              <a:rPr lang="en-US" altLang="zh-CN" dirty="0"/>
              <a:t>Kruskal</a:t>
            </a:r>
            <a:r>
              <a:rPr lang="zh-CN" altLang="en-US" dirty="0"/>
              <a:t>）算法设计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CCBB731-31D0-4214-8250-228A83A95225}"/>
              </a:ext>
            </a:extLst>
          </p:cNvPr>
          <p:cNvSpPr txBox="1"/>
          <p:nvPr/>
        </p:nvSpPr>
        <p:spPr>
          <a:xfrm>
            <a:off x="904865" y="4267200"/>
            <a:ext cx="976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buFontTx/>
              <a:buBlip>
                <a:blip r:embed="rId2"/>
              </a:buBlip>
            </a:pP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如何解决加入一条边后是否出现回路？</a:t>
            </a:r>
            <a:endParaRPr lang="zh-CN" altLang="en-US" sz="2800" b="1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D9736B2-021C-4268-8E73-E851D6486EA6}"/>
              </a:ext>
            </a:extLst>
          </p:cNvPr>
          <p:cNvSpPr txBox="1"/>
          <p:nvPr/>
        </p:nvSpPr>
        <p:spPr>
          <a:xfrm>
            <a:off x="904865" y="1878796"/>
            <a:ext cx="9167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buFontTx/>
              <a:buBlip>
                <a:blip r:embed="rId2"/>
              </a:buBlip>
            </a:pPr>
            <a:r>
              <a:rPr lang="zh-CN" altLang="en-US" sz="28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图采用哪种存储结构更合适？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E4CAC49-C990-4699-B32A-8F31C7F89C7E}"/>
              </a:ext>
            </a:extLst>
          </p:cNvPr>
          <p:cNvSpPr txBox="1"/>
          <p:nvPr/>
        </p:nvSpPr>
        <p:spPr>
          <a:xfrm>
            <a:off x="1447799" y="2677180"/>
            <a:ext cx="1752601" cy="5232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邻接矩阵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4FF30A6-F126-4C98-A242-D87C2CC20120}"/>
              </a:ext>
            </a:extLst>
          </p:cNvPr>
          <p:cNvSpPr txBox="1"/>
          <p:nvPr/>
        </p:nvSpPr>
        <p:spPr>
          <a:xfrm>
            <a:off x="1447799" y="5083728"/>
            <a:ext cx="5562601" cy="5232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采用连通分量编号或顶点集合编号</a:t>
            </a:r>
            <a:endParaRPr lang="zh-CN" altLang="en-US" sz="2800" b="1" dirty="0">
              <a:solidFill>
                <a:srgbClr val="FF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3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2164D-9BBD-431E-BB60-E16347D2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Kruskal</a:t>
            </a:r>
            <a:r>
              <a:rPr lang="zh-CN" altLang="en-US" dirty="0"/>
              <a:t>算法如何解决出现回路的问题演示</a:t>
            </a:r>
          </a:p>
        </p:txBody>
      </p:sp>
      <p:sp>
        <p:nvSpPr>
          <p:cNvPr id="3" name="Text Box 81">
            <a:extLst>
              <a:ext uri="{FF2B5EF4-FFF2-40B4-BE49-F238E27FC236}">
                <a16:creationId xmlns:a16="http://schemas.microsoft.com/office/drawing/2014/main" id="{AAE1684E-76F7-4630-AB5F-3F885BBBD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48" y="3536960"/>
            <a:ext cx="1368425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取</a:t>
            </a:r>
            <a:r>
              <a:rPr lang="en-US" altLang="zh-CN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号边</a:t>
            </a: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37AC4D3E-4132-4160-97A7-007CFF3ED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149" y="2611994"/>
            <a:ext cx="360363" cy="431800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F64E0C63-5448-4EEA-BDDB-121E6979E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066" y="3430597"/>
            <a:ext cx="360362" cy="431800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CFF00BE2-6995-4E8F-8D72-81BB2C97B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149" y="4196319"/>
            <a:ext cx="360363" cy="431800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6A088303-4FAA-40A3-B805-32E83384A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06" y="3430597"/>
            <a:ext cx="360362" cy="431800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FD04BB42-4DA3-4CB4-A256-1B84AB67502E}"/>
              </a:ext>
            </a:extLst>
          </p:cNvPr>
          <p:cNvSpPr>
            <a:spLocks/>
          </p:cNvSpPr>
          <p:nvPr/>
        </p:nvSpPr>
        <p:spPr bwMode="auto">
          <a:xfrm>
            <a:off x="1843052" y="2921003"/>
            <a:ext cx="588969" cy="543479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9" name="Freeform 15">
            <a:extLst>
              <a:ext uri="{FF2B5EF4-FFF2-40B4-BE49-F238E27FC236}">
                <a16:creationId xmlns:a16="http://schemas.microsoft.com/office/drawing/2014/main" id="{16D750E2-A930-490F-BE6E-528288F96065}"/>
              </a:ext>
            </a:extLst>
          </p:cNvPr>
          <p:cNvSpPr>
            <a:spLocks/>
          </p:cNvSpPr>
          <p:nvPr/>
        </p:nvSpPr>
        <p:spPr bwMode="auto">
          <a:xfrm>
            <a:off x="1857340" y="3850243"/>
            <a:ext cx="574681" cy="4868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0CB0D513-849E-4C91-82EE-476C8D546BC6}"/>
              </a:ext>
            </a:extLst>
          </p:cNvPr>
          <p:cNvSpPr>
            <a:spLocks/>
          </p:cNvSpPr>
          <p:nvPr/>
        </p:nvSpPr>
        <p:spPr bwMode="auto">
          <a:xfrm>
            <a:off x="2751112" y="3790959"/>
            <a:ext cx="571504" cy="519113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1" name="Text Box 71">
            <a:extLst>
              <a:ext uri="{FF2B5EF4-FFF2-40B4-BE49-F238E27FC236}">
                <a16:creationId xmlns:a16="http://schemas.microsoft.com/office/drawing/2014/main" id="{0A5FC664-FD3D-4DE8-82DB-8618B80C1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32" y="2862265"/>
            <a:ext cx="287338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2" name="Text Box 75">
            <a:extLst>
              <a:ext uri="{FF2B5EF4-FFF2-40B4-BE49-F238E27FC236}">
                <a16:creationId xmlns:a16="http://schemas.microsoft.com/office/drawing/2014/main" id="{C11379A5-1FC9-4E28-AA5F-7A062346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16" y="3993131"/>
            <a:ext cx="287337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3" name="Text Box 77">
            <a:extLst>
              <a:ext uri="{FF2B5EF4-FFF2-40B4-BE49-F238E27FC236}">
                <a16:creationId xmlns:a16="http://schemas.microsoft.com/office/drawing/2014/main" id="{4F80D39F-828E-4206-99EB-EE9556E42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46" y="3433769"/>
            <a:ext cx="287338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14" name="Text Box 79">
            <a:extLst>
              <a:ext uri="{FF2B5EF4-FFF2-40B4-BE49-F238E27FC236}">
                <a16:creationId xmlns:a16="http://schemas.microsoft.com/office/drawing/2014/main" id="{B65DAEED-7B12-4494-9F74-E8E39DEE6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664" y="3707379"/>
            <a:ext cx="287338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15" name="Text Box 81">
            <a:extLst>
              <a:ext uri="{FF2B5EF4-FFF2-40B4-BE49-F238E27FC236}">
                <a16:creationId xmlns:a16="http://schemas.microsoft.com/office/drawing/2014/main" id="{8CFD79EA-2419-4CF5-9B10-E941C9359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48" y="3536960"/>
            <a:ext cx="1368425" cy="461665"/>
          </a:xfrm>
          <a:prstGeom prst="rect">
            <a:avLst/>
          </a:prstGeom>
          <a:solidFill>
            <a:sysClr val="window" lastClr="FFFFFF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" pitchFamily="49" charset="-122"/>
                <a:cs typeface="Times New Roman" pitchFamily="18" charset="0"/>
              </a:rPr>
              <a:t>取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楷体" pitchFamily="49" charset="-122"/>
                <a:cs typeface="Times New Roman" pitchFamily="18" charset="0"/>
              </a:rPr>
              <a:t>2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" pitchFamily="49" charset="-122"/>
                <a:cs typeface="Times New Roman" pitchFamily="18" charset="0"/>
              </a:rPr>
              <a:t>号边</a:t>
            </a:r>
          </a:p>
        </p:txBody>
      </p:sp>
      <p:sp>
        <p:nvSpPr>
          <p:cNvPr id="16" name="TextBox 103">
            <a:extLst>
              <a:ext uri="{FF2B5EF4-FFF2-40B4-BE49-F238E27FC236}">
                <a16:creationId xmlns:a16="http://schemas.microsoft.com/office/drawing/2014/main" id="{9F1FAFCB-3526-4AAE-B6B2-B06EB00295CB}"/>
              </a:ext>
            </a:extLst>
          </p:cNvPr>
          <p:cNvSpPr txBox="1"/>
          <p:nvPr/>
        </p:nvSpPr>
        <p:spPr>
          <a:xfrm>
            <a:off x="4562462" y="3033659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altLang="en-US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操作</a:t>
            </a:r>
          </a:p>
        </p:txBody>
      </p:sp>
      <p:sp>
        <p:nvSpPr>
          <p:cNvPr id="17" name="TextBox 111">
            <a:extLst>
              <a:ext uri="{FF2B5EF4-FFF2-40B4-BE49-F238E27FC236}">
                <a16:creationId xmlns:a16="http://schemas.microsoft.com/office/drawing/2014/main" id="{B4025836-3082-49FE-8743-11B1669EB0C8}"/>
              </a:ext>
            </a:extLst>
          </p:cNvPr>
          <p:cNvSpPr txBox="1"/>
          <p:nvPr/>
        </p:nvSpPr>
        <p:spPr>
          <a:xfrm>
            <a:off x="6205536" y="3585398"/>
            <a:ext cx="35719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_GB2312" pitchFamily="49" charset="-122"/>
              </a:rPr>
              <a:t>1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18" name="TextBox 113">
            <a:extLst>
              <a:ext uri="{FF2B5EF4-FFF2-40B4-BE49-F238E27FC236}">
                <a16:creationId xmlns:a16="http://schemas.microsoft.com/office/drawing/2014/main" id="{72D2033E-6911-4CED-8804-3086814E54A5}"/>
              </a:ext>
            </a:extLst>
          </p:cNvPr>
          <p:cNvSpPr txBox="1"/>
          <p:nvPr/>
        </p:nvSpPr>
        <p:spPr>
          <a:xfrm>
            <a:off x="8634428" y="3505207"/>
            <a:ext cx="35719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_GB2312" pitchFamily="49" charset="-122"/>
              </a:rPr>
              <a:t>3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19" name="TextBox 116">
            <a:extLst>
              <a:ext uri="{FF2B5EF4-FFF2-40B4-BE49-F238E27FC236}">
                <a16:creationId xmlns:a16="http://schemas.microsoft.com/office/drawing/2014/main" id="{2BFBB6AA-DBBF-4A3C-A5F8-A0E586897539}"/>
              </a:ext>
            </a:extLst>
          </p:cNvPr>
          <p:cNvSpPr txBox="1"/>
          <p:nvPr/>
        </p:nvSpPr>
        <p:spPr>
          <a:xfrm>
            <a:off x="7407967" y="2260574"/>
            <a:ext cx="35719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_GB2312" pitchFamily="49" charset="-122"/>
              </a:rPr>
              <a:t>0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862BB5A-F86B-4E3D-BE91-CDB2462FD1CE}"/>
              </a:ext>
            </a:extLst>
          </p:cNvPr>
          <p:cNvCxnSpPr>
            <a:cxnSpLocks/>
          </p:cNvCxnSpPr>
          <p:nvPr/>
        </p:nvCxnSpPr>
        <p:spPr>
          <a:xfrm rot="5400000">
            <a:off x="2020069" y="3620056"/>
            <a:ext cx="1152525" cy="1588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30054D8-24F4-4E3F-9619-5A68706AE9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56477" y="2924129"/>
            <a:ext cx="602439" cy="536968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</a:ln>
          <a:effectLst/>
        </p:spPr>
      </p:cxnSp>
      <p:sp>
        <p:nvSpPr>
          <p:cNvPr id="22" name="Text Box 79">
            <a:extLst>
              <a:ext uri="{FF2B5EF4-FFF2-40B4-BE49-F238E27FC236}">
                <a16:creationId xmlns:a16="http://schemas.microsoft.com/office/drawing/2014/main" id="{99E83657-7FF3-4691-B45E-A13422D67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678" y="2862265"/>
            <a:ext cx="287338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23" name="Oval 6">
            <a:extLst>
              <a:ext uri="{FF2B5EF4-FFF2-40B4-BE49-F238E27FC236}">
                <a16:creationId xmlns:a16="http://schemas.microsoft.com/office/drawing/2014/main" id="{071E24FB-3809-4800-9AA2-316137503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9" y="2647951"/>
            <a:ext cx="360363" cy="431800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4EDE1DEF-69EA-441A-88E6-1B3D3BD68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726" y="3466554"/>
            <a:ext cx="360362" cy="431800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25" name="Oval 9">
            <a:extLst>
              <a:ext uri="{FF2B5EF4-FFF2-40B4-BE49-F238E27FC236}">
                <a16:creationId xmlns:a16="http://schemas.microsoft.com/office/drawing/2014/main" id="{858F5B7B-45C6-4F17-B521-075C7A157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9" y="4232276"/>
            <a:ext cx="360363" cy="431800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26" name="Oval 11">
            <a:extLst>
              <a:ext uri="{FF2B5EF4-FFF2-40B4-BE49-F238E27FC236}">
                <a16:creationId xmlns:a16="http://schemas.microsoft.com/office/drawing/2014/main" id="{730675EA-FAD7-451D-A075-3CB71FA5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066" y="3466554"/>
            <a:ext cx="360362" cy="431800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09A7E992-134A-4738-BA13-31768F6036BB}"/>
              </a:ext>
            </a:extLst>
          </p:cNvPr>
          <p:cNvSpPr>
            <a:spLocks/>
          </p:cNvSpPr>
          <p:nvPr/>
        </p:nvSpPr>
        <p:spPr bwMode="auto">
          <a:xfrm>
            <a:off x="6843712" y="2956960"/>
            <a:ext cx="588969" cy="543479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8B46DCD2-CD7F-4310-A11C-D6D9FD12D80B}"/>
              </a:ext>
            </a:extLst>
          </p:cNvPr>
          <p:cNvSpPr>
            <a:spLocks/>
          </p:cNvSpPr>
          <p:nvPr/>
        </p:nvSpPr>
        <p:spPr bwMode="auto">
          <a:xfrm>
            <a:off x="6858000" y="3886200"/>
            <a:ext cx="574681" cy="4868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29" name="TextBox 140">
            <a:extLst>
              <a:ext uri="{FF2B5EF4-FFF2-40B4-BE49-F238E27FC236}">
                <a16:creationId xmlns:a16="http://schemas.microsoft.com/office/drawing/2014/main" id="{C1920BED-3403-4002-8AB5-DB535C59AE4C}"/>
              </a:ext>
            </a:extLst>
          </p:cNvPr>
          <p:cNvSpPr txBox="1"/>
          <p:nvPr/>
        </p:nvSpPr>
        <p:spPr>
          <a:xfrm>
            <a:off x="7419982" y="4707768"/>
            <a:ext cx="35719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_GB2312" pitchFamily="49" charset="-122"/>
              </a:rPr>
              <a:t>2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30" name="TextBox 141">
            <a:extLst>
              <a:ext uri="{FF2B5EF4-FFF2-40B4-BE49-F238E27FC236}">
                <a16:creationId xmlns:a16="http://schemas.microsoft.com/office/drawing/2014/main" id="{153104DE-1478-4272-82D7-D9EC0208B98A}"/>
              </a:ext>
            </a:extLst>
          </p:cNvPr>
          <p:cNvSpPr txBox="1"/>
          <p:nvPr/>
        </p:nvSpPr>
        <p:spPr>
          <a:xfrm>
            <a:off x="6205536" y="3585398"/>
            <a:ext cx="35719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_GB2312" pitchFamily="49" charset="-122"/>
              </a:rPr>
              <a:t>0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31" name="TextBox 142">
            <a:extLst>
              <a:ext uri="{FF2B5EF4-FFF2-40B4-BE49-F238E27FC236}">
                <a16:creationId xmlns:a16="http://schemas.microsoft.com/office/drawing/2014/main" id="{B626FCE8-04F3-48C0-82B6-630A12ADDBDC}"/>
              </a:ext>
            </a:extLst>
          </p:cNvPr>
          <p:cNvSpPr txBox="1"/>
          <p:nvPr/>
        </p:nvSpPr>
        <p:spPr>
          <a:xfrm>
            <a:off x="7419982" y="4707768"/>
            <a:ext cx="35719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_GB2312" pitchFamily="49" charset="-122"/>
              </a:rPr>
              <a:t>0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32" name="Text Box 81">
            <a:extLst>
              <a:ext uri="{FF2B5EF4-FFF2-40B4-BE49-F238E27FC236}">
                <a16:creationId xmlns:a16="http://schemas.microsoft.com/office/drawing/2014/main" id="{E212DF73-0575-49BA-B417-8B0284D6A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48" y="3536960"/>
            <a:ext cx="1368425" cy="461665"/>
          </a:xfrm>
          <a:prstGeom prst="rect">
            <a:avLst/>
          </a:prstGeom>
          <a:solidFill>
            <a:sysClr val="window" lastClr="FFFFFF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" pitchFamily="49" charset="-122"/>
                <a:cs typeface="Times New Roman" pitchFamily="18" charset="0"/>
              </a:rPr>
              <a:t>取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楷体" pitchFamily="49" charset="-122"/>
                <a:cs typeface="Times New Roman" pitchFamily="18" charset="0"/>
              </a:rPr>
              <a:t>3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" pitchFamily="49" charset="-122"/>
                <a:cs typeface="Times New Roman" pitchFamily="18" charset="0"/>
              </a:rPr>
              <a:t>号边</a:t>
            </a:r>
          </a:p>
        </p:txBody>
      </p:sp>
      <p:sp>
        <p:nvSpPr>
          <p:cNvPr id="33" name="TextBox 144">
            <a:extLst>
              <a:ext uri="{FF2B5EF4-FFF2-40B4-BE49-F238E27FC236}">
                <a16:creationId xmlns:a16="http://schemas.microsoft.com/office/drawing/2014/main" id="{6C84067D-1A03-43C7-94A1-7D6EDEF1920C}"/>
              </a:ext>
            </a:extLst>
          </p:cNvPr>
          <p:cNvSpPr txBox="1"/>
          <p:nvPr/>
        </p:nvSpPr>
        <p:spPr>
          <a:xfrm>
            <a:off x="4011615" y="5445949"/>
            <a:ext cx="62674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号边的两个顶点的</a:t>
            </a:r>
            <a:r>
              <a:rPr lang="en-US" altLang="zh-CN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vset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值相同，不能添加！</a:t>
            </a:r>
          </a:p>
        </p:txBody>
      </p:sp>
      <p:sp>
        <p:nvSpPr>
          <p:cNvPr id="34" name="TextBox 145">
            <a:extLst>
              <a:ext uri="{FF2B5EF4-FFF2-40B4-BE49-F238E27FC236}">
                <a16:creationId xmlns:a16="http://schemas.microsoft.com/office/drawing/2014/main" id="{C8454C79-FA0D-45DA-A6D9-CF7A0DBB2C55}"/>
              </a:ext>
            </a:extLst>
          </p:cNvPr>
          <p:cNvSpPr txBox="1"/>
          <p:nvPr/>
        </p:nvSpPr>
        <p:spPr>
          <a:xfrm>
            <a:off x="7205668" y="1790695"/>
            <a:ext cx="369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CN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vset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[0]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：连通分量编号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A872C6E-B408-4367-B24F-83460F8D3AD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7705742" y="2252360"/>
            <a:ext cx="1345392" cy="109846"/>
          </a:xfrm>
          <a:prstGeom prst="straightConnector1">
            <a:avLst/>
          </a:prstGeom>
          <a:noFill/>
          <a:ln w="28575" cap="flat" cmpd="sng" algn="ctr">
            <a:solidFill>
              <a:srgbClr val="339933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1191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5" grpId="0" animBg="1"/>
      <p:bldP spid="17" grpId="0" animBg="1"/>
      <p:bldP spid="19" grpId="0" animBg="1"/>
      <p:bldP spid="19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8" grpId="0" animBg="1"/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0EF4C-2300-4ACA-A806-C1C70EAC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非连通图的遍历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241EB-8F74-4360-877C-C7C981127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无向连通图</a:t>
            </a:r>
            <a:r>
              <a:rPr lang="zh-CN" altLang="en-US" dirty="0"/>
              <a:t>：调用一次</a:t>
            </a:r>
            <a:r>
              <a:rPr lang="en-US" altLang="zh-CN" dirty="0"/>
              <a:t>DFS</a:t>
            </a:r>
            <a:r>
              <a:rPr lang="zh-CN" altLang="en-US" dirty="0"/>
              <a:t>或</a:t>
            </a:r>
            <a:r>
              <a:rPr lang="en-US" altLang="zh-CN" dirty="0"/>
              <a:t>BFS</a:t>
            </a:r>
            <a:r>
              <a:rPr lang="zh-CN" altLang="en-US" dirty="0"/>
              <a:t>，能够访问到图中的所有顶点。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无向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非</a:t>
            </a:r>
            <a:r>
              <a:rPr lang="zh-CN" altLang="en-US" dirty="0">
                <a:solidFill>
                  <a:srgbClr val="C00000"/>
                </a:solidFill>
              </a:rPr>
              <a:t>连通图</a:t>
            </a:r>
            <a:r>
              <a:rPr lang="zh-CN" altLang="en-US" dirty="0"/>
              <a:t>：调用一次</a:t>
            </a:r>
            <a:r>
              <a:rPr lang="en-US" altLang="zh-CN" dirty="0"/>
              <a:t>DFS</a:t>
            </a:r>
            <a:r>
              <a:rPr lang="zh-CN" altLang="en-US" dirty="0"/>
              <a:t>或</a:t>
            </a:r>
            <a:r>
              <a:rPr lang="en-US" altLang="zh-CN" dirty="0"/>
              <a:t>BFS</a:t>
            </a:r>
            <a:r>
              <a:rPr lang="zh-CN" altLang="en-US" dirty="0"/>
              <a:t>，只能访问到初始点所在连通分量中的所有顶点，不可能访问到</a:t>
            </a:r>
            <a:r>
              <a:rPr lang="zh-CN" altLang="en-US" dirty="0">
                <a:solidFill>
                  <a:srgbClr val="00B050"/>
                </a:solidFill>
              </a:rPr>
              <a:t>其他</a:t>
            </a:r>
            <a:r>
              <a:rPr lang="zh-CN" altLang="en-US" dirty="0"/>
              <a:t>连通分量中的顶点。</a:t>
            </a:r>
          </a:p>
          <a:p>
            <a:pPr lvl="1"/>
            <a:r>
              <a:rPr lang="zh-CN" altLang="en-US" dirty="0"/>
              <a:t>可以</a:t>
            </a:r>
            <a:r>
              <a:rPr lang="zh-CN" altLang="en-US" dirty="0">
                <a:solidFill>
                  <a:srgbClr val="00B050"/>
                </a:solidFill>
              </a:rPr>
              <a:t>分别</a:t>
            </a:r>
            <a:r>
              <a:rPr lang="zh-CN" altLang="en-US" dirty="0"/>
              <a:t>遍历</a:t>
            </a:r>
            <a:r>
              <a:rPr lang="zh-CN" altLang="en-US" dirty="0">
                <a:solidFill>
                  <a:srgbClr val="00B050"/>
                </a:solidFill>
              </a:rPr>
              <a:t>每个连通分量</a:t>
            </a:r>
            <a:r>
              <a:rPr lang="zh-CN" altLang="en-US" dirty="0"/>
              <a:t>，才能够访问到图中的所有顶点。</a:t>
            </a:r>
          </a:p>
        </p:txBody>
      </p:sp>
    </p:spTree>
    <p:extLst>
      <p:ext uri="{BB962C8B-B14F-4D97-AF65-F5344CB8AC3E}">
        <p14:creationId xmlns:p14="http://schemas.microsoft.com/office/powerpoint/2010/main" val="31570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990600" y="762000"/>
            <a:ext cx="9920288" cy="93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在实现克鲁斯卡尔算法</a:t>
            </a:r>
            <a:r>
              <a:rPr kumimoji="1"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Kruskal()</a:t>
            </a: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时，用</a:t>
            </a:r>
            <a:r>
              <a:rPr kumimoji="1" lang="zh-CN" altLang="en-US" b="1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数组</a:t>
            </a:r>
            <a:r>
              <a:rPr kumimoji="1" lang="en-US" altLang="zh-CN" b="1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存放图</a:t>
            </a:r>
            <a:r>
              <a:rPr kumimoji="1"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中的</a:t>
            </a:r>
            <a:r>
              <a:rPr kumimoji="1" lang="zh-CN" altLang="en-US" b="1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所有边</a:t>
            </a: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，其类型如下：</a:t>
            </a:r>
            <a:endParaRPr kumimoji="1" lang="zh-CN" altLang="en-US" sz="2000" b="1" dirty="0">
              <a:solidFill>
                <a:srgbClr val="9966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0899" name="Text Box 1027"/>
          <p:cNvSpPr txBox="1">
            <a:spLocks noChangeArrowheads="1"/>
          </p:cNvSpPr>
          <p:nvPr/>
        </p:nvSpPr>
        <p:spPr bwMode="auto">
          <a:xfrm>
            <a:off x="838200" y="1859078"/>
            <a:ext cx="4286280" cy="313984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headEnd/>
            <a:tailEnd type="none" w="med" len="lg"/>
          </a:ln>
          <a:effectLst/>
          <a:scene3d>
            <a:camera prst="orthographicFront"/>
            <a:lightRig rig="soft" dir="t">
              <a:rot lat="0" lon="0" rev="0"/>
            </a:lightRig>
          </a:scene3d>
          <a:sp3d prstMaterial="translucentPowder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24000" tIns="252000" rIns="252000" bIns="1800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struct{ </a:t>
            </a: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int u;      </a:t>
            </a:r>
            <a:r>
              <a:rPr kumimoji="1" lang="en-US" altLang="zh-CN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边的起始顶点</a:t>
            </a: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v;     </a:t>
            </a:r>
            <a:r>
              <a:rPr kumimoji="1" lang="en-US" altLang="zh-CN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边的终止顶点</a:t>
            </a: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w;    </a:t>
            </a:r>
            <a:r>
              <a:rPr kumimoji="1" lang="en-US" altLang="zh-CN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边的权值</a:t>
            </a: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Edge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endParaRPr lang="en-US" altLang="zh-CN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257800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3333FF"/>
                </a:solidFill>
                <a:highlight>
                  <a:srgbClr val="FFFF00"/>
                </a:highlight>
                <a:ea typeface="楷体_GB2312" pitchFamily="49" charset="-122"/>
              </a:rPr>
              <a:t>Edge</a:t>
            </a:r>
            <a:r>
              <a:rPr lang="en-US" altLang="zh-CN" sz="2200" b="1" dirty="0">
                <a:solidFill>
                  <a:srgbClr val="3333FF"/>
                </a:solidFill>
                <a:ea typeface="楷体_GB2312" pitchFamily="49" charset="-122"/>
              </a:rPr>
              <a:t> E[MAXV];</a:t>
            </a:r>
            <a:endParaRPr lang="zh-CN" altLang="en-US" sz="22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CC0D03F7-1510-46C6-A71C-4056813F2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600200"/>
            <a:ext cx="5749927" cy="468087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&lt;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最大顶点个数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	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no;			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顶点编号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InfoType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info;		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顶点其他信息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VertexType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kumimoji="1" lang="zh-CN" altLang="en-US" sz="20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			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图的定义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edges[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	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邻接矩阵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n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e;  			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顶点数，边数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VertexType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vexs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存放顶点信息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MatGraph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kumimoji="1" lang="zh-CN" altLang="en-US" sz="20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26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77694FC7-199A-4D54-9229-339C7D47A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13" y="465014"/>
            <a:ext cx="8037538" cy="5328089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/>
            </a:solidFill>
            <a:prstDash val="solid"/>
            <a:headEnd/>
            <a:tailEnd/>
          </a:ln>
          <a:effectLst/>
        </p:spPr>
        <p:txBody>
          <a:bodyPr wrap="square" tIns="144000" bIns="144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Kruskal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MatGraph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g) { 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int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u1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v1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sn1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sn2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k;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int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[MAXV]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Edge E[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];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存放所有边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k=0;		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//E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数组的下标从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开始计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for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=0;i&lt;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g.n;i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++)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由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产生的边集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for (j=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i+1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;j&lt;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g.n;j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     if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][j]!=</a:t>
            </a: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INF) { </a:t>
            </a:r>
            <a:r>
              <a:rPr kumimoji="1" lang="en-US" altLang="zh-CN" sz="1800" b="1" kern="0" dirty="0">
                <a:solidFill>
                  <a:srgbClr val="00B050"/>
                </a:solidFill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1800" b="1" kern="0" dirty="0">
                <a:solidFill>
                  <a:srgbClr val="00B050"/>
                </a:solidFill>
                <a:latin typeface="Calibri"/>
                <a:ea typeface="楷体" pitchFamily="49" charset="-122"/>
                <a:cs typeface="Times New Roman" pitchFamily="18" charset="0"/>
              </a:rPr>
              <a:t>若顶点</a:t>
            </a:r>
            <a:r>
              <a:rPr kumimoji="1" lang="en-US" altLang="zh-CN" sz="1800" b="1" kern="0" dirty="0" err="1">
                <a:solidFill>
                  <a:srgbClr val="00B050"/>
                </a:solidFill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1800" b="1" kern="0" dirty="0">
                <a:solidFill>
                  <a:srgbClr val="00B050"/>
                </a:solidFill>
                <a:latin typeface="Calibri"/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1800" b="1" kern="0" dirty="0">
                <a:solidFill>
                  <a:srgbClr val="00B050"/>
                </a:solidFill>
                <a:latin typeface="Calibri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1800" b="1" kern="0" dirty="0">
                <a:solidFill>
                  <a:srgbClr val="00B050"/>
                </a:solidFill>
                <a:latin typeface="Calibri"/>
                <a:ea typeface="楷体" pitchFamily="49" charset="-122"/>
                <a:cs typeface="Times New Roman" pitchFamily="18" charset="0"/>
              </a:rPr>
              <a:t>间权值不为无穷大，即相邻接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          E[k].u=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  E[k].v=j;  E[k].w=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][j];</a:t>
            </a:r>
            <a:r>
              <a:rPr kumimoji="1" lang="en-US" altLang="zh-CN" sz="2000" b="1" dirty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1400" b="1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1400" b="1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边的起始、终止顶点、权值</a:t>
            </a:r>
            <a:endParaRPr kumimoji="1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          k++;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Sort(E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g.e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);	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//E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数组按权值递增排序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for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=0;i&lt;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g.n;i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++) 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初始化辅助数组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]=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连通分量编号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" name="Group 125">
            <a:extLst>
              <a:ext uri="{FF2B5EF4-FFF2-40B4-BE49-F238E27FC236}">
                <a16:creationId xmlns:a16="http://schemas.microsoft.com/office/drawing/2014/main" id="{38770B3B-EA95-4942-AE3A-7F564778FC5E}"/>
              </a:ext>
            </a:extLst>
          </p:cNvPr>
          <p:cNvGrpSpPr>
            <a:grpSpLocks/>
          </p:cNvGrpSpPr>
          <p:nvPr/>
        </p:nvGrpSpPr>
        <p:grpSpPr bwMode="auto">
          <a:xfrm>
            <a:off x="8130479" y="1160455"/>
            <a:ext cx="3281627" cy="1951037"/>
            <a:chOff x="4080" y="1344"/>
            <a:chExt cx="1381" cy="1229"/>
          </a:xfrm>
        </p:grpSpPr>
        <p:grpSp>
          <p:nvGrpSpPr>
            <p:cNvPr id="6" name="Group 33">
              <a:extLst>
                <a:ext uri="{FF2B5EF4-FFF2-40B4-BE49-F238E27FC236}">
                  <a16:creationId xmlns:a16="http://schemas.microsoft.com/office/drawing/2014/main" id="{04BDD840-94C4-4343-83FE-5C19DB47C8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1" y="1824"/>
              <a:ext cx="286" cy="269"/>
              <a:chOff x="1532" y="1657"/>
              <a:chExt cx="288" cy="269"/>
            </a:xfrm>
          </p:grpSpPr>
          <p:sp>
            <p:nvSpPr>
              <p:cNvPr id="45" name="Oval 34">
                <a:extLst>
                  <a:ext uri="{FF2B5EF4-FFF2-40B4-BE49-F238E27FC236}">
                    <a16:creationId xmlns:a16="http://schemas.microsoft.com/office/drawing/2014/main" id="{1994F8FA-34D9-4D03-9A3C-1034CE165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46" name="Text Box 35">
                <a:extLst>
                  <a:ext uri="{FF2B5EF4-FFF2-40B4-BE49-F238E27FC236}">
                    <a16:creationId xmlns:a16="http://schemas.microsoft.com/office/drawing/2014/main" id="{9E2357CA-0991-42C2-B344-F30ECDC07E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2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7" name="Group 36">
              <a:extLst>
                <a:ext uri="{FF2B5EF4-FFF2-40B4-BE49-F238E27FC236}">
                  <a16:creationId xmlns:a16="http://schemas.microsoft.com/office/drawing/2014/main" id="{B55BAD96-556B-45FB-80AC-2D39BA6C4A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1" y="1344"/>
              <a:ext cx="286" cy="269"/>
              <a:chOff x="1532" y="1657"/>
              <a:chExt cx="288" cy="269"/>
            </a:xfrm>
          </p:grpSpPr>
          <p:sp>
            <p:nvSpPr>
              <p:cNvPr id="43" name="Oval 37">
                <a:extLst>
                  <a:ext uri="{FF2B5EF4-FFF2-40B4-BE49-F238E27FC236}">
                    <a16:creationId xmlns:a16="http://schemas.microsoft.com/office/drawing/2014/main" id="{54D9D9C7-66A5-494F-89DD-860E482A3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44" name="Text Box 38">
                <a:extLst>
                  <a:ext uri="{FF2B5EF4-FFF2-40B4-BE49-F238E27FC236}">
                    <a16:creationId xmlns:a16="http://schemas.microsoft.com/office/drawing/2014/main" id="{9C28E2F3-2D93-43D5-AEB9-16D03422AF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0" y="1680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0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8" name="Group 39">
              <a:extLst>
                <a:ext uri="{FF2B5EF4-FFF2-40B4-BE49-F238E27FC236}">
                  <a16:creationId xmlns:a16="http://schemas.microsoft.com/office/drawing/2014/main" id="{3ACE58E0-BA75-45DE-ADC2-E5063BE2B5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5" y="1728"/>
              <a:ext cx="286" cy="269"/>
              <a:chOff x="1532" y="1657"/>
              <a:chExt cx="288" cy="269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3FEC7E8-4B71-4E36-89F0-041803A56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42" name="Text Box 41">
                <a:extLst>
                  <a:ext uri="{FF2B5EF4-FFF2-40B4-BE49-F238E27FC236}">
                    <a16:creationId xmlns:a16="http://schemas.microsoft.com/office/drawing/2014/main" id="{38BC96E5-DF6D-4E80-987A-C1B47A54D0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3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9" name="Group 42">
              <a:extLst>
                <a:ext uri="{FF2B5EF4-FFF2-40B4-BE49-F238E27FC236}">
                  <a16:creationId xmlns:a16="http://schemas.microsoft.com/office/drawing/2014/main" id="{5E600F67-C45E-41F8-AF7C-4F545D711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4" y="2304"/>
              <a:ext cx="286" cy="269"/>
              <a:chOff x="1532" y="1657"/>
              <a:chExt cx="211" cy="269"/>
            </a:xfrm>
          </p:grpSpPr>
          <p:sp>
            <p:nvSpPr>
              <p:cNvPr id="39" name="Oval 43">
                <a:extLst>
                  <a:ext uri="{FF2B5EF4-FFF2-40B4-BE49-F238E27FC236}">
                    <a16:creationId xmlns:a16="http://schemas.microsoft.com/office/drawing/2014/main" id="{869B9682-B393-4E8B-A785-45AB0C724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10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40" name="Text Box 44">
                <a:extLst>
                  <a:ext uri="{FF2B5EF4-FFF2-40B4-BE49-F238E27FC236}">
                    <a16:creationId xmlns:a16="http://schemas.microsoft.com/office/drawing/2014/main" id="{530E5729-CCDE-4C93-9026-6065937896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1680"/>
                <a:ext cx="18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隶书" pitchFamily="49" charset="-122"/>
                  </a:rPr>
                  <a:t>5</a:t>
                </a:r>
                <a:endParaRPr kumimoji="1" lang="en-US" altLang="zh-CN" sz="18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10" name="Group 45">
              <a:extLst>
                <a:ext uri="{FF2B5EF4-FFF2-40B4-BE49-F238E27FC236}">
                  <a16:creationId xmlns:a16="http://schemas.microsoft.com/office/drawing/2014/main" id="{AFE48CB9-55F4-4F7B-BA97-A8BE13EC4A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5" y="2304"/>
              <a:ext cx="286" cy="269"/>
              <a:chOff x="1603" y="1657"/>
              <a:chExt cx="217" cy="269"/>
            </a:xfrm>
          </p:grpSpPr>
          <p:sp>
            <p:nvSpPr>
              <p:cNvPr id="37" name="Oval 46">
                <a:extLst>
                  <a:ext uri="{FF2B5EF4-FFF2-40B4-BE49-F238E27FC236}">
                    <a16:creationId xmlns:a16="http://schemas.microsoft.com/office/drawing/2014/main" id="{0413A4FC-9903-4854-9662-0F57E3671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3" y="1657"/>
                <a:ext cx="217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38" name="Text Box 47">
                <a:extLst>
                  <a:ext uri="{FF2B5EF4-FFF2-40B4-BE49-F238E27FC236}">
                    <a16:creationId xmlns:a16="http://schemas.microsoft.com/office/drawing/2014/main" id="{421CCC35-AF24-45CC-9EBD-0F8E718BCF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4" y="168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隶书" pitchFamily="49" charset="-122"/>
                  </a:rPr>
                  <a:t>4</a:t>
                </a:r>
                <a:endParaRPr kumimoji="1" lang="en-US" altLang="zh-CN" sz="18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11" name="Group 48">
              <a:extLst>
                <a:ext uri="{FF2B5EF4-FFF2-40B4-BE49-F238E27FC236}">
                  <a16:creationId xmlns:a16="http://schemas.microsoft.com/office/drawing/2014/main" id="{6B37A9F9-2CB2-406B-A22F-5CB6F18809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728"/>
              <a:ext cx="286" cy="269"/>
              <a:chOff x="1532" y="1657"/>
              <a:chExt cx="288" cy="269"/>
            </a:xfrm>
          </p:grpSpPr>
          <p:sp>
            <p:nvSpPr>
              <p:cNvPr id="35" name="Oval 49">
                <a:extLst>
                  <a:ext uri="{FF2B5EF4-FFF2-40B4-BE49-F238E27FC236}">
                    <a16:creationId xmlns:a16="http://schemas.microsoft.com/office/drawing/2014/main" id="{900D44F9-47CD-4001-8051-B1F17D137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36" name="Text Box 50">
                <a:extLst>
                  <a:ext uri="{FF2B5EF4-FFF2-40B4-BE49-F238E27FC236}">
                    <a16:creationId xmlns:a16="http://schemas.microsoft.com/office/drawing/2014/main" id="{EB778AC3-AE60-43A7-83B9-D3B88B145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0" y="168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隶书" pitchFamily="49" charset="-122"/>
                  </a:rPr>
                  <a:t>1</a:t>
                </a:r>
                <a:endParaRPr kumimoji="1" lang="en-US" altLang="zh-CN" sz="18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13" name="Line 52">
              <a:extLst>
                <a:ext uri="{FF2B5EF4-FFF2-40B4-BE49-F238E27FC236}">
                  <a16:creationId xmlns:a16="http://schemas.microsoft.com/office/drawing/2014/main" id="{88A4560B-0036-4AA1-8CBB-13530FCE8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0" y="1525"/>
              <a:ext cx="286" cy="24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" name="Line 53">
              <a:extLst>
                <a:ext uri="{FF2B5EF4-FFF2-40B4-BE49-F238E27FC236}">
                  <a16:creationId xmlns:a16="http://schemas.microsoft.com/office/drawing/2014/main" id="{FF27BFB2-6E45-4C34-A22B-3ABBD1C05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1997"/>
              <a:ext cx="143" cy="307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5" name="Line 54">
              <a:extLst>
                <a:ext uri="{FF2B5EF4-FFF2-40B4-BE49-F238E27FC236}">
                  <a16:creationId xmlns:a16="http://schemas.microsoft.com/office/drawing/2014/main" id="{DAC6DEA3-0F64-4004-A2A3-533483A7A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2" y="1991"/>
              <a:ext cx="139" cy="307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" name="Line 55">
              <a:extLst>
                <a:ext uri="{FF2B5EF4-FFF2-40B4-BE49-F238E27FC236}">
                  <a16:creationId xmlns:a16="http://schemas.microsoft.com/office/drawing/2014/main" id="{69650A49-1BF5-4ECB-A194-6AE339CEA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448"/>
              <a:ext cx="333" cy="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7" name="Line 56">
              <a:extLst>
                <a:ext uri="{FF2B5EF4-FFF2-40B4-BE49-F238E27FC236}">
                  <a16:creationId xmlns:a16="http://schemas.microsoft.com/office/drawing/2014/main" id="{676642C6-59B7-4A17-9E0D-B2B0934C0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4" y="1626"/>
              <a:ext cx="6" cy="19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" name="Line 57">
              <a:extLst>
                <a:ext uri="{FF2B5EF4-FFF2-40B4-BE49-F238E27FC236}">
                  <a16:creationId xmlns:a16="http://schemas.microsoft.com/office/drawing/2014/main" id="{D0878130-801F-4BEF-9405-03A668B4F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6" y="2078"/>
              <a:ext cx="190" cy="255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9" name="Line 58">
              <a:extLst>
                <a:ext uri="{FF2B5EF4-FFF2-40B4-BE49-F238E27FC236}">
                  <a16:creationId xmlns:a16="http://schemas.microsoft.com/office/drawing/2014/main" id="{FCFB65BC-130C-4EAA-BCA7-57F023C70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1" y="2091"/>
              <a:ext cx="198" cy="21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20" name="Line 59">
              <a:extLst>
                <a:ext uri="{FF2B5EF4-FFF2-40B4-BE49-F238E27FC236}">
                  <a16:creationId xmlns:a16="http://schemas.microsoft.com/office/drawing/2014/main" id="{6998A20E-E0F0-4B86-B82B-5034F17B5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6" y="1872"/>
              <a:ext cx="285" cy="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21" name="Line 60">
              <a:extLst>
                <a:ext uri="{FF2B5EF4-FFF2-40B4-BE49-F238E27FC236}">
                  <a16:creationId xmlns:a16="http://schemas.microsoft.com/office/drawing/2014/main" id="{22CFCE77-F4C7-461B-A583-F1C40B9D1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3" y="1872"/>
              <a:ext cx="242" cy="5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22" name="Text Box 61">
              <a:extLst>
                <a:ext uri="{FF2B5EF4-FFF2-40B4-BE49-F238E27FC236}">
                  <a16:creationId xmlns:a16="http://schemas.microsoft.com/office/drawing/2014/main" id="{B45572EB-A85C-494E-8954-CB0887795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" y="2016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3</a:t>
              </a:r>
            </a:p>
          </p:txBody>
        </p:sp>
        <p:sp>
          <p:nvSpPr>
            <p:cNvPr id="23" name="Text Box 62">
              <a:extLst>
                <a:ext uri="{FF2B5EF4-FFF2-40B4-BE49-F238E27FC236}">
                  <a16:creationId xmlns:a16="http://schemas.microsoft.com/office/drawing/2014/main" id="{F537C015-1E1B-4508-BD00-ECDF159AA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" y="139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24" name="Text Box 63">
              <a:extLst>
                <a:ext uri="{FF2B5EF4-FFF2-40B4-BE49-F238E27FC236}">
                  <a16:creationId xmlns:a16="http://schemas.microsoft.com/office/drawing/2014/main" id="{9EC8118D-4850-4697-AC79-F629A2634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2" y="139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25" name="Text Box 64">
              <a:extLst>
                <a:ext uri="{FF2B5EF4-FFF2-40B4-BE49-F238E27FC236}">
                  <a16:creationId xmlns:a16="http://schemas.microsoft.com/office/drawing/2014/main" id="{7569F4E9-5140-4C03-B42F-61EA26FD6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2064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2</a:t>
              </a:r>
            </a:p>
          </p:txBody>
        </p:sp>
        <p:sp>
          <p:nvSpPr>
            <p:cNvPr id="26" name="Text Box 65">
              <a:extLst>
                <a:ext uri="{FF2B5EF4-FFF2-40B4-BE49-F238E27FC236}">
                  <a16:creationId xmlns:a16="http://schemas.microsoft.com/office/drawing/2014/main" id="{49EC37B3-FD94-457C-95DB-F0C32A049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8" y="1584"/>
              <a:ext cx="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1</a:t>
              </a:r>
            </a:p>
          </p:txBody>
        </p:sp>
        <p:sp>
          <p:nvSpPr>
            <p:cNvPr id="27" name="Text Box 66">
              <a:extLst>
                <a:ext uri="{FF2B5EF4-FFF2-40B4-BE49-F238E27FC236}">
                  <a16:creationId xmlns:a16="http://schemas.microsoft.com/office/drawing/2014/main" id="{560793DE-8E27-4037-AEED-D5E7150D8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1920"/>
              <a:ext cx="1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28" name="Text Box 67">
              <a:extLst>
                <a:ext uri="{FF2B5EF4-FFF2-40B4-BE49-F238E27FC236}">
                  <a16:creationId xmlns:a16="http://schemas.microsoft.com/office/drawing/2014/main" id="{20C39121-B991-461E-A04B-B347E85A1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7" y="1680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29" name="Text Box 68">
              <a:extLst>
                <a:ext uri="{FF2B5EF4-FFF2-40B4-BE49-F238E27FC236}">
                  <a16:creationId xmlns:a16="http://schemas.microsoft.com/office/drawing/2014/main" id="{9449F522-880B-494E-8461-AAE40D674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1680"/>
              <a:ext cx="1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30" name="Text Box 69">
              <a:extLst>
                <a:ext uri="{FF2B5EF4-FFF2-40B4-BE49-F238E27FC236}">
                  <a16:creationId xmlns:a16="http://schemas.microsoft.com/office/drawing/2014/main" id="{C1B69EA4-08FA-4FE3-8F3B-27F1AAB99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7" y="196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4</a:t>
              </a:r>
            </a:p>
          </p:txBody>
        </p:sp>
        <p:sp>
          <p:nvSpPr>
            <p:cNvPr id="31" name="Text Box 70">
              <a:extLst>
                <a:ext uri="{FF2B5EF4-FFF2-40B4-BE49-F238E27FC236}">
                  <a16:creationId xmlns:a16="http://schemas.microsoft.com/office/drawing/2014/main" id="{61DF41C2-DA0B-45A9-8397-256054948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9" y="220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33" name="Line 72">
              <a:extLst>
                <a:ext uri="{FF2B5EF4-FFF2-40B4-BE49-F238E27FC236}">
                  <a16:creationId xmlns:a16="http://schemas.microsoft.com/office/drawing/2014/main" id="{12C76850-59C3-4384-A15A-C4F68422B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1517"/>
              <a:ext cx="307" cy="263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1C8C550D-486A-4BCC-8138-E6F5121AD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937"/>
              </p:ext>
            </p:extLst>
          </p:nvPr>
        </p:nvGraphicFramePr>
        <p:xfrm>
          <a:off x="6425656" y="5424550"/>
          <a:ext cx="4986450" cy="1008063"/>
        </p:xfrm>
        <a:graphic>
          <a:graphicData uri="http://schemas.openxmlformats.org/drawingml/2006/table">
            <a:tbl>
              <a:tblPr firstRow="1" firstCol="1" bandRow="1"/>
              <a:tblGrid>
                <a:gridCol w="49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6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0 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1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1 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2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6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C18E49B7-29FE-4464-A0EF-FEEC7D80A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69338"/>
              </p:ext>
            </p:extLst>
          </p:nvPr>
        </p:nvGraphicFramePr>
        <p:xfrm>
          <a:off x="6535482" y="5105400"/>
          <a:ext cx="4986452" cy="274320"/>
        </p:xfrm>
        <a:graphic>
          <a:graphicData uri="http://schemas.openxmlformats.org/drawingml/2006/table">
            <a:tbl>
              <a:tblPr firstRow="1" firstCol="1" bandRow="1"/>
              <a:tblGrid>
                <a:gridCol w="49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0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1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2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3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4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6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7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8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9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52">
            <a:extLst>
              <a:ext uri="{FF2B5EF4-FFF2-40B4-BE49-F238E27FC236}">
                <a16:creationId xmlns:a16="http://schemas.microsoft.com/office/drawing/2014/main" id="{397A6837-62E2-4E20-8622-86AFD8A9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510" y="5010150"/>
            <a:ext cx="26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zh-CN" altLang="en-US" sz="2000" b="1" i="1" dirty="0">
              <a:solidFill>
                <a:srgbClr val="D6009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53">
            <a:extLst>
              <a:ext uri="{FF2B5EF4-FFF2-40B4-BE49-F238E27FC236}">
                <a16:creationId xmlns:a16="http://schemas.microsoft.com/office/drawing/2014/main" id="{F35A48DA-B7A7-4BB0-9CAD-8FFDE9338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510" y="5424550"/>
            <a:ext cx="504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u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51" name="TextBox 54">
            <a:extLst>
              <a:ext uri="{FF2B5EF4-FFF2-40B4-BE49-F238E27FC236}">
                <a16:creationId xmlns:a16="http://schemas.microsoft.com/office/drawing/2014/main" id="{DFB617A4-41FA-49B1-8DFA-F1D0AE0BE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510" y="5749194"/>
            <a:ext cx="5046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宋体" charset="-122"/>
              </a:rPr>
              <a:t>v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52" name="TextBox 55">
            <a:extLst>
              <a:ext uri="{FF2B5EF4-FFF2-40B4-BE49-F238E27FC236}">
                <a16:creationId xmlns:a16="http://schemas.microsoft.com/office/drawing/2014/main" id="{43A52B86-FE08-48A1-A246-8F1BEF46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510" y="6073837"/>
            <a:ext cx="37762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w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FAF6054-5A11-41E2-B3AA-A720AF4EF922}"/>
              </a:ext>
            </a:extLst>
          </p:cNvPr>
          <p:cNvSpPr/>
          <p:nvPr/>
        </p:nvSpPr>
        <p:spPr bwMode="auto">
          <a:xfrm>
            <a:off x="917674" y="2368860"/>
            <a:ext cx="7319737" cy="2488398"/>
          </a:xfrm>
          <a:prstGeom prst="rect">
            <a:avLst/>
          </a:prstGeom>
          <a:noFill/>
          <a:ln w="19050" cap="flat" cmpd="sng">
            <a:solidFill>
              <a:srgbClr val="C0504D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D5F8AC2-6660-4D5F-A81E-442ABAEF78E9}"/>
              </a:ext>
            </a:extLst>
          </p:cNvPr>
          <p:cNvCxnSpPr>
            <a:cxnSpLocks/>
          </p:cNvCxnSpPr>
          <p:nvPr/>
        </p:nvCxnSpPr>
        <p:spPr>
          <a:xfrm>
            <a:off x="8237411" y="3902075"/>
            <a:ext cx="798426" cy="1127125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headEnd type="none" w="med" len="med"/>
            <a:tailEnd type="triangle" w="med" len="med"/>
          </a:ln>
          <a:effectLst/>
        </p:spPr>
      </p:cxn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89082CD6-1DAB-4386-93E5-EE35F2CC2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11102"/>
              </p:ext>
            </p:extLst>
          </p:nvPr>
        </p:nvGraphicFramePr>
        <p:xfrm>
          <a:off x="1018742" y="5886917"/>
          <a:ext cx="3067284" cy="323912"/>
        </p:xfrm>
        <a:graphic>
          <a:graphicData uri="http://schemas.openxmlformats.org/drawingml/2006/table">
            <a:tbl>
              <a:tblPr firstRow="1" firstCol="1" bandRow="1"/>
              <a:tblGrid>
                <a:gridCol w="51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0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1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2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3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4 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5 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59B95AC9-A58C-4AB5-B571-6336EA209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564843"/>
              </p:ext>
            </p:extLst>
          </p:nvPr>
        </p:nvGraphicFramePr>
        <p:xfrm>
          <a:off x="1018742" y="6210829"/>
          <a:ext cx="3067278" cy="336550"/>
        </p:xfrm>
        <a:graphic>
          <a:graphicData uri="http://schemas.openxmlformats.org/drawingml/2006/table">
            <a:tbl>
              <a:tblPr firstRow="1" firstCol="1" bandRow="1"/>
              <a:tblGrid>
                <a:gridCol w="5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102FFD2-6F20-40A9-A390-E59A2CA2B397}"/>
              </a:ext>
            </a:extLst>
          </p:cNvPr>
          <p:cNvCxnSpPr>
            <a:cxnSpLocks/>
          </p:cNvCxnSpPr>
          <p:nvPr/>
        </p:nvCxnSpPr>
        <p:spPr>
          <a:xfrm>
            <a:off x="1981200" y="5517330"/>
            <a:ext cx="152400" cy="60119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8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>
            <a:extLst>
              <a:ext uri="{FF2B5EF4-FFF2-40B4-BE49-F238E27FC236}">
                <a16:creationId xmlns:a16="http://schemas.microsoft.com/office/drawing/2014/main" id="{D0131E92-18B2-4BCC-AF44-FF23BE669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46" y="632080"/>
            <a:ext cx="8765567" cy="5593839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k=1;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//k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当前构造生成树的第几条边，初值为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j=0;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//E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中边的下标，初值为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while (k&lt;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g.n</a:t>
            </a:r>
            <a:r>
              <a:rPr kumimoji="1" lang="en-US" altLang="zh-CN" sz="2000" b="1" kern="0" dirty="0">
                <a:solidFill>
                  <a:schemeClr val="accent5">
                    <a:lumMod val="25000"/>
                  </a:schemeClr>
                </a:solidFill>
                <a:latin typeface="Calibri"/>
                <a:ea typeface="楷体" pitchFamily="49" charset="-122"/>
                <a:cs typeface="Times New Roman" pitchFamily="18" charset="0"/>
              </a:rPr>
              <a:t>) { </a:t>
            </a: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生成的边数小于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时循环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u1=E[j].u;v1=E[j].v;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取一条边的头尾顶点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u1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sn2=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[v1]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分别得到两个顶点所属的集合编号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!=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sn2</a:t>
            </a:r>
            <a:r>
              <a:rPr kumimoji="1" lang="en-US" altLang="zh-CN" sz="2000" b="1" kern="0" dirty="0">
                <a:solidFill>
                  <a:srgbClr val="006600"/>
                </a:solidFill>
                <a:latin typeface="Calibri"/>
                <a:ea typeface="楷体" pitchFamily="49" charset="-122"/>
                <a:cs typeface="Times New Roman" pitchFamily="18" charset="0"/>
              </a:rPr>
              <a:t>) {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两顶点属于不同的集合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 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("(%d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%d):%d\n"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u1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v1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E[j].w);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 b="1" kern="0" dirty="0">
                <a:solidFill>
                  <a:srgbClr val="C00000"/>
                </a:solidFill>
                <a:latin typeface="Calibri"/>
                <a:ea typeface="楷体" pitchFamily="49" charset="-122"/>
                <a:cs typeface="Times New Roman" pitchFamily="18" charset="0"/>
              </a:rPr>
              <a:t>++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	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生成边数增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     for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=0;i&lt;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g.n;i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++)		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]==sn2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) 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集合编号为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sn2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的改为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sn1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     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]=sn1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kern="0" dirty="0" err="1">
                <a:solidFill>
                  <a:srgbClr val="C00000"/>
                </a:solidFill>
                <a:latin typeface="Calibri"/>
                <a:ea typeface="楷体" pitchFamily="49" charset="-122"/>
                <a:cs typeface="Times New Roman" pitchFamily="18" charset="0"/>
              </a:rPr>
              <a:t>j++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	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扫描下一条边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kern="0" dirty="0">
                <a:solidFill>
                  <a:srgbClr val="FF33CC"/>
                </a:solidFill>
                <a:latin typeface="Calibri"/>
                <a:ea typeface="楷体" pitchFamily="49" charset="-122"/>
                <a:cs typeface="Times New Roman" pitchFamily="18" charset="0"/>
              </a:rPr>
              <a:t> //end while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b="1" kern="0" dirty="0">
                <a:solidFill>
                  <a:srgbClr val="FF33CC"/>
                </a:solidFill>
                <a:latin typeface="Calibri"/>
                <a:ea typeface="楷体" pitchFamily="49" charset="-122"/>
                <a:cs typeface="Times New Roman" pitchFamily="18" charset="0"/>
              </a:rPr>
              <a:t>//end Kruskal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AFD143C-7F8B-4CB4-A164-EFEFC184B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354404"/>
              </p:ext>
            </p:extLst>
          </p:nvPr>
        </p:nvGraphicFramePr>
        <p:xfrm>
          <a:off x="6971546" y="862612"/>
          <a:ext cx="4986450" cy="1008063"/>
        </p:xfrm>
        <a:graphic>
          <a:graphicData uri="http://schemas.openxmlformats.org/drawingml/2006/table">
            <a:tbl>
              <a:tblPr firstRow="1" firstCol="1" bandRow="1"/>
              <a:tblGrid>
                <a:gridCol w="49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6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0 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1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1 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2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6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787DA20-08C7-4252-8382-6EF0EFBC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40522"/>
              </p:ext>
            </p:extLst>
          </p:nvPr>
        </p:nvGraphicFramePr>
        <p:xfrm>
          <a:off x="7081372" y="530970"/>
          <a:ext cx="4986452" cy="274320"/>
        </p:xfrm>
        <a:graphic>
          <a:graphicData uri="http://schemas.openxmlformats.org/drawingml/2006/table">
            <a:tbl>
              <a:tblPr firstRow="1" firstCol="1" bandRow="1"/>
              <a:tblGrid>
                <a:gridCol w="49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0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1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2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3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4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6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7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8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9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52">
            <a:extLst>
              <a:ext uri="{FF2B5EF4-FFF2-40B4-BE49-F238E27FC236}">
                <a16:creationId xmlns:a16="http://schemas.microsoft.com/office/drawing/2014/main" id="{4AE3F446-32E3-42E5-AD7B-6144AD738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67262"/>
            <a:ext cx="26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zh-CN" altLang="en-US" sz="2000" b="1" i="1" dirty="0">
              <a:solidFill>
                <a:srgbClr val="D6009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3">
            <a:extLst>
              <a:ext uri="{FF2B5EF4-FFF2-40B4-BE49-F238E27FC236}">
                <a16:creationId xmlns:a16="http://schemas.microsoft.com/office/drawing/2014/main" id="{F965AE9A-5D87-476E-9092-BB756F1B1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862612"/>
            <a:ext cx="504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u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C217A82D-9735-4047-B1B8-923EEC255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187256"/>
            <a:ext cx="5046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宋体" charset="-122"/>
              </a:rPr>
              <a:t>v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8" name="TextBox 55">
            <a:extLst>
              <a:ext uri="{FF2B5EF4-FFF2-40B4-BE49-F238E27FC236}">
                <a16:creationId xmlns:a16="http://schemas.microsoft.com/office/drawing/2014/main" id="{EF2B74D5-C40D-4783-8E37-8FEC761B3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11899"/>
            <a:ext cx="37762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w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5C0C459-0146-437B-A843-A67885F86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14083"/>
              </p:ext>
            </p:extLst>
          </p:nvPr>
        </p:nvGraphicFramePr>
        <p:xfrm>
          <a:off x="8706737" y="4910720"/>
          <a:ext cx="3067284" cy="323912"/>
        </p:xfrm>
        <a:graphic>
          <a:graphicData uri="http://schemas.openxmlformats.org/drawingml/2006/table">
            <a:tbl>
              <a:tblPr firstRow="1" firstCol="1" bandRow="1"/>
              <a:tblGrid>
                <a:gridCol w="51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0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1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2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3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  4 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 5 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4F2D641-B670-4866-B1A2-515FF933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124427"/>
              </p:ext>
            </p:extLst>
          </p:nvPr>
        </p:nvGraphicFramePr>
        <p:xfrm>
          <a:off x="8743722" y="5234632"/>
          <a:ext cx="3067278" cy="336550"/>
        </p:xfrm>
        <a:graphic>
          <a:graphicData uri="http://schemas.openxmlformats.org/drawingml/2006/table">
            <a:tbl>
              <a:tblPr firstRow="1" firstCol="1" bandRow="1"/>
              <a:tblGrid>
                <a:gridCol w="5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5">
            <a:extLst>
              <a:ext uri="{FF2B5EF4-FFF2-40B4-BE49-F238E27FC236}">
                <a16:creationId xmlns:a16="http://schemas.microsoft.com/office/drawing/2014/main" id="{9AA9497C-19D5-4B75-AD5D-3EEA89B04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49" y="5234632"/>
            <a:ext cx="72008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宋体" charset="-122"/>
              </a:rPr>
              <a:t>vset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09C7F94-C925-4832-B4B3-42827B93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25340"/>
              </p:ext>
            </p:extLst>
          </p:nvPr>
        </p:nvGraphicFramePr>
        <p:xfrm>
          <a:off x="8743722" y="5954712"/>
          <a:ext cx="3067278" cy="336550"/>
        </p:xfrm>
        <a:graphic>
          <a:graphicData uri="http://schemas.openxmlformats.org/drawingml/2006/table">
            <a:tbl>
              <a:tblPr firstRow="1" firstCol="1" bandRow="1"/>
              <a:tblGrid>
                <a:gridCol w="5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9">
            <a:extLst>
              <a:ext uri="{FF2B5EF4-FFF2-40B4-BE49-F238E27FC236}">
                <a16:creationId xmlns:a16="http://schemas.microsoft.com/office/drawing/2014/main" id="{A28FD78A-6290-4CC4-B8F9-6A15E070D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49" y="5954712"/>
            <a:ext cx="72008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宋体" charset="-122"/>
              </a:rPr>
              <a:t>vset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9448D25-802C-4F04-A74C-A06055FC4AFC}"/>
              </a:ext>
            </a:extLst>
          </p:cNvPr>
          <p:cNvCxnSpPr>
            <a:cxnSpLocks/>
          </p:cNvCxnSpPr>
          <p:nvPr/>
        </p:nvCxnSpPr>
        <p:spPr>
          <a:xfrm>
            <a:off x="3276600" y="4419600"/>
            <a:ext cx="6667175" cy="100806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9A539F8-5E90-41CF-92EF-2E60A5058406}"/>
              </a:ext>
            </a:extLst>
          </p:cNvPr>
          <p:cNvCxnSpPr>
            <a:cxnSpLocks/>
          </p:cNvCxnSpPr>
          <p:nvPr/>
        </p:nvCxnSpPr>
        <p:spPr>
          <a:xfrm>
            <a:off x="3276600" y="4800600"/>
            <a:ext cx="6688403" cy="1359246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7" name="下箭头 75776">
            <a:extLst>
              <a:ext uri="{FF2B5EF4-FFF2-40B4-BE49-F238E27FC236}">
                <a16:creationId xmlns:a16="http://schemas.microsoft.com/office/drawing/2014/main" id="{73A6DAE9-4776-4C34-BF4A-FD3E25D53089}"/>
              </a:ext>
            </a:extLst>
          </p:cNvPr>
          <p:cNvSpPr/>
          <p:nvPr/>
        </p:nvSpPr>
        <p:spPr bwMode="auto">
          <a:xfrm>
            <a:off x="9943775" y="5594796"/>
            <a:ext cx="157118" cy="340180"/>
          </a:xfrm>
          <a:prstGeom prst="downArrow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 eaLnBrk="1" hangingPunct="1"/>
            <a:endParaRPr lang="zh-CN" altLang="en-US" sz="18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72526EF-EFCB-4CFE-AE19-F5FD3C36368B}"/>
              </a:ext>
            </a:extLst>
          </p:cNvPr>
          <p:cNvCxnSpPr>
            <a:cxnSpLocks/>
          </p:cNvCxnSpPr>
          <p:nvPr/>
        </p:nvCxnSpPr>
        <p:spPr>
          <a:xfrm flipV="1">
            <a:off x="10467598" y="4173600"/>
            <a:ext cx="0" cy="737120"/>
          </a:xfrm>
          <a:prstGeom prst="straightConnector1">
            <a:avLst/>
          </a:prstGeom>
          <a:noFill/>
          <a:ln w="28575" cap="flat" cmpd="sng" algn="ctr">
            <a:solidFill>
              <a:srgbClr val="0000CC"/>
            </a:solidFill>
            <a:prstDash val="solid"/>
            <a:tailEnd type="arrow"/>
          </a:ln>
          <a:effectLst/>
        </p:spPr>
      </p:cxnSp>
      <p:grpSp>
        <p:nvGrpSpPr>
          <p:cNvPr id="59" name="Group 125">
            <a:extLst>
              <a:ext uri="{FF2B5EF4-FFF2-40B4-BE49-F238E27FC236}">
                <a16:creationId xmlns:a16="http://schemas.microsoft.com/office/drawing/2014/main" id="{A94299DA-8C6D-4707-9305-13FF94671554}"/>
              </a:ext>
            </a:extLst>
          </p:cNvPr>
          <p:cNvGrpSpPr>
            <a:grpSpLocks/>
          </p:cNvGrpSpPr>
          <p:nvPr/>
        </p:nvGrpSpPr>
        <p:grpSpPr bwMode="auto">
          <a:xfrm>
            <a:off x="8742626" y="2222563"/>
            <a:ext cx="3281627" cy="1951037"/>
            <a:chOff x="4080" y="1344"/>
            <a:chExt cx="1381" cy="1229"/>
          </a:xfrm>
        </p:grpSpPr>
        <p:grpSp>
          <p:nvGrpSpPr>
            <p:cNvPr id="60" name="Group 33">
              <a:extLst>
                <a:ext uri="{FF2B5EF4-FFF2-40B4-BE49-F238E27FC236}">
                  <a16:creationId xmlns:a16="http://schemas.microsoft.com/office/drawing/2014/main" id="{9929F1BC-41DF-461D-BB38-0962974549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1" y="1824"/>
              <a:ext cx="286" cy="269"/>
              <a:chOff x="1532" y="1657"/>
              <a:chExt cx="288" cy="269"/>
            </a:xfrm>
          </p:grpSpPr>
          <p:sp>
            <p:nvSpPr>
              <p:cNvPr id="96" name="Oval 34">
                <a:extLst>
                  <a:ext uri="{FF2B5EF4-FFF2-40B4-BE49-F238E27FC236}">
                    <a16:creationId xmlns:a16="http://schemas.microsoft.com/office/drawing/2014/main" id="{7CAFD61B-3FF0-4363-9805-4A4491643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7" name="Text Box 35">
                <a:extLst>
                  <a:ext uri="{FF2B5EF4-FFF2-40B4-BE49-F238E27FC236}">
                    <a16:creationId xmlns:a16="http://schemas.microsoft.com/office/drawing/2014/main" id="{5E7D35E2-975D-44C7-B99E-DD0A70324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2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1" name="Group 36">
              <a:extLst>
                <a:ext uri="{FF2B5EF4-FFF2-40B4-BE49-F238E27FC236}">
                  <a16:creationId xmlns:a16="http://schemas.microsoft.com/office/drawing/2014/main" id="{387EEC6D-38EB-47A1-8D9E-E66E6DB1CB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1" y="1344"/>
              <a:ext cx="286" cy="269"/>
              <a:chOff x="1532" y="1657"/>
              <a:chExt cx="288" cy="269"/>
            </a:xfrm>
          </p:grpSpPr>
          <p:sp>
            <p:nvSpPr>
              <p:cNvPr id="94" name="Oval 37">
                <a:extLst>
                  <a:ext uri="{FF2B5EF4-FFF2-40B4-BE49-F238E27FC236}">
                    <a16:creationId xmlns:a16="http://schemas.microsoft.com/office/drawing/2014/main" id="{1225C7DC-0371-4805-8EA7-CF9B449E8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5" name="Text Box 38">
                <a:extLst>
                  <a:ext uri="{FF2B5EF4-FFF2-40B4-BE49-F238E27FC236}">
                    <a16:creationId xmlns:a16="http://schemas.microsoft.com/office/drawing/2014/main" id="{A44872D2-1FF4-401D-AE1E-D34D7D2FF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0" y="1680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0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2" name="Group 39">
              <a:extLst>
                <a:ext uri="{FF2B5EF4-FFF2-40B4-BE49-F238E27FC236}">
                  <a16:creationId xmlns:a16="http://schemas.microsoft.com/office/drawing/2014/main" id="{5731F379-9DE0-4CFB-A813-BA1210AA0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5" y="1728"/>
              <a:ext cx="286" cy="269"/>
              <a:chOff x="1532" y="1657"/>
              <a:chExt cx="288" cy="269"/>
            </a:xfrm>
          </p:grpSpPr>
          <p:sp>
            <p:nvSpPr>
              <p:cNvPr id="92" name="Oval 40">
                <a:extLst>
                  <a:ext uri="{FF2B5EF4-FFF2-40B4-BE49-F238E27FC236}">
                    <a16:creationId xmlns:a16="http://schemas.microsoft.com/office/drawing/2014/main" id="{D8B19FA1-D248-4B05-9DE2-6543C3652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3" name="Text Box 41">
                <a:extLst>
                  <a:ext uri="{FF2B5EF4-FFF2-40B4-BE49-F238E27FC236}">
                    <a16:creationId xmlns:a16="http://schemas.microsoft.com/office/drawing/2014/main" id="{0525A9F9-2768-49FE-A362-564899D0E4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3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3" name="Group 42">
              <a:extLst>
                <a:ext uri="{FF2B5EF4-FFF2-40B4-BE49-F238E27FC236}">
                  <a16:creationId xmlns:a16="http://schemas.microsoft.com/office/drawing/2014/main" id="{7AF9EA3E-5ACD-41E2-BFE9-7560793D8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4" y="2304"/>
              <a:ext cx="286" cy="269"/>
              <a:chOff x="1532" y="1657"/>
              <a:chExt cx="211" cy="269"/>
            </a:xfrm>
          </p:grpSpPr>
          <p:sp>
            <p:nvSpPr>
              <p:cNvPr id="90" name="Oval 43">
                <a:extLst>
                  <a:ext uri="{FF2B5EF4-FFF2-40B4-BE49-F238E27FC236}">
                    <a16:creationId xmlns:a16="http://schemas.microsoft.com/office/drawing/2014/main" id="{0A9B9D58-29AA-4EC0-AB9B-409E80042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10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1" name="Text Box 44">
                <a:extLst>
                  <a:ext uri="{FF2B5EF4-FFF2-40B4-BE49-F238E27FC236}">
                    <a16:creationId xmlns:a16="http://schemas.microsoft.com/office/drawing/2014/main" id="{1ACEABEE-4FDF-47D0-B6F0-206FA70BFF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1680"/>
                <a:ext cx="18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隶书" pitchFamily="49" charset="-122"/>
                  </a:rPr>
                  <a:t>5</a:t>
                </a:r>
                <a:endParaRPr kumimoji="1" lang="en-US" altLang="zh-CN" sz="18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4" name="Group 45">
              <a:extLst>
                <a:ext uri="{FF2B5EF4-FFF2-40B4-BE49-F238E27FC236}">
                  <a16:creationId xmlns:a16="http://schemas.microsoft.com/office/drawing/2014/main" id="{1F89E832-ED09-459C-9C78-136E543CB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5" y="2304"/>
              <a:ext cx="286" cy="269"/>
              <a:chOff x="1603" y="1657"/>
              <a:chExt cx="217" cy="269"/>
            </a:xfrm>
          </p:grpSpPr>
          <p:sp>
            <p:nvSpPr>
              <p:cNvPr id="88" name="Oval 46">
                <a:extLst>
                  <a:ext uri="{FF2B5EF4-FFF2-40B4-BE49-F238E27FC236}">
                    <a16:creationId xmlns:a16="http://schemas.microsoft.com/office/drawing/2014/main" id="{E1A093C6-26E8-4ED6-A580-016734E40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3" y="1657"/>
                <a:ext cx="217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89" name="Text Box 47">
                <a:extLst>
                  <a:ext uri="{FF2B5EF4-FFF2-40B4-BE49-F238E27FC236}">
                    <a16:creationId xmlns:a16="http://schemas.microsoft.com/office/drawing/2014/main" id="{28FCBE6B-0FDF-4B27-98A6-84FC87786B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4" y="168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隶书" pitchFamily="49" charset="-122"/>
                  </a:rPr>
                  <a:t>4</a:t>
                </a:r>
                <a:endParaRPr kumimoji="1" lang="en-US" altLang="zh-CN" sz="18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5" name="Group 48">
              <a:extLst>
                <a:ext uri="{FF2B5EF4-FFF2-40B4-BE49-F238E27FC236}">
                  <a16:creationId xmlns:a16="http://schemas.microsoft.com/office/drawing/2014/main" id="{D6462770-52F1-4272-B672-5CDE38F18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728"/>
              <a:ext cx="286" cy="269"/>
              <a:chOff x="1532" y="1657"/>
              <a:chExt cx="288" cy="269"/>
            </a:xfrm>
          </p:grpSpPr>
          <p:sp>
            <p:nvSpPr>
              <p:cNvPr id="86" name="Oval 49">
                <a:extLst>
                  <a:ext uri="{FF2B5EF4-FFF2-40B4-BE49-F238E27FC236}">
                    <a16:creationId xmlns:a16="http://schemas.microsoft.com/office/drawing/2014/main" id="{7F571A45-1D0A-49AF-BADB-5A627E7B4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87" name="Text Box 50">
                <a:extLst>
                  <a:ext uri="{FF2B5EF4-FFF2-40B4-BE49-F238E27FC236}">
                    <a16:creationId xmlns:a16="http://schemas.microsoft.com/office/drawing/2014/main" id="{6338D7B8-03C3-495C-AC57-53E3E92D2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0" y="168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隶书" pitchFamily="49" charset="-122"/>
                  </a:rPr>
                  <a:t>1</a:t>
                </a:r>
                <a:endParaRPr kumimoji="1" lang="en-US" altLang="zh-CN" sz="18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66" name="Line 52">
              <a:extLst>
                <a:ext uri="{FF2B5EF4-FFF2-40B4-BE49-F238E27FC236}">
                  <a16:creationId xmlns:a16="http://schemas.microsoft.com/office/drawing/2014/main" id="{E93980A0-58B4-4746-9F3B-E6A6A46A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0" y="1525"/>
              <a:ext cx="286" cy="24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" name="Line 53">
              <a:extLst>
                <a:ext uri="{FF2B5EF4-FFF2-40B4-BE49-F238E27FC236}">
                  <a16:creationId xmlns:a16="http://schemas.microsoft.com/office/drawing/2014/main" id="{E7179648-49BF-4D9A-99DE-4F49758D3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1997"/>
              <a:ext cx="143" cy="307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8" name="Line 54">
              <a:extLst>
                <a:ext uri="{FF2B5EF4-FFF2-40B4-BE49-F238E27FC236}">
                  <a16:creationId xmlns:a16="http://schemas.microsoft.com/office/drawing/2014/main" id="{506DA717-792B-4F8C-8EB9-14C72D8DA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2" y="1991"/>
              <a:ext cx="139" cy="307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" name="Line 55">
              <a:extLst>
                <a:ext uri="{FF2B5EF4-FFF2-40B4-BE49-F238E27FC236}">
                  <a16:creationId xmlns:a16="http://schemas.microsoft.com/office/drawing/2014/main" id="{67502ED3-7C50-4D77-9C98-F07325569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448"/>
              <a:ext cx="333" cy="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0" name="Line 56">
              <a:extLst>
                <a:ext uri="{FF2B5EF4-FFF2-40B4-BE49-F238E27FC236}">
                  <a16:creationId xmlns:a16="http://schemas.microsoft.com/office/drawing/2014/main" id="{EDEA3793-C030-430C-96A7-0E3A412CD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4" y="1626"/>
              <a:ext cx="6" cy="198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1" name="Line 57">
              <a:extLst>
                <a:ext uri="{FF2B5EF4-FFF2-40B4-BE49-F238E27FC236}">
                  <a16:creationId xmlns:a16="http://schemas.microsoft.com/office/drawing/2014/main" id="{462B16EF-61E0-4CF0-BDA9-ECA06981A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6" y="2078"/>
              <a:ext cx="190" cy="255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2" name="Line 58">
              <a:extLst>
                <a:ext uri="{FF2B5EF4-FFF2-40B4-BE49-F238E27FC236}">
                  <a16:creationId xmlns:a16="http://schemas.microsoft.com/office/drawing/2014/main" id="{C610EEAD-336A-437A-917E-59575C63A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1" y="2091"/>
              <a:ext cx="198" cy="21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" name="Line 59">
              <a:extLst>
                <a:ext uri="{FF2B5EF4-FFF2-40B4-BE49-F238E27FC236}">
                  <a16:creationId xmlns:a16="http://schemas.microsoft.com/office/drawing/2014/main" id="{56C3D573-BD1F-4593-A301-1A11A57DA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6" y="1872"/>
              <a:ext cx="285" cy="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4" name="Line 60">
              <a:extLst>
                <a:ext uri="{FF2B5EF4-FFF2-40B4-BE49-F238E27FC236}">
                  <a16:creationId xmlns:a16="http://schemas.microsoft.com/office/drawing/2014/main" id="{7390ECAF-68BF-479A-A4C3-2E7EE5117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3" y="1872"/>
              <a:ext cx="242" cy="5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5" name="Text Box 61">
              <a:extLst>
                <a:ext uri="{FF2B5EF4-FFF2-40B4-BE49-F238E27FC236}">
                  <a16:creationId xmlns:a16="http://schemas.microsoft.com/office/drawing/2014/main" id="{ABCB6744-294B-42F9-85CF-F9E62E4F7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" y="2016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3</a:t>
              </a:r>
            </a:p>
          </p:txBody>
        </p:sp>
        <p:sp>
          <p:nvSpPr>
            <p:cNvPr id="76" name="Text Box 62">
              <a:extLst>
                <a:ext uri="{FF2B5EF4-FFF2-40B4-BE49-F238E27FC236}">
                  <a16:creationId xmlns:a16="http://schemas.microsoft.com/office/drawing/2014/main" id="{63F9D62A-1362-4BE5-A6CF-8DC2B47C7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" y="139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77" name="Text Box 63">
              <a:extLst>
                <a:ext uri="{FF2B5EF4-FFF2-40B4-BE49-F238E27FC236}">
                  <a16:creationId xmlns:a16="http://schemas.microsoft.com/office/drawing/2014/main" id="{D2CCCB61-C99D-4AA7-8390-76FCBD4BC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2" y="139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78" name="Text Box 64">
              <a:extLst>
                <a:ext uri="{FF2B5EF4-FFF2-40B4-BE49-F238E27FC236}">
                  <a16:creationId xmlns:a16="http://schemas.microsoft.com/office/drawing/2014/main" id="{D5B01D84-3245-4561-B449-C49A321B5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2064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2</a:t>
              </a:r>
            </a:p>
          </p:txBody>
        </p:sp>
        <p:sp>
          <p:nvSpPr>
            <p:cNvPr id="79" name="Text Box 65">
              <a:extLst>
                <a:ext uri="{FF2B5EF4-FFF2-40B4-BE49-F238E27FC236}">
                  <a16:creationId xmlns:a16="http://schemas.microsoft.com/office/drawing/2014/main" id="{338756A3-ECF6-4EE4-8D3F-B27A30CE3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8" y="1584"/>
              <a:ext cx="1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FF33CC"/>
                  </a:solidFill>
                  <a:latin typeface="隶书" pitchFamily="49" charset="-122"/>
                  <a:ea typeface="隶书" pitchFamily="49" charset="-122"/>
                </a:rPr>
                <a:t>1</a:t>
              </a:r>
            </a:p>
          </p:txBody>
        </p:sp>
        <p:sp>
          <p:nvSpPr>
            <p:cNvPr id="80" name="Text Box 66">
              <a:extLst>
                <a:ext uri="{FF2B5EF4-FFF2-40B4-BE49-F238E27FC236}">
                  <a16:creationId xmlns:a16="http://schemas.microsoft.com/office/drawing/2014/main" id="{7B779B38-22D1-48F0-A629-E7E28CE8E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1920"/>
              <a:ext cx="1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81" name="Text Box 67">
              <a:extLst>
                <a:ext uri="{FF2B5EF4-FFF2-40B4-BE49-F238E27FC236}">
                  <a16:creationId xmlns:a16="http://schemas.microsoft.com/office/drawing/2014/main" id="{DD686DE1-C6E7-4012-9540-2909484EC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7" y="1680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82" name="Text Box 68">
              <a:extLst>
                <a:ext uri="{FF2B5EF4-FFF2-40B4-BE49-F238E27FC236}">
                  <a16:creationId xmlns:a16="http://schemas.microsoft.com/office/drawing/2014/main" id="{90354169-982D-476E-AA1D-7319E5534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1680"/>
              <a:ext cx="1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83" name="Text Box 69">
              <a:extLst>
                <a:ext uri="{FF2B5EF4-FFF2-40B4-BE49-F238E27FC236}">
                  <a16:creationId xmlns:a16="http://schemas.microsoft.com/office/drawing/2014/main" id="{1049BC7C-4FDE-4CB4-A287-E6432DA96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7" y="196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4</a:t>
              </a:r>
            </a:p>
          </p:txBody>
        </p:sp>
        <p:sp>
          <p:nvSpPr>
            <p:cNvPr id="84" name="Text Box 70">
              <a:extLst>
                <a:ext uri="{FF2B5EF4-FFF2-40B4-BE49-F238E27FC236}">
                  <a16:creationId xmlns:a16="http://schemas.microsoft.com/office/drawing/2014/main" id="{33E0BA76-F8EA-4387-BE7C-A248DAB3B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9" y="220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85" name="Line 72">
              <a:extLst>
                <a:ext uri="{FF2B5EF4-FFF2-40B4-BE49-F238E27FC236}">
                  <a16:creationId xmlns:a16="http://schemas.microsoft.com/office/drawing/2014/main" id="{8F7B393D-06D5-4A94-80AB-7D90BC162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1517"/>
              <a:ext cx="307" cy="263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106" name="TextBox 16">
            <a:extLst>
              <a:ext uri="{FF2B5EF4-FFF2-40B4-BE49-F238E27FC236}">
                <a16:creationId xmlns:a16="http://schemas.microsoft.com/office/drawing/2014/main" id="{26FA5827-C3F8-4C30-9988-CA52F51331F5}"/>
              </a:ext>
            </a:extLst>
          </p:cNvPr>
          <p:cNvSpPr txBox="1"/>
          <p:nvPr/>
        </p:nvSpPr>
        <p:spPr>
          <a:xfrm>
            <a:off x="1890407" y="6103194"/>
            <a:ext cx="6016910" cy="453183"/>
          </a:xfrm>
          <a:prstGeom prst="rect">
            <a:avLst/>
          </a:prstGeom>
          <a:solidFill>
            <a:srgbClr val="FFFFCC"/>
          </a:solidFill>
          <a:ln w="28575">
            <a:solidFill>
              <a:srgbClr val="008000"/>
            </a:solidFill>
          </a:ln>
        </p:spPr>
        <p:txBody>
          <a:bodyPr wrap="square" lIns="0" tIns="72000" rIns="0" bIns="72000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次循环：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k=1,j=0</a:t>
            </a:r>
            <a:r>
              <a:rPr lang="zh-CN" altLang="en-US" sz="2000" b="1" dirty="0">
                <a:solidFill>
                  <a:srgbClr val="008000"/>
                </a:solidFill>
                <a:latin typeface="Arial" panose="020B0604020202020204" pitchFamily="34" charset="0"/>
              </a:rPr>
              <a:t>时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u1=0,v1=2, sn1=0,sn2=2</a:t>
            </a:r>
            <a:endParaRPr lang="zh-CN" altLang="en-US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8C346F2-FE1E-4D14-A094-30D72C922C85}"/>
              </a:ext>
            </a:extLst>
          </p:cNvPr>
          <p:cNvSpPr txBox="1"/>
          <p:nvPr/>
        </p:nvSpPr>
        <p:spPr>
          <a:xfrm flipH="1">
            <a:off x="5751654" y="376224"/>
            <a:ext cx="10919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数组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CDB28B14-5CD9-4F29-AC0C-F181ED3DF505}"/>
                  </a:ext>
                </a:extLst>
              </p14:cNvPr>
              <p14:cNvContentPartPr/>
              <p14:nvPr/>
            </p14:nvContentPartPr>
            <p14:xfrm>
              <a:off x="79468" y="2046516"/>
              <a:ext cx="360" cy="36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CDB28B14-5CD9-4F29-AC0C-F181ED3DF5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68" y="20375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1F9BE8BC-6342-4398-A0CB-F4A13F133ECD}"/>
                  </a:ext>
                </a:extLst>
              </p14:cNvPr>
              <p14:cNvContentPartPr/>
              <p14:nvPr/>
            </p14:nvContentPartPr>
            <p14:xfrm>
              <a:off x="1876228" y="1030236"/>
              <a:ext cx="5222520" cy="73980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1F9BE8BC-6342-4398-A0CB-F4A13F133E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7228" y="1021596"/>
                <a:ext cx="5240160" cy="7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1E680A99-91C2-419F-92A0-0B768C322835}"/>
                  </a:ext>
                </a:extLst>
              </p14:cNvPr>
              <p14:cNvContentPartPr/>
              <p14:nvPr/>
            </p14:nvContentPartPr>
            <p14:xfrm>
              <a:off x="2870188" y="1296636"/>
              <a:ext cx="4317480" cy="49500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1E680A99-91C2-419F-92A0-0B768C322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1548" y="1287636"/>
                <a:ext cx="43351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94109B80-26F1-4C10-B877-E33776F6977F}"/>
                  </a:ext>
                </a:extLst>
              </p14:cNvPr>
              <p14:cNvContentPartPr/>
              <p14:nvPr/>
            </p14:nvContentPartPr>
            <p14:xfrm>
              <a:off x="2328028" y="2271156"/>
              <a:ext cx="6570000" cy="315180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94109B80-26F1-4C10-B877-E33776F697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9388" y="2262156"/>
                <a:ext cx="6587640" cy="31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601E1F6B-B35C-4D07-8740-E9FB7F5ADEE9}"/>
                  </a:ext>
                </a:extLst>
              </p14:cNvPr>
              <p14:cNvContentPartPr/>
              <p14:nvPr/>
            </p14:nvContentPartPr>
            <p14:xfrm>
              <a:off x="2269348" y="2524956"/>
              <a:ext cx="7675920" cy="325512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601E1F6B-B35C-4D07-8740-E9FB7F5ADE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60708" y="2516316"/>
                <a:ext cx="7693560" cy="32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5E0A5CFC-A7AA-404F-BFE1-35E1CB5FCF31}"/>
                  </a:ext>
                </a:extLst>
              </p14:cNvPr>
              <p14:cNvContentPartPr/>
              <p14:nvPr/>
            </p14:nvContentPartPr>
            <p14:xfrm>
              <a:off x="9021148" y="6221076"/>
              <a:ext cx="991080" cy="27576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5E0A5CFC-A7AA-404F-BFE1-35E1CB5FCF3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12508" y="6212436"/>
                <a:ext cx="10087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01C1A396-0ED0-4AEF-A862-4C089F758CAB}"/>
                  </a:ext>
                </a:extLst>
              </p14:cNvPr>
              <p14:cNvContentPartPr/>
              <p14:nvPr/>
            </p14:nvContentPartPr>
            <p14:xfrm>
              <a:off x="5640388" y="1767156"/>
              <a:ext cx="1459440" cy="140112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01C1A396-0ED0-4AEF-A862-4C089F758C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31388" y="1758516"/>
                <a:ext cx="1477080" cy="141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719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 animBg="1"/>
      <p:bldP spid="10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>
            <a:extLst>
              <a:ext uri="{FF2B5EF4-FFF2-40B4-BE49-F238E27FC236}">
                <a16:creationId xmlns:a16="http://schemas.microsoft.com/office/drawing/2014/main" id="{D0131E92-18B2-4BCC-AF44-FF23BE669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06" y="884729"/>
            <a:ext cx="8765567" cy="49013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while (k&lt;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g.n</a:t>
            </a:r>
            <a:r>
              <a:rPr kumimoji="1" lang="en-US" altLang="zh-CN" sz="2000" b="1" kern="0" dirty="0">
                <a:solidFill>
                  <a:schemeClr val="accent5">
                    <a:lumMod val="25000"/>
                  </a:schemeClr>
                </a:solidFill>
                <a:latin typeface="Calibri"/>
                <a:ea typeface="楷体" pitchFamily="49" charset="-122"/>
                <a:cs typeface="Times New Roman" pitchFamily="18" charset="0"/>
              </a:rPr>
              <a:t>) { </a:t>
            </a: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生成的边数小于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时循环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u1=E[j].u;v1=E[j].v;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取一条边的头尾顶点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u1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sn2=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[v1]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分别得到两个顶点所属的集合编号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!=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sn2</a:t>
            </a:r>
            <a:r>
              <a:rPr kumimoji="1" lang="en-US" altLang="zh-CN" sz="2000" b="1" kern="0" dirty="0">
                <a:solidFill>
                  <a:srgbClr val="006600"/>
                </a:solidFill>
                <a:latin typeface="Calibri"/>
                <a:ea typeface="楷体" pitchFamily="49" charset="-122"/>
                <a:cs typeface="Times New Roman" pitchFamily="18" charset="0"/>
              </a:rPr>
              <a:t>) {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两顶点属于不同的集合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 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("(%d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%d):%d\n"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u1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v1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E[j].w);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k++;	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生成边数增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     for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=0;i&lt;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g.n;i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++)		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]==sn2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) 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集合编号为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sn2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的改为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sn1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     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]=sn1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j++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	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扫描下一条边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kern="0" dirty="0">
                <a:solidFill>
                  <a:srgbClr val="FF33CC"/>
                </a:solidFill>
                <a:latin typeface="Calibri"/>
                <a:ea typeface="楷体" pitchFamily="49" charset="-122"/>
                <a:cs typeface="Times New Roman" pitchFamily="18" charset="0"/>
              </a:rPr>
              <a:t> //end while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b="1" kern="0" dirty="0">
                <a:solidFill>
                  <a:srgbClr val="FF33CC"/>
                </a:solidFill>
                <a:latin typeface="Calibri"/>
                <a:ea typeface="楷体" pitchFamily="49" charset="-122"/>
                <a:cs typeface="Times New Roman" pitchFamily="18" charset="0"/>
              </a:rPr>
              <a:t>//end Kruskal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AFD143C-7F8B-4CB4-A164-EFEFC184B6A4}"/>
              </a:ext>
            </a:extLst>
          </p:cNvPr>
          <p:cNvGraphicFramePr>
            <a:graphicFrameLocks noGrp="1"/>
          </p:cNvGraphicFramePr>
          <p:nvPr/>
        </p:nvGraphicFramePr>
        <p:xfrm>
          <a:off x="6971546" y="862612"/>
          <a:ext cx="4986450" cy="1008063"/>
        </p:xfrm>
        <a:graphic>
          <a:graphicData uri="http://schemas.openxmlformats.org/drawingml/2006/table">
            <a:tbl>
              <a:tblPr firstRow="1" firstCol="1" bandRow="1"/>
              <a:tblGrid>
                <a:gridCol w="49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6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0 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1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1 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2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6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787DA20-08C7-4252-8382-6EF0EFBC7130}"/>
              </a:ext>
            </a:extLst>
          </p:cNvPr>
          <p:cNvGraphicFramePr>
            <a:graphicFrameLocks noGrp="1"/>
          </p:cNvGraphicFramePr>
          <p:nvPr/>
        </p:nvGraphicFramePr>
        <p:xfrm>
          <a:off x="7081372" y="530970"/>
          <a:ext cx="4986452" cy="274320"/>
        </p:xfrm>
        <a:graphic>
          <a:graphicData uri="http://schemas.openxmlformats.org/drawingml/2006/table">
            <a:tbl>
              <a:tblPr firstRow="1" firstCol="1" bandRow="1"/>
              <a:tblGrid>
                <a:gridCol w="49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0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1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2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3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4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6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7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8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9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52">
            <a:extLst>
              <a:ext uri="{FF2B5EF4-FFF2-40B4-BE49-F238E27FC236}">
                <a16:creationId xmlns:a16="http://schemas.microsoft.com/office/drawing/2014/main" id="{4AE3F446-32E3-42E5-AD7B-6144AD738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67262"/>
            <a:ext cx="26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zh-CN" altLang="en-US" sz="2000" b="1" i="1" dirty="0">
              <a:solidFill>
                <a:srgbClr val="D6009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3">
            <a:extLst>
              <a:ext uri="{FF2B5EF4-FFF2-40B4-BE49-F238E27FC236}">
                <a16:creationId xmlns:a16="http://schemas.microsoft.com/office/drawing/2014/main" id="{F965AE9A-5D87-476E-9092-BB756F1B1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862612"/>
            <a:ext cx="504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u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C217A82D-9735-4047-B1B8-923EEC255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187256"/>
            <a:ext cx="5046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宋体" charset="-122"/>
              </a:rPr>
              <a:t>v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8" name="TextBox 55">
            <a:extLst>
              <a:ext uri="{FF2B5EF4-FFF2-40B4-BE49-F238E27FC236}">
                <a16:creationId xmlns:a16="http://schemas.microsoft.com/office/drawing/2014/main" id="{EF2B74D5-C40D-4783-8E37-8FEC761B3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11899"/>
            <a:ext cx="37762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w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5C0C459-0146-437B-A843-A67885F86740}"/>
              </a:ext>
            </a:extLst>
          </p:cNvPr>
          <p:cNvGraphicFramePr>
            <a:graphicFrameLocks noGrp="1"/>
          </p:cNvGraphicFramePr>
          <p:nvPr/>
        </p:nvGraphicFramePr>
        <p:xfrm>
          <a:off x="8706737" y="4910720"/>
          <a:ext cx="3067284" cy="323912"/>
        </p:xfrm>
        <a:graphic>
          <a:graphicData uri="http://schemas.openxmlformats.org/drawingml/2006/table">
            <a:tbl>
              <a:tblPr firstRow="1" firstCol="1" bandRow="1"/>
              <a:tblGrid>
                <a:gridCol w="51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0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1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2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3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  4 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 5 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5">
            <a:extLst>
              <a:ext uri="{FF2B5EF4-FFF2-40B4-BE49-F238E27FC236}">
                <a16:creationId xmlns:a16="http://schemas.microsoft.com/office/drawing/2014/main" id="{9AA9497C-19D5-4B75-AD5D-3EEA89B04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49" y="5234632"/>
            <a:ext cx="72008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宋体" charset="-122"/>
              </a:rPr>
              <a:t>vset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09C7F94-C925-4832-B4B3-42827B93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48179"/>
              </p:ext>
            </p:extLst>
          </p:nvPr>
        </p:nvGraphicFramePr>
        <p:xfrm>
          <a:off x="8743722" y="5954712"/>
          <a:ext cx="3067278" cy="336550"/>
        </p:xfrm>
        <a:graphic>
          <a:graphicData uri="http://schemas.openxmlformats.org/drawingml/2006/table">
            <a:tbl>
              <a:tblPr firstRow="1" firstCol="1" bandRow="1"/>
              <a:tblGrid>
                <a:gridCol w="5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9">
            <a:extLst>
              <a:ext uri="{FF2B5EF4-FFF2-40B4-BE49-F238E27FC236}">
                <a16:creationId xmlns:a16="http://schemas.microsoft.com/office/drawing/2014/main" id="{A28FD78A-6290-4CC4-B8F9-6A15E070D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49" y="5954712"/>
            <a:ext cx="72008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宋体" charset="-122"/>
              </a:rPr>
              <a:t>vset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7" name="下箭头 75776">
            <a:extLst>
              <a:ext uri="{FF2B5EF4-FFF2-40B4-BE49-F238E27FC236}">
                <a16:creationId xmlns:a16="http://schemas.microsoft.com/office/drawing/2014/main" id="{73A6DAE9-4776-4C34-BF4A-FD3E25D53089}"/>
              </a:ext>
            </a:extLst>
          </p:cNvPr>
          <p:cNvSpPr/>
          <p:nvPr/>
        </p:nvSpPr>
        <p:spPr bwMode="auto">
          <a:xfrm>
            <a:off x="11483813" y="5596569"/>
            <a:ext cx="157118" cy="340180"/>
          </a:xfrm>
          <a:prstGeom prst="downArrow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 eaLnBrk="1" hangingPunct="1"/>
            <a:endParaRPr lang="zh-CN" altLang="en-US" sz="18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59" name="Group 125">
            <a:extLst>
              <a:ext uri="{FF2B5EF4-FFF2-40B4-BE49-F238E27FC236}">
                <a16:creationId xmlns:a16="http://schemas.microsoft.com/office/drawing/2014/main" id="{A94299DA-8C6D-4707-9305-13FF94671554}"/>
              </a:ext>
            </a:extLst>
          </p:cNvPr>
          <p:cNvGrpSpPr>
            <a:grpSpLocks/>
          </p:cNvGrpSpPr>
          <p:nvPr/>
        </p:nvGrpSpPr>
        <p:grpSpPr bwMode="auto">
          <a:xfrm>
            <a:off x="7843588" y="2116675"/>
            <a:ext cx="3281627" cy="1951037"/>
            <a:chOff x="4080" y="1344"/>
            <a:chExt cx="1381" cy="1229"/>
          </a:xfrm>
        </p:grpSpPr>
        <p:grpSp>
          <p:nvGrpSpPr>
            <p:cNvPr id="60" name="Group 33">
              <a:extLst>
                <a:ext uri="{FF2B5EF4-FFF2-40B4-BE49-F238E27FC236}">
                  <a16:creationId xmlns:a16="http://schemas.microsoft.com/office/drawing/2014/main" id="{9929F1BC-41DF-461D-BB38-0962974549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1" y="1824"/>
              <a:ext cx="286" cy="269"/>
              <a:chOff x="1532" y="1657"/>
              <a:chExt cx="288" cy="269"/>
            </a:xfrm>
          </p:grpSpPr>
          <p:sp>
            <p:nvSpPr>
              <p:cNvPr id="96" name="Oval 34">
                <a:extLst>
                  <a:ext uri="{FF2B5EF4-FFF2-40B4-BE49-F238E27FC236}">
                    <a16:creationId xmlns:a16="http://schemas.microsoft.com/office/drawing/2014/main" id="{7CAFD61B-3FF0-4363-9805-4A4491643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7" name="Text Box 35">
                <a:extLst>
                  <a:ext uri="{FF2B5EF4-FFF2-40B4-BE49-F238E27FC236}">
                    <a16:creationId xmlns:a16="http://schemas.microsoft.com/office/drawing/2014/main" id="{5E7D35E2-975D-44C7-B99E-DD0A70324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2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1" name="Group 36">
              <a:extLst>
                <a:ext uri="{FF2B5EF4-FFF2-40B4-BE49-F238E27FC236}">
                  <a16:creationId xmlns:a16="http://schemas.microsoft.com/office/drawing/2014/main" id="{387EEC6D-38EB-47A1-8D9E-E66E6DB1CB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1" y="1344"/>
              <a:ext cx="286" cy="269"/>
              <a:chOff x="1532" y="1657"/>
              <a:chExt cx="288" cy="269"/>
            </a:xfrm>
          </p:grpSpPr>
          <p:sp>
            <p:nvSpPr>
              <p:cNvPr id="94" name="Oval 37">
                <a:extLst>
                  <a:ext uri="{FF2B5EF4-FFF2-40B4-BE49-F238E27FC236}">
                    <a16:creationId xmlns:a16="http://schemas.microsoft.com/office/drawing/2014/main" id="{1225C7DC-0371-4805-8EA7-CF9B449E8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5" name="Text Box 38">
                <a:extLst>
                  <a:ext uri="{FF2B5EF4-FFF2-40B4-BE49-F238E27FC236}">
                    <a16:creationId xmlns:a16="http://schemas.microsoft.com/office/drawing/2014/main" id="{A44872D2-1FF4-401D-AE1E-D34D7D2FF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0" y="1680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0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2" name="Group 39">
              <a:extLst>
                <a:ext uri="{FF2B5EF4-FFF2-40B4-BE49-F238E27FC236}">
                  <a16:creationId xmlns:a16="http://schemas.microsoft.com/office/drawing/2014/main" id="{5731F379-9DE0-4CFB-A813-BA1210AA0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5" y="1728"/>
              <a:ext cx="286" cy="269"/>
              <a:chOff x="1532" y="1657"/>
              <a:chExt cx="288" cy="269"/>
            </a:xfrm>
          </p:grpSpPr>
          <p:sp>
            <p:nvSpPr>
              <p:cNvPr id="92" name="Oval 40">
                <a:extLst>
                  <a:ext uri="{FF2B5EF4-FFF2-40B4-BE49-F238E27FC236}">
                    <a16:creationId xmlns:a16="http://schemas.microsoft.com/office/drawing/2014/main" id="{D8B19FA1-D248-4B05-9DE2-6543C3652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3" name="Text Box 41">
                <a:extLst>
                  <a:ext uri="{FF2B5EF4-FFF2-40B4-BE49-F238E27FC236}">
                    <a16:creationId xmlns:a16="http://schemas.microsoft.com/office/drawing/2014/main" id="{0525A9F9-2768-49FE-A362-564899D0E4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3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3" name="Group 42">
              <a:extLst>
                <a:ext uri="{FF2B5EF4-FFF2-40B4-BE49-F238E27FC236}">
                  <a16:creationId xmlns:a16="http://schemas.microsoft.com/office/drawing/2014/main" id="{7AF9EA3E-5ACD-41E2-BFE9-7560793D8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4" y="2304"/>
              <a:ext cx="286" cy="269"/>
              <a:chOff x="1532" y="1657"/>
              <a:chExt cx="211" cy="269"/>
            </a:xfrm>
          </p:grpSpPr>
          <p:sp>
            <p:nvSpPr>
              <p:cNvPr id="90" name="Oval 43">
                <a:extLst>
                  <a:ext uri="{FF2B5EF4-FFF2-40B4-BE49-F238E27FC236}">
                    <a16:creationId xmlns:a16="http://schemas.microsoft.com/office/drawing/2014/main" id="{0A9B9D58-29AA-4EC0-AB9B-409E80042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10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1" name="Text Box 44">
                <a:extLst>
                  <a:ext uri="{FF2B5EF4-FFF2-40B4-BE49-F238E27FC236}">
                    <a16:creationId xmlns:a16="http://schemas.microsoft.com/office/drawing/2014/main" id="{1ACEABEE-4FDF-47D0-B6F0-206FA70BFF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1680"/>
                <a:ext cx="18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隶书" pitchFamily="49" charset="-122"/>
                  </a:rPr>
                  <a:t>5</a:t>
                </a:r>
                <a:endParaRPr kumimoji="1" lang="en-US" altLang="zh-CN" sz="18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4" name="Group 45">
              <a:extLst>
                <a:ext uri="{FF2B5EF4-FFF2-40B4-BE49-F238E27FC236}">
                  <a16:creationId xmlns:a16="http://schemas.microsoft.com/office/drawing/2014/main" id="{1F89E832-ED09-459C-9C78-136E543CB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5" y="2304"/>
              <a:ext cx="286" cy="269"/>
              <a:chOff x="1603" y="1657"/>
              <a:chExt cx="217" cy="269"/>
            </a:xfrm>
          </p:grpSpPr>
          <p:sp>
            <p:nvSpPr>
              <p:cNvPr id="88" name="Oval 46">
                <a:extLst>
                  <a:ext uri="{FF2B5EF4-FFF2-40B4-BE49-F238E27FC236}">
                    <a16:creationId xmlns:a16="http://schemas.microsoft.com/office/drawing/2014/main" id="{E1A093C6-26E8-4ED6-A580-016734E40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3" y="1657"/>
                <a:ext cx="217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89" name="Text Box 47">
                <a:extLst>
                  <a:ext uri="{FF2B5EF4-FFF2-40B4-BE49-F238E27FC236}">
                    <a16:creationId xmlns:a16="http://schemas.microsoft.com/office/drawing/2014/main" id="{28FCBE6B-0FDF-4B27-98A6-84FC87786B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4" y="168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隶书" pitchFamily="49" charset="-122"/>
                  </a:rPr>
                  <a:t>4</a:t>
                </a:r>
                <a:endParaRPr kumimoji="1" lang="en-US" altLang="zh-CN" sz="18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5" name="Group 48">
              <a:extLst>
                <a:ext uri="{FF2B5EF4-FFF2-40B4-BE49-F238E27FC236}">
                  <a16:creationId xmlns:a16="http://schemas.microsoft.com/office/drawing/2014/main" id="{D6462770-52F1-4272-B672-5CDE38F18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728"/>
              <a:ext cx="286" cy="269"/>
              <a:chOff x="1532" y="1657"/>
              <a:chExt cx="288" cy="269"/>
            </a:xfrm>
          </p:grpSpPr>
          <p:sp>
            <p:nvSpPr>
              <p:cNvPr id="86" name="Oval 49">
                <a:extLst>
                  <a:ext uri="{FF2B5EF4-FFF2-40B4-BE49-F238E27FC236}">
                    <a16:creationId xmlns:a16="http://schemas.microsoft.com/office/drawing/2014/main" id="{7F571A45-1D0A-49AF-BADB-5A627E7B4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87" name="Text Box 50">
                <a:extLst>
                  <a:ext uri="{FF2B5EF4-FFF2-40B4-BE49-F238E27FC236}">
                    <a16:creationId xmlns:a16="http://schemas.microsoft.com/office/drawing/2014/main" id="{6338D7B8-03C3-495C-AC57-53E3E92D2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0" y="168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隶书" pitchFamily="49" charset="-122"/>
                  </a:rPr>
                  <a:t>1</a:t>
                </a:r>
                <a:endParaRPr kumimoji="1" lang="en-US" altLang="zh-CN" sz="18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66" name="Line 52">
              <a:extLst>
                <a:ext uri="{FF2B5EF4-FFF2-40B4-BE49-F238E27FC236}">
                  <a16:creationId xmlns:a16="http://schemas.microsoft.com/office/drawing/2014/main" id="{E93980A0-58B4-4746-9F3B-E6A6A46A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0" y="1525"/>
              <a:ext cx="286" cy="24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" name="Line 53">
              <a:extLst>
                <a:ext uri="{FF2B5EF4-FFF2-40B4-BE49-F238E27FC236}">
                  <a16:creationId xmlns:a16="http://schemas.microsoft.com/office/drawing/2014/main" id="{E7179648-49BF-4D9A-99DE-4F49758D3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1997"/>
              <a:ext cx="143" cy="307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8" name="Line 54">
              <a:extLst>
                <a:ext uri="{FF2B5EF4-FFF2-40B4-BE49-F238E27FC236}">
                  <a16:creationId xmlns:a16="http://schemas.microsoft.com/office/drawing/2014/main" id="{506DA717-792B-4F8C-8EB9-14C72D8DA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2" y="1991"/>
              <a:ext cx="139" cy="307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" name="Line 55">
              <a:extLst>
                <a:ext uri="{FF2B5EF4-FFF2-40B4-BE49-F238E27FC236}">
                  <a16:creationId xmlns:a16="http://schemas.microsoft.com/office/drawing/2014/main" id="{67502ED3-7C50-4D77-9C98-F07325569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448"/>
              <a:ext cx="333" cy="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0" name="Line 56">
              <a:extLst>
                <a:ext uri="{FF2B5EF4-FFF2-40B4-BE49-F238E27FC236}">
                  <a16:creationId xmlns:a16="http://schemas.microsoft.com/office/drawing/2014/main" id="{EDEA3793-C030-430C-96A7-0E3A412CD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4" y="1626"/>
              <a:ext cx="6" cy="198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1" name="Line 57">
              <a:extLst>
                <a:ext uri="{FF2B5EF4-FFF2-40B4-BE49-F238E27FC236}">
                  <a16:creationId xmlns:a16="http://schemas.microsoft.com/office/drawing/2014/main" id="{462B16EF-61E0-4CF0-BDA9-ECA06981A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6" y="2078"/>
              <a:ext cx="190" cy="255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2" name="Line 58">
              <a:extLst>
                <a:ext uri="{FF2B5EF4-FFF2-40B4-BE49-F238E27FC236}">
                  <a16:creationId xmlns:a16="http://schemas.microsoft.com/office/drawing/2014/main" id="{C610EEAD-336A-437A-917E-59575C63A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1" y="2091"/>
              <a:ext cx="198" cy="21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" name="Line 59">
              <a:extLst>
                <a:ext uri="{FF2B5EF4-FFF2-40B4-BE49-F238E27FC236}">
                  <a16:creationId xmlns:a16="http://schemas.microsoft.com/office/drawing/2014/main" id="{56C3D573-BD1F-4593-A301-1A11A57DA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6" y="1872"/>
              <a:ext cx="285" cy="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4" name="Line 60">
              <a:extLst>
                <a:ext uri="{FF2B5EF4-FFF2-40B4-BE49-F238E27FC236}">
                  <a16:creationId xmlns:a16="http://schemas.microsoft.com/office/drawing/2014/main" id="{7390ECAF-68BF-479A-A4C3-2E7EE5117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3" y="1872"/>
              <a:ext cx="242" cy="5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5" name="Text Box 61">
              <a:extLst>
                <a:ext uri="{FF2B5EF4-FFF2-40B4-BE49-F238E27FC236}">
                  <a16:creationId xmlns:a16="http://schemas.microsoft.com/office/drawing/2014/main" id="{ABCB6744-294B-42F9-85CF-F9E62E4F7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" y="2016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3</a:t>
              </a:r>
            </a:p>
          </p:txBody>
        </p:sp>
        <p:sp>
          <p:nvSpPr>
            <p:cNvPr id="76" name="Text Box 62">
              <a:extLst>
                <a:ext uri="{FF2B5EF4-FFF2-40B4-BE49-F238E27FC236}">
                  <a16:creationId xmlns:a16="http://schemas.microsoft.com/office/drawing/2014/main" id="{63F9D62A-1362-4BE5-A6CF-8DC2B47C7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" y="139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77" name="Text Box 63">
              <a:extLst>
                <a:ext uri="{FF2B5EF4-FFF2-40B4-BE49-F238E27FC236}">
                  <a16:creationId xmlns:a16="http://schemas.microsoft.com/office/drawing/2014/main" id="{D2CCCB61-C99D-4AA7-8390-76FCBD4BC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2" y="139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78" name="Text Box 64">
              <a:extLst>
                <a:ext uri="{FF2B5EF4-FFF2-40B4-BE49-F238E27FC236}">
                  <a16:creationId xmlns:a16="http://schemas.microsoft.com/office/drawing/2014/main" id="{D5B01D84-3245-4561-B449-C49A321B5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2064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 b="1">
                  <a:solidFill>
                    <a:srgbClr val="FF33CC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2</a:t>
              </a:r>
            </a:p>
          </p:txBody>
        </p:sp>
        <p:sp>
          <p:nvSpPr>
            <p:cNvPr id="79" name="Text Box 65">
              <a:extLst>
                <a:ext uri="{FF2B5EF4-FFF2-40B4-BE49-F238E27FC236}">
                  <a16:creationId xmlns:a16="http://schemas.microsoft.com/office/drawing/2014/main" id="{338756A3-ECF6-4EE4-8D3F-B27A30CE3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8" y="1584"/>
              <a:ext cx="1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FF33CC"/>
                  </a:solidFill>
                  <a:latin typeface="隶书" pitchFamily="49" charset="-122"/>
                  <a:ea typeface="隶书" pitchFamily="49" charset="-122"/>
                </a:rPr>
                <a:t>1</a:t>
              </a:r>
            </a:p>
          </p:txBody>
        </p:sp>
        <p:sp>
          <p:nvSpPr>
            <p:cNvPr id="80" name="Text Box 66">
              <a:extLst>
                <a:ext uri="{FF2B5EF4-FFF2-40B4-BE49-F238E27FC236}">
                  <a16:creationId xmlns:a16="http://schemas.microsoft.com/office/drawing/2014/main" id="{7B779B38-22D1-48F0-A629-E7E28CE8E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1920"/>
              <a:ext cx="1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81" name="Text Box 67">
              <a:extLst>
                <a:ext uri="{FF2B5EF4-FFF2-40B4-BE49-F238E27FC236}">
                  <a16:creationId xmlns:a16="http://schemas.microsoft.com/office/drawing/2014/main" id="{DD686DE1-C6E7-4012-9540-2909484EC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7" y="1680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82" name="Text Box 68">
              <a:extLst>
                <a:ext uri="{FF2B5EF4-FFF2-40B4-BE49-F238E27FC236}">
                  <a16:creationId xmlns:a16="http://schemas.microsoft.com/office/drawing/2014/main" id="{90354169-982D-476E-AA1D-7319E5534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1680"/>
              <a:ext cx="1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83" name="Text Box 69">
              <a:extLst>
                <a:ext uri="{FF2B5EF4-FFF2-40B4-BE49-F238E27FC236}">
                  <a16:creationId xmlns:a16="http://schemas.microsoft.com/office/drawing/2014/main" id="{1049BC7C-4FDE-4CB4-A287-E6432DA96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7" y="196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4</a:t>
              </a:r>
            </a:p>
          </p:txBody>
        </p:sp>
        <p:sp>
          <p:nvSpPr>
            <p:cNvPr id="84" name="Text Box 70">
              <a:extLst>
                <a:ext uri="{FF2B5EF4-FFF2-40B4-BE49-F238E27FC236}">
                  <a16:creationId xmlns:a16="http://schemas.microsoft.com/office/drawing/2014/main" id="{33E0BA76-F8EA-4387-BE7C-A248DAB3B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9" y="220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85" name="Line 72">
              <a:extLst>
                <a:ext uri="{FF2B5EF4-FFF2-40B4-BE49-F238E27FC236}">
                  <a16:creationId xmlns:a16="http://schemas.microsoft.com/office/drawing/2014/main" id="{8F7B393D-06D5-4A94-80AB-7D90BC162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1517"/>
              <a:ext cx="307" cy="263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101" name="TextBox 16">
            <a:extLst>
              <a:ext uri="{FF2B5EF4-FFF2-40B4-BE49-F238E27FC236}">
                <a16:creationId xmlns:a16="http://schemas.microsoft.com/office/drawing/2014/main" id="{5EB2B6DC-482B-4381-84EF-E031A61C214F}"/>
              </a:ext>
            </a:extLst>
          </p:cNvPr>
          <p:cNvSpPr txBox="1"/>
          <p:nvPr/>
        </p:nvSpPr>
        <p:spPr>
          <a:xfrm>
            <a:off x="875540" y="5910684"/>
            <a:ext cx="6016910" cy="453183"/>
          </a:xfrm>
          <a:prstGeom prst="rect">
            <a:avLst/>
          </a:prstGeom>
          <a:solidFill>
            <a:srgbClr val="FFFFCC"/>
          </a:solidFill>
          <a:ln w="28575">
            <a:solidFill>
              <a:srgbClr val="008000"/>
            </a:solidFill>
          </a:ln>
        </p:spPr>
        <p:txBody>
          <a:bodyPr wrap="square" lIns="0" tIns="72000" rIns="0" bIns="72000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次循环：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k=2,j=1</a:t>
            </a:r>
            <a:r>
              <a:rPr lang="zh-CN" altLang="en-US" sz="2000" b="1" dirty="0">
                <a:solidFill>
                  <a:srgbClr val="008000"/>
                </a:solidFill>
                <a:latin typeface="Arial" panose="020B0604020202020204" pitchFamily="34" charset="0"/>
              </a:rPr>
              <a:t>时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u1=3,v1=5, sn1=3,sn2=5</a:t>
            </a:r>
            <a:endParaRPr lang="zh-CN" altLang="en-US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09F63F2F-CDD4-4FBB-8100-B1A42FA50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51680"/>
              </p:ext>
            </p:extLst>
          </p:nvPr>
        </p:nvGraphicFramePr>
        <p:xfrm>
          <a:off x="8741817" y="5261558"/>
          <a:ext cx="3067278" cy="336550"/>
        </p:xfrm>
        <a:graphic>
          <a:graphicData uri="http://schemas.openxmlformats.org/drawingml/2006/table">
            <a:tbl>
              <a:tblPr firstRow="1" firstCol="1" bandRow="1"/>
              <a:tblGrid>
                <a:gridCol w="5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9A539F8-5E90-41CF-92EF-2E60A5058406}"/>
              </a:ext>
            </a:extLst>
          </p:cNvPr>
          <p:cNvCxnSpPr>
            <a:cxnSpLocks/>
          </p:cNvCxnSpPr>
          <p:nvPr/>
        </p:nvCxnSpPr>
        <p:spPr>
          <a:xfrm>
            <a:off x="3209771" y="4241754"/>
            <a:ext cx="8220229" cy="187928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88CE0F1-9899-40F2-840F-465ADA7118A1}"/>
                  </a:ext>
                </a:extLst>
              </p14:cNvPr>
              <p14:cNvContentPartPr/>
              <p14:nvPr/>
            </p14:nvContentPartPr>
            <p14:xfrm>
              <a:off x="1894228" y="892356"/>
              <a:ext cx="5750280" cy="4741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88CE0F1-9899-40F2-840F-465ADA7118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5588" y="883356"/>
                <a:ext cx="576792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4D697A0F-49C9-494C-AE38-F0FB99558B26}"/>
                  </a:ext>
                </a:extLst>
              </p14:cNvPr>
              <p14:cNvContentPartPr/>
              <p14:nvPr/>
            </p14:nvContentPartPr>
            <p14:xfrm>
              <a:off x="2811868" y="1431996"/>
              <a:ext cx="5000400" cy="31248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4D697A0F-49C9-494C-AE38-F0FB99558B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3228" y="1422996"/>
                <a:ext cx="501804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25C2CEFC-17E5-4490-9B5E-9C49A1ED0626}"/>
                  </a:ext>
                </a:extLst>
              </p14:cNvPr>
              <p14:cNvContentPartPr/>
              <p14:nvPr/>
            </p14:nvContentPartPr>
            <p14:xfrm>
              <a:off x="2290948" y="1722156"/>
              <a:ext cx="8123760" cy="356868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25C2CEFC-17E5-4490-9B5E-9C49A1ED06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81948" y="1713156"/>
                <a:ext cx="8141400" cy="35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D1B546CD-62D1-46D7-949A-AD483C3B0C84}"/>
                  </a:ext>
                </a:extLst>
              </p14:cNvPr>
              <p14:cNvContentPartPr/>
              <p14:nvPr/>
            </p14:nvContentPartPr>
            <p14:xfrm>
              <a:off x="2248468" y="2141916"/>
              <a:ext cx="9275760" cy="367452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D1B546CD-62D1-46D7-949A-AD483C3B0C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9828" y="2133276"/>
                <a:ext cx="9293400" cy="36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711BF448-BBDB-4EF4-B633-40C7265A354F}"/>
                  </a:ext>
                </a:extLst>
              </p14:cNvPr>
              <p14:cNvContentPartPr/>
              <p14:nvPr/>
            </p14:nvContentPartPr>
            <p14:xfrm>
              <a:off x="5682868" y="1781916"/>
              <a:ext cx="2092680" cy="102528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711BF448-BBDB-4EF4-B633-40C7265A35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74228" y="1773276"/>
                <a:ext cx="2110320" cy="104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5D6EA475-A6BD-409E-A7FE-65176285DEB3}"/>
              </a:ext>
            </a:extLst>
          </p:cNvPr>
          <p:cNvGrpSpPr/>
          <p:nvPr/>
        </p:nvGrpSpPr>
        <p:grpSpPr>
          <a:xfrm>
            <a:off x="10515508" y="6193356"/>
            <a:ext cx="1035360" cy="367920"/>
            <a:chOff x="10515508" y="6193356"/>
            <a:chExt cx="1035360" cy="36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6BA584AF-3A7E-4809-88B0-1D2B8A78A8B9}"/>
                    </a:ext>
                  </a:extLst>
                </p14:cNvPr>
                <p14:cNvContentPartPr/>
                <p14:nvPr/>
              </p14:nvContentPartPr>
              <p14:xfrm>
                <a:off x="10515508" y="6193356"/>
                <a:ext cx="1010160" cy="36792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6BA584AF-3A7E-4809-88B0-1D2B8A78A8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06868" y="6184356"/>
                  <a:ext cx="10278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9E7379D3-345C-43DE-A337-C6F47F306172}"/>
                    </a:ext>
                  </a:extLst>
                </p14:cNvPr>
                <p14:cNvContentPartPr/>
                <p14:nvPr/>
              </p14:nvContentPartPr>
              <p14:xfrm>
                <a:off x="11470948" y="6199476"/>
                <a:ext cx="79920" cy="8388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9E7379D3-345C-43DE-A337-C6F47F3061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462308" y="6190836"/>
                  <a:ext cx="97560" cy="10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297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>
            <a:extLst>
              <a:ext uri="{FF2B5EF4-FFF2-40B4-BE49-F238E27FC236}">
                <a16:creationId xmlns:a16="http://schemas.microsoft.com/office/drawing/2014/main" id="{D0131E92-18B2-4BCC-AF44-FF23BE669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06" y="884729"/>
            <a:ext cx="8765567" cy="49013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while (k&lt;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g.n</a:t>
            </a:r>
            <a:r>
              <a:rPr kumimoji="1" lang="en-US" altLang="zh-CN" sz="2000" b="1" kern="0" dirty="0">
                <a:solidFill>
                  <a:schemeClr val="accent5">
                    <a:lumMod val="25000"/>
                  </a:schemeClr>
                </a:solidFill>
                <a:latin typeface="Calibri"/>
                <a:ea typeface="楷体" pitchFamily="49" charset="-122"/>
                <a:cs typeface="Times New Roman" pitchFamily="18" charset="0"/>
              </a:rPr>
              <a:t>) { </a:t>
            </a: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生成的边数小于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时循环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u1=E[j].u;v1=E[j].v;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取一条边的头尾顶点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u1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sn2=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[v1]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分别得到两个顶点所属的集合编号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!=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sn2</a:t>
            </a:r>
            <a:r>
              <a:rPr kumimoji="1" lang="en-US" altLang="zh-CN" sz="2000" b="1" kern="0" dirty="0">
                <a:solidFill>
                  <a:srgbClr val="006600"/>
                </a:solidFill>
                <a:latin typeface="Calibri"/>
                <a:ea typeface="楷体" pitchFamily="49" charset="-122"/>
                <a:cs typeface="Times New Roman" pitchFamily="18" charset="0"/>
              </a:rPr>
              <a:t>) {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两顶点属于不同的集合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 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("(%d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%d):%d\n"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u1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v1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E[j].w);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k++;	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生成边数增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     for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=0;i&lt;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g.n;i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++)		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]==sn2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) 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集合编号为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sn2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的改为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sn1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     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]=sn1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j++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	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扫描下一条边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kern="0" dirty="0">
                <a:solidFill>
                  <a:srgbClr val="FF33CC"/>
                </a:solidFill>
                <a:latin typeface="Calibri"/>
                <a:ea typeface="楷体" pitchFamily="49" charset="-122"/>
                <a:cs typeface="Times New Roman" pitchFamily="18" charset="0"/>
              </a:rPr>
              <a:t> //end while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b="1" kern="0" dirty="0">
                <a:solidFill>
                  <a:srgbClr val="FF33CC"/>
                </a:solidFill>
                <a:latin typeface="Calibri"/>
                <a:ea typeface="楷体" pitchFamily="49" charset="-122"/>
                <a:cs typeface="Times New Roman" pitchFamily="18" charset="0"/>
              </a:rPr>
              <a:t>//end Kruskal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AFD143C-7F8B-4CB4-A164-EFEFC184B6A4}"/>
              </a:ext>
            </a:extLst>
          </p:cNvPr>
          <p:cNvGraphicFramePr>
            <a:graphicFrameLocks noGrp="1"/>
          </p:cNvGraphicFramePr>
          <p:nvPr/>
        </p:nvGraphicFramePr>
        <p:xfrm>
          <a:off x="6971546" y="862612"/>
          <a:ext cx="4986450" cy="1008063"/>
        </p:xfrm>
        <a:graphic>
          <a:graphicData uri="http://schemas.openxmlformats.org/drawingml/2006/table">
            <a:tbl>
              <a:tblPr firstRow="1" firstCol="1" bandRow="1"/>
              <a:tblGrid>
                <a:gridCol w="49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6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0 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1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1 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2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6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787DA20-08C7-4252-8382-6EF0EFBC7130}"/>
              </a:ext>
            </a:extLst>
          </p:cNvPr>
          <p:cNvGraphicFramePr>
            <a:graphicFrameLocks noGrp="1"/>
          </p:cNvGraphicFramePr>
          <p:nvPr/>
        </p:nvGraphicFramePr>
        <p:xfrm>
          <a:off x="7081372" y="530970"/>
          <a:ext cx="4986452" cy="274320"/>
        </p:xfrm>
        <a:graphic>
          <a:graphicData uri="http://schemas.openxmlformats.org/drawingml/2006/table">
            <a:tbl>
              <a:tblPr firstRow="1" firstCol="1" bandRow="1"/>
              <a:tblGrid>
                <a:gridCol w="49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0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1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2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3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4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6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7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8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9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52">
            <a:extLst>
              <a:ext uri="{FF2B5EF4-FFF2-40B4-BE49-F238E27FC236}">
                <a16:creationId xmlns:a16="http://schemas.microsoft.com/office/drawing/2014/main" id="{4AE3F446-32E3-42E5-AD7B-6144AD738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67262"/>
            <a:ext cx="26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zh-CN" altLang="en-US" sz="2000" b="1" i="1" dirty="0">
              <a:solidFill>
                <a:srgbClr val="D6009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3">
            <a:extLst>
              <a:ext uri="{FF2B5EF4-FFF2-40B4-BE49-F238E27FC236}">
                <a16:creationId xmlns:a16="http://schemas.microsoft.com/office/drawing/2014/main" id="{F965AE9A-5D87-476E-9092-BB756F1B1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862612"/>
            <a:ext cx="504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u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C217A82D-9735-4047-B1B8-923EEC255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187256"/>
            <a:ext cx="5046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宋体" charset="-122"/>
              </a:rPr>
              <a:t>v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8" name="TextBox 55">
            <a:extLst>
              <a:ext uri="{FF2B5EF4-FFF2-40B4-BE49-F238E27FC236}">
                <a16:creationId xmlns:a16="http://schemas.microsoft.com/office/drawing/2014/main" id="{EF2B74D5-C40D-4783-8E37-8FEC761B3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11899"/>
            <a:ext cx="37762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w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5C0C459-0146-437B-A843-A67885F86740}"/>
              </a:ext>
            </a:extLst>
          </p:cNvPr>
          <p:cNvGraphicFramePr>
            <a:graphicFrameLocks noGrp="1"/>
          </p:cNvGraphicFramePr>
          <p:nvPr/>
        </p:nvGraphicFramePr>
        <p:xfrm>
          <a:off x="8706737" y="4910720"/>
          <a:ext cx="3067284" cy="323912"/>
        </p:xfrm>
        <a:graphic>
          <a:graphicData uri="http://schemas.openxmlformats.org/drawingml/2006/table">
            <a:tbl>
              <a:tblPr firstRow="1" firstCol="1" bandRow="1"/>
              <a:tblGrid>
                <a:gridCol w="51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0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1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2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3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  4 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 5 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5">
            <a:extLst>
              <a:ext uri="{FF2B5EF4-FFF2-40B4-BE49-F238E27FC236}">
                <a16:creationId xmlns:a16="http://schemas.microsoft.com/office/drawing/2014/main" id="{9AA9497C-19D5-4B75-AD5D-3EEA89B04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49" y="5234632"/>
            <a:ext cx="72008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宋体" charset="-122"/>
              </a:rPr>
              <a:t>vset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09C7F94-C925-4832-B4B3-42827B93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54974"/>
              </p:ext>
            </p:extLst>
          </p:nvPr>
        </p:nvGraphicFramePr>
        <p:xfrm>
          <a:off x="8743722" y="5954712"/>
          <a:ext cx="3067278" cy="336550"/>
        </p:xfrm>
        <a:graphic>
          <a:graphicData uri="http://schemas.openxmlformats.org/drawingml/2006/table">
            <a:tbl>
              <a:tblPr firstRow="1" firstCol="1" bandRow="1"/>
              <a:tblGrid>
                <a:gridCol w="5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9">
            <a:extLst>
              <a:ext uri="{FF2B5EF4-FFF2-40B4-BE49-F238E27FC236}">
                <a16:creationId xmlns:a16="http://schemas.microsoft.com/office/drawing/2014/main" id="{A28FD78A-6290-4CC4-B8F9-6A15E070D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49" y="5954712"/>
            <a:ext cx="72008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宋体" charset="-122"/>
              </a:rPr>
              <a:t>vset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7" name="下箭头 75776">
            <a:extLst>
              <a:ext uri="{FF2B5EF4-FFF2-40B4-BE49-F238E27FC236}">
                <a16:creationId xmlns:a16="http://schemas.microsoft.com/office/drawing/2014/main" id="{73A6DAE9-4776-4C34-BF4A-FD3E25D53089}"/>
              </a:ext>
            </a:extLst>
          </p:cNvPr>
          <p:cNvSpPr/>
          <p:nvPr/>
        </p:nvSpPr>
        <p:spPr bwMode="auto">
          <a:xfrm>
            <a:off x="10975235" y="5614532"/>
            <a:ext cx="157118" cy="340180"/>
          </a:xfrm>
          <a:prstGeom prst="downArrow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 eaLnBrk="1" hangingPunct="1"/>
            <a:endParaRPr lang="zh-CN" altLang="en-US" sz="18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59" name="Group 125">
            <a:extLst>
              <a:ext uri="{FF2B5EF4-FFF2-40B4-BE49-F238E27FC236}">
                <a16:creationId xmlns:a16="http://schemas.microsoft.com/office/drawing/2014/main" id="{A94299DA-8C6D-4707-9305-13FF94671554}"/>
              </a:ext>
            </a:extLst>
          </p:cNvPr>
          <p:cNvGrpSpPr>
            <a:grpSpLocks/>
          </p:cNvGrpSpPr>
          <p:nvPr/>
        </p:nvGrpSpPr>
        <p:grpSpPr bwMode="auto">
          <a:xfrm>
            <a:off x="7843588" y="2116675"/>
            <a:ext cx="3281627" cy="1951037"/>
            <a:chOff x="4080" y="1344"/>
            <a:chExt cx="1381" cy="1229"/>
          </a:xfrm>
        </p:grpSpPr>
        <p:grpSp>
          <p:nvGrpSpPr>
            <p:cNvPr id="60" name="Group 33">
              <a:extLst>
                <a:ext uri="{FF2B5EF4-FFF2-40B4-BE49-F238E27FC236}">
                  <a16:creationId xmlns:a16="http://schemas.microsoft.com/office/drawing/2014/main" id="{9929F1BC-41DF-461D-BB38-0962974549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1" y="1824"/>
              <a:ext cx="286" cy="269"/>
              <a:chOff x="1532" y="1657"/>
              <a:chExt cx="288" cy="269"/>
            </a:xfrm>
          </p:grpSpPr>
          <p:sp>
            <p:nvSpPr>
              <p:cNvPr id="96" name="Oval 34">
                <a:extLst>
                  <a:ext uri="{FF2B5EF4-FFF2-40B4-BE49-F238E27FC236}">
                    <a16:creationId xmlns:a16="http://schemas.microsoft.com/office/drawing/2014/main" id="{7CAFD61B-3FF0-4363-9805-4A4491643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7" name="Text Box 35">
                <a:extLst>
                  <a:ext uri="{FF2B5EF4-FFF2-40B4-BE49-F238E27FC236}">
                    <a16:creationId xmlns:a16="http://schemas.microsoft.com/office/drawing/2014/main" id="{5E7D35E2-975D-44C7-B99E-DD0A70324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2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1" name="Group 36">
              <a:extLst>
                <a:ext uri="{FF2B5EF4-FFF2-40B4-BE49-F238E27FC236}">
                  <a16:creationId xmlns:a16="http://schemas.microsoft.com/office/drawing/2014/main" id="{387EEC6D-38EB-47A1-8D9E-E66E6DB1CB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1" y="1344"/>
              <a:ext cx="286" cy="269"/>
              <a:chOff x="1532" y="1657"/>
              <a:chExt cx="288" cy="269"/>
            </a:xfrm>
          </p:grpSpPr>
          <p:sp>
            <p:nvSpPr>
              <p:cNvPr id="94" name="Oval 37">
                <a:extLst>
                  <a:ext uri="{FF2B5EF4-FFF2-40B4-BE49-F238E27FC236}">
                    <a16:creationId xmlns:a16="http://schemas.microsoft.com/office/drawing/2014/main" id="{1225C7DC-0371-4805-8EA7-CF9B449E8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5" name="Text Box 38">
                <a:extLst>
                  <a:ext uri="{FF2B5EF4-FFF2-40B4-BE49-F238E27FC236}">
                    <a16:creationId xmlns:a16="http://schemas.microsoft.com/office/drawing/2014/main" id="{A44872D2-1FF4-401D-AE1E-D34D7D2FF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0" y="1680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0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2" name="Group 39">
              <a:extLst>
                <a:ext uri="{FF2B5EF4-FFF2-40B4-BE49-F238E27FC236}">
                  <a16:creationId xmlns:a16="http://schemas.microsoft.com/office/drawing/2014/main" id="{5731F379-9DE0-4CFB-A813-BA1210AA0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5" y="1728"/>
              <a:ext cx="286" cy="269"/>
              <a:chOff x="1532" y="1657"/>
              <a:chExt cx="288" cy="269"/>
            </a:xfrm>
          </p:grpSpPr>
          <p:sp>
            <p:nvSpPr>
              <p:cNvPr id="92" name="Oval 40">
                <a:extLst>
                  <a:ext uri="{FF2B5EF4-FFF2-40B4-BE49-F238E27FC236}">
                    <a16:creationId xmlns:a16="http://schemas.microsoft.com/office/drawing/2014/main" id="{D8B19FA1-D248-4B05-9DE2-6543C3652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3" name="Text Box 41">
                <a:extLst>
                  <a:ext uri="{FF2B5EF4-FFF2-40B4-BE49-F238E27FC236}">
                    <a16:creationId xmlns:a16="http://schemas.microsoft.com/office/drawing/2014/main" id="{0525A9F9-2768-49FE-A362-564899D0E4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3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3" name="Group 42">
              <a:extLst>
                <a:ext uri="{FF2B5EF4-FFF2-40B4-BE49-F238E27FC236}">
                  <a16:creationId xmlns:a16="http://schemas.microsoft.com/office/drawing/2014/main" id="{7AF9EA3E-5ACD-41E2-BFE9-7560793D8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4" y="2304"/>
              <a:ext cx="286" cy="269"/>
              <a:chOff x="1532" y="1657"/>
              <a:chExt cx="211" cy="269"/>
            </a:xfrm>
          </p:grpSpPr>
          <p:sp>
            <p:nvSpPr>
              <p:cNvPr id="90" name="Oval 43">
                <a:extLst>
                  <a:ext uri="{FF2B5EF4-FFF2-40B4-BE49-F238E27FC236}">
                    <a16:creationId xmlns:a16="http://schemas.microsoft.com/office/drawing/2014/main" id="{0A9B9D58-29AA-4EC0-AB9B-409E80042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10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1" name="Text Box 44">
                <a:extLst>
                  <a:ext uri="{FF2B5EF4-FFF2-40B4-BE49-F238E27FC236}">
                    <a16:creationId xmlns:a16="http://schemas.microsoft.com/office/drawing/2014/main" id="{1ACEABEE-4FDF-47D0-B6F0-206FA70BFF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1680"/>
                <a:ext cx="18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隶书" pitchFamily="49" charset="-122"/>
                  </a:rPr>
                  <a:t>5</a:t>
                </a:r>
                <a:endParaRPr kumimoji="1" lang="en-US" altLang="zh-CN" sz="18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4" name="Group 45">
              <a:extLst>
                <a:ext uri="{FF2B5EF4-FFF2-40B4-BE49-F238E27FC236}">
                  <a16:creationId xmlns:a16="http://schemas.microsoft.com/office/drawing/2014/main" id="{1F89E832-ED09-459C-9C78-136E543CB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5" y="2304"/>
              <a:ext cx="286" cy="269"/>
              <a:chOff x="1603" y="1657"/>
              <a:chExt cx="217" cy="269"/>
            </a:xfrm>
          </p:grpSpPr>
          <p:sp>
            <p:nvSpPr>
              <p:cNvPr id="88" name="Oval 46">
                <a:extLst>
                  <a:ext uri="{FF2B5EF4-FFF2-40B4-BE49-F238E27FC236}">
                    <a16:creationId xmlns:a16="http://schemas.microsoft.com/office/drawing/2014/main" id="{E1A093C6-26E8-4ED6-A580-016734E40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3" y="1657"/>
                <a:ext cx="217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89" name="Text Box 47">
                <a:extLst>
                  <a:ext uri="{FF2B5EF4-FFF2-40B4-BE49-F238E27FC236}">
                    <a16:creationId xmlns:a16="http://schemas.microsoft.com/office/drawing/2014/main" id="{28FCBE6B-0FDF-4B27-98A6-84FC87786B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4" y="168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隶书" pitchFamily="49" charset="-122"/>
                  </a:rPr>
                  <a:t>4</a:t>
                </a:r>
                <a:endParaRPr kumimoji="1" lang="en-US" altLang="zh-CN" sz="18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5" name="Group 48">
              <a:extLst>
                <a:ext uri="{FF2B5EF4-FFF2-40B4-BE49-F238E27FC236}">
                  <a16:creationId xmlns:a16="http://schemas.microsoft.com/office/drawing/2014/main" id="{D6462770-52F1-4272-B672-5CDE38F18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728"/>
              <a:ext cx="286" cy="269"/>
              <a:chOff x="1532" y="1657"/>
              <a:chExt cx="288" cy="269"/>
            </a:xfrm>
          </p:grpSpPr>
          <p:sp>
            <p:nvSpPr>
              <p:cNvPr id="86" name="Oval 49">
                <a:extLst>
                  <a:ext uri="{FF2B5EF4-FFF2-40B4-BE49-F238E27FC236}">
                    <a16:creationId xmlns:a16="http://schemas.microsoft.com/office/drawing/2014/main" id="{7F571A45-1D0A-49AF-BADB-5A627E7B4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87" name="Text Box 50">
                <a:extLst>
                  <a:ext uri="{FF2B5EF4-FFF2-40B4-BE49-F238E27FC236}">
                    <a16:creationId xmlns:a16="http://schemas.microsoft.com/office/drawing/2014/main" id="{6338D7B8-03C3-495C-AC57-53E3E92D2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0" y="168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隶书" pitchFamily="49" charset="-122"/>
                  </a:rPr>
                  <a:t>1</a:t>
                </a:r>
                <a:endParaRPr kumimoji="1" lang="en-US" altLang="zh-CN" sz="18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66" name="Line 52">
              <a:extLst>
                <a:ext uri="{FF2B5EF4-FFF2-40B4-BE49-F238E27FC236}">
                  <a16:creationId xmlns:a16="http://schemas.microsoft.com/office/drawing/2014/main" id="{E93980A0-58B4-4746-9F3B-E6A6A46A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0" y="1525"/>
              <a:ext cx="286" cy="24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" name="Line 53">
              <a:extLst>
                <a:ext uri="{FF2B5EF4-FFF2-40B4-BE49-F238E27FC236}">
                  <a16:creationId xmlns:a16="http://schemas.microsoft.com/office/drawing/2014/main" id="{E7179648-49BF-4D9A-99DE-4F49758D3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1997"/>
              <a:ext cx="143" cy="307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8" name="Line 54">
              <a:extLst>
                <a:ext uri="{FF2B5EF4-FFF2-40B4-BE49-F238E27FC236}">
                  <a16:creationId xmlns:a16="http://schemas.microsoft.com/office/drawing/2014/main" id="{506DA717-792B-4F8C-8EB9-14C72D8DA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2" y="1991"/>
              <a:ext cx="139" cy="307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" name="Line 55">
              <a:extLst>
                <a:ext uri="{FF2B5EF4-FFF2-40B4-BE49-F238E27FC236}">
                  <a16:creationId xmlns:a16="http://schemas.microsoft.com/office/drawing/2014/main" id="{67502ED3-7C50-4D77-9C98-F07325569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448"/>
              <a:ext cx="333" cy="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0" name="Line 56">
              <a:extLst>
                <a:ext uri="{FF2B5EF4-FFF2-40B4-BE49-F238E27FC236}">
                  <a16:creationId xmlns:a16="http://schemas.microsoft.com/office/drawing/2014/main" id="{EDEA3793-C030-430C-96A7-0E3A412CD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4" y="1626"/>
              <a:ext cx="6" cy="198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1" name="Line 57">
              <a:extLst>
                <a:ext uri="{FF2B5EF4-FFF2-40B4-BE49-F238E27FC236}">
                  <a16:creationId xmlns:a16="http://schemas.microsoft.com/office/drawing/2014/main" id="{462B16EF-61E0-4CF0-BDA9-ECA06981A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6" y="2078"/>
              <a:ext cx="190" cy="255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2" name="Line 58">
              <a:extLst>
                <a:ext uri="{FF2B5EF4-FFF2-40B4-BE49-F238E27FC236}">
                  <a16:creationId xmlns:a16="http://schemas.microsoft.com/office/drawing/2014/main" id="{C610EEAD-336A-437A-917E-59575C63A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1" y="2091"/>
              <a:ext cx="198" cy="21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" name="Line 59">
              <a:extLst>
                <a:ext uri="{FF2B5EF4-FFF2-40B4-BE49-F238E27FC236}">
                  <a16:creationId xmlns:a16="http://schemas.microsoft.com/office/drawing/2014/main" id="{56C3D573-BD1F-4593-A301-1A11A57DA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6" y="1872"/>
              <a:ext cx="285" cy="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4" name="Line 60">
              <a:extLst>
                <a:ext uri="{FF2B5EF4-FFF2-40B4-BE49-F238E27FC236}">
                  <a16:creationId xmlns:a16="http://schemas.microsoft.com/office/drawing/2014/main" id="{7390ECAF-68BF-479A-A4C3-2E7EE5117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3" y="1872"/>
              <a:ext cx="242" cy="5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5" name="Text Box 61">
              <a:extLst>
                <a:ext uri="{FF2B5EF4-FFF2-40B4-BE49-F238E27FC236}">
                  <a16:creationId xmlns:a16="http://schemas.microsoft.com/office/drawing/2014/main" id="{ABCB6744-294B-42F9-85CF-F9E62E4F7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" y="2016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 b="1">
                  <a:solidFill>
                    <a:srgbClr val="FF33CC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76" name="Text Box 62">
              <a:extLst>
                <a:ext uri="{FF2B5EF4-FFF2-40B4-BE49-F238E27FC236}">
                  <a16:creationId xmlns:a16="http://schemas.microsoft.com/office/drawing/2014/main" id="{63F9D62A-1362-4BE5-A6CF-8DC2B47C7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" y="139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77" name="Text Box 63">
              <a:extLst>
                <a:ext uri="{FF2B5EF4-FFF2-40B4-BE49-F238E27FC236}">
                  <a16:creationId xmlns:a16="http://schemas.microsoft.com/office/drawing/2014/main" id="{D2CCCB61-C99D-4AA7-8390-76FCBD4BC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2" y="139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78" name="Text Box 64">
              <a:extLst>
                <a:ext uri="{FF2B5EF4-FFF2-40B4-BE49-F238E27FC236}">
                  <a16:creationId xmlns:a16="http://schemas.microsoft.com/office/drawing/2014/main" id="{D5B01D84-3245-4561-B449-C49A321B5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2064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 b="1">
                  <a:solidFill>
                    <a:srgbClr val="FF33CC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2</a:t>
              </a:r>
            </a:p>
          </p:txBody>
        </p:sp>
        <p:sp>
          <p:nvSpPr>
            <p:cNvPr id="79" name="Text Box 65">
              <a:extLst>
                <a:ext uri="{FF2B5EF4-FFF2-40B4-BE49-F238E27FC236}">
                  <a16:creationId xmlns:a16="http://schemas.microsoft.com/office/drawing/2014/main" id="{338756A3-ECF6-4EE4-8D3F-B27A30CE3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8" y="1584"/>
              <a:ext cx="1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FF33CC"/>
                  </a:solidFill>
                  <a:latin typeface="隶书" pitchFamily="49" charset="-122"/>
                  <a:ea typeface="隶书" pitchFamily="49" charset="-122"/>
                </a:rPr>
                <a:t>1</a:t>
              </a:r>
            </a:p>
          </p:txBody>
        </p:sp>
        <p:sp>
          <p:nvSpPr>
            <p:cNvPr id="80" name="Text Box 66">
              <a:extLst>
                <a:ext uri="{FF2B5EF4-FFF2-40B4-BE49-F238E27FC236}">
                  <a16:creationId xmlns:a16="http://schemas.microsoft.com/office/drawing/2014/main" id="{7B779B38-22D1-48F0-A629-E7E28CE8E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1920"/>
              <a:ext cx="1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81" name="Text Box 67">
              <a:extLst>
                <a:ext uri="{FF2B5EF4-FFF2-40B4-BE49-F238E27FC236}">
                  <a16:creationId xmlns:a16="http://schemas.microsoft.com/office/drawing/2014/main" id="{DD686DE1-C6E7-4012-9540-2909484EC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7" y="1680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82" name="Text Box 68">
              <a:extLst>
                <a:ext uri="{FF2B5EF4-FFF2-40B4-BE49-F238E27FC236}">
                  <a16:creationId xmlns:a16="http://schemas.microsoft.com/office/drawing/2014/main" id="{90354169-982D-476E-AA1D-7319E5534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1680"/>
              <a:ext cx="1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83" name="Text Box 69">
              <a:extLst>
                <a:ext uri="{FF2B5EF4-FFF2-40B4-BE49-F238E27FC236}">
                  <a16:creationId xmlns:a16="http://schemas.microsoft.com/office/drawing/2014/main" id="{1049BC7C-4FDE-4CB4-A287-E6432DA96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7" y="196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4</a:t>
              </a:r>
            </a:p>
          </p:txBody>
        </p:sp>
        <p:sp>
          <p:nvSpPr>
            <p:cNvPr id="84" name="Text Box 70">
              <a:extLst>
                <a:ext uri="{FF2B5EF4-FFF2-40B4-BE49-F238E27FC236}">
                  <a16:creationId xmlns:a16="http://schemas.microsoft.com/office/drawing/2014/main" id="{33E0BA76-F8EA-4387-BE7C-A248DAB3B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9" y="220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85" name="Line 72">
              <a:extLst>
                <a:ext uri="{FF2B5EF4-FFF2-40B4-BE49-F238E27FC236}">
                  <a16:creationId xmlns:a16="http://schemas.microsoft.com/office/drawing/2014/main" id="{8F7B393D-06D5-4A94-80AB-7D90BC162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1517"/>
              <a:ext cx="307" cy="263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101" name="TextBox 16">
            <a:extLst>
              <a:ext uri="{FF2B5EF4-FFF2-40B4-BE49-F238E27FC236}">
                <a16:creationId xmlns:a16="http://schemas.microsoft.com/office/drawing/2014/main" id="{5EB2B6DC-482B-4381-84EF-E031A61C214F}"/>
              </a:ext>
            </a:extLst>
          </p:cNvPr>
          <p:cNvSpPr txBox="1"/>
          <p:nvPr/>
        </p:nvSpPr>
        <p:spPr>
          <a:xfrm>
            <a:off x="875540" y="5910684"/>
            <a:ext cx="6016910" cy="453183"/>
          </a:xfrm>
          <a:prstGeom prst="rect">
            <a:avLst/>
          </a:prstGeom>
          <a:solidFill>
            <a:srgbClr val="FFFFCC"/>
          </a:solidFill>
          <a:ln w="28575">
            <a:solidFill>
              <a:srgbClr val="008000"/>
            </a:solidFill>
          </a:ln>
        </p:spPr>
        <p:txBody>
          <a:bodyPr wrap="square" lIns="0" tIns="72000" rIns="0" bIns="72000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次循环：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k=3,j=2</a:t>
            </a:r>
            <a:r>
              <a:rPr lang="zh-CN" altLang="en-US" sz="2000" b="1" dirty="0">
                <a:solidFill>
                  <a:srgbClr val="008000"/>
                </a:solidFill>
                <a:latin typeface="Arial" panose="020B0604020202020204" pitchFamily="34" charset="0"/>
              </a:rPr>
              <a:t>时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u1=1,v1=4, sn1=1,sn2=4</a:t>
            </a:r>
            <a:endParaRPr lang="zh-CN" altLang="en-US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09F63F2F-CDD4-4FBB-8100-B1A42FA50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778372"/>
              </p:ext>
            </p:extLst>
          </p:nvPr>
        </p:nvGraphicFramePr>
        <p:xfrm>
          <a:off x="8741817" y="5261558"/>
          <a:ext cx="3067278" cy="336550"/>
        </p:xfrm>
        <a:graphic>
          <a:graphicData uri="http://schemas.openxmlformats.org/drawingml/2006/table">
            <a:tbl>
              <a:tblPr firstRow="1" firstCol="1" bandRow="1"/>
              <a:tblGrid>
                <a:gridCol w="5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9A539F8-5E90-41CF-92EF-2E60A5058406}"/>
              </a:ext>
            </a:extLst>
          </p:cNvPr>
          <p:cNvCxnSpPr>
            <a:cxnSpLocks/>
          </p:cNvCxnSpPr>
          <p:nvPr/>
        </p:nvCxnSpPr>
        <p:spPr>
          <a:xfrm>
            <a:off x="3209771" y="4241754"/>
            <a:ext cx="7763029" cy="1930446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ED194E0-8B8C-4FE9-93FD-D0502893937E}"/>
                  </a:ext>
                </a:extLst>
              </p14:cNvPr>
              <p14:cNvContentPartPr/>
              <p14:nvPr/>
            </p14:nvContentPartPr>
            <p14:xfrm>
              <a:off x="1822948" y="450996"/>
              <a:ext cx="6360120" cy="9309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ED194E0-8B8C-4FE9-93FD-D050289393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4308" y="441996"/>
                <a:ext cx="6377760" cy="9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7F696F31-3FD9-4362-93E4-5F332C013D71}"/>
                  </a:ext>
                </a:extLst>
              </p14:cNvPr>
              <p14:cNvContentPartPr/>
              <p14:nvPr/>
            </p14:nvContentPartPr>
            <p14:xfrm>
              <a:off x="2801068" y="1447836"/>
              <a:ext cx="5428800" cy="79560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7F696F31-3FD9-4362-93E4-5F332C013D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2428" y="1439196"/>
                <a:ext cx="544644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2ED0B74D-2E21-4429-86A8-34392A6A307E}"/>
                  </a:ext>
                </a:extLst>
              </p14:cNvPr>
              <p14:cNvContentPartPr/>
              <p14:nvPr/>
            </p14:nvContentPartPr>
            <p14:xfrm>
              <a:off x="5529868" y="1827636"/>
              <a:ext cx="2718720" cy="119772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2ED0B74D-2E21-4429-86A8-34392A6A30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1228" y="1818996"/>
                <a:ext cx="2736360" cy="12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0DF157F-A4F3-441B-A922-F90D862C0D2C}"/>
                  </a:ext>
                </a:extLst>
              </p14:cNvPr>
              <p14:cNvContentPartPr/>
              <p14:nvPr/>
            </p14:nvContentPartPr>
            <p14:xfrm>
              <a:off x="9457468" y="6219276"/>
              <a:ext cx="1591200" cy="31428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0DF157F-A4F3-441B-A922-F90D862C0D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48828" y="6210636"/>
                <a:ext cx="1608840" cy="3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72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>
            <a:extLst>
              <a:ext uri="{FF2B5EF4-FFF2-40B4-BE49-F238E27FC236}">
                <a16:creationId xmlns:a16="http://schemas.microsoft.com/office/drawing/2014/main" id="{D0131E92-18B2-4BCC-AF44-FF23BE669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06" y="884729"/>
            <a:ext cx="8765567" cy="49013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while (k&lt;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g.n</a:t>
            </a:r>
            <a:r>
              <a:rPr kumimoji="1" lang="en-US" altLang="zh-CN" sz="2000" b="1" kern="0" dirty="0">
                <a:solidFill>
                  <a:schemeClr val="accent5">
                    <a:lumMod val="25000"/>
                  </a:schemeClr>
                </a:solidFill>
                <a:latin typeface="Calibri"/>
                <a:ea typeface="楷体" pitchFamily="49" charset="-122"/>
                <a:cs typeface="Times New Roman" pitchFamily="18" charset="0"/>
              </a:rPr>
              <a:t>) { </a:t>
            </a: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生成的边数小于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时循环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u1=E[j].u;v1=E[j].v;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取一条边的头尾顶点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u1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sn2=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[v1]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分别得到两个顶点所属的集合编号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!=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sn2</a:t>
            </a:r>
            <a:r>
              <a:rPr kumimoji="1" lang="en-US" altLang="zh-CN" sz="2000" b="1" kern="0" dirty="0">
                <a:solidFill>
                  <a:srgbClr val="006600"/>
                </a:solidFill>
                <a:latin typeface="Calibri"/>
                <a:ea typeface="楷体" pitchFamily="49" charset="-122"/>
                <a:cs typeface="Times New Roman" pitchFamily="18" charset="0"/>
              </a:rPr>
              <a:t>) {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两顶点属于不同的集合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 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("(%d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%d):%d\n"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u1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v1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E[j].w);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k++;	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生成边数增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     for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=0;i&lt;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g.n;i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++)		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]==sn2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) 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集合编号为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sn2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的改为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sn1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     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]=sn1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j++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	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扫描下一条边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kern="0" dirty="0">
                <a:solidFill>
                  <a:srgbClr val="FF33CC"/>
                </a:solidFill>
                <a:latin typeface="Calibri"/>
                <a:ea typeface="楷体" pitchFamily="49" charset="-122"/>
                <a:cs typeface="Times New Roman" pitchFamily="18" charset="0"/>
              </a:rPr>
              <a:t> //end while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b="1" kern="0" dirty="0">
                <a:solidFill>
                  <a:srgbClr val="FF33CC"/>
                </a:solidFill>
                <a:latin typeface="Calibri"/>
                <a:ea typeface="楷体" pitchFamily="49" charset="-122"/>
                <a:cs typeface="Times New Roman" pitchFamily="18" charset="0"/>
              </a:rPr>
              <a:t>//end Kruskal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AFD143C-7F8B-4CB4-A164-EFEFC184B6A4}"/>
              </a:ext>
            </a:extLst>
          </p:cNvPr>
          <p:cNvGraphicFramePr>
            <a:graphicFrameLocks noGrp="1"/>
          </p:cNvGraphicFramePr>
          <p:nvPr/>
        </p:nvGraphicFramePr>
        <p:xfrm>
          <a:off x="6971546" y="862612"/>
          <a:ext cx="4986450" cy="1008063"/>
        </p:xfrm>
        <a:graphic>
          <a:graphicData uri="http://schemas.openxmlformats.org/drawingml/2006/table">
            <a:tbl>
              <a:tblPr firstRow="1" firstCol="1" bandRow="1"/>
              <a:tblGrid>
                <a:gridCol w="49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6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0 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1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1 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2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6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787DA20-08C7-4252-8382-6EF0EFBC7130}"/>
              </a:ext>
            </a:extLst>
          </p:cNvPr>
          <p:cNvGraphicFramePr>
            <a:graphicFrameLocks noGrp="1"/>
          </p:cNvGraphicFramePr>
          <p:nvPr/>
        </p:nvGraphicFramePr>
        <p:xfrm>
          <a:off x="7081372" y="530970"/>
          <a:ext cx="4986452" cy="274320"/>
        </p:xfrm>
        <a:graphic>
          <a:graphicData uri="http://schemas.openxmlformats.org/drawingml/2006/table">
            <a:tbl>
              <a:tblPr firstRow="1" firstCol="1" bandRow="1"/>
              <a:tblGrid>
                <a:gridCol w="49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0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1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2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3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4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6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7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8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9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52">
            <a:extLst>
              <a:ext uri="{FF2B5EF4-FFF2-40B4-BE49-F238E27FC236}">
                <a16:creationId xmlns:a16="http://schemas.microsoft.com/office/drawing/2014/main" id="{4AE3F446-32E3-42E5-AD7B-6144AD738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67262"/>
            <a:ext cx="26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zh-CN" altLang="en-US" sz="2000" b="1" i="1" dirty="0">
              <a:solidFill>
                <a:srgbClr val="D6009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3">
            <a:extLst>
              <a:ext uri="{FF2B5EF4-FFF2-40B4-BE49-F238E27FC236}">
                <a16:creationId xmlns:a16="http://schemas.microsoft.com/office/drawing/2014/main" id="{F965AE9A-5D87-476E-9092-BB756F1B1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862612"/>
            <a:ext cx="504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u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C217A82D-9735-4047-B1B8-923EEC255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187256"/>
            <a:ext cx="5046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宋体" charset="-122"/>
              </a:rPr>
              <a:t>v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8" name="TextBox 55">
            <a:extLst>
              <a:ext uri="{FF2B5EF4-FFF2-40B4-BE49-F238E27FC236}">
                <a16:creationId xmlns:a16="http://schemas.microsoft.com/office/drawing/2014/main" id="{EF2B74D5-C40D-4783-8E37-8FEC761B3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11899"/>
            <a:ext cx="37762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w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5C0C459-0146-437B-A843-A67885F86740}"/>
              </a:ext>
            </a:extLst>
          </p:cNvPr>
          <p:cNvGraphicFramePr>
            <a:graphicFrameLocks noGrp="1"/>
          </p:cNvGraphicFramePr>
          <p:nvPr/>
        </p:nvGraphicFramePr>
        <p:xfrm>
          <a:off x="8706737" y="4910720"/>
          <a:ext cx="3067284" cy="323912"/>
        </p:xfrm>
        <a:graphic>
          <a:graphicData uri="http://schemas.openxmlformats.org/drawingml/2006/table">
            <a:tbl>
              <a:tblPr firstRow="1" firstCol="1" bandRow="1"/>
              <a:tblGrid>
                <a:gridCol w="51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0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1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2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3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  4 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 5 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5">
            <a:extLst>
              <a:ext uri="{FF2B5EF4-FFF2-40B4-BE49-F238E27FC236}">
                <a16:creationId xmlns:a16="http://schemas.microsoft.com/office/drawing/2014/main" id="{9AA9497C-19D5-4B75-AD5D-3EEA89B04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49" y="5234632"/>
            <a:ext cx="72008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宋体" charset="-122"/>
              </a:rPr>
              <a:t>vset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09C7F94-C925-4832-B4B3-42827B93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231127"/>
              </p:ext>
            </p:extLst>
          </p:nvPr>
        </p:nvGraphicFramePr>
        <p:xfrm>
          <a:off x="8743722" y="5954712"/>
          <a:ext cx="3067278" cy="336550"/>
        </p:xfrm>
        <a:graphic>
          <a:graphicData uri="http://schemas.openxmlformats.org/drawingml/2006/table">
            <a:tbl>
              <a:tblPr firstRow="1" firstCol="1" bandRow="1"/>
              <a:tblGrid>
                <a:gridCol w="5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9">
            <a:extLst>
              <a:ext uri="{FF2B5EF4-FFF2-40B4-BE49-F238E27FC236}">
                <a16:creationId xmlns:a16="http://schemas.microsoft.com/office/drawing/2014/main" id="{A28FD78A-6290-4CC4-B8F9-6A15E070D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49" y="5954712"/>
            <a:ext cx="72008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宋体" charset="-122"/>
              </a:rPr>
              <a:t>vset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7" name="下箭头 75776">
            <a:extLst>
              <a:ext uri="{FF2B5EF4-FFF2-40B4-BE49-F238E27FC236}">
                <a16:creationId xmlns:a16="http://schemas.microsoft.com/office/drawing/2014/main" id="{73A6DAE9-4776-4C34-BF4A-FD3E25D53089}"/>
              </a:ext>
            </a:extLst>
          </p:cNvPr>
          <p:cNvSpPr/>
          <p:nvPr/>
        </p:nvSpPr>
        <p:spPr bwMode="auto">
          <a:xfrm>
            <a:off x="11476967" y="5614532"/>
            <a:ext cx="157118" cy="340180"/>
          </a:xfrm>
          <a:prstGeom prst="downArrow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 eaLnBrk="1" hangingPunct="1"/>
            <a:endParaRPr lang="zh-CN" altLang="en-US" sz="18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59" name="Group 125">
            <a:extLst>
              <a:ext uri="{FF2B5EF4-FFF2-40B4-BE49-F238E27FC236}">
                <a16:creationId xmlns:a16="http://schemas.microsoft.com/office/drawing/2014/main" id="{A94299DA-8C6D-4707-9305-13FF94671554}"/>
              </a:ext>
            </a:extLst>
          </p:cNvPr>
          <p:cNvGrpSpPr>
            <a:grpSpLocks/>
          </p:cNvGrpSpPr>
          <p:nvPr/>
        </p:nvGrpSpPr>
        <p:grpSpPr bwMode="auto">
          <a:xfrm>
            <a:off x="7843588" y="2116675"/>
            <a:ext cx="3281627" cy="1951037"/>
            <a:chOff x="4080" y="1344"/>
            <a:chExt cx="1381" cy="1229"/>
          </a:xfrm>
        </p:grpSpPr>
        <p:grpSp>
          <p:nvGrpSpPr>
            <p:cNvPr id="60" name="Group 33">
              <a:extLst>
                <a:ext uri="{FF2B5EF4-FFF2-40B4-BE49-F238E27FC236}">
                  <a16:creationId xmlns:a16="http://schemas.microsoft.com/office/drawing/2014/main" id="{9929F1BC-41DF-461D-BB38-0962974549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1" y="1824"/>
              <a:ext cx="286" cy="269"/>
              <a:chOff x="1532" y="1657"/>
              <a:chExt cx="288" cy="269"/>
            </a:xfrm>
          </p:grpSpPr>
          <p:sp>
            <p:nvSpPr>
              <p:cNvPr id="96" name="Oval 34">
                <a:extLst>
                  <a:ext uri="{FF2B5EF4-FFF2-40B4-BE49-F238E27FC236}">
                    <a16:creationId xmlns:a16="http://schemas.microsoft.com/office/drawing/2014/main" id="{7CAFD61B-3FF0-4363-9805-4A4491643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7" name="Text Box 35">
                <a:extLst>
                  <a:ext uri="{FF2B5EF4-FFF2-40B4-BE49-F238E27FC236}">
                    <a16:creationId xmlns:a16="http://schemas.microsoft.com/office/drawing/2014/main" id="{5E7D35E2-975D-44C7-B99E-DD0A70324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2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1" name="Group 36">
              <a:extLst>
                <a:ext uri="{FF2B5EF4-FFF2-40B4-BE49-F238E27FC236}">
                  <a16:creationId xmlns:a16="http://schemas.microsoft.com/office/drawing/2014/main" id="{387EEC6D-38EB-47A1-8D9E-E66E6DB1CB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1" y="1344"/>
              <a:ext cx="286" cy="269"/>
              <a:chOff x="1532" y="1657"/>
              <a:chExt cx="288" cy="269"/>
            </a:xfrm>
          </p:grpSpPr>
          <p:sp>
            <p:nvSpPr>
              <p:cNvPr id="94" name="Oval 37">
                <a:extLst>
                  <a:ext uri="{FF2B5EF4-FFF2-40B4-BE49-F238E27FC236}">
                    <a16:creationId xmlns:a16="http://schemas.microsoft.com/office/drawing/2014/main" id="{1225C7DC-0371-4805-8EA7-CF9B449E8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5" name="Text Box 38">
                <a:extLst>
                  <a:ext uri="{FF2B5EF4-FFF2-40B4-BE49-F238E27FC236}">
                    <a16:creationId xmlns:a16="http://schemas.microsoft.com/office/drawing/2014/main" id="{A44872D2-1FF4-401D-AE1E-D34D7D2FF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0" y="1680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0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2" name="Group 39">
              <a:extLst>
                <a:ext uri="{FF2B5EF4-FFF2-40B4-BE49-F238E27FC236}">
                  <a16:creationId xmlns:a16="http://schemas.microsoft.com/office/drawing/2014/main" id="{5731F379-9DE0-4CFB-A813-BA1210AA0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5" y="1728"/>
              <a:ext cx="286" cy="269"/>
              <a:chOff x="1532" y="1657"/>
              <a:chExt cx="288" cy="269"/>
            </a:xfrm>
          </p:grpSpPr>
          <p:sp>
            <p:nvSpPr>
              <p:cNvPr id="92" name="Oval 40">
                <a:extLst>
                  <a:ext uri="{FF2B5EF4-FFF2-40B4-BE49-F238E27FC236}">
                    <a16:creationId xmlns:a16="http://schemas.microsoft.com/office/drawing/2014/main" id="{D8B19FA1-D248-4B05-9DE2-6543C3652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3" name="Text Box 41">
                <a:extLst>
                  <a:ext uri="{FF2B5EF4-FFF2-40B4-BE49-F238E27FC236}">
                    <a16:creationId xmlns:a16="http://schemas.microsoft.com/office/drawing/2014/main" id="{0525A9F9-2768-49FE-A362-564899D0E4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3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3" name="Group 42">
              <a:extLst>
                <a:ext uri="{FF2B5EF4-FFF2-40B4-BE49-F238E27FC236}">
                  <a16:creationId xmlns:a16="http://schemas.microsoft.com/office/drawing/2014/main" id="{7AF9EA3E-5ACD-41E2-BFE9-7560793D8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4" y="2304"/>
              <a:ext cx="286" cy="269"/>
              <a:chOff x="1532" y="1657"/>
              <a:chExt cx="211" cy="269"/>
            </a:xfrm>
          </p:grpSpPr>
          <p:sp>
            <p:nvSpPr>
              <p:cNvPr id="90" name="Oval 43">
                <a:extLst>
                  <a:ext uri="{FF2B5EF4-FFF2-40B4-BE49-F238E27FC236}">
                    <a16:creationId xmlns:a16="http://schemas.microsoft.com/office/drawing/2014/main" id="{0A9B9D58-29AA-4EC0-AB9B-409E80042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10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1" name="Text Box 44">
                <a:extLst>
                  <a:ext uri="{FF2B5EF4-FFF2-40B4-BE49-F238E27FC236}">
                    <a16:creationId xmlns:a16="http://schemas.microsoft.com/office/drawing/2014/main" id="{1ACEABEE-4FDF-47D0-B6F0-206FA70BFF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1680"/>
                <a:ext cx="18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隶书" pitchFamily="49" charset="-122"/>
                  </a:rPr>
                  <a:t>5</a:t>
                </a:r>
                <a:endParaRPr kumimoji="1" lang="en-US" altLang="zh-CN" sz="18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4" name="Group 45">
              <a:extLst>
                <a:ext uri="{FF2B5EF4-FFF2-40B4-BE49-F238E27FC236}">
                  <a16:creationId xmlns:a16="http://schemas.microsoft.com/office/drawing/2014/main" id="{1F89E832-ED09-459C-9C78-136E543CB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5" y="2304"/>
              <a:ext cx="286" cy="269"/>
              <a:chOff x="1603" y="1657"/>
              <a:chExt cx="217" cy="269"/>
            </a:xfrm>
          </p:grpSpPr>
          <p:sp>
            <p:nvSpPr>
              <p:cNvPr id="88" name="Oval 46">
                <a:extLst>
                  <a:ext uri="{FF2B5EF4-FFF2-40B4-BE49-F238E27FC236}">
                    <a16:creationId xmlns:a16="http://schemas.microsoft.com/office/drawing/2014/main" id="{E1A093C6-26E8-4ED6-A580-016734E40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3" y="1657"/>
                <a:ext cx="217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89" name="Text Box 47">
                <a:extLst>
                  <a:ext uri="{FF2B5EF4-FFF2-40B4-BE49-F238E27FC236}">
                    <a16:creationId xmlns:a16="http://schemas.microsoft.com/office/drawing/2014/main" id="{28FCBE6B-0FDF-4B27-98A6-84FC87786B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4" y="168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隶书" pitchFamily="49" charset="-122"/>
                  </a:rPr>
                  <a:t>4</a:t>
                </a:r>
                <a:endParaRPr kumimoji="1" lang="en-US" altLang="zh-CN" sz="18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5" name="Group 48">
              <a:extLst>
                <a:ext uri="{FF2B5EF4-FFF2-40B4-BE49-F238E27FC236}">
                  <a16:creationId xmlns:a16="http://schemas.microsoft.com/office/drawing/2014/main" id="{D6462770-52F1-4272-B672-5CDE38F18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728"/>
              <a:ext cx="286" cy="269"/>
              <a:chOff x="1532" y="1657"/>
              <a:chExt cx="288" cy="269"/>
            </a:xfrm>
          </p:grpSpPr>
          <p:sp>
            <p:nvSpPr>
              <p:cNvPr id="86" name="Oval 49">
                <a:extLst>
                  <a:ext uri="{FF2B5EF4-FFF2-40B4-BE49-F238E27FC236}">
                    <a16:creationId xmlns:a16="http://schemas.microsoft.com/office/drawing/2014/main" id="{7F571A45-1D0A-49AF-BADB-5A627E7B4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87" name="Text Box 50">
                <a:extLst>
                  <a:ext uri="{FF2B5EF4-FFF2-40B4-BE49-F238E27FC236}">
                    <a16:creationId xmlns:a16="http://schemas.microsoft.com/office/drawing/2014/main" id="{6338D7B8-03C3-495C-AC57-53E3E92D2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0" y="168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隶书" pitchFamily="49" charset="-122"/>
                  </a:rPr>
                  <a:t>1</a:t>
                </a:r>
                <a:endParaRPr kumimoji="1" lang="en-US" altLang="zh-CN" sz="18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66" name="Line 52">
              <a:extLst>
                <a:ext uri="{FF2B5EF4-FFF2-40B4-BE49-F238E27FC236}">
                  <a16:creationId xmlns:a16="http://schemas.microsoft.com/office/drawing/2014/main" id="{E93980A0-58B4-4746-9F3B-E6A6A46A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0" y="1525"/>
              <a:ext cx="286" cy="24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" name="Line 53">
              <a:extLst>
                <a:ext uri="{FF2B5EF4-FFF2-40B4-BE49-F238E27FC236}">
                  <a16:creationId xmlns:a16="http://schemas.microsoft.com/office/drawing/2014/main" id="{E7179648-49BF-4D9A-99DE-4F49758D3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1997"/>
              <a:ext cx="143" cy="307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8" name="Line 54">
              <a:extLst>
                <a:ext uri="{FF2B5EF4-FFF2-40B4-BE49-F238E27FC236}">
                  <a16:creationId xmlns:a16="http://schemas.microsoft.com/office/drawing/2014/main" id="{506DA717-792B-4F8C-8EB9-14C72D8DA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2" y="1991"/>
              <a:ext cx="139" cy="307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" name="Line 55">
              <a:extLst>
                <a:ext uri="{FF2B5EF4-FFF2-40B4-BE49-F238E27FC236}">
                  <a16:creationId xmlns:a16="http://schemas.microsoft.com/office/drawing/2014/main" id="{67502ED3-7C50-4D77-9C98-F07325569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448"/>
              <a:ext cx="333" cy="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0" name="Line 56">
              <a:extLst>
                <a:ext uri="{FF2B5EF4-FFF2-40B4-BE49-F238E27FC236}">
                  <a16:creationId xmlns:a16="http://schemas.microsoft.com/office/drawing/2014/main" id="{EDEA3793-C030-430C-96A7-0E3A412CD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4" y="1626"/>
              <a:ext cx="6" cy="198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1" name="Line 57">
              <a:extLst>
                <a:ext uri="{FF2B5EF4-FFF2-40B4-BE49-F238E27FC236}">
                  <a16:creationId xmlns:a16="http://schemas.microsoft.com/office/drawing/2014/main" id="{462B16EF-61E0-4CF0-BDA9-ECA06981A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6" y="2078"/>
              <a:ext cx="190" cy="255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2" name="Line 58">
              <a:extLst>
                <a:ext uri="{FF2B5EF4-FFF2-40B4-BE49-F238E27FC236}">
                  <a16:creationId xmlns:a16="http://schemas.microsoft.com/office/drawing/2014/main" id="{C610EEAD-336A-437A-917E-59575C63A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1" y="2091"/>
              <a:ext cx="198" cy="218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" name="Line 59">
              <a:extLst>
                <a:ext uri="{FF2B5EF4-FFF2-40B4-BE49-F238E27FC236}">
                  <a16:creationId xmlns:a16="http://schemas.microsoft.com/office/drawing/2014/main" id="{56C3D573-BD1F-4593-A301-1A11A57DA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6" y="1872"/>
              <a:ext cx="285" cy="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4" name="Line 60">
              <a:extLst>
                <a:ext uri="{FF2B5EF4-FFF2-40B4-BE49-F238E27FC236}">
                  <a16:creationId xmlns:a16="http://schemas.microsoft.com/office/drawing/2014/main" id="{7390ECAF-68BF-479A-A4C3-2E7EE5117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3" y="1872"/>
              <a:ext cx="242" cy="5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5" name="Text Box 61">
              <a:extLst>
                <a:ext uri="{FF2B5EF4-FFF2-40B4-BE49-F238E27FC236}">
                  <a16:creationId xmlns:a16="http://schemas.microsoft.com/office/drawing/2014/main" id="{ABCB6744-294B-42F9-85CF-F9E62E4F7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" y="2016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 b="1">
                  <a:solidFill>
                    <a:srgbClr val="FF33CC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76" name="Text Box 62">
              <a:extLst>
                <a:ext uri="{FF2B5EF4-FFF2-40B4-BE49-F238E27FC236}">
                  <a16:creationId xmlns:a16="http://schemas.microsoft.com/office/drawing/2014/main" id="{63F9D62A-1362-4BE5-A6CF-8DC2B47C7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" y="139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77" name="Text Box 63">
              <a:extLst>
                <a:ext uri="{FF2B5EF4-FFF2-40B4-BE49-F238E27FC236}">
                  <a16:creationId xmlns:a16="http://schemas.microsoft.com/office/drawing/2014/main" id="{D2CCCB61-C99D-4AA7-8390-76FCBD4BC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2" y="139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78" name="Text Box 64">
              <a:extLst>
                <a:ext uri="{FF2B5EF4-FFF2-40B4-BE49-F238E27FC236}">
                  <a16:creationId xmlns:a16="http://schemas.microsoft.com/office/drawing/2014/main" id="{D5B01D84-3245-4561-B449-C49A321B5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2064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 b="1">
                  <a:solidFill>
                    <a:srgbClr val="FF33CC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2</a:t>
              </a:r>
            </a:p>
          </p:txBody>
        </p:sp>
        <p:sp>
          <p:nvSpPr>
            <p:cNvPr id="79" name="Text Box 65">
              <a:extLst>
                <a:ext uri="{FF2B5EF4-FFF2-40B4-BE49-F238E27FC236}">
                  <a16:creationId xmlns:a16="http://schemas.microsoft.com/office/drawing/2014/main" id="{338756A3-ECF6-4EE4-8D3F-B27A30CE3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8" y="1584"/>
              <a:ext cx="1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FF33CC"/>
                  </a:solidFill>
                  <a:latin typeface="隶书" pitchFamily="49" charset="-122"/>
                  <a:ea typeface="隶书" pitchFamily="49" charset="-122"/>
                </a:rPr>
                <a:t>1</a:t>
              </a:r>
            </a:p>
          </p:txBody>
        </p:sp>
        <p:sp>
          <p:nvSpPr>
            <p:cNvPr id="80" name="Text Box 66">
              <a:extLst>
                <a:ext uri="{FF2B5EF4-FFF2-40B4-BE49-F238E27FC236}">
                  <a16:creationId xmlns:a16="http://schemas.microsoft.com/office/drawing/2014/main" id="{7B779B38-22D1-48F0-A629-E7E28CE8E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1920"/>
              <a:ext cx="1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81" name="Text Box 67">
              <a:extLst>
                <a:ext uri="{FF2B5EF4-FFF2-40B4-BE49-F238E27FC236}">
                  <a16:creationId xmlns:a16="http://schemas.microsoft.com/office/drawing/2014/main" id="{DD686DE1-C6E7-4012-9540-2909484EC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7" y="1680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82" name="Text Box 68">
              <a:extLst>
                <a:ext uri="{FF2B5EF4-FFF2-40B4-BE49-F238E27FC236}">
                  <a16:creationId xmlns:a16="http://schemas.microsoft.com/office/drawing/2014/main" id="{90354169-982D-476E-AA1D-7319E5534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1680"/>
              <a:ext cx="1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83" name="Text Box 69">
              <a:extLst>
                <a:ext uri="{FF2B5EF4-FFF2-40B4-BE49-F238E27FC236}">
                  <a16:creationId xmlns:a16="http://schemas.microsoft.com/office/drawing/2014/main" id="{1049BC7C-4FDE-4CB4-A287-E6432DA96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4" y="202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 b="1">
                  <a:solidFill>
                    <a:srgbClr val="FF33CC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4</a:t>
              </a:r>
            </a:p>
          </p:txBody>
        </p:sp>
        <p:sp>
          <p:nvSpPr>
            <p:cNvPr id="84" name="Text Box 70">
              <a:extLst>
                <a:ext uri="{FF2B5EF4-FFF2-40B4-BE49-F238E27FC236}">
                  <a16:creationId xmlns:a16="http://schemas.microsoft.com/office/drawing/2014/main" id="{33E0BA76-F8EA-4387-BE7C-A248DAB3B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9" y="220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85" name="Line 72">
              <a:extLst>
                <a:ext uri="{FF2B5EF4-FFF2-40B4-BE49-F238E27FC236}">
                  <a16:creationId xmlns:a16="http://schemas.microsoft.com/office/drawing/2014/main" id="{8F7B393D-06D5-4A94-80AB-7D90BC162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1517"/>
              <a:ext cx="307" cy="263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101" name="TextBox 16">
            <a:extLst>
              <a:ext uri="{FF2B5EF4-FFF2-40B4-BE49-F238E27FC236}">
                <a16:creationId xmlns:a16="http://schemas.microsoft.com/office/drawing/2014/main" id="{5EB2B6DC-482B-4381-84EF-E031A61C214F}"/>
              </a:ext>
            </a:extLst>
          </p:cNvPr>
          <p:cNvSpPr txBox="1"/>
          <p:nvPr/>
        </p:nvSpPr>
        <p:spPr>
          <a:xfrm>
            <a:off x="875540" y="5910684"/>
            <a:ext cx="6016910" cy="453183"/>
          </a:xfrm>
          <a:prstGeom prst="rect">
            <a:avLst/>
          </a:prstGeom>
          <a:solidFill>
            <a:srgbClr val="FFFFCC"/>
          </a:solidFill>
          <a:ln w="28575">
            <a:solidFill>
              <a:srgbClr val="008000"/>
            </a:solidFill>
          </a:ln>
        </p:spPr>
        <p:txBody>
          <a:bodyPr wrap="square" lIns="0" tIns="72000" rIns="0" bIns="72000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次循环：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k=4,j=3</a:t>
            </a:r>
            <a:r>
              <a:rPr lang="zh-CN" altLang="en-US" sz="2000" b="1" dirty="0">
                <a:solidFill>
                  <a:srgbClr val="008000"/>
                </a:solidFill>
                <a:latin typeface="Arial" panose="020B0604020202020204" pitchFamily="34" charset="0"/>
              </a:rPr>
              <a:t>时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u1=2,v1=5, sn1=0,sn2=3</a:t>
            </a:r>
            <a:endParaRPr lang="zh-CN" altLang="en-US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09F63F2F-CDD4-4FBB-8100-B1A42FA50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19669"/>
              </p:ext>
            </p:extLst>
          </p:nvPr>
        </p:nvGraphicFramePr>
        <p:xfrm>
          <a:off x="8741817" y="5261558"/>
          <a:ext cx="3067278" cy="336550"/>
        </p:xfrm>
        <a:graphic>
          <a:graphicData uri="http://schemas.openxmlformats.org/drawingml/2006/table">
            <a:tbl>
              <a:tblPr firstRow="1" firstCol="1" bandRow="1"/>
              <a:tblGrid>
                <a:gridCol w="5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9A539F8-5E90-41CF-92EF-2E60A5058406}"/>
              </a:ext>
            </a:extLst>
          </p:cNvPr>
          <p:cNvCxnSpPr>
            <a:cxnSpLocks/>
          </p:cNvCxnSpPr>
          <p:nvPr/>
        </p:nvCxnSpPr>
        <p:spPr>
          <a:xfrm>
            <a:off x="3209771" y="4191000"/>
            <a:ext cx="8296429" cy="1946227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7" name="下箭头 75776">
            <a:extLst>
              <a:ext uri="{FF2B5EF4-FFF2-40B4-BE49-F238E27FC236}">
                <a16:creationId xmlns:a16="http://schemas.microsoft.com/office/drawing/2014/main" id="{9AE7162E-8EE7-4A0B-BE36-EC363ABF70E6}"/>
              </a:ext>
            </a:extLst>
          </p:cNvPr>
          <p:cNvSpPr/>
          <p:nvPr/>
        </p:nvSpPr>
        <p:spPr bwMode="auto">
          <a:xfrm>
            <a:off x="10445602" y="5614258"/>
            <a:ext cx="157118" cy="340180"/>
          </a:xfrm>
          <a:prstGeom prst="downArrow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 eaLnBrk="1" hangingPunct="1"/>
            <a:endParaRPr lang="zh-CN" altLang="en-US" sz="18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CBA969C8-D2B8-4C40-B5E6-3413FEB13E46}"/>
              </a:ext>
            </a:extLst>
          </p:cNvPr>
          <p:cNvCxnSpPr>
            <a:cxnSpLocks/>
          </p:cNvCxnSpPr>
          <p:nvPr/>
        </p:nvCxnSpPr>
        <p:spPr>
          <a:xfrm>
            <a:off x="3209771" y="4267200"/>
            <a:ext cx="7235831" cy="1870027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1C023001-D7D0-45AD-80F5-C2AFBD7AC229}"/>
                  </a:ext>
                </a:extLst>
              </p14:cNvPr>
              <p14:cNvContentPartPr/>
              <p14:nvPr/>
            </p14:nvContentPartPr>
            <p14:xfrm>
              <a:off x="1842388" y="339036"/>
              <a:ext cx="6819120" cy="10540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1C023001-D7D0-45AD-80F5-C2AFBD7AC2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3748" y="330036"/>
                <a:ext cx="6836760" cy="10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6DE9CC71-7843-45B4-9C09-71DC95B51B78}"/>
                  </a:ext>
                </a:extLst>
              </p14:cNvPr>
              <p14:cNvContentPartPr/>
              <p14:nvPr/>
            </p14:nvContentPartPr>
            <p14:xfrm>
              <a:off x="2854708" y="1478796"/>
              <a:ext cx="5837760" cy="77580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6DE9CC71-7843-45B4-9C09-71DC95B51B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5708" y="1469796"/>
                <a:ext cx="585540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205EFCA6-1EAE-41E2-A839-FE388001D05C}"/>
                  </a:ext>
                </a:extLst>
              </p14:cNvPr>
              <p14:cNvContentPartPr/>
              <p14:nvPr/>
            </p14:nvContentPartPr>
            <p14:xfrm>
              <a:off x="5565868" y="1812876"/>
              <a:ext cx="3148200" cy="123300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205EFCA6-1EAE-41E2-A839-FE388001D0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57228" y="1804236"/>
                <a:ext cx="3165840" cy="12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ECDF3FE5-B86B-4445-948D-2D12F4D40A2A}"/>
                  </a:ext>
                </a:extLst>
              </p14:cNvPr>
              <p14:cNvContentPartPr/>
              <p14:nvPr/>
            </p14:nvContentPartPr>
            <p14:xfrm>
              <a:off x="9999628" y="6214596"/>
              <a:ext cx="1647360" cy="27756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ECDF3FE5-B86B-4445-948D-2D12F4D40A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90988" y="6205596"/>
                <a:ext cx="1665000" cy="29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660A9265-6BDB-4354-B5BD-798FB8235692}"/>
              </a:ext>
            </a:extLst>
          </p:cNvPr>
          <p:cNvGrpSpPr/>
          <p:nvPr/>
        </p:nvGrpSpPr>
        <p:grpSpPr>
          <a:xfrm>
            <a:off x="10063348" y="6197676"/>
            <a:ext cx="519840" cy="106920"/>
            <a:chOff x="10063348" y="6197676"/>
            <a:chExt cx="519840" cy="10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B27C5EB6-3848-43C4-8AF7-7A3C0ED5E99D}"/>
                    </a:ext>
                  </a:extLst>
                </p14:cNvPr>
                <p14:cNvContentPartPr/>
                <p14:nvPr/>
              </p14:nvContentPartPr>
              <p14:xfrm>
                <a:off x="10063348" y="6209556"/>
                <a:ext cx="471600" cy="4788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B27C5EB6-3848-43C4-8AF7-7A3C0ED5E99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54348" y="6200916"/>
                  <a:ext cx="4892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518083A6-0019-444C-8347-1418AAF0CAE5}"/>
                    </a:ext>
                  </a:extLst>
                </p14:cNvPr>
                <p14:cNvContentPartPr/>
                <p14:nvPr/>
              </p14:nvContentPartPr>
              <p14:xfrm>
                <a:off x="10467268" y="6197676"/>
                <a:ext cx="115920" cy="10692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518083A6-0019-444C-8347-1418AAF0CA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58628" y="6188676"/>
                  <a:ext cx="133560" cy="12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7259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5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>
            <a:extLst>
              <a:ext uri="{FF2B5EF4-FFF2-40B4-BE49-F238E27FC236}">
                <a16:creationId xmlns:a16="http://schemas.microsoft.com/office/drawing/2014/main" id="{D0131E92-18B2-4BCC-AF44-FF23BE669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06" y="884729"/>
            <a:ext cx="8765567" cy="49013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while (k&lt;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g.n</a:t>
            </a:r>
            <a:r>
              <a:rPr kumimoji="1" lang="en-US" altLang="zh-CN" sz="2000" b="1" kern="0" dirty="0">
                <a:solidFill>
                  <a:schemeClr val="accent5">
                    <a:lumMod val="25000"/>
                  </a:schemeClr>
                </a:solidFill>
                <a:latin typeface="Calibri"/>
                <a:ea typeface="楷体" pitchFamily="49" charset="-122"/>
                <a:cs typeface="Times New Roman" pitchFamily="18" charset="0"/>
              </a:rPr>
              <a:t>) { </a:t>
            </a: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生成的边数小于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时循环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u1=E[j].u;v1=E[j].v;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取一条边的头尾顶点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u1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sn2=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[v1]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分别得到两个顶点所属的集合编号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!=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sn2</a:t>
            </a:r>
            <a:r>
              <a:rPr kumimoji="1" lang="en-US" altLang="zh-CN" sz="2000" b="1" kern="0" dirty="0">
                <a:solidFill>
                  <a:srgbClr val="006600"/>
                </a:solidFill>
                <a:latin typeface="Calibri"/>
                <a:ea typeface="楷体" pitchFamily="49" charset="-122"/>
                <a:cs typeface="Times New Roman" pitchFamily="18" charset="0"/>
              </a:rPr>
              <a:t>) {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两顶点属于不同的集合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 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("(%d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%d):%d\n"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u1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v1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E[j].w);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k++;	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生成边数增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     for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=0;i&lt;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g.n;i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++)		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]==sn2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) 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集合编号为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sn2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的改为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sn1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     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]=sn1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j++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	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扫描下一条边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kern="0" dirty="0">
                <a:solidFill>
                  <a:srgbClr val="FF33CC"/>
                </a:solidFill>
                <a:latin typeface="Calibri"/>
                <a:ea typeface="楷体" pitchFamily="49" charset="-122"/>
                <a:cs typeface="Times New Roman" pitchFamily="18" charset="0"/>
              </a:rPr>
              <a:t> //end while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b="1" kern="0" dirty="0">
                <a:solidFill>
                  <a:srgbClr val="FF33CC"/>
                </a:solidFill>
                <a:latin typeface="Calibri"/>
                <a:ea typeface="楷体" pitchFamily="49" charset="-122"/>
                <a:cs typeface="Times New Roman" pitchFamily="18" charset="0"/>
              </a:rPr>
              <a:t>//end Kruskal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AFD143C-7F8B-4CB4-A164-EFEFC184B6A4}"/>
              </a:ext>
            </a:extLst>
          </p:cNvPr>
          <p:cNvGraphicFramePr>
            <a:graphicFrameLocks noGrp="1"/>
          </p:cNvGraphicFramePr>
          <p:nvPr/>
        </p:nvGraphicFramePr>
        <p:xfrm>
          <a:off x="6971546" y="862612"/>
          <a:ext cx="4986450" cy="1008063"/>
        </p:xfrm>
        <a:graphic>
          <a:graphicData uri="http://schemas.openxmlformats.org/drawingml/2006/table">
            <a:tbl>
              <a:tblPr firstRow="1" firstCol="1" bandRow="1"/>
              <a:tblGrid>
                <a:gridCol w="49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6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0 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1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1 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2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6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787DA20-08C7-4252-8382-6EF0EFBC7130}"/>
              </a:ext>
            </a:extLst>
          </p:cNvPr>
          <p:cNvGraphicFramePr>
            <a:graphicFrameLocks noGrp="1"/>
          </p:cNvGraphicFramePr>
          <p:nvPr/>
        </p:nvGraphicFramePr>
        <p:xfrm>
          <a:off x="7081372" y="530970"/>
          <a:ext cx="4986452" cy="274320"/>
        </p:xfrm>
        <a:graphic>
          <a:graphicData uri="http://schemas.openxmlformats.org/drawingml/2006/table">
            <a:tbl>
              <a:tblPr firstRow="1" firstCol="1" bandRow="1"/>
              <a:tblGrid>
                <a:gridCol w="49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0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1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2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3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4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6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7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8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9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52">
            <a:extLst>
              <a:ext uri="{FF2B5EF4-FFF2-40B4-BE49-F238E27FC236}">
                <a16:creationId xmlns:a16="http://schemas.microsoft.com/office/drawing/2014/main" id="{4AE3F446-32E3-42E5-AD7B-6144AD738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67262"/>
            <a:ext cx="26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zh-CN" altLang="en-US" sz="2000" b="1" i="1" dirty="0">
              <a:solidFill>
                <a:srgbClr val="D6009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3">
            <a:extLst>
              <a:ext uri="{FF2B5EF4-FFF2-40B4-BE49-F238E27FC236}">
                <a16:creationId xmlns:a16="http://schemas.microsoft.com/office/drawing/2014/main" id="{F965AE9A-5D87-476E-9092-BB756F1B1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862612"/>
            <a:ext cx="504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u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C217A82D-9735-4047-B1B8-923EEC255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187256"/>
            <a:ext cx="5046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宋体" charset="-122"/>
              </a:rPr>
              <a:t>v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8" name="TextBox 55">
            <a:extLst>
              <a:ext uri="{FF2B5EF4-FFF2-40B4-BE49-F238E27FC236}">
                <a16:creationId xmlns:a16="http://schemas.microsoft.com/office/drawing/2014/main" id="{EF2B74D5-C40D-4783-8E37-8FEC761B3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11899"/>
            <a:ext cx="37762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w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5C0C459-0146-437B-A843-A67885F86740}"/>
              </a:ext>
            </a:extLst>
          </p:cNvPr>
          <p:cNvGraphicFramePr>
            <a:graphicFrameLocks noGrp="1"/>
          </p:cNvGraphicFramePr>
          <p:nvPr/>
        </p:nvGraphicFramePr>
        <p:xfrm>
          <a:off x="8706737" y="4910720"/>
          <a:ext cx="3067284" cy="323912"/>
        </p:xfrm>
        <a:graphic>
          <a:graphicData uri="http://schemas.openxmlformats.org/drawingml/2006/table">
            <a:tbl>
              <a:tblPr firstRow="1" firstCol="1" bandRow="1"/>
              <a:tblGrid>
                <a:gridCol w="51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0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1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2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3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  4 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 5 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5">
            <a:extLst>
              <a:ext uri="{FF2B5EF4-FFF2-40B4-BE49-F238E27FC236}">
                <a16:creationId xmlns:a16="http://schemas.microsoft.com/office/drawing/2014/main" id="{9AA9497C-19D5-4B75-AD5D-3EEA89B04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49" y="5234632"/>
            <a:ext cx="72008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宋体" charset="-122"/>
              </a:rPr>
              <a:t>vset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grpSp>
        <p:nvGrpSpPr>
          <p:cNvPr id="59" name="Group 125">
            <a:extLst>
              <a:ext uri="{FF2B5EF4-FFF2-40B4-BE49-F238E27FC236}">
                <a16:creationId xmlns:a16="http://schemas.microsoft.com/office/drawing/2014/main" id="{A94299DA-8C6D-4707-9305-13FF94671554}"/>
              </a:ext>
            </a:extLst>
          </p:cNvPr>
          <p:cNvGrpSpPr>
            <a:grpSpLocks/>
          </p:cNvGrpSpPr>
          <p:nvPr/>
        </p:nvGrpSpPr>
        <p:grpSpPr bwMode="auto">
          <a:xfrm>
            <a:off x="7843588" y="2116675"/>
            <a:ext cx="3281627" cy="1951037"/>
            <a:chOff x="4080" y="1344"/>
            <a:chExt cx="1381" cy="1229"/>
          </a:xfrm>
        </p:grpSpPr>
        <p:grpSp>
          <p:nvGrpSpPr>
            <p:cNvPr id="60" name="Group 33">
              <a:extLst>
                <a:ext uri="{FF2B5EF4-FFF2-40B4-BE49-F238E27FC236}">
                  <a16:creationId xmlns:a16="http://schemas.microsoft.com/office/drawing/2014/main" id="{9929F1BC-41DF-461D-BB38-0962974549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1" y="1824"/>
              <a:ext cx="286" cy="269"/>
              <a:chOff x="1532" y="1657"/>
              <a:chExt cx="288" cy="269"/>
            </a:xfrm>
          </p:grpSpPr>
          <p:sp>
            <p:nvSpPr>
              <p:cNvPr id="96" name="Oval 34">
                <a:extLst>
                  <a:ext uri="{FF2B5EF4-FFF2-40B4-BE49-F238E27FC236}">
                    <a16:creationId xmlns:a16="http://schemas.microsoft.com/office/drawing/2014/main" id="{7CAFD61B-3FF0-4363-9805-4A4491643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7" name="Text Box 35">
                <a:extLst>
                  <a:ext uri="{FF2B5EF4-FFF2-40B4-BE49-F238E27FC236}">
                    <a16:creationId xmlns:a16="http://schemas.microsoft.com/office/drawing/2014/main" id="{5E7D35E2-975D-44C7-B99E-DD0A70324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2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1" name="Group 36">
              <a:extLst>
                <a:ext uri="{FF2B5EF4-FFF2-40B4-BE49-F238E27FC236}">
                  <a16:creationId xmlns:a16="http://schemas.microsoft.com/office/drawing/2014/main" id="{387EEC6D-38EB-47A1-8D9E-E66E6DB1CB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1" y="1344"/>
              <a:ext cx="286" cy="269"/>
              <a:chOff x="1532" y="1657"/>
              <a:chExt cx="288" cy="269"/>
            </a:xfrm>
          </p:grpSpPr>
          <p:sp>
            <p:nvSpPr>
              <p:cNvPr id="94" name="Oval 37">
                <a:extLst>
                  <a:ext uri="{FF2B5EF4-FFF2-40B4-BE49-F238E27FC236}">
                    <a16:creationId xmlns:a16="http://schemas.microsoft.com/office/drawing/2014/main" id="{1225C7DC-0371-4805-8EA7-CF9B449E8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5" name="Text Box 38">
                <a:extLst>
                  <a:ext uri="{FF2B5EF4-FFF2-40B4-BE49-F238E27FC236}">
                    <a16:creationId xmlns:a16="http://schemas.microsoft.com/office/drawing/2014/main" id="{A44872D2-1FF4-401D-AE1E-D34D7D2FF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0" y="1680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0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2" name="Group 39">
              <a:extLst>
                <a:ext uri="{FF2B5EF4-FFF2-40B4-BE49-F238E27FC236}">
                  <a16:creationId xmlns:a16="http://schemas.microsoft.com/office/drawing/2014/main" id="{5731F379-9DE0-4CFB-A813-BA1210AA0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5" y="1728"/>
              <a:ext cx="286" cy="269"/>
              <a:chOff x="1532" y="1657"/>
              <a:chExt cx="288" cy="269"/>
            </a:xfrm>
          </p:grpSpPr>
          <p:sp>
            <p:nvSpPr>
              <p:cNvPr id="92" name="Oval 40">
                <a:extLst>
                  <a:ext uri="{FF2B5EF4-FFF2-40B4-BE49-F238E27FC236}">
                    <a16:creationId xmlns:a16="http://schemas.microsoft.com/office/drawing/2014/main" id="{D8B19FA1-D248-4B05-9DE2-6543C3652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3" name="Text Box 41">
                <a:extLst>
                  <a:ext uri="{FF2B5EF4-FFF2-40B4-BE49-F238E27FC236}">
                    <a16:creationId xmlns:a16="http://schemas.microsoft.com/office/drawing/2014/main" id="{0525A9F9-2768-49FE-A362-564899D0E4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3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3" name="Group 42">
              <a:extLst>
                <a:ext uri="{FF2B5EF4-FFF2-40B4-BE49-F238E27FC236}">
                  <a16:creationId xmlns:a16="http://schemas.microsoft.com/office/drawing/2014/main" id="{7AF9EA3E-5ACD-41E2-BFE9-7560793D8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4" y="2304"/>
              <a:ext cx="286" cy="269"/>
              <a:chOff x="1532" y="1657"/>
              <a:chExt cx="211" cy="269"/>
            </a:xfrm>
          </p:grpSpPr>
          <p:sp>
            <p:nvSpPr>
              <p:cNvPr id="90" name="Oval 43">
                <a:extLst>
                  <a:ext uri="{FF2B5EF4-FFF2-40B4-BE49-F238E27FC236}">
                    <a16:creationId xmlns:a16="http://schemas.microsoft.com/office/drawing/2014/main" id="{0A9B9D58-29AA-4EC0-AB9B-409E80042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10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1" name="Text Box 44">
                <a:extLst>
                  <a:ext uri="{FF2B5EF4-FFF2-40B4-BE49-F238E27FC236}">
                    <a16:creationId xmlns:a16="http://schemas.microsoft.com/office/drawing/2014/main" id="{1ACEABEE-4FDF-47D0-B6F0-206FA70BFF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1680"/>
                <a:ext cx="18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隶书" pitchFamily="49" charset="-122"/>
                  </a:rPr>
                  <a:t>5</a:t>
                </a:r>
                <a:endParaRPr kumimoji="1" lang="en-US" altLang="zh-CN" sz="18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4" name="Group 45">
              <a:extLst>
                <a:ext uri="{FF2B5EF4-FFF2-40B4-BE49-F238E27FC236}">
                  <a16:creationId xmlns:a16="http://schemas.microsoft.com/office/drawing/2014/main" id="{1F89E832-ED09-459C-9C78-136E543CB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5" y="2304"/>
              <a:ext cx="286" cy="269"/>
              <a:chOff x="1603" y="1657"/>
              <a:chExt cx="217" cy="269"/>
            </a:xfrm>
          </p:grpSpPr>
          <p:sp>
            <p:nvSpPr>
              <p:cNvPr id="88" name="Oval 46">
                <a:extLst>
                  <a:ext uri="{FF2B5EF4-FFF2-40B4-BE49-F238E27FC236}">
                    <a16:creationId xmlns:a16="http://schemas.microsoft.com/office/drawing/2014/main" id="{E1A093C6-26E8-4ED6-A580-016734E40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3" y="1657"/>
                <a:ext cx="217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89" name="Text Box 47">
                <a:extLst>
                  <a:ext uri="{FF2B5EF4-FFF2-40B4-BE49-F238E27FC236}">
                    <a16:creationId xmlns:a16="http://schemas.microsoft.com/office/drawing/2014/main" id="{28FCBE6B-0FDF-4B27-98A6-84FC87786B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4" y="168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隶书" pitchFamily="49" charset="-122"/>
                  </a:rPr>
                  <a:t>4</a:t>
                </a:r>
                <a:endParaRPr kumimoji="1" lang="en-US" altLang="zh-CN" sz="18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5" name="Group 48">
              <a:extLst>
                <a:ext uri="{FF2B5EF4-FFF2-40B4-BE49-F238E27FC236}">
                  <a16:creationId xmlns:a16="http://schemas.microsoft.com/office/drawing/2014/main" id="{D6462770-52F1-4272-B672-5CDE38F18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728"/>
              <a:ext cx="286" cy="269"/>
              <a:chOff x="1532" y="1657"/>
              <a:chExt cx="288" cy="269"/>
            </a:xfrm>
          </p:grpSpPr>
          <p:sp>
            <p:nvSpPr>
              <p:cNvPr id="86" name="Oval 49">
                <a:extLst>
                  <a:ext uri="{FF2B5EF4-FFF2-40B4-BE49-F238E27FC236}">
                    <a16:creationId xmlns:a16="http://schemas.microsoft.com/office/drawing/2014/main" id="{7F571A45-1D0A-49AF-BADB-5A627E7B4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87" name="Text Box 50">
                <a:extLst>
                  <a:ext uri="{FF2B5EF4-FFF2-40B4-BE49-F238E27FC236}">
                    <a16:creationId xmlns:a16="http://schemas.microsoft.com/office/drawing/2014/main" id="{6338D7B8-03C3-495C-AC57-53E3E92D2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0" y="168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隶书" pitchFamily="49" charset="-122"/>
                  </a:rPr>
                  <a:t>1</a:t>
                </a:r>
                <a:endParaRPr kumimoji="1" lang="en-US" altLang="zh-CN" sz="18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66" name="Line 52">
              <a:extLst>
                <a:ext uri="{FF2B5EF4-FFF2-40B4-BE49-F238E27FC236}">
                  <a16:creationId xmlns:a16="http://schemas.microsoft.com/office/drawing/2014/main" id="{E93980A0-58B4-4746-9F3B-E6A6A46A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0" y="1525"/>
              <a:ext cx="286" cy="240"/>
            </a:xfrm>
            <a:prstGeom prst="line">
              <a:avLst/>
            </a:prstGeom>
            <a:noFill/>
            <a:ln w="3810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" name="Line 53">
              <a:extLst>
                <a:ext uri="{FF2B5EF4-FFF2-40B4-BE49-F238E27FC236}">
                  <a16:creationId xmlns:a16="http://schemas.microsoft.com/office/drawing/2014/main" id="{E7179648-49BF-4D9A-99DE-4F49758D3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1997"/>
              <a:ext cx="143" cy="307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8" name="Line 54">
              <a:extLst>
                <a:ext uri="{FF2B5EF4-FFF2-40B4-BE49-F238E27FC236}">
                  <a16:creationId xmlns:a16="http://schemas.microsoft.com/office/drawing/2014/main" id="{506DA717-792B-4F8C-8EB9-14C72D8DA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2" y="1991"/>
              <a:ext cx="139" cy="307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" name="Line 55">
              <a:extLst>
                <a:ext uri="{FF2B5EF4-FFF2-40B4-BE49-F238E27FC236}">
                  <a16:creationId xmlns:a16="http://schemas.microsoft.com/office/drawing/2014/main" id="{67502ED3-7C50-4D77-9C98-F07325569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448"/>
              <a:ext cx="333" cy="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0" name="Line 56">
              <a:extLst>
                <a:ext uri="{FF2B5EF4-FFF2-40B4-BE49-F238E27FC236}">
                  <a16:creationId xmlns:a16="http://schemas.microsoft.com/office/drawing/2014/main" id="{EDEA3793-C030-430C-96A7-0E3A412CD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4" y="1626"/>
              <a:ext cx="6" cy="198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1" name="Line 57">
              <a:extLst>
                <a:ext uri="{FF2B5EF4-FFF2-40B4-BE49-F238E27FC236}">
                  <a16:creationId xmlns:a16="http://schemas.microsoft.com/office/drawing/2014/main" id="{462B16EF-61E0-4CF0-BDA9-ECA06981A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6" y="2078"/>
              <a:ext cx="190" cy="255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2" name="Line 58">
              <a:extLst>
                <a:ext uri="{FF2B5EF4-FFF2-40B4-BE49-F238E27FC236}">
                  <a16:creationId xmlns:a16="http://schemas.microsoft.com/office/drawing/2014/main" id="{C610EEAD-336A-437A-917E-59575C63A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1" y="2091"/>
              <a:ext cx="198" cy="218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" name="Line 59">
              <a:extLst>
                <a:ext uri="{FF2B5EF4-FFF2-40B4-BE49-F238E27FC236}">
                  <a16:creationId xmlns:a16="http://schemas.microsoft.com/office/drawing/2014/main" id="{56C3D573-BD1F-4593-A301-1A11A57DA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6" y="1872"/>
              <a:ext cx="285" cy="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4" name="Line 60">
              <a:extLst>
                <a:ext uri="{FF2B5EF4-FFF2-40B4-BE49-F238E27FC236}">
                  <a16:creationId xmlns:a16="http://schemas.microsoft.com/office/drawing/2014/main" id="{7390ECAF-68BF-479A-A4C3-2E7EE5117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3" y="1872"/>
              <a:ext cx="242" cy="5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5" name="Text Box 61">
              <a:extLst>
                <a:ext uri="{FF2B5EF4-FFF2-40B4-BE49-F238E27FC236}">
                  <a16:creationId xmlns:a16="http://schemas.microsoft.com/office/drawing/2014/main" id="{ABCB6744-294B-42F9-85CF-F9E62E4F7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" y="2016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 b="1">
                  <a:solidFill>
                    <a:srgbClr val="FF33CC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76" name="Text Box 62">
              <a:extLst>
                <a:ext uri="{FF2B5EF4-FFF2-40B4-BE49-F238E27FC236}">
                  <a16:creationId xmlns:a16="http://schemas.microsoft.com/office/drawing/2014/main" id="{63F9D62A-1362-4BE5-A6CF-8DC2B47C7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" y="139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77" name="Text Box 63">
              <a:extLst>
                <a:ext uri="{FF2B5EF4-FFF2-40B4-BE49-F238E27FC236}">
                  <a16:creationId xmlns:a16="http://schemas.microsoft.com/office/drawing/2014/main" id="{D2CCCB61-C99D-4AA7-8390-76FCBD4BC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2" y="1501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78" name="Text Box 64">
              <a:extLst>
                <a:ext uri="{FF2B5EF4-FFF2-40B4-BE49-F238E27FC236}">
                  <a16:creationId xmlns:a16="http://schemas.microsoft.com/office/drawing/2014/main" id="{D5B01D84-3245-4561-B449-C49A321B5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2064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 b="1">
                  <a:solidFill>
                    <a:srgbClr val="FF33CC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2</a:t>
              </a:r>
            </a:p>
          </p:txBody>
        </p:sp>
        <p:sp>
          <p:nvSpPr>
            <p:cNvPr id="79" name="Text Box 65">
              <a:extLst>
                <a:ext uri="{FF2B5EF4-FFF2-40B4-BE49-F238E27FC236}">
                  <a16:creationId xmlns:a16="http://schemas.microsoft.com/office/drawing/2014/main" id="{338756A3-ECF6-4EE4-8D3F-B27A30CE3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8" y="1584"/>
              <a:ext cx="1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FF33CC"/>
                  </a:solidFill>
                  <a:latin typeface="隶书" pitchFamily="49" charset="-122"/>
                  <a:ea typeface="隶书" pitchFamily="49" charset="-122"/>
                </a:rPr>
                <a:t>1</a:t>
              </a:r>
            </a:p>
          </p:txBody>
        </p:sp>
        <p:sp>
          <p:nvSpPr>
            <p:cNvPr id="80" name="Text Box 66">
              <a:extLst>
                <a:ext uri="{FF2B5EF4-FFF2-40B4-BE49-F238E27FC236}">
                  <a16:creationId xmlns:a16="http://schemas.microsoft.com/office/drawing/2014/main" id="{7B779B38-22D1-48F0-A629-E7E28CE8E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1920"/>
              <a:ext cx="1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81" name="Text Box 67">
              <a:extLst>
                <a:ext uri="{FF2B5EF4-FFF2-40B4-BE49-F238E27FC236}">
                  <a16:creationId xmlns:a16="http://schemas.microsoft.com/office/drawing/2014/main" id="{DD686DE1-C6E7-4012-9540-2909484EC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7" y="1680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82" name="Text Box 68">
              <a:extLst>
                <a:ext uri="{FF2B5EF4-FFF2-40B4-BE49-F238E27FC236}">
                  <a16:creationId xmlns:a16="http://schemas.microsoft.com/office/drawing/2014/main" id="{90354169-982D-476E-AA1D-7319E5534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1680"/>
              <a:ext cx="1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83" name="Text Box 69">
              <a:extLst>
                <a:ext uri="{FF2B5EF4-FFF2-40B4-BE49-F238E27FC236}">
                  <a16:creationId xmlns:a16="http://schemas.microsoft.com/office/drawing/2014/main" id="{1049BC7C-4FDE-4CB4-A287-E6432DA96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4" y="202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 b="1">
                  <a:solidFill>
                    <a:srgbClr val="FF33CC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4</a:t>
              </a:r>
            </a:p>
          </p:txBody>
        </p:sp>
        <p:sp>
          <p:nvSpPr>
            <p:cNvPr id="84" name="Text Box 70">
              <a:extLst>
                <a:ext uri="{FF2B5EF4-FFF2-40B4-BE49-F238E27FC236}">
                  <a16:creationId xmlns:a16="http://schemas.microsoft.com/office/drawing/2014/main" id="{33E0BA76-F8EA-4387-BE7C-A248DAB3B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9" y="220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85" name="Line 72">
              <a:extLst>
                <a:ext uri="{FF2B5EF4-FFF2-40B4-BE49-F238E27FC236}">
                  <a16:creationId xmlns:a16="http://schemas.microsoft.com/office/drawing/2014/main" id="{8F7B393D-06D5-4A94-80AB-7D90BC162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1517"/>
              <a:ext cx="307" cy="263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101" name="TextBox 16">
            <a:extLst>
              <a:ext uri="{FF2B5EF4-FFF2-40B4-BE49-F238E27FC236}">
                <a16:creationId xmlns:a16="http://schemas.microsoft.com/office/drawing/2014/main" id="{5EB2B6DC-482B-4381-84EF-E031A61C214F}"/>
              </a:ext>
            </a:extLst>
          </p:cNvPr>
          <p:cNvSpPr txBox="1"/>
          <p:nvPr/>
        </p:nvSpPr>
        <p:spPr>
          <a:xfrm>
            <a:off x="224012" y="5898705"/>
            <a:ext cx="6016910" cy="453183"/>
          </a:xfrm>
          <a:prstGeom prst="rect">
            <a:avLst/>
          </a:prstGeom>
          <a:solidFill>
            <a:srgbClr val="FFFFCC"/>
          </a:solidFill>
          <a:ln w="28575">
            <a:solidFill>
              <a:srgbClr val="008000"/>
            </a:solidFill>
          </a:ln>
        </p:spPr>
        <p:txBody>
          <a:bodyPr wrap="square" lIns="0" tIns="72000" rIns="0" bIns="72000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次循环：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k=5,j=4</a:t>
            </a:r>
            <a:r>
              <a:rPr lang="zh-CN" altLang="en-US" sz="2000" b="1" dirty="0">
                <a:solidFill>
                  <a:srgbClr val="008000"/>
                </a:solidFill>
                <a:latin typeface="Arial" panose="020B0604020202020204" pitchFamily="34" charset="0"/>
              </a:rPr>
              <a:t>时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u1=0,v1=3, sn1=0,sn2=0</a:t>
            </a:r>
            <a:endParaRPr lang="zh-CN" altLang="en-US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355048E7-5FB3-4E1E-9983-F76D7B493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29135"/>
              </p:ext>
            </p:extLst>
          </p:nvPr>
        </p:nvGraphicFramePr>
        <p:xfrm>
          <a:off x="8748946" y="5258874"/>
          <a:ext cx="3067278" cy="336550"/>
        </p:xfrm>
        <a:graphic>
          <a:graphicData uri="http://schemas.openxmlformats.org/drawingml/2006/table">
            <a:tbl>
              <a:tblPr firstRow="1" firstCol="1" bandRow="1"/>
              <a:tblGrid>
                <a:gridCol w="5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8" name="Group 55">
            <a:extLst>
              <a:ext uri="{FF2B5EF4-FFF2-40B4-BE49-F238E27FC236}">
                <a16:creationId xmlns:a16="http://schemas.microsoft.com/office/drawing/2014/main" id="{536C770A-7E40-4471-A9F5-6614483A10F4}"/>
              </a:ext>
            </a:extLst>
          </p:cNvPr>
          <p:cNvGrpSpPr>
            <a:grpSpLocks/>
          </p:cNvGrpSpPr>
          <p:nvPr/>
        </p:nvGrpSpPr>
        <p:grpSpPr bwMode="auto">
          <a:xfrm rot="13673213">
            <a:off x="12413052" y="5073286"/>
            <a:ext cx="311854" cy="301072"/>
            <a:chOff x="-151640" y="3656"/>
            <a:chExt cx="311854" cy="363"/>
          </a:xfrm>
        </p:grpSpPr>
        <p:sp>
          <p:nvSpPr>
            <p:cNvPr id="99" name="Line 56">
              <a:extLst>
                <a:ext uri="{FF2B5EF4-FFF2-40B4-BE49-F238E27FC236}">
                  <a16:creationId xmlns:a16="http://schemas.microsoft.com/office/drawing/2014/main" id="{EA0C2AC7-E0F5-492C-8B95-113C96B3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51640" y="3837"/>
              <a:ext cx="311854" cy="0"/>
            </a:xfrm>
            <a:prstGeom prst="line">
              <a:avLst/>
            </a:prstGeom>
            <a:noFill/>
            <a:ln w="7620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0" name="Line 57">
              <a:extLst>
                <a:ext uri="{FF2B5EF4-FFF2-40B4-BE49-F238E27FC236}">
                  <a16:creationId xmlns:a16="http://schemas.microsoft.com/office/drawing/2014/main" id="{273CCC06-8D07-4310-B883-B30EFA3A0A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105" y="3838"/>
              <a:ext cx="363" cy="0"/>
            </a:xfrm>
            <a:prstGeom prst="line">
              <a:avLst/>
            </a:prstGeom>
            <a:noFill/>
            <a:ln w="7620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102" name="TextBox 1">
            <a:extLst>
              <a:ext uri="{FF2B5EF4-FFF2-40B4-BE49-F238E27FC236}">
                <a16:creationId xmlns:a16="http://schemas.microsoft.com/office/drawing/2014/main" id="{D36F9FF0-00EA-4DCF-9855-69595A14DF6B}"/>
              </a:ext>
            </a:extLst>
          </p:cNvPr>
          <p:cNvSpPr txBox="1"/>
          <p:nvPr/>
        </p:nvSpPr>
        <p:spPr>
          <a:xfrm>
            <a:off x="6629400" y="5903967"/>
            <a:ext cx="4429621" cy="453183"/>
          </a:xfrm>
          <a:prstGeom prst="rect">
            <a:avLst/>
          </a:prstGeom>
          <a:solidFill>
            <a:srgbClr val="FFFFCC"/>
          </a:solidFill>
          <a:ln w="28575">
            <a:solidFill>
              <a:srgbClr val="008000"/>
            </a:solidFill>
          </a:ln>
        </p:spPr>
        <p:txBody>
          <a:bodyPr wrap="square" lIns="0" tIns="72000" rIns="0" bIns="7200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</a:lstStyle>
          <a:p>
            <a:pPr algn="ctr"/>
            <a:r>
              <a:rPr lang="zh-CN" altLang="en-US" dirty="0">
                <a:solidFill>
                  <a:srgbClr val="C00000"/>
                </a:solidFill>
              </a:rPr>
              <a:t>加入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zh-CN" altLang="en-US" dirty="0">
                <a:solidFill>
                  <a:schemeClr val="accent2"/>
                </a:solidFill>
              </a:rPr>
              <a:t>到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zh-CN" altLang="en-US" dirty="0">
                <a:solidFill>
                  <a:schemeClr val="accent2"/>
                </a:solidFill>
              </a:rPr>
              <a:t>的边</a:t>
            </a:r>
            <a:r>
              <a:rPr lang="zh-CN" altLang="en-US" dirty="0">
                <a:solidFill>
                  <a:srgbClr val="C00000"/>
                </a:solidFill>
              </a:rPr>
              <a:t>形成了</a:t>
            </a:r>
            <a:r>
              <a:rPr lang="zh-CN" altLang="en-US" dirty="0">
                <a:solidFill>
                  <a:schemeClr val="accent2"/>
                </a:solidFill>
              </a:rPr>
              <a:t>回路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zh-CN" altLang="en-US" dirty="0">
                <a:solidFill>
                  <a:schemeClr val="accent2"/>
                </a:solidFill>
              </a:rPr>
              <a:t>放弃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FE2FDF3-C3C3-4A4A-931A-71C503E7A231}"/>
                  </a:ext>
                </a:extLst>
              </p14:cNvPr>
              <p14:cNvContentPartPr/>
              <p14:nvPr/>
            </p14:nvContentPartPr>
            <p14:xfrm>
              <a:off x="1842321" y="440213"/>
              <a:ext cx="7361640" cy="9313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FE2FDF3-C3C3-4A4A-931A-71C503E7A2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3321" y="431573"/>
                <a:ext cx="7379280" cy="9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35CE6E85-33F9-4575-AF22-4DBB4F1B70FE}"/>
                  </a:ext>
                </a:extLst>
              </p14:cNvPr>
              <p14:cNvContentPartPr/>
              <p14:nvPr/>
            </p14:nvContentPartPr>
            <p14:xfrm>
              <a:off x="2790921" y="1441013"/>
              <a:ext cx="6392880" cy="8560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35CE6E85-33F9-4575-AF22-4DBB4F1B70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1921" y="1432373"/>
                <a:ext cx="6410520" cy="87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3D7B4CEB-DD52-4042-90F0-C86B0C05E7CF}"/>
                  </a:ext>
                </a:extLst>
              </p14:cNvPr>
              <p14:cNvContentPartPr/>
              <p14:nvPr/>
            </p14:nvContentPartPr>
            <p14:xfrm>
              <a:off x="5783961" y="1792013"/>
              <a:ext cx="3496320" cy="107892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3D7B4CEB-DD52-4042-90F0-C86B0C05E7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4961" y="1783013"/>
                <a:ext cx="3513960" cy="10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3041C1D1-B85D-4B78-AAA2-345246449E56}"/>
                  </a:ext>
                </a:extLst>
              </p14:cNvPr>
              <p14:cNvContentPartPr/>
              <p14:nvPr/>
            </p14:nvContentPartPr>
            <p14:xfrm>
              <a:off x="8935401" y="5271773"/>
              <a:ext cx="189000" cy="29952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3041C1D1-B85D-4B78-AAA2-345246449E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26401" y="5263133"/>
                <a:ext cx="20664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49DB4FC4-31AD-4FA7-89C2-C33F515C35D0}"/>
                  </a:ext>
                </a:extLst>
              </p14:cNvPr>
              <p14:cNvContentPartPr/>
              <p14:nvPr/>
            </p14:nvContentPartPr>
            <p14:xfrm>
              <a:off x="10387281" y="5235053"/>
              <a:ext cx="299520" cy="29592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49DB4FC4-31AD-4FA7-89C2-C33F515C35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78281" y="5226053"/>
                <a:ext cx="31716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2666B547-3A62-4F1F-A179-77A16BD74366}"/>
              </a:ext>
            </a:extLst>
          </p:cNvPr>
          <p:cNvGrpSpPr/>
          <p:nvPr/>
        </p:nvGrpSpPr>
        <p:grpSpPr>
          <a:xfrm>
            <a:off x="9047001" y="5475533"/>
            <a:ext cx="1473840" cy="514800"/>
            <a:chOff x="9047001" y="5475533"/>
            <a:chExt cx="1473840" cy="51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1F8B4DFF-DF80-4288-AFD2-1531A4A03F08}"/>
                    </a:ext>
                  </a:extLst>
                </p14:cNvPr>
                <p14:cNvContentPartPr/>
                <p14:nvPr/>
              </p14:nvContentPartPr>
              <p14:xfrm>
                <a:off x="9047001" y="5475533"/>
                <a:ext cx="546840" cy="48204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1F8B4DFF-DF80-4288-AFD2-1531A4A03F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38361" y="5466533"/>
                  <a:ext cx="56448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DA3B143-7F1D-4375-824E-361481E1D57F}"/>
                    </a:ext>
                  </a:extLst>
                </p14:cNvPr>
                <p14:cNvContentPartPr/>
                <p14:nvPr/>
              </p14:nvContentPartPr>
              <p14:xfrm>
                <a:off x="9675561" y="5527733"/>
                <a:ext cx="845280" cy="46260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DA3B143-7F1D-4375-824E-361481E1D5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66921" y="5519093"/>
                  <a:ext cx="862920" cy="48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942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>
            <a:extLst>
              <a:ext uri="{FF2B5EF4-FFF2-40B4-BE49-F238E27FC236}">
                <a16:creationId xmlns:a16="http://schemas.microsoft.com/office/drawing/2014/main" id="{D0131E92-18B2-4BCC-AF44-FF23BE669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06" y="884729"/>
            <a:ext cx="8765567" cy="49013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while (k&lt;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g.n</a:t>
            </a:r>
            <a:r>
              <a:rPr kumimoji="1" lang="en-US" altLang="zh-CN" sz="2000" b="1" kern="0" dirty="0">
                <a:solidFill>
                  <a:schemeClr val="accent5">
                    <a:lumMod val="25000"/>
                  </a:schemeClr>
                </a:solidFill>
                <a:latin typeface="Calibri"/>
                <a:ea typeface="楷体" pitchFamily="49" charset="-122"/>
                <a:cs typeface="Times New Roman" pitchFamily="18" charset="0"/>
              </a:rPr>
              <a:t>) { </a:t>
            </a: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生成的边数小于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时循环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u1=E[j].u;v1=E[j].v;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取一条边的头尾顶点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u1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sn2=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[v1]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分别得到两个顶点所属的集合编号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!=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sn2</a:t>
            </a:r>
            <a:r>
              <a:rPr kumimoji="1" lang="en-US" altLang="zh-CN" sz="2000" b="1" kern="0" dirty="0">
                <a:solidFill>
                  <a:srgbClr val="006600"/>
                </a:solidFill>
                <a:latin typeface="Calibri"/>
                <a:ea typeface="楷体" pitchFamily="49" charset="-122"/>
                <a:cs typeface="Times New Roman" pitchFamily="18" charset="0"/>
              </a:rPr>
              <a:t>) {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两顶点属于不同的集合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 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("(%d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%d):%d\n"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u1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v1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E[j].w);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k++;	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生成边数增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     for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=0;i&lt;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g.n;i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++)		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]==sn2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) 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集合编号为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sn2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的改为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sn1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     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vset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]=sn1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j++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;	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扫描下一条边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kern="0" dirty="0">
                <a:solidFill>
                  <a:srgbClr val="FF33CC"/>
                </a:solidFill>
                <a:latin typeface="Calibri"/>
                <a:ea typeface="楷体" pitchFamily="49" charset="-122"/>
                <a:cs typeface="Times New Roman" pitchFamily="18" charset="0"/>
              </a:rPr>
              <a:t> //end while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kern="0" dirty="0">
                <a:solidFill>
                  <a:srgbClr val="0000FF"/>
                </a:solidFill>
                <a:latin typeface="Calibri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b="1" kern="0" dirty="0">
                <a:solidFill>
                  <a:srgbClr val="FF33CC"/>
                </a:solidFill>
                <a:latin typeface="Calibri"/>
                <a:ea typeface="楷体" pitchFamily="49" charset="-122"/>
                <a:cs typeface="Times New Roman" pitchFamily="18" charset="0"/>
              </a:rPr>
              <a:t>//end Kruskal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Calibri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AFD143C-7F8B-4CB4-A164-EFEFC184B6A4}"/>
              </a:ext>
            </a:extLst>
          </p:cNvPr>
          <p:cNvGraphicFramePr>
            <a:graphicFrameLocks noGrp="1"/>
          </p:cNvGraphicFramePr>
          <p:nvPr/>
        </p:nvGraphicFramePr>
        <p:xfrm>
          <a:off x="6971546" y="862612"/>
          <a:ext cx="4986450" cy="1008063"/>
        </p:xfrm>
        <a:graphic>
          <a:graphicData uri="http://schemas.openxmlformats.org/drawingml/2006/table">
            <a:tbl>
              <a:tblPr firstRow="1" firstCol="1" bandRow="1"/>
              <a:tblGrid>
                <a:gridCol w="49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6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0 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1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1 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2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6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787DA20-08C7-4252-8382-6EF0EFBC7130}"/>
              </a:ext>
            </a:extLst>
          </p:cNvPr>
          <p:cNvGraphicFramePr>
            <a:graphicFrameLocks noGrp="1"/>
          </p:cNvGraphicFramePr>
          <p:nvPr/>
        </p:nvGraphicFramePr>
        <p:xfrm>
          <a:off x="7081372" y="530970"/>
          <a:ext cx="4986452" cy="274320"/>
        </p:xfrm>
        <a:graphic>
          <a:graphicData uri="http://schemas.openxmlformats.org/drawingml/2006/table">
            <a:tbl>
              <a:tblPr firstRow="1" firstCol="1" bandRow="1"/>
              <a:tblGrid>
                <a:gridCol w="49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0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1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2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3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4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6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7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8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D60093"/>
                          </a:solidFill>
                          <a:effectLst/>
                        </a:rPr>
                        <a:t>9</a:t>
                      </a:r>
                      <a:endParaRPr lang="zh-CN" sz="1800" kern="100" dirty="0">
                        <a:solidFill>
                          <a:srgbClr val="D60093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3" marR="6857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52">
            <a:extLst>
              <a:ext uri="{FF2B5EF4-FFF2-40B4-BE49-F238E27FC236}">
                <a16:creationId xmlns:a16="http://schemas.microsoft.com/office/drawing/2014/main" id="{4AE3F446-32E3-42E5-AD7B-6144AD738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67262"/>
            <a:ext cx="26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zh-CN" altLang="en-US" sz="2000" b="1" i="1" dirty="0">
              <a:solidFill>
                <a:srgbClr val="D6009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3">
            <a:extLst>
              <a:ext uri="{FF2B5EF4-FFF2-40B4-BE49-F238E27FC236}">
                <a16:creationId xmlns:a16="http://schemas.microsoft.com/office/drawing/2014/main" id="{F965AE9A-5D87-476E-9092-BB756F1B1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862612"/>
            <a:ext cx="504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u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C217A82D-9735-4047-B1B8-923EEC255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187256"/>
            <a:ext cx="5046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宋体" charset="-122"/>
              </a:rPr>
              <a:t>v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8" name="TextBox 55">
            <a:extLst>
              <a:ext uri="{FF2B5EF4-FFF2-40B4-BE49-F238E27FC236}">
                <a16:creationId xmlns:a16="http://schemas.microsoft.com/office/drawing/2014/main" id="{EF2B74D5-C40D-4783-8E37-8FEC761B3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11899"/>
            <a:ext cx="37762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w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5C0C459-0146-437B-A843-A67885F86740}"/>
              </a:ext>
            </a:extLst>
          </p:cNvPr>
          <p:cNvGraphicFramePr>
            <a:graphicFrameLocks noGrp="1"/>
          </p:cNvGraphicFramePr>
          <p:nvPr/>
        </p:nvGraphicFramePr>
        <p:xfrm>
          <a:off x="8706737" y="4910720"/>
          <a:ext cx="3067284" cy="323912"/>
        </p:xfrm>
        <a:graphic>
          <a:graphicData uri="http://schemas.openxmlformats.org/drawingml/2006/table">
            <a:tbl>
              <a:tblPr firstRow="1" firstCol="1" bandRow="1"/>
              <a:tblGrid>
                <a:gridCol w="51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0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1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2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 3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  4 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 5 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5">
            <a:extLst>
              <a:ext uri="{FF2B5EF4-FFF2-40B4-BE49-F238E27FC236}">
                <a16:creationId xmlns:a16="http://schemas.microsoft.com/office/drawing/2014/main" id="{9AA9497C-19D5-4B75-AD5D-3EEA89B04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49" y="5234632"/>
            <a:ext cx="72008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宋体" charset="-122"/>
              </a:rPr>
              <a:t>vset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09C7F94-C925-4832-B4B3-42827B93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54292"/>
              </p:ext>
            </p:extLst>
          </p:nvPr>
        </p:nvGraphicFramePr>
        <p:xfrm>
          <a:off x="8743722" y="5954712"/>
          <a:ext cx="3067278" cy="336550"/>
        </p:xfrm>
        <a:graphic>
          <a:graphicData uri="http://schemas.openxmlformats.org/drawingml/2006/table">
            <a:tbl>
              <a:tblPr firstRow="1" firstCol="1" bandRow="1"/>
              <a:tblGrid>
                <a:gridCol w="5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9">
            <a:extLst>
              <a:ext uri="{FF2B5EF4-FFF2-40B4-BE49-F238E27FC236}">
                <a16:creationId xmlns:a16="http://schemas.microsoft.com/office/drawing/2014/main" id="{A28FD78A-6290-4CC4-B8F9-6A15E070D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49" y="5954712"/>
            <a:ext cx="72008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宋体" charset="-122"/>
              </a:rPr>
              <a:t>vset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7" name="下箭头 75776">
            <a:extLst>
              <a:ext uri="{FF2B5EF4-FFF2-40B4-BE49-F238E27FC236}">
                <a16:creationId xmlns:a16="http://schemas.microsoft.com/office/drawing/2014/main" id="{73A6DAE9-4776-4C34-BF4A-FD3E25D53089}"/>
              </a:ext>
            </a:extLst>
          </p:cNvPr>
          <p:cNvSpPr/>
          <p:nvPr/>
        </p:nvSpPr>
        <p:spPr bwMode="auto">
          <a:xfrm>
            <a:off x="11476967" y="5614532"/>
            <a:ext cx="157118" cy="340180"/>
          </a:xfrm>
          <a:prstGeom prst="downArrow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 eaLnBrk="1" hangingPunct="1"/>
            <a:endParaRPr lang="zh-CN" altLang="en-US" sz="18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59" name="Group 125">
            <a:extLst>
              <a:ext uri="{FF2B5EF4-FFF2-40B4-BE49-F238E27FC236}">
                <a16:creationId xmlns:a16="http://schemas.microsoft.com/office/drawing/2014/main" id="{A94299DA-8C6D-4707-9305-13FF94671554}"/>
              </a:ext>
            </a:extLst>
          </p:cNvPr>
          <p:cNvGrpSpPr>
            <a:grpSpLocks/>
          </p:cNvGrpSpPr>
          <p:nvPr/>
        </p:nvGrpSpPr>
        <p:grpSpPr bwMode="auto">
          <a:xfrm>
            <a:off x="7843588" y="2116675"/>
            <a:ext cx="3281627" cy="1951037"/>
            <a:chOff x="4080" y="1344"/>
            <a:chExt cx="1381" cy="1229"/>
          </a:xfrm>
        </p:grpSpPr>
        <p:grpSp>
          <p:nvGrpSpPr>
            <p:cNvPr id="60" name="Group 33">
              <a:extLst>
                <a:ext uri="{FF2B5EF4-FFF2-40B4-BE49-F238E27FC236}">
                  <a16:creationId xmlns:a16="http://schemas.microsoft.com/office/drawing/2014/main" id="{9929F1BC-41DF-461D-BB38-0962974549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1" y="1824"/>
              <a:ext cx="286" cy="269"/>
              <a:chOff x="1532" y="1657"/>
              <a:chExt cx="288" cy="269"/>
            </a:xfrm>
          </p:grpSpPr>
          <p:sp>
            <p:nvSpPr>
              <p:cNvPr id="96" name="Oval 34">
                <a:extLst>
                  <a:ext uri="{FF2B5EF4-FFF2-40B4-BE49-F238E27FC236}">
                    <a16:creationId xmlns:a16="http://schemas.microsoft.com/office/drawing/2014/main" id="{7CAFD61B-3FF0-4363-9805-4A4491643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7" name="Text Box 35">
                <a:extLst>
                  <a:ext uri="{FF2B5EF4-FFF2-40B4-BE49-F238E27FC236}">
                    <a16:creationId xmlns:a16="http://schemas.microsoft.com/office/drawing/2014/main" id="{5E7D35E2-975D-44C7-B99E-DD0A70324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2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1" name="Group 36">
              <a:extLst>
                <a:ext uri="{FF2B5EF4-FFF2-40B4-BE49-F238E27FC236}">
                  <a16:creationId xmlns:a16="http://schemas.microsoft.com/office/drawing/2014/main" id="{387EEC6D-38EB-47A1-8D9E-E66E6DB1CB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1" y="1344"/>
              <a:ext cx="286" cy="269"/>
              <a:chOff x="1532" y="1657"/>
              <a:chExt cx="288" cy="269"/>
            </a:xfrm>
          </p:grpSpPr>
          <p:sp>
            <p:nvSpPr>
              <p:cNvPr id="94" name="Oval 37">
                <a:extLst>
                  <a:ext uri="{FF2B5EF4-FFF2-40B4-BE49-F238E27FC236}">
                    <a16:creationId xmlns:a16="http://schemas.microsoft.com/office/drawing/2014/main" id="{1225C7DC-0371-4805-8EA7-CF9B449E8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5" name="Text Box 38">
                <a:extLst>
                  <a:ext uri="{FF2B5EF4-FFF2-40B4-BE49-F238E27FC236}">
                    <a16:creationId xmlns:a16="http://schemas.microsoft.com/office/drawing/2014/main" id="{A44872D2-1FF4-401D-AE1E-D34D7D2FF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0" y="1680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0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2" name="Group 39">
              <a:extLst>
                <a:ext uri="{FF2B5EF4-FFF2-40B4-BE49-F238E27FC236}">
                  <a16:creationId xmlns:a16="http://schemas.microsoft.com/office/drawing/2014/main" id="{5731F379-9DE0-4CFB-A813-BA1210AA0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5" y="1728"/>
              <a:ext cx="286" cy="269"/>
              <a:chOff x="1532" y="1657"/>
              <a:chExt cx="288" cy="269"/>
            </a:xfrm>
          </p:grpSpPr>
          <p:sp>
            <p:nvSpPr>
              <p:cNvPr id="92" name="Oval 40">
                <a:extLst>
                  <a:ext uri="{FF2B5EF4-FFF2-40B4-BE49-F238E27FC236}">
                    <a16:creationId xmlns:a16="http://schemas.microsoft.com/office/drawing/2014/main" id="{D8B19FA1-D248-4B05-9DE2-6543C3652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3" name="Text Box 41">
                <a:extLst>
                  <a:ext uri="{FF2B5EF4-FFF2-40B4-BE49-F238E27FC236}">
                    <a16:creationId xmlns:a16="http://schemas.microsoft.com/office/drawing/2014/main" id="{0525A9F9-2768-49FE-A362-564899D0E4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1680"/>
                <a:ext cx="2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itchFamily="49" charset="-122"/>
                  </a:rPr>
                  <a:t>3</a:t>
                </a:r>
                <a:endParaRPr kumimoji="1" lang="en-US" altLang="zh-CN" sz="1800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3" name="Group 42">
              <a:extLst>
                <a:ext uri="{FF2B5EF4-FFF2-40B4-BE49-F238E27FC236}">
                  <a16:creationId xmlns:a16="http://schemas.microsoft.com/office/drawing/2014/main" id="{7AF9EA3E-5ACD-41E2-BFE9-7560793D8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4" y="2304"/>
              <a:ext cx="286" cy="269"/>
              <a:chOff x="1532" y="1657"/>
              <a:chExt cx="211" cy="269"/>
            </a:xfrm>
          </p:grpSpPr>
          <p:sp>
            <p:nvSpPr>
              <p:cNvPr id="90" name="Oval 43">
                <a:extLst>
                  <a:ext uri="{FF2B5EF4-FFF2-40B4-BE49-F238E27FC236}">
                    <a16:creationId xmlns:a16="http://schemas.microsoft.com/office/drawing/2014/main" id="{0A9B9D58-29AA-4EC0-AB9B-409E80042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10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91" name="Text Box 44">
                <a:extLst>
                  <a:ext uri="{FF2B5EF4-FFF2-40B4-BE49-F238E27FC236}">
                    <a16:creationId xmlns:a16="http://schemas.microsoft.com/office/drawing/2014/main" id="{1ACEABEE-4FDF-47D0-B6F0-206FA70BFF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1680"/>
                <a:ext cx="18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隶书" pitchFamily="49" charset="-122"/>
                  </a:rPr>
                  <a:t>5</a:t>
                </a:r>
                <a:endParaRPr kumimoji="1" lang="en-US" altLang="zh-CN" sz="18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4" name="Group 45">
              <a:extLst>
                <a:ext uri="{FF2B5EF4-FFF2-40B4-BE49-F238E27FC236}">
                  <a16:creationId xmlns:a16="http://schemas.microsoft.com/office/drawing/2014/main" id="{1F89E832-ED09-459C-9C78-136E543CB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5" y="2304"/>
              <a:ext cx="286" cy="269"/>
              <a:chOff x="1603" y="1657"/>
              <a:chExt cx="217" cy="269"/>
            </a:xfrm>
          </p:grpSpPr>
          <p:sp>
            <p:nvSpPr>
              <p:cNvPr id="88" name="Oval 46">
                <a:extLst>
                  <a:ext uri="{FF2B5EF4-FFF2-40B4-BE49-F238E27FC236}">
                    <a16:creationId xmlns:a16="http://schemas.microsoft.com/office/drawing/2014/main" id="{E1A093C6-26E8-4ED6-A580-016734E40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3" y="1657"/>
                <a:ext cx="217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89" name="Text Box 47">
                <a:extLst>
                  <a:ext uri="{FF2B5EF4-FFF2-40B4-BE49-F238E27FC236}">
                    <a16:creationId xmlns:a16="http://schemas.microsoft.com/office/drawing/2014/main" id="{28FCBE6B-0FDF-4B27-98A6-84FC87786B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4" y="168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隶书" pitchFamily="49" charset="-122"/>
                  </a:rPr>
                  <a:t>4</a:t>
                </a:r>
                <a:endParaRPr kumimoji="1" lang="en-US" altLang="zh-CN" sz="18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5" name="Group 48">
              <a:extLst>
                <a:ext uri="{FF2B5EF4-FFF2-40B4-BE49-F238E27FC236}">
                  <a16:creationId xmlns:a16="http://schemas.microsoft.com/office/drawing/2014/main" id="{D6462770-52F1-4272-B672-5CDE38F18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728"/>
              <a:ext cx="286" cy="269"/>
              <a:chOff x="1532" y="1657"/>
              <a:chExt cx="288" cy="269"/>
            </a:xfrm>
          </p:grpSpPr>
          <p:sp>
            <p:nvSpPr>
              <p:cNvPr id="86" name="Oval 49">
                <a:extLst>
                  <a:ext uri="{FF2B5EF4-FFF2-40B4-BE49-F238E27FC236}">
                    <a16:creationId xmlns:a16="http://schemas.microsoft.com/office/drawing/2014/main" id="{7F571A45-1D0A-49AF-BADB-5A627E7B4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57"/>
                <a:ext cx="288" cy="269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87" name="Text Box 50">
                <a:extLst>
                  <a:ext uri="{FF2B5EF4-FFF2-40B4-BE49-F238E27FC236}">
                    <a16:creationId xmlns:a16="http://schemas.microsoft.com/office/drawing/2014/main" id="{6338D7B8-03C3-495C-AC57-53E3E92D2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0" y="168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FF0000"/>
                    </a:solidFill>
                    <a:latin typeface="隶书" pitchFamily="49" charset="-122"/>
                  </a:rPr>
                  <a:t>V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隶书" pitchFamily="49" charset="-122"/>
                  </a:rPr>
                  <a:t>1</a:t>
                </a:r>
                <a:endParaRPr kumimoji="1" lang="en-US" altLang="zh-CN" sz="18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66" name="Line 52">
              <a:extLst>
                <a:ext uri="{FF2B5EF4-FFF2-40B4-BE49-F238E27FC236}">
                  <a16:creationId xmlns:a16="http://schemas.microsoft.com/office/drawing/2014/main" id="{E93980A0-58B4-4746-9F3B-E6A6A46A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0" y="1525"/>
              <a:ext cx="286" cy="24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" name="Line 53">
              <a:extLst>
                <a:ext uri="{FF2B5EF4-FFF2-40B4-BE49-F238E27FC236}">
                  <a16:creationId xmlns:a16="http://schemas.microsoft.com/office/drawing/2014/main" id="{E7179648-49BF-4D9A-99DE-4F49758D3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1997"/>
              <a:ext cx="143" cy="307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8" name="Line 54">
              <a:extLst>
                <a:ext uri="{FF2B5EF4-FFF2-40B4-BE49-F238E27FC236}">
                  <a16:creationId xmlns:a16="http://schemas.microsoft.com/office/drawing/2014/main" id="{506DA717-792B-4F8C-8EB9-14C72D8DA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2" y="1991"/>
              <a:ext cx="139" cy="307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" name="Line 55">
              <a:extLst>
                <a:ext uri="{FF2B5EF4-FFF2-40B4-BE49-F238E27FC236}">
                  <a16:creationId xmlns:a16="http://schemas.microsoft.com/office/drawing/2014/main" id="{67502ED3-7C50-4D77-9C98-F07325569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448"/>
              <a:ext cx="333" cy="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0" name="Line 56">
              <a:extLst>
                <a:ext uri="{FF2B5EF4-FFF2-40B4-BE49-F238E27FC236}">
                  <a16:creationId xmlns:a16="http://schemas.microsoft.com/office/drawing/2014/main" id="{EDEA3793-C030-430C-96A7-0E3A412CD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4" y="1626"/>
              <a:ext cx="6" cy="198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1" name="Line 57">
              <a:extLst>
                <a:ext uri="{FF2B5EF4-FFF2-40B4-BE49-F238E27FC236}">
                  <a16:creationId xmlns:a16="http://schemas.microsoft.com/office/drawing/2014/main" id="{462B16EF-61E0-4CF0-BDA9-ECA06981A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6" y="2078"/>
              <a:ext cx="190" cy="255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2" name="Line 58">
              <a:extLst>
                <a:ext uri="{FF2B5EF4-FFF2-40B4-BE49-F238E27FC236}">
                  <a16:creationId xmlns:a16="http://schemas.microsoft.com/office/drawing/2014/main" id="{C610EEAD-336A-437A-917E-59575C63A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1" y="2091"/>
              <a:ext cx="198" cy="218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" name="Line 59">
              <a:extLst>
                <a:ext uri="{FF2B5EF4-FFF2-40B4-BE49-F238E27FC236}">
                  <a16:creationId xmlns:a16="http://schemas.microsoft.com/office/drawing/2014/main" id="{56C3D573-BD1F-4593-A301-1A11A57DA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6" y="1872"/>
              <a:ext cx="285" cy="48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4" name="Line 60">
              <a:extLst>
                <a:ext uri="{FF2B5EF4-FFF2-40B4-BE49-F238E27FC236}">
                  <a16:creationId xmlns:a16="http://schemas.microsoft.com/office/drawing/2014/main" id="{7390ECAF-68BF-479A-A4C3-2E7EE5117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3" y="1872"/>
              <a:ext cx="242" cy="5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5" name="Text Box 61">
              <a:extLst>
                <a:ext uri="{FF2B5EF4-FFF2-40B4-BE49-F238E27FC236}">
                  <a16:creationId xmlns:a16="http://schemas.microsoft.com/office/drawing/2014/main" id="{ABCB6744-294B-42F9-85CF-F9E62E4F7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" y="2016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 b="1">
                  <a:solidFill>
                    <a:srgbClr val="FF33CC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76" name="Text Box 62">
              <a:extLst>
                <a:ext uri="{FF2B5EF4-FFF2-40B4-BE49-F238E27FC236}">
                  <a16:creationId xmlns:a16="http://schemas.microsoft.com/office/drawing/2014/main" id="{63F9D62A-1362-4BE5-A6CF-8DC2B47C7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" y="139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77" name="Text Box 63">
              <a:extLst>
                <a:ext uri="{FF2B5EF4-FFF2-40B4-BE49-F238E27FC236}">
                  <a16:creationId xmlns:a16="http://schemas.microsoft.com/office/drawing/2014/main" id="{D2CCCB61-C99D-4AA7-8390-76FCBD4BC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2" y="139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78" name="Text Box 64">
              <a:extLst>
                <a:ext uri="{FF2B5EF4-FFF2-40B4-BE49-F238E27FC236}">
                  <a16:creationId xmlns:a16="http://schemas.microsoft.com/office/drawing/2014/main" id="{D5B01D84-3245-4561-B449-C49A321B5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2064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 b="1">
                  <a:solidFill>
                    <a:srgbClr val="FF33CC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2</a:t>
              </a:r>
            </a:p>
          </p:txBody>
        </p:sp>
        <p:sp>
          <p:nvSpPr>
            <p:cNvPr id="79" name="Text Box 65">
              <a:extLst>
                <a:ext uri="{FF2B5EF4-FFF2-40B4-BE49-F238E27FC236}">
                  <a16:creationId xmlns:a16="http://schemas.microsoft.com/office/drawing/2014/main" id="{338756A3-ECF6-4EE4-8D3F-B27A30CE3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8" y="1584"/>
              <a:ext cx="1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FF33CC"/>
                  </a:solidFill>
                  <a:latin typeface="隶书" pitchFamily="49" charset="-122"/>
                  <a:ea typeface="隶书" pitchFamily="49" charset="-122"/>
                </a:rPr>
                <a:t>1</a:t>
              </a:r>
            </a:p>
          </p:txBody>
        </p:sp>
        <p:sp>
          <p:nvSpPr>
            <p:cNvPr id="80" name="Text Box 66">
              <a:extLst>
                <a:ext uri="{FF2B5EF4-FFF2-40B4-BE49-F238E27FC236}">
                  <a16:creationId xmlns:a16="http://schemas.microsoft.com/office/drawing/2014/main" id="{7B779B38-22D1-48F0-A629-E7E28CE8E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1920"/>
              <a:ext cx="1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81" name="Text Box 67">
              <a:extLst>
                <a:ext uri="{FF2B5EF4-FFF2-40B4-BE49-F238E27FC236}">
                  <a16:creationId xmlns:a16="http://schemas.microsoft.com/office/drawing/2014/main" id="{DD686DE1-C6E7-4012-9540-2909484EC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7" y="1680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</a:p>
          </p:txBody>
        </p:sp>
        <p:sp>
          <p:nvSpPr>
            <p:cNvPr id="82" name="Text Box 68">
              <a:extLst>
                <a:ext uri="{FF2B5EF4-FFF2-40B4-BE49-F238E27FC236}">
                  <a16:creationId xmlns:a16="http://schemas.microsoft.com/office/drawing/2014/main" id="{90354169-982D-476E-AA1D-7319E5534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9" y="1680"/>
              <a:ext cx="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 b="1">
                  <a:solidFill>
                    <a:srgbClr val="FF33CC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5</a:t>
              </a:r>
            </a:p>
          </p:txBody>
        </p:sp>
        <p:sp>
          <p:nvSpPr>
            <p:cNvPr id="83" name="Text Box 69">
              <a:extLst>
                <a:ext uri="{FF2B5EF4-FFF2-40B4-BE49-F238E27FC236}">
                  <a16:creationId xmlns:a16="http://schemas.microsoft.com/office/drawing/2014/main" id="{1049BC7C-4FDE-4CB4-A287-E6432DA96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4" y="202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buClrTx/>
                <a:buSzTx/>
                <a:buFontTx/>
                <a:buNone/>
                <a:defRPr kumimoji="1" sz="2000" b="1">
                  <a:solidFill>
                    <a:srgbClr val="FF33CC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dirty="0"/>
                <a:t>4</a:t>
              </a:r>
            </a:p>
          </p:txBody>
        </p:sp>
        <p:sp>
          <p:nvSpPr>
            <p:cNvPr id="84" name="Text Box 70">
              <a:extLst>
                <a:ext uri="{FF2B5EF4-FFF2-40B4-BE49-F238E27FC236}">
                  <a16:creationId xmlns:a16="http://schemas.microsoft.com/office/drawing/2014/main" id="{33E0BA76-F8EA-4387-BE7C-A248DAB3B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9" y="220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</a:t>
              </a:r>
            </a:p>
          </p:txBody>
        </p:sp>
        <p:sp>
          <p:nvSpPr>
            <p:cNvPr id="85" name="Line 72">
              <a:extLst>
                <a:ext uri="{FF2B5EF4-FFF2-40B4-BE49-F238E27FC236}">
                  <a16:creationId xmlns:a16="http://schemas.microsoft.com/office/drawing/2014/main" id="{8F7B393D-06D5-4A94-80AB-7D90BC162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1517"/>
              <a:ext cx="307" cy="263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101" name="TextBox 16">
            <a:extLst>
              <a:ext uri="{FF2B5EF4-FFF2-40B4-BE49-F238E27FC236}">
                <a16:creationId xmlns:a16="http://schemas.microsoft.com/office/drawing/2014/main" id="{5EB2B6DC-482B-4381-84EF-E031A61C214F}"/>
              </a:ext>
            </a:extLst>
          </p:cNvPr>
          <p:cNvSpPr txBox="1"/>
          <p:nvPr/>
        </p:nvSpPr>
        <p:spPr>
          <a:xfrm>
            <a:off x="875540" y="5910684"/>
            <a:ext cx="6016910" cy="453183"/>
          </a:xfrm>
          <a:prstGeom prst="rect">
            <a:avLst/>
          </a:prstGeom>
          <a:solidFill>
            <a:srgbClr val="FFFFCC"/>
          </a:solidFill>
          <a:ln w="28575">
            <a:solidFill>
              <a:srgbClr val="008000"/>
            </a:solidFill>
          </a:ln>
        </p:spPr>
        <p:txBody>
          <a:bodyPr wrap="square" lIns="0" tIns="72000" rIns="0" bIns="72000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次循环：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k=5,j=5</a:t>
            </a:r>
            <a:r>
              <a:rPr lang="zh-CN" altLang="en-US" sz="2000" b="1" dirty="0">
                <a:solidFill>
                  <a:srgbClr val="008000"/>
                </a:solidFill>
                <a:latin typeface="Arial" panose="020B0604020202020204" pitchFamily="34" charset="0"/>
              </a:rPr>
              <a:t>时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u1=1,v1=2, sn1=1,sn2=0</a:t>
            </a:r>
            <a:endParaRPr lang="zh-CN" altLang="en-US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57" name="下箭头 75776">
            <a:extLst>
              <a:ext uri="{FF2B5EF4-FFF2-40B4-BE49-F238E27FC236}">
                <a16:creationId xmlns:a16="http://schemas.microsoft.com/office/drawing/2014/main" id="{9AE7162E-8EE7-4A0B-BE36-EC363ABF70E6}"/>
              </a:ext>
            </a:extLst>
          </p:cNvPr>
          <p:cNvSpPr/>
          <p:nvPr/>
        </p:nvSpPr>
        <p:spPr bwMode="auto">
          <a:xfrm>
            <a:off x="10445602" y="5614258"/>
            <a:ext cx="157118" cy="340180"/>
          </a:xfrm>
          <a:prstGeom prst="downArrow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 eaLnBrk="1" hangingPunct="1"/>
            <a:endParaRPr lang="zh-CN" altLang="en-US" sz="18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CBA969C8-D2B8-4C40-B5E6-3413FEB13E46}"/>
              </a:ext>
            </a:extLst>
          </p:cNvPr>
          <p:cNvCxnSpPr>
            <a:cxnSpLocks/>
          </p:cNvCxnSpPr>
          <p:nvPr/>
        </p:nvCxnSpPr>
        <p:spPr>
          <a:xfrm>
            <a:off x="3209771" y="4267200"/>
            <a:ext cx="5653236" cy="1643484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headEnd type="none" w="med" len="med"/>
            <a:tailEnd type="triangle" w="med" len="med"/>
          </a:ln>
          <a:effectLst/>
        </p:spPr>
      </p:cxnSp>
      <p:graphicFrame>
        <p:nvGraphicFramePr>
          <p:cNvPr id="99" name="表格 98">
            <a:extLst>
              <a:ext uri="{FF2B5EF4-FFF2-40B4-BE49-F238E27FC236}">
                <a16:creationId xmlns:a16="http://schemas.microsoft.com/office/drawing/2014/main" id="{46E6CFFB-39C5-4920-9735-103D90D2B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35632"/>
              </p:ext>
            </p:extLst>
          </p:nvPr>
        </p:nvGraphicFramePr>
        <p:xfrm>
          <a:off x="8741498" y="5281549"/>
          <a:ext cx="3067278" cy="336550"/>
        </p:xfrm>
        <a:graphic>
          <a:graphicData uri="http://schemas.openxmlformats.org/drawingml/2006/table">
            <a:tbl>
              <a:tblPr firstRow="1" firstCol="1" bandRow="1"/>
              <a:tblGrid>
                <a:gridCol w="5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solidFill>
                          <a:srgbClr val="FF0066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下箭头 75776">
            <a:extLst>
              <a:ext uri="{FF2B5EF4-FFF2-40B4-BE49-F238E27FC236}">
                <a16:creationId xmlns:a16="http://schemas.microsoft.com/office/drawing/2014/main" id="{14E84D69-F732-4F4E-889A-D44282318AC4}"/>
              </a:ext>
            </a:extLst>
          </p:cNvPr>
          <p:cNvSpPr/>
          <p:nvPr/>
        </p:nvSpPr>
        <p:spPr bwMode="auto">
          <a:xfrm>
            <a:off x="8924506" y="5631215"/>
            <a:ext cx="157118" cy="340180"/>
          </a:xfrm>
          <a:prstGeom prst="downArrow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 eaLnBrk="1" hangingPunct="1"/>
            <a:endParaRPr lang="zh-CN" altLang="en-US" sz="18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" name="下箭头 75776">
            <a:extLst>
              <a:ext uri="{FF2B5EF4-FFF2-40B4-BE49-F238E27FC236}">
                <a16:creationId xmlns:a16="http://schemas.microsoft.com/office/drawing/2014/main" id="{CA18BDF8-49E1-4894-B195-20BDB77A3E3B}"/>
              </a:ext>
            </a:extLst>
          </p:cNvPr>
          <p:cNvSpPr/>
          <p:nvPr/>
        </p:nvSpPr>
        <p:spPr bwMode="auto">
          <a:xfrm>
            <a:off x="9955871" y="5622874"/>
            <a:ext cx="157118" cy="340180"/>
          </a:xfrm>
          <a:prstGeom prst="downArrow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 eaLnBrk="1" hangingPunct="1"/>
            <a:endParaRPr lang="zh-CN" altLang="en-US" sz="18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BC0A449-D5DC-437B-A959-E744FE8CD0B9}"/>
                  </a:ext>
                </a:extLst>
              </p14:cNvPr>
              <p14:cNvContentPartPr/>
              <p14:nvPr/>
            </p14:nvContentPartPr>
            <p14:xfrm>
              <a:off x="297268" y="2163516"/>
              <a:ext cx="360" cy="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BC0A449-D5DC-437B-A959-E744FE8CD0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268" y="21545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77ACA770-94ED-485F-9708-99DE286D7D87}"/>
                  </a:ext>
                </a:extLst>
              </p14:cNvPr>
              <p14:cNvContentPartPr/>
              <p14:nvPr/>
            </p14:nvContentPartPr>
            <p14:xfrm>
              <a:off x="1817908" y="376476"/>
              <a:ext cx="7794000" cy="10054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77ACA770-94ED-485F-9708-99DE286D7D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8908" y="367836"/>
                <a:ext cx="7811640" cy="10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660C927F-7EC3-4109-BA1F-AA794BBF45E8}"/>
                  </a:ext>
                </a:extLst>
              </p14:cNvPr>
              <p14:cNvContentPartPr/>
              <p14:nvPr/>
            </p14:nvContentPartPr>
            <p14:xfrm>
              <a:off x="2833468" y="1413996"/>
              <a:ext cx="6846840" cy="9417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660C927F-7EC3-4109-BA1F-AA794BBF45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24468" y="1405356"/>
                <a:ext cx="686448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DCC1D1F1-2E7C-4632-A362-67F21C817051}"/>
                  </a:ext>
                </a:extLst>
              </p14:cNvPr>
              <p14:cNvContentPartPr/>
              <p14:nvPr/>
            </p14:nvContentPartPr>
            <p14:xfrm>
              <a:off x="5794108" y="1743756"/>
              <a:ext cx="3970800" cy="110088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DCC1D1F1-2E7C-4632-A362-67F21C8170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5468" y="1735116"/>
                <a:ext cx="3988440" cy="11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5B5399DC-8DB2-484E-94D2-693F7FFE582D}"/>
                  </a:ext>
                </a:extLst>
              </p14:cNvPr>
              <p14:cNvContentPartPr/>
              <p14:nvPr/>
            </p14:nvContentPartPr>
            <p14:xfrm>
              <a:off x="8900548" y="6164556"/>
              <a:ext cx="573120" cy="28548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5B5399DC-8DB2-484E-94D2-693F7FFE58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91548" y="6155916"/>
                <a:ext cx="5907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A179FC54-D011-4EB2-A962-63290B1013A6}"/>
                  </a:ext>
                </a:extLst>
              </p14:cNvPr>
              <p14:cNvContentPartPr/>
              <p14:nvPr/>
            </p14:nvContentPartPr>
            <p14:xfrm>
              <a:off x="9531628" y="6267516"/>
              <a:ext cx="1016640" cy="37332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A179FC54-D011-4EB2-A962-63290B1013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22628" y="6258876"/>
                <a:ext cx="1034280" cy="39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44488893-4EE9-4898-A3F8-5869155EFC9F}"/>
              </a:ext>
            </a:extLst>
          </p:cNvPr>
          <p:cNvGrpSpPr/>
          <p:nvPr/>
        </p:nvGrpSpPr>
        <p:grpSpPr>
          <a:xfrm>
            <a:off x="9456748" y="6150516"/>
            <a:ext cx="2041920" cy="612720"/>
            <a:chOff x="9456748" y="6150516"/>
            <a:chExt cx="2041920" cy="61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FFE4AAE3-02B5-4B1A-A71D-5CD8AC577410}"/>
                    </a:ext>
                  </a:extLst>
                </p14:cNvPr>
                <p14:cNvContentPartPr/>
                <p14:nvPr/>
              </p14:nvContentPartPr>
              <p14:xfrm>
                <a:off x="9547468" y="6150516"/>
                <a:ext cx="524880" cy="22392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FFE4AAE3-02B5-4B1A-A71D-5CD8AC57741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38828" y="6141876"/>
                  <a:ext cx="542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BDC66CC2-4FD6-4A6B-B492-021BCE734F24}"/>
                    </a:ext>
                  </a:extLst>
                </p14:cNvPr>
                <p14:cNvContentPartPr/>
                <p14:nvPr/>
              </p14:nvContentPartPr>
              <p14:xfrm>
                <a:off x="10010068" y="6232956"/>
                <a:ext cx="114480" cy="6516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BDC66CC2-4FD6-4A6B-B492-021BCE734F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001428" y="6224316"/>
                  <a:ext cx="132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DF5F8CDC-4212-48EB-ADA8-0FF5C81D5FF9}"/>
                    </a:ext>
                  </a:extLst>
                </p14:cNvPr>
                <p14:cNvContentPartPr/>
                <p14:nvPr/>
              </p14:nvContentPartPr>
              <p14:xfrm>
                <a:off x="9456748" y="6219636"/>
                <a:ext cx="2041920" cy="54360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DF5F8CDC-4212-48EB-ADA8-0FF5C81D5F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47748" y="6210636"/>
                  <a:ext cx="2059560" cy="56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736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57" grpId="0" animBg="1"/>
      <p:bldP spid="100" grpId="0" animBg="1"/>
      <p:bldP spid="10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1" y="571992"/>
            <a:ext cx="11887200" cy="597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普里姆和克鲁斯卡尔最小生成树算法比较</a:t>
            </a:r>
          </a:p>
        </p:txBody>
      </p:sp>
      <p:graphicFrame>
        <p:nvGraphicFramePr>
          <p:cNvPr id="786618" name="Group 18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411496"/>
              </p:ext>
            </p:extLst>
          </p:nvPr>
        </p:nvGraphicFramePr>
        <p:xfrm>
          <a:off x="1447800" y="1524000"/>
          <a:ext cx="9144000" cy="4895852"/>
        </p:xfrm>
        <a:graphic>
          <a:graphicData uri="http://schemas.openxmlformats.org/drawingml/2006/table">
            <a:tbl>
              <a:tblPr/>
              <a:tblGrid>
                <a:gridCol w="4603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3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普里姆最小生成树算法</a:t>
                      </a: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克鲁斯卡尔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最小生成树算法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以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连通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为主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7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以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最小代价边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为主</a:t>
                      </a: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选保证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连通的</a:t>
                      </a:r>
                      <a:r>
                        <a:rPr kumimoji="0" lang="zh-CN" altLang="en-US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代价最小的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邻接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边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7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选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不形成回路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的当前最小代价边</a:t>
                      </a: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算法时间复杂度：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O(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r>
                        <a:rPr kumimoji="0" lang="en-US" altLang="zh-CN" sz="2800" b="1" i="0" u="none" strike="noStrike" cap="none" normalizeH="0" baseline="3000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 </a:t>
                      </a: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7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算法时间复杂度：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Ο(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log</a:t>
                      </a:r>
                      <a:r>
                        <a:rPr kumimoji="0" lang="en-US" altLang="zh-CN" sz="24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 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算法时间复杂度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与边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7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算法时间复杂度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与边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itchFamily="34" charset="-122"/>
                          <a:ea typeface="微软雅黑" pitchFamily="34" charset="-122"/>
                        </a:rPr>
                        <a:t>相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</a:t>
                      </a: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适合于求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边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itchFamily="34" charset="-122"/>
                          <a:ea typeface="微软雅黑" pitchFamily="34" charset="-122"/>
                        </a:rPr>
                        <a:t>稠密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网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的最小生成树</a:t>
                      </a: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7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适合于求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边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itchFamily="34" charset="-122"/>
                          <a:ea typeface="微软雅黑" pitchFamily="34" charset="-122"/>
                        </a:rPr>
                        <a:t>稀疏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网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的最小生成树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4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55123-506F-4F46-B789-B7D5ED70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7.4.2</a:t>
            </a:r>
            <a:r>
              <a:rPr lang="zh-CN" altLang="en-US" dirty="0"/>
              <a:t>有向无环图的应用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F8A07-636F-4125-AB23-46ECF2B11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有向无环图</a:t>
            </a:r>
            <a:r>
              <a:rPr lang="en-US" altLang="zh-CN" dirty="0"/>
              <a:t>(Directed </a:t>
            </a:r>
            <a:r>
              <a:rPr lang="en-US" altLang="zh-CN" dirty="0" err="1"/>
              <a:t>Acycline</a:t>
            </a:r>
            <a:r>
              <a:rPr lang="en-US" altLang="zh-CN" dirty="0"/>
              <a:t> Graph, DAG)</a:t>
            </a:r>
            <a:r>
              <a:rPr lang="zh-CN" altLang="en-US" dirty="0"/>
              <a:t>是描述一项工程的进行过程的有效工具。</a:t>
            </a:r>
          </a:p>
          <a:p>
            <a:r>
              <a:rPr lang="zh-CN" altLang="en-US" dirty="0"/>
              <a:t>其应用主要有两方面：</a:t>
            </a:r>
          </a:p>
          <a:p>
            <a:pPr lvl="1"/>
            <a:r>
              <a:rPr lang="zh-CN" altLang="en-US" dirty="0"/>
              <a:t>进行</a:t>
            </a:r>
            <a:r>
              <a:rPr lang="zh-CN" altLang="en-US" dirty="0">
                <a:solidFill>
                  <a:srgbClr val="00B050"/>
                </a:solidFill>
              </a:rPr>
              <a:t>拓扑排序</a:t>
            </a:r>
          </a:p>
          <a:p>
            <a:pPr lvl="1"/>
            <a:r>
              <a:rPr lang="zh-CN" altLang="en-US" dirty="0"/>
              <a:t>求解</a:t>
            </a:r>
            <a:r>
              <a:rPr lang="zh-CN" altLang="en-US" dirty="0">
                <a:solidFill>
                  <a:srgbClr val="00B050"/>
                </a:solidFill>
              </a:rPr>
              <a:t>关键路径</a:t>
            </a:r>
          </a:p>
        </p:txBody>
      </p:sp>
    </p:spTree>
    <p:extLst>
      <p:ext uri="{BB962C8B-B14F-4D97-AF65-F5344CB8AC3E}">
        <p14:creationId xmlns:p14="http://schemas.microsoft.com/office/powerpoint/2010/main" val="381889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6774C-7CBA-4070-A154-1C80CFC4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采用深度优先遍历方法遍历非连通图的算法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9085F-1ECD-4C55-B46D-BF6ADC17B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762000"/>
          </a:xfrm>
        </p:spPr>
        <p:txBody>
          <a:bodyPr/>
          <a:lstStyle/>
          <a:p>
            <a:r>
              <a:rPr lang="zh-CN" altLang="en-US" dirty="0"/>
              <a:t>非连通图：调用</a:t>
            </a:r>
            <a:r>
              <a:rPr lang="en-US" altLang="zh-CN" dirty="0"/>
              <a:t>DFS()</a:t>
            </a:r>
            <a:r>
              <a:rPr lang="zh-CN" altLang="en-US" dirty="0"/>
              <a:t>的次数恰好等于连通分量的个数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2DB6096-E3D3-4DAE-A1FB-B60EF210E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362200"/>
            <a:ext cx="8077200" cy="335743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DFS1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(Graph *G) {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for (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&lt;G-&gt;n;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   </a:t>
            </a:r>
            <a:r>
              <a:rPr kumimoji="1" lang="en-US" altLang="zh-CN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遍历所有未访问过的顶点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(visited[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]==0)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7220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35582-09BE-4CAC-A858-2CC45F95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拓扑排序（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Topological Sort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）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CBC9E-C122-45E7-872A-A4553465D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05400"/>
          </a:xfrm>
        </p:spPr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G=(V</a:t>
            </a:r>
            <a:r>
              <a:rPr lang="zh-CN" altLang="en-US" dirty="0"/>
              <a:t>，</a:t>
            </a:r>
            <a:r>
              <a:rPr lang="en-US" altLang="zh-CN" dirty="0"/>
              <a:t>E)</a:t>
            </a:r>
            <a:r>
              <a:rPr lang="zh-CN" altLang="en-US" dirty="0"/>
              <a:t>是一个具有</a:t>
            </a:r>
            <a:r>
              <a:rPr lang="en-US" altLang="zh-CN" dirty="0"/>
              <a:t>n</a:t>
            </a:r>
            <a:r>
              <a:rPr lang="zh-CN" altLang="en-US" dirty="0"/>
              <a:t>个顶点的有向图，</a:t>
            </a:r>
            <a:r>
              <a:rPr lang="en-US" altLang="zh-CN" dirty="0"/>
              <a:t>V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00B050"/>
                </a:solidFill>
              </a:rPr>
              <a:t>顶点序列 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…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v</a:t>
            </a:r>
            <a:r>
              <a:rPr lang="en-US" altLang="zh-CN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称为一个</a:t>
            </a:r>
            <a:r>
              <a:rPr lang="zh-CN" altLang="en-US" dirty="0">
                <a:solidFill>
                  <a:srgbClr val="00B050"/>
                </a:solidFill>
              </a:rPr>
              <a:t>拓扑序列</a:t>
            </a:r>
            <a:r>
              <a:rPr lang="zh-CN" altLang="en-US" dirty="0"/>
              <a:t>，当且仅当该顶点序列满足下列条件：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&lt;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j&gt;</a:t>
            </a:r>
            <a:r>
              <a:rPr lang="zh-CN" altLang="en-US" dirty="0"/>
              <a:t>是图中的弧（或从顶点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dirty="0"/>
              <a:t> j</a:t>
            </a:r>
            <a:r>
              <a:rPr lang="zh-CN" altLang="en-US" dirty="0"/>
              <a:t>有一条路径）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在拓扑序列中</a:t>
            </a:r>
            <a:r>
              <a:rPr lang="zh-CN" altLang="en-US" dirty="0">
                <a:solidFill>
                  <a:srgbClr val="FF0000"/>
                </a:solidFill>
              </a:rPr>
              <a:t>顶点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/>
              <a:t>必须排在</a:t>
            </a:r>
            <a:r>
              <a:rPr lang="zh-CN" altLang="en-US" dirty="0">
                <a:solidFill>
                  <a:srgbClr val="FF0000"/>
                </a:solidFill>
              </a:rPr>
              <a:t>顶点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zh-CN" altLang="en-US" dirty="0">
                <a:solidFill>
                  <a:srgbClr val="FF33CC"/>
                </a:solidFill>
              </a:rPr>
              <a:t>之前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在一个有向图中</a:t>
            </a:r>
            <a:r>
              <a:rPr lang="zh-CN" altLang="en-US" dirty="0">
                <a:solidFill>
                  <a:srgbClr val="00B050"/>
                </a:solidFill>
              </a:rPr>
              <a:t>找一个拓扑序列</a:t>
            </a:r>
            <a:r>
              <a:rPr lang="zh-CN" altLang="en-US" dirty="0"/>
              <a:t>的过程称为</a:t>
            </a:r>
            <a:r>
              <a:rPr lang="zh-CN" altLang="en-US" dirty="0">
                <a:solidFill>
                  <a:srgbClr val="FF0000"/>
                </a:solidFill>
              </a:rPr>
              <a:t>拓扑排序</a:t>
            </a:r>
            <a:r>
              <a:rPr lang="zh-CN" altLang="en-US" dirty="0"/>
              <a:t>。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7CE7ED9-F8BB-4CAD-B199-8B23365006ED}"/>
              </a:ext>
            </a:extLst>
          </p:cNvPr>
          <p:cNvGrpSpPr/>
          <p:nvPr/>
        </p:nvGrpSpPr>
        <p:grpSpPr>
          <a:xfrm>
            <a:off x="1524000" y="4419600"/>
            <a:ext cx="5429288" cy="675217"/>
            <a:chOff x="1285852" y="4150783"/>
            <a:chExt cx="5429288" cy="675217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3B05B2C-5778-4AF6-B1E7-17AB631ED454}"/>
                </a:ext>
              </a:extLst>
            </p:cNvPr>
            <p:cNvSpPr/>
            <p:nvPr/>
          </p:nvSpPr>
          <p:spPr>
            <a:xfrm>
              <a:off x="1285852" y="4286256"/>
              <a:ext cx="428628" cy="428628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i</a:t>
              </a:r>
              <a:endParaRPr kumimoji="0" lang="zh-CN" altLang="en-US" sz="2000" b="1" i="1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EA13399-09A0-4778-8596-DB19EAE786DB}"/>
                </a:ext>
              </a:extLst>
            </p:cNvPr>
            <p:cNvSpPr/>
            <p:nvPr/>
          </p:nvSpPr>
          <p:spPr>
            <a:xfrm>
              <a:off x="2285984" y="4286256"/>
              <a:ext cx="428628" cy="428628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j</a:t>
              </a:r>
              <a:endParaRPr kumimoji="0" lang="zh-CN" altLang="en-US" sz="2000" b="1" i="1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A75968A-02CC-493E-937C-13B6AE540332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>
              <a:off x="1714480" y="4500570"/>
              <a:ext cx="571504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18476D5-DF27-4191-B871-2CDEE4B9A0B6}"/>
                </a:ext>
              </a:extLst>
            </p:cNvPr>
            <p:cNvSpPr/>
            <p:nvPr/>
          </p:nvSpPr>
          <p:spPr>
            <a:xfrm>
              <a:off x="4214810" y="4286256"/>
              <a:ext cx="428628" cy="428628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i</a:t>
              </a:r>
              <a:endParaRPr kumimoji="0" lang="zh-CN" altLang="en-US" sz="2000" b="1" i="1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8499ED9-7F46-413E-8EFB-7235DBA32FD1}"/>
                </a:ext>
              </a:extLst>
            </p:cNvPr>
            <p:cNvSpPr/>
            <p:nvPr/>
          </p:nvSpPr>
          <p:spPr>
            <a:xfrm>
              <a:off x="6286512" y="4286256"/>
              <a:ext cx="428628" cy="428628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j</a:t>
              </a:r>
              <a:endParaRPr kumimoji="0" lang="zh-CN" altLang="en-US" sz="2000" b="1" i="1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7" name="任意多边形 13">
              <a:extLst>
                <a:ext uri="{FF2B5EF4-FFF2-40B4-BE49-F238E27FC236}">
                  <a16:creationId xmlns:a16="http://schemas.microsoft.com/office/drawing/2014/main" id="{0EB541F0-3636-40F4-8F39-64866BD553E8}"/>
                </a:ext>
              </a:extLst>
            </p:cNvPr>
            <p:cNvSpPr/>
            <p:nvPr/>
          </p:nvSpPr>
          <p:spPr>
            <a:xfrm>
              <a:off x="4660900" y="4150783"/>
              <a:ext cx="1651000" cy="675217"/>
            </a:xfrm>
            <a:custGeom>
              <a:avLst/>
              <a:gdLst>
                <a:gd name="connsiteX0" fmla="*/ 0 w 1651000"/>
                <a:gd name="connsiteY0" fmla="*/ 357717 h 675217"/>
                <a:gd name="connsiteX1" fmla="*/ 342900 w 1651000"/>
                <a:gd name="connsiteY1" fmla="*/ 256117 h 675217"/>
                <a:gd name="connsiteX2" fmla="*/ 584200 w 1651000"/>
                <a:gd name="connsiteY2" fmla="*/ 27517 h 675217"/>
                <a:gd name="connsiteX3" fmla="*/ 660400 w 1651000"/>
                <a:gd name="connsiteY3" fmla="*/ 421217 h 675217"/>
                <a:gd name="connsiteX4" fmla="*/ 800100 w 1651000"/>
                <a:gd name="connsiteY4" fmla="*/ 662517 h 675217"/>
                <a:gd name="connsiteX5" fmla="*/ 1384300 w 1651000"/>
                <a:gd name="connsiteY5" fmla="*/ 345017 h 675217"/>
                <a:gd name="connsiteX6" fmla="*/ 1651000 w 1651000"/>
                <a:gd name="connsiteY6" fmla="*/ 345017 h 67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1000" h="675217">
                  <a:moveTo>
                    <a:pt x="0" y="357717"/>
                  </a:moveTo>
                  <a:cubicBezTo>
                    <a:pt x="122766" y="334433"/>
                    <a:pt x="245533" y="311150"/>
                    <a:pt x="342900" y="256117"/>
                  </a:cubicBezTo>
                  <a:cubicBezTo>
                    <a:pt x="440267" y="201084"/>
                    <a:pt x="531283" y="0"/>
                    <a:pt x="584200" y="27517"/>
                  </a:cubicBezTo>
                  <a:cubicBezTo>
                    <a:pt x="637117" y="55034"/>
                    <a:pt x="624417" y="315384"/>
                    <a:pt x="660400" y="421217"/>
                  </a:cubicBezTo>
                  <a:cubicBezTo>
                    <a:pt x="696383" y="527050"/>
                    <a:pt x="679450" y="675217"/>
                    <a:pt x="800100" y="662517"/>
                  </a:cubicBezTo>
                  <a:cubicBezTo>
                    <a:pt x="920750" y="649817"/>
                    <a:pt x="1242483" y="397934"/>
                    <a:pt x="1384300" y="345017"/>
                  </a:cubicBezTo>
                  <a:cubicBezTo>
                    <a:pt x="1526117" y="292100"/>
                    <a:pt x="1588558" y="318558"/>
                    <a:pt x="1651000" y="345017"/>
                  </a:cubicBez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98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C7B15-366C-445F-A12C-92595EC9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拓扑排序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E7916-27EB-4246-801C-D0F5BA145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7813"/>
            <a:ext cx="11582400" cy="914400"/>
          </a:xfrm>
        </p:spPr>
        <p:txBody>
          <a:bodyPr/>
          <a:lstStyle/>
          <a:p>
            <a:r>
              <a:rPr lang="zh-CN" altLang="en-US" dirty="0"/>
              <a:t>例如，计算机专业的学生必须完成一系列规定的基础课和专业课才能毕业，假设这些课程的名称与相应代号有如下关系：</a:t>
            </a:r>
          </a:p>
        </p:txBody>
      </p:sp>
      <p:graphicFrame>
        <p:nvGraphicFramePr>
          <p:cNvPr id="4" name="Group 48">
            <a:extLst>
              <a:ext uri="{FF2B5EF4-FFF2-40B4-BE49-F238E27FC236}">
                <a16:creationId xmlns:a16="http://schemas.microsoft.com/office/drawing/2014/main" id="{40411684-5E07-4F75-ADC7-55E02C503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76735"/>
              </p:ext>
            </p:extLst>
          </p:nvPr>
        </p:nvGraphicFramePr>
        <p:xfrm>
          <a:off x="2438400" y="2438400"/>
          <a:ext cx="7315200" cy="4095750"/>
        </p:xfrm>
        <a:graphic>
          <a:graphicData uri="http://schemas.openxmlformats.org/drawingml/2006/table">
            <a:tbl>
              <a:tblPr/>
              <a:tblGrid>
                <a:gridCol w="210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课程代号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课程名称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先修课程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高等数学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程序设计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离散数学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数据结构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编译原理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操作系统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计算机组成原理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458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7E6FC-8BA0-4A45-8BBD-F5D207A8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6705600" cy="685800"/>
          </a:xfrm>
        </p:spPr>
        <p:txBody>
          <a:bodyPr/>
          <a:lstStyle/>
          <a:p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拓扑排序</a:t>
            </a:r>
            <a:endParaRPr lang="zh-CN" altLang="en-US" dirty="0"/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4C03805C-C580-444F-8FFF-E04E7707A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26" y="1763712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课程之间的</a:t>
            </a:r>
            <a:r>
              <a:rPr kumimoji="1" lang="zh-CN" altLang="en-US" b="1" dirty="0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先后关系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可用</a:t>
            </a:r>
            <a:r>
              <a:rPr kumimoji="1" lang="zh-CN" altLang="en-US" b="1" dirty="0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有向图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表示：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CC6C621-ED61-402F-9DFA-C4B3054A7A70}"/>
              </a:ext>
            </a:extLst>
          </p:cNvPr>
          <p:cNvGrpSpPr/>
          <p:nvPr/>
        </p:nvGrpSpPr>
        <p:grpSpPr>
          <a:xfrm>
            <a:off x="591976" y="2936875"/>
            <a:ext cx="5673725" cy="2736850"/>
            <a:chOff x="591976" y="2936875"/>
            <a:chExt cx="5673725" cy="2736850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94720FC1-8449-4DBC-8D12-64749493C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6" y="2936875"/>
              <a:ext cx="504825" cy="576263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0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31" name="Oval 6">
              <a:extLst>
                <a:ext uri="{FF2B5EF4-FFF2-40B4-BE49-F238E27FC236}">
                  <a16:creationId xmlns:a16="http://schemas.microsoft.com/office/drawing/2014/main" id="{4904EEE4-8246-4A34-B75D-5376C7D97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526" y="2936875"/>
              <a:ext cx="504825" cy="576263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9F244239-4082-49BC-8C66-6CE2ED3AE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463" y="2936875"/>
              <a:ext cx="504825" cy="576263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D0AFB12E-AE42-4306-B406-BABA35FB3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526" y="5097463"/>
              <a:ext cx="504825" cy="576262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AD4221E0-A3F4-404C-A99B-4008B2B3C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363" y="4521200"/>
              <a:ext cx="504825" cy="576263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4CE47CE9-B926-4FB9-B4E0-D76B6E372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426" y="3978275"/>
              <a:ext cx="504825" cy="576263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A15D9A82-AA8D-466E-9E19-6D5EA2DD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876" y="5057140"/>
              <a:ext cx="504825" cy="576262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9295D200-791E-4713-A99C-A19A7D4D22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801" y="3224213"/>
              <a:ext cx="7207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8" name="Line 13">
              <a:extLst>
                <a:ext uri="{FF2B5EF4-FFF2-40B4-BE49-F238E27FC236}">
                  <a16:creationId xmlns:a16="http://schemas.microsoft.com/office/drawing/2014/main" id="{BE1D4F38-A276-477D-AAF6-4187ACFEB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0763" y="3224213"/>
              <a:ext cx="6477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9" name="Line 14">
              <a:extLst>
                <a:ext uri="{FF2B5EF4-FFF2-40B4-BE49-F238E27FC236}">
                  <a16:creationId xmlns:a16="http://schemas.microsoft.com/office/drawing/2014/main" id="{F8F54E68-BD83-4EA8-972B-D1AFB942D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6301" y="3440113"/>
              <a:ext cx="865187" cy="165735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40" name="Line 15">
              <a:extLst>
                <a:ext uri="{FF2B5EF4-FFF2-40B4-BE49-F238E27FC236}">
                  <a16:creationId xmlns:a16="http://schemas.microsoft.com/office/drawing/2014/main" id="{F6D3A990-9BF4-4F41-B65E-785C5D11E0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0763" y="4953000"/>
              <a:ext cx="647700" cy="36036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FDE413FB-7F75-420C-99BD-4611F59F0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0263" y="4432300"/>
              <a:ext cx="327025" cy="209550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206" y="0"/>
                </a:cxn>
              </a:cxnLst>
              <a:rect l="0" t="0" r="r" b="b"/>
              <a:pathLst>
                <a:path w="206" h="132">
                  <a:moveTo>
                    <a:pt x="0" y="132"/>
                  </a:moveTo>
                  <a:lnTo>
                    <a:pt x="206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2EC057C4-EA1D-4DE6-9BF4-909E5C34A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588" y="3352800"/>
              <a:ext cx="2389188" cy="1744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5" y="1099"/>
                </a:cxn>
              </a:cxnLst>
              <a:rect l="0" t="0" r="r" b="b"/>
              <a:pathLst>
                <a:path w="1505" h="1099">
                  <a:moveTo>
                    <a:pt x="0" y="0"/>
                  </a:moveTo>
                  <a:lnTo>
                    <a:pt x="1505" y="1099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19EAF087-11CC-46D6-83D2-A0F75B453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688" y="5357813"/>
              <a:ext cx="3417888" cy="14287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153" y="0"/>
                </a:cxn>
              </a:cxnLst>
              <a:rect l="0" t="0" r="r" b="b"/>
              <a:pathLst>
                <a:path w="2153" h="9">
                  <a:moveTo>
                    <a:pt x="0" y="9"/>
                  </a:moveTo>
                  <a:lnTo>
                    <a:pt x="2153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6C9CAB27-AD0D-4DBC-9AF3-2EAA965BB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288" y="3479800"/>
              <a:ext cx="444500" cy="57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0" y="360"/>
                </a:cxn>
              </a:cxnLst>
              <a:rect l="0" t="0" r="r" b="b"/>
              <a:pathLst>
                <a:path w="280" h="360">
                  <a:moveTo>
                    <a:pt x="0" y="0"/>
                  </a:moveTo>
                  <a:lnTo>
                    <a:pt x="280" y="36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  <p:sp>
        <p:nvSpPr>
          <p:cNvPr id="45" name="Text Box 20">
            <a:extLst>
              <a:ext uri="{FF2B5EF4-FFF2-40B4-BE49-F238E27FC236}">
                <a16:creationId xmlns:a16="http://schemas.microsoft.com/office/drawing/2014/main" id="{8042FC40-A003-4FD7-A94F-E9926F50B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818" y="4148365"/>
            <a:ext cx="4465637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可以这样排课：</a:t>
            </a:r>
          </a:p>
        </p:txBody>
      </p:sp>
      <p:sp>
        <p:nvSpPr>
          <p:cNvPr id="46" name="TextBox 21">
            <a:extLst>
              <a:ext uri="{FF2B5EF4-FFF2-40B4-BE49-F238E27FC236}">
                <a16:creationId xmlns:a16="http://schemas.microsoft.com/office/drawing/2014/main" id="{9312CC0A-8C95-40DB-9D69-08BB816E52AB}"/>
              </a:ext>
            </a:extLst>
          </p:cNvPr>
          <p:cNvSpPr txBox="1"/>
          <p:nvPr/>
        </p:nvSpPr>
        <p:spPr>
          <a:xfrm>
            <a:off x="7357095" y="4863218"/>
            <a:ext cx="36433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en-US" altLang="zh-CN" sz="22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200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2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en-US" altLang="zh-CN" sz="22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en-US" altLang="zh-CN" sz="22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en-US" altLang="zh-CN" sz="22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</a:p>
          <a:p>
            <a:pPr marL="457200" indent="-457200"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en-US" altLang="zh-CN" sz="22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200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en-US" altLang="zh-CN" sz="22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2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en-US" altLang="zh-CN" sz="22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en-US" altLang="zh-CN" sz="22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EE4763B-00EA-43E7-8788-90910DBC6E4B}"/>
              </a:ext>
            </a:extLst>
          </p:cNvPr>
          <p:cNvGrpSpPr/>
          <p:nvPr/>
        </p:nvGrpSpPr>
        <p:grpSpPr>
          <a:xfrm>
            <a:off x="7693666" y="4841909"/>
            <a:ext cx="2974334" cy="1624581"/>
            <a:chOff x="1142976" y="4633421"/>
            <a:chExt cx="2974334" cy="1624581"/>
          </a:xfrm>
        </p:grpSpPr>
        <p:sp>
          <p:nvSpPr>
            <p:cNvPr id="48" name="TextBox 22">
              <a:extLst>
                <a:ext uri="{FF2B5EF4-FFF2-40B4-BE49-F238E27FC236}">
                  <a16:creationId xmlns:a16="http://schemas.microsoft.com/office/drawing/2014/main" id="{5FB174A2-91DD-4ECD-8B6E-11A886BF4113}"/>
                </a:ext>
              </a:extLst>
            </p:cNvPr>
            <p:cNvSpPr txBox="1"/>
            <p:nvPr/>
          </p:nvSpPr>
          <p:spPr>
            <a:xfrm>
              <a:off x="1142976" y="5857892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学期</a:t>
              </a:r>
            </a:p>
          </p:txBody>
        </p:sp>
        <p:sp>
          <p:nvSpPr>
            <p:cNvPr id="49" name="圆角矩形 23">
              <a:extLst>
                <a:ext uri="{FF2B5EF4-FFF2-40B4-BE49-F238E27FC236}">
                  <a16:creationId xmlns:a16="http://schemas.microsoft.com/office/drawing/2014/main" id="{9FB2584F-71E4-45E1-974E-EB8993D95B04}"/>
                </a:ext>
              </a:extLst>
            </p:cNvPr>
            <p:cNvSpPr/>
            <p:nvPr/>
          </p:nvSpPr>
          <p:spPr>
            <a:xfrm>
              <a:off x="1176310" y="4633421"/>
              <a:ext cx="1285884" cy="971283"/>
            </a:xfrm>
            <a:prstGeom prst="roundRect">
              <a:avLst/>
            </a:prstGeom>
            <a:solidFill>
              <a:srgbClr val="C0504D">
                <a:alpha val="0"/>
              </a:srgbClr>
            </a:solidFill>
            <a:ln w="25400" cap="flat" cmpd="sng" algn="ctr">
              <a:solidFill>
                <a:srgbClr val="FF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TextBox 26">
              <a:extLst>
                <a:ext uri="{FF2B5EF4-FFF2-40B4-BE49-F238E27FC236}">
                  <a16:creationId xmlns:a16="http://schemas.microsoft.com/office/drawing/2014/main" id="{448EED73-E46F-443F-AAAD-DB295BE6F557}"/>
                </a:ext>
              </a:extLst>
            </p:cNvPr>
            <p:cNvSpPr txBox="1"/>
            <p:nvPr/>
          </p:nvSpPr>
          <p:spPr>
            <a:xfrm>
              <a:off x="2630474" y="5857892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学期</a:t>
              </a:r>
            </a:p>
          </p:txBody>
        </p:sp>
        <p:sp>
          <p:nvSpPr>
            <p:cNvPr id="52" name="圆角矩形 27">
              <a:extLst>
                <a:ext uri="{FF2B5EF4-FFF2-40B4-BE49-F238E27FC236}">
                  <a16:creationId xmlns:a16="http://schemas.microsoft.com/office/drawing/2014/main" id="{861001A8-2300-4E66-BDB1-E3DEF42BC71A}"/>
                </a:ext>
              </a:extLst>
            </p:cNvPr>
            <p:cNvSpPr/>
            <p:nvPr/>
          </p:nvSpPr>
          <p:spPr>
            <a:xfrm>
              <a:off x="2462194" y="4633421"/>
              <a:ext cx="1655116" cy="971283"/>
            </a:xfrm>
            <a:prstGeom prst="roundRect">
              <a:avLst/>
            </a:prstGeom>
            <a:solidFill>
              <a:srgbClr val="C0504D">
                <a:alpha val="0"/>
              </a:srgbClr>
            </a:solidFill>
            <a:ln w="25400" cap="flat" cmpd="sng" algn="ctr">
              <a:solidFill>
                <a:srgbClr val="FF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54" name="Group 48">
            <a:extLst>
              <a:ext uri="{FF2B5EF4-FFF2-40B4-BE49-F238E27FC236}">
                <a16:creationId xmlns:a16="http://schemas.microsoft.com/office/drawing/2014/main" id="{D18EB5C7-102E-45E1-A82B-079771A37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98798"/>
              </p:ext>
            </p:extLst>
          </p:nvPr>
        </p:nvGraphicFramePr>
        <p:xfrm>
          <a:off x="7203077" y="667288"/>
          <a:ext cx="4682535" cy="3169920"/>
        </p:xfrm>
        <a:graphic>
          <a:graphicData uri="http://schemas.openxmlformats.org/drawingml/2006/table">
            <a:tbl>
              <a:tblPr/>
              <a:tblGrid>
                <a:gridCol w="121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课程代号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课程名称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先修课程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高等数学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2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程序设计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离散数学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数据结构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编译原理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操作系统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计算机组成原理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3597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E4AD8-7AEA-4226-9A96-7AE30C4A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7486"/>
            <a:ext cx="10363200" cy="685800"/>
          </a:xfrm>
        </p:spPr>
        <p:txBody>
          <a:bodyPr/>
          <a:lstStyle/>
          <a:p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拓扑排序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ACFA0-99D6-4859-A082-FEB3BE428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19" y="1160345"/>
            <a:ext cx="11582400" cy="612775"/>
          </a:xfrm>
        </p:spPr>
        <p:txBody>
          <a:bodyPr/>
          <a:lstStyle/>
          <a:p>
            <a:r>
              <a:rPr lang="zh-CN" altLang="en-US" dirty="0"/>
              <a:t>拓扑排序是一种对</a:t>
            </a:r>
            <a:r>
              <a:rPr lang="zh-CN" altLang="en-US" dirty="0">
                <a:solidFill>
                  <a:srgbClr val="FF33CC"/>
                </a:solidFill>
              </a:rPr>
              <a:t>非线性结构</a:t>
            </a:r>
            <a:r>
              <a:rPr lang="zh-CN" altLang="en-US" dirty="0"/>
              <a:t>的有向图进行</a:t>
            </a:r>
            <a:r>
              <a:rPr lang="zh-CN" altLang="en-US" dirty="0">
                <a:solidFill>
                  <a:srgbClr val="FF33CC"/>
                </a:solidFill>
              </a:rPr>
              <a:t>线性化</a:t>
            </a:r>
            <a:r>
              <a:rPr lang="zh-CN" altLang="en-US" dirty="0"/>
              <a:t>的重要手段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02B0222-FB6B-4CD8-9521-2ACB53A19ACF}"/>
              </a:ext>
            </a:extLst>
          </p:cNvPr>
          <p:cNvGrpSpPr/>
          <p:nvPr/>
        </p:nvGrpSpPr>
        <p:grpSpPr>
          <a:xfrm>
            <a:off x="381000" y="2362200"/>
            <a:ext cx="4571999" cy="3832226"/>
            <a:chOff x="2168525" y="260648"/>
            <a:chExt cx="5067771" cy="42132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17E96C-DDBD-4EE5-9227-A61904D7B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5" y="1460798"/>
              <a:ext cx="612775" cy="612775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08000" anchor="ctr" anchorCtr="1"/>
            <a:lstStyle/>
            <a:p>
              <a:pPr lvl="0" algn="ctr"/>
              <a:r>
                <a:rPr kumimoji="1" lang="en-US" altLang="zh-CN" sz="2800" b="1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a</a:t>
              </a:r>
              <a:r>
                <a:rPr kumimoji="1" lang="en-US" altLang="zh-CN" sz="2800" b="1" baseline="-250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1</a:t>
              </a:r>
              <a:endParaRPr kumimoji="1" lang="en-US" altLang="zh-CN" sz="2800" b="1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93402EB0-DD56-4037-9CBE-F05574B39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5" y="2659361"/>
              <a:ext cx="612775" cy="612775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08000" anchor="ctr" anchorCtr="1"/>
            <a:lstStyle/>
            <a:p>
              <a:pPr lvl="0" algn="ctr"/>
              <a:r>
                <a:rPr kumimoji="1" lang="en-US" altLang="zh-CN" sz="2800" b="1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a</a:t>
              </a:r>
              <a:r>
                <a:rPr kumimoji="1" lang="en-US" altLang="zh-CN" sz="2800" b="1" baseline="-250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2</a:t>
              </a:r>
              <a:endParaRPr kumimoji="1" lang="en-US" altLang="zh-CN" sz="2800" b="1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A7957683-86E9-43DC-8190-CD742FD64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3669" y="717847"/>
              <a:ext cx="957264" cy="811213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triangl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228BDFD3-76FB-45D6-A58F-4BAB57783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200" y="548655"/>
              <a:ext cx="2239200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triangl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05FB7F77-63B1-448E-8799-500650115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702" y="260648"/>
              <a:ext cx="612775" cy="612775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08000" anchor="ctr" anchorCtr="1"/>
            <a:lstStyle/>
            <a:p>
              <a:pPr lvl="0" algn="ctr"/>
              <a:r>
                <a:rPr kumimoji="1" lang="en-US" altLang="zh-CN" sz="2800" b="1" dirty="0">
                  <a:solidFill>
                    <a:srgbClr val="00B050"/>
                  </a:solidFill>
                  <a:latin typeface="Verdana" pitchFamily="34" charset="0"/>
                  <a:ea typeface="宋体" pitchFamily="2" charset="-122"/>
                </a:rPr>
                <a:t>a</a:t>
              </a:r>
              <a:r>
                <a:rPr kumimoji="1" lang="en-US" altLang="zh-CN" sz="2800" b="1" baseline="-25000" dirty="0">
                  <a:solidFill>
                    <a:srgbClr val="00B050"/>
                  </a:solidFill>
                  <a:latin typeface="Verdana" pitchFamily="34" charset="0"/>
                  <a:ea typeface="宋体" pitchFamily="2" charset="-122"/>
                </a:rPr>
                <a:t>8</a:t>
              </a:r>
              <a:endParaRPr kumimoji="1" lang="en-US" altLang="zh-CN" sz="2800" b="1" dirty="0">
                <a:solidFill>
                  <a:srgbClr val="00B050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D0B7B18B-2FEE-445C-9544-832E6E53D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8463" y="669587"/>
              <a:ext cx="841375" cy="43180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triangl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F15C8B1A-2CC8-44E9-AA09-91F10DA8D8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2139" y="700068"/>
              <a:ext cx="844028" cy="40132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triangl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1A196695-224E-4369-B99A-DA66D615C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1776" y="1756391"/>
              <a:ext cx="2447926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triangl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54B52A40-16B7-4B80-A938-7DAC8203D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702" y="1460798"/>
              <a:ext cx="612775" cy="612775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08000" anchor="ctr" anchorCtr="1"/>
            <a:lstStyle/>
            <a:p>
              <a:pPr lvl="0" algn="ctr"/>
              <a:r>
                <a:rPr kumimoji="1" lang="en-US" altLang="zh-CN" sz="2800" b="1" dirty="0">
                  <a:solidFill>
                    <a:srgbClr val="00B050"/>
                  </a:solidFill>
                  <a:latin typeface="Verdana" pitchFamily="34" charset="0"/>
                  <a:ea typeface="宋体" pitchFamily="2" charset="-122"/>
                </a:rPr>
                <a:t>a</a:t>
              </a:r>
              <a:r>
                <a:rPr kumimoji="1" lang="en-US" altLang="zh-CN" sz="2800" b="1" baseline="-25000" dirty="0">
                  <a:solidFill>
                    <a:srgbClr val="00B050"/>
                  </a:solidFill>
                  <a:latin typeface="Verdana" pitchFamily="34" charset="0"/>
                  <a:ea typeface="宋体" pitchFamily="2" charset="-122"/>
                </a:rPr>
                <a:t>9</a:t>
              </a:r>
              <a:endParaRPr kumimoji="1" lang="en-US" altLang="zh-CN" sz="2800" b="1" dirty="0">
                <a:solidFill>
                  <a:srgbClr val="00B050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F540849A-32C5-491F-970C-DC8E66042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1644" y="1751311"/>
              <a:ext cx="828000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triangl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967315FB-FE24-4959-A728-56917442A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8462" y="1916806"/>
              <a:ext cx="2307705" cy="936103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triangl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D401FFE5-ED90-4E26-A2FA-3A4CC6623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4149" y="1931651"/>
              <a:ext cx="952183" cy="81915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triangl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8F4A7FF9-428D-492F-895E-968A5EBF9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0696" y="1223254"/>
              <a:ext cx="955471" cy="40552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triangl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1A21F9BB-1FB6-4E84-8F7B-20AFAEBDC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158" y="2939714"/>
              <a:ext cx="828000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triangl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3ADCFF79-2A94-4EA3-AEB5-4FAE6D739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0171" y="3263160"/>
              <a:ext cx="0" cy="588818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triangl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F4F563C7-3A41-41B0-9DFB-B54676C56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3830" y="3202791"/>
              <a:ext cx="936626" cy="79261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triangl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37">
              <a:extLst>
                <a:ext uri="{FF2B5EF4-FFF2-40B4-BE49-F238E27FC236}">
                  <a16:creationId xmlns:a16="http://schemas.microsoft.com/office/drawing/2014/main" id="{52853D20-897B-48B4-9CFD-970FE176E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364" y="860723"/>
              <a:ext cx="612775" cy="612775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08000" anchor="ctr" anchorCtr="1"/>
            <a:lstStyle/>
            <a:p>
              <a:pPr lvl="0" algn="ctr"/>
              <a:r>
                <a:rPr kumimoji="1" lang="en-US" altLang="zh-CN" sz="2800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pitchFamily="2" charset="-122"/>
                </a:rPr>
                <a:t>a</a:t>
              </a:r>
              <a:r>
                <a:rPr kumimoji="1" lang="en-US" altLang="zh-CN" sz="2800" b="1" baseline="-25000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pitchFamily="2" charset="-122"/>
                </a:rPr>
                <a:t>7</a:t>
              </a:r>
              <a:endParaRPr kumimoji="1" lang="en-US" altLang="zh-CN" sz="2800" b="1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3" name="Oval 38">
              <a:extLst>
                <a:ext uri="{FF2B5EF4-FFF2-40B4-BE49-F238E27FC236}">
                  <a16:creationId xmlns:a16="http://schemas.microsoft.com/office/drawing/2014/main" id="{0143E763-D40A-4A9F-A877-E6CBFDB92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861099"/>
              <a:ext cx="612775" cy="612775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08000" anchor="ctr" anchorCtr="1"/>
            <a:lstStyle/>
            <a:p>
              <a:pPr lvl="0" algn="ctr"/>
              <a:r>
                <a:rPr kumimoji="1" lang="en-US" altLang="zh-CN" sz="2800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pitchFamily="2" charset="-122"/>
                </a:rPr>
                <a:t>a</a:t>
              </a:r>
              <a:r>
                <a:rPr kumimoji="1" lang="en-US" altLang="zh-CN" sz="2800" b="1" baseline="-25000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pitchFamily="2" charset="-122"/>
                </a:rPr>
                <a:t>6</a:t>
              </a:r>
              <a:endParaRPr kumimoji="1" lang="en-US" altLang="zh-CN" sz="2800" b="1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4" name="Oval 39">
              <a:extLst>
                <a:ext uri="{FF2B5EF4-FFF2-40B4-BE49-F238E27FC236}">
                  <a16:creationId xmlns:a16="http://schemas.microsoft.com/office/drawing/2014/main" id="{A6079A74-9100-4E16-9AEA-7EAE1D3F9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2660949"/>
              <a:ext cx="612775" cy="612775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08000" anchor="ctr" anchorCtr="1"/>
            <a:lstStyle/>
            <a:p>
              <a:pPr lvl="0" algn="ctr"/>
              <a:r>
                <a:rPr kumimoji="1" lang="en-US" altLang="zh-CN" sz="2800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pitchFamily="2" charset="-122"/>
                </a:rPr>
                <a:t>a</a:t>
              </a:r>
              <a:r>
                <a:rPr kumimoji="1" lang="en-US" altLang="zh-CN" sz="2800" b="1" baseline="-25000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pitchFamily="2" charset="-122"/>
                </a:rPr>
                <a:t>5</a:t>
              </a:r>
              <a:endParaRPr kumimoji="1" lang="en-US" altLang="zh-CN" sz="2800" b="1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5" name="Oval 40">
              <a:extLst>
                <a:ext uri="{FF2B5EF4-FFF2-40B4-BE49-F238E27FC236}">
                  <a16:creationId xmlns:a16="http://schemas.microsoft.com/office/drawing/2014/main" id="{330FE633-001E-4C0B-B949-95CC620DF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1460798"/>
              <a:ext cx="612775" cy="612775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08000" anchor="ctr" anchorCtr="1"/>
            <a:lstStyle/>
            <a:p>
              <a:pPr lvl="0" algn="ctr"/>
              <a:r>
                <a:rPr kumimoji="1" lang="en-US" altLang="zh-CN" sz="2800" b="1" dirty="0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pitchFamily="2" charset="-122"/>
                </a:rPr>
                <a:t>a</a:t>
              </a:r>
              <a:r>
                <a:rPr kumimoji="1" lang="en-US" altLang="zh-CN" sz="2800" b="1" baseline="-25000" dirty="0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pitchFamily="2" charset="-122"/>
                </a:rPr>
                <a:t>4</a:t>
              </a:r>
              <a:endParaRPr kumimoji="1" lang="en-US" altLang="zh-CN" sz="2800" b="1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6" name="Text Box 74">
              <a:extLst>
                <a:ext uri="{FF2B5EF4-FFF2-40B4-BE49-F238E27FC236}">
                  <a16:creationId xmlns:a16="http://schemas.microsoft.com/office/drawing/2014/main" id="{FF8E2F96-663F-4F50-B679-A85AD943B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200" y="3271184"/>
              <a:ext cx="3009096" cy="503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kumimoji="1" lang="zh-CN" altLang="en-US" sz="28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施工流程图</a:t>
              </a:r>
              <a:endParaRPr kumimoji="1" lang="en-US" altLang="zh-CN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Text Box 36">
            <a:extLst>
              <a:ext uri="{FF2B5EF4-FFF2-40B4-BE49-F238E27FC236}">
                <a16:creationId xmlns:a16="http://schemas.microsoft.com/office/drawing/2014/main" id="{36972047-977F-4200-BF41-0B9ADB6FD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566" y="1831975"/>
            <a:ext cx="6845829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>
              <a:lnSpc>
                <a:spcPct val="150000"/>
              </a:lnSpc>
              <a:spcBef>
                <a:spcPts val="600"/>
              </a:spcBef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>
              <a:lnSpc>
                <a:spcPct val="150000"/>
              </a:lnSpc>
              <a:spcBef>
                <a:spcPts val="600"/>
              </a:spcBef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9pPr>
          </a:lstStyle>
          <a:p>
            <a:r>
              <a:rPr lang="zh-CN" altLang="en-US" sz="2400" dirty="0"/>
              <a:t>施工从活动 </a:t>
            </a:r>
            <a:r>
              <a:rPr lang="en-US" altLang="zh-CN" sz="2400" dirty="0">
                <a:solidFill>
                  <a:srgbClr val="00B050"/>
                </a:solidFill>
              </a:rPr>
              <a:t>a1</a:t>
            </a:r>
            <a:r>
              <a:rPr lang="zh-CN" altLang="en-US" sz="2400" dirty="0">
                <a:solidFill>
                  <a:srgbClr val="00B050"/>
                </a:solidFill>
              </a:rPr>
              <a:t>、 </a:t>
            </a:r>
            <a:r>
              <a:rPr lang="en-US" altLang="zh-CN" sz="2400" dirty="0">
                <a:solidFill>
                  <a:srgbClr val="00B050"/>
                </a:solidFill>
              </a:rPr>
              <a:t>a2</a:t>
            </a:r>
            <a:r>
              <a:rPr lang="zh-CN" altLang="en-US" sz="2400" dirty="0">
                <a:solidFill>
                  <a:srgbClr val="00B050"/>
                </a:solidFill>
              </a:rPr>
              <a:t>开始</a:t>
            </a:r>
            <a:r>
              <a:rPr lang="zh-CN" altLang="en-US" sz="2400" dirty="0"/>
              <a:t>，到达活动 </a:t>
            </a:r>
            <a:r>
              <a:rPr lang="en-US" altLang="zh-CN" sz="2400" dirty="0">
                <a:solidFill>
                  <a:srgbClr val="00B050"/>
                </a:solidFill>
              </a:rPr>
              <a:t>a8</a:t>
            </a:r>
            <a:r>
              <a:rPr lang="zh-CN" altLang="en-US" sz="2400" dirty="0">
                <a:solidFill>
                  <a:srgbClr val="00B050"/>
                </a:solidFill>
              </a:rPr>
              <a:t>和 </a:t>
            </a:r>
            <a:r>
              <a:rPr lang="en-US" altLang="zh-CN" sz="2400" dirty="0">
                <a:solidFill>
                  <a:srgbClr val="00B050"/>
                </a:solidFill>
              </a:rPr>
              <a:t>a9</a:t>
            </a:r>
            <a:r>
              <a:rPr lang="zh-CN" altLang="en-US" sz="2400" dirty="0"/>
              <a:t>时整个施工</a:t>
            </a:r>
            <a:r>
              <a:rPr lang="zh-CN" altLang="en-US" sz="2400" dirty="0">
                <a:solidFill>
                  <a:srgbClr val="00B050"/>
                </a:solidFill>
              </a:rPr>
              <a:t>结束</a:t>
            </a:r>
          </a:p>
          <a:p>
            <a:r>
              <a:rPr lang="zh-CN" altLang="en-US" sz="2400" dirty="0"/>
              <a:t>有向图中：顶点表示活动，弧</a:t>
            </a:r>
            <a:r>
              <a:rPr lang="en-US" altLang="zh-CN" sz="2400" dirty="0"/>
              <a:t>&lt; ai</a:t>
            </a:r>
            <a:r>
              <a:rPr lang="zh-CN" altLang="en-US" sz="2400" dirty="0"/>
              <a:t>， </a:t>
            </a:r>
            <a:r>
              <a:rPr lang="en-US" altLang="zh-CN" sz="2400" dirty="0" err="1"/>
              <a:t>aj</a:t>
            </a:r>
            <a:r>
              <a:rPr lang="en-US" altLang="zh-CN" sz="2400" dirty="0"/>
              <a:t> &gt;</a:t>
            </a:r>
            <a:r>
              <a:rPr lang="zh-CN" altLang="en-US" sz="2400" dirty="0"/>
              <a:t>表示活动 </a:t>
            </a:r>
            <a:r>
              <a:rPr lang="en-US" altLang="zh-CN" sz="2400" dirty="0"/>
              <a:t>ai</a:t>
            </a:r>
            <a:r>
              <a:rPr lang="zh-CN" altLang="en-US" sz="2400" dirty="0">
                <a:solidFill>
                  <a:srgbClr val="00B050"/>
                </a:solidFill>
              </a:rPr>
              <a:t>优先于</a:t>
            </a:r>
            <a:r>
              <a:rPr lang="zh-CN" altLang="en-US" sz="2400" dirty="0"/>
              <a:t> </a:t>
            </a:r>
            <a:r>
              <a:rPr lang="en-US" altLang="zh-CN" sz="2400" dirty="0" err="1"/>
              <a:t>aj</a:t>
            </a:r>
            <a:endParaRPr lang="en-US" altLang="zh-CN" sz="2400" dirty="0"/>
          </a:p>
          <a:p>
            <a:r>
              <a:rPr lang="zh-CN" altLang="en-US" sz="2400" dirty="0"/>
              <a:t>用</a:t>
            </a:r>
            <a:r>
              <a:rPr lang="zh-CN" altLang="en-US" sz="2400" dirty="0">
                <a:solidFill>
                  <a:srgbClr val="00B050"/>
                </a:solidFill>
              </a:rPr>
              <a:t>顶点</a:t>
            </a:r>
            <a:r>
              <a:rPr lang="zh-CN" altLang="en-US" sz="2400" dirty="0"/>
              <a:t>表示</a:t>
            </a:r>
            <a:r>
              <a:rPr lang="zh-CN" altLang="en-US" sz="2400" dirty="0">
                <a:solidFill>
                  <a:srgbClr val="00B050"/>
                </a:solidFill>
              </a:rPr>
              <a:t>活动</a:t>
            </a:r>
            <a:r>
              <a:rPr lang="zh-CN" altLang="en-US" sz="2400" dirty="0"/>
              <a:t>，用</a:t>
            </a:r>
            <a:r>
              <a:rPr lang="zh-CN" altLang="en-US" sz="2400" dirty="0">
                <a:solidFill>
                  <a:srgbClr val="00B050"/>
                </a:solidFill>
              </a:rPr>
              <a:t>弧</a:t>
            </a:r>
            <a:r>
              <a:rPr lang="zh-CN" altLang="en-US" sz="2400" dirty="0"/>
              <a:t>表示活动间的</a:t>
            </a:r>
            <a:r>
              <a:rPr lang="zh-CN" altLang="en-US" sz="2400" dirty="0">
                <a:solidFill>
                  <a:srgbClr val="00B050"/>
                </a:solidFill>
              </a:rPr>
              <a:t>优先关系</a:t>
            </a:r>
            <a:r>
              <a:rPr lang="zh-CN" altLang="en-US" sz="2400" dirty="0"/>
              <a:t>的有向无环图，称为</a:t>
            </a:r>
            <a:r>
              <a:rPr lang="zh-CN" altLang="en-US" sz="2400" dirty="0">
                <a:solidFill>
                  <a:srgbClr val="FF0000"/>
                </a:solidFill>
              </a:rPr>
              <a:t>顶点表示活动的网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Activity On Vertex Network</a:t>
            </a:r>
            <a:r>
              <a:rPr lang="zh-CN" altLang="en-US" sz="2400" dirty="0"/>
              <a:t>），简称为</a:t>
            </a:r>
            <a:r>
              <a:rPr lang="en-US" altLang="zh-CN" sz="2400" dirty="0">
                <a:solidFill>
                  <a:srgbClr val="FF0000"/>
                </a:solidFill>
              </a:rPr>
              <a:t>AOV-</a:t>
            </a:r>
            <a:r>
              <a:rPr lang="zh-CN" altLang="en-US" sz="2400" dirty="0">
                <a:solidFill>
                  <a:srgbClr val="FF0000"/>
                </a:solidFill>
              </a:rPr>
              <a:t>网</a:t>
            </a:r>
            <a:r>
              <a:rPr lang="zh-CN" altLang="en-US" sz="2400" dirty="0"/>
              <a:t>。 </a:t>
            </a:r>
          </a:p>
        </p:txBody>
      </p:sp>
      <p:sp>
        <p:nvSpPr>
          <p:cNvPr id="28" name="Oval 40">
            <a:extLst>
              <a:ext uri="{FF2B5EF4-FFF2-40B4-BE49-F238E27FC236}">
                <a16:creationId xmlns:a16="http://schemas.microsoft.com/office/drawing/2014/main" id="{49BDEBCE-7C68-4A79-A586-BEDA45727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035" y="2346780"/>
            <a:ext cx="552828" cy="557362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ctr" anchorCtr="1"/>
          <a:lstStyle/>
          <a:p>
            <a:pPr lvl="0" algn="ctr"/>
            <a:r>
              <a:rPr kumimoji="1" lang="en-US" altLang="zh-CN" sz="2800" b="1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pitchFamily="2" charset="-122"/>
              </a:rPr>
              <a:t>a</a:t>
            </a:r>
            <a:r>
              <a:rPr kumimoji="1" lang="en-US" altLang="zh-CN" sz="2800" b="1" baseline="-25000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pitchFamily="2" charset="-122"/>
              </a:rPr>
              <a:t>3</a:t>
            </a:r>
            <a:endParaRPr kumimoji="1" lang="en-US" altLang="zh-CN" sz="2800" b="1" dirty="0">
              <a:solidFill>
                <a:srgbClr val="9F9F9F">
                  <a:lumMod val="10000"/>
                </a:srgbClr>
              </a:solidFill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65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35582-09BE-4CAC-A858-2CC45F95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AOV-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CBC9E-C122-45E7-872A-A4553465D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例如：右图中存在如下拓扑有序序列： </a:t>
            </a:r>
          </a:p>
          <a:p>
            <a:pPr lvl="1"/>
            <a:r>
              <a:rPr lang="en-US" altLang="zh-CN" dirty="0"/>
              <a:t>a1 a2 a3 a4 a6 a5 a7 a8 a9</a:t>
            </a:r>
          </a:p>
          <a:p>
            <a:pPr lvl="1"/>
            <a:r>
              <a:rPr lang="en-US" altLang="zh-CN" dirty="0"/>
              <a:t>a2 a6 a1 a3 a4 a5 a7 a9 a8</a:t>
            </a:r>
          </a:p>
          <a:p>
            <a:r>
              <a:rPr lang="en-US" altLang="zh-CN" dirty="0"/>
              <a:t>AOV</a:t>
            </a:r>
            <a:r>
              <a:rPr lang="zh-CN" altLang="en-US" dirty="0"/>
              <a:t>网可用于解决如下两类问题</a:t>
            </a:r>
          </a:p>
          <a:p>
            <a:pPr lvl="1"/>
            <a:r>
              <a:rPr lang="zh-CN" altLang="en-US" dirty="0"/>
              <a:t>判定工程的</a:t>
            </a:r>
            <a:r>
              <a:rPr lang="zh-CN" altLang="en-US" dirty="0">
                <a:solidFill>
                  <a:srgbClr val="00B050"/>
                </a:solidFill>
              </a:rPr>
              <a:t>可行性</a:t>
            </a:r>
            <a:r>
              <a:rPr lang="zh-CN" altLang="en-US" dirty="0"/>
              <a:t>，显然：若图中</a:t>
            </a:r>
            <a:r>
              <a:rPr lang="zh-CN" altLang="en-US" dirty="0">
                <a:solidFill>
                  <a:srgbClr val="00B050"/>
                </a:solidFill>
              </a:rPr>
              <a:t>存在回路</a:t>
            </a:r>
            <a:r>
              <a:rPr lang="zh-CN" altLang="en-US" dirty="0"/>
              <a:t>，则整个工程就</a:t>
            </a:r>
            <a:r>
              <a:rPr lang="zh-CN" altLang="en-US" dirty="0">
                <a:solidFill>
                  <a:srgbClr val="00B050"/>
                </a:solidFill>
              </a:rPr>
              <a:t>无法结束</a:t>
            </a:r>
          </a:p>
          <a:p>
            <a:pPr lvl="1"/>
            <a:r>
              <a:rPr lang="zh-CN" altLang="en-US" dirty="0"/>
              <a:t>确定各项活动在整个工程执行中的</a:t>
            </a:r>
            <a:r>
              <a:rPr lang="zh-CN" altLang="en-US" dirty="0">
                <a:solidFill>
                  <a:srgbClr val="00B050"/>
                </a:solidFill>
              </a:rPr>
              <a:t>先后顺序 </a:t>
            </a:r>
          </a:p>
          <a:p>
            <a:pPr lvl="1"/>
            <a:r>
              <a:rPr lang="zh-CN" altLang="en-US" dirty="0"/>
              <a:t>称这种先后顺序为：拓扑</a:t>
            </a:r>
            <a:r>
              <a:rPr lang="zh-CN" altLang="en-US" dirty="0">
                <a:solidFill>
                  <a:srgbClr val="00B050"/>
                </a:solidFill>
              </a:rPr>
              <a:t>有序</a:t>
            </a:r>
            <a:r>
              <a:rPr lang="zh-CN" altLang="en-US" dirty="0"/>
              <a:t>序列</a:t>
            </a:r>
          </a:p>
          <a:p>
            <a:endParaRPr lang="zh-CN" altLang="en-US" dirty="0"/>
          </a:p>
        </p:txBody>
      </p:sp>
      <p:pic>
        <p:nvPicPr>
          <p:cNvPr id="4" name="Picture 27">
            <a:extLst>
              <a:ext uri="{FF2B5EF4-FFF2-40B4-BE49-F238E27FC236}">
                <a16:creationId xmlns:a16="http://schemas.microsoft.com/office/drawing/2014/main" id="{75DBDEC5-2C39-49A0-89B6-CB1C3FE77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838200"/>
            <a:ext cx="3563937" cy="29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10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48C58-FC26-4A2B-9E1D-33406CDA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拓扑排序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3B462-1DD7-41D6-B7D5-637FDDB2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dirty="0"/>
              <a:t>在</a:t>
            </a:r>
            <a:r>
              <a:rPr lang="en-US" altLang="zh-CN" dirty="0"/>
              <a:t>AOV</a:t>
            </a:r>
            <a:r>
              <a:rPr lang="zh-CN" altLang="en-US" dirty="0"/>
              <a:t>网中选取一个</a:t>
            </a:r>
            <a:r>
              <a:rPr lang="zh-CN" altLang="en-US" dirty="0">
                <a:solidFill>
                  <a:srgbClr val="00B050"/>
                </a:solidFill>
              </a:rPr>
              <a:t>没有前驱的顶点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zh-CN" altLang="en-US" dirty="0">
                <a:highlight>
                  <a:srgbClr val="FFFF00"/>
                </a:highlight>
              </a:rPr>
              <a:t>开始</a:t>
            </a:r>
            <a:r>
              <a:rPr lang="zh-CN" altLang="en-US" dirty="0"/>
              <a:t>遍历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输出</a:t>
            </a:r>
            <a:r>
              <a:rPr lang="zh-CN" altLang="en-US" dirty="0">
                <a:solidFill>
                  <a:srgbClr val="00B050"/>
                </a:solidFill>
              </a:rPr>
              <a:t>顶点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删除</a:t>
            </a:r>
            <a:r>
              <a:rPr lang="zh-CN" altLang="en-US" dirty="0">
                <a:solidFill>
                  <a:srgbClr val="00B050"/>
                </a:solidFill>
              </a:rPr>
              <a:t>顶点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zh-CN" altLang="en-US" dirty="0"/>
              <a:t>和所有以</a:t>
            </a:r>
            <a:r>
              <a:rPr lang="en-US" altLang="zh-CN" dirty="0"/>
              <a:t>v</a:t>
            </a:r>
            <a:r>
              <a:rPr lang="zh-CN" altLang="en-US" dirty="0"/>
              <a:t>为弧尾的</a:t>
            </a:r>
            <a:r>
              <a:rPr lang="zh-CN" altLang="en-US" dirty="0">
                <a:solidFill>
                  <a:srgbClr val="00B050"/>
                </a:solidFill>
              </a:rPr>
              <a:t>弧</a:t>
            </a:r>
          </a:p>
          <a:p>
            <a:r>
              <a:rPr lang="zh-CN" altLang="en-US" dirty="0"/>
              <a:t>重复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3</a:t>
            </a:r>
            <a:r>
              <a:rPr lang="zh-CN" altLang="en-US" dirty="0"/>
              <a:t>步，直到</a:t>
            </a:r>
          </a:p>
          <a:p>
            <a:pPr lvl="1"/>
            <a:r>
              <a:rPr lang="en-US" altLang="zh-CN" dirty="0"/>
              <a:t>AOV</a:t>
            </a:r>
            <a:r>
              <a:rPr lang="zh-CN" altLang="en-US" dirty="0"/>
              <a:t>网中</a:t>
            </a:r>
            <a:r>
              <a:rPr lang="zh-CN" altLang="en-US" dirty="0">
                <a:solidFill>
                  <a:srgbClr val="00B050"/>
                </a:solidFill>
              </a:rPr>
              <a:t>全部顶点</a:t>
            </a:r>
            <a:r>
              <a:rPr lang="zh-CN" altLang="en-US" dirty="0"/>
              <a:t>都已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zh-CN" altLang="en-US" dirty="0"/>
              <a:t>（得到拓扑有序序列）</a:t>
            </a:r>
          </a:p>
          <a:p>
            <a:pPr lvl="1"/>
            <a:r>
              <a:rPr lang="zh-CN" altLang="en-US" dirty="0"/>
              <a:t>或者图中</a:t>
            </a:r>
            <a:r>
              <a:rPr lang="zh-CN" altLang="en-US" dirty="0">
                <a:solidFill>
                  <a:srgbClr val="00B050"/>
                </a:solidFill>
              </a:rPr>
              <a:t>再无没有前驱</a:t>
            </a:r>
            <a:r>
              <a:rPr lang="zh-CN" altLang="en-US" dirty="0"/>
              <a:t>的顶点（</a:t>
            </a:r>
            <a:r>
              <a:rPr lang="en-US" altLang="zh-CN" dirty="0"/>
              <a:t>AOV</a:t>
            </a:r>
            <a:r>
              <a:rPr lang="zh-CN" altLang="en-US" dirty="0"/>
              <a:t>网中有环）</a:t>
            </a:r>
          </a:p>
        </p:txBody>
      </p:sp>
    </p:spTree>
    <p:extLst>
      <p:ext uri="{BB962C8B-B14F-4D97-AF65-F5344CB8AC3E}">
        <p14:creationId xmlns:p14="http://schemas.microsoft.com/office/powerpoint/2010/main" val="3527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CAB2F-E88A-4FE7-A4E4-DF81CD83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拓扑排序演示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E41FB7B5-9068-450F-8B16-97F13D370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793" y="1870075"/>
            <a:ext cx="504825" cy="576262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C</a:t>
            </a:r>
            <a:r>
              <a:rPr kumimoji="0" lang="en-US" altLang="zh-CN" b="1" i="0" u="none" strike="noStrike" kern="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1</a:t>
            </a:r>
            <a:endParaRPr kumimoji="0" lang="en-US" altLang="zh-CN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20B2F76-6609-49C2-9360-6471549BD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343" y="1870075"/>
            <a:ext cx="504825" cy="576262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C</a:t>
            </a:r>
            <a:r>
              <a:rPr kumimoji="0" lang="en-US" altLang="zh-CN" b="1" i="0" u="none" strike="noStrike" kern="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B1918157-98F5-40B2-89F7-AF5BE4AA5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281" y="1870075"/>
            <a:ext cx="504825" cy="576262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C</a:t>
            </a:r>
            <a:r>
              <a:rPr kumimoji="0" lang="en-US" altLang="zh-CN" b="1" i="0" u="none" strike="noStrike" kern="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4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3C87EDA7-A2AF-4D08-B537-8DB305228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343" y="4030662"/>
            <a:ext cx="504825" cy="576263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C</a:t>
            </a:r>
            <a:r>
              <a:rPr kumimoji="0" lang="en-US" altLang="zh-CN" b="1" i="0" u="none" strike="noStrike" kern="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4CD37AC-6155-4D6C-918D-608BCBDE3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181" y="3454400"/>
            <a:ext cx="504825" cy="576262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C</a:t>
            </a:r>
            <a:r>
              <a:rPr kumimoji="0" lang="en-US" altLang="zh-CN" b="1" i="0" u="none" strike="noStrike" kern="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7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937ABA33-C70B-44CC-8405-B29E9E44B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5243" y="2911475"/>
            <a:ext cx="504825" cy="576262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C</a:t>
            </a:r>
            <a:r>
              <a:rPr kumimoji="0" lang="en-US" altLang="zh-CN" b="1" i="0" u="none" strike="noStrike" kern="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6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6F4EB0AA-DEBB-4272-A727-22235E3A8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568" y="3957637"/>
            <a:ext cx="504825" cy="576263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C</a:t>
            </a:r>
            <a:r>
              <a:rPr kumimoji="0" lang="en-US" altLang="zh-CN" b="1" i="0" u="none" strike="noStrike" kern="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5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85C387F2-196C-442F-9EE1-5EFC069E0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618" y="2157412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3B66A65F-2707-4BC6-92B9-67F64877F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1581" y="2157412"/>
            <a:ext cx="6477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B44166C2-9D87-4FF5-A098-C1FCE67192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7118" y="2373312"/>
            <a:ext cx="865188" cy="165735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240B47B0-4D3C-481E-9583-63292EEE1F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1581" y="3886200"/>
            <a:ext cx="647700" cy="360362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6B6A1692-6378-45A8-B180-C07D9F1F4B3B}"/>
              </a:ext>
            </a:extLst>
          </p:cNvPr>
          <p:cNvSpPr>
            <a:spLocks/>
          </p:cNvSpPr>
          <p:nvPr/>
        </p:nvSpPr>
        <p:spPr bwMode="auto">
          <a:xfrm>
            <a:off x="4841081" y="3365500"/>
            <a:ext cx="327025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06" y="0"/>
              </a:cxn>
            </a:cxnLst>
            <a:rect l="0" t="0" r="r" b="b"/>
            <a:pathLst>
              <a:path w="206" h="132">
                <a:moveTo>
                  <a:pt x="0" y="132"/>
                </a:moveTo>
                <a:lnTo>
                  <a:pt x="20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922DF948-E019-4884-931D-F71F1A5BB043}"/>
              </a:ext>
            </a:extLst>
          </p:cNvPr>
          <p:cNvSpPr>
            <a:spLocks/>
          </p:cNvSpPr>
          <p:nvPr/>
        </p:nvSpPr>
        <p:spPr bwMode="auto">
          <a:xfrm>
            <a:off x="4901406" y="2286000"/>
            <a:ext cx="2389187" cy="174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5" y="1099"/>
              </a:cxn>
            </a:cxnLst>
            <a:rect l="0" t="0" r="r" b="b"/>
            <a:pathLst>
              <a:path w="1505" h="1099">
                <a:moveTo>
                  <a:pt x="0" y="0"/>
                </a:moveTo>
                <a:lnTo>
                  <a:pt x="1505" y="1099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867E5629-4462-4B4A-B8B4-0B7BF36629CA}"/>
              </a:ext>
            </a:extLst>
          </p:cNvPr>
          <p:cNvSpPr>
            <a:spLocks/>
          </p:cNvSpPr>
          <p:nvPr/>
        </p:nvSpPr>
        <p:spPr bwMode="auto">
          <a:xfrm>
            <a:off x="3796506" y="4291012"/>
            <a:ext cx="3417887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2153" y="0"/>
              </a:cxn>
            </a:cxnLst>
            <a:rect l="0" t="0" r="r" b="b"/>
            <a:pathLst>
              <a:path w="2153" h="9">
                <a:moveTo>
                  <a:pt x="0" y="9"/>
                </a:moveTo>
                <a:lnTo>
                  <a:pt x="215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6676D1EF-E439-40E1-8B10-435FD6708821}"/>
              </a:ext>
            </a:extLst>
          </p:cNvPr>
          <p:cNvSpPr>
            <a:spLocks/>
          </p:cNvSpPr>
          <p:nvPr/>
        </p:nvSpPr>
        <p:spPr bwMode="auto">
          <a:xfrm>
            <a:off x="4787106" y="2413000"/>
            <a:ext cx="444500" cy="57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" y="360"/>
              </a:cxn>
            </a:cxnLst>
            <a:rect l="0" t="0" r="r" b="b"/>
            <a:pathLst>
              <a:path w="280" h="360">
                <a:moveTo>
                  <a:pt x="0" y="0"/>
                </a:moveTo>
                <a:lnTo>
                  <a:pt x="280" y="36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30843440-CFE7-4AA0-948E-41491EAC8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356" y="4822825"/>
            <a:ext cx="3455987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产生一个拓扑序列：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F4203A56-1FC4-4EBD-B70E-DA5E46BAC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593" y="5686425"/>
            <a:ext cx="6477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C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53FD5871-B612-4355-900F-A3CD96B1A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6756" y="5686425"/>
            <a:ext cx="6477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C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67C3F1AA-6F2C-4005-B420-8D873F56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481" y="5686425"/>
            <a:ext cx="6477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C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54C05F0B-AACE-4D20-A389-FE9C2D7CB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643" y="5686425"/>
            <a:ext cx="6477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C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</a:rPr>
              <a:t>7</a:t>
            </a: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22177DB8-1183-46F8-90C5-E8BDF43AA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8781" y="5681662"/>
            <a:ext cx="6477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C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8F26F172-C6BA-488F-8055-4193F3178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943" y="5681662"/>
            <a:ext cx="6477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3333FF"/>
                </a:solidFill>
                <a:ea typeface="楷体_GB2312" pitchFamily="49" charset="-122"/>
              </a:rPr>
              <a:t>C</a:t>
            </a:r>
            <a:r>
              <a:rPr lang="en-US" altLang="zh-CN" b="1" baseline="-25000" dirty="0" err="1">
                <a:solidFill>
                  <a:srgbClr val="3333FF"/>
                </a:solidFill>
                <a:ea typeface="楷体_GB2312" pitchFamily="49" charset="-122"/>
              </a:rPr>
              <a:t>6</a:t>
            </a:r>
            <a:endParaRPr lang="en-US" altLang="zh-CN" b="1" baseline="-25000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0149C0B5-B197-4533-8C30-9681C4F4A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668" y="5681662"/>
            <a:ext cx="6477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C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B82098B4-0505-4C70-8570-EAE05FE76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564" y="5622339"/>
            <a:ext cx="1728787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排序完成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ECB0EB2-B06D-47D3-82F8-46721CCDC644}"/>
              </a:ext>
            </a:extLst>
          </p:cNvPr>
          <p:cNvGrpSpPr/>
          <p:nvPr/>
        </p:nvGrpSpPr>
        <p:grpSpPr>
          <a:xfrm>
            <a:off x="8077200" y="1600200"/>
            <a:ext cx="3810000" cy="1814504"/>
            <a:chOff x="591976" y="2936875"/>
            <a:chExt cx="5673725" cy="2736850"/>
          </a:xfrm>
        </p:grpSpPr>
        <p:sp>
          <p:nvSpPr>
            <p:cNvPr id="44" name="Oval 5">
              <a:extLst>
                <a:ext uri="{FF2B5EF4-FFF2-40B4-BE49-F238E27FC236}">
                  <a16:creationId xmlns:a16="http://schemas.microsoft.com/office/drawing/2014/main" id="{C75AE3AF-5701-4EED-8DA6-E5B958FC0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6" y="2936875"/>
              <a:ext cx="504825" cy="576263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0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45" name="Oval 6">
              <a:extLst>
                <a:ext uri="{FF2B5EF4-FFF2-40B4-BE49-F238E27FC236}">
                  <a16:creationId xmlns:a16="http://schemas.microsoft.com/office/drawing/2014/main" id="{9EBCB7B9-98D3-4E3B-850E-AE0987C64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526" y="2936875"/>
              <a:ext cx="504825" cy="576263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6" name="Oval 7">
              <a:extLst>
                <a:ext uri="{FF2B5EF4-FFF2-40B4-BE49-F238E27FC236}">
                  <a16:creationId xmlns:a16="http://schemas.microsoft.com/office/drawing/2014/main" id="{1490F3AF-82BB-4A3C-AAB2-35354A454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463" y="2936875"/>
              <a:ext cx="504825" cy="576263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7" name="Oval 8">
              <a:extLst>
                <a:ext uri="{FF2B5EF4-FFF2-40B4-BE49-F238E27FC236}">
                  <a16:creationId xmlns:a16="http://schemas.microsoft.com/office/drawing/2014/main" id="{BA3DBEAB-2C20-46D2-9B0F-94ED0C2A0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526" y="5097463"/>
              <a:ext cx="504825" cy="576262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8" name="Oval 9">
              <a:extLst>
                <a:ext uri="{FF2B5EF4-FFF2-40B4-BE49-F238E27FC236}">
                  <a16:creationId xmlns:a16="http://schemas.microsoft.com/office/drawing/2014/main" id="{14CA9F4B-645A-45D6-A9BE-30CC366A0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363" y="4521200"/>
              <a:ext cx="504825" cy="576263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17DF9EFB-2FFA-4390-AE2B-9EF09B8D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426" y="3978275"/>
              <a:ext cx="504825" cy="576263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0621ED1D-33EC-46F6-ABA9-89255AB22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876" y="5057140"/>
              <a:ext cx="504825" cy="576262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51" name="Line 12">
              <a:extLst>
                <a:ext uri="{FF2B5EF4-FFF2-40B4-BE49-F238E27FC236}">
                  <a16:creationId xmlns:a16="http://schemas.microsoft.com/office/drawing/2014/main" id="{E5538DD8-8D21-4F79-A2FA-8BA18015F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801" y="3224213"/>
              <a:ext cx="7207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/>
              <a:endParaRPr lang="zh-CN" altLang="en-US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2" name="Line 13">
              <a:extLst>
                <a:ext uri="{FF2B5EF4-FFF2-40B4-BE49-F238E27FC236}">
                  <a16:creationId xmlns:a16="http://schemas.microsoft.com/office/drawing/2014/main" id="{4A923F20-F598-48E3-89C3-FB2B697A0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0763" y="3224213"/>
              <a:ext cx="6477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/>
              <a:endParaRPr lang="zh-CN" altLang="en-US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3" name="Line 14">
              <a:extLst>
                <a:ext uri="{FF2B5EF4-FFF2-40B4-BE49-F238E27FC236}">
                  <a16:creationId xmlns:a16="http://schemas.microsoft.com/office/drawing/2014/main" id="{0D3B48A5-133B-4FC2-8919-D20C8606F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6301" y="3440113"/>
              <a:ext cx="865187" cy="165735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/>
              <a:endParaRPr lang="zh-CN" altLang="en-US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4" name="Line 15">
              <a:extLst>
                <a:ext uri="{FF2B5EF4-FFF2-40B4-BE49-F238E27FC236}">
                  <a16:creationId xmlns:a16="http://schemas.microsoft.com/office/drawing/2014/main" id="{51877A7B-46C7-4F50-B57A-638DC037E1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0763" y="4953000"/>
              <a:ext cx="647700" cy="36036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/>
              <a:endParaRPr lang="zh-CN" altLang="en-US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C7FC3500-4E13-46E6-9CF1-46F7077AB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0263" y="4432300"/>
              <a:ext cx="327025" cy="209550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206" y="0"/>
                </a:cxn>
              </a:cxnLst>
              <a:rect l="0" t="0" r="r" b="b"/>
              <a:pathLst>
                <a:path w="206" h="132">
                  <a:moveTo>
                    <a:pt x="0" y="132"/>
                  </a:moveTo>
                  <a:lnTo>
                    <a:pt x="206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/>
              <a:endParaRPr lang="zh-CN" altLang="en-US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9A358236-C4B6-4FA0-8CA5-82A4B42A8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588" y="3352800"/>
              <a:ext cx="2389188" cy="1744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5" y="1099"/>
                </a:cxn>
              </a:cxnLst>
              <a:rect l="0" t="0" r="r" b="b"/>
              <a:pathLst>
                <a:path w="1505" h="1099">
                  <a:moveTo>
                    <a:pt x="0" y="0"/>
                  </a:moveTo>
                  <a:lnTo>
                    <a:pt x="1505" y="1099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/>
              <a:endParaRPr lang="zh-CN" altLang="en-US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69BA13A1-9EF8-4E4A-8672-115CD8FB2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688" y="5357813"/>
              <a:ext cx="3417888" cy="14287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153" y="0"/>
                </a:cxn>
              </a:cxnLst>
              <a:rect l="0" t="0" r="r" b="b"/>
              <a:pathLst>
                <a:path w="2153" h="9">
                  <a:moveTo>
                    <a:pt x="0" y="9"/>
                  </a:moveTo>
                  <a:lnTo>
                    <a:pt x="2153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/>
              <a:endParaRPr lang="zh-CN" altLang="en-US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9B050CB9-3D14-4624-809D-7D9D8A3CE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288" y="3479800"/>
              <a:ext cx="444500" cy="57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0" y="360"/>
                </a:cxn>
              </a:cxnLst>
              <a:rect l="0" t="0" r="r" b="b"/>
              <a:pathLst>
                <a:path w="280" h="360">
                  <a:moveTo>
                    <a:pt x="0" y="0"/>
                  </a:moveTo>
                  <a:lnTo>
                    <a:pt x="280" y="36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/>
              <a:endParaRPr lang="zh-CN" altLang="en-US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73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884F5-3B90-4FC7-9207-2C651DD1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基于邻接矩阵的拓扑排序算法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1B3F2-A65B-49B8-A1ED-BA5D07B3C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为有向图</a:t>
            </a:r>
            <a:r>
              <a:rPr lang="en-US" altLang="zh-CN" dirty="0"/>
              <a:t>G</a:t>
            </a:r>
            <a:r>
              <a:rPr lang="zh-CN" altLang="en-US" dirty="0"/>
              <a:t>的邻接矩阵，则有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）找</a:t>
            </a:r>
            <a:r>
              <a:rPr lang="en-US" altLang="zh-CN" dirty="0"/>
              <a:t>G</a:t>
            </a:r>
            <a:r>
              <a:rPr lang="zh-CN" altLang="en-US" dirty="0"/>
              <a:t>中无前驱的顶点 </a:t>
            </a:r>
            <a:r>
              <a:rPr lang="en-US" altLang="zh-CN" dirty="0"/>
              <a:t>— </a:t>
            </a:r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中找到值</a:t>
            </a:r>
            <a:r>
              <a:rPr lang="zh-CN" altLang="en-US" dirty="0">
                <a:solidFill>
                  <a:srgbClr val="FF0000"/>
                </a:solidFill>
              </a:rPr>
              <a:t>全为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的列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）删除以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为起点的所有弧 </a:t>
            </a:r>
            <a:r>
              <a:rPr lang="en-US" altLang="zh-CN" dirty="0"/>
              <a:t>— </a:t>
            </a:r>
            <a:r>
              <a:rPr lang="zh-CN" altLang="en-US" dirty="0"/>
              <a:t>将矩阵中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对应的行</a:t>
            </a:r>
            <a:r>
              <a:rPr lang="zh-CN" altLang="en-US" dirty="0"/>
              <a:t>全部</a:t>
            </a:r>
            <a:r>
              <a:rPr lang="zh-CN" altLang="en-US" dirty="0">
                <a:solidFill>
                  <a:srgbClr val="FF0000"/>
                </a:solidFill>
              </a:rPr>
              <a:t>置为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。 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AC4974A-E2F3-44FD-AD36-7948822029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3738"/>
              </p:ext>
            </p:extLst>
          </p:nvPr>
        </p:nvGraphicFramePr>
        <p:xfrm>
          <a:off x="533400" y="3899816"/>
          <a:ext cx="207010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3074434" imgH="3316051" progId="Visio.Drawing.11">
                  <p:embed/>
                </p:oleObj>
              </mc:Choice>
              <mc:Fallback>
                <p:oleObj name="Visio" r:id="rId3" imgW="3074434" imgH="3316051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99816"/>
                        <a:ext cx="207010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F17E297C-8626-4259-84C1-D84E47DB3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371" y="3692019"/>
            <a:ext cx="3104762" cy="26476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D8F674-7CAE-424C-B289-8A59BB74C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800" y="3744400"/>
            <a:ext cx="3038095" cy="25428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1F8F19-2817-4709-92A1-BD87CCE9F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2004" y="3901403"/>
            <a:ext cx="20669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9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884F5-3B90-4FC7-9207-2C651DD1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基于邻接矩阵的拓扑排序算法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1B3F2-A65B-49B8-A1ED-BA5D07B3C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33400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dirty="0"/>
              <a:t>取</a:t>
            </a:r>
            <a:r>
              <a:rPr lang="en-US" altLang="zh-CN" dirty="0"/>
              <a:t>1</a:t>
            </a:r>
            <a:r>
              <a:rPr lang="zh-CN" altLang="en-US" dirty="0"/>
              <a:t>作为第一新序号；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dirty="0"/>
              <a:t>找一个未新编号的、值全为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列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zh-CN" altLang="en-US" dirty="0"/>
              <a:t>，若找到则转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③ 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否则，若所有的列全部都编过号，拓扑排序结束； </a:t>
            </a:r>
            <a:endParaRPr lang="en-US" altLang="zh-CN" dirty="0"/>
          </a:p>
          <a:p>
            <a:pPr lvl="1"/>
            <a:r>
              <a:rPr lang="zh-CN" altLang="en-US" dirty="0"/>
              <a:t>若有列未曾被编号，则该图中有回路；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zh-CN" altLang="en-US" dirty="0"/>
              <a:t>输出列号对应的</a:t>
            </a:r>
            <a:r>
              <a:rPr lang="zh-CN" altLang="en-US" dirty="0">
                <a:solidFill>
                  <a:srgbClr val="FF0000"/>
                </a:solidFill>
              </a:rPr>
              <a:t>顶点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zh-CN" altLang="en-US" dirty="0"/>
              <a:t>，把新序号赋给所找到的</a:t>
            </a:r>
            <a:r>
              <a:rPr lang="zh-CN" altLang="en-US" dirty="0">
                <a:solidFill>
                  <a:srgbClr val="FF0000"/>
                </a:solidFill>
              </a:rPr>
              <a:t>列</a:t>
            </a:r>
            <a:r>
              <a:rPr lang="zh-CN" altLang="en-US" dirty="0"/>
              <a:t>；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lang="zh-CN" altLang="en-US" dirty="0"/>
              <a:t>将矩阵中 </a:t>
            </a:r>
            <a:r>
              <a:rPr lang="en-US" altLang="zh-CN" dirty="0">
                <a:solidFill>
                  <a:srgbClr val="FF0000"/>
                </a:solidFill>
              </a:rPr>
              <a:t>j </a:t>
            </a:r>
            <a:r>
              <a:rPr lang="zh-CN" altLang="en-US" dirty="0"/>
              <a:t>对应的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r>
              <a:rPr lang="zh-CN" altLang="en-US" dirty="0"/>
              <a:t>全部置为</a:t>
            </a:r>
            <a:r>
              <a:rPr lang="en-US" altLang="zh-CN" dirty="0"/>
              <a:t>0;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⑤</a:t>
            </a:r>
            <a:r>
              <a:rPr lang="zh-CN" altLang="en-US" dirty="0"/>
              <a:t>新序号加</a:t>
            </a:r>
            <a:r>
              <a:rPr lang="en-US" altLang="zh-CN" dirty="0"/>
              <a:t>1</a:t>
            </a:r>
            <a:r>
              <a:rPr lang="zh-CN" altLang="en-US" dirty="0"/>
              <a:t>，转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zh-CN" altLang="en-US" dirty="0"/>
              <a:t>；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415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0D957-C052-42E3-AA6F-9D460CCA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基于邻接表的拓扑排序算法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B33B5-B789-4C7C-A295-DF57AC068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334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记录</a:t>
            </a:r>
            <a:r>
              <a:rPr lang="zh-CN" altLang="en-US" dirty="0">
                <a:solidFill>
                  <a:srgbClr val="FF33CC"/>
                </a:solidFill>
              </a:rPr>
              <a:t>入度为</a:t>
            </a:r>
            <a:r>
              <a:rPr lang="en-US" altLang="zh-CN" dirty="0">
                <a:solidFill>
                  <a:srgbClr val="FF33CC"/>
                </a:solidFill>
              </a:rPr>
              <a:t>0</a:t>
            </a:r>
            <a:r>
              <a:rPr lang="zh-CN" altLang="en-US" dirty="0">
                <a:solidFill>
                  <a:srgbClr val="FF33CC"/>
                </a:solidFill>
              </a:rPr>
              <a:t>的顶点</a:t>
            </a:r>
            <a:r>
              <a:rPr lang="zh-CN" altLang="en-US" dirty="0"/>
              <a:t>（没有前驱或前驱已经输出）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dirty="0"/>
              <a:t>将邻接表中所有入度为</a:t>
            </a:r>
            <a:r>
              <a:rPr lang="en-US" altLang="zh-CN" dirty="0"/>
              <a:t>0</a:t>
            </a:r>
            <a:r>
              <a:rPr lang="zh-CN" altLang="en-US" dirty="0"/>
              <a:t>的顶点入栈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dirty="0"/>
              <a:t>用栈进行流程控制：当</a:t>
            </a:r>
            <a:r>
              <a:rPr lang="zh-CN" altLang="en-US" dirty="0">
                <a:solidFill>
                  <a:srgbClr val="FF0000"/>
                </a:solidFill>
              </a:rPr>
              <a:t>栈非空</a:t>
            </a:r>
            <a:r>
              <a:rPr lang="zh-CN" altLang="en-US" dirty="0"/>
              <a:t>时执行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栈顶元素</a:t>
            </a:r>
            <a:r>
              <a:rPr lang="en-US" altLang="zh-CN" dirty="0"/>
              <a:t>vi </a:t>
            </a:r>
            <a:r>
              <a:rPr lang="zh-CN" altLang="en-US" dirty="0"/>
              <a:t>出栈，并将其输出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在邻接表中查找</a:t>
            </a:r>
            <a:r>
              <a:rPr lang="en-US" altLang="zh-CN" dirty="0"/>
              <a:t>vi </a:t>
            </a:r>
            <a:r>
              <a:rPr lang="zh-CN" altLang="en-US" dirty="0"/>
              <a:t>的直接后继</a:t>
            </a:r>
            <a:r>
              <a:rPr lang="en-US" altLang="zh-CN" dirty="0" err="1"/>
              <a:t>vk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把</a:t>
            </a:r>
            <a:r>
              <a:rPr lang="en-US" altLang="zh-CN" dirty="0" err="1"/>
              <a:t>vk</a:t>
            </a:r>
            <a:r>
              <a:rPr lang="en-US" altLang="zh-CN" dirty="0"/>
              <a:t> </a:t>
            </a:r>
            <a:r>
              <a:rPr lang="zh-CN" altLang="en-US" dirty="0"/>
              <a:t>的入度减</a:t>
            </a:r>
            <a:r>
              <a:rPr lang="en-US" altLang="zh-CN" dirty="0"/>
              <a:t>1</a:t>
            </a:r>
            <a:r>
              <a:rPr lang="zh-CN" altLang="en-US" dirty="0"/>
              <a:t>，若</a:t>
            </a:r>
            <a:r>
              <a:rPr lang="en-US" altLang="zh-CN" dirty="0" err="1"/>
              <a:t>vk</a:t>
            </a:r>
            <a:r>
              <a:rPr lang="en-US" altLang="zh-CN" dirty="0"/>
              <a:t> </a:t>
            </a:r>
            <a:r>
              <a:rPr lang="zh-CN" altLang="en-US" dirty="0"/>
              <a:t>的入度为</a:t>
            </a:r>
            <a:r>
              <a:rPr lang="en-US" altLang="zh-CN" dirty="0"/>
              <a:t>0</a:t>
            </a:r>
            <a:r>
              <a:rPr lang="zh-CN" altLang="en-US" dirty="0"/>
              <a:t>则对其进行入栈操作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zh-CN" altLang="en-US" dirty="0"/>
              <a:t>重复上述操作直至栈空为止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若栈空时输出的顶点个数不是</a:t>
            </a:r>
            <a:r>
              <a:rPr lang="en-US" altLang="zh-CN" dirty="0"/>
              <a:t>n</a:t>
            </a:r>
            <a:r>
              <a:rPr lang="zh-CN" altLang="en-US" dirty="0"/>
              <a:t>，则该有向图有环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否则拓扑排序完毕：得到一个拓扑有序序列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66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6774C-7CBA-4070-A154-1C80CFC4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采用广度优先遍历方法遍历非连通图的算法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9085F-1ECD-4C55-B46D-BF6ADC17B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838200"/>
          </a:xfrm>
        </p:spPr>
        <p:txBody>
          <a:bodyPr/>
          <a:lstStyle/>
          <a:p>
            <a:r>
              <a:rPr lang="zh-CN" altLang="en-US" dirty="0"/>
              <a:t>非连通图：调用</a:t>
            </a:r>
            <a:r>
              <a:rPr lang="en-US" altLang="zh-CN" dirty="0"/>
              <a:t>BFS()</a:t>
            </a:r>
            <a:r>
              <a:rPr lang="zh-CN" altLang="en-US" dirty="0"/>
              <a:t>的次数恰好等于连通分量的个数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405B42F-2140-4CE0-8442-38958662F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90800"/>
            <a:ext cx="8458200" cy="335743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BFS1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(Graph *G) {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int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for (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&lt;G-&gt;n;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   </a:t>
            </a:r>
            <a:r>
              <a:rPr kumimoji="1" lang="en-US" altLang="zh-CN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遍历所有未访问过的顶点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(visited[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]==0)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BFS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90305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91E17-E756-45CA-8EA1-36BCB20F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019" y="476939"/>
            <a:ext cx="8242035" cy="685800"/>
          </a:xfrm>
        </p:spPr>
        <p:txBody>
          <a:bodyPr/>
          <a:lstStyle/>
          <a:p>
            <a:r>
              <a:rPr lang="zh-CN" altLang="en-US" dirty="0"/>
              <a:t>基于邻接表的拓扑排序算法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3C727CB-F37C-4056-A85A-D7A066F0A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677" y="1206366"/>
            <a:ext cx="7239000" cy="53630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struct </a:t>
            </a:r>
            <a:r>
              <a:rPr lang="en-US" altLang="zh-CN" sz="22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ANode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int </a:t>
            </a:r>
            <a:r>
              <a:rPr lang="en-US" altLang="zh-CN" sz="22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adjvex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该边的终点编号</a:t>
            </a:r>
          </a:p>
          <a:p>
            <a:pPr>
              <a:spcBef>
                <a:spcPts val="3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 </a:t>
            </a:r>
            <a:r>
              <a:rPr lang="en-US" altLang="zh-CN" sz="22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ANode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altLang="zh-CN" sz="22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nextarc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指向下一条边的指针</a:t>
            </a:r>
          </a:p>
          <a:p>
            <a:pPr>
              <a:spcBef>
                <a:spcPts val="3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ArcNode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endParaRPr lang="zh-CN" altLang="en-US" sz="22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ts val="300"/>
              </a:spcBef>
            </a:pP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struct {	</a:t>
            </a:r>
            <a:r>
              <a:rPr kumimoji="1"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表头结点类型</a:t>
            </a:r>
          </a:p>
          <a:p>
            <a:pPr algn="just">
              <a:spcBef>
                <a:spcPts val="300"/>
              </a:spcBef>
            </a:pP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Vertex data;         	</a:t>
            </a:r>
            <a:r>
              <a:rPr kumimoji="1"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顶点信息</a:t>
            </a:r>
          </a:p>
          <a:p>
            <a:pPr algn="just">
              <a:spcBef>
                <a:spcPts val="300"/>
              </a:spcBef>
            </a:pPr>
            <a:r>
              <a:rPr kumimoji="1" lang="zh-CN" altLang="en-US" sz="22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count;           </a:t>
            </a:r>
            <a:r>
              <a:rPr kumimoji="1" lang="en-US" altLang="zh-CN" sz="22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存放顶点入度</a:t>
            </a:r>
          </a:p>
          <a:p>
            <a:pPr algn="just">
              <a:spcBef>
                <a:spcPts val="300"/>
              </a:spcBef>
            </a:pPr>
            <a:r>
              <a:rPr kumimoji="1" lang="zh-CN" altLang="en-US" sz="2200" b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200" b="1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ArcNode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22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firstarc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指向第一条边</a:t>
            </a:r>
          </a:p>
          <a:p>
            <a:pPr algn="just">
              <a:spcBef>
                <a:spcPts val="300"/>
              </a:spcBef>
            </a:pP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en-US" altLang="zh-CN" sz="2200" b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VNode</a:t>
            </a:r>
            <a:r>
              <a:rPr kumimoji="1" lang="en-US" altLang="zh-CN" sz="2200" b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ts val="1800"/>
              </a:lnSpc>
              <a:spcBef>
                <a:spcPts val="300"/>
              </a:spcBef>
            </a:pPr>
            <a:endParaRPr kumimoji="1" lang="en-US" altLang="zh-CN" sz="2200" b="1" dirty="0">
              <a:solidFill>
                <a:srgbClr val="0000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struct { </a:t>
            </a: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200" b="1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VNode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2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adjlist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[MAXV] ;	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邻接表</a:t>
            </a:r>
          </a:p>
          <a:p>
            <a:pPr>
              <a:spcBef>
                <a:spcPts val="3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n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e;			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图中顶点数</a:t>
            </a:r>
            <a:r>
              <a:rPr lang="en-US" altLang="zh-CN" sz="2200" b="1" i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和边数</a:t>
            </a:r>
            <a:r>
              <a:rPr lang="en-US" altLang="zh-CN" sz="2200" b="1" i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AdjGraph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kumimoji="1" lang="en-US" altLang="zh-CN" sz="2200" b="1" dirty="0">
              <a:solidFill>
                <a:srgbClr val="0000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77E3AF6-B362-4E1C-A87A-33D05562BFFB}"/>
              </a:ext>
            </a:extLst>
          </p:cNvPr>
          <p:cNvGrpSpPr/>
          <p:nvPr/>
        </p:nvGrpSpPr>
        <p:grpSpPr>
          <a:xfrm>
            <a:off x="9525000" y="676371"/>
            <a:ext cx="1477313" cy="1953668"/>
            <a:chOff x="9622487" y="673615"/>
            <a:chExt cx="1477313" cy="1953668"/>
          </a:xfrm>
        </p:grpSpPr>
        <p:sp>
          <p:nvSpPr>
            <p:cNvPr id="29" name="Oval 2">
              <a:extLst>
                <a:ext uri="{FF2B5EF4-FFF2-40B4-BE49-F238E27FC236}">
                  <a16:creationId xmlns:a16="http://schemas.microsoft.com/office/drawing/2014/main" id="{456F9FF2-64AF-471D-B21C-150337CF5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0" y="673615"/>
              <a:ext cx="431800" cy="41785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0" name="Oval 3">
              <a:extLst>
                <a:ext uri="{FF2B5EF4-FFF2-40B4-BE49-F238E27FC236}">
                  <a16:creationId xmlns:a16="http://schemas.microsoft.com/office/drawing/2014/main" id="{09D24FC8-DD13-42B4-80D9-D5AAFE8DE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0" y="1441521"/>
              <a:ext cx="431800" cy="417855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1" name="Oval 4">
              <a:extLst>
                <a:ext uri="{FF2B5EF4-FFF2-40B4-BE49-F238E27FC236}">
                  <a16:creationId xmlns:a16="http://schemas.microsoft.com/office/drawing/2014/main" id="{BDBBB4D9-4FB5-478D-B28F-1CBF11DE2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2487" y="673615"/>
              <a:ext cx="431800" cy="41785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lvl="0"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F8389FE8-A075-4FA9-9458-553B91ADA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2487" y="1441521"/>
              <a:ext cx="431800" cy="417855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1" name="Oval 3">
              <a:extLst>
                <a:ext uri="{FF2B5EF4-FFF2-40B4-BE49-F238E27FC236}">
                  <a16:creationId xmlns:a16="http://schemas.microsoft.com/office/drawing/2014/main" id="{8CB36E8B-BE9A-4941-9EF9-AEF498B55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0" y="2209427"/>
              <a:ext cx="431800" cy="417855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52F5735D-2CDF-467E-B87B-8FA505ED1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2487" y="2209428"/>
              <a:ext cx="431800" cy="417855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5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6A15B9D8-89A4-42FC-B649-757A00426191}"/>
                </a:ext>
              </a:extLst>
            </p:cNvPr>
            <p:cNvCxnSpPr>
              <a:stCxn id="31" idx="6"/>
              <a:endCxn id="29" idx="2"/>
            </p:cNvCxnSpPr>
            <p:nvPr/>
          </p:nvCxnSpPr>
          <p:spPr bwMode="auto">
            <a:xfrm>
              <a:off x="10054287" y="882542"/>
              <a:ext cx="613713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82EED2B-C1EC-4D4D-B9D0-18DF2F03C5E2}"/>
                </a:ext>
              </a:extLst>
            </p:cNvPr>
            <p:cNvCxnSpPr>
              <a:stCxn id="31" idx="5"/>
              <a:endCxn id="30" idx="1"/>
            </p:cNvCxnSpPr>
            <p:nvPr/>
          </p:nvCxnSpPr>
          <p:spPr bwMode="auto">
            <a:xfrm>
              <a:off x="9991051" y="1030276"/>
              <a:ext cx="740185" cy="47243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70926146-DB54-4165-97AA-261ACD24CBC5}"/>
                </a:ext>
              </a:extLst>
            </p:cNvPr>
            <p:cNvCxnSpPr>
              <a:stCxn id="30" idx="0"/>
              <a:endCxn id="29" idx="4"/>
            </p:cNvCxnSpPr>
            <p:nvPr/>
          </p:nvCxnSpPr>
          <p:spPr bwMode="auto">
            <a:xfrm flipV="1">
              <a:off x="10883900" y="1091469"/>
              <a:ext cx="0" cy="35005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1E097016-C1E8-42E1-9D46-74506F5074EF}"/>
                </a:ext>
              </a:extLst>
            </p:cNvPr>
            <p:cNvCxnSpPr>
              <a:stCxn id="30" idx="4"/>
              <a:endCxn id="41" idx="0"/>
            </p:cNvCxnSpPr>
            <p:nvPr/>
          </p:nvCxnSpPr>
          <p:spPr bwMode="auto">
            <a:xfrm>
              <a:off x="10883900" y="1859376"/>
              <a:ext cx="0" cy="35005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D37D974-13FF-4B7C-A40E-140FBF9B88B8}"/>
                </a:ext>
              </a:extLst>
            </p:cNvPr>
            <p:cNvCxnSpPr>
              <a:stCxn id="32" idx="5"/>
              <a:endCxn id="41" idx="1"/>
            </p:cNvCxnSpPr>
            <p:nvPr/>
          </p:nvCxnSpPr>
          <p:spPr bwMode="auto">
            <a:xfrm>
              <a:off x="9991051" y="1798183"/>
              <a:ext cx="740185" cy="47243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555912A9-E9F2-4C5E-A08E-812254EA1209}"/>
                </a:ext>
              </a:extLst>
            </p:cNvPr>
            <p:cNvCxnSpPr>
              <a:stCxn id="42" idx="6"/>
              <a:endCxn id="41" idx="2"/>
            </p:cNvCxnSpPr>
            <p:nvPr/>
          </p:nvCxnSpPr>
          <p:spPr bwMode="auto">
            <a:xfrm flipV="1">
              <a:off x="10054287" y="2418355"/>
              <a:ext cx="613713" cy="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D23F8139-7776-4E39-9982-890DF8027A2C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 bwMode="auto">
            <a:xfrm>
              <a:off x="9838387" y="1091469"/>
              <a:ext cx="0" cy="35005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3BB848EE-E8F5-40AC-ACCF-8FCC9D1884B3}"/>
                </a:ext>
              </a:extLst>
            </p:cNvPr>
            <p:cNvCxnSpPr>
              <a:stCxn id="42" idx="0"/>
              <a:endCxn id="32" idx="4"/>
            </p:cNvCxnSpPr>
            <p:nvPr/>
          </p:nvCxnSpPr>
          <p:spPr bwMode="auto">
            <a:xfrm flipV="1">
              <a:off x="9838387" y="1859376"/>
              <a:ext cx="0" cy="35005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3A52419F-D174-4DBD-B40F-3B2F6DD4E247}"/>
              </a:ext>
            </a:extLst>
          </p:cNvPr>
          <p:cNvGrpSpPr/>
          <p:nvPr/>
        </p:nvGrpSpPr>
        <p:grpSpPr>
          <a:xfrm>
            <a:off x="8001000" y="3367383"/>
            <a:ext cx="3667678" cy="2527986"/>
            <a:chOff x="7118735" y="3174627"/>
            <a:chExt cx="3667678" cy="2527986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FB7BBA3E-D30F-46C3-A8C3-D640F4E5F5A7}"/>
                </a:ext>
              </a:extLst>
            </p:cNvPr>
            <p:cNvGrpSpPr/>
            <p:nvPr/>
          </p:nvGrpSpPr>
          <p:grpSpPr>
            <a:xfrm>
              <a:off x="8568435" y="3226775"/>
              <a:ext cx="2217978" cy="315619"/>
              <a:chOff x="4286248" y="2071678"/>
              <a:chExt cx="3429024" cy="357190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18E233E-FC73-4B02-A9B8-2375D7ADB38D}"/>
                  </a:ext>
                </a:extLst>
              </p:cNvPr>
              <p:cNvSpPr/>
              <p:nvPr/>
            </p:nvSpPr>
            <p:spPr bwMode="auto">
              <a:xfrm>
                <a:off x="4286248" y="2071678"/>
                <a:ext cx="571504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FD1794A-BC80-4243-8468-338579A7FF75}"/>
                  </a:ext>
                </a:extLst>
              </p:cNvPr>
              <p:cNvSpPr/>
              <p:nvPr/>
            </p:nvSpPr>
            <p:spPr bwMode="auto">
              <a:xfrm>
                <a:off x="4857752" y="2071678"/>
                <a:ext cx="428628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E66C307-9108-409F-A22C-1A5D05E7503B}"/>
                  </a:ext>
                </a:extLst>
              </p:cNvPr>
              <p:cNvSpPr/>
              <p:nvPr/>
            </p:nvSpPr>
            <p:spPr bwMode="auto">
              <a:xfrm>
                <a:off x="5500694" y="2071678"/>
                <a:ext cx="571504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F0C85B6-2301-486B-93DC-6BE6EBF2A8B9}"/>
                  </a:ext>
                </a:extLst>
              </p:cNvPr>
              <p:cNvSpPr/>
              <p:nvPr/>
            </p:nvSpPr>
            <p:spPr bwMode="auto">
              <a:xfrm>
                <a:off x="6072198" y="2071678"/>
                <a:ext cx="428628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EA110756-B1A1-4383-B658-CF588AFD0E7F}"/>
                  </a:ext>
                </a:extLst>
              </p:cNvPr>
              <p:cNvSpPr/>
              <p:nvPr/>
            </p:nvSpPr>
            <p:spPr bwMode="auto">
              <a:xfrm>
                <a:off x="6715140" y="2071678"/>
                <a:ext cx="571504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B0956B15-2A8A-4399-9FFD-F050F8BE30FA}"/>
                  </a:ext>
                </a:extLst>
              </p:cNvPr>
              <p:cNvSpPr/>
              <p:nvPr/>
            </p:nvSpPr>
            <p:spPr bwMode="auto">
              <a:xfrm>
                <a:off x="7286644" y="2071678"/>
                <a:ext cx="428628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20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8F5BA8E5-D9DD-46EA-8461-C8242CA0F164}"/>
                  </a:ext>
                </a:extLst>
              </p:cNvPr>
              <p:cNvCxnSpPr/>
              <p:nvPr/>
            </p:nvCxnSpPr>
            <p:spPr>
              <a:xfrm>
                <a:off x="5072066" y="2252654"/>
                <a:ext cx="42862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A3E508C5-4F56-4C10-89E1-FD00237BC133}"/>
                  </a:ext>
                </a:extLst>
              </p:cNvPr>
              <p:cNvCxnSpPr/>
              <p:nvPr/>
            </p:nvCxnSpPr>
            <p:spPr>
              <a:xfrm>
                <a:off x="6286512" y="2260592"/>
                <a:ext cx="42862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F181CEC7-F7DC-4294-875F-52CE746655A0}"/>
                </a:ext>
              </a:extLst>
            </p:cNvPr>
            <p:cNvGrpSpPr/>
            <p:nvPr/>
          </p:nvGrpSpPr>
          <p:grpSpPr>
            <a:xfrm>
              <a:off x="8568435" y="4072214"/>
              <a:ext cx="1432444" cy="315619"/>
              <a:chOff x="8568435" y="4167517"/>
              <a:chExt cx="1432444" cy="315619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8A3D221F-8AEB-4029-9E2C-84ED030284D7}"/>
                  </a:ext>
                </a:extLst>
              </p:cNvPr>
              <p:cNvSpPr/>
              <p:nvPr/>
            </p:nvSpPr>
            <p:spPr bwMode="auto">
              <a:xfrm>
                <a:off x="8568435" y="4167517"/>
                <a:ext cx="369663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6E666D38-BF8A-4541-BF64-496C604EB0F1}"/>
                  </a:ext>
                </a:extLst>
              </p:cNvPr>
              <p:cNvSpPr/>
              <p:nvPr/>
            </p:nvSpPr>
            <p:spPr bwMode="auto">
              <a:xfrm>
                <a:off x="8938098" y="4167517"/>
                <a:ext cx="277247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B66BC997-6EC0-4087-8BCB-A116459DDF19}"/>
                  </a:ext>
                </a:extLst>
              </p:cNvPr>
              <p:cNvSpPr/>
              <p:nvPr/>
            </p:nvSpPr>
            <p:spPr bwMode="auto">
              <a:xfrm>
                <a:off x="9353969" y="4167517"/>
                <a:ext cx="369663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17D87CF9-BD84-4F1F-AC39-CD6717761C9D}"/>
                  </a:ext>
                </a:extLst>
              </p:cNvPr>
              <p:cNvSpPr/>
              <p:nvPr/>
            </p:nvSpPr>
            <p:spPr bwMode="auto">
              <a:xfrm>
                <a:off x="9723632" y="4167517"/>
                <a:ext cx="277247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20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090DF3FE-7A0B-4DB6-88FE-23C504C9C8AD}"/>
                  </a:ext>
                </a:extLst>
              </p:cNvPr>
              <p:cNvCxnSpPr/>
              <p:nvPr/>
            </p:nvCxnSpPr>
            <p:spPr>
              <a:xfrm>
                <a:off x="9076722" y="4327430"/>
                <a:ext cx="277247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D1331F5E-AE55-4CB1-A409-9899DA32E544}"/>
                </a:ext>
              </a:extLst>
            </p:cNvPr>
            <p:cNvGrpSpPr/>
            <p:nvPr/>
          </p:nvGrpSpPr>
          <p:grpSpPr>
            <a:xfrm>
              <a:off x="7118735" y="3174627"/>
              <a:ext cx="1449700" cy="2527986"/>
              <a:chOff x="6692927" y="3031958"/>
              <a:chExt cx="1241274" cy="3540797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7E3AF5DA-10B6-48CE-A6B7-7FF6E41D997B}"/>
                  </a:ext>
                </a:extLst>
              </p:cNvPr>
              <p:cNvSpPr/>
              <p:nvPr/>
            </p:nvSpPr>
            <p:spPr bwMode="auto">
              <a:xfrm>
                <a:off x="7072681" y="3031958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CN" altLang="en-US" sz="20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B6920DF-B346-4C7E-8213-5BB3EBB19F5B}"/>
                  </a:ext>
                </a:extLst>
              </p:cNvPr>
              <p:cNvSpPr/>
              <p:nvPr/>
            </p:nvSpPr>
            <p:spPr bwMode="auto">
              <a:xfrm>
                <a:off x="7442344" y="3031958"/>
                <a:ext cx="277247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2000" b="1" baseline="-250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C1723F7A-2CDD-4C62-81EC-5238EF3CD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538" y="3339829"/>
                <a:ext cx="369663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4A7D2AF-CADD-4287-A173-A6CC4E297805}"/>
                  </a:ext>
                </a:extLst>
              </p:cNvPr>
              <p:cNvSpPr/>
              <p:nvPr/>
            </p:nvSpPr>
            <p:spPr bwMode="auto">
              <a:xfrm>
                <a:off x="7072681" y="3620109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20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2122F0D8-2FB1-412E-B1AC-44EF8E8B2D12}"/>
                  </a:ext>
                </a:extLst>
              </p:cNvPr>
              <p:cNvSpPr/>
              <p:nvPr/>
            </p:nvSpPr>
            <p:spPr bwMode="auto">
              <a:xfrm>
                <a:off x="7442344" y="3620109"/>
                <a:ext cx="277247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20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7984E9CB-5E42-4463-8FD8-5A3AEAF961E2}"/>
                  </a:ext>
                </a:extLst>
              </p:cNvPr>
              <p:cNvSpPr/>
              <p:nvPr/>
            </p:nvSpPr>
            <p:spPr bwMode="auto">
              <a:xfrm>
                <a:off x="7072681" y="4208260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20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D67B1A33-B6EF-4530-AEC5-07B8E8E3161D}"/>
                  </a:ext>
                </a:extLst>
              </p:cNvPr>
              <p:cNvSpPr/>
              <p:nvPr/>
            </p:nvSpPr>
            <p:spPr bwMode="auto">
              <a:xfrm>
                <a:off x="7442344" y="4208260"/>
                <a:ext cx="277247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2000" b="1" baseline="-250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F1DB1F86-A0B2-4EA1-A37F-445BC7C35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538" y="4516132"/>
                <a:ext cx="369663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45217AF4-E1C2-41B7-8427-6D417B5B388E}"/>
                  </a:ext>
                </a:extLst>
              </p:cNvPr>
              <p:cNvSpPr/>
              <p:nvPr/>
            </p:nvSpPr>
            <p:spPr bwMode="auto">
              <a:xfrm>
                <a:off x="7072681" y="4796412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20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3C816839-243D-407B-937B-C5B29FC9A146}"/>
                  </a:ext>
                </a:extLst>
              </p:cNvPr>
              <p:cNvSpPr/>
              <p:nvPr/>
            </p:nvSpPr>
            <p:spPr bwMode="auto">
              <a:xfrm>
                <a:off x="7442344" y="4796412"/>
                <a:ext cx="277247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2000" b="1" baseline="-250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34F6E94E-D5C0-4A6F-896D-36070941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538" y="5104283"/>
                <a:ext cx="369663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A18F9749-1EAE-430D-A381-4C1830E1BC94}"/>
                  </a:ext>
                </a:extLst>
              </p:cNvPr>
              <p:cNvSpPr/>
              <p:nvPr/>
            </p:nvSpPr>
            <p:spPr bwMode="auto">
              <a:xfrm>
                <a:off x="7072681" y="5384563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en-US" sz="20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24F7A3AA-C065-479E-A3B6-81F092D94635}"/>
                  </a:ext>
                </a:extLst>
              </p:cNvPr>
              <p:cNvSpPr/>
              <p:nvPr/>
            </p:nvSpPr>
            <p:spPr bwMode="auto">
              <a:xfrm>
                <a:off x="7442344" y="5384563"/>
                <a:ext cx="277247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20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0376146E-744F-4342-9A82-F83EBCDE1137}"/>
                  </a:ext>
                </a:extLst>
              </p:cNvPr>
              <p:cNvSpPr/>
              <p:nvPr/>
            </p:nvSpPr>
            <p:spPr bwMode="auto">
              <a:xfrm>
                <a:off x="6692927" y="3031958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000" b="1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CN" altLang="en-US" sz="20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EEF1FAA7-86F8-41FE-AA2A-C048222EE39A}"/>
                  </a:ext>
                </a:extLst>
              </p:cNvPr>
              <p:cNvSpPr/>
              <p:nvPr/>
            </p:nvSpPr>
            <p:spPr bwMode="auto">
              <a:xfrm>
                <a:off x="6692927" y="3620109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000" b="1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20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4DC35AA0-172D-4429-8F3E-FA82A5C3C4F4}"/>
                  </a:ext>
                </a:extLst>
              </p:cNvPr>
              <p:cNvSpPr/>
              <p:nvPr/>
            </p:nvSpPr>
            <p:spPr bwMode="auto">
              <a:xfrm>
                <a:off x="6692927" y="4208260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000" b="1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20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5FA782B1-4CBD-46AD-999A-1EE3663EED6B}"/>
                  </a:ext>
                </a:extLst>
              </p:cNvPr>
              <p:cNvSpPr/>
              <p:nvPr/>
            </p:nvSpPr>
            <p:spPr bwMode="auto">
              <a:xfrm>
                <a:off x="6692927" y="4796412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000" b="1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en-US" sz="20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7FFC2456-EAFC-4252-9B9E-B43011F416AB}"/>
                  </a:ext>
                </a:extLst>
              </p:cNvPr>
              <p:cNvSpPr/>
              <p:nvPr/>
            </p:nvSpPr>
            <p:spPr bwMode="auto">
              <a:xfrm>
                <a:off x="6692927" y="5384563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000" b="1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20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CCD2B4BC-85DB-433D-BAD9-81062797CD0A}"/>
                  </a:ext>
                </a:extLst>
              </p:cNvPr>
              <p:cNvSpPr/>
              <p:nvPr/>
            </p:nvSpPr>
            <p:spPr bwMode="auto">
              <a:xfrm>
                <a:off x="7072681" y="5984604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CN" altLang="en-US" sz="20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74403425-5CDF-41D9-9A42-7036AC66F85F}"/>
                  </a:ext>
                </a:extLst>
              </p:cNvPr>
              <p:cNvSpPr/>
              <p:nvPr/>
            </p:nvSpPr>
            <p:spPr bwMode="auto">
              <a:xfrm>
                <a:off x="7442344" y="5984604"/>
                <a:ext cx="277247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2000" b="1" baseline="-250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0666B0B2-E8C3-4E7A-9154-E7F284D31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538" y="6292475"/>
                <a:ext cx="369663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FB91D0C1-266D-485B-AE1E-9BCFB07BD420}"/>
                  </a:ext>
                </a:extLst>
              </p:cNvPr>
              <p:cNvSpPr/>
              <p:nvPr/>
            </p:nvSpPr>
            <p:spPr bwMode="auto">
              <a:xfrm>
                <a:off x="6692927" y="5984604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000" b="1" baseline="-25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zh-CN" altLang="en-US" sz="20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23DBDC58-14D7-4F7E-828D-ACC1E28708C0}"/>
                </a:ext>
              </a:extLst>
            </p:cNvPr>
            <p:cNvGrpSpPr/>
            <p:nvPr/>
          </p:nvGrpSpPr>
          <p:grpSpPr>
            <a:xfrm>
              <a:off x="8568435" y="4496373"/>
              <a:ext cx="646910" cy="315619"/>
              <a:chOff x="9708732" y="5269764"/>
              <a:chExt cx="646910" cy="315619"/>
            </a:xfrm>
          </p:grpSpPr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48A28EAA-58E9-4765-A34A-C75E115DBB02}"/>
                  </a:ext>
                </a:extLst>
              </p:cNvPr>
              <p:cNvSpPr/>
              <p:nvPr/>
            </p:nvSpPr>
            <p:spPr bwMode="auto">
              <a:xfrm>
                <a:off x="9708732" y="5269764"/>
                <a:ext cx="369663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773ED2B2-98B7-4B6B-90D5-021F6014AE62}"/>
                  </a:ext>
                </a:extLst>
              </p:cNvPr>
              <p:cNvSpPr/>
              <p:nvPr/>
            </p:nvSpPr>
            <p:spPr bwMode="auto">
              <a:xfrm>
                <a:off x="10078395" y="5269764"/>
                <a:ext cx="277247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20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EC316BFF-68AD-4C52-A4C4-190C783B51BD}"/>
                </a:ext>
              </a:extLst>
            </p:cNvPr>
            <p:cNvGrpSpPr/>
            <p:nvPr/>
          </p:nvGrpSpPr>
          <p:grpSpPr>
            <a:xfrm>
              <a:off x="8568435" y="5334845"/>
              <a:ext cx="1432444" cy="315619"/>
              <a:chOff x="8568435" y="4167517"/>
              <a:chExt cx="1432444" cy="315619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18CE9B8C-A6A7-4CAF-9C1F-C2E8B7D8C975}"/>
                  </a:ext>
                </a:extLst>
              </p:cNvPr>
              <p:cNvSpPr/>
              <p:nvPr/>
            </p:nvSpPr>
            <p:spPr bwMode="auto">
              <a:xfrm>
                <a:off x="8568435" y="4167517"/>
                <a:ext cx="369663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8281AEBF-2CF6-472A-A25D-0C58890636F1}"/>
                  </a:ext>
                </a:extLst>
              </p:cNvPr>
              <p:cNvSpPr/>
              <p:nvPr/>
            </p:nvSpPr>
            <p:spPr bwMode="auto">
              <a:xfrm>
                <a:off x="8938098" y="4167517"/>
                <a:ext cx="277247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23C5F855-EE92-4140-97CA-4B53CAAA04EF}"/>
                  </a:ext>
                </a:extLst>
              </p:cNvPr>
              <p:cNvSpPr/>
              <p:nvPr/>
            </p:nvSpPr>
            <p:spPr bwMode="auto">
              <a:xfrm>
                <a:off x="9353969" y="4167517"/>
                <a:ext cx="369663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1F89CC8C-4E4B-4F5A-B9B2-24F28DD13943}"/>
                  </a:ext>
                </a:extLst>
              </p:cNvPr>
              <p:cNvSpPr/>
              <p:nvPr/>
            </p:nvSpPr>
            <p:spPr bwMode="auto">
              <a:xfrm>
                <a:off x="9723632" y="4167517"/>
                <a:ext cx="277247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20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  <p:cxnSp>
            <p:nvCxnSpPr>
              <p:cNvPr id="153" name="直接箭头连接符 152">
                <a:extLst>
                  <a:ext uri="{FF2B5EF4-FFF2-40B4-BE49-F238E27FC236}">
                    <a16:creationId xmlns:a16="http://schemas.microsoft.com/office/drawing/2014/main" id="{9502FC63-688F-4C97-8388-F022A5DAE49E}"/>
                  </a:ext>
                </a:extLst>
              </p:cNvPr>
              <p:cNvCxnSpPr/>
              <p:nvPr/>
            </p:nvCxnSpPr>
            <p:spPr>
              <a:xfrm>
                <a:off x="9076722" y="4327430"/>
                <a:ext cx="277247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79431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FB1DD-9A1D-4468-BC40-93B4CF3BE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7348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TopSort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AdjGraph</a:t>
            </a:r>
            <a:r>
              <a:rPr lang="en-US" altLang="zh-CN" sz="2000" dirty="0"/>
              <a:t> *G) {		</a:t>
            </a:r>
            <a:r>
              <a:rPr lang="en-US" altLang="zh-CN" sz="2000" dirty="0">
                <a:solidFill>
                  <a:srgbClr val="FF33CC"/>
                </a:solidFill>
              </a:rPr>
              <a:t>//</a:t>
            </a:r>
            <a:r>
              <a:rPr lang="zh-CN" altLang="en-US" sz="2000" dirty="0">
                <a:solidFill>
                  <a:srgbClr val="FF33CC"/>
                </a:solidFill>
              </a:rPr>
              <a:t>拓扑排序算法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int 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，</a:t>
            </a:r>
            <a:r>
              <a:rPr lang="en-US" altLang="zh-CN" sz="2000" dirty="0"/>
              <a:t>j;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int St[MAXV]</a:t>
            </a:r>
            <a:r>
              <a:rPr lang="zh-CN" altLang="en-US" sz="2000" dirty="0"/>
              <a:t>，</a:t>
            </a:r>
            <a:r>
              <a:rPr lang="en-US" altLang="zh-CN" sz="2000" dirty="0"/>
              <a:t>top=-1;		</a:t>
            </a:r>
            <a:r>
              <a:rPr lang="en-US" altLang="zh-CN" sz="2000" dirty="0">
                <a:solidFill>
                  <a:srgbClr val="FF33CC"/>
                </a:solidFill>
              </a:rPr>
              <a:t>//</a:t>
            </a:r>
            <a:r>
              <a:rPr lang="zh-CN" altLang="en-US" sz="2000" dirty="0">
                <a:solidFill>
                  <a:srgbClr val="FF33CC"/>
                </a:solidFill>
              </a:rPr>
              <a:t>栈</a:t>
            </a:r>
            <a:r>
              <a:rPr lang="en-US" altLang="zh-CN" sz="2000" dirty="0">
                <a:solidFill>
                  <a:srgbClr val="FF33CC"/>
                </a:solidFill>
              </a:rPr>
              <a:t>St</a:t>
            </a:r>
            <a:r>
              <a:rPr lang="zh-CN" altLang="en-US" sz="2000" dirty="0">
                <a:solidFill>
                  <a:srgbClr val="FF33CC"/>
                </a:solidFill>
              </a:rPr>
              <a:t>的指针为</a:t>
            </a:r>
            <a:r>
              <a:rPr lang="en-US" altLang="zh-CN" sz="2000" dirty="0">
                <a:solidFill>
                  <a:srgbClr val="FF33CC"/>
                </a:solidFill>
              </a:rPr>
              <a:t>top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ArcNode</a:t>
            </a:r>
            <a:r>
              <a:rPr lang="en-US" altLang="zh-CN" sz="2000" dirty="0"/>
              <a:t> *p;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for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=0;i&lt;G-&gt;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		</a:t>
            </a:r>
            <a:r>
              <a:rPr lang="en-US" altLang="zh-CN" sz="2000" dirty="0">
                <a:solidFill>
                  <a:srgbClr val="FF33CC"/>
                </a:solidFill>
              </a:rPr>
              <a:t>//</a:t>
            </a:r>
            <a:r>
              <a:rPr lang="zh-CN" altLang="en-US" sz="2000" dirty="0">
                <a:solidFill>
                  <a:srgbClr val="FF33CC"/>
                </a:solidFill>
              </a:rPr>
              <a:t>入度置初值</a:t>
            </a:r>
            <a:r>
              <a:rPr lang="en-US" altLang="zh-CN" sz="2000" dirty="0">
                <a:solidFill>
                  <a:srgbClr val="FF33CC"/>
                </a:solidFill>
              </a:rPr>
              <a:t>0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  G-&gt;</a:t>
            </a:r>
            <a:r>
              <a:rPr lang="en-US" altLang="zh-CN" sz="2000" dirty="0" err="1"/>
              <a:t>adjlist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].count=0;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</a:t>
            </a:r>
            <a:r>
              <a:rPr lang="en-US" altLang="zh-CN" sz="2000" dirty="0">
                <a:solidFill>
                  <a:schemeClr val="accent6"/>
                </a:solidFill>
              </a:rPr>
              <a:t>for (</a:t>
            </a:r>
            <a:r>
              <a:rPr lang="en-US" altLang="zh-CN" sz="2000" dirty="0" err="1">
                <a:solidFill>
                  <a:schemeClr val="accent6"/>
                </a:solidFill>
              </a:rPr>
              <a:t>i</a:t>
            </a:r>
            <a:r>
              <a:rPr lang="en-US" altLang="zh-CN" sz="2000" dirty="0">
                <a:solidFill>
                  <a:schemeClr val="accent6"/>
                </a:solidFill>
              </a:rPr>
              <a:t>=0;i&lt;G-&gt;</a:t>
            </a:r>
            <a:r>
              <a:rPr lang="en-US" altLang="zh-CN" sz="2000" dirty="0" err="1">
                <a:solidFill>
                  <a:schemeClr val="accent6"/>
                </a:solidFill>
              </a:rPr>
              <a:t>n;i</a:t>
            </a:r>
            <a:r>
              <a:rPr lang="en-US" altLang="zh-CN" sz="2000" dirty="0">
                <a:solidFill>
                  <a:schemeClr val="accent6"/>
                </a:solidFill>
              </a:rPr>
              <a:t>++) {</a:t>
            </a: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FF33CC"/>
                </a:solidFill>
              </a:rPr>
              <a:t>//</a:t>
            </a:r>
            <a:r>
              <a:rPr lang="zh-CN" altLang="en-US" sz="2000" dirty="0">
                <a:solidFill>
                  <a:srgbClr val="FF33CC"/>
                </a:solidFill>
              </a:rPr>
              <a:t>求所有顶点的入度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  p=G-&gt;</a:t>
            </a:r>
            <a:r>
              <a:rPr lang="en-US" altLang="zh-CN" sz="2000" dirty="0" err="1"/>
              <a:t>adjlist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</a:t>
            </a:r>
            <a:r>
              <a:rPr lang="en-US" altLang="zh-CN" sz="2000" dirty="0" err="1"/>
              <a:t>firstarc</a:t>
            </a:r>
            <a:r>
              <a:rPr lang="en-US" altLang="zh-CN" sz="2000" dirty="0"/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  </a:t>
            </a:r>
            <a:r>
              <a:rPr lang="en-US" altLang="zh-CN" sz="2000" dirty="0">
                <a:solidFill>
                  <a:srgbClr val="006600"/>
                </a:solidFill>
              </a:rPr>
              <a:t>while (p!=NULL)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           G-&gt;</a:t>
            </a:r>
            <a:r>
              <a:rPr lang="en-US" altLang="zh-CN" sz="2000" dirty="0" err="1">
                <a:solidFill>
                  <a:srgbClr val="006600"/>
                </a:solidFill>
              </a:rPr>
              <a:t>adjlist</a:t>
            </a:r>
            <a:r>
              <a:rPr lang="en-US" altLang="zh-CN" sz="2000" dirty="0">
                <a:solidFill>
                  <a:srgbClr val="006600"/>
                </a:solidFill>
              </a:rPr>
              <a:t>[</a:t>
            </a:r>
            <a:r>
              <a:rPr lang="en-US" altLang="zh-CN" sz="2000" dirty="0">
                <a:solidFill>
                  <a:srgbClr val="FF0000"/>
                </a:solidFill>
              </a:rPr>
              <a:t>p-&gt;</a:t>
            </a:r>
            <a:r>
              <a:rPr lang="en-US" altLang="zh-CN" sz="2000" dirty="0" err="1">
                <a:solidFill>
                  <a:srgbClr val="FF0000"/>
                </a:solidFill>
              </a:rPr>
              <a:t>adjvex</a:t>
            </a:r>
            <a:r>
              <a:rPr lang="en-US" altLang="zh-CN" sz="2000" dirty="0">
                <a:solidFill>
                  <a:srgbClr val="006600"/>
                </a:solidFill>
              </a:rPr>
              <a:t>].count++;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           p=p-&gt;</a:t>
            </a:r>
            <a:r>
              <a:rPr lang="en-US" altLang="zh-CN" sz="2000" dirty="0" err="1">
                <a:solidFill>
                  <a:srgbClr val="006600"/>
                </a:solidFill>
              </a:rPr>
              <a:t>nextarc</a:t>
            </a:r>
            <a:r>
              <a:rPr lang="en-US" altLang="zh-CN" sz="2000" dirty="0">
                <a:solidFill>
                  <a:srgbClr val="00660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      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</a:t>
            </a:r>
            <a:r>
              <a:rPr lang="en-US" altLang="zh-CN" sz="2000" dirty="0">
                <a:solidFill>
                  <a:schemeClr val="accent6"/>
                </a:solidFill>
              </a:rPr>
              <a:t>}</a:t>
            </a:r>
            <a:endParaRPr lang="zh-CN" altLang="en-US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146C16D-B5B9-4DBB-9D53-9831FD09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7086600" cy="685800"/>
          </a:xfrm>
        </p:spPr>
        <p:txBody>
          <a:bodyPr/>
          <a:lstStyle/>
          <a:p>
            <a:r>
              <a:rPr lang="zh-CN" altLang="en-US" dirty="0"/>
              <a:t>基于邻接表的拓扑排序算法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8666356-71E9-4154-8FEC-D33575F65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0" y="1143000"/>
            <a:ext cx="3429000" cy="4962897"/>
          </a:xfrm>
          <a:prstGeom prst="rect">
            <a:avLst/>
          </a:prstGeom>
          <a:solidFill>
            <a:srgbClr val="FFFFCC"/>
          </a:solidFill>
          <a:ln w="28575">
            <a:solidFill>
              <a:srgbClr val="006600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struct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ANode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int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adjvex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endParaRPr lang="zh-CN" altLang="en-US" sz="2000" b="1" dirty="0">
              <a:solidFill>
                <a:srgbClr val="FF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ANode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nextarc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ArcNode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ts val="3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struct {	</a:t>
            </a:r>
            <a:endParaRPr kumimoji="1" lang="zh-CN" altLang="en-US" sz="2000" b="1" dirty="0">
              <a:solidFill>
                <a:srgbClr val="FF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ts val="3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Vertex data;         	</a:t>
            </a:r>
          </a:p>
          <a:p>
            <a:pPr algn="just">
              <a:spcBef>
                <a:spcPts val="300"/>
              </a:spcBef>
            </a:pPr>
            <a:r>
              <a:rPr kumimoji="1" lang="zh-CN" alt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count;           </a:t>
            </a:r>
            <a:r>
              <a:rPr kumimoji="1"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algn="just">
              <a:spcBef>
                <a:spcPts val="300"/>
              </a:spcBef>
            </a:pP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ArcNode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firstarc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	</a:t>
            </a:r>
          </a:p>
          <a:p>
            <a:pPr algn="just">
              <a:spcBef>
                <a:spcPts val="3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VNode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ts val="1800"/>
              </a:lnSpc>
              <a:spcBef>
                <a:spcPts val="300"/>
              </a:spcBef>
            </a:pPr>
            <a:endParaRPr kumimoji="1" lang="en-US" altLang="zh-CN" sz="2000" b="1" dirty="0">
              <a:solidFill>
                <a:srgbClr val="0000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struct{  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VNode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adjlist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[MAXV] ;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n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e; 		</a:t>
            </a:r>
            <a:endParaRPr lang="en-US" altLang="zh-CN" sz="2000" b="1" i="1" dirty="0">
              <a:solidFill>
                <a:srgbClr val="FF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AdjGraph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kumimoji="1" lang="en-US" altLang="zh-CN" sz="2000" b="1" dirty="0">
              <a:solidFill>
                <a:srgbClr val="0000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D491E8-4C32-457C-8CA9-5BB108909366}"/>
              </a:ext>
            </a:extLst>
          </p:cNvPr>
          <p:cNvCxnSpPr>
            <a:cxnSpLocks/>
          </p:cNvCxnSpPr>
          <p:nvPr/>
        </p:nvCxnSpPr>
        <p:spPr bwMode="auto">
          <a:xfrm>
            <a:off x="3962400" y="3352800"/>
            <a:ext cx="4953000" cy="2286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66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412F2E4-B54F-4313-B40A-1DE1EE163225}"/>
              </a:ext>
            </a:extLst>
          </p:cNvPr>
          <p:cNvCxnSpPr>
            <a:cxnSpLocks/>
          </p:cNvCxnSpPr>
          <p:nvPr/>
        </p:nvCxnSpPr>
        <p:spPr bwMode="auto">
          <a:xfrm flipV="1">
            <a:off x="4849815" y="3657601"/>
            <a:ext cx="4065585" cy="106679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14CF979-17D6-4585-B5CB-32975B58425D}"/>
              </a:ext>
            </a:extLst>
          </p:cNvPr>
          <p:cNvCxnSpPr>
            <a:cxnSpLocks/>
          </p:cNvCxnSpPr>
          <p:nvPr/>
        </p:nvCxnSpPr>
        <p:spPr bwMode="auto">
          <a:xfrm flipV="1">
            <a:off x="4191000" y="3949092"/>
            <a:ext cx="4724400" cy="165708"/>
          </a:xfrm>
          <a:prstGeom prst="straightConnector1">
            <a:avLst/>
          </a:prstGeom>
          <a:ln w="19050">
            <a:solidFill>
              <a:srgbClr val="FF33CC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8D4042D-8C8F-4295-A4E8-8FD2C715C318}"/>
              </a:ext>
            </a:extLst>
          </p:cNvPr>
          <p:cNvCxnSpPr>
            <a:cxnSpLocks/>
          </p:cNvCxnSpPr>
          <p:nvPr/>
        </p:nvCxnSpPr>
        <p:spPr bwMode="auto">
          <a:xfrm flipV="1">
            <a:off x="3810000" y="1676400"/>
            <a:ext cx="5105400" cy="29718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D6E10A0-1F25-4012-A9A3-C320FDAD32BC}"/>
              </a:ext>
            </a:extLst>
          </p:cNvPr>
          <p:cNvCxnSpPr>
            <a:cxnSpLocks/>
          </p:cNvCxnSpPr>
          <p:nvPr/>
        </p:nvCxnSpPr>
        <p:spPr bwMode="auto">
          <a:xfrm>
            <a:off x="4191000" y="4114800"/>
            <a:ext cx="1905000" cy="824891"/>
          </a:xfrm>
          <a:prstGeom prst="straightConnector1">
            <a:avLst/>
          </a:prstGeom>
          <a:ln w="19050">
            <a:solidFill>
              <a:srgbClr val="FF33CC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C3E9B3-24F4-458D-A55E-7A3DEA802F71}"/>
              </a:ext>
            </a:extLst>
          </p:cNvPr>
          <p:cNvGrpSpPr/>
          <p:nvPr/>
        </p:nvGrpSpPr>
        <p:grpSpPr>
          <a:xfrm>
            <a:off x="5257800" y="4982254"/>
            <a:ext cx="2999072" cy="1570946"/>
            <a:chOff x="7118735" y="3174627"/>
            <a:chExt cx="3667678" cy="252798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875359F-699F-4390-B9A4-7827D613CDA4}"/>
                </a:ext>
              </a:extLst>
            </p:cNvPr>
            <p:cNvGrpSpPr/>
            <p:nvPr/>
          </p:nvGrpSpPr>
          <p:grpSpPr>
            <a:xfrm>
              <a:off x="8568435" y="3226775"/>
              <a:ext cx="2217978" cy="315619"/>
              <a:chOff x="4286248" y="2071678"/>
              <a:chExt cx="3429024" cy="357190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FDAEC15-4428-4EAA-8A0A-8B3529CE0D1F}"/>
                  </a:ext>
                </a:extLst>
              </p:cNvPr>
              <p:cNvSpPr/>
              <p:nvPr/>
            </p:nvSpPr>
            <p:spPr bwMode="auto">
              <a:xfrm>
                <a:off x="4286248" y="2071678"/>
                <a:ext cx="571504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BA56B1D-3927-48D2-9B29-491F97D75DFF}"/>
                  </a:ext>
                </a:extLst>
              </p:cNvPr>
              <p:cNvSpPr/>
              <p:nvPr/>
            </p:nvSpPr>
            <p:spPr bwMode="auto">
              <a:xfrm>
                <a:off x="4857752" y="2071678"/>
                <a:ext cx="428628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B5346A3-8B6C-4966-B0F4-B65A8988C3DF}"/>
                  </a:ext>
                </a:extLst>
              </p:cNvPr>
              <p:cNvSpPr/>
              <p:nvPr/>
            </p:nvSpPr>
            <p:spPr bwMode="auto">
              <a:xfrm>
                <a:off x="5500694" y="2071678"/>
                <a:ext cx="571504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58C67AA-1787-4348-9A99-FA9C8A5E2B2D}"/>
                  </a:ext>
                </a:extLst>
              </p:cNvPr>
              <p:cNvSpPr/>
              <p:nvPr/>
            </p:nvSpPr>
            <p:spPr bwMode="auto">
              <a:xfrm>
                <a:off x="6072198" y="2071678"/>
                <a:ext cx="428628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4436187-ED21-4622-B039-44DBFA2D4B70}"/>
                  </a:ext>
                </a:extLst>
              </p:cNvPr>
              <p:cNvSpPr/>
              <p:nvPr/>
            </p:nvSpPr>
            <p:spPr bwMode="auto">
              <a:xfrm>
                <a:off x="6715140" y="2071678"/>
                <a:ext cx="571504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7044A83-C8B4-4EF6-8A71-FAE4B7A175D3}"/>
                  </a:ext>
                </a:extLst>
              </p:cNvPr>
              <p:cNvSpPr/>
              <p:nvPr/>
            </p:nvSpPr>
            <p:spPr bwMode="auto">
              <a:xfrm>
                <a:off x="7286644" y="2071678"/>
                <a:ext cx="428628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B7B066B4-0133-4103-BD19-BD13A8AE85C0}"/>
                  </a:ext>
                </a:extLst>
              </p:cNvPr>
              <p:cNvCxnSpPr/>
              <p:nvPr/>
            </p:nvCxnSpPr>
            <p:spPr>
              <a:xfrm>
                <a:off x="5072066" y="2252654"/>
                <a:ext cx="42862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8E8CAD97-B8FD-4D1C-8B97-4C47604B506B}"/>
                  </a:ext>
                </a:extLst>
              </p:cNvPr>
              <p:cNvCxnSpPr/>
              <p:nvPr/>
            </p:nvCxnSpPr>
            <p:spPr>
              <a:xfrm>
                <a:off x="6286512" y="2260592"/>
                <a:ext cx="42862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21BF2D4-937C-4E98-8A3E-D773B4179278}"/>
                </a:ext>
              </a:extLst>
            </p:cNvPr>
            <p:cNvGrpSpPr/>
            <p:nvPr/>
          </p:nvGrpSpPr>
          <p:grpSpPr>
            <a:xfrm>
              <a:off x="8568435" y="4072214"/>
              <a:ext cx="1432444" cy="315619"/>
              <a:chOff x="8568435" y="4167517"/>
              <a:chExt cx="1432444" cy="315619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7028DC7-4A10-465D-A6BB-8F4C46A9CFE5}"/>
                  </a:ext>
                </a:extLst>
              </p:cNvPr>
              <p:cNvSpPr/>
              <p:nvPr/>
            </p:nvSpPr>
            <p:spPr bwMode="auto">
              <a:xfrm>
                <a:off x="8568435" y="4167517"/>
                <a:ext cx="369663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6B10C0A-8F67-42C6-BF3B-FADDC619AA95}"/>
                  </a:ext>
                </a:extLst>
              </p:cNvPr>
              <p:cNvSpPr/>
              <p:nvPr/>
            </p:nvSpPr>
            <p:spPr bwMode="auto">
              <a:xfrm>
                <a:off x="8938098" y="4167517"/>
                <a:ext cx="277247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A55962A-99F4-4950-9A7A-DB5537B69B2C}"/>
                  </a:ext>
                </a:extLst>
              </p:cNvPr>
              <p:cNvSpPr/>
              <p:nvPr/>
            </p:nvSpPr>
            <p:spPr bwMode="auto">
              <a:xfrm>
                <a:off x="9353969" y="4167517"/>
                <a:ext cx="369663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B0BE6EE7-666F-4F8A-B93B-66C003D819A9}"/>
                  </a:ext>
                </a:extLst>
              </p:cNvPr>
              <p:cNvSpPr/>
              <p:nvPr/>
            </p:nvSpPr>
            <p:spPr bwMode="auto">
              <a:xfrm>
                <a:off x="9723632" y="4167517"/>
                <a:ext cx="277247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5405B933-BCBD-41D1-A703-8D301ABBACFE}"/>
                  </a:ext>
                </a:extLst>
              </p:cNvPr>
              <p:cNvCxnSpPr/>
              <p:nvPr/>
            </p:nvCxnSpPr>
            <p:spPr>
              <a:xfrm>
                <a:off x="9076722" y="4327430"/>
                <a:ext cx="277247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EA1F434-546C-4BA5-B8ED-9C44768091C7}"/>
                </a:ext>
              </a:extLst>
            </p:cNvPr>
            <p:cNvGrpSpPr/>
            <p:nvPr/>
          </p:nvGrpSpPr>
          <p:grpSpPr>
            <a:xfrm>
              <a:off x="7118735" y="3174627"/>
              <a:ext cx="1449700" cy="2527986"/>
              <a:chOff x="6692927" y="3031958"/>
              <a:chExt cx="1241274" cy="3540797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C6B1044-69DC-4D2A-B349-DD185B10D21C}"/>
                  </a:ext>
                </a:extLst>
              </p:cNvPr>
              <p:cNvSpPr/>
              <p:nvPr/>
            </p:nvSpPr>
            <p:spPr bwMode="auto">
              <a:xfrm>
                <a:off x="7072681" y="3031958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D8B1A83-F576-431F-AB93-1257EB9D6D4D}"/>
                  </a:ext>
                </a:extLst>
              </p:cNvPr>
              <p:cNvSpPr/>
              <p:nvPr/>
            </p:nvSpPr>
            <p:spPr bwMode="auto">
              <a:xfrm>
                <a:off x="7442344" y="3031958"/>
                <a:ext cx="277247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800" b="1" baseline="-250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B94997E5-7044-4035-A01F-FA1F1DDAC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538" y="3339829"/>
                <a:ext cx="369663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3007F83-93E8-476C-95F2-359366F56693}"/>
                  </a:ext>
                </a:extLst>
              </p:cNvPr>
              <p:cNvSpPr/>
              <p:nvPr/>
            </p:nvSpPr>
            <p:spPr bwMode="auto">
              <a:xfrm>
                <a:off x="7072681" y="3620109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6FF9BC8-1070-4C64-9000-906325D4AF3B}"/>
                  </a:ext>
                </a:extLst>
              </p:cNvPr>
              <p:cNvSpPr/>
              <p:nvPr/>
            </p:nvSpPr>
            <p:spPr bwMode="auto">
              <a:xfrm>
                <a:off x="7442344" y="3620109"/>
                <a:ext cx="277247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572B38D5-7AD7-460A-9848-24C95B66F5CF}"/>
                  </a:ext>
                </a:extLst>
              </p:cNvPr>
              <p:cNvSpPr/>
              <p:nvPr/>
            </p:nvSpPr>
            <p:spPr bwMode="auto">
              <a:xfrm>
                <a:off x="7072681" y="4208260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07828DD-AE1A-4C83-A5A9-2A98B3378B1C}"/>
                  </a:ext>
                </a:extLst>
              </p:cNvPr>
              <p:cNvSpPr/>
              <p:nvPr/>
            </p:nvSpPr>
            <p:spPr bwMode="auto">
              <a:xfrm>
                <a:off x="7442344" y="4208260"/>
                <a:ext cx="277247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800" b="1" baseline="-250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0A37DBE3-0A6F-4913-BE41-5710251D4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538" y="4516132"/>
                <a:ext cx="369663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EF80E3C-5730-4BD2-8C75-4380AE339700}"/>
                  </a:ext>
                </a:extLst>
              </p:cNvPr>
              <p:cNvSpPr/>
              <p:nvPr/>
            </p:nvSpPr>
            <p:spPr bwMode="auto">
              <a:xfrm>
                <a:off x="7072681" y="4796412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34D9BF6E-8532-4045-B62F-318CBDD0C484}"/>
                  </a:ext>
                </a:extLst>
              </p:cNvPr>
              <p:cNvSpPr/>
              <p:nvPr/>
            </p:nvSpPr>
            <p:spPr bwMode="auto">
              <a:xfrm>
                <a:off x="7442344" y="4796412"/>
                <a:ext cx="277247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800" b="1" baseline="-250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423832D6-425D-42BF-A9DA-8F5AA26AEC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538" y="5104283"/>
                <a:ext cx="369663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80B139C-E8E1-4A0B-8989-0EC7DC614E25}"/>
                  </a:ext>
                </a:extLst>
              </p:cNvPr>
              <p:cNvSpPr/>
              <p:nvPr/>
            </p:nvSpPr>
            <p:spPr bwMode="auto">
              <a:xfrm>
                <a:off x="7072681" y="5384563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F70E7B4-4F95-4334-A3E4-9A5CA3895872}"/>
                  </a:ext>
                </a:extLst>
              </p:cNvPr>
              <p:cNvSpPr/>
              <p:nvPr/>
            </p:nvSpPr>
            <p:spPr bwMode="auto">
              <a:xfrm>
                <a:off x="7442344" y="5384563"/>
                <a:ext cx="277247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DBC8849-DB09-4442-BD0C-80D6F90E6941}"/>
                  </a:ext>
                </a:extLst>
              </p:cNvPr>
              <p:cNvSpPr/>
              <p:nvPr/>
            </p:nvSpPr>
            <p:spPr bwMode="auto">
              <a:xfrm>
                <a:off x="6692927" y="3031958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1800" b="1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C1415F5D-B0E3-4211-82AA-FC7B8D940D31}"/>
                  </a:ext>
                </a:extLst>
              </p:cNvPr>
              <p:cNvSpPr/>
              <p:nvPr/>
            </p:nvSpPr>
            <p:spPr bwMode="auto">
              <a:xfrm>
                <a:off x="6692927" y="3620109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1800" b="1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DE5860E-3FA9-4C8A-8299-0EDAE5D8ECC0}"/>
                  </a:ext>
                </a:extLst>
              </p:cNvPr>
              <p:cNvSpPr/>
              <p:nvPr/>
            </p:nvSpPr>
            <p:spPr bwMode="auto">
              <a:xfrm>
                <a:off x="6692927" y="4208260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1800" b="1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CF3E6CD-CBB1-47A0-94FA-C05C239C9B70}"/>
                  </a:ext>
                </a:extLst>
              </p:cNvPr>
              <p:cNvSpPr/>
              <p:nvPr/>
            </p:nvSpPr>
            <p:spPr bwMode="auto">
              <a:xfrm>
                <a:off x="6692927" y="4796412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1800" b="1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0ED8AB1-2A15-4549-857A-06041202A327}"/>
                  </a:ext>
                </a:extLst>
              </p:cNvPr>
              <p:cNvSpPr/>
              <p:nvPr/>
            </p:nvSpPr>
            <p:spPr bwMode="auto">
              <a:xfrm>
                <a:off x="6692927" y="5384563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1800" b="1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9070838-AE58-4733-AACE-A93585DF2CB1}"/>
                  </a:ext>
                </a:extLst>
              </p:cNvPr>
              <p:cNvSpPr/>
              <p:nvPr/>
            </p:nvSpPr>
            <p:spPr bwMode="auto">
              <a:xfrm>
                <a:off x="7072681" y="5984604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0842CA2-9605-4AC4-A60B-04491E899214}"/>
                  </a:ext>
                </a:extLst>
              </p:cNvPr>
              <p:cNvSpPr/>
              <p:nvPr/>
            </p:nvSpPr>
            <p:spPr bwMode="auto">
              <a:xfrm>
                <a:off x="7442344" y="5984604"/>
                <a:ext cx="277247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800" b="1" baseline="-250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9FBDA15A-B5D8-4B71-91EC-DBEB1ABAC1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538" y="6292475"/>
                <a:ext cx="369663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19384A8-15FE-4DC6-931E-005AD7786A38}"/>
                  </a:ext>
                </a:extLst>
              </p:cNvPr>
              <p:cNvSpPr/>
              <p:nvPr/>
            </p:nvSpPr>
            <p:spPr bwMode="auto">
              <a:xfrm>
                <a:off x="6692927" y="5984604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1800" b="1" baseline="-25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48158CC-5E63-482A-A394-5C7569891B54}"/>
                </a:ext>
              </a:extLst>
            </p:cNvPr>
            <p:cNvGrpSpPr/>
            <p:nvPr/>
          </p:nvGrpSpPr>
          <p:grpSpPr>
            <a:xfrm>
              <a:off x="8568435" y="4496373"/>
              <a:ext cx="646910" cy="315619"/>
              <a:chOff x="9708732" y="5269764"/>
              <a:chExt cx="646910" cy="315619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9C0588B-A8E8-4808-AB6E-7F8B9D7B69D8}"/>
                  </a:ext>
                </a:extLst>
              </p:cNvPr>
              <p:cNvSpPr/>
              <p:nvPr/>
            </p:nvSpPr>
            <p:spPr bwMode="auto">
              <a:xfrm>
                <a:off x="9708732" y="5269764"/>
                <a:ext cx="369663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26BB634-A764-4A23-ACE1-B6413FE5093F}"/>
                  </a:ext>
                </a:extLst>
              </p:cNvPr>
              <p:cNvSpPr/>
              <p:nvPr/>
            </p:nvSpPr>
            <p:spPr bwMode="auto">
              <a:xfrm>
                <a:off x="10078395" y="5269764"/>
                <a:ext cx="277247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EE02EDE-6CF2-4550-A755-83856D826B17}"/>
                </a:ext>
              </a:extLst>
            </p:cNvPr>
            <p:cNvGrpSpPr/>
            <p:nvPr/>
          </p:nvGrpSpPr>
          <p:grpSpPr>
            <a:xfrm>
              <a:off x="8568435" y="5334845"/>
              <a:ext cx="1432444" cy="315619"/>
              <a:chOff x="8568435" y="4167517"/>
              <a:chExt cx="1432444" cy="315619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6B13C32-9D49-4E0C-A61B-6A6F01D0EDA7}"/>
                  </a:ext>
                </a:extLst>
              </p:cNvPr>
              <p:cNvSpPr/>
              <p:nvPr/>
            </p:nvSpPr>
            <p:spPr bwMode="auto">
              <a:xfrm>
                <a:off x="8568435" y="4167517"/>
                <a:ext cx="369663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012A1D5-B59F-4D8D-B4E9-F8FD8AA9E2B5}"/>
                  </a:ext>
                </a:extLst>
              </p:cNvPr>
              <p:cNvSpPr/>
              <p:nvPr/>
            </p:nvSpPr>
            <p:spPr bwMode="auto">
              <a:xfrm>
                <a:off x="8938098" y="4167517"/>
                <a:ext cx="277247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B4A0F5A-A105-4A49-AAE4-7982D50803F4}"/>
                  </a:ext>
                </a:extLst>
              </p:cNvPr>
              <p:cNvSpPr/>
              <p:nvPr/>
            </p:nvSpPr>
            <p:spPr bwMode="auto">
              <a:xfrm>
                <a:off x="9353969" y="4167517"/>
                <a:ext cx="369663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D2EBE68-458E-481D-AE4B-F0D038348B88}"/>
                  </a:ext>
                </a:extLst>
              </p:cNvPr>
              <p:cNvSpPr/>
              <p:nvPr/>
            </p:nvSpPr>
            <p:spPr bwMode="auto">
              <a:xfrm>
                <a:off x="9723632" y="4167517"/>
                <a:ext cx="277247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7AFD51B2-7E06-453F-8DE0-4456D6CF6D99}"/>
                  </a:ext>
                </a:extLst>
              </p:cNvPr>
              <p:cNvCxnSpPr/>
              <p:nvPr/>
            </p:nvCxnSpPr>
            <p:spPr>
              <a:xfrm>
                <a:off x="9076722" y="4327430"/>
                <a:ext cx="277247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6124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FB1DD-9A1D-4468-BC40-93B4CF3BE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57200"/>
            <a:ext cx="11658600" cy="60960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 </a:t>
            </a:r>
            <a:r>
              <a:rPr lang="en-US" altLang="zh-CN" sz="2000" dirty="0"/>
              <a:t>for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=0;i&lt;G-&gt;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		</a:t>
            </a:r>
            <a:r>
              <a:rPr lang="en-US" altLang="zh-CN" sz="2000" dirty="0">
                <a:solidFill>
                  <a:srgbClr val="FF33CC"/>
                </a:solidFill>
              </a:rPr>
              <a:t>//</a:t>
            </a:r>
            <a:r>
              <a:rPr lang="zh-CN" altLang="en-US" sz="2000" dirty="0">
                <a:solidFill>
                  <a:srgbClr val="FF33CC"/>
                </a:solidFill>
              </a:rPr>
              <a:t>将入度为</a:t>
            </a:r>
            <a:r>
              <a:rPr lang="en-US" altLang="zh-CN" sz="2000" dirty="0">
                <a:solidFill>
                  <a:srgbClr val="FF33CC"/>
                </a:solidFill>
              </a:rPr>
              <a:t>0</a:t>
            </a:r>
            <a:r>
              <a:rPr lang="zh-CN" altLang="en-US" sz="2000" dirty="0">
                <a:solidFill>
                  <a:srgbClr val="FF33CC"/>
                </a:solidFill>
              </a:rPr>
              <a:t>的顶点进栈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/>
              <a:t>          </a:t>
            </a:r>
            <a:r>
              <a:rPr lang="en-US" altLang="zh-CN" sz="2000" dirty="0"/>
              <a:t>if (G-&gt;</a:t>
            </a:r>
            <a:r>
              <a:rPr lang="en-US" altLang="zh-CN" sz="2000" dirty="0" err="1"/>
              <a:t>adjlist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].count==0)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   top++;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   St[top]=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</a:t>
            </a:r>
            <a:r>
              <a:rPr lang="en-US" altLang="zh-CN" sz="2000" dirty="0">
                <a:solidFill>
                  <a:schemeClr val="accent2"/>
                </a:solidFill>
              </a:rPr>
              <a:t>while (top&gt;-1) {</a:t>
            </a:r>
            <a:r>
              <a:rPr lang="en-US" altLang="zh-CN" sz="2000" dirty="0"/>
              <a:t>			</a:t>
            </a:r>
            <a:r>
              <a:rPr lang="en-US" altLang="zh-CN" sz="2000" dirty="0">
                <a:solidFill>
                  <a:srgbClr val="FF33CC"/>
                </a:solidFill>
              </a:rPr>
              <a:t>//</a:t>
            </a:r>
            <a:r>
              <a:rPr lang="zh-CN" altLang="en-US" sz="2000" dirty="0">
                <a:solidFill>
                  <a:srgbClr val="FF33CC"/>
                </a:solidFill>
              </a:rPr>
              <a:t>栈不空循环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=St[top];     top--; 		</a:t>
            </a:r>
            <a:r>
              <a:rPr lang="en-US" altLang="zh-CN" sz="2000" dirty="0">
                <a:solidFill>
                  <a:srgbClr val="FF33CC"/>
                </a:solidFill>
              </a:rPr>
              <a:t>//</a:t>
            </a:r>
            <a:r>
              <a:rPr lang="zh-CN" altLang="en-US" sz="2000" dirty="0">
                <a:solidFill>
                  <a:srgbClr val="FF33CC"/>
                </a:solidFill>
              </a:rPr>
              <a:t>出栈一个顶点</a:t>
            </a:r>
            <a:r>
              <a:rPr lang="en-US" altLang="zh-CN" sz="2000" dirty="0" err="1">
                <a:solidFill>
                  <a:srgbClr val="FF33CC"/>
                </a:solidFill>
              </a:rPr>
              <a:t>i</a:t>
            </a:r>
            <a:endParaRPr lang="en-US" altLang="zh-CN" sz="2000" dirty="0">
              <a:solidFill>
                <a:srgbClr val="FF33CC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("%d ",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);			</a:t>
            </a:r>
            <a:r>
              <a:rPr lang="en-US" altLang="zh-CN" sz="2000" dirty="0">
                <a:solidFill>
                  <a:srgbClr val="FF33CC"/>
                </a:solidFill>
              </a:rPr>
              <a:t>//</a:t>
            </a:r>
            <a:r>
              <a:rPr lang="zh-CN" altLang="en-US" sz="2000" dirty="0">
                <a:solidFill>
                  <a:srgbClr val="FF33CC"/>
                </a:solidFill>
              </a:rPr>
              <a:t>输出该顶点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/>
              <a:t>          </a:t>
            </a:r>
            <a:r>
              <a:rPr lang="en-US" altLang="zh-CN" sz="2000" dirty="0"/>
              <a:t>p=G-&gt;</a:t>
            </a:r>
            <a:r>
              <a:rPr lang="en-US" altLang="zh-CN" sz="2000" dirty="0" err="1"/>
              <a:t>adjlist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</a:t>
            </a:r>
            <a:r>
              <a:rPr lang="en-US" altLang="zh-CN" sz="2000" dirty="0" err="1"/>
              <a:t>firstarc</a:t>
            </a:r>
            <a:r>
              <a:rPr lang="en-US" altLang="zh-CN" sz="2000" dirty="0"/>
              <a:t>;	</a:t>
            </a:r>
            <a:r>
              <a:rPr lang="en-US" altLang="zh-CN" sz="2000" dirty="0">
                <a:solidFill>
                  <a:srgbClr val="FF33CC"/>
                </a:solidFill>
              </a:rPr>
              <a:t>//</a:t>
            </a:r>
            <a:r>
              <a:rPr lang="zh-CN" altLang="en-US" sz="2000" dirty="0">
                <a:solidFill>
                  <a:srgbClr val="FF33CC"/>
                </a:solidFill>
              </a:rPr>
              <a:t>找第一个邻接点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6600"/>
                </a:solidFill>
              </a:rPr>
              <a:t>          </a:t>
            </a:r>
            <a:r>
              <a:rPr lang="en-US" altLang="zh-CN" sz="2000" dirty="0">
                <a:solidFill>
                  <a:srgbClr val="006600"/>
                </a:solidFill>
              </a:rPr>
              <a:t>while (p!=NULL) {	</a:t>
            </a: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FF33CC"/>
                </a:solidFill>
              </a:rPr>
              <a:t>//</a:t>
            </a:r>
            <a:r>
              <a:rPr lang="zh-CN" altLang="en-US" sz="2000" dirty="0">
                <a:solidFill>
                  <a:srgbClr val="FF33CC"/>
                </a:solidFill>
              </a:rPr>
              <a:t>将顶点</a:t>
            </a:r>
            <a:r>
              <a:rPr lang="en-US" altLang="zh-CN" sz="2000" dirty="0" err="1">
                <a:solidFill>
                  <a:srgbClr val="FF33CC"/>
                </a:solidFill>
              </a:rPr>
              <a:t>i</a:t>
            </a:r>
            <a:r>
              <a:rPr lang="zh-CN" altLang="en-US" sz="2000" dirty="0">
                <a:solidFill>
                  <a:srgbClr val="FF33CC"/>
                </a:solidFill>
              </a:rPr>
              <a:t>的出边邻接点的入度减</a:t>
            </a:r>
            <a:r>
              <a:rPr lang="en-US" altLang="zh-CN" sz="2000" dirty="0">
                <a:solidFill>
                  <a:srgbClr val="FF33CC"/>
                </a:solidFill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   j=p-&gt;</a:t>
            </a:r>
            <a:r>
              <a:rPr lang="en-US" altLang="zh-CN" sz="2000" dirty="0" err="1"/>
              <a:t>adjvex</a:t>
            </a:r>
            <a:r>
              <a:rPr lang="en-US" altLang="zh-CN" sz="20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   G-&gt;</a:t>
            </a:r>
            <a:r>
              <a:rPr lang="en-US" altLang="zh-CN" sz="2000" dirty="0" err="1"/>
              <a:t>adjlist</a:t>
            </a:r>
            <a:r>
              <a:rPr lang="en-US" altLang="zh-CN" sz="2000" dirty="0"/>
              <a:t>[j].count--;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   if (G-&gt;</a:t>
            </a:r>
            <a:r>
              <a:rPr lang="en-US" altLang="zh-CN" sz="2000" dirty="0" err="1"/>
              <a:t>adjlist</a:t>
            </a:r>
            <a:r>
              <a:rPr lang="en-US" altLang="zh-CN" sz="2000" dirty="0"/>
              <a:t>[j].count==0) { </a:t>
            </a:r>
            <a:r>
              <a:rPr lang="en-US" altLang="zh-CN" sz="2000" dirty="0">
                <a:solidFill>
                  <a:srgbClr val="FF33CC"/>
                </a:solidFill>
              </a:rPr>
              <a:t>//</a:t>
            </a:r>
            <a:r>
              <a:rPr lang="zh-CN" altLang="en-US" sz="2000" dirty="0">
                <a:solidFill>
                  <a:srgbClr val="FF33CC"/>
                </a:solidFill>
              </a:rPr>
              <a:t>将入度为</a:t>
            </a:r>
            <a:r>
              <a:rPr lang="en-US" altLang="zh-CN" sz="2000" dirty="0">
                <a:solidFill>
                  <a:srgbClr val="FF33CC"/>
                </a:solidFill>
              </a:rPr>
              <a:t>0</a:t>
            </a:r>
            <a:r>
              <a:rPr lang="zh-CN" altLang="en-US" sz="2000" dirty="0">
                <a:solidFill>
                  <a:srgbClr val="FF33CC"/>
                </a:solidFill>
              </a:rPr>
              <a:t>的邻接点进栈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/>
              <a:t>                    </a:t>
            </a:r>
            <a:r>
              <a:rPr lang="en-US" altLang="zh-CN" sz="2000" dirty="0"/>
              <a:t>top++;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        St[top]=j;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   p=p-&gt;</a:t>
            </a:r>
            <a:r>
              <a:rPr lang="en-US" altLang="zh-CN" sz="2000" dirty="0" err="1"/>
              <a:t>nextarc</a:t>
            </a:r>
            <a:r>
              <a:rPr lang="en-US" altLang="zh-CN" sz="2000" dirty="0"/>
              <a:t>;		</a:t>
            </a:r>
            <a:r>
              <a:rPr lang="en-US" altLang="zh-CN" sz="2000" dirty="0">
                <a:solidFill>
                  <a:srgbClr val="FF33CC"/>
                </a:solidFill>
              </a:rPr>
              <a:t>//</a:t>
            </a:r>
            <a:r>
              <a:rPr lang="zh-CN" altLang="en-US" sz="2000" dirty="0">
                <a:solidFill>
                  <a:srgbClr val="FF33CC"/>
                </a:solidFill>
              </a:rPr>
              <a:t>找下一个邻接点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</a:t>
            </a:r>
            <a:r>
              <a:rPr lang="en-US" altLang="zh-CN" sz="2000" dirty="0">
                <a:solidFill>
                  <a:srgbClr val="0066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</a:t>
            </a:r>
            <a:r>
              <a:rPr lang="en-US" altLang="zh-CN" sz="2000" dirty="0">
                <a:solidFill>
                  <a:schemeClr val="accent2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D51EEAB-5445-4984-88A6-88F43312F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2066612"/>
            <a:ext cx="2857500" cy="45627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6600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struct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ANode</a:t>
            </a: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int 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adjvex</a:t>
            </a: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endParaRPr lang="zh-CN" altLang="en-US" sz="1800" b="1" dirty="0">
              <a:solidFill>
                <a:srgbClr val="FF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ANode</a:t>
            </a: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nextarc</a:t>
            </a: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ArcNode</a:t>
            </a: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endParaRPr lang="zh-CN" altLang="en-US" sz="18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ts val="300"/>
              </a:spcBef>
            </a:pPr>
            <a:r>
              <a:rPr kumimoji="1"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struct {	</a:t>
            </a:r>
            <a:endParaRPr kumimoji="1" lang="zh-CN" altLang="en-US" sz="1800" b="1" dirty="0">
              <a:solidFill>
                <a:srgbClr val="FF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ts val="300"/>
              </a:spcBef>
            </a:pPr>
            <a:r>
              <a:rPr kumimoji="1"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Vertex data;         	</a:t>
            </a:r>
          </a:p>
          <a:p>
            <a:pPr algn="just">
              <a:spcBef>
                <a:spcPts val="300"/>
              </a:spcBef>
            </a:pPr>
            <a:r>
              <a:rPr kumimoji="1" lang="zh-CN" altLang="en-US" sz="18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18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count;           </a:t>
            </a:r>
            <a:r>
              <a:rPr kumimoji="1" lang="en-US" altLang="zh-CN" sz="18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algn="just">
              <a:spcBef>
                <a:spcPts val="300"/>
              </a:spcBef>
            </a:pPr>
            <a:r>
              <a:rPr kumimoji="1" lang="zh-CN" altLang="en-US" sz="1800" b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1800" b="1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ArcNode</a:t>
            </a:r>
            <a:r>
              <a:rPr kumimoji="1"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18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firstarc</a:t>
            </a:r>
            <a:r>
              <a:rPr kumimoji="1"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	</a:t>
            </a:r>
          </a:p>
          <a:p>
            <a:pPr algn="just">
              <a:spcBef>
                <a:spcPts val="300"/>
              </a:spcBef>
            </a:pPr>
            <a:r>
              <a:rPr kumimoji="1"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en-US" altLang="zh-CN" sz="1800" b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18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VNode</a:t>
            </a:r>
            <a:r>
              <a:rPr kumimoji="1" lang="en-US" altLang="zh-CN" sz="1800" b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ts val="1800"/>
              </a:lnSpc>
              <a:spcBef>
                <a:spcPts val="300"/>
              </a:spcBef>
            </a:pPr>
            <a:endParaRPr kumimoji="1" lang="en-US" altLang="zh-CN" sz="1800" b="1" dirty="0">
              <a:solidFill>
                <a:srgbClr val="0000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struct{  </a:t>
            </a:r>
          </a:p>
          <a:p>
            <a:pPr>
              <a:spcBef>
                <a:spcPts val="300"/>
              </a:spcBef>
            </a:pPr>
            <a:r>
              <a:rPr lang="en-US" altLang="zh-CN" sz="1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1800" b="1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VNode</a:t>
            </a: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adjlist</a:t>
            </a: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[MAXV] ;</a:t>
            </a:r>
          </a:p>
          <a:p>
            <a:pPr>
              <a:spcBef>
                <a:spcPts val="3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n</a:t>
            </a: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e; 		</a:t>
            </a:r>
            <a:endParaRPr lang="en-US" altLang="zh-CN" sz="1800" b="1" i="1" dirty="0">
              <a:solidFill>
                <a:srgbClr val="FF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AdjGraph</a:t>
            </a: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kumimoji="1" lang="en-US" altLang="zh-CN" sz="1800" b="1" dirty="0">
              <a:solidFill>
                <a:srgbClr val="0000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D9AA59D-6703-42B2-A581-D5B5CDC7FA83}"/>
              </a:ext>
            </a:extLst>
          </p:cNvPr>
          <p:cNvGrpSpPr/>
          <p:nvPr/>
        </p:nvGrpSpPr>
        <p:grpSpPr>
          <a:xfrm>
            <a:off x="7239000" y="4571458"/>
            <a:ext cx="1477313" cy="1953668"/>
            <a:chOff x="9622487" y="673615"/>
            <a:chExt cx="1477313" cy="1953668"/>
          </a:xfrm>
        </p:grpSpPr>
        <p:sp>
          <p:nvSpPr>
            <p:cNvPr id="7" name="Oval 2">
              <a:extLst>
                <a:ext uri="{FF2B5EF4-FFF2-40B4-BE49-F238E27FC236}">
                  <a16:creationId xmlns:a16="http://schemas.microsoft.com/office/drawing/2014/main" id="{1B76D8EF-DAB3-4B9C-902A-F47A9CF5E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0" y="673615"/>
              <a:ext cx="431800" cy="41785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5089D274-4B1F-470E-9028-099183D2F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0" y="1441521"/>
              <a:ext cx="431800" cy="417855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39342C71-8050-4A35-B8CE-1489719B7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2487" y="673615"/>
              <a:ext cx="431800" cy="41785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A001A94E-EE41-4960-933F-DB8F8BE34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2487" y="1441521"/>
              <a:ext cx="431800" cy="417855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" name="Oval 3">
              <a:extLst>
                <a:ext uri="{FF2B5EF4-FFF2-40B4-BE49-F238E27FC236}">
                  <a16:creationId xmlns:a16="http://schemas.microsoft.com/office/drawing/2014/main" id="{5C53FC44-94DB-4238-8F12-97E123574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0" y="2209427"/>
              <a:ext cx="431800" cy="417855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105EA46B-1B02-45C1-82FB-807DC8554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2487" y="2209428"/>
              <a:ext cx="431800" cy="417855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5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2DBA345-6822-4703-B9EA-23C0F809D7C1}"/>
                </a:ext>
              </a:extLst>
            </p:cNvPr>
            <p:cNvCxnSpPr>
              <a:stCxn id="9" idx="6"/>
              <a:endCxn id="7" idx="2"/>
            </p:cNvCxnSpPr>
            <p:nvPr/>
          </p:nvCxnSpPr>
          <p:spPr bwMode="auto">
            <a:xfrm>
              <a:off x="10054287" y="882542"/>
              <a:ext cx="613713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EEDDDDD-D281-45DB-B369-0A2E6673C94E}"/>
                </a:ext>
              </a:extLst>
            </p:cNvPr>
            <p:cNvCxnSpPr>
              <a:stCxn id="9" idx="5"/>
              <a:endCxn id="8" idx="1"/>
            </p:cNvCxnSpPr>
            <p:nvPr/>
          </p:nvCxnSpPr>
          <p:spPr bwMode="auto">
            <a:xfrm>
              <a:off x="9991051" y="1030276"/>
              <a:ext cx="740185" cy="47243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2389634-5F28-482D-B088-BA5571155A24}"/>
                </a:ext>
              </a:extLst>
            </p:cNvPr>
            <p:cNvCxnSpPr>
              <a:stCxn id="8" idx="0"/>
              <a:endCxn id="7" idx="4"/>
            </p:cNvCxnSpPr>
            <p:nvPr/>
          </p:nvCxnSpPr>
          <p:spPr bwMode="auto">
            <a:xfrm flipV="1">
              <a:off x="10883900" y="1091469"/>
              <a:ext cx="0" cy="35005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1E9FBA9-5F9B-484D-82CB-C8B3209BC9E0}"/>
                </a:ext>
              </a:extLst>
            </p:cNvPr>
            <p:cNvCxnSpPr>
              <a:stCxn id="8" idx="4"/>
              <a:endCxn id="11" idx="0"/>
            </p:cNvCxnSpPr>
            <p:nvPr/>
          </p:nvCxnSpPr>
          <p:spPr bwMode="auto">
            <a:xfrm>
              <a:off x="10883900" y="1859376"/>
              <a:ext cx="0" cy="35005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B1AD99C-8A36-4B23-9D60-59D9B977796E}"/>
                </a:ext>
              </a:extLst>
            </p:cNvPr>
            <p:cNvCxnSpPr>
              <a:stCxn id="10" idx="5"/>
              <a:endCxn id="11" idx="1"/>
            </p:cNvCxnSpPr>
            <p:nvPr/>
          </p:nvCxnSpPr>
          <p:spPr bwMode="auto">
            <a:xfrm>
              <a:off x="9991051" y="1798183"/>
              <a:ext cx="740185" cy="47243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2CE496D-82BA-461E-A361-18D5C65FEA34}"/>
                </a:ext>
              </a:extLst>
            </p:cNvPr>
            <p:cNvCxnSpPr>
              <a:stCxn id="12" idx="6"/>
              <a:endCxn id="11" idx="2"/>
            </p:cNvCxnSpPr>
            <p:nvPr/>
          </p:nvCxnSpPr>
          <p:spPr bwMode="auto">
            <a:xfrm flipV="1">
              <a:off x="10054287" y="2418355"/>
              <a:ext cx="613713" cy="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377A6F16-77D8-4098-A39C-BD0864299E2A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 bwMode="auto">
            <a:xfrm>
              <a:off x="9838387" y="1091469"/>
              <a:ext cx="0" cy="35005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34F3DDA-DC8E-4B75-B195-BA8155E60FFD}"/>
                </a:ext>
              </a:extLst>
            </p:cNvPr>
            <p:cNvCxnSpPr>
              <a:stCxn id="12" idx="0"/>
              <a:endCxn id="10" idx="4"/>
            </p:cNvCxnSpPr>
            <p:nvPr/>
          </p:nvCxnSpPr>
          <p:spPr bwMode="auto">
            <a:xfrm flipV="1">
              <a:off x="9838387" y="1859376"/>
              <a:ext cx="0" cy="35005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B96C7E7-9DBC-4EF2-83A7-9CA82CBC5A64}"/>
              </a:ext>
            </a:extLst>
          </p:cNvPr>
          <p:cNvGrpSpPr/>
          <p:nvPr/>
        </p:nvGrpSpPr>
        <p:grpSpPr>
          <a:xfrm>
            <a:off x="7984875" y="448326"/>
            <a:ext cx="2999072" cy="1570946"/>
            <a:chOff x="7118735" y="3174627"/>
            <a:chExt cx="3667678" cy="252798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AF9D69E-4C46-4DC2-9F0A-1C40ED421E64}"/>
                </a:ext>
              </a:extLst>
            </p:cNvPr>
            <p:cNvGrpSpPr/>
            <p:nvPr/>
          </p:nvGrpSpPr>
          <p:grpSpPr>
            <a:xfrm>
              <a:off x="8568435" y="3226775"/>
              <a:ext cx="2217978" cy="315619"/>
              <a:chOff x="4286248" y="2071678"/>
              <a:chExt cx="3429024" cy="357190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AE8949-DF1D-481F-AA71-1CB515B7C9C7}"/>
                  </a:ext>
                </a:extLst>
              </p:cNvPr>
              <p:cNvSpPr/>
              <p:nvPr/>
            </p:nvSpPr>
            <p:spPr bwMode="auto">
              <a:xfrm>
                <a:off x="4286248" y="2071678"/>
                <a:ext cx="571504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142DDB5-FF8F-4610-8B41-2C066E11F860}"/>
                  </a:ext>
                </a:extLst>
              </p:cNvPr>
              <p:cNvSpPr/>
              <p:nvPr/>
            </p:nvSpPr>
            <p:spPr bwMode="auto">
              <a:xfrm>
                <a:off x="4857752" y="2071678"/>
                <a:ext cx="428628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1CE232E1-3577-4700-B219-A989AC8E4088}"/>
                  </a:ext>
                </a:extLst>
              </p:cNvPr>
              <p:cNvSpPr/>
              <p:nvPr/>
            </p:nvSpPr>
            <p:spPr bwMode="auto">
              <a:xfrm>
                <a:off x="5500694" y="2071678"/>
                <a:ext cx="571504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3AB360D-8D64-4F19-8A19-1A5C844AF785}"/>
                  </a:ext>
                </a:extLst>
              </p:cNvPr>
              <p:cNvSpPr/>
              <p:nvPr/>
            </p:nvSpPr>
            <p:spPr bwMode="auto">
              <a:xfrm>
                <a:off x="6072198" y="2071678"/>
                <a:ext cx="428628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60F70324-A186-40DA-B1A4-FC3D199BE902}"/>
                  </a:ext>
                </a:extLst>
              </p:cNvPr>
              <p:cNvSpPr/>
              <p:nvPr/>
            </p:nvSpPr>
            <p:spPr bwMode="auto">
              <a:xfrm>
                <a:off x="6715140" y="2071678"/>
                <a:ext cx="571504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B0E52026-0081-4C82-A312-76021257D8DF}"/>
                  </a:ext>
                </a:extLst>
              </p:cNvPr>
              <p:cNvSpPr/>
              <p:nvPr/>
            </p:nvSpPr>
            <p:spPr bwMode="auto">
              <a:xfrm>
                <a:off x="7286644" y="2071678"/>
                <a:ext cx="428628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D8902C85-C378-487B-80AE-D1E59909BABA}"/>
                  </a:ext>
                </a:extLst>
              </p:cNvPr>
              <p:cNvCxnSpPr/>
              <p:nvPr/>
            </p:nvCxnSpPr>
            <p:spPr>
              <a:xfrm>
                <a:off x="5072066" y="2252654"/>
                <a:ext cx="42862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6C233FE2-3E86-4767-B90B-B438F0030D66}"/>
                  </a:ext>
                </a:extLst>
              </p:cNvPr>
              <p:cNvCxnSpPr/>
              <p:nvPr/>
            </p:nvCxnSpPr>
            <p:spPr>
              <a:xfrm>
                <a:off x="6286512" y="2260592"/>
                <a:ext cx="42862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78DBAB6-BDE0-4B0A-BBFA-D418032D1D73}"/>
                </a:ext>
              </a:extLst>
            </p:cNvPr>
            <p:cNvGrpSpPr/>
            <p:nvPr/>
          </p:nvGrpSpPr>
          <p:grpSpPr>
            <a:xfrm>
              <a:off x="8568435" y="4072214"/>
              <a:ext cx="1432444" cy="315619"/>
              <a:chOff x="8568435" y="4167517"/>
              <a:chExt cx="1432444" cy="315619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8AA4963-2A33-4EDE-83AB-CE248DB2F6D8}"/>
                  </a:ext>
                </a:extLst>
              </p:cNvPr>
              <p:cNvSpPr/>
              <p:nvPr/>
            </p:nvSpPr>
            <p:spPr bwMode="auto">
              <a:xfrm>
                <a:off x="8568435" y="4167517"/>
                <a:ext cx="369663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B9B3B44-3E82-4A74-8918-388CC7D50586}"/>
                  </a:ext>
                </a:extLst>
              </p:cNvPr>
              <p:cNvSpPr/>
              <p:nvPr/>
            </p:nvSpPr>
            <p:spPr bwMode="auto">
              <a:xfrm>
                <a:off x="8938098" y="4167517"/>
                <a:ext cx="277247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DE292794-8076-4366-8539-65ECC77333A4}"/>
                  </a:ext>
                </a:extLst>
              </p:cNvPr>
              <p:cNvSpPr/>
              <p:nvPr/>
            </p:nvSpPr>
            <p:spPr bwMode="auto">
              <a:xfrm>
                <a:off x="9353969" y="4167517"/>
                <a:ext cx="369663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0BC320B8-1A56-48DC-9AF4-E487A02585F8}"/>
                  </a:ext>
                </a:extLst>
              </p:cNvPr>
              <p:cNvSpPr/>
              <p:nvPr/>
            </p:nvSpPr>
            <p:spPr bwMode="auto">
              <a:xfrm>
                <a:off x="9723632" y="4167517"/>
                <a:ext cx="277247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B0C056D4-0073-4F52-8332-B8134E1EA76D}"/>
                  </a:ext>
                </a:extLst>
              </p:cNvPr>
              <p:cNvCxnSpPr/>
              <p:nvPr/>
            </p:nvCxnSpPr>
            <p:spPr>
              <a:xfrm>
                <a:off x="9076722" y="4327430"/>
                <a:ext cx="277247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B6D2D4B-F785-4760-85CB-62A35E4815A5}"/>
                </a:ext>
              </a:extLst>
            </p:cNvPr>
            <p:cNvGrpSpPr/>
            <p:nvPr/>
          </p:nvGrpSpPr>
          <p:grpSpPr>
            <a:xfrm>
              <a:off x="7118735" y="3174627"/>
              <a:ext cx="1449700" cy="2527986"/>
              <a:chOff x="6692927" y="3031958"/>
              <a:chExt cx="1241274" cy="3540797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A97241B-9CF4-4DEA-9EEC-291DB127EEAF}"/>
                  </a:ext>
                </a:extLst>
              </p:cNvPr>
              <p:cNvSpPr/>
              <p:nvPr/>
            </p:nvSpPr>
            <p:spPr bwMode="auto">
              <a:xfrm>
                <a:off x="7072681" y="3031958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D00C059-F93A-4DD3-89C3-F9E87A8FB3DB}"/>
                  </a:ext>
                </a:extLst>
              </p:cNvPr>
              <p:cNvSpPr/>
              <p:nvPr/>
            </p:nvSpPr>
            <p:spPr bwMode="auto">
              <a:xfrm>
                <a:off x="7442344" y="3031958"/>
                <a:ext cx="277247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800" b="1" baseline="-250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227B3962-5E35-4801-9E69-7594A6525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538" y="3339829"/>
                <a:ext cx="369663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5D9E807-FE77-44E6-B072-52A7EA08AFC3}"/>
                  </a:ext>
                </a:extLst>
              </p:cNvPr>
              <p:cNvSpPr/>
              <p:nvPr/>
            </p:nvSpPr>
            <p:spPr bwMode="auto">
              <a:xfrm>
                <a:off x="7072681" y="3620109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4FE2621-DA0F-438C-8679-E4D88B0068CD}"/>
                  </a:ext>
                </a:extLst>
              </p:cNvPr>
              <p:cNvSpPr/>
              <p:nvPr/>
            </p:nvSpPr>
            <p:spPr bwMode="auto">
              <a:xfrm>
                <a:off x="7442344" y="3620109"/>
                <a:ext cx="277247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07E3748-F446-41CE-B555-61B88D652CCB}"/>
                  </a:ext>
                </a:extLst>
              </p:cNvPr>
              <p:cNvSpPr/>
              <p:nvPr/>
            </p:nvSpPr>
            <p:spPr bwMode="auto">
              <a:xfrm>
                <a:off x="7072681" y="4208260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00D6302-BD35-45B1-88E0-0A8E40480F3C}"/>
                  </a:ext>
                </a:extLst>
              </p:cNvPr>
              <p:cNvSpPr/>
              <p:nvPr/>
            </p:nvSpPr>
            <p:spPr bwMode="auto">
              <a:xfrm>
                <a:off x="7442344" y="4208260"/>
                <a:ext cx="277247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800" b="1" baseline="-250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5B1927A6-5682-49FE-88FF-B5020CE738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538" y="4516132"/>
                <a:ext cx="369663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FFD6DA1-5BCF-4BA4-9C58-1660327297D2}"/>
                  </a:ext>
                </a:extLst>
              </p:cNvPr>
              <p:cNvSpPr/>
              <p:nvPr/>
            </p:nvSpPr>
            <p:spPr bwMode="auto">
              <a:xfrm>
                <a:off x="7072681" y="4796412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C60FE6B-05C1-4038-B718-36C1B3B22286}"/>
                  </a:ext>
                </a:extLst>
              </p:cNvPr>
              <p:cNvSpPr/>
              <p:nvPr/>
            </p:nvSpPr>
            <p:spPr bwMode="auto">
              <a:xfrm>
                <a:off x="7442344" y="4796412"/>
                <a:ext cx="277247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800" b="1" baseline="-250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7300EDD7-AC92-499D-BA34-33DA2041CC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538" y="5104283"/>
                <a:ext cx="369663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CE5796B-4B80-49B8-B7B8-3E3F1EC6C501}"/>
                  </a:ext>
                </a:extLst>
              </p:cNvPr>
              <p:cNvSpPr/>
              <p:nvPr/>
            </p:nvSpPr>
            <p:spPr bwMode="auto">
              <a:xfrm>
                <a:off x="7072681" y="5384563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774C9C69-3F07-4B58-A77B-F5FB4B248919}"/>
                  </a:ext>
                </a:extLst>
              </p:cNvPr>
              <p:cNvSpPr/>
              <p:nvPr/>
            </p:nvSpPr>
            <p:spPr bwMode="auto">
              <a:xfrm>
                <a:off x="7442344" y="5384563"/>
                <a:ext cx="277247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659A794-4712-4F1C-B01E-914B91972933}"/>
                  </a:ext>
                </a:extLst>
              </p:cNvPr>
              <p:cNvSpPr/>
              <p:nvPr/>
            </p:nvSpPr>
            <p:spPr bwMode="auto">
              <a:xfrm>
                <a:off x="6692927" y="3031958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1800" b="1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5CCE759-C9B6-4D11-AEE3-3393B15E6985}"/>
                  </a:ext>
                </a:extLst>
              </p:cNvPr>
              <p:cNvSpPr/>
              <p:nvPr/>
            </p:nvSpPr>
            <p:spPr bwMode="auto">
              <a:xfrm>
                <a:off x="6692927" y="3620109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1800" b="1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4A28E6E-3218-4C7F-8A36-50834B617F6C}"/>
                  </a:ext>
                </a:extLst>
              </p:cNvPr>
              <p:cNvSpPr/>
              <p:nvPr/>
            </p:nvSpPr>
            <p:spPr bwMode="auto">
              <a:xfrm>
                <a:off x="6692927" y="4208260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1800" b="1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869A2A1-6973-43C9-8FEE-F22A6A677AB1}"/>
                  </a:ext>
                </a:extLst>
              </p:cNvPr>
              <p:cNvSpPr/>
              <p:nvPr/>
            </p:nvSpPr>
            <p:spPr bwMode="auto">
              <a:xfrm>
                <a:off x="6692927" y="4796412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1800" b="1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A500C313-53CD-42DF-B062-C9425B5BD72A}"/>
                  </a:ext>
                </a:extLst>
              </p:cNvPr>
              <p:cNvSpPr/>
              <p:nvPr/>
            </p:nvSpPr>
            <p:spPr bwMode="auto">
              <a:xfrm>
                <a:off x="6692927" y="5384563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1800" b="1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B0CCA04-2A20-4668-8E5D-6480B4973063}"/>
                  </a:ext>
                </a:extLst>
              </p:cNvPr>
              <p:cNvSpPr/>
              <p:nvPr/>
            </p:nvSpPr>
            <p:spPr bwMode="auto">
              <a:xfrm>
                <a:off x="7072681" y="5984604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159A20D5-A284-494A-B3F1-413018A7F8B2}"/>
                  </a:ext>
                </a:extLst>
              </p:cNvPr>
              <p:cNvSpPr/>
              <p:nvPr/>
            </p:nvSpPr>
            <p:spPr bwMode="auto">
              <a:xfrm>
                <a:off x="7442344" y="5984604"/>
                <a:ext cx="277247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800" b="1" baseline="-250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6F6F2C13-3515-450D-B4F4-A69DB7FD8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538" y="6292475"/>
                <a:ext cx="369663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41086BC-4BFD-4DE9-9820-718F5F2B5C51}"/>
                  </a:ext>
                </a:extLst>
              </p:cNvPr>
              <p:cNvSpPr/>
              <p:nvPr/>
            </p:nvSpPr>
            <p:spPr bwMode="auto">
              <a:xfrm>
                <a:off x="6692927" y="5984604"/>
                <a:ext cx="369663" cy="588151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1800" b="1" baseline="-25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zh-CN" altLang="en-US" sz="18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8192A40-7DAE-4D66-ACC3-B547DA161F38}"/>
                </a:ext>
              </a:extLst>
            </p:cNvPr>
            <p:cNvGrpSpPr/>
            <p:nvPr/>
          </p:nvGrpSpPr>
          <p:grpSpPr>
            <a:xfrm>
              <a:off x="8568435" y="4496373"/>
              <a:ext cx="646910" cy="315619"/>
              <a:chOff x="9708732" y="5269764"/>
              <a:chExt cx="646910" cy="315619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E6B99FC-0C29-4577-92C3-AF5D2E0A30CA}"/>
                  </a:ext>
                </a:extLst>
              </p:cNvPr>
              <p:cNvSpPr/>
              <p:nvPr/>
            </p:nvSpPr>
            <p:spPr bwMode="auto">
              <a:xfrm>
                <a:off x="9708732" y="5269764"/>
                <a:ext cx="369663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D8EF669-85FA-4508-97AF-06CE0BD3947E}"/>
                  </a:ext>
                </a:extLst>
              </p:cNvPr>
              <p:cNvSpPr/>
              <p:nvPr/>
            </p:nvSpPr>
            <p:spPr bwMode="auto">
              <a:xfrm>
                <a:off x="10078395" y="5269764"/>
                <a:ext cx="277247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3FF9C50-E1D6-4865-8CDF-594A6EA6258C}"/>
                </a:ext>
              </a:extLst>
            </p:cNvPr>
            <p:cNvGrpSpPr/>
            <p:nvPr/>
          </p:nvGrpSpPr>
          <p:grpSpPr>
            <a:xfrm>
              <a:off x="8568435" y="5334845"/>
              <a:ext cx="1432444" cy="315619"/>
              <a:chOff x="8568435" y="4167517"/>
              <a:chExt cx="1432444" cy="315619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2117555-7346-488A-A93E-28C2C7E6FA3D}"/>
                  </a:ext>
                </a:extLst>
              </p:cNvPr>
              <p:cNvSpPr/>
              <p:nvPr/>
            </p:nvSpPr>
            <p:spPr bwMode="auto">
              <a:xfrm>
                <a:off x="8568435" y="4167517"/>
                <a:ext cx="369663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9A165C1-7402-4E8B-9B78-A2753E1B025E}"/>
                  </a:ext>
                </a:extLst>
              </p:cNvPr>
              <p:cNvSpPr/>
              <p:nvPr/>
            </p:nvSpPr>
            <p:spPr bwMode="auto">
              <a:xfrm>
                <a:off x="8938098" y="4167517"/>
                <a:ext cx="277247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B3CB27B-F3FC-43B7-A512-0C24EFF100BA}"/>
                  </a:ext>
                </a:extLst>
              </p:cNvPr>
              <p:cNvSpPr/>
              <p:nvPr/>
            </p:nvSpPr>
            <p:spPr bwMode="auto">
              <a:xfrm>
                <a:off x="9353969" y="4167517"/>
                <a:ext cx="369663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1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49B4BF5-62FC-463D-9923-AB34BFE582C6}"/>
                  </a:ext>
                </a:extLst>
              </p:cNvPr>
              <p:cNvSpPr/>
              <p:nvPr/>
            </p:nvSpPr>
            <p:spPr bwMode="auto">
              <a:xfrm>
                <a:off x="9723632" y="4167517"/>
                <a:ext cx="277247" cy="315619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1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0CB4148A-6DC5-4D2F-83B0-2EDCCAA05520}"/>
                  </a:ext>
                </a:extLst>
              </p:cNvPr>
              <p:cNvCxnSpPr/>
              <p:nvPr/>
            </p:nvCxnSpPr>
            <p:spPr>
              <a:xfrm>
                <a:off x="9076722" y="4327430"/>
                <a:ext cx="277247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158209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403CE-4015-4198-B07C-13B81567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AOE</a:t>
            </a:r>
            <a:r>
              <a:rPr lang="zh-CN" altLang="en-US" dirty="0"/>
              <a:t>网与关键路径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30DF1-DFFB-4EF1-8AB3-AC4EA013D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在有向图中，用顶点表示事件，用弧表示活动，弧的权值表示活动所需要的时间。 我们把用这种方法构造的有向无环图叫做</a:t>
            </a:r>
            <a:r>
              <a:rPr lang="zh-CN" altLang="en-US" dirty="0">
                <a:solidFill>
                  <a:srgbClr val="FF0000"/>
                </a:solidFill>
              </a:rPr>
              <a:t>边表示活动的网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Activity On Edge Network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简称</a:t>
            </a:r>
            <a:r>
              <a:rPr lang="en-US" altLang="zh-CN" dirty="0">
                <a:solidFill>
                  <a:srgbClr val="FF0000"/>
                </a:solidFill>
              </a:rPr>
              <a:t>AOE-</a:t>
            </a:r>
            <a:r>
              <a:rPr lang="zh-CN" altLang="en-US" dirty="0">
                <a:solidFill>
                  <a:srgbClr val="FF0000"/>
                </a:solidFill>
              </a:rPr>
              <a:t>网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/>
              <a:t>AOE-</a:t>
            </a:r>
            <a:r>
              <a:rPr lang="zh-CN" altLang="en-US" dirty="0"/>
              <a:t>网用在工程计划和管理中，人们最关心的是：</a:t>
            </a:r>
          </a:p>
          <a:p>
            <a:r>
              <a:rPr lang="zh-CN" altLang="en-US" dirty="0"/>
              <a:t>哪些活动是影响工程进度的关键活动？</a:t>
            </a:r>
          </a:p>
          <a:p>
            <a:r>
              <a:rPr lang="zh-CN" altLang="en-US" dirty="0"/>
              <a:t>至少需要多长时间能完成整个工程？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8259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BC77A-870A-4CD2-8966-0B7C5FC1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AOE</a:t>
            </a:r>
            <a:r>
              <a:rPr lang="zh-CN" altLang="en-US" dirty="0"/>
              <a:t>网与关键路径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A980A-1283-46F1-9374-66D295CE1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源点</a:t>
            </a:r>
            <a:r>
              <a:rPr lang="zh-CN" altLang="en-US" dirty="0"/>
              <a:t>：存在唯一的、入度为零的顶点，叫源点。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汇点</a:t>
            </a:r>
            <a:r>
              <a:rPr lang="zh-CN" altLang="en-US" dirty="0"/>
              <a:t>：存在唯一的、出度为零的顶点，叫汇点。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关键路径</a:t>
            </a:r>
            <a:r>
              <a:rPr lang="zh-CN" altLang="en-US" dirty="0"/>
              <a:t>：从源点到汇点的最长路径的长度即为完成整个工程任务所需的时间，该路径叫做关键路径。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关键活动</a:t>
            </a:r>
            <a:r>
              <a:rPr lang="zh-CN" altLang="en-US" dirty="0"/>
              <a:t>：关键路径上的活动叫做关键活动。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3802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0F46A-09B6-4F84-807C-E670396F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关键路径演示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1707C29-9525-4590-B8EA-D3BC059CC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62" y="3438524"/>
            <a:ext cx="338554" cy="461665"/>
          </a:xfrm>
          <a:prstGeom prst="rect">
            <a:avLst/>
          </a:prstGeom>
          <a:noFill/>
          <a:ln w="12700" cap="sq">
            <a:solidFill>
              <a:sysClr val="window" lastClr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charset="-122"/>
              </a:rPr>
              <a:t>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69046A-1EA1-41AD-B33C-756D4341D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62" y="3133724"/>
            <a:ext cx="457200" cy="4572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382144-3C36-41C8-850A-36CC61E43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62" y="2295524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altLang="zh-CN" b="1" i="1" dirty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752B42-B131-4205-AB14-A43EE9086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62" y="4124324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</a:rPr>
              <a:t>c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5E65DF-197F-4306-A83A-12E7F1FE2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062" y="5038724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</a:rPr>
              <a:t>d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39DBA6-ADCD-4061-9836-552BF55B1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62" y="3209924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</a:rPr>
              <a:t>e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E214EA-C827-41A7-B583-D50FFC197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662" y="5038724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CN" b="1" i="1">
                <a:solidFill>
                  <a:srgbClr val="800000"/>
                </a:solidFill>
                <a:ea typeface="宋体" charset="-122"/>
              </a:rPr>
              <a:t>f</a:t>
            </a:r>
            <a:endParaRPr kumimoji="1" lang="en-US" altLang="zh-CN" b="1" i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0F737D-24F2-4B61-A78E-217F8B8D0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462" y="2295524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</a:rPr>
              <a:t>g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1367EC-597F-4D65-8C94-045E3FDF8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462" y="4124324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</a:rPr>
              <a:t>h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FB29BB-B7E4-48A9-B961-0A8C34302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462" y="3209924"/>
            <a:ext cx="457200" cy="4572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1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k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9C4A7EE0-C868-49FD-8D31-F5813DBD0F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57462" y="2524124"/>
            <a:ext cx="1143000" cy="6858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106771FC-2E6D-4C8D-B283-F511BA37A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7662" y="2524124"/>
            <a:ext cx="11430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E9EBE24C-BDD3-4C14-9410-4A6E7456F9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5462" y="2524124"/>
            <a:ext cx="11430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50DF707E-7100-48A1-9D76-72DF880CD9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05662" y="3590924"/>
            <a:ext cx="1143000" cy="6858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7BBC500F-ECE2-4F76-A1C2-CCFF50EA9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1662" y="3514724"/>
            <a:ext cx="10668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93DF9A3-2C1E-428B-951D-22EC7E53C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0328" y="2500244"/>
            <a:ext cx="338554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solidFill>
                  <a:srgbClr val="0000CC"/>
                </a:solidFill>
                <a:ea typeface="宋体" charset="-122"/>
              </a:rPr>
              <a:t>6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6D71EA4A-EA59-4BDD-B42B-18FA24733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662" y="3316287"/>
            <a:ext cx="338554" cy="461665"/>
          </a:xfrm>
          <a:prstGeom prst="rect">
            <a:avLst/>
          </a:prstGeom>
          <a:noFill/>
          <a:ln w="12700" cap="sq">
            <a:solidFill>
              <a:sysClr val="window" lastClr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  <a:cs typeface="Times New Roman" pitchFamily="18" charset="0"/>
              </a:rPr>
              <a:t>4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49FC1C64-C987-4CAB-9735-673DA2EDB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12" y="3990974"/>
            <a:ext cx="338554" cy="461665"/>
          </a:xfrm>
          <a:prstGeom prst="rect">
            <a:avLst/>
          </a:prstGeom>
          <a:noFill/>
          <a:ln w="12700" cap="sq">
            <a:solidFill>
              <a:sysClr val="window" lastClr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  <a:cs typeface="Times New Roman" pitchFamily="18" charset="0"/>
              </a:rPr>
              <a:t>5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6278C8D7-71DE-41B4-A3B5-2A4665181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12" y="4786260"/>
            <a:ext cx="338554" cy="461665"/>
          </a:xfrm>
          <a:prstGeom prst="rect">
            <a:avLst/>
          </a:prstGeom>
          <a:noFill/>
          <a:ln w="12700" cap="sq">
            <a:solidFill>
              <a:sysClr val="window" lastClr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  <a:cs typeface="Times New Roman" pitchFamily="18" charset="0"/>
              </a:rPr>
              <a:t>2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1C3952EE-3976-40A1-85CD-D2AAECCA7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592" y="2571682"/>
            <a:ext cx="338554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solidFill>
                  <a:srgbClr val="0000CC"/>
                </a:solidFill>
                <a:ea typeface="宋体" charset="-122"/>
              </a:rPr>
              <a:t>1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DAAF38DB-201B-49C0-A0C3-87BB0C86B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587" y="3457574"/>
            <a:ext cx="338554" cy="461665"/>
          </a:xfrm>
          <a:prstGeom prst="rect">
            <a:avLst/>
          </a:prstGeom>
          <a:noFill/>
          <a:ln w="12700" cap="sq">
            <a:solidFill>
              <a:sysClr val="window" lastClr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  <a:cs typeface="Times New Roman" pitchFamily="18" charset="0"/>
              </a:rPr>
              <a:t>1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2D18632-8881-4E8D-B414-DB3B579EF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162" y="2543164"/>
            <a:ext cx="338554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solidFill>
                  <a:srgbClr val="0000CC"/>
                </a:solidFill>
                <a:ea typeface="宋体" charset="-122"/>
              </a:rPr>
              <a:t>8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F5850092-394A-49F8-B5ED-495C03644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550" y="2571682"/>
            <a:ext cx="338554" cy="461665"/>
          </a:xfrm>
          <a:prstGeom prst="rect">
            <a:avLst/>
          </a:prstGeom>
          <a:noFill/>
          <a:ln w="12700" cap="sq">
            <a:solidFill>
              <a:sysClr val="window" lastClr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2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265BBB5F-DC75-4652-B9E2-180619001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360" y="3643252"/>
            <a:ext cx="338554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solidFill>
                  <a:srgbClr val="0000CC"/>
                </a:solidFill>
                <a:ea typeface="宋体" charset="-122"/>
              </a:rPr>
              <a:t>4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31456E2-9D9B-442F-81B1-356315C02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7914" y="4571946"/>
            <a:ext cx="338554" cy="461665"/>
          </a:xfrm>
          <a:prstGeom prst="rect">
            <a:avLst/>
          </a:prstGeom>
          <a:noFill/>
          <a:ln w="12700" cap="sq">
            <a:solidFill>
              <a:sysClr val="window" lastClr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4</a:t>
            </a: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725F9EDB-37DC-4EDF-857D-5E771DB7F0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7937" y="2536824"/>
            <a:ext cx="1143000" cy="6858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0EED2F29-4B1B-4105-87A9-CEF5DFA43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6587" y="3570287"/>
            <a:ext cx="1066800" cy="7620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470A5BF7-A5AD-49C1-B960-F6AA1030C4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0262" y="3602037"/>
            <a:ext cx="1143000" cy="6858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32" name="AutoShape 32">
            <a:extLst>
              <a:ext uri="{FF2B5EF4-FFF2-40B4-BE49-F238E27FC236}">
                <a16:creationId xmlns:a16="http://schemas.microsoft.com/office/drawing/2014/main" id="{9777F7D4-8DCA-4C8E-92ED-A1093EBAB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62" y="3819524"/>
            <a:ext cx="914400" cy="457200"/>
          </a:xfrm>
          <a:prstGeom prst="wedgeRoundRectCallout">
            <a:avLst>
              <a:gd name="adj1" fmla="val 62847"/>
              <a:gd name="adj2" fmla="val -113194"/>
              <a:gd name="adj3" fmla="val 16667"/>
            </a:avLst>
          </a:prstGeom>
          <a:solidFill>
            <a:sysClr val="window" lastClr="FFFFFF">
              <a:alpha val="50000"/>
            </a:sysClr>
          </a:solidFill>
          <a:ln w="12700" cap="sq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源点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9F2D2A1C-ECC7-4EEE-A862-157463096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462" y="2143124"/>
            <a:ext cx="914400" cy="457200"/>
          </a:xfrm>
          <a:prstGeom prst="wedgeRoundRectCallout">
            <a:avLst>
              <a:gd name="adj1" fmla="val -55731"/>
              <a:gd name="adj2" fmla="val 188542"/>
              <a:gd name="adj3" fmla="val 16667"/>
            </a:avLst>
          </a:prstGeom>
          <a:solidFill>
            <a:sysClr val="window" lastClr="FFFFFF">
              <a:alpha val="50000"/>
            </a:sysClr>
          </a:solidFill>
          <a:ln w="12700" cap="sq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汇点</a:t>
            </a:r>
          </a:p>
        </p:txBody>
      </p:sp>
      <p:sp>
        <p:nvSpPr>
          <p:cNvPr id="34" name="Line 38">
            <a:extLst>
              <a:ext uri="{FF2B5EF4-FFF2-40B4-BE49-F238E27FC236}">
                <a16:creationId xmlns:a16="http://schemas.microsoft.com/office/drawing/2014/main" id="{FA2A5ED5-EEE8-4B55-A169-0FB8C4D5F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3661" y="3362323"/>
            <a:ext cx="1084679" cy="925511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35" name="Line 39">
            <a:extLst>
              <a:ext uri="{FF2B5EF4-FFF2-40B4-BE49-F238E27FC236}">
                <a16:creationId xmlns:a16="http://schemas.microsoft.com/office/drawing/2014/main" id="{181708F4-8335-4187-A31E-7B1D72209A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7662" y="3514724"/>
            <a:ext cx="11430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36" name="Line 40">
            <a:extLst>
              <a:ext uri="{FF2B5EF4-FFF2-40B4-BE49-F238E27FC236}">
                <a16:creationId xmlns:a16="http://schemas.microsoft.com/office/drawing/2014/main" id="{424AA7F0-B8BA-4533-B0BC-1C5D290EA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2262" y="2519362"/>
            <a:ext cx="1143000" cy="7620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37" name="Line 41">
            <a:extLst>
              <a:ext uri="{FF2B5EF4-FFF2-40B4-BE49-F238E27FC236}">
                <a16:creationId xmlns:a16="http://schemas.microsoft.com/office/drawing/2014/main" id="{A03831D3-D0B4-4F95-B817-7E6D15364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3262" y="5267324"/>
            <a:ext cx="2438400" cy="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38" name="Line 42">
            <a:extLst>
              <a:ext uri="{FF2B5EF4-FFF2-40B4-BE49-F238E27FC236}">
                <a16:creationId xmlns:a16="http://schemas.microsoft.com/office/drawing/2014/main" id="{DFF15C37-AE43-448E-9B70-EC1423EAD3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8862" y="4505324"/>
            <a:ext cx="6858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39" name="Line 43">
            <a:extLst>
              <a:ext uri="{FF2B5EF4-FFF2-40B4-BE49-F238E27FC236}">
                <a16:creationId xmlns:a16="http://schemas.microsoft.com/office/drawing/2014/main" id="{A30B99BF-BE05-442C-988C-BF8EF403A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5062" y="3590924"/>
            <a:ext cx="609600" cy="14478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0" name="Line 44">
            <a:extLst>
              <a:ext uri="{FF2B5EF4-FFF2-40B4-BE49-F238E27FC236}">
                <a16:creationId xmlns:a16="http://schemas.microsoft.com/office/drawing/2014/main" id="{9A37E0D2-0D57-4E5A-B2D9-3B185DAE8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5662" y="2524124"/>
            <a:ext cx="11430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BCBE00F-E44D-4C1D-8E8F-4BFF6259E1C9}"/>
              </a:ext>
            </a:extLst>
          </p:cNvPr>
          <p:cNvGrpSpPr/>
          <p:nvPr/>
        </p:nvGrpSpPr>
        <p:grpSpPr>
          <a:xfrm>
            <a:off x="7315200" y="4114800"/>
            <a:ext cx="2214578" cy="818855"/>
            <a:chOff x="6429388" y="3571876"/>
            <a:chExt cx="2214578" cy="818855"/>
          </a:xfrm>
        </p:grpSpPr>
        <p:sp>
          <p:nvSpPr>
            <p:cNvPr id="42" name="TextBox 43">
              <a:extLst>
                <a:ext uri="{FF2B5EF4-FFF2-40B4-BE49-F238E27FC236}">
                  <a16:creationId xmlns:a16="http://schemas.microsoft.com/office/drawing/2014/main" id="{8AE8BFF4-506D-40FA-BC3F-AF440293E009}"/>
                </a:ext>
              </a:extLst>
            </p:cNvPr>
            <p:cNvSpPr txBox="1"/>
            <p:nvPr/>
          </p:nvSpPr>
          <p:spPr>
            <a:xfrm>
              <a:off x="6429388" y="3929066"/>
              <a:ext cx="2214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一条</a:t>
              </a:r>
              <a:r>
                <a:rPr kumimoji="1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关键路径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99B541DF-C452-4C9C-8F63-5C6E0021F47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000892" y="3571876"/>
              <a:ext cx="428628" cy="357190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0675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0600B-DC84-44AF-B50B-E03B1BE7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事件的最早开始时间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83BF5-7D0A-4728-817C-2012AB65A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51656"/>
            <a:ext cx="11582400" cy="196215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sz="2400" dirty="0"/>
              <a:t>规定源点事件的最早开始时间为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Aft>
                <a:spcPts val="0"/>
              </a:spcAft>
            </a:pPr>
            <a:r>
              <a:rPr lang="zh-CN" altLang="en-US" sz="2400" dirty="0"/>
              <a:t>定义图中任一事件</a:t>
            </a:r>
            <a:r>
              <a:rPr lang="en-US" altLang="zh-CN" sz="2400" dirty="0"/>
              <a:t>v</a:t>
            </a:r>
            <a:r>
              <a:rPr lang="zh-CN" altLang="en-US" sz="2400" dirty="0"/>
              <a:t>的最早开始时间（</a:t>
            </a:r>
            <a:r>
              <a:rPr lang="en-US" altLang="zh-CN" sz="2400" dirty="0">
                <a:solidFill>
                  <a:srgbClr val="FF0000"/>
                </a:solidFill>
              </a:rPr>
              <a:t>early event</a:t>
            </a:r>
            <a:r>
              <a:rPr lang="zh-CN" altLang="en-US" sz="2400" dirty="0"/>
              <a:t>） </a:t>
            </a:r>
            <a:r>
              <a:rPr lang="en-US" altLang="zh-CN" sz="2400" dirty="0" err="1">
                <a:solidFill>
                  <a:srgbClr val="FF0000"/>
                </a:solidFill>
              </a:rPr>
              <a:t>ve</a:t>
            </a:r>
            <a:r>
              <a:rPr lang="en-US" altLang="zh-CN" sz="2400" dirty="0">
                <a:solidFill>
                  <a:srgbClr val="FF0000"/>
                </a:solidFill>
              </a:rPr>
              <a:t>(v)</a:t>
            </a:r>
            <a:r>
              <a:rPr lang="zh-CN" altLang="en-US" sz="2400" dirty="0"/>
              <a:t>等于</a:t>
            </a: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y</a:t>
            </a:r>
            <a:r>
              <a:rPr lang="zh-CN" altLang="en-US" sz="2400" dirty="0"/>
              <a:t>、</a:t>
            </a:r>
            <a:r>
              <a:rPr lang="en-US" altLang="zh-CN" sz="2400" dirty="0"/>
              <a:t>z</a:t>
            </a:r>
            <a:r>
              <a:rPr lang="zh-CN" altLang="en-US" sz="2400" dirty="0"/>
              <a:t>到</a:t>
            </a:r>
            <a:r>
              <a:rPr lang="en-US" altLang="zh-CN" sz="2400" dirty="0"/>
              <a:t>v</a:t>
            </a:r>
            <a:r>
              <a:rPr lang="zh-CN" altLang="en-US" sz="2400" dirty="0"/>
              <a:t>所有路径长度的最大值： </a:t>
            </a:r>
          </a:p>
          <a:p>
            <a:pPr>
              <a:spcAft>
                <a:spcPts val="0"/>
              </a:spcAft>
            </a:pPr>
            <a:endParaRPr lang="zh-CN" altLang="en-US" sz="24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92641EB-802C-4489-9327-1B5D2D130A58}"/>
              </a:ext>
            </a:extLst>
          </p:cNvPr>
          <p:cNvGrpSpPr/>
          <p:nvPr/>
        </p:nvGrpSpPr>
        <p:grpSpPr>
          <a:xfrm>
            <a:off x="1143000" y="3732062"/>
            <a:ext cx="7993062" cy="2782910"/>
            <a:chOff x="611188" y="3860800"/>
            <a:chExt cx="7993062" cy="2782910"/>
          </a:xfrm>
        </p:grpSpPr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119519CE-97AE-4D5E-95BB-307D21123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438" y="4581525"/>
              <a:ext cx="3960812" cy="93871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从左向右推进计算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这是为什么源点要唯一！</a:t>
              </a:r>
            </a:p>
          </p:txBody>
        </p:sp>
        <p:sp>
          <p:nvSpPr>
            <p:cNvPr id="25" name="Oval 23">
              <a:extLst>
                <a:ext uri="{FF2B5EF4-FFF2-40B4-BE49-F238E27FC236}">
                  <a16:creationId xmlns:a16="http://schemas.microsoft.com/office/drawing/2014/main" id="{B4AD891E-4030-41C8-8459-F94FA95FA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88" y="3860800"/>
              <a:ext cx="1800225" cy="2592388"/>
            </a:xfrm>
            <a:prstGeom prst="ellipse">
              <a:avLst/>
            </a:prstGeom>
            <a:solidFill>
              <a:srgbClr val="4F81BD">
                <a:alpha val="0"/>
              </a:srgbClr>
            </a:solidFill>
            <a:ln w="19050" algn="ctr">
              <a:solidFill>
                <a:srgbClr val="3333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grpSp>
          <p:nvGrpSpPr>
            <p:cNvPr id="26" name="Group 21">
              <a:extLst>
                <a:ext uri="{FF2B5EF4-FFF2-40B4-BE49-F238E27FC236}">
                  <a16:creationId xmlns:a16="http://schemas.microsoft.com/office/drawing/2014/main" id="{409D23C1-115E-4FF0-90E4-EEFC7CF5C7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650" y="4148138"/>
              <a:ext cx="3816350" cy="1944687"/>
              <a:chOff x="1474" y="2477"/>
              <a:chExt cx="2404" cy="1225"/>
            </a:xfrm>
          </p:grpSpPr>
          <p:sp>
            <p:nvSpPr>
              <p:cNvPr id="28" name="Oval 6">
                <a:extLst>
                  <a:ext uri="{FF2B5EF4-FFF2-40B4-BE49-F238E27FC236}">
                    <a16:creationId xmlns:a16="http://schemas.microsoft.com/office/drawing/2014/main" id="{10FA8C89-B3AB-41BC-B92F-801A59722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" y="2477"/>
                <a:ext cx="227" cy="272"/>
              </a:xfrm>
              <a:prstGeom prst="ellipse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  <a:headEnd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29" name="Oval 7">
                <a:extLst>
                  <a:ext uri="{FF2B5EF4-FFF2-40B4-BE49-F238E27FC236}">
                    <a16:creationId xmlns:a16="http://schemas.microsoft.com/office/drawing/2014/main" id="{84D4456C-F034-4D73-A879-EAE5AFE3C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" y="2976"/>
                <a:ext cx="227" cy="272"/>
              </a:xfrm>
              <a:prstGeom prst="ellipse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  <a:headEnd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30" name="Oval 8">
                <a:extLst>
                  <a:ext uri="{FF2B5EF4-FFF2-40B4-BE49-F238E27FC236}">
                    <a16:creationId xmlns:a16="http://schemas.microsoft.com/office/drawing/2014/main" id="{AC203F25-0F19-42C5-9644-5AB13D5B8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" y="3430"/>
                <a:ext cx="227" cy="272"/>
              </a:xfrm>
              <a:prstGeom prst="ellipse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  <a:headEnd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Times New Roman" pitchFamily="18" charset="0"/>
                  </a:rPr>
                  <a:t>z</a:t>
                </a:r>
              </a:p>
            </p:txBody>
          </p:sp>
          <p:sp>
            <p:nvSpPr>
              <p:cNvPr id="31" name="Oval 9">
                <a:extLst>
                  <a:ext uri="{FF2B5EF4-FFF2-40B4-BE49-F238E27FC236}">
                    <a16:creationId xmlns:a16="http://schemas.microsoft.com/office/drawing/2014/main" id="{50A3774B-EA92-43C3-AF39-8FCD4989E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227" cy="272"/>
              </a:xfrm>
              <a:prstGeom prst="ellipse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  <a:headEnd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Times New Roman" pitchFamily="18" charset="0"/>
                  </a:rPr>
                  <a:t>v</a:t>
                </a:r>
              </a:p>
            </p:txBody>
          </p:sp>
          <p:sp>
            <p:nvSpPr>
              <p:cNvPr id="32" name="Line 10">
                <a:extLst>
                  <a:ext uri="{FF2B5EF4-FFF2-40B4-BE49-F238E27FC236}">
                    <a16:creationId xmlns:a16="http://schemas.microsoft.com/office/drawing/2014/main" id="{DB6B27C4-933F-4FB1-87E3-8CB1C197F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5" y="2613"/>
                <a:ext cx="726" cy="454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33" name="Line 11">
                <a:extLst>
                  <a:ext uri="{FF2B5EF4-FFF2-40B4-BE49-F238E27FC236}">
                    <a16:creationId xmlns:a16="http://schemas.microsoft.com/office/drawing/2014/main" id="{27D235A1-D103-4E25-9ADA-0AF418A31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5" y="3112"/>
                <a:ext cx="726" cy="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34" name="Line 12">
                <a:extLst>
                  <a:ext uri="{FF2B5EF4-FFF2-40B4-BE49-F238E27FC236}">
                    <a16:creationId xmlns:a16="http://schemas.microsoft.com/office/drawing/2014/main" id="{475F559B-9162-4FE0-B112-FE0F6D0A7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55" y="3157"/>
                <a:ext cx="726" cy="409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35" name="Text Box 13">
                <a:extLst>
                  <a:ext uri="{FF2B5EF4-FFF2-40B4-BE49-F238E27FC236}">
                    <a16:creationId xmlns:a16="http://schemas.microsoft.com/office/drawing/2014/main" id="{A275B0E8-4D7B-43B7-97DA-FF70D944D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7" y="2590"/>
                <a:ext cx="22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36" name="Text Box 14">
                <a:extLst>
                  <a:ext uri="{FF2B5EF4-FFF2-40B4-BE49-F238E27FC236}">
                    <a16:creationId xmlns:a16="http://schemas.microsoft.com/office/drawing/2014/main" id="{95FF003E-15D3-493D-8ABA-1E161343BE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1" y="2862"/>
                <a:ext cx="22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b</a:t>
                </a:r>
              </a:p>
            </p:txBody>
          </p:sp>
          <p:sp>
            <p:nvSpPr>
              <p:cNvPr id="37" name="Text Box 15">
                <a:extLst>
                  <a:ext uri="{FF2B5EF4-FFF2-40B4-BE49-F238E27FC236}">
                    <a16:creationId xmlns:a16="http://schemas.microsoft.com/office/drawing/2014/main" id="{E84A2E69-3242-4CE2-B319-6E9CEB495A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6" y="3179"/>
                <a:ext cx="22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c</a:t>
                </a:r>
              </a:p>
            </p:txBody>
          </p:sp>
          <p:sp>
            <p:nvSpPr>
              <p:cNvPr id="38" name="Text Box 17">
                <a:extLst>
                  <a:ext uri="{FF2B5EF4-FFF2-40B4-BE49-F238E27FC236}">
                    <a16:creationId xmlns:a16="http://schemas.microsoft.com/office/drawing/2014/main" id="{6B3DA80E-516F-4805-A117-E46A8F4E16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1" y="2795"/>
                <a:ext cx="81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DB0303"/>
                    </a:solidFill>
                    <a:effectLst/>
                    <a:uLnTx/>
                    <a:uFillTx/>
                    <a:ea typeface="楷体_GB2312" pitchFamily="49" charset="-122"/>
                  </a:rPr>
                  <a:t>ve</a:t>
                </a: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DB0303"/>
                    </a:solidFill>
                    <a:effectLst/>
                    <a:uLnTx/>
                    <a:uFillTx/>
                    <a:ea typeface="楷体_GB2312" pitchFamily="49" charset="-122"/>
                  </a:rPr>
                  <a:t>(</a:t>
                </a:r>
                <a:r>
                  <a:rPr kumimoji="0" lang="en-US" altLang="zh-CN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DB0303"/>
                    </a:solidFill>
                    <a:effectLst/>
                    <a:uLnTx/>
                    <a:uFillTx/>
                    <a:ea typeface="楷体_GB2312" pitchFamily="49" charset="-122"/>
                  </a:rPr>
                  <a:t>v</a:t>
                </a: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DB0303"/>
                    </a:solidFill>
                    <a:effectLst/>
                    <a:uLnTx/>
                    <a:uFillTx/>
                    <a:ea typeface="楷体_GB2312" pitchFamily="49" charset="-122"/>
                  </a:rPr>
                  <a:t>)=?</a:t>
                </a:r>
              </a:p>
            </p:txBody>
          </p:sp>
          <p:sp>
            <p:nvSpPr>
              <p:cNvPr id="39" name="Text Box 18">
                <a:extLst>
                  <a:ext uri="{FF2B5EF4-FFF2-40B4-BE49-F238E27FC236}">
                    <a16:creationId xmlns:a16="http://schemas.microsoft.com/office/drawing/2014/main" id="{78B12538-42AE-4AC8-9EFF-EACE8F0CB0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2478"/>
                <a:ext cx="454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ve</a:t>
                </a: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(</a:t>
                </a:r>
                <a:r>
                  <a:rPr kumimoji="0" lang="en-US" altLang="zh-CN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x</a:t>
                </a: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)</a:t>
                </a:r>
              </a:p>
            </p:txBody>
          </p:sp>
          <p:sp>
            <p:nvSpPr>
              <p:cNvPr id="40" name="Text Box 19">
                <a:extLst>
                  <a:ext uri="{FF2B5EF4-FFF2-40B4-BE49-F238E27FC236}">
                    <a16:creationId xmlns:a16="http://schemas.microsoft.com/office/drawing/2014/main" id="{817C1DE9-B6BD-4410-9D64-41E83C0A4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2976"/>
                <a:ext cx="454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ve</a:t>
                </a: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(</a:t>
                </a:r>
                <a:r>
                  <a:rPr kumimoji="0" lang="en-US" altLang="zh-CN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y</a:t>
                </a: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)</a:t>
                </a:r>
              </a:p>
            </p:txBody>
          </p:sp>
          <p:sp>
            <p:nvSpPr>
              <p:cNvPr id="41" name="Text Box 20">
                <a:extLst>
                  <a:ext uri="{FF2B5EF4-FFF2-40B4-BE49-F238E27FC236}">
                    <a16:creationId xmlns:a16="http://schemas.microsoft.com/office/drawing/2014/main" id="{51698BE3-C966-4E9B-8ADA-79A237B769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3452"/>
                <a:ext cx="454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ve</a:t>
                </a: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(</a:t>
                </a:r>
                <a:r>
                  <a:rPr kumimoji="0" lang="en-US" altLang="zh-CN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z</a:t>
                </a: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)</a:t>
                </a:r>
              </a:p>
            </p:txBody>
          </p:sp>
        </p:grpSp>
        <p:sp>
          <p:nvSpPr>
            <p:cNvPr id="27" name="右箭头 21">
              <a:extLst>
                <a:ext uri="{FF2B5EF4-FFF2-40B4-BE49-F238E27FC236}">
                  <a16:creationId xmlns:a16="http://schemas.microsoft.com/office/drawing/2014/main" id="{EBACEDD4-6FAA-4FE5-9AE1-ABE3CACB7EE6}"/>
                </a:ext>
              </a:extLst>
            </p:cNvPr>
            <p:cNvSpPr/>
            <p:nvPr/>
          </p:nvSpPr>
          <p:spPr>
            <a:xfrm>
              <a:off x="1428728" y="6500834"/>
              <a:ext cx="1643074" cy="142876"/>
            </a:xfrm>
            <a:prstGeom prst="rightArrow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2" name="Rectangle 4">
            <a:extLst>
              <a:ext uri="{FF2B5EF4-FFF2-40B4-BE49-F238E27FC236}">
                <a16:creationId xmlns:a16="http://schemas.microsoft.com/office/drawing/2014/main" id="{AEE2FFF4-153A-4BB3-8538-743FACBBC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956" y="2608810"/>
            <a:ext cx="7391400" cy="10621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0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   当</a:t>
            </a:r>
            <a:r>
              <a:rPr kumimoji="1" lang="en-US" altLang="zh-CN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为源点时，否则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</a:t>
            </a:r>
            <a:r>
              <a:rPr kumimoji="1" lang="en-US" altLang="zh-CN" b="1" dirty="0">
                <a:solidFill>
                  <a:srgbClr val="DB030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</a:t>
            </a:r>
            <a:r>
              <a:rPr kumimoji="1" lang="en-US" altLang="zh-CN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</a:t>
            </a:r>
            <a:r>
              <a:rPr kumimoji="1" lang="en-US" altLang="zh-CN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</a:t>
            </a:r>
            <a:r>
              <a:rPr kumimoji="1" lang="en-US" altLang="zh-CN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	</a:t>
            </a:r>
            <a:endParaRPr kumimoji="1" lang="zh-CN" altLang="en-US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5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0600B-DC84-44AF-B50B-E03B1BE7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事件的最迟开始时间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83BF5-7D0A-4728-817C-2012AB65A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zh-CN" altLang="en-US" sz="2400" dirty="0"/>
              <a:t>定义在不影响整个工程进度的前提下（保证汇点按其最早开始时间开始），事件</a:t>
            </a:r>
            <a:r>
              <a:rPr lang="en-US" altLang="zh-CN" sz="2400" dirty="0"/>
              <a:t>v</a:t>
            </a:r>
            <a:r>
              <a:rPr lang="zh-CN" altLang="en-US" sz="2400" dirty="0"/>
              <a:t>必须发生的时间称为</a:t>
            </a:r>
            <a:r>
              <a:rPr lang="en-US" altLang="zh-CN" sz="2400" dirty="0"/>
              <a:t>v</a:t>
            </a:r>
            <a:r>
              <a:rPr lang="zh-CN" altLang="en-US" sz="2400" dirty="0"/>
              <a:t>的最迟开始时间（</a:t>
            </a:r>
            <a:r>
              <a:rPr lang="en-US" altLang="zh-CN" sz="2400" dirty="0">
                <a:solidFill>
                  <a:srgbClr val="FF0000"/>
                </a:solidFill>
              </a:rPr>
              <a:t>late event</a:t>
            </a:r>
            <a:r>
              <a:rPr lang="zh-CN" altLang="en-US" sz="2400" dirty="0"/>
              <a:t>） ，记作</a:t>
            </a:r>
            <a:r>
              <a:rPr lang="en-US" altLang="zh-CN" sz="2400" dirty="0" err="1">
                <a:solidFill>
                  <a:srgbClr val="FF0000"/>
                </a:solidFill>
              </a:rPr>
              <a:t>vl</a:t>
            </a:r>
            <a:r>
              <a:rPr lang="en-US" altLang="zh-CN" sz="2400" dirty="0">
                <a:solidFill>
                  <a:srgbClr val="FF0000"/>
                </a:solidFill>
              </a:rPr>
              <a:t>(v)</a:t>
            </a:r>
            <a:r>
              <a:rPr lang="zh-CN" altLang="en-US" sz="2400" dirty="0"/>
              <a:t>。</a:t>
            </a:r>
            <a:r>
              <a:rPr lang="en-US" altLang="zh-CN" sz="2400" dirty="0" err="1"/>
              <a:t>vl</a:t>
            </a:r>
            <a:r>
              <a:rPr lang="en-US" altLang="zh-CN" sz="2400" dirty="0"/>
              <a:t>(v)</a:t>
            </a:r>
            <a:r>
              <a:rPr lang="zh-CN" altLang="en-US" sz="2400" dirty="0"/>
              <a:t>应等于</a:t>
            </a:r>
            <a:r>
              <a:rPr lang="en-US" altLang="zh-CN" sz="2400" dirty="0" err="1"/>
              <a:t>ee</a:t>
            </a:r>
            <a:r>
              <a:rPr lang="en-US" altLang="zh-CN" sz="2400" dirty="0"/>
              <a:t>(y)</a:t>
            </a:r>
            <a:r>
              <a:rPr lang="zh-CN" altLang="en-US" sz="2400" dirty="0"/>
              <a:t>与</a:t>
            </a:r>
            <a:r>
              <a:rPr lang="en-US" altLang="zh-CN" sz="2400" dirty="0"/>
              <a:t>v</a:t>
            </a:r>
            <a:r>
              <a:rPr lang="zh-CN" altLang="en-US" sz="2400" dirty="0"/>
              <a:t>到汇点的最长路径长度之差： </a:t>
            </a: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0F8684E1-4542-4F27-9B6B-A10147345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835359"/>
            <a:ext cx="5638800" cy="10621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kumimoji="1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</a:lstStyle>
          <a:p>
            <a:r>
              <a:rPr lang="en-US" altLang="zh-CN" dirty="0" err="1"/>
              <a:t>vl</a:t>
            </a:r>
            <a:r>
              <a:rPr lang="en-US" altLang="zh-CN" dirty="0"/>
              <a:t>(v) = </a:t>
            </a:r>
            <a:r>
              <a:rPr lang="en-US" altLang="zh-CN" dirty="0" err="1"/>
              <a:t>ve</a:t>
            </a:r>
            <a:r>
              <a:rPr lang="en-US" altLang="zh-CN" dirty="0"/>
              <a:t>(v)	</a:t>
            </a:r>
            <a:r>
              <a:rPr lang="zh-CN" altLang="en-US" dirty="0"/>
              <a:t>当</a:t>
            </a:r>
            <a:r>
              <a:rPr lang="en-US" altLang="zh-CN" dirty="0"/>
              <a:t>v</a:t>
            </a:r>
            <a:r>
              <a:rPr lang="zh-CN" altLang="en-US" dirty="0"/>
              <a:t>为汇点时，否则</a:t>
            </a:r>
          </a:p>
          <a:p>
            <a:r>
              <a:rPr lang="en-US" altLang="zh-CN" dirty="0" err="1"/>
              <a:t>vl</a:t>
            </a:r>
            <a:r>
              <a:rPr lang="en-US" altLang="zh-CN" dirty="0"/>
              <a:t>(v) = </a:t>
            </a:r>
            <a:r>
              <a:rPr lang="en-US" altLang="zh-CN" dirty="0">
                <a:solidFill>
                  <a:srgbClr val="FF0000"/>
                </a:solidFill>
              </a:rPr>
              <a:t>MIN</a:t>
            </a:r>
            <a:r>
              <a:rPr lang="en-US" altLang="zh-CN" dirty="0"/>
              <a:t>{</a:t>
            </a:r>
            <a:r>
              <a:rPr lang="en-US" altLang="zh-CN" dirty="0" err="1"/>
              <a:t>vl</a:t>
            </a:r>
            <a:r>
              <a:rPr lang="en-US" altLang="zh-CN" dirty="0"/>
              <a:t>(x)-a</a:t>
            </a:r>
            <a:r>
              <a:rPr lang="zh-CN" altLang="en-US" dirty="0"/>
              <a:t>，</a:t>
            </a:r>
            <a:r>
              <a:rPr lang="en-US" altLang="zh-CN" dirty="0" err="1"/>
              <a:t>vl</a:t>
            </a:r>
            <a:r>
              <a:rPr lang="en-US" altLang="zh-CN" dirty="0"/>
              <a:t>(y)-b</a:t>
            </a:r>
            <a:r>
              <a:rPr lang="zh-CN" altLang="en-US" dirty="0"/>
              <a:t>，</a:t>
            </a:r>
            <a:r>
              <a:rPr lang="en-US" altLang="zh-CN" dirty="0" err="1"/>
              <a:t>vl</a:t>
            </a:r>
            <a:r>
              <a:rPr lang="en-US" altLang="zh-CN" dirty="0"/>
              <a:t>(z)-c}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B516AA0-EE5A-451C-92F2-5C96D8C47E87}"/>
              </a:ext>
            </a:extLst>
          </p:cNvPr>
          <p:cNvGrpSpPr/>
          <p:nvPr/>
        </p:nvGrpSpPr>
        <p:grpSpPr>
          <a:xfrm>
            <a:off x="838200" y="3750479"/>
            <a:ext cx="8208962" cy="2786082"/>
            <a:chOff x="395288" y="3500438"/>
            <a:chExt cx="8208962" cy="2786082"/>
          </a:xfrm>
        </p:grpSpPr>
        <p:sp>
          <p:nvSpPr>
            <p:cNvPr id="6" name="Oval 19">
              <a:extLst>
                <a:ext uri="{FF2B5EF4-FFF2-40B4-BE49-F238E27FC236}">
                  <a16:creationId xmlns:a16="http://schemas.microsoft.com/office/drawing/2014/main" id="{9BB05D31-B571-4051-A4F8-A8A7ECA25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0" y="3500438"/>
              <a:ext cx="1944686" cy="2592387"/>
            </a:xfrm>
            <a:prstGeom prst="ellipse">
              <a:avLst/>
            </a:prstGeom>
            <a:solidFill>
              <a:srgbClr val="4F81BD">
                <a:alpha val="0"/>
              </a:srgbClr>
            </a:solidFill>
            <a:ln w="19050" algn="ctr">
              <a:solidFill>
                <a:srgbClr val="3333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grpSp>
          <p:nvGrpSpPr>
            <p:cNvPr id="7" name="Group 16">
              <a:extLst>
                <a:ext uri="{FF2B5EF4-FFF2-40B4-BE49-F238E27FC236}">
                  <a16:creationId xmlns:a16="http://schemas.microsoft.com/office/drawing/2014/main" id="{93064ACD-837D-476A-872F-B93C9E797E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288" y="3644900"/>
              <a:ext cx="3767137" cy="2232025"/>
              <a:chOff x="1247" y="1888"/>
              <a:chExt cx="2373" cy="1406"/>
            </a:xfrm>
          </p:grpSpPr>
          <p:sp>
            <p:nvSpPr>
              <p:cNvPr id="10" name="Oval 2">
                <a:extLst>
                  <a:ext uri="{FF2B5EF4-FFF2-40B4-BE49-F238E27FC236}">
                    <a16:creationId xmlns:a16="http://schemas.microsoft.com/office/drawing/2014/main" id="{58AAF835-562C-46F7-AB16-41010C95E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77"/>
                <a:ext cx="272" cy="318"/>
              </a:xfrm>
              <a:prstGeom prst="ellipse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  <a:headEnd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Times New Roman" pitchFamily="18" charset="0"/>
                  </a:rPr>
                  <a:t>v</a:t>
                </a:r>
              </a:p>
            </p:txBody>
          </p:sp>
          <p:sp>
            <p:nvSpPr>
              <p:cNvPr id="11" name="Oval 3">
                <a:extLst>
                  <a:ext uri="{FF2B5EF4-FFF2-40B4-BE49-F238E27FC236}">
                    <a16:creationId xmlns:a16="http://schemas.microsoft.com/office/drawing/2014/main" id="{ED8E3196-A11A-40C9-A382-ACA415934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888"/>
                <a:ext cx="272" cy="318"/>
              </a:xfrm>
              <a:prstGeom prst="ellipse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  <a:headEnd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12" name="Oval 4">
                <a:extLst>
                  <a:ext uri="{FF2B5EF4-FFF2-40B4-BE49-F238E27FC236}">
                    <a16:creationId xmlns:a16="http://schemas.microsoft.com/office/drawing/2014/main" id="{74BF794B-9290-4AB8-B1F4-667E5A344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432"/>
                <a:ext cx="272" cy="318"/>
              </a:xfrm>
              <a:prstGeom prst="ellipse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  <a:headEnd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0" cap="none" spc="0" normalizeH="0" baseline="0" noProof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13" name="Oval 5">
                <a:extLst>
                  <a:ext uri="{FF2B5EF4-FFF2-40B4-BE49-F238E27FC236}">
                    <a16:creationId xmlns:a16="http://schemas.microsoft.com/office/drawing/2014/main" id="{FAC903DB-8F5B-42CD-9028-FD2F38CCA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272" cy="318"/>
              </a:xfrm>
              <a:prstGeom prst="ellipse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  <a:headEnd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0" cap="none" spc="0" normalizeH="0" baseline="0" noProof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Times New Roman" pitchFamily="18" charset="0"/>
                  </a:rPr>
                  <a:t>z</a:t>
                </a:r>
              </a:p>
            </p:txBody>
          </p:sp>
          <p:sp>
            <p:nvSpPr>
              <p:cNvPr id="14" name="Line 6">
                <a:extLst>
                  <a:ext uri="{FF2B5EF4-FFF2-40B4-BE49-F238E27FC236}">
                    <a16:creationId xmlns:a16="http://schemas.microsoft.com/office/drawing/2014/main" id="{3AE90F5B-0D30-4A8C-8C79-9C7B74476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90" y="2069"/>
                <a:ext cx="590" cy="454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D6C620F7-E35E-48DA-B1E5-1BAC3D800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6" y="2620"/>
                <a:ext cx="544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44" y="0"/>
                  </a:cxn>
                </a:cxnLst>
                <a:rect l="0" t="0" r="r" b="b"/>
                <a:pathLst>
                  <a:path w="544" h="4">
                    <a:moveTo>
                      <a:pt x="0" y="4"/>
                    </a:moveTo>
                    <a:lnTo>
                      <a:pt x="544" y="0"/>
                    </a:lnTo>
                  </a:path>
                </a:pathLst>
              </a:custGeom>
              <a:noFill/>
              <a:ln w="19050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F01ACAC0-D3CE-453C-98AE-4AA2B6F1F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2" y="2744"/>
                <a:ext cx="576" cy="3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6" y="336"/>
                  </a:cxn>
                </a:cxnLst>
                <a:rect l="0" t="0" r="r" b="b"/>
                <a:pathLst>
                  <a:path w="576" h="336">
                    <a:moveTo>
                      <a:pt x="0" y="0"/>
                    </a:moveTo>
                    <a:lnTo>
                      <a:pt x="576" y="336"/>
                    </a:lnTo>
                  </a:path>
                </a:pathLst>
              </a:custGeom>
              <a:noFill/>
              <a:ln w="19050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959DEBA9-FDE7-4ABA-BA2F-328225B805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6" y="2046"/>
                <a:ext cx="272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18A6F6DD-A1D5-41DA-8B84-10B2587582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2" y="2387"/>
                <a:ext cx="272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b</a:t>
                </a:r>
              </a:p>
            </p:txBody>
          </p:sp>
          <p:sp>
            <p:nvSpPr>
              <p:cNvPr id="19" name="Text Box 11">
                <a:extLst>
                  <a:ext uri="{FF2B5EF4-FFF2-40B4-BE49-F238E27FC236}">
                    <a16:creationId xmlns:a16="http://schemas.microsoft.com/office/drawing/2014/main" id="{A8F8DB79-1D95-4D03-B430-ABB0042468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7" y="2710"/>
                <a:ext cx="272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c</a:t>
                </a:r>
              </a:p>
            </p:txBody>
          </p:sp>
          <p:sp>
            <p:nvSpPr>
              <p:cNvPr id="20" name="Text Box 12">
                <a:extLst>
                  <a:ext uri="{FF2B5EF4-FFF2-40B4-BE49-F238E27FC236}">
                    <a16:creationId xmlns:a16="http://schemas.microsoft.com/office/drawing/2014/main" id="{D22E91BA-3299-495E-903A-6B9A5F9BA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2500"/>
                <a:ext cx="81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DB0303"/>
                    </a:solidFill>
                    <a:effectLst/>
                    <a:uLnTx/>
                    <a:uFillTx/>
                    <a:ea typeface="楷体_GB2312" pitchFamily="49" charset="-122"/>
                  </a:rPr>
                  <a:t>vl</a:t>
                </a: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DB0303"/>
                    </a:solidFill>
                    <a:effectLst/>
                    <a:uLnTx/>
                    <a:uFillTx/>
                    <a:ea typeface="楷体_GB2312" pitchFamily="49" charset="-122"/>
                  </a:rPr>
                  <a:t>(</a:t>
                </a:r>
                <a:r>
                  <a:rPr kumimoji="0" lang="en-US" altLang="zh-CN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DB0303"/>
                    </a:solidFill>
                    <a:effectLst/>
                    <a:uLnTx/>
                    <a:uFillTx/>
                    <a:ea typeface="楷体_GB2312" pitchFamily="49" charset="-122"/>
                  </a:rPr>
                  <a:t>v</a:t>
                </a: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DB0303"/>
                    </a:solidFill>
                    <a:effectLst/>
                    <a:uLnTx/>
                    <a:uFillTx/>
                    <a:ea typeface="楷体_GB2312" pitchFamily="49" charset="-122"/>
                  </a:rPr>
                  <a:t>)=?</a:t>
                </a:r>
              </a:p>
            </p:txBody>
          </p:sp>
          <p:sp>
            <p:nvSpPr>
              <p:cNvPr id="21" name="Text Box 13">
                <a:extLst>
                  <a:ext uri="{FF2B5EF4-FFF2-40B4-BE49-F238E27FC236}">
                    <a16:creationId xmlns:a16="http://schemas.microsoft.com/office/drawing/2014/main" id="{C92763E0-1C6B-4967-BEA5-783FCDB1E2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2" y="1888"/>
                <a:ext cx="454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vl</a:t>
                </a: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(</a:t>
                </a:r>
                <a:r>
                  <a:rPr kumimoji="0" lang="en-US" altLang="zh-CN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x</a:t>
                </a: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)</a:t>
                </a:r>
              </a:p>
            </p:txBody>
          </p:sp>
          <p:sp>
            <p:nvSpPr>
              <p:cNvPr id="22" name="Text Box 14">
                <a:extLst>
                  <a:ext uri="{FF2B5EF4-FFF2-40B4-BE49-F238E27FC236}">
                    <a16:creationId xmlns:a16="http://schemas.microsoft.com/office/drawing/2014/main" id="{89361C28-F409-40CF-AE12-863394539C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3" y="2454"/>
                <a:ext cx="454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vl</a:t>
                </a: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(</a:t>
                </a:r>
                <a:r>
                  <a:rPr kumimoji="0" lang="en-US" altLang="zh-CN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y</a:t>
                </a: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)</a:t>
                </a:r>
              </a:p>
            </p:txBody>
          </p:sp>
          <p:sp>
            <p:nvSpPr>
              <p:cNvPr id="23" name="Text Box 15">
                <a:extLst>
                  <a:ext uri="{FF2B5EF4-FFF2-40B4-BE49-F238E27FC236}">
                    <a16:creationId xmlns:a16="http://schemas.microsoft.com/office/drawing/2014/main" id="{E947BC3E-8453-4F33-A292-F31B326802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6" y="2976"/>
                <a:ext cx="454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vl</a:t>
                </a: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(</a:t>
                </a:r>
                <a:r>
                  <a:rPr kumimoji="0" lang="en-US" altLang="zh-CN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z</a:t>
                </a: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)</a:t>
                </a:r>
              </a:p>
            </p:txBody>
          </p:sp>
        </p:grp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F94E9551-AC87-4A4B-81FB-9DB9030A2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438" y="4149725"/>
              <a:ext cx="3960812" cy="93871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从右向左推进计算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这是为什么汇点要唯一！</a:t>
              </a:r>
            </a:p>
          </p:txBody>
        </p:sp>
        <p:sp>
          <p:nvSpPr>
            <p:cNvPr id="9" name="左箭头 20">
              <a:extLst>
                <a:ext uri="{FF2B5EF4-FFF2-40B4-BE49-F238E27FC236}">
                  <a16:creationId xmlns:a16="http://schemas.microsoft.com/office/drawing/2014/main" id="{10A7DA5B-985C-4006-BE8C-0C02BE580837}"/>
                </a:ext>
              </a:extLst>
            </p:cNvPr>
            <p:cNvSpPr/>
            <p:nvPr/>
          </p:nvSpPr>
          <p:spPr>
            <a:xfrm>
              <a:off x="928662" y="6143644"/>
              <a:ext cx="2857520" cy="142876"/>
            </a:xfrm>
            <a:prstGeom prst="leftArrow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92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EE2A8-1A0F-4925-BC6E-61C2EA7D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6379291" cy="914400"/>
          </a:xfrm>
        </p:spPr>
        <p:txBody>
          <a:bodyPr/>
          <a:lstStyle/>
          <a:p>
            <a:r>
              <a:rPr lang="zh-CN" altLang="en-US" dirty="0"/>
              <a:t>关键活动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989F3-3253-481C-B74D-0AAA2231C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33052"/>
            <a:ext cx="11582400" cy="4851401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活动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/>
              <a:t>的最早开始时间</a:t>
            </a:r>
            <a:r>
              <a:rPr lang="en-US" altLang="zh-CN" sz="2400" dirty="0">
                <a:solidFill>
                  <a:srgbClr val="FF0000"/>
                </a:solidFill>
              </a:rPr>
              <a:t>e(a)</a:t>
            </a:r>
            <a:r>
              <a:rPr lang="zh-CN" altLang="en-US" sz="2400" dirty="0"/>
              <a:t>指该活动起点</a:t>
            </a:r>
            <a:r>
              <a:rPr lang="en-US" altLang="zh-CN" sz="2400" dirty="0"/>
              <a:t>x</a:t>
            </a:r>
            <a:r>
              <a:rPr lang="zh-CN" altLang="en-US" sz="2400" dirty="0"/>
              <a:t>事件的最早开始时间，即：</a:t>
            </a:r>
          </a:p>
          <a:p>
            <a:pPr lvl="1">
              <a:spcAft>
                <a:spcPts val="0"/>
              </a:spcAft>
            </a:pPr>
            <a:r>
              <a:rPr lang="en-US" altLang="zh-CN" dirty="0"/>
              <a:t>e(a)=</a:t>
            </a:r>
            <a:r>
              <a:rPr lang="en-US" altLang="zh-CN" dirty="0" err="1"/>
              <a:t>ve</a:t>
            </a:r>
            <a:r>
              <a:rPr lang="en-US" altLang="zh-CN" dirty="0"/>
              <a:t>(x)</a:t>
            </a:r>
          </a:p>
          <a:p>
            <a:pPr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活动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/>
              <a:t>的最迟开始时间</a:t>
            </a:r>
            <a:r>
              <a:rPr lang="en-US" altLang="zh-CN" sz="2400" dirty="0">
                <a:solidFill>
                  <a:srgbClr val="FF0000"/>
                </a:solidFill>
              </a:rPr>
              <a:t>l(a)</a:t>
            </a:r>
            <a:r>
              <a:rPr lang="zh-CN" altLang="en-US" sz="2400" dirty="0"/>
              <a:t>指该活动终点</a:t>
            </a:r>
            <a:r>
              <a:rPr lang="en-US" altLang="zh-CN" sz="2400" dirty="0"/>
              <a:t>y</a:t>
            </a:r>
            <a:r>
              <a:rPr lang="zh-CN" altLang="en-US" sz="2400" dirty="0"/>
              <a:t>事件的最迟开始时间与该活动所需时间之差，即：</a:t>
            </a:r>
          </a:p>
          <a:p>
            <a:pPr lvl="1">
              <a:spcAft>
                <a:spcPts val="0"/>
              </a:spcAft>
            </a:pPr>
            <a:r>
              <a:rPr lang="en-US" altLang="zh-CN" dirty="0"/>
              <a:t>l(a)=</a:t>
            </a:r>
            <a:r>
              <a:rPr lang="en-US" altLang="zh-CN" dirty="0" err="1"/>
              <a:t>vl</a:t>
            </a:r>
            <a:r>
              <a:rPr lang="en-US" altLang="zh-CN" dirty="0"/>
              <a:t>(y)-c</a:t>
            </a:r>
          </a:p>
          <a:p>
            <a:pPr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富余时间</a:t>
            </a:r>
            <a:r>
              <a:rPr lang="zh-CN" altLang="en-US" sz="2400" dirty="0"/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d(a)</a:t>
            </a:r>
            <a:r>
              <a:rPr lang="en-US" altLang="zh-CN" sz="2400" dirty="0"/>
              <a:t>=l(a)-e(a)</a:t>
            </a:r>
          </a:p>
          <a:p>
            <a:pPr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关键活动</a:t>
            </a:r>
            <a:r>
              <a:rPr lang="zh-CN" altLang="en-US" sz="2400" dirty="0"/>
              <a:t>：对活动</a:t>
            </a:r>
            <a:r>
              <a:rPr lang="en-US" altLang="zh-CN" sz="2400" dirty="0"/>
              <a:t>a</a:t>
            </a:r>
            <a:r>
              <a:rPr lang="zh-CN" altLang="en-US" sz="2400" dirty="0"/>
              <a:t>，若其</a:t>
            </a:r>
            <a:r>
              <a:rPr lang="en-US" altLang="zh-CN" sz="2400" dirty="0"/>
              <a:t>d(a)</a:t>
            </a:r>
            <a:r>
              <a:rPr lang="zh-CN" altLang="en-US" sz="2400" dirty="0"/>
              <a:t>为</a:t>
            </a:r>
            <a:r>
              <a:rPr lang="en-US" altLang="zh-CN" sz="2400" dirty="0"/>
              <a:t>0</a:t>
            </a:r>
            <a:r>
              <a:rPr lang="zh-CN" altLang="en-US" sz="2400" dirty="0"/>
              <a:t>，则称活动</a:t>
            </a:r>
            <a:r>
              <a:rPr lang="en-US" altLang="zh-CN" sz="2400" dirty="0"/>
              <a:t>a</a:t>
            </a:r>
            <a:r>
              <a:rPr lang="zh-CN" altLang="en-US" sz="2400" dirty="0"/>
              <a:t>为关键活动。 </a:t>
            </a:r>
          </a:p>
          <a:p>
            <a:pPr lvl="1">
              <a:spcAft>
                <a:spcPts val="0"/>
              </a:spcAft>
            </a:pPr>
            <a:r>
              <a:rPr lang="zh-CN" altLang="en-US" dirty="0"/>
              <a:t>对关键活动来说，不存在富余时间。</a:t>
            </a:r>
          </a:p>
          <a:p>
            <a:pPr>
              <a:spcAft>
                <a:spcPts val="0"/>
              </a:spcAft>
            </a:pPr>
            <a:endParaRPr lang="zh-CN" altLang="en-US" sz="2400" dirty="0"/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C052E77F-4140-4984-B346-DD0431B0B14B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381000"/>
            <a:ext cx="3479453" cy="1289049"/>
            <a:chOff x="1015" y="2659"/>
            <a:chExt cx="1892" cy="812"/>
          </a:xfrm>
        </p:grpSpPr>
        <p:sp>
          <p:nvSpPr>
            <p:cNvPr id="5" name="Oval 8">
              <a:extLst>
                <a:ext uri="{FF2B5EF4-FFF2-40B4-BE49-F238E27FC236}">
                  <a16:creationId xmlns:a16="http://schemas.microsoft.com/office/drawing/2014/main" id="{9C548D16-9A88-4367-BEA1-D577ABBE9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" y="2953"/>
              <a:ext cx="330" cy="37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endPara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E118B7FE-4CA0-4CE5-B9FD-042359BA3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2953"/>
              <a:ext cx="318" cy="37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endPara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599184EE-EBA2-4734-ADE4-E19B55510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102"/>
              <a:ext cx="1134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F7619180-F210-442D-A2B3-C30608732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5" y="2817"/>
              <a:ext cx="640" cy="29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活动</a:t>
              </a:r>
              <a:r>
                <a:rPr lang="en-US" altLang="zh-CN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0D89BB7A-D7F9-4134-B731-DA420C2C1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3180"/>
              <a:ext cx="907" cy="29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时间为</a:t>
              </a:r>
              <a:r>
                <a:rPr lang="en-US" altLang="zh-CN" b="1" i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5F916A60-48BD-4ED8-984C-EFD002853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5" y="2659"/>
              <a:ext cx="454" cy="52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ve</a:t>
              </a:r>
              <a:r>
                <a:rPr lang="en-US" altLang="zh-CN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lang="en-US" altLang="zh-CN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lang="en-US" altLang="zh-CN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E4E69C11-092C-4688-A58D-DD5C28E44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3" y="2674"/>
              <a:ext cx="454" cy="52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vl</a:t>
              </a:r>
              <a:r>
                <a:rPr lang="en-US" altLang="zh-CN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lang="en-US" altLang="zh-CN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y</a:t>
              </a:r>
              <a:r>
                <a:rPr lang="en-US" altLang="zh-CN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407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609600" y="3979999"/>
            <a:ext cx="7549558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)=0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)+c(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)=6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)+c(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)=4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)+c(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)=5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)=MAX(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)+c(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)+c(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)}=MAX{7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5}=7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700716" y="3484208"/>
            <a:ext cx="4960589" cy="37237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计算各事件的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如下：</a:t>
            </a:r>
            <a:endParaRPr lang="zh-CN" altLang="en-US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85800" y="557293"/>
            <a:ext cx="6429420" cy="2441034"/>
            <a:chOff x="785786" y="3357562"/>
            <a:chExt cx="6429420" cy="2441034"/>
          </a:xfrm>
        </p:grpSpPr>
        <p:sp>
          <p:nvSpPr>
            <p:cNvPr id="7" name="椭圆 6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>
              <a:cxnSpLocks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6"/>
              <a:endCxn id="9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cxnSpLocks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068795">
              <a:off x="2786050" y="338721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4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=1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38790">
              <a:off x="1133695" y="3596063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=6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852" y="414338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111226">
              <a:off x="1000100" y="4893984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=5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直接箭头连接符 22"/>
            <p:cNvCxnSpPr>
              <a:stCxn id="8" idx="6"/>
              <a:endCxn id="18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9" idx="6"/>
              <a:endCxn id="18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cxnSpLocks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cxnSpLocks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0" idx="6"/>
              <a:endCxn id="19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20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2" idx="6"/>
              <a:endCxn id="20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9" idx="6"/>
              <a:endCxn id="20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57554" y="5429264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6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=2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0954755">
              <a:off x="2786050" y="438734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5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=1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757424">
              <a:off x="4143372" y="338721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7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=9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884236">
              <a:off x="4071934" y="438734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8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=7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2002685">
              <a:off x="6072198" y="367296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10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=2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8" y="4129443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11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9402789">
              <a:off x="6072198" y="4958846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9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  <p:sp>
        <p:nvSpPr>
          <p:cNvPr id="58" name="Text Box 39"/>
          <p:cNvSpPr txBox="1">
            <a:spLocks noChangeArrowheads="1"/>
          </p:cNvSpPr>
          <p:nvPr/>
        </p:nvSpPr>
        <p:spPr bwMode="auto">
          <a:xfrm>
            <a:off x="8681819" y="3327758"/>
            <a:ext cx="3834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</p:txBody>
      </p:sp>
      <p:grpSp>
        <p:nvGrpSpPr>
          <p:cNvPr id="59" name="Group 76"/>
          <p:cNvGrpSpPr>
            <a:grpSpLocks/>
          </p:cNvGrpSpPr>
          <p:nvPr/>
        </p:nvGrpSpPr>
        <p:grpSpPr bwMode="auto">
          <a:xfrm>
            <a:off x="8417186" y="3000733"/>
            <a:ext cx="2416175" cy="3128962"/>
            <a:chOff x="667" y="2184"/>
            <a:chExt cx="1522" cy="1971"/>
          </a:xfrm>
        </p:grpSpPr>
        <p:sp>
          <p:nvSpPr>
            <p:cNvPr id="60" name="Line 43"/>
            <p:cNvSpPr>
              <a:spLocks noChangeShapeType="1"/>
            </p:cNvSpPr>
            <p:nvPr/>
          </p:nvSpPr>
          <p:spPr bwMode="auto">
            <a:xfrm>
              <a:off x="667" y="3178"/>
              <a:ext cx="1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grpSp>
          <p:nvGrpSpPr>
            <p:cNvPr id="61" name="Group 75"/>
            <p:cNvGrpSpPr>
              <a:grpSpLocks/>
            </p:cNvGrpSpPr>
            <p:nvPr/>
          </p:nvGrpSpPr>
          <p:grpSpPr bwMode="auto">
            <a:xfrm>
              <a:off x="667" y="2184"/>
              <a:ext cx="1522" cy="1971"/>
              <a:chOff x="667" y="2184"/>
              <a:chExt cx="1522" cy="1971"/>
            </a:xfrm>
          </p:grpSpPr>
          <p:sp>
            <p:nvSpPr>
              <p:cNvPr id="62" name="Rectangle 36"/>
              <p:cNvSpPr>
                <a:spLocks noChangeArrowheads="1"/>
              </p:cNvSpPr>
              <p:nvPr/>
            </p:nvSpPr>
            <p:spPr bwMode="auto">
              <a:xfrm>
                <a:off x="667" y="2189"/>
                <a:ext cx="1522" cy="19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3" name="Line 37"/>
              <p:cNvSpPr>
                <a:spLocks noChangeShapeType="1"/>
              </p:cNvSpPr>
              <p:nvPr/>
            </p:nvSpPr>
            <p:spPr bwMode="auto">
              <a:xfrm>
                <a:off x="667" y="2422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4" name="Text Box 38"/>
              <p:cNvSpPr txBox="1">
                <a:spLocks noChangeArrowheads="1"/>
              </p:cNvSpPr>
              <p:nvPr/>
            </p:nvSpPr>
            <p:spPr bwMode="auto">
              <a:xfrm>
                <a:off x="753" y="2184"/>
                <a:ext cx="128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 dirty="0">
                    <a:solidFill>
                      <a:srgbClr val="C00000"/>
                    </a:solidFill>
                    <a:latin typeface="Times New Roman" pitchFamily="18" charset="0"/>
                  </a:rPr>
                  <a:t>顶点       </a:t>
                </a:r>
                <a:r>
                  <a:rPr kumimoji="1" lang="en-US" altLang="zh-CN" sz="2000" b="1" dirty="0" err="1">
                    <a:solidFill>
                      <a:srgbClr val="C00000"/>
                    </a:solidFill>
                    <a:latin typeface="Times New Roman" pitchFamily="18" charset="0"/>
                  </a:rPr>
                  <a:t>ve</a:t>
                </a:r>
                <a:r>
                  <a:rPr kumimoji="1" lang="en-US" altLang="zh-CN" sz="2000" b="1" dirty="0">
                    <a:solidFill>
                      <a:srgbClr val="C00000"/>
                    </a:solidFill>
                    <a:latin typeface="Times New Roman" pitchFamily="18" charset="0"/>
                  </a:rPr>
                  <a:t>       </a:t>
                </a:r>
                <a:r>
                  <a:rPr kumimoji="1" lang="en-US" altLang="zh-CN" sz="2000" b="1" dirty="0" err="1">
                    <a:solidFill>
                      <a:srgbClr val="C00000"/>
                    </a:solidFill>
                    <a:latin typeface="Times New Roman" pitchFamily="18" charset="0"/>
                  </a:rPr>
                  <a:t>vl</a:t>
                </a:r>
                <a:endParaRPr kumimoji="1" lang="en-US" altLang="zh-CN" sz="2000" b="1" dirty="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5" name="Line 40"/>
              <p:cNvSpPr>
                <a:spLocks noChangeShapeType="1"/>
              </p:cNvSpPr>
              <p:nvPr/>
            </p:nvSpPr>
            <p:spPr bwMode="auto">
              <a:xfrm>
                <a:off x="667" y="2600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6" name="Line 41"/>
              <p:cNvSpPr>
                <a:spLocks noChangeShapeType="1"/>
              </p:cNvSpPr>
              <p:nvPr/>
            </p:nvSpPr>
            <p:spPr bwMode="auto">
              <a:xfrm>
                <a:off x="667" y="2792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7" name="Line 42"/>
              <p:cNvSpPr>
                <a:spLocks noChangeShapeType="1"/>
              </p:cNvSpPr>
              <p:nvPr/>
            </p:nvSpPr>
            <p:spPr bwMode="auto">
              <a:xfrm>
                <a:off x="667" y="2985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8" name="Line 44"/>
              <p:cNvSpPr>
                <a:spLocks noChangeShapeType="1"/>
              </p:cNvSpPr>
              <p:nvPr/>
            </p:nvSpPr>
            <p:spPr bwMode="auto">
              <a:xfrm>
                <a:off x="667" y="3370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9" name="Line 45"/>
              <p:cNvSpPr>
                <a:spLocks noChangeShapeType="1"/>
              </p:cNvSpPr>
              <p:nvPr/>
            </p:nvSpPr>
            <p:spPr bwMode="auto">
              <a:xfrm>
                <a:off x="667" y="3563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0" name="Line 46"/>
              <p:cNvSpPr>
                <a:spLocks noChangeShapeType="1"/>
              </p:cNvSpPr>
              <p:nvPr/>
            </p:nvSpPr>
            <p:spPr bwMode="auto">
              <a:xfrm>
                <a:off x="667" y="3756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1" name="Line 47"/>
              <p:cNvSpPr>
                <a:spLocks noChangeShapeType="1"/>
              </p:cNvSpPr>
              <p:nvPr/>
            </p:nvSpPr>
            <p:spPr bwMode="auto">
              <a:xfrm>
                <a:off x="667" y="3949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2" name="Line 48"/>
              <p:cNvSpPr>
                <a:spLocks noChangeShapeType="1"/>
              </p:cNvSpPr>
              <p:nvPr/>
            </p:nvSpPr>
            <p:spPr bwMode="auto">
              <a:xfrm>
                <a:off x="1233" y="2189"/>
                <a:ext cx="0" cy="19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Line 49"/>
              <p:cNvSpPr>
                <a:spLocks noChangeShapeType="1"/>
              </p:cNvSpPr>
              <p:nvPr/>
            </p:nvSpPr>
            <p:spPr bwMode="auto">
              <a:xfrm>
                <a:off x="1734" y="2189"/>
                <a:ext cx="0" cy="19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</p:grpSp>
      </p:grpSp>
      <p:sp>
        <p:nvSpPr>
          <p:cNvPr id="74" name="Text Box 50"/>
          <p:cNvSpPr txBox="1">
            <a:spLocks noChangeArrowheads="1"/>
          </p:cNvSpPr>
          <p:nvPr/>
        </p:nvSpPr>
        <p:spPr bwMode="auto">
          <a:xfrm>
            <a:off x="9544439" y="3338870"/>
            <a:ext cx="31290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5" name="Text Box 6">
            <a:extLst>
              <a:ext uri="{FF2B5EF4-FFF2-40B4-BE49-F238E27FC236}">
                <a16:creationId xmlns:a16="http://schemas.microsoft.com/office/drawing/2014/main" id="{487C7225-026B-4FB6-ABBF-51E53B166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767483"/>
            <a:ext cx="3957660" cy="176490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先进行拓扑排序，假设拓扑序列为：</a:t>
            </a:r>
            <a:endParaRPr kumimoji="1" lang="en-US" altLang="zh-CN" b="1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en-US" altLang="zh-CN" b="1" i="1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ABCDEFGHI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735B36-80A1-4B10-B7BE-7F087B33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26" y="3103327"/>
            <a:ext cx="6895174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69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3A6EB-94DE-4C89-9D95-95AC3B60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非连通图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F3CB99D-0F75-488A-B24F-11EE6B1BA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4572000" cy="5105400"/>
          </a:xfrm>
        </p:spPr>
        <p:txBody>
          <a:bodyPr/>
          <a:lstStyle/>
          <a:p>
            <a:r>
              <a:rPr lang="zh-CN" altLang="en-US" dirty="0"/>
              <a:t>对右图进行深度优先搜索遍历，三次调用深度优先搜索（</a:t>
            </a:r>
            <a:r>
              <a:rPr lang="en-US" altLang="zh-CN" dirty="0" err="1"/>
              <a:t>DepthFirstSearch</a:t>
            </a:r>
            <a:r>
              <a:rPr lang="zh-CN" altLang="en-US" dirty="0"/>
              <a:t>）过程得到的访问顶点序列为：</a:t>
            </a:r>
          </a:p>
          <a:p>
            <a:r>
              <a:rPr lang="zh-CN" altLang="en-US" dirty="0"/>
              <a:t>序列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9 </a:t>
            </a:r>
          </a:p>
          <a:p>
            <a:r>
              <a:rPr lang="zh-CN" altLang="en-US" dirty="0"/>
              <a:t>序列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</a:p>
          <a:p>
            <a:r>
              <a:rPr lang="zh-CN" altLang="en-US" dirty="0"/>
              <a:t>序列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618938-1856-47A4-9873-252AAD9D3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447800"/>
            <a:ext cx="65055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039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381003" y="3396809"/>
            <a:ext cx="9286869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F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E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)+c(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_GB2312" pitchFamily="49" charset="-122"/>
              </a:rPr>
              <a:t>7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)=7+9=16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G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E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)+c(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_GB2312" pitchFamily="49" charset="-122"/>
              </a:rPr>
              <a:t>8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)=7+7=14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H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D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)+c(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_GB2312" pitchFamily="49" charset="-122"/>
              </a:rPr>
              <a:t>6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)=5+2=7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b="1" dirty="0" err="1">
                <a:solidFill>
                  <a:srgbClr val="FF0000"/>
                </a:solidFill>
                <a:ea typeface="楷体_GB2312" pitchFamily="49" charset="-122"/>
              </a:rPr>
              <a:t>ve</a:t>
            </a:r>
            <a:r>
              <a:rPr kumimoji="1" lang="en-US" altLang="zh-CN" b="1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kumimoji="1" lang="en-US" altLang="zh-CN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=MAX{</a:t>
            </a: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F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)+c(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_GB2312" pitchFamily="49" charset="-122"/>
              </a:rPr>
              <a:t>10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kumimoji="1" lang="zh-CN" altLang="en-US" b="1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G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)+c(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_GB2312" pitchFamily="49" charset="-122"/>
              </a:rPr>
              <a:t>11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kumimoji="1" lang="zh-CN" altLang="en-US" b="1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H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)+c(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_GB2312" pitchFamily="49" charset="-122"/>
              </a:rPr>
              <a:t>9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)}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            =MAX(18</a:t>
            </a:r>
            <a:r>
              <a:rPr kumimoji="1" lang="zh-CN" altLang="en-US" b="1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18</a:t>
            </a:r>
            <a:r>
              <a:rPr kumimoji="1" lang="zh-CN" altLang="en-US" b="1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11}=18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309786" y="571480"/>
            <a:ext cx="6429420" cy="2441034"/>
            <a:chOff x="785786" y="3357562"/>
            <a:chExt cx="6429420" cy="244103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箭头连接符 8"/>
            <p:cNvCxnSpPr>
              <a:cxnSpLocks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cxnSpLocks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38721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4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=1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596063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=6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893984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=5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cxnSpLocks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cxnSpLocks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6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=2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5">
              <a:off x="2786050" y="438734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5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=1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4">
              <a:off x="4143372" y="338721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7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=9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38734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8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=7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67296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10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=2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11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4958846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9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412862" y="3648013"/>
            <a:ext cx="3834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</p:txBody>
      </p:sp>
      <p:grpSp>
        <p:nvGrpSpPr>
          <p:cNvPr id="42" name="Group 76"/>
          <p:cNvGrpSpPr>
            <a:grpSpLocks/>
          </p:cNvGrpSpPr>
          <p:nvPr/>
        </p:nvGrpSpPr>
        <p:grpSpPr bwMode="auto">
          <a:xfrm>
            <a:off x="8148229" y="3320988"/>
            <a:ext cx="2416175" cy="3128962"/>
            <a:chOff x="667" y="2184"/>
            <a:chExt cx="1522" cy="1971"/>
          </a:xfrm>
        </p:grpSpPr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667" y="3178"/>
              <a:ext cx="1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grpSp>
          <p:nvGrpSpPr>
            <p:cNvPr id="44" name="Group 75"/>
            <p:cNvGrpSpPr>
              <a:grpSpLocks/>
            </p:cNvGrpSpPr>
            <p:nvPr/>
          </p:nvGrpSpPr>
          <p:grpSpPr bwMode="auto">
            <a:xfrm>
              <a:off x="667" y="2184"/>
              <a:ext cx="1522" cy="1971"/>
              <a:chOff x="667" y="2184"/>
              <a:chExt cx="1522" cy="1971"/>
            </a:xfrm>
          </p:grpSpPr>
          <p:sp>
            <p:nvSpPr>
              <p:cNvPr id="45" name="Rectangle 36"/>
              <p:cNvSpPr>
                <a:spLocks noChangeArrowheads="1"/>
              </p:cNvSpPr>
              <p:nvPr/>
            </p:nvSpPr>
            <p:spPr bwMode="auto">
              <a:xfrm>
                <a:off x="667" y="2189"/>
                <a:ext cx="1522" cy="19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6" name="Line 37"/>
              <p:cNvSpPr>
                <a:spLocks noChangeShapeType="1"/>
              </p:cNvSpPr>
              <p:nvPr/>
            </p:nvSpPr>
            <p:spPr bwMode="auto">
              <a:xfrm>
                <a:off x="667" y="2422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47" name="Text Box 38"/>
              <p:cNvSpPr txBox="1">
                <a:spLocks noChangeArrowheads="1"/>
              </p:cNvSpPr>
              <p:nvPr/>
            </p:nvSpPr>
            <p:spPr bwMode="auto">
              <a:xfrm>
                <a:off x="753" y="2184"/>
                <a:ext cx="128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 dirty="0">
                    <a:solidFill>
                      <a:srgbClr val="C00000"/>
                    </a:solidFill>
                    <a:latin typeface="Times New Roman" pitchFamily="18" charset="0"/>
                  </a:rPr>
                  <a:t>顶点       </a:t>
                </a:r>
                <a:r>
                  <a:rPr kumimoji="1" lang="en-US" altLang="zh-CN" sz="2000" b="1" dirty="0" err="1">
                    <a:solidFill>
                      <a:srgbClr val="C00000"/>
                    </a:solidFill>
                    <a:latin typeface="Times New Roman" pitchFamily="18" charset="0"/>
                  </a:rPr>
                  <a:t>ve</a:t>
                </a:r>
                <a:r>
                  <a:rPr kumimoji="1" lang="en-US" altLang="zh-CN" sz="2000" b="1" dirty="0">
                    <a:solidFill>
                      <a:srgbClr val="C00000"/>
                    </a:solidFill>
                    <a:latin typeface="Times New Roman" pitchFamily="18" charset="0"/>
                  </a:rPr>
                  <a:t>       </a:t>
                </a:r>
                <a:r>
                  <a:rPr kumimoji="1" lang="en-US" altLang="zh-CN" sz="2000" b="1" dirty="0" err="1">
                    <a:solidFill>
                      <a:srgbClr val="C00000"/>
                    </a:solidFill>
                    <a:latin typeface="Times New Roman" pitchFamily="18" charset="0"/>
                  </a:rPr>
                  <a:t>vl</a:t>
                </a:r>
                <a:endParaRPr kumimoji="1" lang="en-US" altLang="zh-CN" sz="2000" b="1" dirty="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" name="Line 40"/>
              <p:cNvSpPr>
                <a:spLocks noChangeShapeType="1"/>
              </p:cNvSpPr>
              <p:nvPr/>
            </p:nvSpPr>
            <p:spPr bwMode="auto">
              <a:xfrm>
                <a:off x="667" y="2600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49" name="Line 41"/>
              <p:cNvSpPr>
                <a:spLocks noChangeShapeType="1"/>
              </p:cNvSpPr>
              <p:nvPr/>
            </p:nvSpPr>
            <p:spPr bwMode="auto">
              <a:xfrm>
                <a:off x="667" y="2792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Line 42"/>
              <p:cNvSpPr>
                <a:spLocks noChangeShapeType="1"/>
              </p:cNvSpPr>
              <p:nvPr/>
            </p:nvSpPr>
            <p:spPr bwMode="auto">
              <a:xfrm>
                <a:off x="667" y="2985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1" name="Line 44"/>
              <p:cNvSpPr>
                <a:spLocks noChangeShapeType="1"/>
              </p:cNvSpPr>
              <p:nvPr/>
            </p:nvSpPr>
            <p:spPr bwMode="auto">
              <a:xfrm>
                <a:off x="667" y="3370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2" name="Line 45"/>
              <p:cNvSpPr>
                <a:spLocks noChangeShapeType="1"/>
              </p:cNvSpPr>
              <p:nvPr/>
            </p:nvSpPr>
            <p:spPr bwMode="auto">
              <a:xfrm>
                <a:off x="667" y="3563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3" name="Line 46"/>
              <p:cNvSpPr>
                <a:spLocks noChangeShapeType="1"/>
              </p:cNvSpPr>
              <p:nvPr/>
            </p:nvSpPr>
            <p:spPr bwMode="auto">
              <a:xfrm>
                <a:off x="667" y="3756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4" name="Line 47"/>
              <p:cNvSpPr>
                <a:spLocks noChangeShapeType="1"/>
              </p:cNvSpPr>
              <p:nvPr/>
            </p:nvSpPr>
            <p:spPr bwMode="auto">
              <a:xfrm>
                <a:off x="667" y="3949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5" name="Line 48"/>
              <p:cNvSpPr>
                <a:spLocks noChangeShapeType="1"/>
              </p:cNvSpPr>
              <p:nvPr/>
            </p:nvSpPr>
            <p:spPr bwMode="auto">
              <a:xfrm>
                <a:off x="1233" y="2189"/>
                <a:ext cx="0" cy="19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6" name="Line 49"/>
              <p:cNvSpPr>
                <a:spLocks noChangeShapeType="1"/>
              </p:cNvSpPr>
              <p:nvPr/>
            </p:nvSpPr>
            <p:spPr bwMode="auto">
              <a:xfrm>
                <a:off x="1734" y="2189"/>
                <a:ext cx="0" cy="19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</p:grpSp>
      </p:grpSp>
      <p:sp>
        <p:nvSpPr>
          <p:cNvPr id="57" name="Text Box 50"/>
          <p:cNvSpPr txBox="1">
            <a:spLocks noChangeArrowheads="1"/>
          </p:cNvSpPr>
          <p:nvPr/>
        </p:nvSpPr>
        <p:spPr bwMode="auto">
          <a:xfrm>
            <a:off x="9275482" y="3659125"/>
            <a:ext cx="44114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7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16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14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7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18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181F44BC-39A8-4FE4-BD92-2398360AF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223" y="3046408"/>
            <a:ext cx="6895174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33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919660" y="4003879"/>
            <a:ext cx="533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)=18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H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kumimoji="1" lang="en-US" altLang="zh-CN" b="1" dirty="0">
                <a:solidFill>
                  <a:srgbClr val="0000FF"/>
                </a:solidFill>
                <a:latin typeface="宋体"/>
                <a:ea typeface="宋体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c(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_GB2312" pitchFamily="49" charset="-122"/>
              </a:rPr>
              <a:t>9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)=18-4=14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G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kumimoji="1" lang="en-US" altLang="zh-CN" b="1" dirty="0">
                <a:solidFill>
                  <a:srgbClr val="0000FF"/>
                </a:solidFill>
                <a:latin typeface="宋体" pitchFamily="2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c(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_GB2312" pitchFamily="49" charset="-122"/>
              </a:rPr>
              <a:t>11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)=18-4=14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F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kumimoji="1" lang="en-US" altLang="zh-CN" b="1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c(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_GB2312" pitchFamily="49" charset="-122"/>
              </a:rPr>
              <a:t>10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)=18-2=16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962032" y="491383"/>
            <a:ext cx="6429420" cy="2441034"/>
            <a:chOff x="785786" y="3357562"/>
            <a:chExt cx="6429420" cy="2441034"/>
          </a:xfrm>
        </p:grpSpPr>
        <p:sp>
          <p:nvSpPr>
            <p:cNvPr id="6" name="椭圆 5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直接箭头连接符 9"/>
            <p:cNvCxnSpPr>
              <a:cxnSpLocks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6"/>
              <a:endCxn id="8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cxnSpLocks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068795">
              <a:off x="2786050" y="338721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4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=1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9638790">
              <a:off x="1133695" y="3596063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=6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5852" y="414338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111226">
              <a:off x="1000100" y="4893984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=5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直接箭头连接符 21"/>
            <p:cNvCxnSpPr>
              <a:stCxn id="7" idx="6"/>
              <a:endCxn id="17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6"/>
              <a:endCxn id="17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cxnSpLocks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cxnSpLocks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8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9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19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6"/>
              <a:endCxn id="19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57554" y="5429264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6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=2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954755">
              <a:off x="2786050" y="438734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5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=1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0757424">
              <a:off x="4143372" y="338721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7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=9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884236">
              <a:off x="4071934" y="438734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8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=7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2002685">
              <a:off x="6072198" y="367296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10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=2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8" y="4214818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11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9402789">
              <a:off x="6072198" y="4958846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>
                  <a:solidFill>
                    <a:srgbClr val="3333FF"/>
                  </a:solidFill>
                  <a:ea typeface="楷体_GB2312" pitchFamily="49" charset="-122"/>
                </a:rPr>
                <a:t>9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  <p:sp>
        <p:nvSpPr>
          <p:cNvPr id="37" name="左箭头 36"/>
          <p:cNvSpPr/>
          <p:nvPr/>
        </p:nvSpPr>
        <p:spPr>
          <a:xfrm>
            <a:off x="5156615" y="3116819"/>
            <a:ext cx="6500858" cy="214314"/>
          </a:xfrm>
          <a:prstGeom prst="leftArrow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8304850" y="3720021"/>
            <a:ext cx="3834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</p:txBody>
      </p:sp>
      <p:grpSp>
        <p:nvGrpSpPr>
          <p:cNvPr id="43" name="Group 76"/>
          <p:cNvGrpSpPr>
            <a:grpSpLocks/>
          </p:cNvGrpSpPr>
          <p:nvPr/>
        </p:nvGrpSpPr>
        <p:grpSpPr bwMode="auto">
          <a:xfrm>
            <a:off x="8040217" y="3392996"/>
            <a:ext cx="2416175" cy="3128962"/>
            <a:chOff x="667" y="2184"/>
            <a:chExt cx="1522" cy="1971"/>
          </a:xfrm>
        </p:grpSpPr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667" y="3178"/>
              <a:ext cx="1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grpSp>
          <p:nvGrpSpPr>
            <p:cNvPr id="45" name="Group 75"/>
            <p:cNvGrpSpPr>
              <a:grpSpLocks/>
            </p:cNvGrpSpPr>
            <p:nvPr/>
          </p:nvGrpSpPr>
          <p:grpSpPr bwMode="auto">
            <a:xfrm>
              <a:off x="667" y="2184"/>
              <a:ext cx="1522" cy="1971"/>
              <a:chOff x="667" y="2184"/>
              <a:chExt cx="1522" cy="1971"/>
            </a:xfrm>
          </p:grpSpPr>
          <p:sp>
            <p:nvSpPr>
              <p:cNvPr id="46" name="Rectangle 36"/>
              <p:cNvSpPr>
                <a:spLocks noChangeArrowheads="1"/>
              </p:cNvSpPr>
              <p:nvPr/>
            </p:nvSpPr>
            <p:spPr bwMode="auto">
              <a:xfrm>
                <a:off x="667" y="2189"/>
                <a:ext cx="1522" cy="19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7" name="Line 37"/>
              <p:cNvSpPr>
                <a:spLocks noChangeShapeType="1"/>
              </p:cNvSpPr>
              <p:nvPr/>
            </p:nvSpPr>
            <p:spPr bwMode="auto">
              <a:xfrm>
                <a:off x="667" y="2422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48" name="Text Box 38"/>
              <p:cNvSpPr txBox="1">
                <a:spLocks noChangeArrowheads="1"/>
              </p:cNvSpPr>
              <p:nvPr/>
            </p:nvSpPr>
            <p:spPr bwMode="auto">
              <a:xfrm>
                <a:off x="753" y="2184"/>
                <a:ext cx="128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 dirty="0">
                    <a:solidFill>
                      <a:srgbClr val="C00000"/>
                    </a:solidFill>
                    <a:latin typeface="Times New Roman" pitchFamily="18" charset="0"/>
                  </a:rPr>
                  <a:t>顶点       </a:t>
                </a:r>
                <a:r>
                  <a:rPr kumimoji="1" lang="en-US" altLang="zh-CN" sz="2000" b="1" dirty="0" err="1">
                    <a:solidFill>
                      <a:srgbClr val="C00000"/>
                    </a:solidFill>
                    <a:latin typeface="Times New Roman" pitchFamily="18" charset="0"/>
                  </a:rPr>
                  <a:t>ve</a:t>
                </a:r>
                <a:r>
                  <a:rPr kumimoji="1" lang="en-US" altLang="zh-CN" sz="2000" b="1" dirty="0">
                    <a:solidFill>
                      <a:srgbClr val="C00000"/>
                    </a:solidFill>
                    <a:latin typeface="Times New Roman" pitchFamily="18" charset="0"/>
                  </a:rPr>
                  <a:t>       </a:t>
                </a:r>
                <a:r>
                  <a:rPr kumimoji="1" lang="en-US" altLang="zh-CN" sz="2000" b="1" dirty="0" err="1">
                    <a:solidFill>
                      <a:srgbClr val="C00000"/>
                    </a:solidFill>
                    <a:latin typeface="Times New Roman" pitchFamily="18" charset="0"/>
                  </a:rPr>
                  <a:t>vl</a:t>
                </a:r>
                <a:endParaRPr kumimoji="1" lang="en-US" altLang="zh-CN" sz="2000" b="1" dirty="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>
                <a:off x="667" y="2600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Line 41"/>
              <p:cNvSpPr>
                <a:spLocks noChangeShapeType="1"/>
              </p:cNvSpPr>
              <p:nvPr/>
            </p:nvSpPr>
            <p:spPr bwMode="auto">
              <a:xfrm>
                <a:off x="667" y="2792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1" name="Line 42"/>
              <p:cNvSpPr>
                <a:spLocks noChangeShapeType="1"/>
              </p:cNvSpPr>
              <p:nvPr/>
            </p:nvSpPr>
            <p:spPr bwMode="auto">
              <a:xfrm>
                <a:off x="667" y="2985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2" name="Line 44"/>
              <p:cNvSpPr>
                <a:spLocks noChangeShapeType="1"/>
              </p:cNvSpPr>
              <p:nvPr/>
            </p:nvSpPr>
            <p:spPr bwMode="auto">
              <a:xfrm>
                <a:off x="667" y="3370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3" name="Line 45"/>
              <p:cNvSpPr>
                <a:spLocks noChangeShapeType="1"/>
              </p:cNvSpPr>
              <p:nvPr/>
            </p:nvSpPr>
            <p:spPr bwMode="auto">
              <a:xfrm>
                <a:off x="667" y="3563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auto">
              <a:xfrm>
                <a:off x="667" y="3756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auto">
              <a:xfrm>
                <a:off x="667" y="3949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auto">
              <a:xfrm>
                <a:off x="1233" y="2189"/>
                <a:ext cx="0" cy="19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auto">
              <a:xfrm>
                <a:off x="1734" y="2189"/>
                <a:ext cx="0" cy="19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</p:grpSp>
      </p:grpSp>
      <p:sp>
        <p:nvSpPr>
          <p:cNvPr id="58" name="Text Box 50"/>
          <p:cNvSpPr txBox="1">
            <a:spLocks noChangeArrowheads="1"/>
          </p:cNvSpPr>
          <p:nvPr/>
        </p:nvSpPr>
        <p:spPr bwMode="auto">
          <a:xfrm>
            <a:off x="9167470" y="3731133"/>
            <a:ext cx="44114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7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16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14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7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18</a:t>
            </a:r>
          </a:p>
        </p:txBody>
      </p:sp>
      <p:sp>
        <p:nvSpPr>
          <p:cNvPr id="60" name="Text Box 50"/>
          <p:cNvSpPr txBox="1">
            <a:spLocks noChangeArrowheads="1"/>
          </p:cNvSpPr>
          <p:nvPr/>
        </p:nvSpPr>
        <p:spPr bwMode="auto">
          <a:xfrm>
            <a:off x="9836164" y="3717032"/>
            <a:ext cx="44114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16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14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14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18</a:t>
            </a:r>
          </a:p>
        </p:txBody>
      </p:sp>
      <p:sp>
        <p:nvSpPr>
          <p:cNvPr id="59" name="Text Box 5">
            <a:extLst>
              <a:ext uri="{FF2B5EF4-FFF2-40B4-BE49-F238E27FC236}">
                <a16:creationId xmlns:a16="http://schemas.microsoft.com/office/drawing/2014/main" id="{2E06DE6D-3496-42DA-8FDA-D26D050CB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887" y="1828114"/>
            <a:ext cx="4108068" cy="176490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拓扑序列为</a:t>
            </a:r>
            <a:r>
              <a:rPr kumimoji="1" lang="en-US" altLang="zh-CN" b="1" i="1" dirty="0" err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ABCDEFGHI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，按拓扑逆序</a:t>
            </a:r>
            <a:r>
              <a:rPr kumimoji="1" lang="en-US" altLang="zh-CN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IHGFEDCBA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计算各事件的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如下：</a:t>
            </a:r>
          </a:p>
        </p:txBody>
      </p:sp>
    </p:spTree>
    <p:extLst>
      <p:ext uri="{BB962C8B-B14F-4D97-AF65-F5344CB8AC3E}">
        <p14:creationId xmlns:p14="http://schemas.microsoft.com/office/powerpoint/2010/main" val="3015103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398740" y="3350073"/>
            <a:ext cx="8265836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E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)=MIN(</a:t>
            </a: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F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kumimoji="1" lang="en-US" altLang="zh-CN" b="1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c(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_GB2312" pitchFamily="49" charset="-122"/>
              </a:rPr>
              <a:t>7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kumimoji="1" lang="zh-CN" altLang="en-US" b="1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G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kumimoji="1" lang="en-US" altLang="zh-CN" b="1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c(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_GB2312" pitchFamily="49" charset="-122"/>
              </a:rPr>
              <a:t>8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)}={16-9</a:t>
            </a:r>
            <a:r>
              <a:rPr kumimoji="1" lang="zh-CN" altLang="en-US" b="1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14-7}= {7</a:t>
            </a:r>
            <a:r>
              <a:rPr kumimoji="1" lang="zh-CN" altLang="en-US" b="1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7}=7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D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H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kumimoji="1" lang="en-US" altLang="zh-CN" b="1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c(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_GB2312" pitchFamily="49" charset="-122"/>
              </a:rPr>
              <a:t>6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)=14-2=12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E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kumimoji="1" lang="en-US" altLang="zh-CN" b="1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c(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_GB2312" pitchFamily="49" charset="-122"/>
              </a:rPr>
              <a:t>5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)=7-1=6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E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kumimoji="1" lang="en-US" altLang="zh-CN" b="1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c(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_GB2312" pitchFamily="49" charset="-122"/>
              </a:rPr>
              <a:t>4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)=7-1=6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b="1" dirty="0" err="1">
                <a:solidFill>
                  <a:srgbClr val="FF0000"/>
                </a:solidFill>
                <a:ea typeface="楷体_GB2312" pitchFamily="49" charset="-122"/>
              </a:rPr>
              <a:t>vl</a:t>
            </a:r>
            <a:r>
              <a:rPr kumimoji="1" lang="en-US" altLang="zh-CN" b="1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kumimoji="1" lang="en-US" altLang="zh-CN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=MIN(</a:t>
            </a: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kumimoji="1" lang="en-US" altLang="zh-CN" b="1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c(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kumimoji="1" lang="zh-CN" altLang="en-US" b="1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kumimoji="1" lang="en-US" altLang="zh-CN" b="1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c(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kumimoji="1" lang="zh-CN" altLang="en-US" b="1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D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kumimoji="1" lang="en-US" altLang="zh-CN" b="1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c(</a:t>
            </a:r>
            <a:r>
              <a:rPr kumimoji="1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)}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         ={6-6</a:t>
            </a:r>
            <a:r>
              <a:rPr kumimoji="1" lang="zh-CN" altLang="en-US" b="1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6-4</a:t>
            </a:r>
            <a:r>
              <a:rPr kumimoji="1" lang="zh-CN" altLang="en-US" b="1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12-5}={0</a:t>
            </a:r>
            <a:r>
              <a:rPr kumimoji="1" lang="zh-CN" altLang="en-US" b="1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kumimoji="1" lang="zh-CN" altLang="en-US" b="1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7}=0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371600" y="538692"/>
            <a:ext cx="6429420" cy="2441034"/>
            <a:chOff x="785786" y="3357562"/>
            <a:chExt cx="6429420" cy="244103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箭头连接符 8"/>
            <p:cNvCxnSpPr>
              <a:cxnSpLocks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cxnSpLocks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38721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4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=1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596063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=6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893984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=5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cxnSpLocks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cxnSpLocks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6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=2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5">
              <a:off x="2786050" y="438734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5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=1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4">
              <a:off x="4143372" y="338721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7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=9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38734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8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=7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67296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10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=2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11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4958846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9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  <p:sp>
        <p:nvSpPr>
          <p:cNvPr id="36" name="左箭头 35"/>
          <p:cNvSpPr/>
          <p:nvPr/>
        </p:nvSpPr>
        <p:spPr>
          <a:xfrm>
            <a:off x="1566317" y="3051385"/>
            <a:ext cx="6500858" cy="214314"/>
          </a:xfrm>
          <a:prstGeom prst="leftArrow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9312540" y="3592724"/>
            <a:ext cx="3834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</p:txBody>
      </p:sp>
      <p:grpSp>
        <p:nvGrpSpPr>
          <p:cNvPr id="42" name="Group 76"/>
          <p:cNvGrpSpPr>
            <a:grpSpLocks/>
          </p:cNvGrpSpPr>
          <p:nvPr/>
        </p:nvGrpSpPr>
        <p:grpSpPr bwMode="auto">
          <a:xfrm>
            <a:off x="9047907" y="3265699"/>
            <a:ext cx="2416175" cy="3128962"/>
            <a:chOff x="667" y="2184"/>
            <a:chExt cx="1522" cy="1971"/>
          </a:xfrm>
        </p:grpSpPr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667" y="3178"/>
              <a:ext cx="1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grpSp>
          <p:nvGrpSpPr>
            <p:cNvPr id="44" name="Group 75"/>
            <p:cNvGrpSpPr>
              <a:grpSpLocks/>
            </p:cNvGrpSpPr>
            <p:nvPr/>
          </p:nvGrpSpPr>
          <p:grpSpPr bwMode="auto">
            <a:xfrm>
              <a:off x="667" y="2184"/>
              <a:ext cx="1522" cy="1971"/>
              <a:chOff x="667" y="2184"/>
              <a:chExt cx="1522" cy="1971"/>
            </a:xfrm>
          </p:grpSpPr>
          <p:sp>
            <p:nvSpPr>
              <p:cNvPr id="45" name="Rectangle 36"/>
              <p:cNvSpPr>
                <a:spLocks noChangeArrowheads="1"/>
              </p:cNvSpPr>
              <p:nvPr/>
            </p:nvSpPr>
            <p:spPr bwMode="auto">
              <a:xfrm>
                <a:off x="667" y="2189"/>
                <a:ext cx="1522" cy="19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6" name="Line 37"/>
              <p:cNvSpPr>
                <a:spLocks noChangeShapeType="1"/>
              </p:cNvSpPr>
              <p:nvPr/>
            </p:nvSpPr>
            <p:spPr bwMode="auto">
              <a:xfrm>
                <a:off x="667" y="2422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47" name="Text Box 38"/>
              <p:cNvSpPr txBox="1">
                <a:spLocks noChangeArrowheads="1"/>
              </p:cNvSpPr>
              <p:nvPr/>
            </p:nvSpPr>
            <p:spPr bwMode="auto">
              <a:xfrm>
                <a:off x="753" y="2184"/>
                <a:ext cx="128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 dirty="0">
                    <a:solidFill>
                      <a:srgbClr val="C00000"/>
                    </a:solidFill>
                    <a:latin typeface="Times New Roman" pitchFamily="18" charset="0"/>
                  </a:rPr>
                  <a:t>顶点       </a:t>
                </a:r>
                <a:r>
                  <a:rPr kumimoji="1" lang="en-US" altLang="zh-CN" sz="2000" b="1" dirty="0" err="1">
                    <a:solidFill>
                      <a:srgbClr val="C00000"/>
                    </a:solidFill>
                    <a:latin typeface="Times New Roman" pitchFamily="18" charset="0"/>
                  </a:rPr>
                  <a:t>ve</a:t>
                </a:r>
                <a:r>
                  <a:rPr kumimoji="1" lang="en-US" altLang="zh-CN" sz="2000" b="1" dirty="0">
                    <a:solidFill>
                      <a:srgbClr val="C00000"/>
                    </a:solidFill>
                    <a:latin typeface="Times New Roman" pitchFamily="18" charset="0"/>
                  </a:rPr>
                  <a:t>       </a:t>
                </a:r>
                <a:r>
                  <a:rPr kumimoji="1" lang="en-US" altLang="zh-CN" sz="2000" b="1" dirty="0" err="1">
                    <a:solidFill>
                      <a:srgbClr val="C00000"/>
                    </a:solidFill>
                    <a:latin typeface="Times New Roman" pitchFamily="18" charset="0"/>
                  </a:rPr>
                  <a:t>vl</a:t>
                </a:r>
                <a:endParaRPr kumimoji="1" lang="en-US" altLang="zh-CN" sz="2000" b="1" dirty="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" name="Line 40"/>
              <p:cNvSpPr>
                <a:spLocks noChangeShapeType="1"/>
              </p:cNvSpPr>
              <p:nvPr/>
            </p:nvSpPr>
            <p:spPr bwMode="auto">
              <a:xfrm>
                <a:off x="667" y="2600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49" name="Line 41"/>
              <p:cNvSpPr>
                <a:spLocks noChangeShapeType="1"/>
              </p:cNvSpPr>
              <p:nvPr/>
            </p:nvSpPr>
            <p:spPr bwMode="auto">
              <a:xfrm>
                <a:off x="667" y="2792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Line 42"/>
              <p:cNvSpPr>
                <a:spLocks noChangeShapeType="1"/>
              </p:cNvSpPr>
              <p:nvPr/>
            </p:nvSpPr>
            <p:spPr bwMode="auto">
              <a:xfrm>
                <a:off x="667" y="2985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1" name="Line 44"/>
              <p:cNvSpPr>
                <a:spLocks noChangeShapeType="1"/>
              </p:cNvSpPr>
              <p:nvPr/>
            </p:nvSpPr>
            <p:spPr bwMode="auto">
              <a:xfrm>
                <a:off x="667" y="3370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2" name="Line 45"/>
              <p:cNvSpPr>
                <a:spLocks noChangeShapeType="1"/>
              </p:cNvSpPr>
              <p:nvPr/>
            </p:nvSpPr>
            <p:spPr bwMode="auto">
              <a:xfrm>
                <a:off x="667" y="3563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3" name="Line 46"/>
              <p:cNvSpPr>
                <a:spLocks noChangeShapeType="1"/>
              </p:cNvSpPr>
              <p:nvPr/>
            </p:nvSpPr>
            <p:spPr bwMode="auto">
              <a:xfrm>
                <a:off x="667" y="3756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4" name="Line 47"/>
              <p:cNvSpPr>
                <a:spLocks noChangeShapeType="1"/>
              </p:cNvSpPr>
              <p:nvPr/>
            </p:nvSpPr>
            <p:spPr bwMode="auto">
              <a:xfrm>
                <a:off x="667" y="3949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5" name="Line 48"/>
              <p:cNvSpPr>
                <a:spLocks noChangeShapeType="1"/>
              </p:cNvSpPr>
              <p:nvPr/>
            </p:nvSpPr>
            <p:spPr bwMode="auto">
              <a:xfrm>
                <a:off x="1233" y="2189"/>
                <a:ext cx="0" cy="19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6" name="Line 49"/>
              <p:cNvSpPr>
                <a:spLocks noChangeShapeType="1"/>
              </p:cNvSpPr>
              <p:nvPr/>
            </p:nvSpPr>
            <p:spPr bwMode="auto">
              <a:xfrm>
                <a:off x="1734" y="2189"/>
                <a:ext cx="0" cy="19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</p:grpSp>
      </p:grpSp>
      <p:sp>
        <p:nvSpPr>
          <p:cNvPr id="57" name="Text Box 50"/>
          <p:cNvSpPr txBox="1">
            <a:spLocks noChangeArrowheads="1"/>
          </p:cNvSpPr>
          <p:nvPr/>
        </p:nvSpPr>
        <p:spPr bwMode="auto">
          <a:xfrm>
            <a:off x="10175160" y="3603836"/>
            <a:ext cx="44114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7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16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14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7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18</a:t>
            </a:r>
          </a:p>
        </p:txBody>
      </p:sp>
      <p:sp>
        <p:nvSpPr>
          <p:cNvPr id="58" name="Text Box 50"/>
          <p:cNvSpPr txBox="1">
            <a:spLocks noChangeArrowheads="1"/>
          </p:cNvSpPr>
          <p:nvPr/>
        </p:nvSpPr>
        <p:spPr bwMode="auto">
          <a:xfrm>
            <a:off x="10843854" y="3589735"/>
            <a:ext cx="44114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12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7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16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14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14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63913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555123" y="3258296"/>
            <a:ext cx="749744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计算各活动的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如下：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)=0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)-6=0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b="1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)=0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)-4=2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)=0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)-5=7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)=7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)=6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)-1=6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b="1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en-US" altLang="zh-CN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)=4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)-1=6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)=2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6003635" y="2593332"/>
            <a:ext cx="184731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7740" y="525161"/>
            <a:ext cx="6429420" cy="2441034"/>
            <a:chOff x="785786" y="3357562"/>
            <a:chExt cx="6429420" cy="2441034"/>
          </a:xfrm>
        </p:grpSpPr>
        <p:sp>
          <p:nvSpPr>
            <p:cNvPr id="6" name="椭圆 5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直接箭头连接符 9"/>
            <p:cNvCxnSpPr>
              <a:cxnSpLocks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6"/>
              <a:endCxn id="8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cxnSpLocks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068795">
              <a:off x="2786050" y="338721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4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=1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9638790">
              <a:off x="1133695" y="3596063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=6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5852" y="414338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111226">
              <a:off x="1000100" y="4893984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=5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直接箭头连接符 21"/>
            <p:cNvCxnSpPr>
              <a:stCxn id="7" idx="6"/>
              <a:endCxn id="17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6"/>
              <a:endCxn id="17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cxnSpLocks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cxnSpLocks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8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9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19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6"/>
              <a:endCxn id="19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57554" y="5429264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6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=2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954755">
              <a:off x="2786050" y="438734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5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=1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0757424">
              <a:off x="4143372" y="338721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7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=9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884236">
              <a:off x="4071934" y="438734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8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=7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2002685">
              <a:off x="6072198" y="367296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10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=2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8" y="4214818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11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9402789">
              <a:off x="6072198" y="4958846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9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  <p:sp>
        <p:nvSpPr>
          <p:cNvPr id="41" name="Text Box 67"/>
          <p:cNvSpPr txBox="1">
            <a:spLocks noChangeArrowheads="1"/>
          </p:cNvSpPr>
          <p:nvPr/>
        </p:nvSpPr>
        <p:spPr bwMode="auto">
          <a:xfrm>
            <a:off x="8482762" y="3136901"/>
            <a:ext cx="56938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a4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a7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a9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a10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a11</a:t>
            </a:r>
          </a:p>
        </p:txBody>
      </p:sp>
      <p:grpSp>
        <p:nvGrpSpPr>
          <p:cNvPr id="42" name="Group 77"/>
          <p:cNvGrpSpPr>
            <a:grpSpLocks/>
          </p:cNvGrpSpPr>
          <p:nvPr/>
        </p:nvGrpSpPr>
        <p:grpSpPr bwMode="auto">
          <a:xfrm>
            <a:off x="8305800" y="2819400"/>
            <a:ext cx="3122612" cy="3746500"/>
            <a:chOff x="3100" y="1817"/>
            <a:chExt cx="1967" cy="2360"/>
          </a:xfrm>
        </p:grpSpPr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3100" y="1833"/>
              <a:ext cx="1967" cy="2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" name="Line 55"/>
            <p:cNvSpPr>
              <a:spLocks noChangeShapeType="1"/>
            </p:cNvSpPr>
            <p:nvPr/>
          </p:nvSpPr>
          <p:spPr bwMode="auto">
            <a:xfrm>
              <a:off x="3100" y="2033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5" name="Text Box 56"/>
            <p:cNvSpPr txBox="1">
              <a:spLocks noChangeArrowheads="1"/>
            </p:cNvSpPr>
            <p:nvPr/>
          </p:nvSpPr>
          <p:spPr bwMode="auto">
            <a:xfrm>
              <a:off x="3142" y="1817"/>
              <a:ext cx="16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zh-CN" sz="2000" b="1" dirty="0">
                  <a:solidFill>
                    <a:srgbClr val="C00000"/>
                  </a:solidFill>
                  <a:latin typeface="Times New Roman" pitchFamily="18" charset="0"/>
                </a:rPr>
                <a:t>活动     </a:t>
              </a:r>
              <a:r>
                <a:rPr kumimoji="1" lang="en-US" altLang="zh-CN" sz="2000" b="1" dirty="0">
                  <a:solidFill>
                    <a:srgbClr val="C00000"/>
                  </a:solidFill>
                  <a:latin typeface="Times New Roman" pitchFamily="18" charset="0"/>
                </a:rPr>
                <a:t> </a:t>
              </a:r>
              <a:r>
                <a:rPr kumimoji="1" lang="zh-CN" altLang="zh-CN" sz="2000" b="1" dirty="0">
                  <a:solidFill>
                    <a:srgbClr val="C0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000" b="1" dirty="0">
                  <a:solidFill>
                    <a:srgbClr val="C00000"/>
                  </a:solidFill>
                  <a:latin typeface="Times New Roman" pitchFamily="18" charset="0"/>
                </a:rPr>
                <a:t>e         l       l-e</a:t>
              </a:r>
            </a:p>
          </p:txBody>
        </p:sp>
        <p:sp>
          <p:nvSpPr>
            <p:cNvPr id="46" name="Line 57"/>
            <p:cNvSpPr>
              <a:spLocks noChangeShapeType="1"/>
            </p:cNvSpPr>
            <p:nvPr/>
          </p:nvSpPr>
          <p:spPr bwMode="auto">
            <a:xfrm>
              <a:off x="3100" y="2226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7" name="Line 58"/>
            <p:cNvSpPr>
              <a:spLocks noChangeShapeType="1"/>
            </p:cNvSpPr>
            <p:nvPr/>
          </p:nvSpPr>
          <p:spPr bwMode="auto">
            <a:xfrm>
              <a:off x="3100" y="2420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8" name="Line 59"/>
            <p:cNvSpPr>
              <a:spLocks noChangeShapeType="1"/>
            </p:cNvSpPr>
            <p:nvPr/>
          </p:nvSpPr>
          <p:spPr bwMode="auto">
            <a:xfrm>
              <a:off x="3100" y="2614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9" name="Line 60"/>
            <p:cNvSpPr>
              <a:spLocks noChangeShapeType="1"/>
            </p:cNvSpPr>
            <p:nvPr/>
          </p:nvSpPr>
          <p:spPr bwMode="auto">
            <a:xfrm>
              <a:off x="3100" y="2807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0" name="Line 61"/>
            <p:cNvSpPr>
              <a:spLocks noChangeShapeType="1"/>
            </p:cNvSpPr>
            <p:nvPr/>
          </p:nvSpPr>
          <p:spPr bwMode="auto">
            <a:xfrm>
              <a:off x="3100" y="3001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1" name="Line 62"/>
            <p:cNvSpPr>
              <a:spLocks noChangeShapeType="1"/>
            </p:cNvSpPr>
            <p:nvPr/>
          </p:nvSpPr>
          <p:spPr bwMode="auto">
            <a:xfrm>
              <a:off x="3100" y="3195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" name="Line 63"/>
            <p:cNvSpPr>
              <a:spLocks noChangeShapeType="1"/>
            </p:cNvSpPr>
            <p:nvPr/>
          </p:nvSpPr>
          <p:spPr bwMode="auto">
            <a:xfrm>
              <a:off x="3100" y="3388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" name="Line 64"/>
            <p:cNvSpPr>
              <a:spLocks noChangeShapeType="1"/>
            </p:cNvSpPr>
            <p:nvPr/>
          </p:nvSpPr>
          <p:spPr bwMode="auto">
            <a:xfrm>
              <a:off x="3100" y="3582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4" name="Line 65"/>
            <p:cNvSpPr>
              <a:spLocks noChangeShapeType="1"/>
            </p:cNvSpPr>
            <p:nvPr/>
          </p:nvSpPr>
          <p:spPr bwMode="auto">
            <a:xfrm>
              <a:off x="3100" y="3776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5" name="Line 66"/>
            <p:cNvSpPr>
              <a:spLocks noChangeShapeType="1"/>
            </p:cNvSpPr>
            <p:nvPr/>
          </p:nvSpPr>
          <p:spPr bwMode="auto">
            <a:xfrm>
              <a:off x="3100" y="3970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6" name="Line 68"/>
            <p:cNvSpPr>
              <a:spLocks noChangeShapeType="1"/>
            </p:cNvSpPr>
            <p:nvPr/>
          </p:nvSpPr>
          <p:spPr bwMode="auto">
            <a:xfrm>
              <a:off x="3645" y="1833"/>
              <a:ext cx="0" cy="2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7" name="Line 69"/>
            <p:cNvSpPr>
              <a:spLocks noChangeShapeType="1"/>
            </p:cNvSpPr>
            <p:nvPr/>
          </p:nvSpPr>
          <p:spPr bwMode="auto">
            <a:xfrm>
              <a:off x="4067" y="1833"/>
              <a:ext cx="0" cy="2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8" name="Line 70"/>
            <p:cNvSpPr>
              <a:spLocks noChangeShapeType="1"/>
            </p:cNvSpPr>
            <p:nvPr/>
          </p:nvSpPr>
          <p:spPr bwMode="auto">
            <a:xfrm>
              <a:off x="4467" y="1833"/>
              <a:ext cx="0" cy="2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60" name="Group 100"/>
          <p:cNvGrpSpPr>
            <a:grpSpLocks/>
          </p:cNvGrpSpPr>
          <p:nvPr/>
        </p:nvGrpSpPr>
        <p:grpSpPr bwMode="auto">
          <a:xfrm>
            <a:off x="9342438" y="3119438"/>
            <a:ext cx="1655763" cy="396875"/>
            <a:chOff x="3753" y="2006"/>
            <a:chExt cx="1043" cy="250"/>
          </a:xfrm>
        </p:grpSpPr>
        <p:sp>
          <p:nvSpPr>
            <p:cNvPr id="61" name="Text Box 97"/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2" name="Text Box 98"/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3" name="Text Box 99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64" name="Group 101"/>
          <p:cNvGrpSpPr>
            <a:grpSpLocks/>
          </p:cNvGrpSpPr>
          <p:nvPr/>
        </p:nvGrpSpPr>
        <p:grpSpPr bwMode="auto">
          <a:xfrm>
            <a:off x="9342438" y="3424238"/>
            <a:ext cx="1655763" cy="396875"/>
            <a:chOff x="3753" y="2006"/>
            <a:chExt cx="1043" cy="250"/>
          </a:xfrm>
        </p:grpSpPr>
        <p:sp>
          <p:nvSpPr>
            <p:cNvPr id="65" name="Text Box 102"/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" name="Text Box 103"/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7" name="Text Box 104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68" name="Group 105"/>
          <p:cNvGrpSpPr>
            <a:grpSpLocks/>
          </p:cNvGrpSpPr>
          <p:nvPr/>
        </p:nvGrpSpPr>
        <p:grpSpPr bwMode="auto">
          <a:xfrm>
            <a:off x="9342438" y="4046538"/>
            <a:ext cx="1655763" cy="396875"/>
            <a:chOff x="3753" y="2006"/>
            <a:chExt cx="1043" cy="250"/>
          </a:xfrm>
        </p:grpSpPr>
        <p:sp>
          <p:nvSpPr>
            <p:cNvPr id="69" name="Text Box 106"/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0" name="Text Box 107"/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1" name="Text Box 108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72" name="Group 109"/>
          <p:cNvGrpSpPr>
            <a:grpSpLocks/>
          </p:cNvGrpSpPr>
          <p:nvPr/>
        </p:nvGrpSpPr>
        <p:grpSpPr bwMode="auto">
          <a:xfrm>
            <a:off x="9342438" y="4351338"/>
            <a:ext cx="1655763" cy="396875"/>
            <a:chOff x="3753" y="2006"/>
            <a:chExt cx="1043" cy="250"/>
          </a:xfrm>
        </p:grpSpPr>
        <p:sp>
          <p:nvSpPr>
            <p:cNvPr id="73" name="Text Box 110"/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4" name="Text Box 111"/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5" name="Text Box 112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100" name="Group 137"/>
          <p:cNvGrpSpPr>
            <a:grpSpLocks/>
          </p:cNvGrpSpPr>
          <p:nvPr/>
        </p:nvGrpSpPr>
        <p:grpSpPr bwMode="auto">
          <a:xfrm>
            <a:off x="9342438" y="3749676"/>
            <a:ext cx="1655763" cy="396875"/>
            <a:chOff x="3753" y="2006"/>
            <a:chExt cx="1043" cy="250"/>
          </a:xfrm>
        </p:grpSpPr>
        <p:sp>
          <p:nvSpPr>
            <p:cNvPr id="101" name="Text Box 138"/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2" name="Text Box 139"/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03" name="Text Box 140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pic>
        <p:nvPicPr>
          <p:cNvPr id="95" name="图片 94">
            <a:extLst>
              <a:ext uri="{FF2B5EF4-FFF2-40B4-BE49-F238E27FC236}">
                <a16:creationId xmlns:a16="http://schemas.microsoft.com/office/drawing/2014/main" id="{F4D4CBCF-E490-4925-9B44-CD0C3CEEC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435" y="292100"/>
            <a:ext cx="1892040" cy="25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99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152400" y="3426714"/>
            <a:ext cx="7876668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i="1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)=5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)-2=12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   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)=7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)=7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)-9=7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     </a:t>
            </a:r>
            <a:r>
              <a:rPr kumimoji="1" lang="en-US" altLang="zh-CN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en-US" altLang="zh-CN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)=7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)-7=7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     </a:t>
            </a:r>
            <a:r>
              <a:rPr kumimoji="1" lang="en-US" altLang="zh-CN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en-US" altLang="zh-CN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)=7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)-4=14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   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)=7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)=16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)-2=16, </a:t>
            </a:r>
            <a:r>
              <a:rPr kumimoji="1" lang="en-US" altLang="zh-CN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en-US" altLang="zh-CN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ve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)=14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vl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)-4=14, </a:t>
            </a:r>
            <a:r>
              <a:rPr kumimoji="1" lang="en-US" altLang="zh-CN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en-US" altLang="zh-CN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)=0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82680" y="530318"/>
            <a:ext cx="6429420" cy="2441034"/>
            <a:chOff x="785786" y="3357562"/>
            <a:chExt cx="6429420" cy="244103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箭头连接符 8"/>
            <p:cNvCxnSpPr>
              <a:cxnSpLocks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cxnSpLocks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38721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4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=1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596063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=6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893984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=5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cxnSpLocks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cxnSpLocks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6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=2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5">
              <a:off x="2786050" y="438734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5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=1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4">
              <a:off x="4143372" y="338721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7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=9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38734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8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=7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67296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10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=2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11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4958846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9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  <p:sp>
        <p:nvSpPr>
          <p:cNvPr id="40" name="Text Box 67"/>
          <p:cNvSpPr txBox="1">
            <a:spLocks noChangeArrowheads="1"/>
          </p:cNvSpPr>
          <p:nvPr/>
        </p:nvSpPr>
        <p:spPr bwMode="auto">
          <a:xfrm>
            <a:off x="8324868" y="3079858"/>
            <a:ext cx="56938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a4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a7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a9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a10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a11</a:t>
            </a:r>
          </a:p>
        </p:txBody>
      </p:sp>
      <p:grpSp>
        <p:nvGrpSpPr>
          <p:cNvPr id="41" name="Group 77"/>
          <p:cNvGrpSpPr>
            <a:grpSpLocks/>
          </p:cNvGrpSpPr>
          <p:nvPr/>
        </p:nvGrpSpPr>
        <p:grpSpPr bwMode="auto">
          <a:xfrm>
            <a:off x="8147906" y="2744896"/>
            <a:ext cx="3122612" cy="3763963"/>
            <a:chOff x="3100" y="1806"/>
            <a:chExt cx="1967" cy="2371"/>
          </a:xfrm>
        </p:grpSpPr>
        <p:sp>
          <p:nvSpPr>
            <p:cNvPr id="42" name="Rectangle 54"/>
            <p:cNvSpPr>
              <a:spLocks noChangeArrowheads="1"/>
            </p:cNvSpPr>
            <p:nvPr/>
          </p:nvSpPr>
          <p:spPr bwMode="auto">
            <a:xfrm>
              <a:off x="3100" y="1833"/>
              <a:ext cx="1967" cy="2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" name="Line 55"/>
            <p:cNvSpPr>
              <a:spLocks noChangeShapeType="1"/>
            </p:cNvSpPr>
            <p:nvPr/>
          </p:nvSpPr>
          <p:spPr bwMode="auto">
            <a:xfrm>
              <a:off x="3100" y="2033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4" name="Text Box 56"/>
            <p:cNvSpPr txBox="1">
              <a:spLocks noChangeArrowheads="1"/>
            </p:cNvSpPr>
            <p:nvPr/>
          </p:nvSpPr>
          <p:spPr bwMode="auto">
            <a:xfrm>
              <a:off x="3172" y="1806"/>
              <a:ext cx="16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zh-CN" sz="2000" b="1" dirty="0">
                  <a:solidFill>
                    <a:srgbClr val="C00000"/>
                  </a:solidFill>
                  <a:latin typeface="Times New Roman" pitchFamily="18" charset="0"/>
                </a:rPr>
                <a:t>活动     </a:t>
              </a:r>
              <a:r>
                <a:rPr kumimoji="1" lang="en-US" altLang="zh-CN" sz="2000" b="1" dirty="0">
                  <a:solidFill>
                    <a:srgbClr val="C00000"/>
                  </a:solidFill>
                  <a:latin typeface="Times New Roman" pitchFamily="18" charset="0"/>
                </a:rPr>
                <a:t>e          l        l-e</a:t>
              </a:r>
            </a:p>
          </p:txBody>
        </p:sp>
        <p:sp>
          <p:nvSpPr>
            <p:cNvPr id="45" name="Line 57"/>
            <p:cNvSpPr>
              <a:spLocks noChangeShapeType="1"/>
            </p:cNvSpPr>
            <p:nvPr/>
          </p:nvSpPr>
          <p:spPr bwMode="auto">
            <a:xfrm>
              <a:off x="3100" y="2226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3100" y="2420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7" name="Line 59"/>
            <p:cNvSpPr>
              <a:spLocks noChangeShapeType="1"/>
            </p:cNvSpPr>
            <p:nvPr/>
          </p:nvSpPr>
          <p:spPr bwMode="auto">
            <a:xfrm>
              <a:off x="3100" y="2614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8" name="Line 60"/>
            <p:cNvSpPr>
              <a:spLocks noChangeShapeType="1"/>
            </p:cNvSpPr>
            <p:nvPr/>
          </p:nvSpPr>
          <p:spPr bwMode="auto">
            <a:xfrm>
              <a:off x="3100" y="2807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>
              <a:off x="3100" y="3001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0" name="Line 62"/>
            <p:cNvSpPr>
              <a:spLocks noChangeShapeType="1"/>
            </p:cNvSpPr>
            <p:nvPr/>
          </p:nvSpPr>
          <p:spPr bwMode="auto">
            <a:xfrm>
              <a:off x="3100" y="3195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1" name="Line 63"/>
            <p:cNvSpPr>
              <a:spLocks noChangeShapeType="1"/>
            </p:cNvSpPr>
            <p:nvPr/>
          </p:nvSpPr>
          <p:spPr bwMode="auto">
            <a:xfrm>
              <a:off x="3100" y="3388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" name="Line 64"/>
            <p:cNvSpPr>
              <a:spLocks noChangeShapeType="1"/>
            </p:cNvSpPr>
            <p:nvPr/>
          </p:nvSpPr>
          <p:spPr bwMode="auto">
            <a:xfrm>
              <a:off x="3100" y="3582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" name="Line 65"/>
            <p:cNvSpPr>
              <a:spLocks noChangeShapeType="1"/>
            </p:cNvSpPr>
            <p:nvPr/>
          </p:nvSpPr>
          <p:spPr bwMode="auto">
            <a:xfrm>
              <a:off x="3100" y="3776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4" name="Line 66"/>
            <p:cNvSpPr>
              <a:spLocks noChangeShapeType="1"/>
            </p:cNvSpPr>
            <p:nvPr/>
          </p:nvSpPr>
          <p:spPr bwMode="auto">
            <a:xfrm>
              <a:off x="3100" y="3970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5" name="Line 68"/>
            <p:cNvSpPr>
              <a:spLocks noChangeShapeType="1"/>
            </p:cNvSpPr>
            <p:nvPr/>
          </p:nvSpPr>
          <p:spPr bwMode="auto">
            <a:xfrm>
              <a:off x="3645" y="1833"/>
              <a:ext cx="0" cy="2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6" name="Line 69"/>
            <p:cNvSpPr>
              <a:spLocks noChangeShapeType="1"/>
            </p:cNvSpPr>
            <p:nvPr/>
          </p:nvSpPr>
          <p:spPr bwMode="auto">
            <a:xfrm>
              <a:off x="4067" y="1833"/>
              <a:ext cx="0" cy="2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7" name="Line 70"/>
            <p:cNvSpPr>
              <a:spLocks noChangeShapeType="1"/>
            </p:cNvSpPr>
            <p:nvPr/>
          </p:nvSpPr>
          <p:spPr bwMode="auto">
            <a:xfrm>
              <a:off x="4467" y="1833"/>
              <a:ext cx="0" cy="2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58" name="Text Box 74"/>
          <p:cNvSpPr txBox="1">
            <a:spLocks noChangeArrowheads="1"/>
          </p:cNvSpPr>
          <p:nvPr/>
        </p:nvSpPr>
        <p:spPr bwMode="auto">
          <a:xfrm>
            <a:off x="10883169" y="3078270"/>
            <a:ext cx="38417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</a:t>
            </a: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</a:t>
            </a: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</a:t>
            </a: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</a:t>
            </a: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</a:t>
            </a: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</a:t>
            </a:r>
          </a:p>
        </p:txBody>
      </p:sp>
      <p:grpSp>
        <p:nvGrpSpPr>
          <p:cNvPr id="59" name="Group 100"/>
          <p:cNvGrpSpPr>
            <a:grpSpLocks/>
          </p:cNvGrpSpPr>
          <p:nvPr/>
        </p:nvGrpSpPr>
        <p:grpSpPr bwMode="auto">
          <a:xfrm>
            <a:off x="9184544" y="3062395"/>
            <a:ext cx="1655763" cy="396875"/>
            <a:chOff x="3753" y="2006"/>
            <a:chExt cx="1043" cy="250"/>
          </a:xfrm>
        </p:grpSpPr>
        <p:sp>
          <p:nvSpPr>
            <p:cNvPr id="60" name="Text Box 97"/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1" name="Text Box 98"/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2" name="Text Box 99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63" name="Group 101"/>
          <p:cNvGrpSpPr>
            <a:grpSpLocks/>
          </p:cNvGrpSpPr>
          <p:nvPr/>
        </p:nvGrpSpPr>
        <p:grpSpPr bwMode="auto">
          <a:xfrm>
            <a:off x="9184544" y="3367195"/>
            <a:ext cx="1655763" cy="396875"/>
            <a:chOff x="3753" y="2006"/>
            <a:chExt cx="1043" cy="250"/>
          </a:xfrm>
        </p:grpSpPr>
        <p:sp>
          <p:nvSpPr>
            <p:cNvPr id="64" name="Text Box 102"/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5" name="Text Box 103"/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" name="Text Box 104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67" name="Group 105"/>
          <p:cNvGrpSpPr>
            <a:grpSpLocks/>
          </p:cNvGrpSpPr>
          <p:nvPr/>
        </p:nvGrpSpPr>
        <p:grpSpPr bwMode="auto">
          <a:xfrm>
            <a:off x="9184544" y="3989495"/>
            <a:ext cx="1655763" cy="396875"/>
            <a:chOff x="3753" y="2006"/>
            <a:chExt cx="1043" cy="250"/>
          </a:xfrm>
        </p:grpSpPr>
        <p:sp>
          <p:nvSpPr>
            <p:cNvPr id="68" name="Text Box 106"/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9" name="Text Box 107"/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0" name="Text Box 108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71" name="Group 109"/>
          <p:cNvGrpSpPr>
            <a:grpSpLocks/>
          </p:cNvGrpSpPr>
          <p:nvPr/>
        </p:nvGrpSpPr>
        <p:grpSpPr bwMode="auto">
          <a:xfrm>
            <a:off x="9184544" y="4294295"/>
            <a:ext cx="1655763" cy="396875"/>
            <a:chOff x="3753" y="2006"/>
            <a:chExt cx="1043" cy="250"/>
          </a:xfrm>
        </p:grpSpPr>
        <p:sp>
          <p:nvSpPr>
            <p:cNvPr id="72" name="Text Box 110"/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3" name="Text Box 111"/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4" name="Text Box 112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75" name="Group 113"/>
          <p:cNvGrpSpPr>
            <a:grpSpLocks/>
          </p:cNvGrpSpPr>
          <p:nvPr/>
        </p:nvGrpSpPr>
        <p:grpSpPr bwMode="auto">
          <a:xfrm>
            <a:off x="9184544" y="4599094"/>
            <a:ext cx="1655763" cy="400050"/>
            <a:chOff x="3753" y="2006"/>
            <a:chExt cx="1043" cy="252"/>
          </a:xfrm>
        </p:grpSpPr>
        <p:sp>
          <p:nvSpPr>
            <p:cNvPr id="76" name="Text Box 114"/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7" name="Text Box 115"/>
            <p:cNvSpPr txBox="1">
              <a:spLocks noChangeArrowheads="1"/>
            </p:cNvSpPr>
            <p:nvPr/>
          </p:nvSpPr>
          <p:spPr bwMode="auto">
            <a:xfrm>
              <a:off x="4176" y="2006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78" name="Text Box 116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79" name="Group 117"/>
          <p:cNvGrpSpPr>
            <a:grpSpLocks/>
          </p:cNvGrpSpPr>
          <p:nvPr/>
        </p:nvGrpSpPr>
        <p:grpSpPr bwMode="auto">
          <a:xfrm>
            <a:off x="9184544" y="4903895"/>
            <a:ext cx="1655763" cy="396875"/>
            <a:chOff x="3753" y="2006"/>
            <a:chExt cx="1043" cy="250"/>
          </a:xfrm>
        </p:grpSpPr>
        <p:sp>
          <p:nvSpPr>
            <p:cNvPr id="80" name="Text Box 118"/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1" name="Text Box 119"/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2" name="Text Box 120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83" name="Group 121"/>
          <p:cNvGrpSpPr>
            <a:grpSpLocks/>
          </p:cNvGrpSpPr>
          <p:nvPr/>
        </p:nvGrpSpPr>
        <p:grpSpPr bwMode="auto">
          <a:xfrm>
            <a:off x="9184544" y="5208695"/>
            <a:ext cx="1655763" cy="396875"/>
            <a:chOff x="3753" y="2006"/>
            <a:chExt cx="1043" cy="250"/>
          </a:xfrm>
        </p:grpSpPr>
        <p:sp>
          <p:nvSpPr>
            <p:cNvPr id="84" name="Text Box 122"/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5" name="Text Box 123"/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6" name="Text Box 124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87" name="Group 125"/>
          <p:cNvGrpSpPr>
            <a:grpSpLocks/>
          </p:cNvGrpSpPr>
          <p:nvPr/>
        </p:nvGrpSpPr>
        <p:grpSpPr bwMode="auto">
          <a:xfrm>
            <a:off x="9184546" y="5513495"/>
            <a:ext cx="1657351" cy="400050"/>
            <a:chOff x="3753" y="2006"/>
            <a:chExt cx="1044" cy="252"/>
          </a:xfrm>
        </p:grpSpPr>
        <p:sp>
          <p:nvSpPr>
            <p:cNvPr id="88" name="Text Box 126"/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9" name="Text Box 127"/>
            <p:cNvSpPr txBox="1">
              <a:spLocks noChangeArrowheads="1"/>
            </p:cNvSpPr>
            <p:nvPr/>
          </p:nvSpPr>
          <p:spPr bwMode="auto">
            <a:xfrm>
              <a:off x="4176" y="2006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90" name="Text Box 128"/>
            <p:cNvSpPr txBox="1">
              <a:spLocks noChangeArrowheads="1"/>
            </p:cNvSpPr>
            <p:nvPr/>
          </p:nvSpPr>
          <p:spPr bwMode="auto">
            <a:xfrm>
              <a:off x="4600" y="200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91" name="Group 129"/>
          <p:cNvGrpSpPr>
            <a:grpSpLocks/>
          </p:cNvGrpSpPr>
          <p:nvPr/>
        </p:nvGrpSpPr>
        <p:grpSpPr bwMode="auto">
          <a:xfrm>
            <a:off x="9184544" y="5818295"/>
            <a:ext cx="1655763" cy="396875"/>
            <a:chOff x="3753" y="2006"/>
            <a:chExt cx="1043" cy="250"/>
          </a:xfrm>
        </p:grpSpPr>
        <p:sp>
          <p:nvSpPr>
            <p:cNvPr id="92" name="Text Box 130"/>
            <p:cNvSpPr txBox="1">
              <a:spLocks noChangeArrowheads="1"/>
            </p:cNvSpPr>
            <p:nvPr/>
          </p:nvSpPr>
          <p:spPr bwMode="auto">
            <a:xfrm>
              <a:off x="3753" y="200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93" name="Text Box 131"/>
            <p:cNvSpPr txBox="1">
              <a:spLocks noChangeArrowheads="1"/>
            </p:cNvSpPr>
            <p:nvPr/>
          </p:nvSpPr>
          <p:spPr bwMode="auto">
            <a:xfrm>
              <a:off x="4176" y="200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94" name="Text Box 132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5" name="Group 133"/>
          <p:cNvGrpSpPr>
            <a:grpSpLocks/>
          </p:cNvGrpSpPr>
          <p:nvPr/>
        </p:nvGrpSpPr>
        <p:grpSpPr bwMode="auto">
          <a:xfrm>
            <a:off x="9184544" y="6123095"/>
            <a:ext cx="1655763" cy="396875"/>
            <a:chOff x="3753" y="2006"/>
            <a:chExt cx="1043" cy="250"/>
          </a:xfrm>
        </p:grpSpPr>
        <p:sp>
          <p:nvSpPr>
            <p:cNvPr id="96" name="Text Box 134"/>
            <p:cNvSpPr txBox="1">
              <a:spLocks noChangeArrowheads="1"/>
            </p:cNvSpPr>
            <p:nvPr/>
          </p:nvSpPr>
          <p:spPr bwMode="auto">
            <a:xfrm>
              <a:off x="3753" y="200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97" name="Text Box 135"/>
            <p:cNvSpPr txBox="1">
              <a:spLocks noChangeArrowheads="1"/>
            </p:cNvSpPr>
            <p:nvPr/>
          </p:nvSpPr>
          <p:spPr bwMode="auto">
            <a:xfrm>
              <a:off x="4176" y="200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98" name="Text Box 136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9" name="Group 137"/>
          <p:cNvGrpSpPr>
            <a:grpSpLocks/>
          </p:cNvGrpSpPr>
          <p:nvPr/>
        </p:nvGrpSpPr>
        <p:grpSpPr bwMode="auto">
          <a:xfrm>
            <a:off x="9184544" y="3692633"/>
            <a:ext cx="1655763" cy="396875"/>
            <a:chOff x="3753" y="2006"/>
            <a:chExt cx="1043" cy="250"/>
          </a:xfrm>
        </p:grpSpPr>
        <p:sp>
          <p:nvSpPr>
            <p:cNvPr id="100" name="Text Box 138"/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1" name="Text Box 139"/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02" name="Text Box 140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pic>
        <p:nvPicPr>
          <p:cNvPr id="103" name="图片 102">
            <a:extLst>
              <a:ext uri="{FF2B5EF4-FFF2-40B4-BE49-F238E27FC236}">
                <a16:creationId xmlns:a16="http://schemas.microsoft.com/office/drawing/2014/main" id="{C27EA7EE-E720-494A-8905-0296133B8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958" y="231325"/>
            <a:ext cx="1892040" cy="25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54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583396" y="4204504"/>
            <a:ext cx="8062913" cy="22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由表可知，关键活动有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endParaRPr kumimoji="1" lang="en-US" altLang="zh-CN" b="1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因此关键路径有两条：</a:t>
            </a:r>
            <a:endParaRPr kumimoji="1" lang="en-US" altLang="zh-CN" b="1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zh-CN" altLang="en-US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endParaRPr kumimoji="1" lang="zh-CN" altLang="en-US" b="1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74928" y="1454141"/>
            <a:ext cx="6429420" cy="2441034"/>
            <a:chOff x="785786" y="3357562"/>
            <a:chExt cx="6429420" cy="244103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箭头连接符 8"/>
            <p:cNvCxnSpPr>
              <a:cxnSpLocks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cxnSpLocks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38721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4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=1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596063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=6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893984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=5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cxnSpLocks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cxnSpLocks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6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=2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5">
              <a:off x="2786050" y="438734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5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=1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4">
              <a:off x="4143372" y="338721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7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=9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38734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8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=7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67296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10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=2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11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4958846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9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  <p:sp>
        <p:nvSpPr>
          <p:cNvPr id="40" name="标题 1">
            <a:extLst>
              <a:ext uri="{FF2B5EF4-FFF2-40B4-BE49-F238E27FC236}">
                <a16:creationId xmlns:a16="http://schemas.microsoft.com/office/drawing/2014/main" id="{33AEE066-65D6-4885-BEB0-2B48EE4A168F}"/>
              </a:ext>
            </a:extLst>
          </p:cNvPr>
          <p:cNvSpPr txBox="1">
            <a:spLocks/>
          </p:cNvSpPr>
          <p:nvPr/>
        </p:nvSpPr>
        <p:spPr>
          <a:xfrm>
            <a:off x="914400" y="533400"/>
            <a:ext cx="103632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关键路径</a:t>
            </a:r>
          </a:p>
        </p:txBody>
      </p:sp>
      <p:sp>
        <p:nvSpPr>
          <p:cNvPr id="41" name="Text Box 67">
            <a:extLst>
              <a:ext uri="{FF2B5EF4-FFF2-40B4-BE49-F238E27FC236}">
                <a16:creationId xmlns:a16="http://schemas.microsoft.com/office/drawing/2014/main" id="{BA305454-84FC-4DD0-B337-59A317550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2690" y="1727792"/>
            <a:ext cx="56938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a4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a7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a9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a10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a11</a:t>
            </a:r>
          </a:p>
        </p:txBody>
      </p:sp>
      <p:grpSp>
        <p:nvGrpSpPr>
          <p:cNvPr id="42" name="Group 77">
            <a:extLst>
              <a:ext uri="{FF2B5EF4-FFF2-40B4-BE49-F238E27FC236}">
                <a16:creationId xmlns:a16="http://schemas.microsoft.com/office/drawing/2014/main" id="{D450DE2D-25AC-42D7-B04A-74958B2318F2}"/>
              </a:ext>
            </a:extLst>
          </p:cNvPr>
          <p:cNvGrpSpPr>
            <a:grpSpLocks/>
          </p:cNvGrpSpPr>
          <p:nvPr/>
        </p:nvGrpSpPr>
        <p:grpSpPr bwMode="auto">
          <a:xfrm>
            <a:off x="8705728" y="1392830"/>
            <a:ext cx="3122612" cy="3763963"/>
            <a:chOff x="3100" y="1806"/>
            <a:chExt cx="1967" cy="2371"/>
          </a:xfrm>
        </p:grpSpPr>
        <p:sp>
          <p:nvSpPr>
            <p:cNvPr id="43" name="Rectangle 54">
              <a:extLst>
                <a:ext uri="{FF2B5EF4-FFF2-40B4-BE49-F238E27FC236}">
                  <a16:creationId xmlns:a16="http://schemas.microsoft.com/office/drawing/2014/main" id="{94308CAC-7A0F-41B3-8230-9A7202E8B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1833"/>
              <a:ext cx="1967" cy="2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" name="Line 55">
              <a:extLst>
                <a:ext uri="{FF2B5EF4-FFF2-40B4-BE49-F238E27FC236}">
                  <a16:creationId xmlns:a16="http://schemas.microsoft.com/office/drawing/2014/main" id="{72AD9E86-FBED-41CB-A912-4C199E939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2033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5" name="Text Box 56">
              <a:extLst>
                <a:ext uri="{FF2B5EF4-FFF2-40B4-BE49-F238E27FC236}">
                  <a16:creationId xmlns:a16="http://schemas.microsoft.com/office/drawing/2014/main" id="{9F4C269A-665D-4C76-A461-09220CD44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1806"/>
              <a:ext cx="16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zh-CN" sz="2000" b="1" dirty="0">
                  <a:solidFill>
                    <a:srgbClr val="C00000"/>
                  </a:solidFill>
                  <a:latin typeface="Times New Roman" pitchFamily="18" charset="0"/>
                </a:rPr>
                <a:t>活动     </a:t>
              </a:r>
              <a:r>
                <a:rPr kumimoji="1" lang="en-US" altLang="zh-CN" sz="2000" b="1" dirty="0">
                  <a:solidFill>
                    <a:srgbClr val="C00000"/>
                  </a:solidFill>
                  <a:latin typeface="Times New Roman" pitchFamily="18" charset="0"/>
                </a:rPr>
                <a:t>e          l        l-e</a:t>
              </a:r>
            </a:p>
          </p:txBody>
        </p:sp>
        <p:sp>
          <p:nvSpPr>
            <p:cNvPr id="46" name="Line 57">
              <a:extLst>
                <a:ext uri="{FF2B5EF4-FFF2-40B4-BE49-F238E27FC236}">
                  <a16:creationId xmlns:a16="http://schemas.microsoft.com/office/drawing/2014/main" id="{10077DD7-A205-4B62-8E8C-7D3E2D00C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2226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7" name="Line 58">
              <a:extLst>
                <a:ext uri="{FF2B5EF4-FFF2-40B4-BE49-F238E27FC236}">
                  <a16:creationId xmlns:a16="http://schemas.microsoft.com/office/drawing/2014/main" id="{601F04E7-8B6C-4818-8C3E-76439F34B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2420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8" name="Line 59">
              <a:extLst>
                <a:ext uri="{FF2B5EF4-FFF2-40B4-BE49-F238E27FC236}">
                  <a16:creationId xmlns:a16="http://schemas.microsoft.com/office/drawing/2014/main" id="{8BECCE3A-5751-4989-9835-2AF283FAE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2614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9" name="Line 60">
              <a:extLst>
                <a:ext uri="{FF2B5EF4-FFF2-40B4-BE49-F238E27FC236}">
                  <a16:creationId xmlns:a16="http://schemas.microsoft.com/office/drawing/2014/main" id="{AE86652B-9ADD-494C-84BE-3DD887717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2807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0" name="Line 61">
              <a:extLst>
                <a:ext uri="{FF2B5EF4-FFF2-40B4-BE49-F238E27FC236}">
                  <a16:creationId xmlns:a16="http://schemas.microsoft.com/office/drawing/2014/main" id="{D74D899B-711E-4D80-A6BD-2EB3AA694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3001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1" name="Line 62">
              <a:extLst>
                <a:ext uri="{FF2B5EF4-FFF2-40B4-BE49-F238E27FC236}">
                  <a16:creationId xmlns:a16="http://schemas.microsoft.com/office/drawing/2014/main" id="{371F2F89-F68D-4A71-BF1C-972468BB3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3195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" name="Line 63">
              <a:extLst>
                <a:ext uri="{FF2B5EF4-FFF2-40B4-BE49-F238E27FC236}">
                  <a16:creationId xmlns:a16="http://schemas.microsoft.com/office/drawing/2014/main" id="{22B42C1F-2C50-43B5-BC57-C0EF6FAE0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3388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" name="Line 64">
              <a:extLst>
                <a:ext uri="{FF2B5EF4-FFF2-40B4-BE49-F238E27FC236}">
                  <a16:creationId xmlns:a16="http://schemas.microsoft.com/office/drawing/2014/main" id="{EE9861AF-44E1-495B-9370-14CE76341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3582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4" name="Line 65">
              <a:extLst>
                <a:ext uri="{FF2B5EF4-FFF2-40B4-BE49-F238E27FC236}">
                  <a16:creationId xmlns:a16="http://schemas.microsoft.com/office/drawing/2014/main" id="{9DE742E3-CFE7-4637-BD81-8E466FC06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3776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5" name="Line 66">
              <a:extLst>
                <a:ext uri="{FF2B5EF4-FFF2-40B4-BE49-F238E27FC236}">
                  <a16:creationId xmlns:a16="http://schemas.microsoft.com/office/drawing/2014/main" id="{8F5DD59C-0F5C-4627-BC12-43E0832D4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3970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6" name="Line 68">
              <a:extLst>
                <a:ext uri="{FF2B5EF4-FFF2-40B4-BE49-F238E27FC236}">
                  <a16:creationId xmlns:a16="http://schemas.microsoft.com/office/drawing/2014/main" id="{B39D5DE2-4D1B-4083-8282-1D05F61C2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5" y="1833"/>
              <a:ext cx="0" cy="2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7" name="Line 69">
              <a:extLst>
                <a:ext uri="{FF2B5EF4-FFF2-40B4-BE49-F238E27FC236}">
                  <a16:creationId xmlns:a16="http://schemas.microsoft.com/office/drawing/2014/main" id="{4DC0A08C-3554-4B1F-941D-A7278228C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7" y="1833"/>
              <a:ext cx="0" cy="2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8" name="Line 70">
              <a:extLst>
                <a:ext uri="{FF2B5EF4-FFF2-40B4-BE49-F238E27FC236}">
                  <a16:creationId xmlns:a16="http://schemas.microsoft.com/office/drawing/2014/main" id="{A8E1A6DF-C2C6-43F8-9C58-5AD89F106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" y="1833"/>
              <a:ext cx="0" cy="2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59" name="Text Box 74">
            <a:extLst>
              <a:ext uri="{FF2B5EF4-FFF2-40B4-BE49-F238E27FC236}">
                <a16:creationId xmlns:a16="http://schemas.microsoft.com/office/drawing/2014/main" id="{B0E7A472-923F-4B8C-8622-A1FEFAC05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0991" y="1726204"/>
            <a:ext cx="38417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</a:t>
            </a: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</a:t>
            </a: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</a:t>
            </a: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</a:t>
            </a: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</a:t>
            </a: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</a:t>
            </a:r>
          </a:p>
        </p:txBody>
      </p:sp>
      <p:grpSp>
        <p:nvGrpSpPr>
          <p:cNvPr id="60" name="Group 100">
            <a:extLst>
              <a:ext uri="{FF2B5EF4-FFF2-40B4-BE49-F238E27FC236}">
                <a16:creationId xmlns:a16="http://schemas.microsoft.com/office/drawing/2014/main" id="{93407141-951F-47A7-AF21-74D210CFA1D2}"/>
              </a:ext>
            </a:extLst>
          </p:cNvPr>
          <p:cNvGrpSpPr>
            <a:grpSpLocks/>
          </p:cNvGrpSpPr>
          <p:nvPr/>
        </p:nvGrpSpPr>
        <p:grpSpPr bwMode="auto">
          <a:xfrm>
            <a:off x="9742366" y="1710329"/>
            <a:ext cx="1655763" cy="396875"/>
            <a:chOff x="3753" y="2006"/>
            <a:chExt cx="1043" cy="250"/>
          </a:xfrm>
        </p:grpSpPr>
        <p:sp>
          <p:nvSpPr>
            <p:cNvPr id="61" name="Text Box 97">
              <a:extLst>
                <a:ext uri="{FF2B5EF4-FFF2-40B4-BE49-F238E27FC236}">
                  <a16:creationId xmlns:a16="http://schemas.microsoft.com/office/drawing/2014/main" id="{E8C0F744-CEA4-4C0D-9BC1-F0E6A68F9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2" name="Text Box 98">
              <a:extLst>
                <a:ext uri="{FF2B5EF4-FFF2-40B4-BE49-F238E27FC236}">
                  <a16:creationId xmlns:a16="http://schemas.microsoft.com/office/drawing/2014/main" id="{36386FEE-BA2D-426A-A62F-67188E09A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3" name="Text Box 99">
              <a:extLst>
                <a:ext uri="{FF2B5EF4-FFF2-40B4-BE49-F238E27FC236}">
                  <a16:creationId xmlns:a16="http://schemas.microsoft.com/office/drawing/2014/main" id="{D5627771-56CA-4B4F-9083-4D95700B3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64" name="Group 101">
            <a:extLst>
              <a:ext uri="{FF2B5EF4-FFF2-40B4-BE49-F238E27FC236}">
                <a16:creationId xmlns:a16="http://schemas.microsoft.com/office/drawing/2014/main" id="{F86E0408-62B9-490D-ACAB-87E57E677331}"/>
              </a:ext>
            </a:extLst>
          </p:cNvPr>
          <p:cNvGrpSpPr>
            <a:grpSpLocks/>
          </p:cNvGrpSpPr>
          <p:nvPr/>
        </p:nvGrpSpPr>
        <p:grpSpPr bwMode="auto">
          <a:xfrm>
            <a:off x="9742366" y="2015129"/>
            <a:ext cx="1655763" cy="396875"/>
            <a:chOff x="3753" y="2006"/>
            <a:chExt cx="1043" cy="250"/>
          </a:xfrm>
        </p:grpSpPr>
        <p:sp>
          <p:nvSpPr>
            <p:cNvPr id="65" name="Text Box 102">
              <a:extLst>
                <a:ext uri="{FF2B5EF4-FFF2-40B4-BE49-F238E27FC236}">
                  <a16:creationId xmlns:a16="http://schemas.microsoft.com/office/drawing/2014/main" id="{DE49222E-EAB2-42DC-BE23-E468D24A0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" name="Text Box 103">
              <a:extLst>
                <a:ext uri="{FF2B5EF4-FFF2-40B4-BE49-F238E27FC236}">
                  <a16:creationId xmlns:a16="http://schemas.microsoft.com/office/drawing/2014/main" id="{8959CC00-9E6C-4CCE-AA6C-0F51CD88A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7" name="Text Box 104">
              <a:extLst>
                <a:ext uri="{FF2B5EF4-FFF2-40B4-BE49-F238E27FC236}">
                  <a16:creationId xmlns:a16="http://schemas.microsoft.com/office/drawing/2014/main" id="{D0EC8BFE-ECF0-49DA-A9D8-F5CECBCED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68" name="Group 105">
            <a:extLst>
              <a:ext uri="{FF2B5EF4-FFF2-40B4-BE49-F238E27FC236}">
                <a16:creationId xmlns:a16="http://schemas.microsoft.com/office/drawing/2014/main" id="{537AD6C5-6EFB-43BA-B463-600C17C6D724}"/>
              </a:ext>
            </a:extLst>
          </p:cNvPr>
          <p:cNvGrpSpPr>
            <a:grpSpLocks/>
          </p:cNvGrpSpPr>
          <p:nvPr/>
        </p:nvGrpSpPr>
        <p:grpSpPr bwMode="auto">
          <a:xfrm>
            <a:off x="9742366" y="2637429"/>
            <a:ext cx="1655763" cy="396875"/>
            <a:chOff x="3753" y="2006"/>
            <a:chExt cx="1043" cy="250"/>
          </a:xfrm>
        </p:grpSpPr>
        <p:sp>
          <p:nvSpPr>
            <p:cNvPr id="69" name="Text Box 106">
              <a:extLst>
                <a:ext uri="{FF2B5EF4-FFF2-40B4-BE49-F238E27FC236}">
                  <a16:creationId xmlns:a16="http://schemas.microsoft.com/office/drawing/2014/main" id="{4ECAFCCF-2774-4629-8A12-07ED29ACE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0" name="Text Box 107">
              <a:extLst>
                <a:ext uri="{FF2B5EF4-FFF2-40B4-BE49-F238E27FC236}">
                  <a16:creationId xmlns:a16="http://schemas.microsoft.com/office/drawing/2014/main" id="{533E3B16-298B-4C6B-9A4E-AACA302EA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1" name="Text Box 108">
              <a:extLst>
                <a:ext uri="{FF2B5EF4-FFF2-40B4-BE49-F238E27FC236}">
                  <a16:creationId xmlns:a16="http://schemas.microsoft.com/office/drawing/2014/main" id="{E7EF81F2-ADD3-4CB7-99A7-4DFDC91DF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72" name="Group 109">
            <a:extLst>
              <a:ext uri="{FF2B5EF4-FFF2-40B4-BE49-F238E27FC236}">
                <a16:creationId xmlns:a16="http://schemas.microsoft.com/office/drawing/2014/main" id="{C19DC286-2FB0-4AFA-84BB-7E2F86891A58}"/>
              </a:ext>
            </a:extLst>
          </p:cNvPr>
          <p:cNvGrpSpPr>
            <a:grpSpLocks/>
          </p:cNvGrpSpPr>
          <p:nvPr/>
        </p:nvGrpSpPr>
        <p:grpSpPr bwMode="auto">
          <a:xfrm>
            <a:off x="9742366" y="2942229"/>
            <a:ext cx="1655763" cy="396875"/>
            <a:chOff x="3753" y="2006"/>
            <a:chExt cx="1043" cy="250"/>
          </a:xfrm>
        </p:grpSpPr>
        <p:sp>
          <p:nvSpPr>
            <p:cNvPr id="73" name="Text Box 110">
              <a:extLst>
                <a:ext uri="{FF2B5EF4-FFF2-40B4-BE49-F238E27FC236}">
                  <a16:creationId xmlns:a16="http://schemas.microsoft.com/office/drawing/2014/main" id="{275CB180-D291-4B5E-B431-55290FA7A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4" name="Text Box 111">
              <a:extLst>
                <a:ext uri="{FF2B5EF4-FFF2-40B4-BE49-F238E27FC236}">
                  <a16:creationId xmlns:a16="http://schemas.microsoft.com/office/drawing/2014/main" id="{FD61F4C7-C83B-4D33-B25E-FA2A23724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5" name="Text Box 112">
              <a:extLst>
                <a:ext uri="{FF2B5EF4-FFF2-40B4-BE49-F238E27FC236}">
                  <a16:creationId xmlns:a16="http://schemas.microsoft.com/office/drawing/2014/main" id="{6F6DD291-6AC5-428F-B242-D25EA2A30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76" name="Group 113">
            <a:extLst>
              <a:ext uri="{FF2B5EF4-FFF2-40B4-BE49-F238E27FC236}">
                <a16:creationId xmlns:a16="http://schemas.microsoft.com/office/drawing/2014/main" id="{E94A6934-310F-4DB4-BB2A-1DCA14CA75F8}"/>
              </a:ext>
            </a:extLst>
          </p:cNvPr>
          <p:cNvGrpSpPr>
            <a:grpSpLocks/>
          </p:cNvGrpSpPr>
          <p:nvPr/>
        </p:nvGrpSpPr>
        <p:grpSpPr bwMode="auto">
          <a:xfrm>
            <a:off x="9742366" y="3247028"/>
            <a:ext cx="1655763" cy="400050"/>
            <a:chOff x="3753" y="2006"/>
            <a:chExt cx="1043" cy="252"/>
          </a:xfrm>
        </p:grpSpPr>
        <p:sp>
          <p:nvSpPr>
            <p:cNvPr id="77" name="Text Box 114">
              <a:extLst>
                <a:ext uri="{FF2B5EF4-FFF2-40B4-BE49-F238E27FC236}">
                  <a16:creationId xmlns:a16="http://schemas.microsoft.com/office/drawing/2014/main" id="{8DBFBFB6-1956-42F4-8A73-910CC0AD1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8" name="Text Box 115">
              <a:extLst>
                <a:ext uri="{FF2B5EF4-FFF2-40B4-BE49-F238E27FC236}">
                  <a16:creationId xmlns:a16="http://schemas.microsoft.com/office/drawing/2014/main" id="{C3FB78A1-DC34-40FA-942C-DB0926871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06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79" name="Text Box 116">
              <a:extLst>
                <a:ext uri="{FF2B5EF4-FFF2-40B4-BE49-F238E27FC236}">
                  <a16:creationId xmlns:a16="http://schemas.microsoft.com/office/drawing/2014/main" id="{B5A95106-C51F-44E8-945C-6C80BEC24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80" name="Group 117">
            <a:extLst>
              <a:ext uri="{FF2B5EF4-FFF2-40B4-BE49-F238E27FC236}">
                <a16:creationId xmlns:a16="http://schemas.microsoft.com/office/drawing/2014/main" id="{42C433C6-B263-4D13-8569-25EC3613490D}"/>
              </a:ext>
            </a:extLst>
          </p:cNvPr>
          <p:cNvGrpSpPr>
            <a:grpSpLocks/>
          </p:cNvGrpSpPr>
          <p:nvPr/>
        </p:nvGrpSpPr>
        <p:grpSpPr bwMode="auto">
          <a:xfrm>
            <a:off x="9742366" y="3551829"/>
            <a:ext cx="1655763" cy="396875"/>
            <a:chOff x="3753" y="2006"/>
            <a:chExt cx="1043" cy="250"/>
          </a:xfrm>
        </p:grpSpPr>
        <p:sp>
          <p:nvSpPr>
            <p:cNvPr id="81" name="Text Box 118">
              <a:extLst>
                <a:ext uri="{FF2B5EF4-FFF2-40B4-BE49-F238E27FC236}">
                  <a16:creationId xmlns:a16="http://schemas.microsoft.com/office/drawing/2014/main" id="{0B7AD753-C513-4C8D-8356-46E69C9C7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2" name="Text Box 119">
              <a:extLst>
                <a:ext uri="{FF2B5EF4-FFF2-40B4-BE49-F238E27FC236}">
                  <a16:creationId xmlns:a16="http://schemas.microsoft.com/office/drawing/2014/main" id="{AE4FC154-6417-4ED5-A832-320FCE418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3" name="Text Box 120">
              <a:extLst>
                <a:ext uri="{FF2B5EF4-FFF2-40B4-BE49-F238E27FC236}">
                  <a16:creationId xmlns:a16="http://schemas.microsoft.com/office/drawing/2014/main" id="{BCF807B1-6A44-4E26-A689-5169F6D43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84" name="Group 121">
            <a:extLst>
              <a:ext uri="{FF2B5EF4-FFF2-40B4-BE49-F238E27FC236}">
                <a16:creationId xmlns:a16="http://schemas.microsoft.com/office/drawing/2014/main" id="{4A8F2470-F92A-49AE-A42D-38EF0B24E1D4}"/>
              </a:ext>
            </a:extLst>
          </p:cNvPr>
          <p:cNvGrpSpPr>
            <a:grpSpLocks/>
          </p:cNvGrpSpPr>
          <p:nvPr/>
        </p:nvGrpSpPr>
        <p:grpSpPr bwMode="auto">
          <a:xfrm>
            <a:off x="9742366" y="3856629"/>
            <a:ext cx="1655763" cy="396875"/>
            <a:chOff x="3753" y="2006"/>
            <a:chExt cx="1043" cy="250"/>
          </a:xfrm>
        </p:grpSpPr>
        <p:sp>
          <p:nvSpPr>
            <p:cNvPr id="85" name="Text Box 122">
              <a:extLst>
                <a:ext uri="{FF2B5EF4-FFF2-40B4-BE49-F238E27FC236}">
                  <a16:creationId xmlns:a16="http://schemas.microsoft.com/office/drawing/2014/main" id="{127A8552-BB23-45D7-9E5A-9B40B882E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6" name="Text Box 123">
              <a:extLst>
                <a:ext uri="{FF2B5EF4-FFF2-40B4-BE49-F238E27FC236}">
                  <a16:creationId xmlns:a16="http://schemas.microsoft.com/office/drawing/2014/main" id="{23EC0890-3B37-4155-BADA-87592B8C6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7" name="Text Box 124">
              <a:extLst>
                <a:ext uri="{FF2B5EF4-FFF2-40B4-BE49-F238E27FC236}">
                  <a16:creationId xmlns:a16="http://schemas.microsoft.com/office/drawing/2014/main" id="{080F699E-D150-4DD4-B7F5-096EC7447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88" name="Group 125">
            <a:extLst>
              <a:ext uri="{FF2B5EF4-FFF2-40B4-BE49-F238E27FC236}">
                <a16:creationId xmlns:a16="http://schemas.microsoft.com/office/drawing/2014/main" id="{14C695C3-5AC3-4D52-8F42-A154B2857136}"/>
              </a:ext>
            </a:extLst>
          </p:cNvPr>
          <p:cNvGrpSpPr>
            <a:grpSpLocks/>
          </p:cNvGrpSpPr>
          <p:nvPr/>
        </p:nvGrpSpPr>
        <p:grpSpPr bwMode="auto">
          <a:xfrm>
            <a:off x="9742368" y="4161429"/>
            <a:ext cx="1657351" cy="400050"/>
            <a:chOff x="3753" y="2006"/>
            <a:chExt cx="1044" cy="252"/>
          </a:xfrm>
        </p:grpSpPr>
        <p:sp>
          <p:nvSpPr>
            <p:cNvPr id="89" name="Text Box 126">
              <a:extLst>
                <a:ext uri="{FF2B5EF4-FFF2-40B4-BE49-F238E27FC236}">
                  <a16:creationId xmlns:a16="http://schemas.microsoft.com/office/drawing/2014/main" id="{C129FD2B-B994-47B1-8B87-0586E9C4D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0" name="Text Box 127">
              <a:extLst>
                <a:ext uri="{FF2B5EF4-FFF2-40B4-BE49-F238E27FC236}">
                  <a16:creationId xmlns:a16="http://schemas.microsoft.com/office/drawing/2014/main" id="{E3716966-797C-47AB-87DA-BBE401AC1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06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91" name="Text Box 128">
              <a:extLst>
                <a:ext uri="{FF2B5EF4-FFF2-40B4-BE49-F238E27FC236}">
                  <a16:creationId xmlns:a16="http://schemas.microsoft.com/office/drawing/2014/main" id="{C855F029-6D54-453B-BE6C-A5DDF5F37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200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92" name="Group 129">
            <a:extLst>
              <a:ext uri="{FF2B5EF4-FFF2-40B4-BE49-F238E27FC236}">
                <a16:creationId xmlns:a16="http://schemas.microsoft.com/office/drawing/2014/main" id="{4C5F7600-D94E-43DC-8303-DDE18C11F8A4}"/>
              </a:ext>
            </a:extLst>
          </p:cNvPr>
          <p:cNvGrpSpPr>
            <a:grpSpLocks/>
          </p:cNvGrpSpPr>
          <p:nvPr/>
        </p:nvGrpSpPr>
        <p:grpSpPr bwMode="auto">
          <a:xfrm>
            <a:off x="9742366" y="4466229"/>
            <a:ext cx="1655763" cy="396875"/>
            <a:chOff x="3753" y="2006"/>
            <a:chExt cx="1043" cy="250"/>
          </a:xfrm>
        </p:grpSpPr>
        <p:sp>
          <p:nvSpPr>
            <p:cNvPr id="93" name="Text Box 130">
              <a:extLst>
                <a:ext uri="{FF2B5EF4-FFF2-40B4-BE49-F238E27FC236}">
                  <a16:creationId xmlns:a16="http://schemas.microsoft.com/office/drawing/2014/main" id="{C3CCD88E-61DA-4E76-9F70-FF76F6DCF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200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94" name="Text Box 131">
              <a:extLst>
                <a:ext uri="{FF2B5EF4-FFF2-40B4-BE49-F238E27FC236}">
                  <a16:creationId xmlns:a16="http://schemas.microsoft.com/office/drawing/2014/main" id="{FAB1488E-7EA5-40F6-9041-88054D965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0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95" name="Text Box 132">
              <a:extLst>
                <a:ext uri="{FF2B5EF4-FFF2-40B4-BE49-F238E27FC236}">
                  <a16:creationId xmlns:a16="http://schemas.microsoft.com/office/drawing/2014/main" id="{A9B6E7B2-2BB2-4A48-A42D-1B62CC19B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6" name="Group 133">
            <a:extLst>
              <a:ext uri="{FF2B5EF4-FFF2-40B4-BE49-F238E27FC236}">
                <a16:creationId xmlns:a16="http://schemas.microsoft.com/office/drawing/2014/main" id="{8DF4F9CB-9F0F-4543-9123-915C7FC74C04}"/>
              </a:ext>
            </a:extLst>
          </p:cNvPr>
          <p:cNvGrpSpPr>
            <a:grpSpLocks/>
          </p:cNvGrpSpPr>
          <p:nvPr/>
        </p:nvGrpSpPr>
        <p:grpSpPr bwMode="auto">
          <a:xfrm>
            <a:off x="9742366" y="4771029"/>
            <a:ext cx="1655763" cy="396875"/>
            <a:chOff x="3753" y="2006"/>
            <a:chExt cx="1043" cy="250"/>
          </a:xfrm>
        </p:grpSpPr>
        <p:sp>
          <p:nvSpPr>
            <p:cNvPr id="97" name="Text Box 134">
              <a:extLst>
                <a:ext uri="{FF2B5EF4-FFF2-40B4-BE49-F238E27FC236}">
                  <a16:creationId xmlns:a16="http://schemas.microsoft.com/office/drawing/2014/main" id="{2DD92AD8-2768-46D8-8D63-586E4C839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200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98" name="Text Box 135">
              <a:extLst>
                <a:ext uri="{FF2B5EF4-FFF2-40B4-BE49-F238E27FC236}">
                  <a16:creationId xmlns:a16="http://schemas.microsoft.com/office/drawing/2014/main" id="{123CAC29-6B83-4CBA-87C8-AD5ACC0B1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0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99" name="Text Box 136">
              <a:extLst>
                <a:ext uri="{FF2B5EF4-FFF2-40B4-BE49-F238E27FC236}">
                  <a16:creationId xmlns:a16="http://schemas.microsoft.com/office/drawing/2014/main" id="{B6CCB177-CF99-4B11-A9CE-134CB9DED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00" name="Group 137">
            <a:extLst>
              <a:ext uri="{FF2B5EF4-FFF2-40B4-BE49-F238E27FC236}">
                <a16:creationId xmlns:a16="http://schemas.microsoft.com/office/drawing/2014/main" id="{804D3AB7-0437-4557-AA0C-05B897E7D7B8}"/>
              </a:ext>
            </a:extLst>
          </p:cNvPr>
          <p:cNvGrpSpPr>
            <a:grpSpLocks/>
          </p:cNvGrpSpPr>
          <p:nvPr/>
        </p:nvGrpSpPr>
        <p:grpSpPr bwMode="auto">
          <a:xfrm>
            <a:off x="9742366" y="2340567"/>
            <a:ext cx="1655763" cy="396875"/>
            <a:chOff x="3753" y="2006"/>
            <a:chExt cx="1043" cy="250"/>
          </a:xfrm>
        </p:grpSpPr>
        <p:sp>
          <p:nvSpPr>
            <p:cNvPr id="101" name="Text Box 138">
              <a:extLst>
                <a:ext uri="{FF2B5EF4-FFF2-40B4-BE49-F238E27FC236}">
                  <a16:creationId xmlns:a16="http://schemas.microsoft.com/office/drawing/2014/main" id="{D49FE203-F784-4769-BE1C-DA769EC97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2" name="Text Box 139">
              <a:extLst>
                <a:ext uri="{FF2B5EF4-FFF2-40B4-BE49-F238E27FC236}">
                  <a16:creationId xmlns:a16="http://schemas.microsoft.com/office/drawing/2014/main" id="{C892D3C6-FF1F-425C-8BC2-6B1CA728F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03" name="Text Box 140">
              <a:extLst>
                <a:ext uri="{FF2B5EF4-FFF2-40B4-BE49-F238E27FC236}">
                  <a16:creationId xmlns:a16="http://schemas.microsoft.com/office/drawing/2014/main" id="{5303EA06-C4B0-47BF-8056-74AFC6DE1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685422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BE8DA-49EE-40DD-AF7C-8CE6BAC6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关键路径算法小结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CC0CB-37C6-4329-B58F-0E1277DE0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2895600"/>
          </a:xfrm>
        </p:spPr>
        <p:txBody>
          <a:bodyPr/>
          <a:lstStyle/>
          <a:p>
            <a:r>
              <a:rPr lang="zh-CN" altLang="en-US" dirty="0"/>
              <a:t>求关键路径必须在拓扑排序的前提下进行，有环图不能求关键路径</a:t>
            </a:r>
          </a:p>
          <a:p>
            <a:r>
              <a:rPr lang="zh-CN" altLang="en-US" dirty="0"/>
              <a:t>只有缩短关键活动的时间才有可能缩短工期</a:t>
            </a:r>
          </a:p>
          <a:p>
            <a:r>
              <a:rPr lang="zh-CN" altLang="en-US" dirty="0"/>
              <a:t>但如果一个关键活动不在所有的关键路径上，减少它并不能减少工期</a:t>
            </a:r>
          </a:p>
          <a:p>
            <a:r>
              <a:rPr lang="zh-CN" altLang="en-US" dirty="0"/>
              <a:t>只有在不改变关键路径的前提下，缩短关键活动才能缩短整个工期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204AF1A-6920-4EBD-9B19-F7553CD37CD8}"/>
              </a:ext>
            </a:extLst>
          </p:cNvPr>
          <p:cNvGrpSpPr/>
          <p:nvPr/>
        </p:nvGrpSpPr>
        <p:grpSpPr>
          <a:xfrm>
            <a:off x="2209800" y="4191000"/>
            <a:ext cx="6429420" cy="2441034"/>
            <a:chOff x="785786" y="3357562"/>
            <a:chExt cx="6429420" cy="244103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FDF9DA1-45E6-41FB-B92A-3079862CF399}"/>
                </a:ext>
              </a:extLst>
            </p:cNvPr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914A599-5527-418E-BE7B-8732DD29FDD7}"/>
                </a:ext>
              </a:extLst>
            </p:cNvPr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47A4DA2-E241-4EA6-9086-9FCAFBED1825}"/>
                </a:ext>
              </a:extLst>
            </p:cNvPr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7F0EF87-5F1A-4A73-959C-486C36085743}"/>
                </a:ext>
              </a:extLst>
            </p:cNvPr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D02AAF5-41CC-44A9-B6B2-575A50EF06A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CBB2487-E89D-40AD-A089-75036D0DBABF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4B721D9-0BA9-40F4-9631-15985676D9D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0D5D36-6C53-4252-BDBF-B9220D8A7813}"/>
                </a:ext>
              </a:extLst>
            </p:cNvPr>
            <p:cNvSpPr txBox="1"/>
            <p:nvPr/>
          </p:nvSpPr>
          <p:spPr>
            <a:xfrm rot="1068795">
              <a:off x="2786050" y="338721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4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=1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EA421D-7E8B-4CDA-B6F1-6724E9C09221}"/>
                </a:ext>
              </a:extLst>
            </p:cNvPr>
            <p:cNvSpPr txBox="1"/>
            <p:nvPr/>
          </p:nvSpPr>
          <p:spPr>
            <a:xfrm rot="19638790">
              <a:off x="1133695" y="3596063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=6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6BC93E-5061-4DD9-B983-2AA6EBAFBF09}"/>
                </a:ext>
              </a:extLst>
            </p:cNvPr>
            <p:cNvSpPr txBox="1"/>
            <p:nvPr/>
          </p:nvSpPr>
          <p:spPr>
            <a:xfrm>
              <a:off x="1285852" y="414338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D14337-EBB5-48F7-B6FA-82CAD1323A8A}"/>
                </a:ext>
              </a:extLst>
            </p:cNvPr>
            <p:cNvSpPr txBox="1"/>
            <p:nvPr/>
          </p:nvSpPr>
          <p:spPr>
            <a:xfrm rot="2111226">
              <a:off x="1000100" y="4893984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=5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0C2F72F-DFCD-4C69-9033-EF0CEFF7FD7C}"/>
                </a:ext>
              </a:extLst>
            </p:cNvPr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441B8B0-C1E1-4857-BC18-FC86C1A1C75C}"/>
                </a:ext>
              </a:extLst>
            </p:cNvPr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F2CBE43-A616-44BF-92D5-B2230BFBA20B}"/>
                </a:ext>
              </a:extLst>
            </p:cNvPr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6BBFDEF-A737-4BEC-B6EE-8389FE5B9EC3}"/>
                </a:ext>
              </a:extLst>
            </p:cNvPr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08F0632-AFF2-4DD5-8584-C0D10656D450}"/>
                </a:ext>
              </a:extLst>
            </p:cNvPr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90B5603-00CC-446E-8065-D47062526B0A}"/>
                </a:ext>
              </a:extLst>
            </p:cNvPr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3B013CB-7E40-4199-B8F9-092350022F3D}"/>
                </a:ext>
              </a:extLst>
            </p:cNvPr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B6F57659-F758-44A3-B879-E03AB4884E1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1CD9A4D-4BAD-4586-AE22-8F999C7CC43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332992D-CDEF-48B7-A413-9AA7031B7149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2AA2EB8-04D2-4CDB-8DE7-23609667D48D}"/>
                </a:ext>
              </a:extLst>
            </p:cNvPr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C24358A-C922-4676-B288-1860EE2FC602}"/>
                </a:ext>
              </a:extLst>
            </p:cNvPr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989422B-29E7-4F60-8E4A-FC061F4BC623}"/>
                </a:ext>
              </a:extLst>
            </p:cNvPr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D757B6-755C-483D-96EC-7D385CB0B954}"/>
                </a:ext>
              </a:extLst>
            </p:cNvPr>
            <p:cNvSpPr txBox="1"/>
            <p:nvPr/>
          </p:nvSpPr>
          <p:spPr>
            <a:xfrm>
              <a:off x="3357554" y="5429264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6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=2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23C09C-E14F-4925-9C07-1153CB101B0B}"/>
                </a:ext>
              </a:extLst>
            </p:cNvPr>
            <p:cNvSpPr txBox="1"/>
            <p:nvPr/>
          </p:nvSpPr>
          <p:spPr>
            <a:xfrm rot="20954755">
              <a:off x="2786050" y="438734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5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=1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1D7DD9-B335-4041-AD19-10C9236C0EF6}"/>
                </a:ext>
              </a:extLst>
            </p:cNvPr>
            <p:cNvSpPr txBox="1"/>
            <p:nvPr/>
          </p:nvSpPr>
          <p:spPr>
            <a:xfrm rot="20757424">
              <a:off x="4143372" y="338721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7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=9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28210A-68A1-4EB8-B51D-3D41AF4920D4}"/>
                </a:ext>
              </a:extLst>
            </p:cNvPr>
            <p:cNvSpPr txBox="1"/>
            <p:nvPr/>
          </p:nvSpPr>
          <p:spPr>
            <a:xfrm rot="884236">
              <a:off x="4071934" y="438734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8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=7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433087-D450-482F-90F0-2944F5A8850E}"/>
                </a:ext>
              </a:extLst>
            </p:cNvPr>
            <p:cNvSpPr txBox="1"/>
            <p:nvPr/>
          </p:nvSpPr>
          <p:spPr>
            <a:xfrm rot="2002685">
              <a:off x="6072198" y="3672962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10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=2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AED79E-FCB4-4847-B855-8FC7F67FC5FA}"/>
                </a:ext>
              </a:extLst>
            </p:cNvPr>
            <p:cNvSpPr txBox="1"/>
            <p:nvPr/>
          </p:nvSpPr>
          <p:spPr>
            <a:xfrm>
              <a:off x="5715008" y="4214818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11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568FF75-3EA3-4D7C-B6A3-6765DE406EB9}"/>
                </a:ext>
              </a:extLst>
            </p:cNvPr>
            <p:cNvSpPr txBox="1"/>
            <p:nvPr/>
          </p:nvSpPr>
          <p:spPr>
            <a:xfrm rot="19402789">
              <a:off x="6072198" y="4958846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  <a:r>
                <a:rPr lang="en-US" altLang="zh-CN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9</a:t>
              </a: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=4</a:t>
              </a:r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4232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796B2-E548-45E2-A470-508243E3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7.4.3 </a:t>
            </a:r>
            <a:r>
              <a:rPr lang="zh-CN" altLang="en-US" dirty="0"/>
              <a:t>最短路径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223DF-53E1-4F63-A862-C84ED5C0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带权有向图，把一条路径（仅仅考虑简单路径）上所经边的</a:t>
            </a:r>
            <a:r>
              <a:rPr lang="zh-CN" altLang="en-US" dirty="0">
                <a:solidFill>
                  <a:srgbClr val="FF0000"/>
                </a:solidFill>
              </a:rPr>
              <a:t>权值之和</a:t>
            </a:r>
            <a:r>
              <a:rPr lang="zh-CN" altLang="en-US" dirty="0"/>
              <a:t>定义为该路径的</a:t>
            </a:r>
            <a:r>
              <a:rPr lang="zh-CN" altLang="en-US" dirty="0">
                <a:solidFill>
                  <a:srgbClr val="FF0000"/>
                </a:solidFill>
              </a:rPr>
              <a:t>路径长度</a:t>
            </a:r>
            <a:r>
              <a:rPr lang="zh-CN" altLang="en-US" dirty="0"/>
              <a:t>或称</a:t>
            </a:r>
            <a:r>
              <a:rPr lang="zh-CN" altLang="en-US" dirty="0">
                <a:solidFill>
                  <a:srgbClr val="FF0000"/>
                </a:solidFill>
              </a:rPr>
              <a:t>带权路径长度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kumimoji="1" lang="zh-CN" altLang="en-US" sz="2600" kern="1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路径长度 </a:t>
            </a:r>
            <a:r>
              <a:rPr kumimoji="1" lang="en-US" altLang="zh-CN" sz="2600" kern="1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= </a:t>
            </a:r>
            <a:r>
              <a:rPr kumimoji="1" lang="en-US" altLang="zh-CN" sz="2600" i="1" kern="1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c</a:t>
            </a:r>
            <a:r>
              <a:rPr kumimoji="1" lang="en-US" altLang="zh-CN" sz="2600" kern="1200" baseline="-25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 </a:t>
            </a:r>
            <a:r>
              <a:rPr kumimoji="1" lang="en-US" altLang="zh-CN" sz="2600" kern="1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+ </a:t>
            </a:r>
            <a:r>
              <a:rPr kumimoji="1" lang="en-US" altLang="zh-CN" sz="2600" i="1" kern="1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c</a:t>
            </a:r>
            <a:r>
              <a:rPr kumimoji="1" lang="en-US" altLang="zh-CN" sz="2600" kern="1200" baseline="-25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 </a:t>
            </a:r>
            <a:r>
              <a:rPr kumimoji="1" lang="en-US" altLang="zh-CN" sz="2600" kern="1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+ …</a:t>
            </a:r>
            <a:r>
              <a:rPr kumimoji="1" lang="en-US" altLang="zh-CN" sz="2600" kern="1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+ </a:t>
            </a:r>
            <a:r>
              <a:rPr kumimoji="1" lang="en-US" altLang="zh-CN" sz="2600" i="1" kern="1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c</a:t>
            </a:r>
            <a:r>
              <a:rPr kumimoji="1" lang="en-US" altLang="zh-CN" sz="2600" i="1" kern="1200" baseline="-25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m</a:t>
            </a:r>
            <a:endParaRPr lang="zh-CN" altLang="en-US" sz="2600" i="1" kern="1200" baseline="-25000" dirty="0">
              <a:solidFill>
                <a:schemeClr val="accent2">
                  <a:lumMod val="50000"/>
                </a:schemeClr>
              </a:solidFill>
              <a:cs typeface="Times New Roman" pitchFamily="18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kumimoji="1" lang="zh-CN" altLang="en-US" sz="2600" kern="1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路径：（</a:t>
            </a:r>
            <a:r>
              <a:rPr kumimoji="1" lang="en-US" altLang="zh-CN" sz="2600" i="1" kern="1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v</a:t>
            </a:r>
            <a:r>
              <a:rPr kumimoji="1" lang="zh-CN" altLang="en-US" sz="2600" kern="1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，</a:t>
            </a:r>
            <a:r>
              <a:rPr kumimoji="1" lang="en-US" altLang="zh-CN" sz="2600" i="1" kern="1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v</a:t>
            </a:r>
            <a:r>
              <a:rPr kumimoji="1" lang="en-US" altLang="zh-CN" sz="2600" kern="1200" baseline="-25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</a:t>
            </a:r>
            <a:r>
              <a:rPr kumimoji="1" lang="zh-CN" altLang="en-US" sz="2600" kern="1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，</a:t>
            </a:r>
            <a:r>
              <a:rPr kumimoji="1" lang="en-US" altLang="zh-CN" sz="2600" i="1" kern="1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v</a:t>
            </a:r>
            <a:r>
              <a:rPr kumimoji="1" lang="en-US" altLang="zh-CN" sz="2600" kern="1200" baseline="-25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kumimoji="1" lang="zh-CN" altLang="en-US" sz="2600" kern="1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，</a:t>
            </a:r>
            <a:r>
              <a:rPr kumimoji="1" lang="en-US" altLang="zh-CN" sz="2600" kern="1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… </a:t>
            </a:r>
            <a:r>
              <a:rPr kumimoji="1" lang="zh-CN" altLang="en-US" sz="2600" kern="1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，</a:t>
            </a:r>
            <a:r>
              <a:rPr kumimoji="1" lang="en-US" altLang="zh-CN" sz="2600" i="1" kern="1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u</a:t>
            </a:r>
            <a:r>
              <a:rPr kumimoji="1" lang="zh-CN" altLang="en-US" sz="2600" kern="1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）</a:t>
            </a:r>
            <a:endParaRPr lang="zh-CN" altLang="en-US" sz="2600" i="1" kern="1200" baseline="-25000" dirty="0">
              <a:solidFill>
                <a:schemeClr val="accent2">
                  <a:lumMod val="50000"/>
                </a:schemeClr>
              </a:solidFill>
              <a:cs typeface="Times New Roman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从源点到终点可能不止一条路径，把路径长度最短的那条路径称为</a:t>
            </a:r>
            <a:r>
              <a:rPr lang="zh-CN" altLang="en-US" dirty="0">
                <a:solidFill>
                  <a:srgbClr val="FF0000"/>
                </a:solidFill>
              </a:rPr>
              <a:t>最短路径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D12A5F-351A-4A49-9D2A-C84B5407BFED}"/>
              </a:ext>
            </a:extLst>
          </p:cNvPr>
          <p:cNvGrpSpPr/>
          <p:nvPr/>
        </p:nvGrpSpPr>
        <p:grpSpPr>
          <a:xfrm>
            <a:off x="2743200" y="4267200"/>
            <a:ext cx="6400800" cy="682876"/>
            <a:chOff x="1285852" y="3429000"/>
            <a:chExt cx="5897850" cy="68287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71835D8-1C6F-44BD-A94E-31FAE4840218}"/>
                </a:ext>
              </a:extLst>
            </p:cNvPr>
            <p:cNvSpPr/>
            <p:nvPr/>
          </p:nvSpPr>
          <p:spPr>
            <a:xfrm>
              <a:off x="1285852" y="3571876"/>
              <a:ext cx="540000" cy="5400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v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78CEDD6-5A2F-408C-991E-8103A276995F}"/>
                </a:ext>
              </a:extLst>
            </p:cNvPr>
            <p:cNvSpPr/>
            <p:nvPr/>
          </p:nvSpPr>
          <p:spPr>
            <a:xfrm>
              <a:off x="2603240" y="3571876"/>
              <a:ext cx="540000" cy="5400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v</a:t>
              </a:r>
              <a:r>
                <a:rPr kumimoji="0" lang="en-US" altLang="zh-CN" sz="20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1</a:t>
              </a:r>
              <a:endParaRPr kumimoji="0" lang="zh-CN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8A48C63-9BA0-41AB-A115-A197CA94A87C}"/>
                </a:ext>
              </a:extLst>
            </p:cNvPr>
            <p:cNvSpPr/>
            <p:nvPr/>
          </p:nvSpPr>
          <p:spPr>
            <a:xfrm>
              <a:off x="3914524" y="3571876"/>
              <a:ext cx="540000" cy="5400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v</a:t>
              </a:r>
              <a:r>
                <a:rPr kumimoji="0" lang="en-US" altLang="zh-CN" sz="2000" b="1" i="1" u="none" strike="noStrike" kern="0" cap="none" spc="0" normalizeH="0" baseline="-2500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2</a:t>
              </a:r>
              <a:endParaRPr kumimoji="0" lang="zh-CN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37C8273-2453-40F2-A521-CDC39F697BDC}"/>
                </a:ext>
              </a:extLst>
            </p:cNvPr>
            <p:cNvSpPr/>
            <p:nvPr/>
          </p:nvSpPr>
          <p:spPr>
            <a:xfrm>
              <a:off x="6643702" y="3571876"/>
              <a:ext cx="540000" cy="5400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u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DC64113-403C-4519-B8CE-EB6AE591DA80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825852" y="3841876"/>
              <a:ext cx="777388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339933"/>
              </a:solidFill>
              <a:prstDash val="solid"/>
              <a:tailEnd type="arrow"/>
            </a:ln>
            <a:effectLst/>
          </p:spPr>
        </p:cxn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6631E367-453B-40EF-836B-60B300268452}"/>
                </a:ext>
              </a:extLst>
            </p:cNvPr>
            <p:cNvSpPr txBox="1"/>
            <p:nvPr/>
          </p:nvSpPr>
          <p:spPr>
            <a:xfrm>
              <a:off x="2071670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rPr>
                <a:t>c</a:t>
              </a:r>
              <a:r>
                <a:rPr kumimoji="0" lang="en-US" altLang="zh-CN" sz="20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rPr>
                <a:t>1</a:t>
              </a:r>
              <a:endParaRPr kumimoji="0" lang="zh-CN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4DF8F2C-416E-4505-B8B0-FFBD19CEC09E}"/>
                </a:ext>
              </a:extLst>
            </p:cNvPr>
            <p:cNvCxnSpPr/>
            <p:nvPr/>
          </p:nvCxnSpPr>
          <p:spPr>
            <a:xfrm>
              <a:off x="3151670" y="3841876"/>
              <a:ext cx="777388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339933"/>
              </a:solidFill>
              <a:prstDash val="solid"/>
              <a:tailEnd type="arrow"/>
            </a:ln>
            <a:effectLst/>
          </p:spPr>
        </p:cxn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E28B34D3-BD1D-481A-9521-5BB17DDC3D5B}"/>
                </a:ext>
              </a:extLst>
            </p:cNvPr>
            <p:cNvSpPr txBox="1"/>
            <p:nvPr/>
          </p:nvSpPr>
          <p:spPr>
            <a:xfrm>
              <a:off x="3397488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rPr>
                <a:t>c</a:t>
              </a:r>
              <a:r>
                <a:rPr kumimoji="0" lang="en-US" altLang="zh-CN" sz="20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rPr>
                <a:t>2</a:t>
              </a:r>
              <a:endParaRPr kumimoji="0" lang="zh-CN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BD2C2EC-434A-4E7D-BB1A-97D8B9E6160D}"/>
                </a:ext>
              </a:extLst>
            </p:cNvPr>
            <p:cNvCxnSpPr/>
            <p:nvPr/>
          </p:nvCxnSpPr>
          <p:spPr>
            <a:xfrm>
              <a:off x="4458192" y="3841876"/>
              <a:ext cx="777388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339933"/>
              </a:solidFill>
              <a:prstDash val="solid"/>
              <a:tailEnd type="arrow"/>
            </a:ln>
            <a:effectLst/>
          </p:spPr>
        </p:cxnSp>
        <p:sp>
          <p:nvSpPr>
            <p:cNvPr id="14" name="TextBox 15">
              <a:extLst>
                <a:ext uri="{FF2B5EF4-FFF2-40B4-BE49-F238E27FC236}">
                  <a16:creationId xmlns:a16="http://schemas.microsoft.com/office/drawing/2014/main" id="{B9A0934F-14DD-4769-8DC9-F2B7B3CA2110}"/>
                </a:ext>
              </a:extLst>
            </p:cNvPr>
            <p:cNvSpPr txBox="1"/>
            <p:nvPr/>
          </p:nvSpPr>
          <p:spPr>
            <a:xfrm>
              <a:off x="4704010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rPr>
                <a:t>c</a:t>
              </a:r>
              <a:r>
                <a:rPr kumimoji="0" lang="en-US" altLang="zh-CN" sz="20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rPr>
                <a:t>3</a:t>
              </a:r>
              <a:endParaRPr kumimoji="0" lang="zh-CN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2F28650-4BFB-4D9A-B92C-8C56958895E0}"/>
                </a:ext>
              </a:extLst>
            </p:cNvPr>
            <p:cNvSpPr txBox="1"/>
            <p:nvPr/>
          </p:nvSpPr>
          <p:spPr>
            <a:xfrm>
              <a:off x="5299080" y="352583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  <a:sym typeface="Symbol"/>
                </a:rPr>
                <a:t>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CD004C9-C4F7-498D-B1E7-8C6C5BEC4479}"/>
                </a:ext>
              </a:extLst>
            </p:cNvPr>
            <p:cNvCxnSpPr/>
            <p:nvPr/>
          </p:nvCxnSpPr>
          <p:spPr>
            <a:xfrm>
              <a:off x="5866314" y="3841876"/>
              <a:ext cx="777388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339933"/>
              </a:solidFill>
              <a:prstDash val="solid"/>
              <a:tailEnd type="arrow"/>
            </a:ln>
            <a:effectLst/>
          </p:spPr>
        </p:cxn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0D8AF5BA-317D-4025-A25B-CF95E5366DF3}"/>
                </a:ext>
              </a:extLst>
            </p:cNvPr>
            <p:cNvSpPr txBox="1"/>
            <p:nvPr/>
          </p:nvSpPr>
          <p:spPr>
            <a:xfrm>
              <a:off x="6112132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rPr>
                <a:t>c</a:t>
              </a:r>
              <a:r>
                <a:rPr kumimoji="0" lang="en-US" altLang="zh-CN" sz="2000" b="1" i="1" u="none" strike="noStrike" kern="0" cap="none" spc="0" normalizeH="0" baseline="-2500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rPr>
                <a:t>m</a:t>
              </a:r>
              <a:endParaRPr kumimoji="0" lang="zh-CN" altLang="en-US" sz="2000" b="1" i="1" u="none" strike="noStrike" kern="0" cap="none" spc="0" normalizeH="0" baseline="-25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26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7BD53-00EB-4CA2-983E-58B61A24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从一个顶点到其余各顶点的最短路径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A547F-248C-4C38-A362-24851BD25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迪杰斯特拉（</a:t>
            </a:r>
            <a:r>
              <a:rPr lang="en-US" altLang="zh-CN" dirty="0"/>
              <a:t>Dijkstra</a:t>
            </a:r>
            <a:r>
              <a:rPr lang="zh-CN" altLang="en-US" dirty="0"/>
              <a:t>）算法是求解</a:t>
            </a:r>
            <a:r>
              <a:rPr lang="zh-CN" altLang="en-US" dirty="0">
                <a:solidFill>
                  <a:srgbClr val="FF0000"/>
                </a:solidFill>
              </a:rPr>
              <a:t>单源最短路径问题</a:t>
            </a:r>
            <a:r>
              <a:rPr lang="zh-CN" altLang="en-US" dirty="0"/>
              <a:t>的一种有效算法。</a:t>
            </a:r>
            <a:endParaRPr lang="en-US" altLang="zh-CN" dirty="0"/>
          </a:p>
          <a:p>
            <a:r>
              <a:rPr lang="zh-CN" altLang="en-US" dirty="0"/>
              <a:t>算法基本思路：</a:t>
            </a:r>
            <a:endParaRPr lang="en-US" altLang="zh-CN" dirty="0"/>
          </a:p>
          <a:p>
            <a:r>
              <a:rPr lang="zh-CN" altLang="en-US" dirty="0"/>
              <a:t>按路径长度递增的次序产生到各顶点的最短路径</a:t>
            </a:r>
          </a:p>
          <a:p>
            <a:r>
              <a:rPr lang="zh-CN" altLang="en-US" dirty="0"/>
              <a:t>设置顶点集合</a:t>
            </a:r>
            <a:r>
              <a:rPr lang="en-US" altLang="zh-CN" dirty="0"/>
              <a:t>S={v</a:t>
            </a:r>
            <a:r>
              <a:rPr lang="en-US" altLang="zh-CN" baseline="-25000" dirty="0"/>
              <a:t>0</a:t>
            </a:r>
            <a:r>
              <a:rPr lang="en-US" altLang="zh-CN" dirty="0"/>
              <a:t>}</a:t>
            </a:r>
            <a:r>
              <a:rPr lang="zh-CN" altLang="en-US" dirty="0"/>
              <a:t>并不断地做贪心选择来扩充</a:t>
            </a:r>
            <a:r>
              <a:rPr lang="en-US" altLang="zh-CN" dirty="0"/>
              <a:t>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7801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67CC3-83D4-46A2-9FEF-B56D9344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迪杰斯特拉（</a:t>
            </a:r>
            <a:r>
              <a:rPr lang="en-US" altLang="zh-CN" dirty="0"/>
              <a:t>Dijkstra</a:t>
            </a:r>
            <a:r>
              <a:rPr lang="zh-CN" altLang="en-US" dirty="0"/>
              <a:t>）算法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36A6A-3109-400B-BAFE-E97B17D0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30480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sz="2400" dirty="0"/>
              <a:t>设</a:t>
            </a:r>
            <a:r>
              <a:rPr lang="en-US" altLang="zh-CN" sz="2400" dirty="0"/>
              <a:t>G=(V</a:t>
            </a:r>
            <a:r>
              <a:rPr lang="zh-CN" altLang="en-US" sz="2400" dirty="0"/>
              <a:t>，</a:t>
            </a:r>
            <a:r>
              <a:rPr lang="en-US" altLang="zh-CN" sz="2400" dirty="0"/>
              <a:t>E)</a:t>
            </a:r>
            <a:r>
              <a:rPr lang="zh-CN" altLang="en-US" sz="2400" dirty="0"/>
              <a:t>是一个带权有向图， 把图中顶点集合</a:t>
            </a:r>
            <a:r>
              <a:rPr lang="en-US" altLang="zh-CN" sz="2400" dirty="0"/>
              <a:t>V</a:t>
            </a:r>
            <a:r>
              <a:rPr lang="zh-CN" altLang="en-US" sz="2400" dirty="0"/>
              <a:t>分成两组：</a:t>
            </a:r>
            <a:endParaRPr lang="en-US" altLang="zh-CN" sz="2400" dirty="0"/>
          </a:p>
          <a:p>
            <a:pPr>
              <a:spcAft>
                <a:spcPts val="0"/>
              </a:spcAft>
            </a:pP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组为已求出最短路径的顶点集合（用</a:t>
            </a:r>
            <a:r>
              <a:rPr lang="en-US" altLang="zh-CN" sz="2400" dirty="0"/>
              <a:t>S</a:t>
            </a:r>
            <a:r>
              <a:rPr lang="zh-CN" altLang="en-US" sz="2400" dirty="0"/>
              <a:t>表示，初始时</a:t>
            </a:r>
            <a:r>
              <a:rPr lang="en-US" altLang="zh-CN" sz="2400" dirty="0"/>
              <a:t>S</a:t>
            </a:r>
            <a:r>
              <a:rPr lang="zh-CN" altLang="en-US" sz="2400" dirty="0"/>
              <a:t>中只有一个源点，以后每求得一条最短路径</a:t>
            </a:r>
            <a:r>
              <a:rPr lang="en-US" altLang="zh-CN" sz="2400" dirty="0"/>
              <a:t>v</a:t>
            </a:r>
            <a:r>
              <a:rPr lang="zh-CN" altLang="en-US" sz="2400" dirty="0"/>
              <a:t>，</a:t>
            </a:r>
            <a:r>
              <a:rPr lang="en-US" altLang="zh-CN" sz="2400" dirty="0"/>
              <a:t>… </a:t>
            </a:r>
            <a:r>
              <a:rPr lang="zh-CN" altLang="en-US" sz="2400" dirty="0"/>
              <a:t>，</a:t>
            </a:r>
            <a:r>
              <a:rPr lang="en-US" altLang="zh-CN" sz="2400" dirty="0"/>
              <a:t>u</a:t>
            </a:r>
            <a:r>
              <a:rPr lang="zh-CN" altLang="en-US" sz="2400" dirty="0"/>
              <a:t>，就将</a:t>
            </a:r>
            <a:r>
              <a:rPr lang="en-US" altLang="zh-CN" sz="2400" dirty="0"/>
              <a:t>u</a:t>
            </a:r>
            <a:r>
              <a:rPr lang="zh-CN" altLang="en-US" sz="2400" dirty="0"/>
              <a:t>加入到集合</a:t>
            </a:r>
            <a:r>
              <a:rPr lang="en-US" altLang="zh-CN" sz="2400" dirty="0"/>
              <a:t>S</a:t>
            </a:r>
            <a:r>
              <a:rPr lang="zh-CN" altLang="en-US" sz="2400" dirty="0"/>
              <a:t>中，直到全部顶点都加入到</a:t>
            </a:r>
            <a:r>
              <a:rPr lang="en-US" altLang="zh-CN" sz="2400" dirty="0"/>
              <a:t>S</a:t>
            </a:r>
            <a:r>
              <a:rPr lang="zh-CN" altLang="en-US" sz="2400" dirty="0"/>
              <a:t>中，算法就结束了）。</a:t>
            </a:r>
          </a:p>
          <a:p>
            <a:pPr>
              <a:spcAft>
                <a:spcPts val="0"/>
              </a:spcAft>
            </a:pPr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组为其余未求出最短路径的顶点集合（用</a:t>
            </a:r>
            <a:r>
              <a:rPr lang="en-US" altLang="zh-CN" sz="2400" dirty="0"/>
              <a:t>U</a:t>
            </a:r>
            <a:r>
              <a:rPr lang="zh-CN" altLang="en-US" sz="2400" dirty="0"/>
              <a:t>表示）。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1422C40C-7783-4AF6-BE5D-2A60D45C6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691" y="4506278"/>
            <a:ext cx="576263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F048E2-D343-4961-A174-BAB2AA4D2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25" y="4938077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5F2D1CDE-BC30-4D90-85E8-E0D96062A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195" y="5504824"/>
            <a:ext cx="431800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v</a:t>
            </a:r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D18F85B2-303D-4865-8322-A6447BA10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3413" y="4938077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6F263791-10EC-4BFE-BE59-47A44CF27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5" y="4434840"/>
            <a:ext cx="1008063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U=V</a:t>
            </a:r>
            <a:r>
              <a:rPr lang="en-US" altLang="zh-CN" b="1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S</a:t>
            </a: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E931DAF7-FD90-472D-ABB6-E913866C1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038" y="5153977"/>
            <a:ext cx="431800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87B2B3E0-0D7D-4CE9-853D-E20EC9A26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7013" y="5801677"/>
            <a:ext cx="431800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1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" name="Oval 13">
            <a:extLst>
              <a:ext uri="{FF2B5EF4-FFF2-40B4-BE49-F238E27FC236}">
                <a16:creationId xmlns:a16="http://schemas.microsoft.com/office/drawing/2014/main" id="{EB9ABACF-C12A-450B-A878-DADC8B06B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338" y="5442902"/>
            <a:ext cx="431800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1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6DE7EF3-888A-4B2D-8CA4-D11F5E20EF57}"/>
              </a:ext>
            </a:extLst>
          </p:cNvPr>
          <p:cNvGrpSpPr/>
          <p:nvPr/>
        </p:nvGrpSpPr>
        <p:grpSpPr>
          <a:xfrm>
            <a:off x="4005219" y="4644845"/>
            <a:ext cx="3943387" cy="1537440"/>
            <a:chOff x="2714611" y="3964078"/>
            <a:chExt cx="3943387" cy="1537440"/>
          </a:xfrm>
        </p:grpSpPr>
        <p:sp>
          <p:nvSpPr>
            <p:cNvPr id="13" name="TextBox 15">
              <a:extLst>
                <a:ext uri="{FF2B5EF4-FFF2-40B4-BE49-F238E27FC236}">
                  <a16:creationId xmlns:a16="http://schemas.microsoft.com/office/drawing/2014/main" id="{01D9FF9C-3632-4679-8C3E-CE33342065F3}"/>
                </a:ext>
              </a:extLst>
            </p:cNvPr>
            <p:cNvSpPr txBox="1"/>
            <p:nvPr/>
          </p:nvSpPr>
          <p:spPr>
            <a:xfrm>
              <a:off x="2714611" y="3964078"/>
              <a:ext cx="394338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每一步求出</a:t>
              </a:r>
              <a:r>
                <a:rPr kumimoji="0" lang="en-US" altLang="zh-CN" sz="22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v</a:t>
              </a: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到</a:t>
              </a:r>
              <a:r>
                <a:rPr kumimoji="0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U</a:t>
              </a: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中一个顶点</a:t>
              </a:r>
              <a:r>
                <a:rPr kumimoji="0" lang="en-US" altLang="zh-CN" sz="22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u</a:t>
              </a: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最短路径，并将</a:t>
              </a:r>
              <a:r>
                <a:rPr kumimoji="1" lang="en-US" altLang="zh-CN" sz="22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u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移动到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S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中</a:t>
              </a:r>
              <a:endPara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" pitchFamily="49" charset="-122"/>
                <a:cs typeface="Times New Roman" pitchFamily="18" charset="0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直到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U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为空。</a:t>
              </a:r>
              <a:endPara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" name="左箭头 19">
              <a:extLst>
                <a:ext uri="{FF2B5EF4-FFF2-40B4-BE49-F238E27FC236}">
                  <a16:creationId xmlns:a16="http://schemas.microsoft.com/office/drawing/2014/main" id="{660E7658-CAF7-4E38-A8A4-396CBCAE8665}"/>
                </a:ext>
              </a:extLst>
            </p:cNvPr>
            <p:cNvSpPr/>
            <p:nvPr/>
          </p:nvSpPr>
          <p:spPr>
            <a:xfrm>
              <a:off x="3186106" y="5358642"/>
              <a:ext cx="3000396" cy="142876"/>
            </a:xfrm>
            <a:prstGeom prst="leftArrow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37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71A14-80E2-4328-99E6-F3287418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 </a:t>
            </a:r>
            <a:r>
              <a:rPr lang="zh-CN" altLang="en-US" dirty="0"/>
              <a:t>两个顶点之间的简单路径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A5EE1-7754-4444-8B7D-4989C220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判断顶点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是否有</a:t>
            </a:r>
            <a:r>
              <a:rPr lang="zh-CN" altLang="en-US" dirty="0">
                <a:solidFill>
                  <a:srgbClr val="FF0000"/>
                </a:solidFill>
              </a:rPr>
              <a:t>简单路径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zh-CN" altLang="en-US" dirty="0">
                <a:solidFill>
                  <a:srgbClr val="00B050"/>
                </a:solidFill>
              </a:rPr>
              <a:t>顶点</a:t>
            </a:r>
            <a:r>
              <a:rPr lang="en-US" altLang="zh-CN" dirty="0">
                <a:solidFill>
                  <a:srgbClr val="00B050"/>
                </a:solidFill>
              </a:rPr>
              <a:t>u</a:t>
            </a:r>
            <a:r>
              <a:rPr lang="zh-CN" altLang="en-US" dirty="0">
                <a:solidFill>
                  <a:srgbClr val="00B050"/>
                </a:solidFill>
              </a:rPr>
              <a:t>开始</a:t>
            </a:r>
            <a:r>
              <a:rPr lang="zh-CN" altLang="en-US" dirty="0"/>
              <a:t>进行深（广）度优先遍历，当</a:t>
            </a:r>
            <a:r>
              <a:rPr lang="zh-CN" altLang="en-US" dirty="0">
                <a:solidFill>
                  <a:srgbClr val="00B050"/>
                </a:solidFill>
              </a:rPr>
              <a:t>搜索到顶点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zh-CN" altLang="en-US" dirty="0"/>
              <a:t>时表明从顶点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>
                <a:solidFill>
                  <a:srgbClr val="00B050"/>
                </a:solidFill>
              </a:rPr>
              <a:t>有</a:t>
            </a:r>
            <a:r>
              <a:rPr lang="zh-CN" altLang="en-US" dirty="0"/>
              <a:t>路径。</a:t>
            </a:r>
          </a:p>
        </p:txBody>
      </p:sp>
    </p:spTree>
    <p:extLst>
      <p:ext uri="{BB962C8B-B14F-4D97-AF65-F5344CB8AC3E}">
        <p14:creationId xmlns:p14="http://schemas.microsoft.com/office/powerpoint/2010/main" val="8781566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4B555-1029-45F6-A8E3-DAAD2690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迪杰斯特拉（</a:t>
            </a:r>
            <a:r>
              <a:rPr lang="en-US" altLang="zh-CN" dirty="0"/>
              <a:t>Dijkstra</a:t>
            </a:r>
            <a:r>
              <a:rPr lang="zh-CN" altLang="en-US" dirty="0"/>
              <a:t>）算法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DAEB2-A6AF-4916-9E8E-0741C3C6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90500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）初始化：，</a:t>
            </a:r>
            <a:r>
              <a:rPr lang="en-US" altLang="zh-CN" dirty="0"/>
              <a:t>S</a:t>
            </a:r>
            <a:r>
              <a:rPr lang="zh-CN" altLang="en-US" dirty="0"/>
              <a:t>只包含源点即</a:t>
            </a:r>
            <a:r>
              <a:rPr lang="en-US" altLang="zh-CN" dirty="0"/>
              <a:t>S={v}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的最短路径为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r>
              <a:rPr lang="en-US" altLang="zh-CN" dirty="0"/>
              <a:t>U</a:t>
            </a:r>
            <a:r>
              <a:rPr lang="zh-CN" altLang="en-US" dirty="0"/>
              <a:t>包含除</a:t>
            </a:r>
            <a:r>
              <a:rPr lang="en-US" altLang="zh-CN" dirty="0"/>
              <a:t>v</a:t>
            </a:r>
            <a:r>
              <a:rPr lang="zh-CN" altLang="en-US" dirty="0"/>
              <a:t>外的其他顶点，</a:t>
            </a:r>
            <a:r>
              <a:rPr lang="en-US" altLang="zh-CN" dirty="0"/>
              <a:t>U</a:t>
            </a:r>
            <a:r>
              <a:rPr lang="zh-CN" altLang="en-US" dirty="0"/>
              <a:t>中顶点</a:t>
            </a:r>
            <a:r>
              <a:rPr lang="en-US" altLang="zh-CN" dirty="0" err="1"/>
              <a:t>i</a:t>
            </a:r>
            <a:r>
              <a:rPr lang="zh-CN" altLang="en-US" dirty="0"/>
              <a:t>距离为边上的权值（若</a:t>
            </a:r>
            <a:r>
              <a:rPr lang="en-US" altLang="zh-CN" dirty="0"/>
              <a:t>v</a:t>
            </a:r>
            <a:r>
              <a:rPr lang="zh-CN" altLang="en-US" dirty="0"/>
              <a:t>与</a:t>
            </a:r>
            <a:r>
              <a:rPr lang="en-US" altLang="zh-CN" dirty="0" err="1"/>
              <a:t>i</a:t>
            </a:r>
            <a:r>
              <a:rPr lang="zh-CN" altLang="en-US" dirty="0"/>
              <a:t>有边</a:t>
            </a:r>
            <a:r>
              <a:rPr lang="en-US" altLang="zh-CN" dirty="0"/>
              <a:t>&lt;v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r>
              <a:rPr lang="zh-CN" altLang="en-US" dirty="0"/>
              <a:t>）或∞（若</a:t>
            </a:r>
            <a:r>
              <a:rPr lang="en-US" altLang="zh-CN" dirty="0" err="1"/>
              <a:t>i</a:t>
            </a:r>
            <a:r>
              <a:rPr lang="zh-CN" altLang="en-US" dirty="0"/>
              <a:t>不是</a:t>
            </a:r>
            <a:r>
              <a:rPr lang="en-US" altLang="zh-CN" dirty="0"/>
              <a:t>v</a:t>
            </a:r>
            <a:r>
              <a:rPr lang="zh-CN" altLang="en-US" dirty="0"/>
              <a:t>的出边邻接点）。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B978CAF-B102-41A1-8AB8-31DB2C33E378}"/>
              </a:ext>
            </a:extLst>
          </p:cNvPr>
          <p:cNvGrpSpPr/>
          <p:nvPr/>
        </p:nvGrpSpPr>
        <p:grpSpPr>
          <a:xfrm>
            <a:off x="3810000" y="3312695"/>
            <a:ext cx="4176712" cy="2595622"/>
            <a:chOff x="2252676" y="3000372"/>
            <a:chExt cx="4176712" cy="259562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C3C76A-62C3-4CD0-8E11-EC559CDCC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676" y="3503610"/>
              <a:ext cx="1728787" cy="151288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38100" algn="ctr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7C717EFB-87A1-42FC-BA55-588C2BFA0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938" y="3000372"/>
              <a:ext cx="576262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rPr>
                <a:t>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004AFD-542D-4511-B442-36750BE7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401" y="4043360"/>
              <a:ext cx="431800" cy="4318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v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6D171DBF-4827-4BA5-9CE2-4846DD4E7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601" y="3503610"/>
              <a:ext cx="1728787" cy="151288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38100" algn="ctr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2DC96C0-4B44-40F0-A267-B1B2A8DF9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0963" y="3000372"/>
              <a:ext cx="1008062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rPr>
                <a:t>U=V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-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rPr>
                <a:t>S</a:t>
              </a:r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1C47962B-96B0-4EFA-B2B7-CC4D222E2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501" y="4043360"/>
              <a:ext cx="431800" cy="4318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94B29FA7-AE70-4B73-856F-C99C2A8D3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201" y="4367210"/>
              <a:ext cx="431800" cy="4318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5130ECDC-2C46-44B9-9D01-6744E7A4D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63" y="3756022"/>
              <a:ext cx="431800" cy="4318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 type="non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FCAC661B-A53B-483E-A34E-22352666E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4838" y="5195884"/>
              <a:ext cx="27368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v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U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中顶点</a:t>
              </a:r>
              <a:r>
                <a:rPr kumimoji="1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的边</a:t>
              </a:r>
              <a:endParaRPr kumimoji="1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283CE419-09F2-4679-AF2B-6B2D6C01B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201" y="4259259"/>
              <a:ext cx="15113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E73D8B06-AD24-4728-BD0D-80DD77C1A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8801" y="4259259"/>
              <a:ext cx="0" cy="1008063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/>
              <a:tailEnd type="none" w="med" len="lg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9790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4B555-1029-45F6-A8E3-DAAD2690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迪杰斯特拉（</a:t>
            </a:r>
            <a:r>
              <a:rPr lang="en-US" altLang="zh-CN" dirty="0"/>
              <a:t>Dijkstra</a:t>
            </a:r>
            <a:r>
              <a:rPr lang="zh-CN" altLang="en-US" dirty="0"/>
              <a:t>）算法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DAEB2-A6AF-4916-9E8E-0741C3C6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）从</a:t>
            </a:r>
            <a:r>
              <a:rPr lang="en-US" altLang="zh-CN" dirty="0"/>
              <a:t>U</a:t>
            </a:r>
            <a:r>
              <a:rPr lang="zh-CN" altLang="en-US" dirty="0"/>
              <a:t>中选取一个距离</a:t>
            </a:r>
            <a:r>
              <a:rPr lang="en-US" altLang="zh-CN" dirty="0"/>
              <a:t>v</a:t>
            </a:r>
            <a:r>
              <a:rPr lang="zh-CN" altLang="en-US" dirty="0"/>
              <a:t>最小的顶点</a:t>
            </a:r>
            <a:r>
              <a:rPr lang="en-US" altLang="zh-CN" dirty="0"/>
              <a:t>u</a:t>
            </a:r>
            <a:r>
              <a:rPr lang="zh-CN" altLang="en-US" dirty="0"/>
              <a:t>，把</a:t>
            </a:r>
            <a:r>
              <a:rPr lang="en-US" altLang="zh-CN" dirty="0"/>
              <a:t>u</a:t>
            </a:r>
            <a:r>
              <a:rPr lang="zh-CN" altLang="en-US" dirty="0"/>
              <a:t>加入</a:t>
            </a:r>
            <a:r>
              <a:rPr lang="en-US" altLang="zh-CN" dirty="0"/>
              <a:t>S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选定的距离就是</a:t>
            </a:r>
            <a:r>
              <a:rPr lang="en-US" altLang="zh-CN" dirty="0"/>
              <a:t>v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dirty="0"/>
              <a:t>u</a:t>
            </a:r>
            <a:r>
              <a:rPr lang="zh-CN" altLang="en-US" dirty="0"/>
              <a:t>的最短路径长度 </a:t>
            </a:r>
          </a:p>
        </p:txBody>
      </p:sp>
      <p:sp>
        <p:nvSpPr>
          <p:cNvPr id="4" name="Oval 8">
            <a:extLst>
              <a:ext uri="{FF2B5EF4-FFF2-40B4-BE49-F238E27FC236}">
                <a16:creationId xmlns:a16="http://schemas.microsoft.com/office/drawing/2014/main" id="{E14B886F-8A94-40E3-BD54-2C231EFE4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947478"/>
            <a:ext cx="1728788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422DF9D-00F2-48F7-827D-D3FABD025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819" y="3947478"/>
            <a:ext cx="1728788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C06CA1FC-E4B7-4728-BE9C-CEDD03CB7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444240"/>
            <a:ext cx="576262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S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16B4A9AF-38E2-4D0D-B447-3309AB93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863" y="4452303"/>
            <a:ext cx="431800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v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DEF4D152-43A0-4DBA-9DDB-668478BE4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444240"/>
            <a:ext cx="1008062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U=V</a:t>
            </a:r>
            <a:r>
              <a:rPr lang="en-US" altLang="zh-CN" b="1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S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66107849-F029-40C3-8EB6-4FD8907E2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4487228"/>
            <a:ext cx="431800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74A86294-C943-4A02-8024-AEA0BF1D3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4811078"/>
            <a:ext cx="431800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1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4036D2F3-31CE-471F-BF50-CAC236465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199890"/>
            <a:ext cx="431800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1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id="{8003E26A-7AC2-402F-9B4C-04D64292B25C}"/>
              </a:ext>
            </a:extLst>
          </p:cNvPr>
          <p:cNvSpPr>
            <a:spLocks/>
          </p:cNvSpPr>
          <p:nvPr/>
        </p:nvSpPr>
        <p:spPr bwMode="auto">
          <a:xfrm>
            <a:off x="4276725" y="4630103"/>
            <a:ext cx="1803400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36" y="40"/>
              </a:cxn>
            </a:cxnLst>
            <a:rect l="0" t="0" r="r" b="b"/>
            <a:pathLst>
              <a:path w="1136" h="40">
                <a:moveTo>
                  <a:pt x="0" y="0"/>
                </a:moveTo>
                <a:lnTo>
                  <a:pt x="1136" y="4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3FEC352-7CB4-48B5-A092-362B0D194E92}"/>
              </a:ext>
            </a:extLst>
          </p:cNvPr>
          <p:cNvGrpSpPr/>
          <p:nvPr/>
        </p:nvGrpSpPr>
        <p:grpSpPr>
          <a:xfrm>
            <a:off x="4140200" y="4668203"/>
            <a:ext cx="2736850" cy="1333500"/>
            <a:chOff x="2771775" y="3224203"/>
            <a:chExt cx="2736850" cy="1333500"/>
          </a:xfrm>
        </p:grpSpPr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C5F59ACE-01B6-428F-8DAE-BBCB29889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775" y="4160828"/>
              <a:ext cx="27368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v</a:t>
              </a:r>
              <a:r>
                <a:rPr kumimoji="1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kumimoji="1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r>
                <a:rPr kumimoji="1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中顶点</a:t>
              </a:r>
              <a:r>
                <a:rPr kumimoji="1"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r>
                <a:rPr kumimoji="1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的边最小</a:t>
              </a:r>
              <a:endParaRPr kumimoji="1"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" name="Line 20">
              <a:extLst>
                <a:ext uri="{FF2B5EF4-FFF2-40B4-BE49-F238E27FC236}">
                  <a16:creationId xmlns:a16="http://schemas.microsoft.com/office/drawing/2014/main" id="{CB5C0976-DF0C-4AA0-8192-0B59994BA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7175" y="3224203"/>
              <a:ext cx="0" cy="936625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pPr eaLnBrk="1" hangingPunct="1">
                <a:spcBef>
                  <a:spcPct val="50000"/>
                </a:spcBef>
              </a:pPr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014CE3C-46B1-45B0-9B11-708CDF7EB8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33323" y="4808971"/>
            <a:ext cx="195009" cy="2188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stealth" w="med" len="lg"/>
          </a:ln>
          <a:effectLst/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A6C088F-BB52-4C4E-9B00-971A1130B34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66814" y="3227548"/>
            <a:ext cx="142605" cy="2433378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tailEnd type="stealth" w="med" len="lg"/>
          </a:ln>
          <a:effectLst/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FCF0F11-BAD7-41C1-ABFE-B0E461E36E41}"/>
              </a:ext>
            </a:extLst>
          </p:cNvPr>
          <p:cNvCxnSpPr/>
          <p:nvPr/>
        </p:nvCxnSpPr>
        <p:spPr>
          <a:xfrm>
            <a:off x="4284663" y="4731703"/>
            <a:ext cx="2441580" cy="284173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tailEnd type="stealth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4638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96 0.0081 C -0.02722 0.01366 -0.03034 0.01944 -0.03789 0.02662 C -0.04532 0.0338 -0.04336 0.04421 -0.06836 0.05069 C -0.09336 0.05718 -0.16302 0.0625 -0.18789 0.0655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3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BD651-F58E-475B-A9D7-8D4505CE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迪杰斯特拉（</a:t>
            </a:r>
            <a:r>
              <a:rPr lang="en-US" altLang="zh-CN" dirty="0"/>
              <a:t>Dijkstra</a:t>
            </a:r>
            <a:r>
              <a:rPr lang="zh-CN" altLang="en-US" dirty="0"/>
              <a:t>）算法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DDE3B-DC94-447E-803E-CF4B22837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8288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）以</a:t>
            </a:r>
            <a:r>
              <a:rPr lang="en-US" altLang="zh-CN" dirty="0"/>
              <a:t>u</a:t>
            </a:r>
            <a:r>
              <a:rPr lang="zh-CN" altLang="en-US" dirty="0"/>
              <a:t>为新考虑的中间点，修改</a:t>
            </a:r>
            <a:r>
              <a:rPr lang="en-US" altLang="zh-CN" dirty="0"/>
              <a:t>U</a:t>
            </a:r>
            <a:r>
              <a:rPr lang="zh-CN" altLang="en-US" dirty="0"/>
              <a:t>中各顶点</a:t>
            </a:r>
            <a:r>
              <a:rPr lang="en-US" altLang="zh-CN" dirty="0"/>
              <a:t>j</a:t>
            </a:r>
            <a:r>
              <a:rPr lang="zh-CN" altLang="en-US" dirty="0"/>
              <a:t>的最短路径长度：若从源点</a:t>
            </a:r>
            <a:r>
              <a:rPr lang="en-US" altLang="zh-CN" dirty="0"/>
              <a:t>v</a:t>
            </a:r>
            <a:r>
              <a:rPr lang="zh-CN" altLang="en-US" dirty="0"/>
              <a:t>到顶点</a:t>
            </a:r>
            <a:r>
              <a:rPr lang="en-US" altLang="zh-CN" dirty="0"/>
              <a:t>j</a:t>
            </a:r>
            <a:r>
              <a:rPr lang="zh-CN" altLang="en-US" dirty="0"/>
              <a:t>（</a:t>
            </a:r>
            <a:r>
              <a:rPr lang="en-US" altLang="zh-CN" dirty="0" err="1"/>
              <a:t>j∈U</a:t>
            </a:r>
            <a:r>
              <a:rPr lang="zh-CN" altLang="en-US" dirty="0"/>
              <a:t>）的最短路径长度（经过顶点</a:t>
            </a:r>
            <a:r>
              <a:rPr lang="en-US" altLang="zh-CN" dirty="0"/>
              <a:t>u</a:t>
            </a:r>
            <a:r>
              <a:rPr lang="zh-CN" altLang="en-US" dirty="0"/>
              <a:t>）比原来最短路径长度（不经过顶点</a:t>
            </a:r>
            <a:r>
              <a:rPr lang="en-US" altLang="zh-CN" dirty="0"/>
              <a:t>u</a:t>
            </a:r>
            <a:r>
              <a:rPr lang="zh-CN" altLang="en-US" dirty="0"/>
              <a:t>）短，则修改顶点</a:t>
            </a:r>
            <a:r>
              <a:rPr lang="en-US" altLang="zh-CN" dirty="0"/>
              <a:t>j</a:t>
            </a:r>
            <a:r>
              <a:rPr lang="zh-CN" altLang="en-US" dirty="0"/>
              <a:t>的最短路径长度。 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C1C42DB8-52B9-41EB-9D2D-F94B5070F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75" y="3951488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A65806AA-F7F6-4CC7-B420-EB856B0DB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7" y="3448251"/>
            <a:ext cx="576263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S</a:t>
            </a: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D9790D3C-7CD5-428E-9A1F-70759A32F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22" y="4099123"/>
            <a:ext cx="431800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v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351FD13A-B00B-4A05-8669-1D40CB85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951488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F1A558A7-8A77-4A89-B8B6-0615199C5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062" y="3448251"/>
            <a:ext cx="1008063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U=V</a:t>
            </a:r>
            <a:r>
              <a:rPr lang="en-US" altLang="zh-CN" b="1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S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1BADF1BD-DA30-49EB-B9C2-9CACB0C27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088" y="4881769"/>
            <a:ext cx="431800" cy="431800"/>
          </a:xfrm>
          <a:prstGeom prst="ellipse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8C650985-19BC-4941-BF34-C67C54F2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4815088"/>
            <a:ext cx="431800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1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B86DE037-031C-4B7C-B12C-F90426001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4311851"/>
            <a:ext cx="431800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j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F3CCD553-786B-46A5-919C-FB5C663E3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4240413"/>
            <a:ext cx="431800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1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B6426200-5D9C-45CE-8886-BEFF32ADBE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0716" y="4600774"/>
            <a:ext cx="1358909" cy="42704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58BAC55B-B2CE-4823-A829-0B4741F63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50" y="4313437"/>
            <a:ext cx="1839926" cy="188914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D034DBB-FA1C-4935-B750-8519CFA09D7F}"/>
              </a:ext>
            </a:extLst>
          </p:cNvPr>
          <p:cNvGrpSpPr/>
          <p:nvPr/>
        </p:nvGrpSpPr>
        <p:grpSpPr>
          <a:xfrm>
            <a:off x="3657600" y="4418214"/>
            <a:ext cx="4587892" cy="2001091"/>
            <a:chOff x="2484438" y="3390901"/>
            <a:chExt cx="4587892" cy="200109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5C61B7B-C785-49F8-B1C7-8935F6447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301" y="3390901"/>
              <a:ext cx="1588" cy="1249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87"/>
                </a:cxn>
              </a:cxnLst>
              <a:rect l="0" t="0" r="r" b="b"/>
              <a:pathLst>
                <a:path w="1" h="787">
                  <a:moveTo>
                    <a:pt x="0" y="0"/>
                  </a:moveTo>
                  <a:lnTo>
                    <a:pt x="1" y="787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pPr eaLnBrk="1" hangingPunct="1">
                <a:spcBef>
                  <a:spcPct val="50000"/>
                </a:spcBef>
              </a:pPr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393FF749-7BD9-45B5-AE76-FD4205D48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1933" y="3714753"/>
              <a:ext cx="139705" cy="9286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pPr eaLnBrk="1" hangingPunct="1">
                <a:spcBef>
                  <a:spcPct val="50000"/>
                </a:spcBef>
              </a:pPr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F1904330-B535-40B7-A108-54706E545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438" y="4714884"/>
              <a:ext cx="4587892" cy="67710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两条路径进行比较：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若经过</a:t>
              </a:r>
              <a:r>
                <a:rPr lang="en-US" altLang="zh-CN" sz="2000" b="1" i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kumimoji="1" lang="zh-CN" altLang="en-US" sz="2000" b="1">
                  <a:solidFill>
                    <a:srgbClr val="1000E4"/>
                  </a:solidFill>
                  <a:ea typeface="楷体" pitchFamily="49" charset="-122"/>
                  <a:cs typeface="Times New Roman" pitchFamily="18" charset="0"/>
                </a:rPr>
                <a:t>最短路径长度</a:t>
              </a:r>
              <a:r>
                <a:rPr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更</a:t>
              </a:r>
              <a:r>
                <a:rPr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短，则修正</a:t>
              </a:r>
            </a:p>
          </p:txBody>
        </p:sp>
      </p:grpSp>
      <p:sp>
        <p:nvSpPr>
          <p:cNvPr id="19" name="Line 18">
            <a:extLst>
              <a:ext uri="{FF2B5EF4-FFF2-40B4-BE49-F238E27FC236}">
                <a16:creationId xmlns:a16="http://schemas.microsoft.com/office/drawing/2014/main" id="{A529F88E-B2CB-4D25-8092-C9232AA26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9212" y="4527751"/>
            <a:ext cx="214314" cy="428628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17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BD651-F58E-475B-A9D7-8D4505CE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迪杰斯特拉（</a:t>
            </a:r>
            <a:r>
              <a:rPr lang="en-US" altLang="zh-CN" dirty="0"/>
              <a:t>Dijkstra</a:t>
            </a:r>
            <a:r>
              <a:rPr lang="zh-CN" altLang="en-US" dirty="0"/>
              <a:t>）算法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35461ABD-3345-42E7-81FD-098033B3A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220" y="3885104"/>
            <a:ext cx="6109386" cy="46166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v </a:t>
            </a:r>
            <a:r>
              <a:rPr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b="1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最短路径长度</a:t>
            </a: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＝</a:t>
            </a:r>
            <a:r>
              <a:rPr kumimoji="1"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MIN</a:t>
            </a:r>
            <a:r>
              <a:rPr kumimoji="1"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b="1" i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b="1" i="1" baseline="-25000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vk</a:t>
            </a:r>
            <a:r>
              <a:rPr kumimoji="1" lang="en-US" altLang="zh-CN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b="1" i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en-US" altLang="zh-CN" b="1" i="1" baseline="-25000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kj</a:t>
            </a: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i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b="1" i="1" baseline="-25000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vj</a:t>
            </a:r>
            <a:r>
              <a:rPr kumimoji="1"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5" name="Oval 23">
            <a:extLst>
              <a:ext uri="{FF2B5EF4-FFF2-40B4-BE49-F238E27FC236}">
                <a16:creationId xmlns:a16="http://schemas.microsoft.com/office/drawing/2014/main" id="{D26A915F-FBDF-4954-B3D1-08F198972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1755324"/>
            <a:ext cx="1728787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6" name="Text Box 24">
            <a:extLst>
              <a:ext uri="{FF2B5EF4-FFF2-40B4-BE49-F238E27FC236}">
                <a16:creationId xmlns:a16="http://schemas.microsoft.com/office/drawing/2014/main" id="{27FCD308-8D08-467F-AFE2-2E2127BBD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2" y="1252086"/>
            <a:ext cx="576263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S</a:t>
            </a:r>
          </a:p>
        </p:txBody>
      </p:sp>
      <p:sp>
        <p:nvSpPr>
          <p:cNvPr id="7" name="Oval 25">
            <a:extLst>
              <a:ext uri="{FF2B5EF4-FFF2-40B4-BE49-F238E27FC236}">
                <a16:creationId xmlns:a16="http://schemas.microsoft.com/office/drawing/2014/main" id="{80B39608-7B6E-4DCE-A1C5-FCA6FE383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59" y="1879130"/>
            <a:ext cx="431800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v</a:t>
            </a:r>
          </a:p>
        </p:txBody>
      </p:sp>
      <p:sp>
        <p:nvSpPr>
          <p:cNvPr id="8" name="Oval 26">
            <a:extLst>
              <a:ext uri="{FF2B5EF4-FFF2-40B4-BE49-F238E27FC236}">
                <a16:creationId xmlns:a16="http://schemas.microsoft.com/office/drawing/2014/main" id="{179EB02D-8040-46D6-AC77-7CFD299C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1755324"/>
            <a:ext cx="1728787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9" name="Text Box 27">
            <a:extLst>
              <a:ext uri="{FF2B5EF4-FFF2-40B4-BE49-F238E27FC236}">
                <a16:creationId xmlns:a16="http://schemas.microsoft.com/office/drawing/2014/main" id="{85F19B6E-F001-4FC5-8E68-F392D3977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7" y="1252086"/>
            <a:ext cx="1008063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U=V</a:t>
            </a:r>
            <a:r>
              <a:rPr lang="en-US" altLang="zh-CN" b="1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S</a:t>
            </a:r>
          </a:p>
        </p:txBody>
      </p:sp>
      <p:sp>
        <p:nvSpPr>
          <p:cNvPr id="10" name="Oval 28">
            <a:extLst>
              <a:ext uri="{FF2B5EF4-FFF2-40B4-BE49-F238E27FC236}">
                <a16:creationId xmlns:a16="http://schemas.microsoft.com/office/drawing/2014/main" id="{B01A80A9-DF67-49B8-8F9D-05D696BD1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2" y="2582400"/>
            <a:ext cx="431800" cy="431800"/>
          </a:xfrm>
          <a:prstGeom prst="ellipse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11" name="Oval 29">
            <a:extLst>
              <a:ext uri="{FF2B5EF4-FFF2-40B4-BE49-F238E27FC236}">
                <a16:creationId xmlns:a16="http://schemas.microsoft.com/office/drawing/2014/main" id="{8CEB3B4D-8976-4C6E-8F6D-0D800100B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2618924"/>
            <a:ext cx="431800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1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2" name="Oval 30">
            <a:extLst>
              <a:ext uri="{FF2B5EF4-FFF2-40B4-BE49-F238E27FC236}">
                <a16:creationId xmlns:a16="http://schemas.microsoft.com/office/drawing/2014/main" id="{D2D502C4-EB28-4048-B3DC-3449E076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2115686"/>
            <a:ext cx="431800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j</a:t>
            </a:r>
          </a:p>
        </p:txBody>
      </p:sp>
      <p:sp>
        <p:nvSpPr>
          <p:cNvPr id="13" name="Oval 31">
            <a:extLst>
              <a:ext uri="{FF2B5EF4-FFF2-40B4-BE49-F238E27FC236}">
                <a16:creationId xmlns:a16="http://schemas.microsoft.com/office/drawing/2014/main" id="{8406ACB4-D4B0-4F52-91B6-EB2C31E79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2044249"/>
            <a:ext cx="431800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1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4" name="Line 32">
            <a:extLst>
              <a:ext uri="{FF2B5EF4-FFF2-40B4-BE49-F238E27FC236}">
                <a16:creationId xmlns:a16="http://schemas.microsoft.com/office/drawing/2014/main" id="{648372DE-712D-45FF-B5A2-0D8A692B92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7228" y="2404610"/>
            <a:ext cx="1287471" cy="3238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5" name="Line 33">
            <a:extLst>
              <a:ext uri="{FF2B5EF4-FFF2-40B4-BE49-F238E27FC236}">
                <a16:creationId xmlns:a16="http://schemas.microsoft.com/office/drawing/2014/main" id="{9AA8F2D0-B32F-494C-9F3B-3E930145F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4287" y="2085506"/>
            <a:ext cx="1930413" cy="174643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6" name="Line 38">
            <a:extLst>
              <a:ext uri="{FF2B5EF4-FFF2-40B4-BE49-F238E27FC236}">
                <a16:creationId xmlns:a16="http://schemas.microsoft.com/office/drawing/2014/main" id="{778EF74D-6BBE-42FF-925C-ABB6FBE83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2849" y="2299820"/>
            <a:ext cx="357190" cy="357190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Dot"/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FFD22EB-07EE-41AD-BDB6-74A475C6DD5D}"/>
              </a:ext>
            </a:extLst>
          </p:cNvPr>
          <p:cNvGrpSpPr/>
          <p:nvPr/>
        </p:nvGrpSpPr>
        <p:grpSpPr>
          <a:xfrm>
            <a:off x="1681957" y="3085638"/>
            <a:ext cx="4414043" cy="3459233"/>
            <a:chOff x="1527936" y="1928802"/>
            <a:chExt cx="4414043" cy="345923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B00BD71-13D2-498E-9168-E5D17659CDCD}"/>
                </a:ext>
              </a:extLst>
            </p:cNvPr>
            <p:cNvGrpSpPr/>
            <p:nvPr/>
          </p:nvGrpSpPr>
          <p:grpSpPr>
            <a:xfrm>
              <a:off x="1527936" y="2776538"/>
              <a:ext cx="4414043" cy="2611497"/>
              <a:chOff x="1813720" y="2776538"/>
              <a:chExt cx="4414043" cy="2611497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9CF1FD39-F942-4E81-B0E2-8AD83AD3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4151" y="2776538"/>
                <a:ext cx="504825" cy="576262"/>
              </a:xfrm>
              <a:prstGeom prst="ellipse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  <a:headEnd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Times New Roman" pitchFamily="18" charset="0"/>
                  </a:rPr>
                  <a:t>u</a:t>
                </a:r>
              </a:p>
            </p:txBody>
          </p:sp>
          <p:sp>
            <p:nvSpPr>
              <p:cNvPr id="21" name="Oval 8">
                <a:extLst>
                  <a:ext uri="{FF2B5EF4-FFF2-40B4-BE49-F238E27FC236}">
                    <a16:creationId xmlns:a16="http://schemas.microsoft.com/office/drawing/2014/main" id="{2F4FD0AD-1FEB-4073-8A96-CDD2476C4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8388" y="4289425"/>
                <a:ext cx="504825" cy="576262"/>
              </a:xfrm>
              <a:prstGeom prst="ellipse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  <a:headEnd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Times New Roman" pitchFamily="18" charset="0"/>
                  </a:rPr>
                  <a:t>v</a:t>
                </a:r>
              </a:p>
            </p:txBody>
          </p:sp>
          <p:sp>
            <p:nvSpPr>
              <p:cNvPr id="22" name="Oval 9">
                <a:extLst>
                  <a:ext uri="{FF2B5EF4-FFF2-40B4-BE49-F238E27FC236}">
                    <a16:creationId xmlns:a16="http://schemas.microsoft.com/office/drawing/2014/main" id="{12170AE8-C10C-41AC-B3E2-3F632B36C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2938" y="4289425"/>
                <a:ext cx="504825" cy="576262"/>
              </a:xfrm>
              <a:prstGeom prst="ellipse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  <a:headEnd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Times New Roman" pitchFamily="18" charset="0"/>
                  </a:rPr>
                  <a:t>j</a:t>
                </a:r>
              </a:p>
            </p:txBody>
          </p:sp>
          <p:sp>
            <p:nvSpPr>
              <p:cNvPr id="23" name="Freeform 10">
                <a:extLst>
                  <a:ext uri="{FF2B5EF4-FFF2-40B4-BE49-F238E27FC236}">
                    <a16:creationId xmlns:a16="http://schemas.microsoft.com/office/drawing/2014/main" id="{3DF86554-52C5-4615-9D80-0C3704DCE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576" y="3176588"/>
                <a:ext cx="1320800" cy="1181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32" y="744"/>
                  </a:cxn>
                </a:cxnLst>
                <a:rect l="0" t="0" r="r" b="b"/>
                <a:pathLst>
                  <a:path w="832" h="744">
                    <a:moveTo>
                      <a:pt x="0" y="0"/>
                    </a:moveTo>
                    <a:lnTo>
                      <a:pt x="832" y="744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ACC27773-DF42-4C62-96F9-38D72993E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4151" y="3976688"/>
                <a:ext cx="339725" cy="347662"/>
              </a:xfrm>
              <a:custGeom>
                <a:avLst/>
                <a:gdLst/>
                <a:ahLst/>
                <a:cxnLst>
                  <a:cxn ang="0">
                    <a:pos x="0" y="219"/>
                  </a:cxn>
                  <a:cxn ang="0">
                    <a:pos x="214" y="0"/>
                  </a:cxn>
                </a:cxnLst>
                <a:rect l="0" t="0" r="r" b="b"/>
                <a:pathLst>
                  <a:path w="214" h="219">
                    <a:moveTo>
                      <a:pt x="0" y="219"/>
                    </a:moveTo>
                    <a:lnTo>
                      <a:pt x="214" y="0"/>
                    </a:ln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25" name="Line 12">
                <a:extLst>
                  <a:ext uri="{FF2B5EF4-FFF2-40B4-BE49-F238E27FC236}">
                    <a16:creationId xmlns:a16="http://schemas.microsoft.com/office/drawing/2014/main" id="{23A6FF32-AA4A-459A-9A5E-8D60B9058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6813" y="3136900"/>
                <a:ext cx="287338" cy="288925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26" name="Text Box 13">
                <a:extLst>
                  <a:ext uri="{FF2B5EF4-FFF2-40B4-BE49-F238E27FC236}">
                    <a16:creationId xmlns:a16="http://schemas.microsoft.com/office/drawing/2014/main" id="{E7509F84-EED6-42D5-A9A7-6CD2A374BB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8100000">
                <a:off x="3117851" y="3565525"/>
                <a:ext cx="647700" cy="45720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...</a:t>
                </a:r>
              </a:p>
            </p:txBody>
          </p:sp>
          <p:sp>
            <p:nvSpPr>
              <p:cNvPr id="27" name="Text Box 14">
                <a:extLst>
                  <a:ext uri="{FF2B5EF4-FFF2-40B4-BE49-F238E27FC236}">
                    <a16:creationId xmlns:a16="http://schemas.microsoft.com/office/drawing/2014/main" id="{748EB33C-45AF-4F02-9FA0-147177C73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1413" y="3184525"/>
                <a:ext cx="576263" cy="40011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c</a:t>
                </a:r>
                <a:r>
                  <a:rPr kumimoji="0" lang="en-US" altLang="zh-CN" sz="2000" b="1" i="1" u="none" strike="noStrike" kern="0" cap="none" spc="0" normalizeH="0" baseline="-25000" noProof="0" dirty="0" err="1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vu</a:t>
                </a:r>
                <a:endParaRPr kumimoji="0" lang="en-US" altLang="zh-CN" sz="2000" b="1" i="1" u="none" strike="noStrike" kern="0" cap="none" spc="0" normalizeH="0" baseline="-2500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28" name="AutoShape 15">
                <a:extLst>
                  <a:ext uri="{FF2B5EF4-FFF2-40B4-BE49-F238E27FC236}">
                    <a16:creationId xmlns:a16="http://schemas.microsoft.com/office/drawing/2014/main" id="{6AA74287-2B89-4535-8F1A-4640BF8B7245}"/>
                  </a:ext>
                </a:extLst>
              </p:cNvPr>
              <p:cNvSpPr>
                <a:spLocks/>
              </p:cNvSpPr>
              <p:nvPr/>
            </p:nvSpPr>
            <p:spPr bwMode="auto">
              <a:xfrm rot="2760000">
                <a:off x="2984501" y="2320925"/>
                <a:ext cx="179387" cy="2520950"/>
              </a:xfrm>
              <a:prstGeom prst="leftBrace">
                <a:avLst>
                  <a:gd name="adj1" fmla="val 117109"/>
                  <a:gd name="adj2" fmla="val 50000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29" name="Line 16">
                <a:extLst>
                  <a:ext uri="{FF2B5EF4-FFF2-40B4-BE49-F238E27FC236}">
                    <a16:creationId xmlns:a16="http://schemas.microsoft.com/office/drawing/2014/main" id="{E30FA78E-9860-4637-985C-2B8D0F80D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3213" y="4576763"/>
                <a:ext cx="576263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30" name="Text Box 17">
                <a:extLst>
                  <a:ext uri="{FF2B5EF4-FFF2-40B4-BE49-F238E27FC236}">
                    <a16:creationId xmlns:a16="http://schemas.microsoft.com/office/drawing/2014/main" id="{74DA8D11-A599-48CC-895A-7BC3C0ED1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876" y="4360863"/>
                <a:ext cx="935038" cy="45720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……</a:t>
                </a:r>
              </a:p>
            </p:txBody>
          </p:sp>
          <p:sp>
            <p:nvSpPr>
              <p:cNvPr id="31" name="Freeform 18">
                <a:extLst>
                  <a:ext uri="{FF2B5EF4-FFF2-40B4-BE49-F238E27FC236}">
                    <a16:creationId xmlns:a16="http://schemas.microsoft.com/office/drawing/2014/main" id="{ACD98216-E0AB-415E-A4F7-9102D0634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6313" y="4637088"/>
                <a:ext cx="906463" cy="127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571" y="0"/>
                  </a:cxn>
                </a:cxnLst>
                <a:rect l="0" t="0" r="r" b="b"/>
                <a:pathLst>
                  <a:path w="571" h="8">
                    <a:moveTo>
                      <a:pt x="0" y="8"/>
                    </a:moveTo>
                    <a:lnTo>
                      <a:pt x="571" y="0"/>
                    </a:ln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32" name="AutoShape 19">
                <a:extLst>
                  <a:ext uri="{FF2B5EF4-FFF2-40B4-BE49-F238E27FC236}">
                    <a16:creationId xmlns:a16="http://schemas.microsoft.com/office/drawing/2014/main" id="{FB820B94-0393-4A5C-847F-55353D96711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140201" y="3497263"/>
                <a:ext cx="142875" cy="3022600"/>
              </a:xfrm>
              <a:prstGeom prst="rightBrace">
                <a:avLst>
                  <a:gd name="adj1" fmla="val 176296"/>
                  <a:gd name="adj2" fmla="val 50000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33" name="Text Box 20">
                <a:extLst>
                  <a:ext uri="{FF2B5EF4-FFF2-40B4-BE49-F238E27FC236}">
                    <a16:creationId xmlns:a16="http://schemas.microsoft.com/office/drawing/2014/main" id="{244398A7-2686-4845-8346-36EB015CC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4151" y="4987925"/>
                <a:ext cx="576263" cy="40011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c</a:t>
                </a:r>
                <a:r>
                  <a:rPr kumimoji="0" lang="en-US" altLang="zh-CN" sz="2000" b="1" i="1" u="none" strike="noStrike" kern="0" cap="none" spc="0" normalizeH="0" baseline="-25000" noProof="0" dirty="0" err="1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_GB2312" pitchFamily="49" charset="-122"/>
                  </a:rPr>
                  <a:t>vj</a:t>
                </a:r>
                <a:endParaRPr kumimoji="0" lang="en-US" altLang="zh-CN" sz="2000" b="1" i="1" u="none" strike="noStrike" kern="0" cap="none" spc="0" normalizeH="0" baseline="-2500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34" name="Text Box 21">
                <a:extLst>
                  <a:ext uri="{FF2B5EF4-FFF2-40B4-BE49-F238E27FC236}">
                    <a16:creationId xmlns:a16="http://schemas.microsoft.com/office/drawing/2014/main" id="{60E622AB-83A9-4C0D-BBD5-E0A93E3338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4276" y="3281363"/>
                <a:ext cx="1223963" cy="40011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" pitchFamily="49" charset="-122"/>
                    <a:cs typeface="Times New Roman" pitchFamily="18" charset="0"/>
                  </a:rPr>
                  <a:t>边</a:t>
                </a:r>
                <a:r>
                  <a:rPr kumimoji="0" lang="en-US" altLang="zh-CN" sz="2000" b="1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" pitchFamily="49" charset="-122"/>
                    <a:cs typeface="Times New Roman" pitchFamily="18" charset="0"/>
                  </a:rPr>
                  <a:t>w</a:t>
                </a:r>
                <a:r>
                  <a:rPr kumimoji="0" lang="en-US" altLang="zh-CN" sz="2000" b="1" i="1" u="none" strike="noStrike" kern="0" cap="none" spc="0" normalizeH="0" baseline="-25000" noProof="0" dirty="0" err="1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ea typeface="楷体" pitchFamily="49" charset="-122"/>
                    <a:cs typeface="Times New Roman" pitchFamily="18" charset="0"/>
                  </a:rPr>
                  <a:t>uj</a:t>
                </a:r>
                <a:endParaRPr kumimoji="0" lang="en-US" altLang="zh-CN" sz="2000" b="1" i="1" u="none" strike="noStrike" kern="0" cap="none" spc="0" normalizeH="0" baseline="-2500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A275A4B4-AD2C-4AC3-A92F-F37D11A09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954" y="1928802"/>
              <a:ext cx="215900" cy="647700"/>
            </a:xfrm>
            <a:prstGeom prst="downArrow">
              <a:avLst>
                <a:gd name="adj1" fmla="val 50000"/>
                <a:gd name="adj2" fmla="val 75000"/>
              </a:avLst>
            </a:prstGeom>
            <a:gradFill rotWithShape="1">
              <a:gsLst>
                <a:gs pos="0">
                  <a:srgbClr val="8064A2">
                    <a:shade val="51000"/>
                    <a:satMod val="130000"/>
                  </a:srgbClr>
                </a:gs>
                <a:gs pos="80000">
                  <a:srgbClr val="8064A2">
                    <a:shade val="93000"/>
                    <a:satMod val="130000"/>
                  </a:srgbClr>
                </a:gs>
                <a:gs pos="100000">
                  <a:srgbClr val="8064A2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 type="none" w="med" len="lg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3FBDADE-D085-4D23-978A-E870512D6185}"/>
              </a:ext>
            </a:extLst>
          </p:cNvPr>
          <p:cNvSpPr txBox="1"/>
          <p:nvPr/>
        </p:nvSpPr>
        <p:spPr>
          <a:xfrm>
            <a:off x="7010400" y="1570380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v </a:t>
            </a:r>
            <a:r>
              <a:rPr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j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的路径：</a:t>
            </a:r>
            <a:endParaRPr lang="zh-CN" altLang="en-US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0BA893-C89D-4989-A8A0-A2BCA30A926E}"/>
              </a:ext>
            </a:extLst>
          </p:cNvPr>
          <p:cNvSpPr txBox="1"/>
          <p:nvPr/>
        </p:nvSpPr>
        <p:spPr>
          <a:xfrm>
            <a:off x="7010400" y="2340727"/>
            <a:ext cx="2357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不经过顶点</a:t>
            </a:r>
            <a:r>
              <a:rPr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u</a:t>
            </a:r>
          </a:p>
          <a:p>
            <a:pPr marL="457200" indent="-457200"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经过顶点</a:t>
            </a:r>
            <a:r>
              <a:rPr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u</a:t>
            </a:r>
          </a:p>
        </p:txBody>
      </p:sp>
      <p:sp>
        <p:nvSpPr>
          <p:cNvPr id="37" name="TextBox 37">
            <a:extLst>
              <a:ext uri="{FF2B5EF4-FFF2-40B4-BE49-F238E27FC236}">
                <a16:creationId xmlns:a16="http://schemas.microsoft.com/office/drawing/2014/main" id="{580F05C9-DDF1-4DC7-AF55-1811E64E81D1}"/>
              </a:ext>
            </a:extLst>
          </p:cNvPr>
          <p:cNvSpPr txBox="1"/>
          <p:nvPr/>
        </p:nvSpPr>
        <p:spPr>
          <a:xfrm>
            <a:off x="439741" y="1409527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修改方式</a:t>
            </a:r>
            <a:endParaRPr lang="zh-CN" altLang="en-US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1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BD651-F58E-475B-A9D7-8D4505CE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迪杰斯特拉（</a:t>
            </a:r>
            <a:r>
              <a:rPr lang="en-US" altLang="zh-CN" dirty="0"/>
              <a:t>Dijkstra</a:t>
            </a:r>
            <a:r>
              <a:rPr lang="zh-CN" altLang="en-US" dirty="0"/>
              <a:t>）算法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DDE3B-DC94-447E-803E-CF4B22837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6858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）重复步骤（</a:t>
            </a:r>
            <a:r>
              <a:rPr lang="en-US" altLang="zh-CN" dirty="0"/>
              <a:t>2</a:t>
            </a:r>
            <a:r>
              <a:rPr lang="zh-CN" altLang="en-US" dirty="0"/>
              <a:t>）和（</a:t>
            </a:r>
            <a:r>
              <a:rPr lang="en-US" altLang="zh-CN" dirty="0"/>
              <a:t>3</a:t>
            </a:r>
            <a:r>
              <a:rPr lang="zh-CN" altLang="en-US" dirty="0"/>
              <a:t>）直到所有顶点都包含在</a:t>
            </a:r>
            <a:r>
              <a:rPr lang="en-US" altLang="zh-CN" dirty="0"/>
              <a:t>S</a:t>
            </a:r>
            <a:r>
              <a:rPr lang="zh-CN" altLang="en-US" dirty="0"/>
              <a:t>中。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AFFA73-E2FB-45C1-A3F2-1384F56E3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3197225"/>
            <a:ext cx="431800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v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0B7289-F2B0-49C4-9CD4-01FA47E1A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2" y="3270250"/>
            <a:ext cx="431800" cy="4318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1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j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51803F72-3403-4592-A20E-2809B50E10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0337" y="3087687"/>
            <a:ext cx="503238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C3AEE34A-6ACD-4086-B08C-1D80007AC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3675" y="3486150"/>
            <a:ext cx="360362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59EA298D-64A9-428C-B6D6-F4306CC41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2900" y="3125787"/>
            <a:ext cx="576262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716A1FD-C127-4F1C-B924-E3AEA9031F19}"/>
              </a:ext>
            </a:extLst>
          </p:cNvPr>
          <p:cNvSpPr>
            <a:spLocks/>
          </p:cNvSpPr>
          <p:nvPr/>
        </p:nvSpPr>
        <p:spPr bwMode="auto">
          <a:xfrm>
            <a:off x="6583362" y="3559175"/>
            <a:ext cx="669925" cy="257175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422" y="0"/>
              </a:cxn>
            </a:cxnLst>
            <a:rect l="0" t="0" r="r" b="b"/>
            <a:pathLst>
              <a:path w="422" h="162">
                <a:moveTo>
                  <a:pt x="0" y="162"/>
                </a:moveTo>
                <a:lnTo>
                  <a:pt x="422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90EA81-62BC-45A1-B904-B19B58779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600325"/>
            <a:ext cx="2232025" cy="1657350"/>
          </a:xfrm>
          <a:prstGeom prst="ellipse">
            <a:avLst/>
          </a:prstGeom>
          <a:solidFill>
            <a:srgbClr val="FFFFFF">
              <a:alpha val="0"/>
            </a:srgbClr>
          </a:solidFill>
          <a:ln w="28575" algn="ctr">
            <a:solidFill>
              <a:srgbClr val="00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DB4EAF3F-A989-4358-BD80-3878E52877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0700" y="4265612"/>
            <a:ext cx="0" cy="6477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F2FB6FA2-3881-4267-844D-68D586A3B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387" y="5075788"/>
            <a:ext cx="4975225" cy="101566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考虑中间其他所有顶点</a:t>
            </a:r>
            <a:r>
              <a:rPr lang="en-US" altLang="zh-CN" b="1" i="1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k</a:t>
            </a:r>
            <a:endParaRPr lang="en-US" altLang="zh-CN" b="1" dirty="0">
              <a:solidFill>
                <a:srgbClr val="1000E4"/>
              </a:solidFill>
              <a:ea typeface="楷体" pitchFamily="49" charset="-122"/>
              <a:cs typeface="Times New Roman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通过比较得到</a:t>
            </a:r>
            <a:r>
              <a:rPr lang="en-US" altLang="zh-CN" b="1" i="1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v </a:t>
            </a:r>
            <a:r>
              <a:rPr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b="1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b="1" i="1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b="1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的最短路径</a:t>
            </a:r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DD3CFCFF-E6D7-4B77-8533-8FDAB71FA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3197225"/>
            <a:ext cx="431800" cy="431800"/>
          </a:xfrm>
          <a:prstGeom prst="ellips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9884569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BD651-F58E-475B-A9D7-8D4505CE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609600"/>
          </a:xfrm>
        </p:spPr>
        <p:txBody>
          <a:bodyPr/>
          <a:lstStyle/>
          <a:p>
            <a:r>
              <a:rPr lang="zh-CN" altLang="en-US" dirty="0"/>
              <a:t>迪杰斯特拉（</a:t>
            </a:r>
            <a:r>
              <a:rPr lang="en-US" altLang="zh-CN" dirty="0"/>
              <a:t>Dijkstra</a:t>
            </a:r>
            <a:r>
              <a:rPr lang="zh-CN" altLang="en-US" dirty="0"/>
              <a:t>）算法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DDE3B-DC94-447E-803E-CF4B22837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11582400" cy="5486400"/>
          </a:xfrm>
        </p:spPr>
        <p:txBody>
          <a:bodyPr/>
          <a:lstStyle/>
          <a:p>
            <a:r>
              <a:rPr lang="zh-CN" altLang="en-US" dirty="0"/>
              <a:t>如何存放最短路径长度（用一维数组</a:t>
            </a:r>
            <a:r>
              <a:rPr lang="en-US" altLang="zh-CN" dirty="0" err="1"/>
              <a:t>dist</a:t>
            </a:r>
            <a:r>
              <a:rPr lang="en-US" altLang="zh-CN" dirty="0"/>
              <a:t>[j]</a:t>
            </a:r>
            <a:r>
              <a:rPr lang="zh-CN" altLang="en-US" dirty="0"/>
              <a:t>存储）：</a:t>
            </a:r>
          </a:p>
          <a:p>
            <a:pPr lvl="1"/>
            <a:r>
              <a:rPr lang="zh-CN" altLang="en-US" dirty="0"/>
              <a:t>源点</a:t>
            </a:r>
            <a:r>
              <a:rPr lang="en-US" altLang="zh-CN" dirty="0"/>
              <a:t>v</a:t>
            </a:r>
            <a:r>
              <a:rPr lang="zh-CN" altLang="en-US" dirty="0"/>
              <a:t>默认， </a:t>
            </a:r>
            <a:r>
              <a:rPr lang="en-US" altLang="zh-CN" dirty="0" err="1"/>
              <a:t>dist</a:t>
            </a:r>
            <a:r>
              <a:rPr lang="en-US" altLang="zh-CN" dirty="0"/>
              <a:t>[j]</a:t>
            </a:r>
            <a:r>
              <a:rPr lang="zh-CN" altLang="en-US" dirty="0"/>
              <a:t>表示 </a:t>
            </a:r>
            <a:r>
              <a:rPr lang="zh-CN" altLang="en-US" dirty="0">
                <a:solidFill>
                  <a:srgbClr val="FF0000"/>
                </a:solidFill>
              </a:rPr>
              <a:t>源点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zh-CN" altLang="en-US" dirty="0">
                <a:solidFill>
                  <a:srgbClr val="FF0000"/>
                </a:solidFill>
              </a:rPr>
              <a:t>顶点</a:t>
            </a:r>
            <a:r>
              <a:rPr lang="en-US" altLang="zh-CN" dirty="0">
                <a:solidFill>
                  <a:srgbClr val="FF0000"/>
                </a:solidFill>
              </a:rPr>
              <a:t>j </a:t>
            </a:r>
            <a:r>
              <a:rPr lang="zh-CN" altLang="en-US" dirty="0"/>
              <a:t>的最短路径长度。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en-US" altLang="zh-CN" dirty="0" err="1"/>
              <a:t>dist</a:t>
            </a:r>
            <a:r>
              <a:rPr lang="en-US" altLang="zh-CN" dirty="0"/>
              <a:t>[2]=12</a:t>
            </a:r>
            <a:r>
              <a:rPr lang="zh-CN" altLang="en-US" dirty="0"/>
              <a:t>表示 </a:t>
            </a:r>
            <a:r>
              <a:rPr lang="zh-CN" altLang="en-US" dirty="0">
                <a:solidFill>
                  <a:srgbClr val="FF0000"/>
                </a:solidFill>
              </a:rPr>
              <a:t>源点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zh-CN" altLang="en-US" dirty="0">
                <a:solidFill>
                  <a:srgbClr val="FF0000"/>
                </a:solidFill>
              </a:rPr>
              <a:t>顶点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/>
              <a:t>的最短路径长度为</a:t>
            </a:r>
            <a:r>
              <a:rPr lang="en-US" altLang="zh-CN" dirty="0"/>
              <a:t>12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如何存放最短路径：</a:t>
            </a:r>
          </a:p>
          <a:p>
            <a:pPr lvl="1"/>
            <a:r>
              <a:rPr lang="zh-CN" altLang="en-US" dirty="0"/>
              <a:t>从源点到其他顶点的最短路径有</a:t>
            </a:r>
            <a:r>
              <a:rPr lang="en-US" altLang="zh-CN" dirty="0"/>
              <a:t>n-1</a:t>
            </a:r>
            <a:r>
              <a:rPr lang="zh-CN" altLang="en-US" dirty="0"/>
              <a:t>条，一条最短路径用一个一维数组表示，如从 </a:t>
            </a:r>
            <a:r>
              <a:rPr lang="zh-CN" altLang="en-US" dirty="0">
                <a:solidFill>
                  <a:srgbClr val="FF0000"/>
                </a:solidFill>
              </a:rPr>
              <a:t>源点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zh-CN" altLang="en-US" dirty="0">
                <a:solidFill>
                  <a:srgbClr val="FF0000"/>
                </a:solidFill>
              </a:rPr>
              <a:t>顶点</a:t>
            </a:r>
            <a:r>
              <a:rPr lang="en-US" altLang="zh-CN" dirty="0">
                <a:solidFill>
                  <a:srgbClr val="FF0000"/>
                </a:solidFill>
              </a:rPr>
              <a:t>5 </a:t>
            </a:r>
            <a:r>
              <a:rPr lang="zh-CN" altLang="en-US" dirty="0"/>
              <a:t>的最短路径为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，表示为</a:t>
            </a:r>
          </a:p>
          <a:p>
            <a:pPr lvl="1"/>
            <a:r>
              <a:rPr lang="en-US" altLang="zh-CN" dirty="0"/>
              <a:t>path[5]={0,2,3,5}</a:t>
            </a:r>
          </a:p>
          <a:p>
            <a:pPr lvl="1"/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所有</a:t>
            </a:r>
            <a:r>
              <a:rPr lang="en-US" altLang="zh-CN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3333FF"/>
                </a:solidFill>
                <a:latin typeface="宋体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条最短路径可以用二维数组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path[][]</a:t>
            </a: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存储，有改进方法吗？</a:t>
            </a:r>
            <a:endParaRPr lang="en-US" altLang="zh-CN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8854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DDE3B-DC94-447E-803E-CF4B22837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33400"/>
            <a:ext cx="11582400" cy="685800"/>
          </a:xfrm>
        </p:spPr>
        <p:txBody>
          <a:bodyPr/>
          <a:lstStyle/>
          <a:p>
            <a:r>
              <a:rPr lang="zh-CN" altLang="en-US" sz="2400" dirty="0"/>
              <a:t>改进的方法是采用</a:t>
            </a:r>
            <a:r>
              <a:rPr lang="zh-CN" altLang="en-US" sz="2400" dirty="0">
                <a:solidFill>
                  <a:srgbClr val="FF0000"/>
                </a:solidFill>
              </a:rPr>
              <a:t>一维数组</a:t>
            </a:r>
            <a:r>
              <a:rPr lang="en-US" altLang="zh-CN" sz="2400" dirty="0">
                <a:solidFill>
                  <a:srgbClr val="FF0000"/>
                </a:solidFill>
              </a:rPr>
              <a:t>path</a:t>
            </a:r>
            <a:r>
              <a:rPr lang="zh-CN" altLang="en-US" sz="2400" dirty="0"/>
              <a:t>来保存：</a:t>
            </a:r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id="{0A134444-21F2-4287-858E-CF675FF52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47" y="1323962"/>
            <a:ext cx="4967288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若从源点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  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的最短路径如下：</a:t>
            </a: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1F4F9E88-84A9-4BFD-9A57-20D9CBB57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310" y="2590800"/>
            <a:ext cx="35877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则</a:t>
            </a:r>
          </a:p>
        </p:txBody>
      </p:sp>
      <p:sp>
        <p:nvSpPr>
          <p:cNvPr id="6" name="Text Box 24">
            <a:extLst>
              <a:ext uri="{FF2B5EF4-FFF2-40B4-BE49-F238E27FC236}">
                <a16:creationId xmlns:a16="http://schemas.microsoft.com/office/drawing/2014/main" id="{008A98F3-4AB2-4099-8F05-E60CAB22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228" y="2970015"/>
            <a:ext cx="3686227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一定是从源点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  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的最短路径</a:t>
            </a:r>
          </a:p>
        </p:txBody>
      </p:sp>
      <p:sp>
        <p:nvSpPr>
          <p:cNvPr id="7" name="Text Box 25">
            <a:extLst>
              <a:ext uri="{FF2B5EF4-FFF2-40B4-BE49-F238E27FC236}">
                <a16:creationId xmlns:a16="http://schemas.microsoft.com/office/drawing/2014/main" id="{CB8E77B9-5D14-4646-856C-3CB335350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7562" y="2768406"/>
            <a:ext cx="503238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？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BD55B4-D00A-488C-AADA-9CB6BEB049AB}"/>
              </a:ext>
            </a:extLst>
          </p:cNvPr>
          <p:cNvGrpSpPr/>
          <p:nvPr/>
        </p:nvGrpSpPr>
        <p:grpSpPr>
          <a:xfrm>
            <a:off x="1600200" y="1919262"/>
            <a:ext cx="5189533" cy="431800"/>
            <a:chOff x="657183" y="1643050"/>
            <a:chExt cx="5189533" cy="431800"/>
          </a:xfrm>
        </p:grpSpPr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012B3110-3938-488A-93BC-C9EE1A8A0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183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852AC66D-7373-4F83-AAAF-641531803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729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20EA773F-E124-4A59-A9D6-D9F5CB5ED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916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7DC1AC75-6C9B-469B-B4D7-20DDD466F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983" y="1858950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CDC8DF49-9B5E-48BA-8F69-96875BF55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6161" y="1693853"/>
              <a:ext cx="576262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3333FF"/>
                  </a:solidFill>
                  <a:latin typeface="宋体"/>
                  <a:cs typeface="Times New Roman" pitchFamily="18" charset="0"/>
                </a:rPr>
                <a:t>…</a:t>
              </a:r>
              <a:endParaRPr lang="en-US" altLang="zh-CN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F562CB53-B883-4C2F-85AC-AA23C6145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7929" y="1858950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DEB4DE33-0641-4F3C-9EDA-E5D7BD375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1529" y="1858950"/>
              <a:ext cx="433387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45206ABE-99C1-43E2-8861-BB6DD74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293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6E9C21EB-94B5-4600-B7E6-2BBCD3382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7665" y="1857364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411876EC-0677-419F-A2DA-814AED194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051" y="1866885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984DE2CC-F2A7-4D4F-A7BD-248A21E6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229" y="1701788"/>
              <a:ext cx="576262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3333FF"/>
                  </a:solidFill>
                  <a:latin typeface="宋体"/>
                  <a:cs typeface="Times New Roman" pitchFamily="18" charset="0"/>
                </a:rPr>
                <a:t>…</a:t>
              </a:r>
              <a:endParaRPr lang="en-US" altLang="zh-CN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4F2ECCA-5481-49EF-8CBD-90C8A3FCE4A3}"/>
              </a:ext>
            </a:extLst>
          </p:cNvPr>
          <p:cNvGrpSpPr/>
          <p:nvPr/>
        </p:nvGrpSpPr>
        <p:grpSpPr>
          <a:xfrm>
            <a:off x="1627072" y="2898577"/>
            <a:ext cx="4324346" cy="431800"/>
            <a:chOff x="631742" y="2643182"/>
            <a:chExt cx="4324346" cy="431800"/>
          </a:xfrm>
        </p:grpSpPr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6BD91DD5-2A5A-41F9-A5A2-9AD894F36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852" y="264318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A3E074BE-BAB3-4F78-9073-2DD841F39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742" y="264318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sp>
          <p:nvSpPr>
            <p:cNvPr id="23" name="Oval 7">
              <a:extLst>
                <a:ext uri="{FF2B5EF4-FFF2-40B4-BE49-F238E27FC236}">
                  <a16:creationId xmlns:a16="http://schemas.microsoft.com/office/drawing/2014/main" id="{ADAC5711-3796-49EF-BF97-06DF7F279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288" y="264318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24" name="Line 9">
              <a:extLst>
                <a:ext uri="{FF2B5EF4-FFF2-40B4-BE49-F238E27FC236}">
                  <a16:creationId xmlns:a16="http://schemas.microsoft.com/office/drawing/2014/main" id="{815BAEB3-8F45-4665-B22F-E2082927C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3542" y="2859082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5" name="Text Box 10">
              <a:extLst>
                <a:ext uri="{FF2B5EF4-FFF2-40B4-BE49-F238E27FC236}">
                  <a16:creationId xmlns:a16="http://schemas.microsoft.com/office/drawing/2014/main" id="{8992E6CF-7551-44FC-AA2C-635834AA9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720" y="2693985"/>
              <a:ext cx="576262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3333FF"/>
                  </a:solidFill>
                  <a:latin typeface="宋体"/>
                  <a:cs typeface="Times New Roman" pitchFamily="18" charset="0"/>
                </a:rPr>
                <a:t>…</a:t>
              </a:r>
              <a:endParaRPr lang="en-US" altLang="zh-CN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A56E7155-929D-430D-A002-45455EEC2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488" y="2859082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" name="Line 9">
              <a:extLst>
                <a:ext uri="{FF2B5EF4-FFF2-40B4-BE49-F238E27FC236}">
                  <a16:creationId xmlns:a16="http://schemas.microsoft.com/office/drawing/2014/main" id="{459B87A8-CD0E-47E1-BAB6-5FC817156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2224" y="2857496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26DA3B38-41AC-4D8A-9EA6-DFD746B75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610" y="2867017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9" name="Text Box 10">
              <a:extLst>
                <a:ext uri="{FF2B5EF4-FFF2-40B4-BE49-F238E27FC236}">
                  <a16:creationId xmlns:a16="http://schemas.microsoft.com/office/drawing/2014/main" id="{8DE9DB0B-5F7D-496D-9CFF-2B4DBB607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4788" y="2701920"/>
              <a:ext cx="576262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3333FF"/>
                  </a:solidFill>
                  <a:latin typeface="宋体"/>
                  <a:cs typeface="Times New Roman" pitchFamily="18" charset="0"/>
                </a:rPr>
                <a:t>…</a:t>
              </a:r>
              <a:endParaRPr lang="en-US" altLang="zh-CN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A8DBA82-076A-4784-89F3-66D5E5E17781}"/>
              </a:ext>
            </a:extLst>
          </p:cNvPr>
          <p:cNvGrpSpPr/>
          <p:nvPr/>
        </p:nvGrpSpPr>
        <p:grpSpPr>
          <a:xfrm>
            <a:off x="1219200" y="4870086"/>
            <a:ext cx="5189533" cy="431800"/>
            <a:chOff x="1000100" y="4497398"/>
            <a:chExt cx="5189533" cy="431800"/>
          </a:xfrm>
        </p:grpSpPr>
        <p:sp>
          <p:nvSpPr>
            <p:cNvPr id="31" name="Oval 6">
              <a:extLst>
                <a:ext uri="{FF2B5EF4-FFF2-40B4-BE49-F238E27FC236}">
                  <a16:creationId xmlns:a16="http://schemas.microsoft.com/office/drawing/2014/main" id="{5BB0155F-F67C-4C60-BA6B-24832E391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100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802D4126-0AEB-4390-BED4-2ED75BE9E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646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1398D519-28E4-4D2F-82FB-185F7AE2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7833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34" name="Line 9">
              <a:extLst>
                <a:ext uri="{FF2B5EF4-FFF2-40B4-BE49-F238E27FC236}">
                  <a16:creationId xmlns:a16="http://schemas.microsoft.com/office/drawing/2014/main" id="{3D36847E-FB6B-4497-8B0B-967144F95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900" y="4713298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5" name="Text Box 10">
              <a:extLst>
                <a:ext uri="{FF2B5EF4-FFF2-40B4-BE49-F238E27FC236}">
                  <a16:creationId xmlns:a16="http://schemas.microsoft.com/office/drawing/2014/main" id="{D0FB61FF-39B8-4DA5-A159-20550D67D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9078" y="4548201"/>
              <a:ext cx="576262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3333FF"/>
                  </a:solidFill>
                  <a:latin typeface="宋体"/>
                  <a:cs typeface="Times New Roman" pitchFamily="18" charset="0"/>
                </a:rPr>
                <a:t>…</a:t>
              </a:r>
              <a:endParaRPr lang="en-US" altLang="zh-CN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64C1C38A-B561-4D94-AF8F-8648D70C0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846" y="4713298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2595197D-0DF1-467C-AF41-8D1DEFA35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4446" y="4713298"/>
              <a:ext cx="433387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" name="Oval 7">
              <a:extLst>
                <a:ext uri="{FF2B5EF4-FFF2-40B4-BE49-F238E27FC236}">
                  <a16:creationId xmlns:a16="http://schemas.microsoft.com/office/drawing/2014/main" id="{86919AA1-711D-4BEC-ADCF-E55E6D09D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210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9" name="Line 9">
              <a:extLst>
                <a:ext uri="{FF2B5EF4-FFF2-40B4-BE49-F238E27FC236}">
                  <a16:creationId xmlns:a16="http://schemas.microsoft.com/office/drawing/2014/main" id="{23D5B180-9FCF-4BD2-B943-272DBE331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582" y="4711712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0" name="Line 9">
              <a:extLst>
                <a:ext uri="{FF2B5EF4-FFF2-40B4-BE49-F238E27FC236}">
                  <a16:creationId xmlns:a16="http://schemas.microsoft.com/office/drawing/2014/main" id="{74464BCE-5133-4621-B1FD-3286AC5D3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5968" y="4721233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" name="Text Box 10">
              <a:extLst>
                <a:ext uri="{FF2B5EF4-FFF2-40B4-BE49-F238E27FC236}">
                  <a16:creationId xmlns:a16="http://schemas.microsoft.com/office/drawing/2014/main" id="{64AA8D14-DA11-4265-859B-34DA04680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146" y="4556136"/>
              <a:ext cx="576262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3333FF"/>
                  </a:solidFill>
                  <a:latin typeface="宋体"/>
                  <a:cs typeface="Times New Roman" pitchFamily="18" charset="0"/>
                </a:rPr>
                <a:t>…</a:t>
              </a:r>
              <a:endParaRPr lang="en-US" altLang="zh-CN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2" name="Oval 7">
            <a:extLst>
              <a:ext uri="{FF2B5EF4-FFF2-40B4-BE49-F238E27FC236}">
                <a16:creationId xmlns:a16="http://schemas.microsoft.com/office/drawing/2014/main" id="{4CE68538-E47B-4C5B-9C65-F699B0462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854" y="415887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CE34D94-3D7B-49E7-894B-6B1F5C4261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87037" y="3875505"/>
            <a:ext cx="558544" cy="1557090"/>
          </a:xfrm>
          <a:prstGeom prst="straightConnector1">
            <a:avLst/>
          </a:prstGeom>
          <a:ln w="28575">
            <a:solidFill>
              <a:srgbClr val="33996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4375AAF-5882-4740-9500-9486C195A510}"/>
              </a:ext>
            </a:extLst>
          </p:cNvPr>
          <p:cNvCxnSpPr>
            <a:stCxn id="42" idx="6"/>
            <a:endCxn id="32" idx="1"/>
          </p:cNvCxnSpPr>
          <p:nvPr/>
        </p:nvCxnSpPr>
        <p:spPr>
          <a:xfrm>
            <a:off x="3576654" y="4374778"/>
            <a:ext cx="1598328" cy="558544"/>
          </a:xfrm>
          <a:prstGeom prst="straightConnector1">
            <a:avLst/>
          </a:prstGeom>
          <a:ln w="28575">
            <a:solidFill>
              <a:srgbClr val="33996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9">
            <a:extLst>
              <a:ext uri="{FF2B5EF4-FFF2-40B4-BE49-F238E27FC236}">
                <a16:creationId xmlns:a16="http://schemas.microsoft.com/office/drawing/2014/main" id="{641FC2BE-81E2-4F4A-826A-3067375A7592}"/>
              </a:ext>
            </a:extLst>
          </p:cNvPr>
          <p:cNvSpPr txBox="1"/>
          <p:nvPr/>
        </p:nvSpPr>
        <p:spPr>
          <a:xfrm>
            <a:off x="301632" y="3873126"/>
            <a:ext cx="2060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反证法证明：</a:t>
            </a:r>
            <a:endParaRPr lang="zh-CN" altLang="en-US" sz="2400" b="1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6" name="任意多边形 51">
            <a:extLst>
              <a:ext uri="{FF2B5EF4-FFF2-40B4-BE49-F238E27FC236}">
                <a16:creationId xmlns:a16="http://schemas.microsoft.com/office/drawing/2014/main" id="{7AF3E30C-CBF7-481D-8924-DF768BC45A11}"/>
              </a:ext>
            </a:extLst>
          </p:cNvPr>
          <p:cNvSpPr/>
          <p:nvPr/>
        </p:nvSpPr>
        <p:spPr>
          <a:xfrm>
            <a:off x="1489100" y="4051455"/>
            <a:ext cx="4686300" cy="791633"/>
          </a:xfrm>
          <a:custGeom>
            <a:avLst/>
            <a:gdLst>
              <a:gd name="connsiteX0" fmla="*/ 0 w 4686300"/>
              <a:gd name="connsiteY0" fmla="*/ 791633 h 791633"/>
              <a:gd name="connsiteX1" fmla="*/ 355600 w 4686300"/>
              <a:gd name="connsiteY1" fmla="*/ 639233 h 791633"/>
              <a:gd name="connsiteX2" fmla="*/ 1511300 w 4686300"/>
              <a:gd name="connsiteY2" fmla="*/ 156633 h 791633"/>
              <a:gd name="connsiteX3" fmla="*/ 2019300 w 4686300"/>
              <a:gd name="connsiteY3" fmla="*/ 67733 h 791633"/>
              <a:gd name="connsiteX4" fmla="*/ 3225800 w 4686300"/>
              <a:gd name="connsiteY4" fmla="*/ 563033 h 791633"/>
              <a:gd name="connsiteX5" fmla="*/ 3746500 w 4686300"/>
              <a:gd name="connsiteY5" fmla="*/ 753533 h 791633"/>
              <a:gd name="connsiteX6" fmla="*/ 4686300 w 4686300"/>
              <a:gd name="connsiteY6" fmla="*/ 766233 h 79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6300" h="791633">
                <a:moveTo>
                  <a:pt x="0" y="791633"/>
                </a:moveTo>
                <a:lnTo>
                  <a:pt x="355600" y="639233"/>
                </a:lnTo>
                <a:cubicBezTo>
                  <a:pt x="607483" y="533400"/>
                  <a:pt x="1234017" y="251883"/>
                  <a:pt x="1511300" y="156633"/>
                </a:cubicBezTo>
                <a:cubicBezTo>
                  <a:pt x="1788583" y="61383"/>
                  <a:pt x="1733550" y="0"/>
                  <a:pt x="2019300" y="67733"/>
                </a:cubicBezTo>
                <a:cubicBezTo>
                  <a:pt x="2305050" y="135466"/>
                  <a:pt x="2937933" y="448733"/>
                  <a:pt x="3225800" y="563033"/>
                </a:cubicBezTo>
                <a:cubicBezTo>
                  <a:pt x="3513667" y="677333"/>
                  <a:pt x="3503083" y="719666"/>
                  <a:pt x="3746500" y="753533"/>
                </a:cubicBezTo>
                <a:cubicBezTo>
                  <a:pt x="3989917" y="787400"/>
                  <a:pt x="4338108" y="776816"/>
                  <a:pt x="4686300" y="766233"/>
                </a:cubicBezTo>
              </a:path>
            </a:pathLst>
          </a:custGeom>
          <a:ln w="28575">
            <a:solidFill>
              <a:srgbClr val="6600CC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zh-CN" altLang="en-US" sz="2400" b="1">
              <a:solidFill>
                <a:prstClr val="black"/>
              </a:solidFill>
            </a:endParaRPr>
          </a:p>
        </p:txBody>
      </p:sp>
      <p:sp>
        <p:nvSpPr>
          <p:cNvPr id="47" name="TextBox 45">
            <a:extLst>
              <a:ext uri="{FF2B5EF4-FFF2-40B4-BE49-F238E27FC236}">
                <a16:creationId xmlns:a16="http://schemas.microsoft.com/office/drawing/2014/main" id="{F87EEA97-68A1-4D17-990A-F0D5C1CF1701}"/>
              </a:ext>
            </a:extLst>
          </p:cNvPr>
          <p:cNvSpPr txBox="1"/>
          <p:nvPr/>
        </p:nvSpPr>
        <p:spPr>
          <a:xfrm>
            <a:off x="1196033" y="5567100"/>
            <a:ext cx="7643167" cy="43088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而通过</a:t>
            </a:r>
            <a:r>
              <a:rPr lang="en-US" altLang="zh-CN" sz="22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的路径更短，则</a:t>
            </a:r>
            <a:r>
              <a:rPr lang="en-US" altLang="zh-CN" sz="22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 </a:t>
            </a:r>
            <a:r>
              <a:rPr lang="en-US" altLang="zh-CN" sz="2200" b="1" dirty="0">
                <a:solidFill>
                  <a:srgbClr val="3333FF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2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 </a:t>
            </a:r>
            <a:r>
              <a:rPr lang="en-US" altLang="zh-CN" sz="2200" b="1" dirty="0">
                <a:solidFill>
                  <a:srgbClr val="3333FF"/>
                </a:solidFill>
                <a:latin typeface="宋体"/>
                <a:ea typeface="宋体"/>
                <a:cs typeface="Times New Roman" pitchFamily="18" charset="0"/>
              </a:rPr>
              <a:t>… 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2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 </a:t>
            </a:r>
            <a:r>
              <a:rPr lang="en-US" altLang="zh-CN" sz="22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不是最短路径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658C4D0-867B-4676-B683-2FEC376937FB}"/>
              </a:ext>
            </a:extLst>
          </p:cNvPr>
          <p:cNvGrpSpPr/>
          <p:nvPr/>
        </p:nvGrpSpPr>
        <p:grpSpPr>
          <a:xfrm>
            <a:off x="4219596" y="4016002"/>
            <a:ext cx="3143272" cy="571504"/>
            <a:chOff x="4000496" y="3643314"/>
            <a:chExt cx="3143272" cy="571504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40DF421-7E29-483E-9B09-CF60CDF1D78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00496" y="3929066"/>
              <a:ext cx="571504" cy="285752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56">
              <a:extLst>
                <a:ext uri="{FF2B5EF4-FFF2-40B4-BE49-F238E27FC236}">
                  <a16:creationId xmlns:a16="http://schemas.microsoft.com/office/drawing/2014/main" id="{1C3568CF-341F-4E89-964C-8BBE68FDD512}"/>
                </a:ext>
              </a:extLst>
            </p:cNvPr>
            <p:cNvSpPr txBox="1"/>
            <p:nvPr/>
          </p:nvSpPr>
          <p:spPr>
            <a:xfrm>
              <a:off x="4572000" y="3643314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是</a:t>
              </a:r>
              <a:r>
                <a:rPr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v  </a:t>
              </a:r>
              <a:r>
                <a:rPr lang="en-US" altLang="zh-CN" sz="2000" b="1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  <a:sym typeface="Wingdings"/>
                </a:rPr>
                <a:t></a:t>
              </a:r>
              <a:r>
                <a:rPr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  <a:sym typeface="Wingdings"/>
                </a:rPr>
                <a:t>  </a:t>
              </a:r>
              <a:r>
                <a:rPr lang="en-US" altLang="zh-CN" sz="2000" b="1" i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zh-CN" altLang="en-US" sz="20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的最短路径</a:t>
              </a:r>
            </a:p>
          </p:txBody>
        </p:sp>
      </p:grpSp>
      <p:sp>
        <p:nvSpPr>
          <p:cNvPr id="51" name="TextBox 59">
            <a:extLst>
              <a:ext uri="{FF2B5EF4-FFF2-40B4-BE49-F238E27FC236}">
                <a16:creationId xmlns:a16="http://schemas.microsoft.com/office/drawing/2014/main" id="{781E6435-0F52-4423-9D85-AF1196FF6B1E}"/>
              </a:ext>
            </a:extLst>
          </p:cNvPr>
          <p:cNvSpPr txBox="1"/>
          <p:nvPr/>
        </p:nvSpPr>
        <p:spPr>
          <a:xfrm>
            <a:off x="1167575" y="6113163"/>
            <a:ext cx="4166425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与假设矛盾，问题得到证明。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613F8E7-E045-4948-B2A2-008348C3A1C0}"/>
              </a:ext>
            </a:extLst>
          </p:cNvPr>
          <p:cNvGrpSpPr/>
          <p:nvPr/>
        </p:nvGrpSpPr>
        <p:grpSpPr>
          <a:xfrm>
            <a:off x="5074068" y="1239654"/>
            <a:ext cx="3686227" cy="563303"/>
            <a:chOff x="4286248" y="1071546"/>
            <a:chExt cx="3686227" cy="563303"/>
          </a:xfrm>
        </p:grpSpPr>
        <p:sp>
          <p:nvSpPr>
            <p:cNvPr id="53" name="TextBox 54">
              <a:extLst>
                <a:ext uri="{FF2B5EF4-FFF2-40B4-BE49-F238E27FC236}">
                  <a16:creationId xmlns:a16="http://schemas.microsoft.com/office/drawing/2014/main" id="{BA01B9F8-C51F-45A9-8077-44416252539F}"/>
                </a:ext>
              </a:extLst>
            </p:cNvPr>
            <p:cNvSpPr txBox="1"/>
            <p:nvPr/>
          </p:nvSpPr>
          <p:spPr>
            <a:xfrm>
              <a:off x="4286248" y="1071546"/>
              <a:ext cx="3686227" cy="400110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000" b="1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  <a:sym typeface="Wingdings"/>
                </a:rPr>
                <a:t> </a:t>
              </a:r>
              <a:r>
                <a:rPr kumimoji="1" lang="en-US" altLang="zh-CN" sz="2000" b="1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  <a:sym typeface="Wingdings"/>
                </a:rPr>
                <a:t>j</a:t>
              </a:r>
              <a:r>
                <a:rPr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最短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  <a:sym typeface="Wingdings"/>
                </a:rPr>
                <a:t>路径中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  <a:sym typeface="Wingdings"/>
                </a:rPr>
                <a:t>j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  <a:sym typeface="Wingdings"/>
                </a:rPr>
                <a:t>的前一个顶点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4A0541F-C4B3-463E-93A1-AF82B0DFC57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18294" y="1428737"/>
              <a:ext cx="225211" cy="20611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9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42" grpId="0" animBg="1"/>
      <p:bldP spid="45" grpId="0"/>
      <p:bldP spid="46" grpId="0" animBg="1"/>
      <p:bldP spid="47" grpId="0" animBg="1"/>
      <p:bldP spid="5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BD651-F58E-475B-A9D7-8D4505CE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迪杰斯特拉（</a:t>
            </a:r>
            <a:r>
              <a:rPr lang="en-US" altLang="zh-CN" dirty="0"/>
              <a:t>Dijkstra</a:t>
            </a:r>
            <a:r>
              <a:rPr lang="zh-CN" altLang="en-US" dirty="0"/>
              <a:t>）算法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3F088BE5-1635-4A6A-831F-6BF0E07BF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00600"/>
            <a:ext cx="5943600" cy="105637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推出的逆路径：</a:t>
            </a:r>
            <a:r>
              <a:rPr lang="en-US" altLang="zh-CN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endParaRPr lang="zh-CN" altLang="en-US" b="1" i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对应的最短路径为：</a:t>
            </a:r>
            <a:r>
              <a:rPr lang="en-US" altLang="zh-CN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 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→ </a:t>
            </a:r>
            <a:r>
              <a:rPr lang="en-US" altLang="zh-CN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 </a:t>
            </a:r>
            <a:r>
              <a:rPr lang="en-US" altLang="zh-CN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 </a:t>
            </a:r>
            <a:r>
              <a:rPr lang="en-US" altLang="zh-CN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</a:p>
        </p:txBody>
      </p:sp>
      <p:sp>
        <p:nvSpPr>
          <p:cNvPr id="15" name="Oval 6">
            <a:extLst>
              <a:ext uri="{FF2B5EF4-FFF2-40B4-BE49-F238E27FC236}">
                <a16:creationId xmlns:a16="http://schemas.microsoft.com/office/drawing/2014/main" id="{FCACDB8D-B439-4554-BEC9-AB505D5D6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68" y="2774936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sp>
        <p:nvSpPr>
          <p:cNvPr id="16" name="Oval 7">
            <a:extLst>
              <a:ext uri="{FF2B5EF4-FFF2-40B4-BE49-F238E27FC236}">
                <a16:creationId xmlns:a16="http://schemas.microsoft.com/office/drawing/2014/main" id="{84EE1092-2214-4BF8-ACCC-CFBA977A3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986" y="2774936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D2515021-19DB-4485-BE7A-B651AB13F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50" y="2774936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C3003E01-751E-4896-9781-F342A7C528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2268" y="2995917"/>
            <a:ext cx="1080000" cy="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4D3E091-9687-45D8-9361-94566E262FD1}"/>
              </a:ext>
            </a:extLst>
          </p:cNvPr>
          <p:cNvGrpSpPr/>
          <p:nvPr/>
        </p:nvGrpSpPr>
        <p:grpSpPr>
          <a:xfrm>
            <a:off x="6619908" y="3339296"/>
            <a:ext cx="1428760" cy="746924"/>
            <a:chOff x="5643570" y="1681944"/>
            <a:chExt cx="1428760" cy="746924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B6D4644-BE99-44CB-8368-353DD4B31A7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1099C824-1BF6-48C7-91CD-F2433979BD1C}"/>
                </a:ext>
              </a:extLst>
            </p:cNvPr>
            <p:cNvSpPr txBox="1"/>
            <p:nvPr/>
          </p:nvSpPr>
          <p:spPr>
            <a:xfrm>
              <a:off x="5643570" y="2028758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path[</a:t>
              </a:r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]=</a:t>
              </a:r>
              <a:r>
                <a:rPr lang="en-US" altLang="zh-CN" sz="2000" b="1" i="1" dirty="0">
                  <a:solidFill>
                    <a:srgbClr val="DB0303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w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2" name="Oval 7">
            <a:extLst>
              <a:ext uri="{FF2B5EF4-FFF2-40B4-BE49-F238E27FC236}">
                <a16:creationId xmlns:a16="http://schemas.microsoft.com/office/drawing/2014/main" id="{5ACC80FD-B073-42BB-836C-D4536E5AE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88" y="2774936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id="{04ECDE6E-65C3-4C05-B492-88E8C4E7B7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4188" y="2995917"/>
            <a:ext cx="1080000" cy="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" name="Line 9">
            <a:extLst>
              <a:ext uri="{FF2B5EF4-FFF2-40B4-BE49-F238E27FC236}">
                <a16:creationId xmlns:a16="http://schemas.microsoft.com/office/drawing/2014/main" id="{60722458-2F39-49E9-ACF9-229E784217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9314" y="2995917"/>
            <a:ext cx="1080000" cy="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" name="TextBox 26">
            <a:extLst>
              <a:ext uri="{FF2B5EF4-FFF2-40B4-BE49-F238E27FC236}">
                <a16:creationId xmlns:a16="http://schemas.microsoft.com/office/drawing/2014/main" id="{A8BD3EB7-D2D8-4B3B-8F1A-1898494A154E}"/>
              </a:ext>
            </a:extLst>
          </p:cNvPr>
          <p:cNvSpPr txBox="1"/>
          <p:nvPr/>
        </p:nvSpPr>
        <p:spPr>
          <a:xfrm>
            <a:off x="1527470" y="1663356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 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en-US" altLang="zh-CN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的最短路径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endParaRPr lang="zh-CN" altLang="en-US" b="1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7566604-78DC-456D-B4C4-F50574E74EB8}"/>
              </a:ext>
            </a:extLst>
          </p:cNvPr>
          <p:cNvGrpSpPr/>
          <p:nvPr/>
        </p:nvGrpSpPr>
        <p:grpSpPr>
          <a:xfrm>
            <a:off x="5048272" y="3339296"/>
            <a:ext cx="1428760" cy="746924"/>
            <a:chOff x="5643570" y="1681944"/>
            <a:chExt cx="1428760" cy="746924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CC7F23AC-A4D4-4814-BA45-92698E75246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0">
              <a:extLst>
                <a:ext uri="{FF2B5EF4-FFF2-40B4-BE49-F238E27FC236}">
                  <a16:creationId xmlns:a16="http://schemas.microsoft.com/office/drawing/2014/main" id="{A3D98649-03AE-4E6C-8C8A-B3418CEC53C7}"/>
                </a:ext>
              </a:extLst>
            </p:cNvPr>
            <p:cNvSpPr txBox="1"/>
            <p:nvPr/>
          </p:nvSpPr>
          <p:spPr>
            <a:xfrm>
              <a:off x="5643570" y="2028758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path[</a:t>
              </a:r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w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]=</a:t>
              </a:r>
              <a:r>
                <a:rPr lang="en-US" altLang="zh-CN" sz="2000" b="1" i="1" dirty="0">
                  <a:solidFill>
                    <a:srgbClr val="DB0303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u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21F1CB9-93C0-429B-A0D5-56E3C2490A96}"/>
              </a:ext>
            </a:extLst>
          </p:cNvPr>
          <p:cNvGrpSpPr/>
          <p:nvPr/>
        </p:nvGrpSpPr>
        <p:grpSpPr>
          <a:xfrm>
            <a:off x="3548074" y="3339296"/>
            <a:ext cx="1428760" cy="746924"/>
            <a:chOff x="5643570" y="1681944"/>
            <a:chExt cx="1428760" cy="746924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704B16D-574D-40DE-BEF5-0C4AD9D840B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3">
              <a:extLst>
                <a:ext uri="{FF2B5EF4-FFF2-40B4-BE49-F238E27FC236}">
                  <a16:creationId xmlns:a16="http://schemas.microsoft.com/office/drawing/2014/main" id="{48C188EA-C0F3-4FB4-97B2-4F74E0A185F7}"/>
                </a:ext>
              </a:extLst>
            </p:cNvPr>
            <p:cNvSpPr txBox="1"/>
            <p:nvPr/>
          </p:nvSpPr>
          <p:spPr>
            <a:xfrm>
              <a:off x="5643570" y="2028758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path[</a:t>
              </a:r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]=</a:t>
              </a:r>
              <a:r>
                <a:rPr lang="en-US" altLang="zh-CN" sz="2000" b="1" i="1" dirty="0">
                  <a:solidFill>
                    <a:srgbClr val="DB0303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v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32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BD651-F58E-475B-A9D7-8D4505CE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828664"/>
          </a:xfrm>
        </p:spPr>
        <p:txBody>
          <a:bodyPr/>
          <a:lstStyle/>
          <a:p>
            <a:r>
              <a:rPr lang="zh-CN" altLang="en-US" dirty="0"/>
              <a:t>迪杰斯特拉（</a:t>
            </a:r>
            <a:r>
              <a:rPr lang="en-US" altLang="zh-CN" dirty="0"/>
              <a:t>Dijkstra</a:t>
            </a:r>
            <a:r>
              <a:rPr lang="zh-CN" altLang="en-US" dirty="0"/>
              <a:t>）算法演示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AE4D5787-BFCA-4186-83E0-A7CBA7351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1985953"/>
            <a:ext cx="288925" cy="360363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81CDE29F-3DE2-4839-8C2F-1128BFA39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1409691"/>
            <a:ext cx="288925" cy="360362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2D3A7367-19A3-4B01-A414-3B39144D7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287" y="2633653"/>
            <a:ext cx="288925" cy="360363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4AD47B91-09EB-4C2A-BE0C-6C024DA20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75" y="1985953"/>
            <a:ext cx="288925" cy="360363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D827D9C3-B694-4C32-ACBB-B0DE8DDAF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2" y="1409691"/>
            <a:ext cx="288925" cy="360362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4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C2B6D287-919A-40DF-A683-98B2A070F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2" y="2633653"/>
            <a:ext cx="288925" cy="360363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5</a:t>
            </a: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00C2E03C-BB48-4AF2-9418-AAC4934F5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775" y="2057391"/>
            <a:ext cx="288925" cy="360362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6</a:t>
            </a:r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5EDDB2AF-0A89-4DE3-B4D0-77E2A2CA4CF4}"/>
              </a:ext>
            </a:extLst>
          </p:cNvPr>
          <p:cNvSpPr>
            <a:spLocks/>
          </p:cNvSpPr>
          <p:nvPr/>
        </p:nvSpPr>
        <p:spPr bwMode="auto">
          <a:xfrm>
            <a:off x="4552950" y="1652578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778A29C0-F10D-48EA-9961-37BD81BD8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1050" y="2201853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BD28F261-5D17-47A2-9753-6C5163117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2312" y="2311391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5ACB06FD-BF36-4457-B79F-C88373CBD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1775" y="1554153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11F8916C-28CF-4059-9C6F-613EB7CEB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212" y="2849553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E1031747-E0BB-4568-B4B2-976D0AE8F878}"/>
              </a:ext>
            </a:extLst>
          </p:cNvPr>
          <p:cNvSpPr>
            <a:spLocks/>
          </p:cNvSpPr>
          <p:nvPr/>
        </p:nvSpPr>
        <p:spPr bwMode="auto">
          <a:xfrm>
            <a:off x="5345112" y="2273291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2456788-A513-4B6C-9F9E-A39584B5B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75" y="1697028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id="{4FF42342-E8F3-4C47-90BF-E14088227827}"/>
              </a:ext>
            </a:extLst>
          </p:cNvPr>
          <p:cNvSpPr>
            <a:spLocks/>
          </p:cNvSpPr>
          <p:nvPr/>
        </p:nvSpPr>
        <p:spPr bwMode="auto">
          <a:xfrm>
            <a:off x="6038850" y="1698616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9ED56844-39A7-4A84-B7BE-6B739F40E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0912" y="2273291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3AEB8EA6-0924-4DA8-9997-3C10048643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3075" y="1770053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2C299535-12B4-4E16-A00D-131228F8BE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67537" y="2371716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87A4114E-07E4-4C07-9630-679F9117D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7537" y="1600191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E0DA871D-52B9-4C11-B789-AA1ABDC26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7" y="1481128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48BC5F51-9898-4015-8217-FEF5F507D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87" y="1635116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6</a:t>
            </a:r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7A6C16FB-1AD1-4A03-9F53-364AA6599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4012" y="1974841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DA6BCF7E-509A-4545-973A-95A6BA0D7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2" y="1516053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6</a:t>
            </a:r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8EE77A8B-F4AA-44C9-852E-5C095CD29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2503478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9933"/>
                </a:solidFill>
                <a:ea typeface="楷体_GB2312" pitchFamily="49" charset="-122"/>
              </a:rPr>
              <a:t>8</a:t>
            </a:r>
          </a:p>
        </p:txBody>
      </p:sp>
      <p:sp>
        <p:nvSpPr>
          <p:cNvPr id="28" name="Text Box 30">
            <a:extLst>
              <a:ext uri="{FF2B5EF4-FFF2-40B4-BE49-F238E27FC236}">
                <a16:creationId xmlns:a16="http://schemas.microsoft.com/office/drawing/2014/main" id="{9FA5B866-7100-4C7E-8FC4-2469A9AE1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0550" y="2778116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29" name="Text Box 31">
            <a:extLst>
              <a:ext uri="{FF2B5EF4-FFF2-40B4-BE49-F238E27FC236}">
                <a16:creationId xmlns:a16="http://schemas.microsoft.com/office/drawing/2014/main" id="{EE5F81EF-446B-4E52-BD71-B81901A4E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7" y="2381241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6</a:t>
            </a:r>
          </a:p>
        </p:txBody>
      </p:sp>
      <p:sp>
        <p:nvSpPr>
          <p:cNvPr id="30" name="Text Box 32">
            <a:extLst>
              <a:ext uri="{FF2B5EF4-FFF2-40B4-BE49-F238E27FC236}">
                <a16:creationId xmlns:a16="http://schemas.microsoft.com/office/drawing/2014/main" id="{E9E6AC31-A126-493E-B43F-D76E4D17F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387" y="1854191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6</a:t>
            </a:r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2A45876F-1A7B-46B3-9EA8-8F04A7027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25" y="2274878"/>
            <a:ext cx="29845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32" name="Text Box 34">
            <a:extLst>
              <a:ext uri="{FF2B5EF4-FFF2-40B4-BE49-F238E27FC236}">
                <a16:creationId xmlns:a16="http://schemas.microsoft.com/office/drawing/2014/main" id="{F56D4AEE-AD28-427F-BE08-DBAC1F07C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0" y="2116128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33" name="Text Box 35">
            <a:extLst>
              <a:ext uri="{FF2B5EF4-FFF2-40B4-BE49-F238E27FC236}">
                <a16:creationId xmlns:a16="http://schemas.microsoft.com/office/drawing/2014/main" id="{06E90DC1-EEB8-488A-8FE2-D044C33B3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12" y="1554153"/>
            <a:ext cx="287338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4" name="Text Box 37">
            <a:extLst>
              <a:ext uri="{FF2B5EF4-FFF2-40B4-BE49-F238E27FC236}">
                <a16:creationId xmlns:a16="http://schemas.microsoft.com/office/drawing/2014/main" id="{D5D19942-7B4D-4CF9-96A9-D7D3BEE57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862" y="3203566"/>
            <a:ext cx="8208963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FF00FF"/>
                </a:solidFill>
                <a:ea typeface="楷体_GB2312" pitchFamily="49" charset="-122"/>
              </a:rPr>
              <a:t>S	               U	                     dist[]                            path[]</a:t>
            </a:r>
            <a:endParaRPr lang="en-US" altLang="zh-CN" sz="20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35" name="Text Box 40">
            <a:extLst>
              <a:ext uri="{FF2B5EF4-FFF2-40B4-BE49-F238E27FC236}">
                <a16:creationId xmlns:a16="http://schemas.microsoft.com/office/drawing/2014/main" id="{7090DA79-CADC-4240-815B-9E0F57A17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2" y="3675053"/>
            <a:ext cx="22320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0   1  2  3  4   5   6</a:t>
            </a:r>
          </a:p>
        </p:txBody>
      </p:sp>
      <p:sp>
        <p:nvSpPr>
          <p:cNvPr id="36" name="Text Box 41">
            <a:extLst>
              <a:ext uri="{FF2B5EF4-FFF2-40B4-BE49-F238E27FC236}">
                <a16:creationId xmlns:a16="http://schemas.microsoft.com/office/drawing/2014/main" id="{36A2E4C1-8CE3-42D4-93DA-418322410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1275" y="3641716"/>
            <a:ext cx="20161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ea typeface="楷体_GB2312" pitchFamily="49" charset="-122"/>
              </a:rPr>
              <a:t>0  1  2  3   4   5    6</a:t>
            </a:r>
          </a:p>
        </p:txBody>
      </p:sp>
      <p:sp>
        <p:nvSpPr>
          <p:cNvPr id="37" name="Text Box 42">
            <a:extLst>
              <a:ext uri="{FF2B5EF4-FFF2-40B4-BE49-F238E27FC236}">
                <a16:creationId xmlns:a16="http://schemas.microsoft.com/office/drawing/2014/main" id="{51B25B9F-8812-45B7-A40F-6BC9897F5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7" y="4044941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0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38" name="Text Box 43">
            <a:extLst>
              <a:ext uri="{FF2B5EF4-FFF2-40B4-BE49-F238E27FC236}">
                <a16:creationId xmlns:a16="http://schemas.microsoft.com/office/drawing/2014/main" id="{D9D15F25-C8BC-488D-B963-1939BE4CA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262" y="4044941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{1,2,3,4,5,6}</a:t>
            </a:r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21CB083E-6B9A-4DC4-9B30-6B532488A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4057641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  </a:t>
            </a:r>
            <a:r>
              <a:rPr lang="en-US" altLang="zh-CN" sz="2000" b="1" u="heavy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ea typeface="楷体_GB2312" pitchFamily="49" charset="-122"/>
              </a:rPr>
              <a:t>4, 6, 6, ∞, ∞, ∞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40" name="Text Box 45">
            <a:extLst>
              <a:ext uri="{FF2B5EF4-FFF2-40B4-BE49-F238E27FC236}">
                <a16:creationId xmlns:a16="http://schemas.microsoft.com/office/drawing/2014/main" id="{CEBBB5C6-4399-4D80-A3D2-8159CE110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057641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ea typeface="楷体_GB2312" pitchFamily="49" charset="-122"/>
              </a:rPr>
              <a:t>{0, 0, 0, 0, -1, -1, -1}</a:t>
            </a:r>
          </a:p>
        </p:txBody>
      </p:sp>
      <p:sp>
        <p:nvSpPr>
          <p:cNvPr id="41" name="Text Box 46">
            <a:extLst>
              <a:ext uri="{FF2B5EF4-FFF2-40B4-BE49-F238E27FC236}">
                <a16:creationId xmlns:a16="http://schemas.microsoft.com/office/drawing/2014/main" id="{C093FFD0-1C76-4A6B-8222-8D9AE283B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5006968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42" name="Text Box 47">
            <a:extLst>
              <a:ext uri="{FF2B5EF4-FFF2-40B4-BE49-F238E27FC236}">
                <a16:creationId xmlns:a16="http://schemas.microsoft.com/office/drawing/2014/main" id="{3FB67960-19AA-4020-82BF-664A1D224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675" y="5006968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{2,3,4,5,6}</a:t>
            </a:r>
          </a:p>
        </p:txBody>
      </p:sp>
      <p:sp>
        <p:nvSpPr>
          <p:cNvPr id="43" name="Text Box 48">
            <a:extLst>
              <a:ext uri="{FF2B5EF4-FFF2-40B4-BE49-F238E27FC236}">
                <a16:creationId xmlns:a16="http://schemas.microsoft.com/office/drawing/2014/main" id="{072744F5-4E39-465D-ADE0-9B74E2C3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363" y="5006968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  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4,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000" b="1" u="heavy" dirty="0">
                <a:solidFill>
                  <a:srgbClr val="FF0000"/>
                </a:solidFill>
                <a:uFill>
                  <a:solidFill>
                    <a:srgbClr val="6600CC"/>
                  </a:solidFill>
                </a:uFill>
                <a:ea typeface="楷体_GB2312" pitchFamily="49" charset="-122"/>
              </a:rPr>
              <a:t>5</a:t>
            </a:r>
            <a:r>
              <a:rPr lang="en-US" altLang="zh-CN" sz="2000" b="1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ea typeface="楷体_GB2312" pitchFamily="49" charset="-122"/>
              </a:rPr>
              <a:t>, </a:t>
            </a:r>
            <a:r>
              <a:rPr lang="en-US" altLang="zh-CN" sz="2000" b="1" u="heavy" dirty="0">
                <a:solidFill>
                  <a:srgbClr val="3333FF"/>
                </a:solidFill>
                <a:uFill>
                  <a:solidFill>
                    <a:srgbClr val="6600CC"/>
                  </a:solidFill>
                </a:uFill>
                <a:ea typeface="楷体_GB2312" pitchFamily="49" charset="-122"/>
              </a:rPr>
              <a:t>6</a:t>
            </a:r>
            <a:r>
              <a:rPr lang="en-US" altLang="zh-CN" sz="2000" b="1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ea typeface="楷体_GB2312" pitchFamily="49" charset="-122"/>
              </a:rPr>
              <a:t>, </a:t>
            </a:r>
            <a:r>
              <a:rPr lang="en-US" altLang="zh-CN" sz="2000" b="1" u="heavy" dirty="0">
                <a:solidFill>
                  <a:srgbClr val="FF0000"/>
                </a:solidFill>
                <a:uFill>
                  <a:solidFill>
                    <a:srgbClr val="6600CC"/>
                  </a:solidFill>
                </a:uFill>
                <a:ea typeface="楷体_GB2312" pitchFamily="49" charset="-122"/>
              </a:rPr>
              <a:t>11</a:t>
            </a:r>
            <a:r>
              <a:rPr lang="en-US" altLang="zh-CN" sz="2000" b="1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ea typeface="楷体_GB2312" pitchFamily="49" charset="-122"/>
              </a:rPr>
              <a:t>, </a:t>
            </a:r>
            <a:r>
              <a:rPr lang="en-US" altLang="zh-CN" sz="2000" b="1" u="heavy" dirty="0">
                <a:solidFill>
                  <a:srgbClr val="3333FF"/>
                </a:solidFill>
                <a:uFill>
                  <a:solidFill>
                    <a:srgbClr val="6600CC"/>
                  </a:solidFill>
                </a:uFill>
                <a:ea typeface="楷体_GB2312" pitchFamily="49" charset="-122"/>
              </a:rPr>
              <a:t>∞, ∞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44" name="Text Box 49">
            <a:extLst>
              <a:ext uri="{FF2B5EF4-FFF2-40B4-BE49-F238E27FC236}">
                <a16:creationId xmlns:a16="http://schemas.microsoft.com/office/drawing/2014/main" id="{BEAB3129-91D5-479E-AECC-DEBB583AD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213" y="5006968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 0, 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, 0,  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, -1, -1}</a:t>
            </a:r>
          </a:p>
        </p:txBody>
      </p:sp>
      <p:sp>
        <p:nvSpPr>
          <p:cNvPr id="45" name="Text Box 50">
            <a:extLst>
              <a:ext uri="{FF2B5EF4-FFF2-40B4-BE49-F238E27FC236}">
                <a16:creationId xmlns:a16="http://schemas.microsoft.com/office/drawing/2014/main" id="{7D9E0FD4-12DC-4256-A514-88054A653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7" y="6007100"/>
            <a:ext cx="7921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{0,1,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2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46" name="Text Box 51">
            <a:extLst>
              <a:ext uri="{FF2B5EF4-FFF2-40B4-BE49-F238E27FC236}">
                <a16:creationId xmlns:a16="http://schemas.microsoft.com/office/drawing/2014/main" id="{790C062B-9D70-4143-A7F2-E52D2923F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262" y="6007100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{3,4,5,6}</a:t>
            </a:r>
          </a:p>
        </p:txBody>
      </p:sp>
      <p:sp>
        <p:nvSpPr>
          <p:cNvPr id="47" name="Text Box 52">
            <a:extLst>
              <a:ext uri="{FF2B5EF4-FFF2-40B4-BE49-F238E27FC236}">
                <a16:creationId xmlns:a16="http://schemas.microsoft.com/office/drawing/2014/main" id="{436625C8-30C3-47D8-93DE-DEA76B6F2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6019800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  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4,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5,</a:t>
            </a:r>
            <a:r>
              <a:rPr lang="en-US" altLang="zh-CN" sz="2000" b="1" u="sng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lang="en-US" altLang="zh-CN" sz="2000" b="1" u="heavy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ea typeface="楷体_GB2312" pitchFamily="49" charset="-122"/>
              </a:rPr>
              <a:t>6, 11,</a:t>
            </a:r>
            <a:r>
              <a:rPr lang="en-US" altLang="zh-CN" sz="2000" b="1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ea typeface="楷体_GB2312" pitchFamily="49" charset="-122"/>
              </a:rPr>
              <a:t> </a:t>
            </a:r>
            <a:r>
              <a:rPr lang="en-US" altLang="zh-CN" sz="2000" b="1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ea typeface="楷体_GB2312" pitchFamily="49" charset="-122"/>
              </a:rPr>
              <a:t>9</a:t>
            </a:r>
            <a:r>
              <a:rPr lang="en-US" altLang="zh-CN" sz="2000" b="1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ea typeface="楷体_GB2312" pitchFamily="49" charset="-122"/>
              </a:rPr>
              <a:t>, </a:t>
            </a:r>
            <a:r>
              <a:rPr lang="en-US" altLang="zh-CN" sz="2000" b="1" u="heavy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ea typeface="楷体_GB2312" pitchFamily="49" charset="-122"/>
              </a:rPr>
              <a:t>∞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48" name="Text Box 53">
            <a:extLst>
              <a:ext uri="{FF2B5EF4-FFF2-40B4-BE49-F238E27FC236}">
                <a16:creationId xmlns:a16="http://schemas.microsoft.com/office/drawing/2014/main" id="{AD3DDA17-FE96-4958-BA05-AB5324986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019800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 0, 1, 0,  1,  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, -1}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140D7F9-E331-4B4B-80FB-1F838F3D3D35}"/>
              </a:ext>
            </a:extLst>
          </p:cNvPr>
          <p:cNvGrpSpPr/>
          <p:nvPr/>
        </p:nvGrpSpPr>
        <p:grpSpPr>
          <a:xfrm>
            <a:off x="5878512" y="4333864"/>
            <a:ext cx="2143140" cy="428628"/>
            <a:chOff x="4572000" y="3214686"/>
            <a:chExt cx="2143140" cy="428628"/>
          </a:xfrm>
        </p:grpSpPr>
        <p:sp>
          <p:nvSpPr>
            <p:cNvPr id="51" name="下箭头 72">
              <a:extLst>
                <a:ext uri="{FF2B5EF4-FFF2-40B4-BE49-F238E27FC236}">
                  <a16:creationId xmlns:a16="http://schemas.microsoft.com/office/drawing/2014/main" id="{1BBAB02C-B246-4CDC-939B-3CC2CC25CFF3}"/>
                </a:ext>
              </a:extLst>
            </p:cNvPr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  <a:gradFill rotWithShape="1">
              <a:gsLst>
                <a:gs pos="0">
                  <a:srgbClr val="8064A2">
                    <a:shade val="51000"/>
                    <a:satMod val="130000"/>
                  </a:srgbClr>
                </a:gs>
                <a:gs pos="80000">
                  <a:srgbClr val="8064A2">
                    <a:shade val="93000"/>
                    <a:satMod val="130000"/>
                  </a:srgbClr>
                </a:gs>
                <a:gs pos="100000">
                  <a:srgbClr val="8064A2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TextBox 73">
              <a:extLst>
                <a:ext uri="{FF2B5EF4-FFF2-40B4-BE49-F238E27FC236}">
                  <a16:creationId xmlns:a16="http://schemas.microsoft.com/office/drawing/2014/main" id="{CC70AA57-BB75-4F0E-AA30-C0A348C180FA}"/>
                </a:ext>
              </a:extLst>
            </p:cNvPr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最小的顶点：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1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B0DEC24-1C2A-440F-B04E-7581403E146E}"/>
              </a:ext>
            </a:extLst>
          </p:cNvPr>
          <p:cNvGrpSpPr/>
          <p:nvPr/>
        </p:nvGrpSpPr>
        <p:grpSpPr>
          <a:xfrm>
            <a:off x="6029326" y="5292720"/>
            <a:ext cx="2143140" cy="428628"/>
            <a:chOff x="4572000" y="3214686"/>
            <a:chExt cx="2143140" cy="428628"/>
          </a:xfrm>
        </p:grpSpPr>
        <p:sp>
          <p:nvSpPr>
            <p:cNvPr id="54" name="下箭头 76">
              <a:extLst>
                <a:ext uri="{FF2B5EF4-FFF2-40B4-BE49-F238E27FC236}">
                  <a16:creationId xmlns:a16="http://schemas.microsoft.com/office/drawing/2014/main" id="{A6B65AB0-637D-4A9F-BB3D-EA25670C440C}"/>
                </a:ext>
              </a:extLst>
            </p:cNvPr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  <a:gradFill rotWithShape="1">
              <a:gsLst>
                <a:gs pos="0">
                  <a:srgbClr val="8064A2">
                    <a:shade val="51000"/>
                    <a:satMod val="130000"/>
                  </a:srgbClr>
                </a:gs>
                <a:gs pos="80000">
                  <a:srgbClr val="8064A2">
                    <a:shade val="93000"/>
                    <a:satMod val="130000"/>
                  </a:srgbClr>
                </a:gs>
                <a:gs pos="100000">
                  <a:srgbClr val="8064A2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TextBox 77">
              <a:extLst>
                <a:ext uri="{FF2B5EF4-FFF2-40B4-BE49-F238E27FC236}">
                  <a16:creationId xmlns:a16="http://schemas.microsoft.com/office/drawing/2014/main" id="{C25F06AF-DA50-474E-9820-E60DA20EEEB5}"/>
                </a:ext>
              </a:extLst>
            </p:cNvPr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最小的顶点：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2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56" name="Text Box 25">
            <a:extLst>
              <a:ext uri="{FF2B5EF4-FFF2-40B4-BE49-F238E27FC236}">
                <a16:creationId xmlns:a16="http://schemas.microsoft.com/office/drawing/2014/main" id="{F5DE9F89-37E1-4974-A29B-A4746F397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75" y="1189028"/>
            <a:ext cx="433387" cy="39687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9933"/>
                </a:solidFill>
                <a:ea typeface="楷体_GB2312" pitchFamily="49" charset="-12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2665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BD651-F58E-475B-A9D7-8D4505CE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715954"/>
          </a:xfrm>
        </p:spPr>
        <p:txBody>
          <a:bodyPr/>
          <a:lstStyle/>
          <a:p>
            <a:r>
              <a:rPr lang="zh-CN" altLang="en-US" dirty="0"/>
              <a:t>迪杰斯特拉（</a:t>
            </a:r>
            <a:r>
              <a:rPr lang="en-US" altLang="zh-CN" dirty="0"/>
              <a:t>Dijkstra</a:t>
            </a:r>
            <a:r>
              <a:rPr lang="zh-CN" altLang="en-US" dirty="0"/>
              <a:t>）算法演示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A479E091-6C0B-4315-AE8E-99A242D0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925" y="2133591"/>
            <a:ext cx="288925" cy="360363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402EABBB-89A5-4A5F-A35E-4BF93EB1B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1557329"/>
            <a:ext cx="288925" cy="360362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43BB28A7-ED81-412B-A28B-210F68DE9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7" y="2781291"/>
            <a:ext cx="288925" cy="360363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9130ABF3-ABBB-4476-AD6E-83ABDAEC9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5" y="2133591"/>
            <a:ext cx="288925" cy="360363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38ED3E53-FEF7-41F1-B6C2-E43C975BD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412" y="1557329"/>
            <a:ext cx="288925" cy="360362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4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9E20A58B-013C-4800-8D44-1C338F0CB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412" y="2781291"/>
            <a:ext cx="288925" cy="360363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5</a:t>
            </a: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843E7672-E287-4D63-8159-6E5B93C34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575" y="2205029"/>
            <a:ext cx="288925" cy="360362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6</a:t>
            </a:r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A7D4DE09-092F-4BB5-A2CE-E5D00ED30AA9}"/>
              </a:ext>
            </a:extLst>
          </p:cNvPr>
          <p:cNvSpPr>
            <a:spLocks/>
          </p:cNvSpPr>
          <p:nvPr/>
        </p:nvSpPr>
        <p:spPr bwMode="auto">
          <a:xfrm>
            <a:off x="4476750" y="1800216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F81993B6-1751-45BC-969A-E9C1CEBEF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2349491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8D59CCD7-27FB-49DB-98AD-FDC194333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6112" y="2459029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A68EBE09-2CF1-4125-8749-3AA06BA6E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5575" y="1701791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3DA65A7E-EDF5-499A-95E0-B4353E0DD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7012" y="2997191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5" name="Freeform 17">
            <a:extLst>
              <a:ext uri="{FF2B5EF4-FFF2-40B4-BE49-F238E27FC236}">
                <a16:creationId xmlns:a16="http://schemas.microsoft.com/office/drawing/2014/main" id="{0A2B4DA7-9CFC-4C39-A6FC-B47397E541AC}"/>
              </a:ext>
            </a:extLst>
          </p:cNvPr>
          <p:cNvSpPr>
            <a:spLocks/>
          </p:cNvSpPr>
          <p:nvPr/>
        </p:nvSpPr>
        <p:spPr bwMode="auto">
          <a:xfrm>
            <a:off x="5268912" y="2420929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C735C51F-9133-4EB1-9EF3-F59F826D1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0175" y="1844666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7" name="Freeform 19">
            <a:extLst>
              <a:ext uri="{FF2B5EF4-FFF2-40B4-BE49-F238E27FC236}">
                <a16:creationId xmlns:a16="http://schemas.microsoft.com/office/drawing/2014/main" id="{222CE4BA-6A4A-4FD7-93CA-4225DADB3F01}"/>
              </a:ext>
            </a:extLst>
          </p:cNvPr>
          <p:cNvSpPr>
            <a:spLocks/>
          </p:cNvSpPr>
          <p:nvPr/>
        </p:nvSpPr>
        <p:spPr bwMode="auto">
          <a:xfrm>
            <a:off x="5962650" y="1846254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21B36A3C-25D3-4F9D-A404-B864CF29D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4712" y="2420929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0BB46A7D-5B4C-4DA0-94EC-A8FBC7084B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6875" y="1917691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0B092B5E-ECFB-49F5-93FB-71D88F6D71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1337" y="2519354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9C22D963-6280-40B1-9451-35035E98B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1337" y="1747829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EE2FEBB1-A1CD-4500-AC02-8BE708C5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87" y="1628766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3AF49AD3-FAAA-4392-87AC-4CF17E42E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75" y="1189028"/>
            <a:ext cx="433387" cy="39687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9933"/>
                </a:solidFill>
                <a:ea typeface="楷体_GB2312" pitchFamily="49" charset="-122"/>
              </a:rPr>
              <a:t>7</a:t>
            </a:r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402C37F1-398A-4556-B6AD-96D42C117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687" y="1782754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6</a:t>
            </a:r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813FCCDA-2FAE-4E51-94E6-34FC34A78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812" y="2122479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503901D5-A452-40BB-85AB-C1A20871E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2" y="1663691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6</a:t>
            </a:r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E4DCE755-CEF0-4C00-9BEC-EEF9C4AD9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2651116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9933"/>
                </a:solidFill>
                <a:ea typeface="楷体_GB2312" pitchFamily="49" charset="-122"/>
              </a:rPr>
              <a:t>8</a:t>
            </a:r>
          </a:p>
        </p:txBody>
      </p:sp>
      <p:sp>
        <p:nvSpPr>
          <p:cNvPr id="28" name="Text Box 30">
            <a:extLst>
              <a:ext uri="{FF2B5EF4-FFF2-40B4-BE49-F238E27FC236}">
                <a16:creationId xmlns:a16="http://schemas.microsoft.com/office/drawing/2014/main" id="{54D01825-96C0-40D7-9E1B-FD0D7C851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350" y="2925754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29" name="Text Box 31">
            <a:extLst>
              <a:ext uri="{FF2B5EF4-FFF2-40B4-BE49-F238E27FC236}">
                <a16:creationId xmlns:a16="http://schemas.microsoft.com/office/drawing/2014/main" id="{49C3892E-8F06-4EDD-A70E-4AFF4D64A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87" y="2528879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6</a:t>
            </a:r>
          </a:p>
        </p:txBody>
      </p:sp>
      <p:sp>
        <p:nvSpPr>
          <p:cNvPr id="30" name="Text Box 32">
            <a:extLst>
              <a:ext uri="{FF2B5EF4-FFF2-40B4-BE49-F238E27FC236}">
                <a16:creationId xmlns:a16="http://schemas.microsoft.com/office/drawing/2014/main" id="{75596D01-711F-4F3C-B824-DCFDE14A1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7" y="2001829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6</a:t>
            </a:r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FB1F1E09-CFDA-48E8-B899-F1CCC155D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2422516"/>
            <a:ext cx="29845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32" name="Text Box 34">
            <a:extLst>
              <a:ext uri="{FF2B5EF4-FFF2-40B4-BE49-F238E27FC236}">
                <a16:creationId xmlns:a16="http://schemas.microsoft.com/office/drawing/2014/main" id="{C5217183-5335-4A74-979E-09A2771D9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550" y="2263766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33" name="Text Box 35">
            <a:extLst>
              <a:ext uri="{FF2B5EF4-FFF2-40B4-BE49-F238E27FC236}">
                <a16:creationId xmlns:a16="http://schemas.microsoft.com/office/drawing/2014/main" id="{3BDA690F-98D1-4919-98C6-D3337AE08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2" y="1701791"/>
            <a:ext cx="287338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4" name="Text Box 37">
            <a:extLst>
              <a:ext uri="{FF2B5EF4-FFF2-40B4-BE49-F238E27FC236}">
                <a16:creationId xmlns:a16="http://schemas.microsoft.com/office/drawing/2014/main" id="{CB9DED10-0B78-49E2-A01D-B1A0BACFA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2" y="3351204"/>
            <a:ext cx="8208963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FF"/>
                </a:solidFill>
                <a:ea typeface="楷体_GB2312" pitchFamily="49" charset="-122"/>
              </a:rPr>
              <a:t>S	               U	                     </a:t>
            </a:r>
            <a:r>
              <a:rPr kumimoji="1" lang="en-US" altLang="zh-CN" sz="2000" b="1" dirty="0" err="1">
                <a:solidFill>
                  <a:srgbClr val="FF00FF"/>
                </a:solidFill>
                <a:ea typeface="楷体_GB2312" pitchFamily="49" charset="-122"/>
              </a:rPr>
              <a:t>dist</a:t>
            </a:r>
            <a:r>
              <a:rPr kumimoji="1" lang="en-US" altLang="zh-CN" sz="2000" b="1" dirty="0">
                <a:solidFill>
                  <a:srgbClr val="FF00FF"/>
                </a:solidFill>
                <a:ea typeface="楷体_GB2312" pitchFamily="49" charset="-122"/>
              </a:rPr>
              <a:t>[]                            path[]</a:t>
            </a:r>
            <a:endParaRPr lang="en-US" altLang="zh-CN" sz="2000" b="1" dirty="0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35" name="Text Box 40">
            <a:extLst>
              <a:ext uri="{FF2B5EF4-FFF2-40B4-BE49-F238E27FC236}">
                <a16:creationId xmlns:a16="http://schemas.microsoft.com/office/drawing/2014/main" id="{E62DCF1C-B50D-49AC-B09A-B29CFE336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112" y="3822691"/>
            <a:ext cx="22320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0   1  2  3  4   5   6</a:t>
            </a:r>
          </a:p>
        </p:txBody>
      </p:sp>
      <p:sp>
        <p:nvSpPr>
          <p:cNvPr id="36" name="Text Box 41">
            <a:extLst>
              <a:ext uri="{FF2B5EF4-FFF2-40B4-BE49-F238E27FC236}">
                <a16:creationId xmlns:a16="http://schemas.microsoft.com/office/drawing/2014/main" id="{9956296E-3CF0-4A89-9DF1-34297D9FE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5" y="3789354"/>
            <a:ext cx="20161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ea typeface="楷体_GB2312" pitchFamily="49" charset="-122"/>
              </a:rPr>
              <a:t>0  1  2  3   4   5    6</a:t>
            </a:r>
          </a:p>
        </p:txBody>
      </p:sp>
      <p:sp>
        <p:nvSpPr>
          <p:cNvPr id="37" name="Text Box 50">
            <a:extLst>
              <a:ext uri="{FF2B5EF4-FFF2-40B4-BE49-F238E27FC236}">
                <a16:creationId xmlns:a16="http://schemas.microsoft.com/office/drawing/2014/main" id="{D3029ED1-3114-42EA-ADA7-0F2FD47FC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7" y="4264012"/>
            <a:ext cx="7921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{0,1,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2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38" name="Text Box 51">
            <a:extLst>
              <a:ext uri="{FF2B5EF4-FFF2-40B4-BE49-F238E27FC236}">
                <a16:creationId xmlns:a16="http://schemas.microsoft.com/office/drawing/2014/main" id="{22A18334-B9F6-40C8-A31E-A8B1F5CCF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2" y="4264012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{3,4,5,6}</a:t>
            </a:r>
          </a:p>
        </p:txBody>
      </p:sp>
      <p:sp>
        <p:nvSpPr>
          <p:cNvPr id="39" name="Text Box 52">
            <a:extLst>
              <a:ext uri="{FF2B5EF4-FFF2-40B4-BE49-F238E27FC236}">
                <a16:creationId xmlns:a16="http://schemas.microsoft.com/office/drawing/2014/main" id="{13F24439-4787-4FCA-8C6F-BD03A8267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4276712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  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4,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5, </a:t>
            </a:r>
            <a:r>
              <a:rPr lang="en-US" altLang="zh-CN" sz="2000" b="1" u="heavy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ea typeface="楷体_GB2312" pitchFamily="49" charset="-122"/>
              </a:rPr>
              <a:t>6, 11,</a:t>
            </a:r>
            <a:r>
              <a:rPr lang="en-US" altLang="zh-CN" sz="2000" b="1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ea typeface="楷体_GB2312" pitchFamily="49" charset="-122"/>
              </a:rPr>
              <a:t> </a:t>
            </a:r>
            <a:r>
              <a:rPr lang="en-US" altLang="zh-CN" sz="2000" b="1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ea typeface="楷体_GB2312" pitchFamily="49" charset="-122"/>
              </a:rPr>
              <a:t>9</a:t>
            </a:r>
            <a:r>
              <a:rPr lang="en-US" altLang="zh-CN" sz="2000" b="1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ea typeface="楷体_GB2312" pitchFamily="49" charset="-122"/>
              </a:rPr>
              <a:t>, </a:t>
            </a:r>
            <a:r>
              <a:rPr lang="en-US" altLang="zh-CN" sz="2000" b="1" u="heavy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ea typeface="楷体_GB2312" pitchFamily="49" charset="-122"/>
              </a:rPr>
              <a:t>∞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40" name="Text Box 53">
            <a:extLst>
              <a:ext uri="{FF2B5EF4-FFF2-40B4-BE49-F238E27FC236}">
                <a16:creationId xmlns:a16="http://schemas.microsoft.com/office/drawing/2014/main" id="{24D5BBFB-07FC-4DAB-99B2-E4B1CF1E0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276712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 0, 1, 0,  1,  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, -1}</a:t>
            </a:r>
          </a:p>
        </p:txBody>
      </p:sp>
      <p:grpSp>
        <p:nvGrpSpPr>
          <p:cNvPr id="42" name="组合 75">
            <a:extLst>
              <a:ext uri="{FF2B5EF4-FFF2-40B4-BE49-F238E27FC236}">
                <a16:creationId xmlns:a16="http://schemas.microsoft.com/office/drawing/2014/main" id="{36CADB1A-ACB8-4956-AB9A-D4A2D62D1B82}"/>
              </a:ext>
            </a:extLst>
          </p:cNvPr>
          <p:cNvGrpSpPr/>
          <p:nvPr/>
        </p:nvGrpSpPr>
        <p:grpSpPr>
          <a:xfrm>
            <a:off x="6075364" y="4557702"/>
            <a:ext cx="2143140" cy="428628"/>
            <a:chOff x="4572000" y="3214686"/>
            <a:chExt cx="2143140" cy="428628"/>
          </a:xfrm>
        </p:grpSpPr>
        <p:sp>
          <p:nvSpPr>
            <p:cNvPr id="43" name="下箭头 76">
              <a:extLst>
                <a:ext uri="{FF2B5EF4-FFF2-40B4-BE49-F238E27FC236}">
                  <a16:creationId xmlns:a16="http://schemas.microsoft.com/office/drawing/2014/main" id="{143C4BE8-B54F-4BD9-AF98-F93EC6339477}"/>
                </a:ext>
              </a:extLst>
            </p:cNvPr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  <a:gradFill rotWithShape="1">
              <a:gsLst>
                <a:gs pos="0">
                  <a:srgbClr val="8064A2">
                    <a:shade val="51000"/>
                    <a:satMod val="130000"/>
                  </a:srgbClr>
                </a:gs>
                <a:gs pos="80000">
                  <a:srgbClr val="8064A2">
                    <a:shade val="93000"/>
                    <a:satMod val="130000"/>
                  </a:srgbClr>
                </a:gs>
                <a:gs pos="100000">
                  <a:srgbClr val="8064A2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TextBox 77">
              <a:extLst>
                <a:ext uri="{FF2B5EF4-FFF2-40B4-BE49-F238E27FC236}">
                  <a16:creationId xmlns:a16="http://schemas.microsoft.com/office/drawing/2014/main" id="{1693142F-2FD4-429A-86F2-1128D0EF33F6}"/>
                </a:ext>
              </a:extLst>
            </p:cNvPr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最小的顶点：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3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45" name="Text Box 54">
            <a:extLst>
              <a:ext uri="{FF2B5EF4-FFF2-40B4-BE49-F238E27FC236}">
                <a16:creationId xmlns:a16="http://schemas.microsoft.com/office/drawing/2014/main" id="{12C0431A-BC15-4FEC-81D7-0AC1182AD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7" y="5154606"/>
            <a:ext cx="936625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{0,1,2,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3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46" name="Text Box 55">
            <a:extLst>
              <a:ext uri="{FF2B5EF4-FFF2-40B4-BE49-F238E27FC236}">
                <a16:creationId xmlns:a16="http://schemas.microsoft.com/office/drawing/2014/main" id="{9EE415CC-087B-4844-863B-C233D0A73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2" y="5154606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ea typeface="楷体_GB2312" pitchFamily="49" charset="-122"/>
              </a:rPr>
              <a:t>{4,5,6}</a:t>
            </a:r>
          </a:p>
        </p:txBody>
      </p:sp>
      <p:sp>
        <p:nvSpPr>
          <p:cNvPr id="47" name="Text Box 56">
            <a:extLst>
              <a:ext uri="{FF2B5EF4-FFF2-40B4-BE49-F238E27FC236}">
                <a16:creationId xmlns:a16="http://schemas.microsoft.com/office/drawing/2014/main" id="{C5C012E0-1761-4B1B-B2C5-355A8AE3F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5167306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  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4,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5, 6</a:t>
            </a:r>
            <a:r>
              <a:rPr lang="en-US" altLang="zh-CN" sz="2000" b="1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ea typeface="楷体_GB2312" pitchFamily="49" charset="-122"/>
              </a:rPr>
              <a:t>, </a:t>
            </a:r>
            <a:r>
              <a:rPr lang="en-US" altLang="zh-CN" sz="2000" b="1" u="heavy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ea typeface="楷体_GB2312" pitchFamily="49" charset="-122"/>
              </a:rPr>
              <a:t>11, 9,</a:t>
            </a:r>
            <a:r>
              <a:rPr lang="en-US" altLang="zh-CN" sz="2000" b="1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ea typeface="楷体_GB2312" pitchFamily="49" charset="-122"/>
              </a:rPr>
              <a:t> </a:t>
            </a:r>
            <a:r>
              <a:rPr lang="en-US" altLang="zh-CN" sz="2000" b="1" u="heavy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ea typeface="楷体_GB2312" pitchFamily="49" charset="-122"/>
              </a:rPr>
              <a:t>∞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48" name="Text Box 57">
            <a:extLst>
              <a:ext uri="{FF2B5EF4-FFF2-40B4-BE49-F238E27FC236}">
                <a16:creationId xmlns:a16="http://schemas.microsoft.com/office/drawing/2014/main" id="{70F994AC-B941-4163-8E56-BDA7BEB75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167306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ea typeface="楷体_GB2312" pitchFamily="49" charset="-122"/>
              </a:rPr>
              <a:t>{0, 0, 1, 0,  1,  2, -1}</a:t>
            </a:r>
          </a:p>
        </p:txBody>
      </p:sp>
      <p:grpSp>
        <p:nvGrpSpPr>
          <p:cNvPr id="49" name="组合 75">
            <a:extLst>
              <a:ext uri="{FF2B5EF4-FFF2-40B4-BE49-F238E27FC236}">
                <a16:creationId xmlns:a16="http://schemas.microsoft.com/office/drawing/2014/main" id="{497C94A4-EEDF-45D5-88A0-37CCF04F00E2}"/>
              </a:ext>
            </a:extLst>
          </p:cNvPr>
          <p:cNvGrpSpPr/>
          <p:nvPr/>
        </p:nvGrpSpPr>
        <p:grpSpPr>
          <a:xfrm>
            <a:off x="6230940" y="5440358"/>
            <a:ext cx="2143140" cy="428628"/>
            <a:chOff x="4572000" y="3214686"/>
            <a:chExt cx="2143140" cy="428628"/>
          </a:xfrm>
        </p:grpSpPr>
        <p:sp>
          <p:nvSpPr>
            <p:cNvPr id="50" name="下箭头 61">
              <a:extLst>
                <a:ext uri="{FF2B5EF4-FFF2-40B4-BE49-F238E27FC236}">
                  <a16:creationId xmlns:a16="http://schemas.microsoft.com/office/drawing/2014/main" id="{33A61DDB-095C-4356-AE86-E7F1029CD37D}"/>
                </a:ext>
              </a:extLst>
            </p:cNvPr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  <a:gradFill rotWithShape="1">
              <a:gsLst>
                <a:gs pos="0">
                  <a:srgbClr val="8064A2">
                    <a:shade val="51000"/>
                    <a:satMod val="130000"/>
                  </a:srgbClr>
                </a:gs>
                <a:gs pos="80000">
                  <a:srgbClr val="8064A2">
                    <a:shade val="93000"/>
                    <a:satMod val="130000"/>
                  </a:srgbClr>
                </a:gs>
                <a:gs pos="100000">
                  <a:srgbClr val="8064A2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TextBox 62">
              <a:extLst>
                <a:ext uri="{FF2B5EF4-FFF2-40B4-BE49-F238E27FC236}">
                  <a16:creationId xmlns:a16="http://schemas.microsoft.com/office/drawing/2014/main" id="{0165F9DC-EC71-4E45-B568-1050F582EEE8}"/>
                </a:ext>
              </a:extLst>
            </p:cNvPr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最小的顶点：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5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52" name="Text Box 58">
            <a:extLst>
              <a:ext uri="{FF2B5EF4-FFF2-40B4-BE49-F238E27FC236}">
                <a16:creationId xmlns:a16="http://schemas.microsoft.com/office/drawing/2014/main" id="{0ABD8283-6E1C-41D3-A0BD-0455DC74C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7" y="6083300"/>
            <a:ext cx="1081088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{0,1,2,3,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5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53" name="Text Box 59">
            <a:extLst>
              <a:ext uri="{FF2B5EF4-FFF2-40B4-BE49-F238E27FC236}">
                <a16:creationId xmlns:a16="http://schemas.microsoft.com/office/drawing/2014/main" id="{5E02CE15-5DC2-4355-BE98-2430F420E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2" y="6083300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ea typeface="楷体_GB2312" pitchFamily="49" charset="-122"/>
              </a:rPr>
              <a:t>{4,6}</a:t>
            </a:r>
          </a:p>
        </p:txBody>
      </p:sp>
      <p:sp>
        <p:nvSpPr>
          <p:cNvPr id="54" name="Text Box 60">
            <a:extLst>
              <a:ext uri="{FF2B5EF4-FFF2-40B4-BE49-F238E27FC236}">
                <a16:creationId xmlns:a16="http://schemas.microsoft.com/office/drawing/2014/main" id="{AFF67CA8-D9B3-44F3-962E-086C338B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6096000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  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4,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5, 6, </a:t>
            </a:r>
            <a:r>
              <a:rPr lang="en-US" altLang="zh-CN" sz="2000" b="1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ea typeface="楷体_GB2312" pitchFamily="49" charset="-122"/>
              </a:rPr>
              <a:t>10</a:t>
            </a:r>
            <a:r>
              <a:rPr lang="en-US" altLang="zh-CN" sz="2000" b="1" dirty="0">
                <a:solidFill>
                  <a:srgbClr val="6600CC"/>
                </a:solidFill>
                <a:ea typeface="楷体_GB2312" pitchFamily="49" charset="-122"/>
              </a:rPr>
              <a:t>, 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9,</a:t>
            </a:r>
            <a:r>
              <a:rPr lang="en-US" altLang="zh-CN" sz="2000" b="1" u="sng" dirty="0">
                <a:solidFill>
                  <a:srgbClr val="6600CC"/>
                </a:solidFill>
                <a:ea typeface="楷体_GB2312" pitchFamily="49" charset="-122"/>
              </a:rPr>
              <a:t> </a:t>
            </a:r>
            <a:r>
              <a:rPr lang="en-US" altLang="zh-CN" sz="2000" b="1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ea typeface="楷体_GB2312" pitchFamily="49" charset="-122"/>
              </a:rPr>
              <a:t>17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55" name="Text Box 61">
            <a:extLst>
              <a:ext uri="{FF2B5EF4-FFF2-40B4-BE49-F238E27FC236}">
                <a16:creationId xmlns:a16="http://schemas.microsoft.com/office/drawing/2014/main" id="{2C16B317-A2E5-489C-88B7-3D3340D9C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6096000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 0, 1, 0,  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5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,  2,  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5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806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15" grpId="0" animBg="1"/>
      <p:bldP spid="19" grpId="0" animBg="1"/>
      <p:bldP spid="20" grpId="0" animBg="1"/>
      <p:bldP spid="45" grpId="0"/>
      <p:bldP spid="46" grpId="0"/>
      <p:bldP spid="47" grpId="0"/>
      <p:bldP spid="48" grpId="0"/>
      <p:bldP spid="52" grpId="0"/>
      <p:bldP spid="53" grpId="0"/>
      <p:bldP spid="5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87CDB-05CB-459A-9644-D41C30CD8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2578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/>
              <a:t>int pre</a:t>
            </a:r>
            <a:r>
              <a:rPr lang="en-US" altLang="zh-CN" sz="2200" dirty="0">
                <a:solidFill>
                  <a:srgbClr val="00B050"/>
                </a:solidFill>
              </a:rPr>
              <a:t>[]</a:t>
            </a:r>
            <a:r>
              <a:rPr lang="en-US" altLang="zh-CN" sz="2200" dirty="0"/>
              <a:t>;</a:t>
            </a:r>
            <a:r>
              <a:rPr lang="en-US" altLang="zh-CN" sz="2200" dirty="0">
                <a:solidFill>
                  <a:srgbClr val="CC0099"/>
                </a:solidFill>
              </a:rPr>
              <a:t> 	/*</a:t>
            </a:r>
            <a:r>
              <a:rPr lang="zh-CN" altLang="en-US" sz="2200" dirty="0">
                <a:solidFill>
                  <a:srgbClr val="CC0099"/>
                </a:solidFill>
              </a:rPr>
              <a:t>记录从第</a:t>
            </a:r>
            <a:r>
              <a:rPr lang="en-US" altLang="zh-CN" sz="2200" dirty="0">
                <a:solidFill>
                  <a:srgbClr val="CC0099"/>
                </a:solidFill>
              </a:rPr>
              <a:t>u</a:t>
            </a:r>
            <a:r>
              <a:rPr lang="zh-CN" altLang="en-US" sz="2200" dirty="0">
                <a:solidFill>
                  <a:srgbClr val="CC0099"/>
                </a:solidFill>
              </a:rPr>
              <a:t>个顶点到</a:t>
            </a:r>
            <a:r>
              <a:rPr lang="en-US" altLang="zh-CN" sz="2200" dirty="0">
                <a:solidFill>
                  <a:srgbClr val="CC0099"/>
                </a:solidFill>
              </a:rPr>
              <a:t>v</a:t>
            </a:r>
            <a:r>
              <a:rPr lang="zh-CN" altLang="en-US" sz="2200" dirty="0">
                <a:solidFill>
                  <a:srgbClr val="CC0099"/>
                </a:solidFill>
              </a:rPr>
              <a:t>个顶点的简单路径*</a:t>
            </a:r>
            <a:r>
              <a:rPr lang="en-US" altLang="zh-CN" sz="2200" dirty="0">
                <a:solidFill>
                  <a:srgbClr val="CC0099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/>
              <a:t>void </a:t>
            </a:r>
            <a:r>
              <a:rPr lang="en-US" altLang="zh-CN" sz="2200" dirty="0" err="1">
                <a:solidFill>
                  <a:srgbClr val="00B050"/>
                </a:solidFill>
              </a:rPr>
              <a:t>one_</a:t>
            </a:r>
            <a:r>
              <a:rPr lang="en-US" altLang="zh-CN" sz="2200" dirty="0" err="1"/>
              <a:t>path</a:t>
            </a:r>
            <a:r>
              <a:rPr lang="en-US" altLang="zh-CN" sz="2200" dirty="0"/>
              <a:t>(Graph *G, int u, int v)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CC0099"/>
                </a:solidFill>
              </a:rPr>
              <a:t>/*</a:t>
            </a:r>
            <a:r>
              <a:rPr lang="zh-CN" altLang="en-US" sz="2200" dirty="0">
                <a:solidFill>
                  <a:srgbClr val="CC0099"/>
                </a:solidFill>
              </a:rPr>
              <a:t>在连通图</a:t>
            </a:r>
            <a:r>
              <a:rPr lang="en-US" altLang="zh-CN" sz="2200" dirty="0">
                <a:solidFill>
                  <a:srgbClr val="CC0099"/>
                </a:solidFill>
              </a:rPr>
              <a:t>G</a:t>
            </a:r>
            <a:r>
              <a:rPr lang="zh-CN" altLang="en-US" sz="2200" dirty="0">
                <a:solidFill>
                  <a:srgbClr val="CC0099"/>
                </a:solidFill>
              </a:rPr>
              <a:t>中找一条从第</a:t>
            </a:r>
            <a:r>
              <a:rPr lang="en-US" altLang="zh-CN" sz="2200" dirty="0">
                <a:solidFill>
                  <a:srgbClr val="CC0099"/>
                </a:solidFill>
              </a:rPr>
              <a:t>u</a:t>
            </a:r>
            <a:r>
              <a:rPr lang="zh-CN" altLang="en-US" sz="2200" dirty="0">
                <a:solidFill>
                  <a:srgbClr val="CC0099"/>
                </a:solidFill>
              </a:rPr>
              <a:t>个顶点到</a:t>
            </a:r>
            <a:r>
              <a:rPr lang="en-US" altLang="zh-CN" sz="2200" dirty="0">
                <a:solidFill>
                  <a:srgbClr val="CC0099"/>
                </a:solidFill>
              </a:rPr>
              <a:t>v</a:t>
            </a:r>
            <a:r>
              <a:rPr lang="zh-CN" altLang="en-US" sz="2200" dirty="0">
                <a:solidFill>
                  <a:srgbClr val="CC0099"/>
                </a:solidFill>
              </a:rPr>
              <a:t>个顶点的简单路径*</a:t>
            </a:r>
            <a:r>
              <a:rPr lang="en-US" altLang="zh-CN" sz="2200" dirty="0">
                <a:solidFill>
                  <a:srgbClr val="CC0099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/>
              <a:t>    int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/>
              <a:t>    pre=(int *)malloc(</a:t>
            </a:r>
            <a:r>
              <a:rPr lang="en-US" altLang="zh-CN" sz="2200" dirty="0">
                <a:solidFill>
                  <a:srgbClr val="00B050"/>
                </a:solidFill>
              </a:rPr>
              <a:t>G-&gt;</a:t>
            </a:r>
            <a:r>
              <a:rPr lang="en-US" altLang="zh-CN" sz="2200" dirty="0" err="1">
                <a:solidFill>
                  <a:srgbClr val="00B050"/>
                </a:solidFill>
              </a:rPr>
              <a:t>vexnum</a:t>
            </a:r>
            <a:r>
              <a:rPr lang="en-US" altLang="zh-CN" sz="2200" dirty="0"/>
              <a:t>*</a:t>
            </a:r>
            <a:r>
              <a:rPr lang="en-US" altLang="zh-CN" sz="2200" dirty="0" err="1"/>
              <a:t>sizeof</a:t>
            </a:r>
            <a:r>
              <a:rPr lang="en-US" altLang="zh-CN" sz="2200" dirty="0"/>
              <a:t>(int)); </a:t>
            </a:r>
            <a:r>
              <a:rPr lang="en-US" altLang="zh-CN" sz="2200" dirty="0">
                <a:solidFill>
                  <a:srgbClr val="00B050"/>
                </a:solidFill>
              </a:rPr>
              <a:t>//</a:t>
            </a:r>
            <a:r>
              <a:rPr lang="zh-CN" altLang="en-US" sz="2200" dirty="0">
                <a:solidFill>
                  <a:srgbClr val="00B050"/>
                </a:solidFill>
              </a:rPr>
              <a:t>分配顶点数量个</a:t>
            </a:r>
            <a:r>
              <a:rPr lang="en-US" altLang="zh-CN" sz="2200" dirty="0">
                <a:solidFill>
                  <a:srgbClr val="00B050"/>
                </a:solidFill>
              </a:rPr>
              <a:t>int</a:t>
            </a:r>
            <a:r>
              <a:rPr lang="zh-CN" altLang="en-US" sz="2200" dirty="0">
                <a:solidFill>
                  <a:srgbClr val="00B050"/>
                </a:solidFill>
              </a:rPr>
              <a:t>内存大小</a:t>
            </a:r>
            <a:endParaRPr lang="en-US" altLang="zh-CN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/>
              <a:t>    for(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=0;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&lt;G-&gt;</a:t>
            </a:r>
            <a:r>
              <a:rPr lang="en-US" altLang="zh-CN" sz="2200" dirty="0" err="1"/>
              <a:t>vexnum</a:t>
            </a:r>
            <a:r>
              <a:rPr lang="en-US" altLang="zh-CN" sz="2200" dirty="0"/>
              <a:t>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++) </a:t>
            </a:r>
            <a:r>
              <a:rPr lang="en-US" altLang="zh-CN" sz="2200" dirty="0">
                <a:solidFill>
                  <a:srgbClr val="CC0099"/>
                </a:solidFill>
              </a:rPr>
              <a:t>/* </a:t>
            </a:r>
            <a:r>
              <a:rPr lang="zh-CN" altLang="en-US" sz="2200" dirty="0">
                <a:solidFill>
                  <a:srgbClr val="CC0099"/>
                </a:solidFill>
              </a:rPr>
              <a:t>初始化</a:t>
            </a:r>
            <a:r>
              <a:rPr lang="en-US" altLang="zh-CN" sz="2200" dirty="0">
                <a:solidFill>
                  <a:srgbClr val="CC0099"/>
                </a:solidFill>
              </a:rPr>
              <a:t>pre</a:t>
            </a:r>
            <a:r>
              <a:rPr lang="zh-CN" altLang="en-US" sz="2200" dirty="0">
                <a:solidFill>
                  <a:srgbClr val="CC0099"/>
                </a:solidFill>
              </a:rPr>
              <a:t>数组的各个元素为不可能的下标值</a:t>
            </a:r>
            <a:r>
              <a:rPr lang="en-US" altLang="zh-CN" sz="2200" dirty="0">
                <a:solidFill>
                  <a:srgbClr val="CC0099"/>
                </a:solidFill>
              </a:rPr>
              <a:t>-1</a:t>
            </a:r>
            <a:r>
              <a:rPr lang="zh-CN" altLang="en-US" sz="2200" dirty="0">
                <a:solidFill>
                  <a:srgbClr val="CC0099"/>
                </a:solidFill>
              </a:rPr>
              <a:t>*</a:t>
            </a:r>
            <a:r>
              <a:rPr lang="en-US" altLang="zh-CN" sz="2200" dirty="0">
                <a:solidFill>
                  <a:srgbClr val="CC0099"/>
                </a:solidFill>
              </a:rPr>
              <a:t>/</a:t>
            </a:r>
            <a:endParaRPr lang="en-US" altLang="zh-CN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/>
              <a:t>        pre[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]=-1;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/>
              <a:t>    pre[</a:t>
            </a:r>
            <a:r>
              <a:rPr lang="en-US" altLang="zh-CN" sz="2200" dirty="0">
                <a:solidFill>
                  <a:srgbClr val="00B050"/>
                </a:solidFill>
              </a:rPr>
              <a:t>u</a:t>
            </a:r>
            <a:r>
              <a:rPr lang="en-US" altLang="zh-CN" sz="2200" dirty="0"/>
              <a:t>]=</a:t>
            </a:r>
            <a:r>
              <a:rPr lang="en-US" altLang="zh-CN" sz="2200" dirty="0">
                <a:solidFill>
                  <a:srgbClr val="00B050"/>
                </a:solidFill>
              </a:rPr>
              <a:t>-2</a:t>
            </a:r>
            <a:r>
              <a:rPr lang="en-US" altLang="zh-CN" sz="2200" dirty="0"/>
              <a:t>;			</a:t>
            </a:r>
            <a:r>
              <a:rPr lang="en-US" altLang="zh-CN" sz="2200" dirty="0">
                <a:solidFill>
                  <a:srgbClr val="CC0099"/>
                </a:solidFill>
              </a:rPr>
              <a:t>/*</a:t>
            </a:r>
            <a:r>
              <a:rPr lang="zh-CN" altLang="en-US" sz="2200" dirty="0">
                <a:solidFill>
                  <a:srgbClr val="CC0099"/>
                </a:solidFill>
              </a:rPr>
              <a:t>将</a:t>
            </a:r>
            <a:r>
              <a:rPr lang="en-US" altLang="zh-CN" sz="2200" dirty="0">
                <a:solidFill>
                  <a:srgbClr val="CC0099"/>
                </a:solidFill>
              </a:rPr>
              <a:t>pre[u]</a:t>
            </a:r>
            <a:r>
              <a:rPr lang="zh-CN" altLang="en-US" sz="2200" dirty="0">
                <a:solidFill>
                  <a:srgbClr val="CC0099"/>
                </a:solidFill>
              </a:rPr>
              <a:t>置为</a:t>
            </a:r>
            <a:r>
              <a:rPr lang="en-US" altLang="zh-CN" sz="2200" dirty="0">
                <a:solidFill>
                  <a:srgbClr val="CC0099"/>
                </a:solidFill>
              </a:rPr>
              <a:t>-2</a:t>
            </a:r>
            <a:r>
              <a:rPr lang="zh-CN" altLang="en-US" sz="2200" dirty="0">
                <a:solidFill>
                  <a:srgbClr val="CC0099"/>
                </a:solidFill>
              </a:rPr>
              <a:t>，表示</a:t>
            </a:r>
            <a:r>
              <a:rPr lang="zh-CN" altLang="en-US" sz="2200" dirty="0">
                <a:solidFill>
                  <a:srgbClr val="00B050"/>
                </a:solidFill>
              </a:rPr>
              <a:t>初始顶点</a:t>
            </a:r>
            <a:r>
              <a:rPr lang="en-US" altLang="zh-CN" sz="2200" dirty="0">
                <a:solidFill>
                  <a:srgbClr val="00B050"/>
                </a:solidFill>
              </a:rPr>
              <a:t>u</a:t>
            </a:r>
            <a:r>
              <a:rPr lang="zh-CN" altLang="en-US" sz="2200" dirty="0">
                <a:solidFill>
                  <a:srgbClr val="00B050"/>
                </a:solidFill>
              </a:rPr>
              <a:t>已被访问</a:t>
            </a:r>
            <a:r>
              <a:rPr lang="zh-CN" altLang="en-US" sz="2200" dirty="0">
                <a:solidFill>
                  <a:srgbClr val="CC0099"/>
                </a:solidFill>
              </a:rPr>
              <a:t>，且</a:t>
            </a:r>
            <a:r>
              <a:rPr lang="zh-CN" altLang="en-US" sz="2200" dirty="0">
                <a:solidFill>
                  <a:srgbClr val="00B050"/>
                </a:solidFill>
              </a:rPr>
              <a:t>没前驱</a:t>
            </a:r>
            <a:r>
              <a:rPr lang="zh-CN" altLang="en-US" sz="2200" dirty="0">
                <a:solidFill>
                  <a:srgbClr val="CC0099"/>
                </a:solidFill>
              </a:rPr>
              <a:t>*</a:t>
            </a:r>
            <a:r>
              <a:rPr lang="en-US" altLang="zh-CN" sz="2200" dirty="0">
                <a:solidFill>
                  <a:srgbClr val="CC0099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/>
              <a:t>    </a:t>
            </a:r>
            <a:r>
              <a:rPr lang="en-US" altLang="zh-CN" sz="2200" dirty="0" err="1"/>
              <a:t>DFS_path</a:t>
            </a:r>
            <a:r>
              <a:rPr lang="en-US" altLang="zh-CN" sz="2200" dirty="0"/>
              <a:t>(G, u, v);	</a:t>
            </a:r>
            <a:r>
              <a:rPr lang="en-US" altLang="zh-CN" sz="2200" dirty="0">
                <a:solidFill>
                  <a:srgbClr val="CC0099"/>
                </a:solidFill>
              </a:rPr>
              <a:t>/*</a:t>
            </a:r>
            <a:r>
              <a:rPr lang="zh-CN" altLang="en-US" sz="2200" dirty="0">
                <a:solidFill>
                  <a:srgbClr val="CC0099"/>
                </a:solidFill>
              </a:rPr>
              <a:t>用深度优先搜索找一条从</a:t>
            </a:r>
            <a:r>
              <a:rPr lang="en-US" altLang="zh-CN" sz="2200" dirty="0">
                <a:solidFill>
                  <a:srgbClr val="CC0099"/>
                </a:solidFill>
              </a:rPr>
              <a:t>u</a:t>
            </a:r>
            <a:r>
              <a:rPr lang="zh-CN" altLang="en-US" sz="2200" dirty="0">
                <a:solidFill>
                  <a:srgbClr val="CC0099"/>
                </a:solidFill>
              </a:rPr>
              <a:t>到</a:t>
            </a:r>
            <a:r>
              <a:rPr lang="en-US" altLang="zh-CN" sz="2200" dirty="0">
                <a:solidFill>
                  <a:srgbClr val="CC0099"/>
                </a:solidFill>
              </a:rPr>
              <a:t>v</a:t>
            </a:r>
            <a:r>
              <a:rPr lang="zh-CN" altLang="en-US" sz="2200" dirty="0">
                <a:solidFill>
                  <a:srgbClr val="CC0099"/>
                </a:solidFill>
              </a:rPr>
              <a:t>的简单路径。*</a:t>
            </a:r>
            <a:r>
              <a:rPr lang="en-US" altLang="zh-CN" sz="2200" dirty="0">
                <a:solidFill>
                  <a:srgbClr val="CC0099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/>
              <a:t>    free(pre);  </a:t>
            </a:r>
            <a:r>
              <a:rPr lang="en-US" altLang="zh-CN" sz="2200" dirty="0">
                <a:solidFill>
                  <a:srgbClr val="00B050"/>
                </a:solidFill>
              </a:rPr>
              <a:t>//</a:t>
            </a:r>
            <a:r>
              <a:rPr lang="zh-CN" altLang="en-US" sz="2200" dirty="0">
                <a:solidFill>
                  <a:srgbClr val="00B050"/>
                </a:solidFill>
              </a:rPr>
              <a:t>销毁分配的内存</a:t>
            </a:r>
            <a:endParaRPr lang="en-US" altLang="zh-CN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200" dirty="0"/>
          </a:p>
          <a:p>
            <a:pPr marL="0" indent="0">
              <a:lnSpc>
                <a:spcPct val="100000"/>
              </a:lnSpc>
              <a:buNone/>
            </a:pPr>
            <a:endParaRPr lang="zh-CN" altLang="en-US" sz="22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042A695-4660-485E-A61C-D69F7692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685800"/>
          </a:xfrm>
        </p:spPr>
        <p:txBody>
          <a:bodyPr/>
          <a:lstStyle/>
          <a:p>
            <a:r>
              <a:rPr lang="en-US" altLang="zh-CN" dirty="0"/>
              <a:t>2  </a:t>
            </a:r>
            <a:r>
              <a:rPr lang="zh-CN" altLang="en-US" dirty="0"/>
              <a:t>两个顶点之间的简单路径算法</a:t>
            </a:r>
          </a:p>
        </p:txBody>
      </p:sp>
    </p:spTree>
    <p:extLst>
      <p:ext uri="{BB962C8B-B14F-4D97-AF65-F5344CB8AC3E}">
        <p14:creationId xmlns:p14="http://schemas.microsoft.com/office/powerpoint/2010/main" val="173195375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BD651-F58E-475B-A9D7-8D4505CE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685800"/>
          </a:xfrm>
        </p:spPr>
        <p:txBody>
          <a:bodyPr/>
          <a:lstStyle/>
          <a:p>
            <a:r>
              <a:rPr lang="zh-CN" altLang="en-US" dirty="0"/>
              <a:t>迪杰斯特拉（</a:t>
            </a:r>
            <a:r>
              <a:rPr lang="en-US" altLang="zh-CN" dirty="0"/>
              <a:t>Dijkstra</a:t>
            </a:r>
            <a:r>
              <a:rPr lang="zh-CN" altLang="en-US" dirty="0"/>
              <a:t>）算法演示</a:t>
            </a:r>
          </a:p>
        </p:txBody>
      </p:sp>
      <p:sp>
        <p:nvSpPr>
          <p:cNvPr id="60" name="Oval 5">
            <a:extLst>
              <a:ext uri="{FF2B5EF4-FFF2-40B4-BE49-F238E27FC236}">
                <a16:creationId xmlns:a16="http://schemas.microsoft.com/office/drawing/2014/main" id="{1DE939EB-59F8-4E65-92E4-26E8FE95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5" y="1862974"/>
            <a:ext cx="288925" cy="360363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61" name="Oval 6">
            <a:extLst>
              <a:ext uri="{FF2B5EF4-FFF2-40B4-BE49-F238E27FC236}">
                <a16:creationId xmlns:a16="http://schemas.microsoft.com/office/drawing/2014/main" id="{55AAC75B-A8F2-4604-9317-CD625E4C6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80" y="1286712"/>
            <a:ext cx="288925" cy="360362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972EEF3F-438C-450F-9599-8D720586B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7" y="2510674"/>
            <a:ext cx="288925" cy="360363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63" name="Oval 8">
            <a:extLst>
              <a:ext uri="{FF2B5EF4-FFF2-40B4-BE49-F238E27FC236}">
                <a16:creationId xmlns:a16="http://schemas.microsoft.com/office/drawing/2014/main" id="{540E573E-DFEA-4AAC-AF38-2BCB40F7E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5" y="1862974"/>
            <a:ext cx="288925" cy="360363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64" name="Oval 9">
            <a:extLst>
              <a:ext uri="{FF2B5EF4-FFF2-40B4-BE49-F238E27FC236}">
                <a16:creationId xmlns:a16="http://schemas.microsoft.com/office/drawing/2014/main" id="{A1C70885-0B33-409B-A20B-0022BFA40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42" y="1286712"/>
            <a:ext cx="288925" cy="360362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4</a:t>
            </a:r>
          </a:p>
        </p:txBody>
      </p:sp>
      <p:sp>
        <p:nvSpPr>
          <p:cNvPr id="65" name="Oval 10">
            <a:extLst>
              <a:ext uri="{FF2B5EF4-FFF2-40B4-BE49-F238E27FC236}">
                <a16:creationId xmlns:a16="http://schemas.microsoft.com/office/drawing/2014/main" id="{44E3946D-CC90-4979-B6C8-65937DBA1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42" y="2510674"/>
            <a:ext cx="288925" cy="360363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5</a:t>
            </a:r>
          </a:p>
        </p:txBody>
      </p:sp>
      <p:sp>
        <p:nvSpPr>
          <p:cNvPr id="66" name="Oval 11">
            <a:extLst>
              <a:ext uri="{FF2B5EF4-FFF2-40B4-BE49-F238E27FC236}">
                <a16:creationId xmlns:a16="http://schemas.microsoft.com/office/drawing/2014/main" id="{22ABF092-D9FB-469D-955B-E081122F0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705" y="1934412"/>
            <a:ext cx="288925" cy="360362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itchFamily="18" charset="0"/>
              </a:rPr>
              <a:t>6</a:t>
            </a:r>
          </a:p>
        </p:txBody>
      </p:sp>
      <p:sp>
        <p:nvSpPr>
          <p:cNvPr id="67" name="Freeform 12">
            <a:extLst>
              <a:ext uri="{FF2B5EF4-FFF2-40B4-BE49-F238E27FC236}">
                <a16:creationId xmlns:a16="http://schemas.microsoft.com/office/drawing/2014/main" id="{8FFC20BC-8B8B-4A18-A827-B928A6B471DC}"/>
              </a:ext>
            </a:extLst>
          </p:cNvPr>
          <p:cNvSpPr>
            <a:spLocks/>
          </p:cNvSpPr>
          <p:nvPr/>
        </p:nvSpPr>
        <p:spPr bwMode="auto">
          <a:xfrm>
            <a:off x="4333880" y="1529599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68" name="Line 13">
            <a:extLst>
              <a:ext uri="{FF2B5EF4-FFF2-40B4-BE49-F238E27FC236}">
                <a16:creationId xmlns:a16="http://schemas.microsoft.com/office/drawing/2014/main" id="{4D2CB849-3029-4AE3-9D5C-F1788C6BE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1980" y="2078874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69" name="Line 14">
            <a:extLst>
              <a:ext uri="{FF2B5EF4-FFF2-40B4-BE49-F238E27FC236}">
                <a16:creationId xmlns:a16="http://schemas.microsoft.com/office/drawing/2014/main" id="{7657520A-9472-4B44-9D98-C88AC510F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42" y="2188412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0" name="Line 15">
            <a:extLst>
              <a:ext uri="{FF2B5EF4-FFF2-40B4-BE49-F238E27FC236}">
                <a16:creationId xmlns:a16="http://schemas.microsoft.com/office/drawing/2014/main" id="{B9FCC60F-0B9D-4A42-8166-A782222A5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2705" y="1431174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1" name="Line 16">
            <a:extLst>
              <a:ext uri="{FF2B5EF4-FFF2-40B4-BE49-F238E27FC236}">
                <a16:creationId xmlns:a16="http://schemas.microsoft.com/office/drawing/2014/main" id="{FB6E76B8-7400-4679-9CEC-661B6D3E6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142" y="2726574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2" name="Freeform 17">
            <a:extLst>
              <a:ext uri="{FF2B5EF4-FFF2-40B4-BE49-F238E27FC236}">
                <a16:creationId xmlns:a16="http://schemas.microsoft.com/office/drawing/2014/main" id="{EC24B41A-7033-43A2-8995-016578C057D8}"/>
              </a:ext>
            </a:extLst>
          </p:cNvPr>
          <p:cNvSpPr>
            <a:spLocks/>
          </p:cNvSpPr>
          <p:nvPr/>
        </p:nvSpPr>
        <p:spPr bwMode="auto">
          <a:xfrm>
            <a:off x="5126042" y="2150312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3" name="Line 18">
            <a:extLst>
              <a:ext uri="{FF2B5EF4-FFF2-40B4-BE49-F238E27FC236}">
                <a16:creationId xmlns:a16="http://schemas.microsoft.com/office/drawing/2014/main" id="{71E66853-1BD7-45AA-8A0D-9687FF1D5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5" y="1574049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4" name="Freeform 19">
            <a:extLst>
              <a:ext uri="{FF2B5EF4-FFF2-40B4-BE49-F238E27FC236}">
                <a16:creationId xmlns:a16="http://schemas.microsoft.com/office/drawing/2014/main" id="{64C6E2EB-62BB-4474-9855-CAED617B0757}"/>
              </a:ext>
            </a:extLst>
          </p:cNvPr>
          <p:cNvSpPr>
            <a:spLocks/>
          </p:cNvSpPr>
          <p:nvPr/>
        </p:nvSpPr>
        <p:spPr bwMode="auto">
          <a:xfrm>
            <a:off x="5819780" y="1575637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5" name="Line 20">
            <a:extLst>
              <a:ext uri="{FF2B5EF4-FFF2-40B4-BE49-F238E27FC236}">
                <a16:creationId xmlns:a16="http://schemas.microsoft.com/office/drawing/2014/main" id="{B2E90F9A-3498-4BB9-9F68-4BB9FD2D5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1842" y="2150312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6" name="Line 21">
            <a:extLst>
              <a:ext uri="{FF2B5EF4-FFF2-40B4-BE49-F238E27FC236}">
                <a16:creationId xmlns:a16="http://schemas.microsoft.com/office/drawing/2014/main" id="{9FDC03C4-03BE-4939-B835-0994F31A38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4005" y="1647074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7" name="Line 22">
            <a:extLst>
              <a:ext uri="{FF2B5EF4-FFF2-40B4-BE49-F238E27FC236}">
                <a16:creationId xmlns:a16="http://schemas.microsoft.com/office/drawing/2014/main" id="{09F5570D-A186-42DC-B91E-B2B18CDB5C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8467" y="2248737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8" name="Line 23">
            <a:extLst>
              <a:ext uri="{FF2B5EF4-FFF2-40B4-BE49-F238E27FC236}">
                <a16:creationId xmlns:a16="http://schemas.microsoft.com/office/drawing/2014/main" id="{067B1086-1EC3-44AA-AE17-C8C5A5DB3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8467" y="1477212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9" name="Text Box 24">
            <a:extLst>
              <a:ext uri="{FF2B5EF4-FFF2-40B4-BE49-F238E27FC236}">
                <a16:creationId xmlns:a16="http://schemas.microsoft.com/office/drawing/2014/main" id="{C09AE311-F22B-417C-81B2-A846F7CA0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7517" y="1358149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80" name="Text Box 25">
            <a:extLst>
              <a:ext uri="{FF2B5EF4-FFF2-40B4-BE49-F238E27FC236}">
                <a16:creationId xmlns:a16="http://schemas.microsoft.com/office/drawing/2014/main" id="{1C7EB635-5AF4-44CA-8113-B1E9BE4A6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5" y="1070811"/>
            <a:ext cx="433387" cy="39687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7</a:t>
            </a: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4096089E-80FE-4681-A297-0B80116AF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7" y="1512137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6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2DF66677-E4C8-478C-9A1E-171A30A80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42" y="1851862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8B98505E-5CB5-45D8-98F6-C2941F410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342" y="1393074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6</a:t>
            </a:r>
          </a:p>
        </p:txBody>
      </p:sp>
      <p:sp>
        <p:nvSpPr>
          <p:cNvPr id="84" name="Text Box 29">
            <a:extLst>
              <a:ext uri="{FF2B5EF4-FFF2-40B4-BE49-F238E27FC236}">
                <a16:creationId xmlns:a16="http://schemas.microsoft.com/office/drawing/2014/main" id="{650DA8B8-A011-4C66-BB75-CA599C8A6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30" y="2380499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9933"/>
                </a:solidFill>
                <a:ea typeface="楷体_GB2312" pitchFamily="49" charset="-122"/>
              </a:rPr>
              <a:t>8</a:t>
            </a:r>
          </a:p>
        </p:txBody>
      </p:sp>
      <p:sp>
        <p:nvSpPr>
          <p:cNvPr id="85" name="Text Box 30">
            <a:extLst>
              <a:ext uri="{FF2B5EF4-FFF2-40B4-BE49-F238E27FC236}">
                <a16:creationId xmlns:a16="http://schemas.microsoft.com/office/drawing/2014/main" id="{783500EE-5259-483A-A24C-AE973D432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80" y="2655137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86" name="Text Box 31">
            <a:extLst>
              <a:ext uri="{FF2B5EF4-FFF2-40B4-BE49-F238E27FC236}">
                <a16:creationId xmlns:a16="http://schemas.microsoft.com/office/drawing/2014/main" id="{59752947-39FD-4017-A03F-0ADCA29E2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7517" y="2258262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6</a:t>
            </a:r>
          </a:p>
        </p:txBody>
      </p:sp>
      <p:sp>
        <p:nvSpPr>
          <p:cNvPr id="87" name="Text Box 32">
            <a:extLst>
              <a:ext uri="{FF2B5EF4-FFF2-40B4-BE49-F238E27FC236}">
                <a16:creationId xmlns:a16="http://schemas.microsoft.com/office/drawing/2014/main" id="{DFAE0B26-3FF7-4FB6-B427-CF7E86DE5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317" y="1731212"/>
            <a:ext cx="4333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6</a:t>
            </a:r>
          </a:p>
        </p:txBody>
      </p:sp>
      <p:sp>
        <p:nvSpPr>
          <p:cNvPr id="88" name="Text Box 33">
            <a:extLst>
              <a:ext uri="{FF2B5EF4-FFF2-40B4-BE49-F238E27FC236}">
                <a16:creationId xmlns:a16="http://schemas.microsoft.com/office/drawing/2014/main" id="{856CE8FA-7161-4D40-8EB0-55511E281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5" y="2151899"/>
            <a:ext cx="29845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89" name="Text Box 34">
            <a:extLst>
              <a:ext uri="{FF2B5EF4-FFF2-40B4-BE49-F238E27FC236}">
                <a16:creationId xmlns:a16="http://schemas.microsoft.com/office/drawing/2014/main" id="{1E33D777-3171-44E2-88B4-162B94612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680" y="1993149"/>
            <a:ext cx="4333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90" name="Text Box 35">
            <a:extLst>
              <a:ext uri="{FF2B5EF4-FFF2-40B4-BE49-F238E27FC236}">
                <a16:creationId xmlns:a16="http://schemas.microsoft.com/office/drawing/2014/main" id="{30939738-5403-41F8-B082-1005AC2A7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142" y="1431174"/>
            <a:ext cx="287338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9933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91" name="Text Box 37">
            <a:extLst>
              <a:ext uri="{FF2B5EF4-FFF2-40B4-BE49-F238E27FC236}">
                <a16:creationId xmlns:a16="http://schemas.microsoft.com/office/drawing/2014/main" id="{89399794-5C5F-4421-AC16-6F3EB2FA7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792" y="3080587"/>
            <a:ext cx="8208963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FF00FF"/>
                </a:solidFill>
                <a:ea typeface="楷体_GB2312" pitchFamily="49" charset="-122"/>
              </a:rPr>
              <a:t>S	               U	                     dist[]                            path[]</a:t>
            </a:r>
            <a:endParaRPr lang="en-US" altLang="zh-CN" sz="20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92" name="Text Box 40">
            <a:extLst>
              <a:ext uri="{FF2B5EF4-FFF2-40B4-BE49-F238E27FC236}">
                <a16:creationId xmlns:a16="http://schemas.microsoft.com/office/drawing/2014/main" id="{4BC79D67-8678-4516-BB04-D01EDBF15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4242" y="3552074"/>
            <a:ext cx="22320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0   1  2  3   4   5   6</a:t>
            </a:r>
          </a:p>
        </p:txBody>
      </p:sp>
      <p:sp>
        <p:nvSpPr>
          <p:cNvPr id="93" name="Text Box 41">
            <a:extLst>
              <a:ext uri="{FF2B5EF4-FFF2-40B4-BE49-F238E27FC236}">
                <a16:creationId xmlns:a16="http://schemas.microsoft.com/office/drawing/2014/main" id="{F819C686-C269-41D6-8C4B-141395F46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205" y="3518737"/>
            <a:ext cx="20161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ea typeface="楷体_GB2312" pitchFamily="49" charset="-122"/>
              </a:rPr>
              <a:t>0  1  2  3   4   5    6</a:t>
            </a:r>
          </a:p>
        </p:txBody>
      </p:sp>
      <p:grpSp>
        <p:nvGrpSpPr>
          <p:cNvPr id="95" name="组合 75">
            <a:extLst>
              <a:ext uri="{FF2B5EF4-FFF2-40B4-BE49-F238E27FC236}">
                <a16:creationId xmlns:a16="http://schemas.microsoft.com/office/drawing/2014/main" id="{84A4461C-CC62-46C9-8904-E9FE957ED946}"/>
              </a:ext>
            </a:extLst>
          </p:cNvPr>
          <p:cNvGrpSpPr/>
          <p:nvPr/>
        </p:nvGrpSpPr>
        <p:grpSpPr>
          <a:xfrm>
            <a:off x="6126170" y="4379161"/>
            <a:ext cx="2143140" cy="428628"/>
            <a:chOff x="4572000" y="3214686"/>
            <a:chExt cx="2143140" cy="428628"/>
          </a:xfrm>
        </p:grpSpPr>
        <p:sp>
          <p:nvSpPr>
            <p:cNvPr id="96" name="下箭头 61">
              <a:extLst>
                <a:ext uri="{FF2B5EF4-FFF2-40B4-BE49-F238E27FC236}">
                  <a16:creationId xmlns:a16="http://schemas.microsoft.com/office/drawing/2014/main" id="{23BDAC5F-A91C-43AB-B191-A34AB53A8048}"/>
                </a:ext>
              </a:extLst>
            </p:cNvPr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  <a:gradFill rotWithShape="1">
              <a:gsLst>
                <a:gs pos="0">
                  <a:srgbClr val="8064A2">
                    <a:shade val="51000"/>
                    <a:satMod val="130000"/>
                  </a:srgbClr>
                </a:gs>
                <a:gs pos="80000">
                  <a:srgbClr val="8064A2">
                    <a:shade val="93000"/>
                    <a:satMod val="130000"/>
                  </a:srgbClr>
                </a:gs>
                <a:gs pos="100000">
                  <a:srgbClr val="8064A2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TextBox 62">
              <a:extLst>
                <a:ext uri="{FF2B5EF4-FFF2-40B4-BE49-F238E27FC236}">
                  <a16:creationId xmlns:a16="http://schemas.microsoft.com/office/drawing/2014/main" id="{A2C74574-F899-47E9-86D3-C0EC9AEEF2F6}"/>
                </a:ext>
              </a:extLst>
            </p:cNvPr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最小的顶点：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4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98" name="Text Box 58">
            <a:extLst>
              <a:ext uri="{FF2B5EF4-FFF2-40B4-BE49-F238E27FC236}">
                <a16:creationId xmlns:a16="http://schemas.microsoft.com/office/drawing/2014/main" id="{A8162C2B-8155-4743-82AB-69B0888DF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7" y="3923547"/>
            <a:ext cx="1081088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{0,1,2,3,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5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99" name="Text Box 59">
            <a:extLst>
              <a:ext uri="{FF2B5EF4-FFF2-40B4-BE49-F238E27FC236}">
                <a16:creationId xmlns:a16="http://schemas.microsoft.com/office/drawing/2014/main" id="{920DEB67-CA35-43E2-B09F-DD714E608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92" y="3923547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ea typeface="楷体_GB2312" pitchFamily="49" charset="-122"/>
              </a:rPr>
              <a:t>{4,6}</a:t>
            </a:r>
          </a:p>
        </p:txBody>
      </p:sp>
      <p:sp>
        <p:nvSpPr>
          <p:cNvPr id="100" name="Text Box 60">
            <a:extLst>
              <a:ext uri="{FF2B5EF4-FFF2-40B4-BE49-F238E27FC236}">
                <a16:creationId xmlns:a16="http://schemas.microsoft.com/office/drawing/2014/main" id="{CBFAB8C1-0C24-4560-9963-84A4BDA9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0" y="3936247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  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4,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5, 6, </a:t>
            </a:r>
            <a:r>
              <a:rPr lang="en-US" altLang="zh-CN" sz="2000" b="1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ea typeface="楷体_GB2312" pitchFamily="49" charset="-122"/>
              </a:rPr>
              <a:t>10</a:t>
            </a:r>
            <a:r>
              <a:rPr lang="en-US" altLang="zh-CN" sz="2000" b="1" dirty="0">
                <a:solidFill>
                  <a:srgbClr val="6600CC"/>
                </a:solidFill>
                <a:ea typeface="楷体_GB2312" pitchFamily="49" charset="-122"/>
              </a:rPr>
              <a:t>, 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9,</a:t>
            </a:r>
            <a:r>
              <a:rPr lang="en-US" altLang="zh-CN" sz="2000" b="1" dirty="0">
                <a:solidFill>
                  <a:srgbClr val="6600CC"/>
                </a:solidFill>
                <a:ea typeface="楷体_GB2312" pitchFamily="49" charset="-122"/>
              </a:rPr>
              <a:t> </a:t>
            </a:r>
            <a:r>
              <a:rPr lang="en-US" altLang="zh-CN" sz="2000" b="1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ea typeface="楷体_GB2312" pitchFamily="49" charset="-122"/>
              </a:rPr>
              <a:t>17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101" name="Text Box 61">
            <a:extLst>
              <a:ext uri="{FF2B5EF4-FFF2-40B4-BE49-F238E27FC236}">
                <a16:creationId xmlns:a16="http://schemas.microsoft.com/office/drawing/2014/main" id="{FBC1D38B-9C79-4793-84CC-AA26C6E9C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730" y="3936247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 0, 1, 0,  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5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,  2,  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5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102" name="右大括号 101">
            <a:extLst>
              <a:ext uri="{FF2B5EF4-FFF2-40B4-BE49-F238E27FC236}">
                <a16:creationId xmlns:a16="http://schemas.microsoft.com/office/drawing/2014/main" id="{CA12B725-7A26-4EAD-8CF9-D9BAD6440189}"/>
              </a:ext>
            </a:extLst>
          </p:cNvPr>
          <p:cNvSpPr/>
          <p:nvPr/>
        </p:nvSpPr>
        <p:spPr>
          <a:xfrm rot="5400000">
            <a:off x="6121408" y="3925133"/>
            <a:ext cx="142876" cy="714380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Text Box 62">
            <a:extLst>
              <a:ext uri="{FF2B5EF4-FFF2-40B4-BE49-F238E27FC236}">
                <a16:creationId xmlns:a16="http://schemas.microsoft.com/office/drawing/2014/main" id="{BE172846-0A26-47E5-80BC-C1D28D869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7" y="4955427"/>
            <a:ext cx="1296988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{0,1,2,3,5,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4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104" name="Text Box 63">
            <a:extLst>
              <a:ext uri="{FF2B5EF4-FFF2-40B4-BE49-F238E27FC236}">
                <a16:creationId xmlns:a16="http://schemas.microsoft.com/office/drawing/2014/main" id="{983D6985-5E2D-4C43-A973-15C448F82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92" y="4955427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ea typeface="楷体_GB2312" pitchFamily="49" charset="-122"/>
              </a:rPr>
              <a:t>{6}</a:t>
            </a:r>
          </a:p>
        </p:txBody>
      </p:sp>
      <p:sp>
        <p:nvSpPr>
          <p:cNvPr id="105" name="Text Box 64">
            <a:extLst>
              <a:ext uri="{FF2B5EF4-FFF2-40B4-BE49-F238E27FC236}">
                <a16:creationId xmlns:a16="http://schemas.microsoft.com/office/drawing/2014/main" id="{0A08C1F3-4106-49C6-AA9E-9DDEB11AB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0" y="4968127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  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4,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5, 6, 10</a:t>
            </a:r>
            <a:r>
              <a:rPr lang="en-US" altLang="zh-CN" sz="2000" b="1" dirty="0">
                <a:solidFill>
                  <a:srgbClr val="6600CC"/>
                </a:solidFill>
                <a:ea typeface="楷体_GB2312" pitchFamily="49" charset="-122"/>
              </a:rPr>
              <a:t>, 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9,</a:t>
            </a:r>
            <a:r>
              <a:rPr lang="en-US" altLang="zh-CN" sz="2000" b="1" u="sng" dirty="0">
                <a:solidFill>
                  <a:srgbClr val="6600CC"/>
                </a:solidFill>
                <a:ea typeface="楷体_GB2312" pitchFamily="49" charset="-122"/>
              </a:rPr>
              <a:t> </a:t>
            </a:r>
            <a:r>
              <a:rPr lang="en-US" altLang="zh-CN" sz="2000" b="1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ea typeface="楷体_GB2312" pitchFamily="49" charset="-122"/>
              </a:rPr>
              <a:t>16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106" name="Text Box 65">
            <a:extLst>
              <a:ext uri="{FF2B5EF4-FFF2-40B4-BE49-F238E27FC236}">
                <a16:creationId xmlns:a16="http://schemas.microsoft.com/office/drawing/2014/main" id="{87D3F0FF-B0AF-4B87-8E23-C9292DB34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730" y="4968127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 0, 1, 0,  5,  2,  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4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}</a:t>
            </a:r>
          </a:p>
        </p:txBody>
      </p:sp>
      <p:grpSp>
        <p:nvGrpSpPr>
          <p:cNvPr id="107" name="组合 75">
            <a:extLst>
              <a:ext uri="{FF2B5EF4-FFF2-40B4-BE49-F238E27FC236}">
                <a16:creationId xmlns:a16="http://schemas.microsoft.com/office/drawing/2014/main" id="{E903B1C3-17F2-4030-BAE4-949B625067C6}"/>
              </a:ext>
            </a:extLst>
          </p:cNvPr>
          <p:cNvGrpSpPr/>
          <p:nvPr/>
        </p:nvGrpSpPr>
        <p:grpSpPr>
          <a:xfrm>
            <a:off x="6453198" y="5253879"/>
            <a:ext cx="2143140" cy="428628"/>
            <a:chOff x="4572000" y="3214686"/>
            <a:chExt cx="2143140" cy="428628"/>
          </a:xfrm>
        </p:grpSpPr>
        <p:sp>
          <p:nvSpPr>
            <p:cNvPr id="108" name="下箭头 72">
              <a:extLst>
                <a:ext uri="{FF2B5EF4-FFF2-40B4-BE49-F238E27FC236}">
                  <a16:creationId xmlns:a16="http://schemas.microsoft.com/office/drawing/2014/main" id="{90BC1429-F57C-4431-BBE4-49C4C5C0B519}"/>
                </a:ext>
              </a:extLst>
            </p:cNvPr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  <a:gradFill rotWithShape="1">
              <a:gsLst>
                <a:gs pos="0">
                  <a:srgbClr val="8064A2">
                    <a:shade val="51000"/>
                    <a:satMod val="130000"/>
                  </a:srgbClr>
                </a:gs>
                <a:gs pos="80000">
                  <a:srgbClr val="8064A2">
                    <a:shade val="93000"/>
                    <a:satMod val="130000"/>
                  </a:srgbClr>
                </a:gs>
                <a:gs pos="100000">
                  <a:srgbClr val="8064A2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TextBox 73">
              <a:extLst>
                <a:ext uri="{FF2B5EF4-FFF2-40B4-BE49-F238E27FC236}">
                  <a16:creationId xmlns:a16="http://schemas.microsoft.com/office/drawing/2014/main" id="{C04C193C-A052-44FE-B444-BB51223883B4}"/>
                </a:ext>
              </a:extLst>
            </p:cNvPr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最小的顶点：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6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10" name="Text Box 66">
            <a:extLst>
              <a:ext uri="{FF2B5EF4-FFF2-40B4-BE49-F238E27FC236}">
                <a16:creationId xmlns:a16="http://schemas.microsoft.com/office/drawing/2014/main" id="{D59BEFBB-F461-4FA5-9328-C8B409AB6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7" y="5852373"/>
            <a:ext cx="1512888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{0,1,2,3,5,4,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6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111" name="Text Box 67">
            <a:extLst>
              <a:ext uri="{FF2B5EF4-FFF2-40B4-BE49-F238E27FC236}">
                <a16:creationId xmlns:a16="http://schemas.microsoft.com/office/drawing/2014/main" id="{0B479710-F67B-461F-A9B8-0E8904D87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92" y="5852373"/>
            <a:ext cx="144145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ea typeface="楷体_GB2312" pitchFamily="49" charset="-122"/>
              </a:rPr>
              <a:t>{}</a:t>
            </a:r>
          </a:p>
        </p:txBody>
      </p:sp>
      <p:sp>
        <p:nvSpPr>
          <p:cNvPr id="112" name="Text Box 68">
            <a:extLst>
              <a:ext uri="{FF2B5EF4-FFF2-40B4-BE49-F238E27FC236}">
                <a16:creationId xmlns:a16="http://schemas.microsoft.com/office/drawing/2014/main" id="{50602629-E2DA-4FE9-A113-94E5A31B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0" y="5865073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  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4,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5, 6, 10</a:t>
            </a:r>
            <a:r>
              <a:rPr lang="en-US" altLang="zh-CN" sz="2000" b="1" dirty="0">
                <a:solidFill>
                  <a:srgbClr val="6600CC"/>
                </a:solidFill>
                <a:ea typeface="楷体_GB2312" pitchFamily="49" charset="-122"/>
              </a:rPr>
              <a:t>, 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9,</a:t>
            </a:r>
            <a:r>
              <a:rPr lang="en-US" altLang="zh-CN" sz="2000" b="1" dirty="0">
                <a:solidFill>
                  <a:srgbClr val="6600CC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16}</a:t>
            </a:r>
          </a:p>
        </p:txBody>
      </p:sp>
      <p:sp>
        <p:nvSpPr>
          <p:cNvPr id="113" name="Text Box 69">
            <a:extLst>
              <a:ext uri="{FF2B5EF4-FFF2-40B4-BE49-F238E27FC236}">
                <a16:creationId xmlns:a16="http://schemas.microsoft.com/office/drawing/2014/main" id="{31C7B9F2-74E6-4550-A35D-D38396CC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730" y="5865073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{0, 0, 1, 0,  5,  2,  4}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213BF133-14E7-4F45-9B45-455DFDD0CB65}"/>
              </a:ext>
            </a:extLst>
          </p:cNvPr>
          <p:cNvGrpSpPr/>
          <p:nvPr/>
        </p:nvGrpSpPr>
        <p:grpSpPr>
          <a:xfrm>
            <a:off x="4953000" y="6220090"/>
            <a:ext cx="5838836" cy="369332"/>
            <a:chOff x="3929058" y="5122291"/>
            <a:chExt cx="5838836" cy="369332"/>
          </a:xfrm>
        </p:grpSpPr>
        <p:sp>
          <p:nvSpPr>
            <p:cNvPr id="115" name="左大括号 114">
              <a:extLst>
                <a:ext uri="{FF2B5EF4-FFF2-40B4-BE49-F238E27FC236}">
                  <a16:creationId xmlns:a16="http://schemas.microsoft.com/office/drawing/2014/main" id="{60F90743-6F26-471F-BABB-7B1020250751}"/>
                </a:ext>
              </a:extLst>
            </p:cNvPr>
            <p:cNvSpPr/>
            <p:nvPr/>
          </p:nvSpPr>
          <p:spPr>
            <a:xfrm rot="16200000">
              <a:off x="5893603" y="3250405"/>
              <a:ext cx="178595" cy="4107685"/>
            </a:xfrm>
            <a:prstGeom prst="leftBrac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TextBox 82">
              <a:extLst>
                <a:ext uri="{FF2B5EF4-FFF2-40B4-BE49-F238E27FC236}">
                  <a16:creationId xmlns:a16="http://schemas.microsoft.com/office/drawing/2014/main" id="{B8169942-50DA-43D7-ACC8-BB4AC348DE1F}"/>
                </a:ext>
              </a:extLst>
            </p:cNvPr>
            <p:cNvSpPr txBox="1"/>
            <p:nvPr/>
          </p:nvSpPr>
          <p:spPr>
            <a:xfrm>
              <a:off x="8196258" y="5122291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最终结果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09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78" grpId="0" animBg="1"/>
      <p:bldP spid="103" grpId="0"/>
      <p:bldP spid="104" grpId="0"/>
      <p:bldP spid="105" grpId="0"/>
      <p:bldP spid="106" grpId="0"/>
      <p:bldP spid="110" grpId="0"/>
      <p:bldP spid="111" grpId="0"/>
      <p:bldP spid="112" grpId="0"/>
      <p:bldP spid="11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BD651-F58E-475B-A9D7-8D4505CE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685800"/>
          </a:xfrm>
        </p:spPr>
        <p:txBody>
          <a:bodyPr/>
          <a:lstStyle/>
          <a:p>
            <a:r>
              <a:rPr lang="zh-CN" altLang="en-US" dirty="0"/>
              <a:t>迪杰斯特拉（</a:t>
            </a:r>
            <a:r>
              <a:rPr lang="en-US" altLang="zh-CN" dirty="0"/>
              <a:t>Dijkstra</a:t>
            </a:r>
            <a:r>
              <a:rPr lang="zh-CN" altLang="en-US" dirty="0"/>
              <a:t>）算法</a:t>
            </a:r>
          </a:p>
        </p:txBody>
      </p:sp>
      <p:sp>
        <p:nvSpPr>
          <p:cNvPr id="3" name="Text Box 1027">
            <a:extLst>
              <a:ext uri="{FF2B5EF4-FFF2-40B4-BE49-F238E27FC236}">
                <a16:creationId xmlns:a16="http://schemas.microsoft.com/office/drawing/2014/main" id="{15EC5845-A247-4DA9-8A10-FFFAB9ACE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97566"/>
            <a:ext cx="7445389" cy="56153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80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Dijkstra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MatGraph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g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v) {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int </a:t>
            </a:r>
            <a:r>
              <a:rPr lang="en-US" altLang="zh-CN" sz="22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dist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[MAXV]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path[MAXV];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int s[MAXV];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int </a:t>
            </a:r>
            <a:r>
              <a:rPr lang="en-US" altLang="zh-CN" sz="22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mindis,i,j,u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=0;i&lt;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g.n;i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{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dist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[v][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距离初始化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s[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]=0;			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//s[]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置空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if (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[v][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]&lt;INF)	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路径初始化</a:t>
            </a:r>
          </a:p>
          <a:p>
            <a:pPr>
              <a:spcBef>
                <a:spcPts val="600"/>
              </a:spcBef>
            </a:pPr>
            <a:r>
              <a:rPr lang="zh-CN" altLang="en-US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]=v;		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sz="2200" b="1" dirty="0" err="1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有边时</a:t>
            </a:r>
            <a:endParaRPr lang="en-US" altLang="zh-CN" sz="2200" b="1" dirty="0">
              <a:solidFill>
                <a:srgbClr val="FF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else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path[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]=-1;		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sz="2200" b="1" dirty="0" err="1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没边时</a:t>
            </a:r>
            <a:endParaRPr lang="en-US" altLang="zh-CN" sz="2200" b="1" dirty="0">
              <a:solidFill>
                <a:srgbClr val="FF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}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s[v]=1;	 		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源点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放入</a:t>
            </a:r>
            <a:r>
              <a:rPr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22052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26">
            <a:extLst>
              <a:ext uri="{FF2B5EF4-FFF2-40B4-BE49-F238E27FC236}">
                <a16:creationId xmlns:a16="http://schemas.microsoft.com/office/drawing/2014/main" id="{8FE5F17D-DBE2-46B6-9590-3BF7D156B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96" y="475357"/>
            <a:ext cx="8320084" cy="6001643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for (</a:t>
            </a:r>
            <a:r>
              <a:rPr kumimoji="1" lang="en-US" altLang="zh-CN" sz="22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=0;i&lt;</a:t>
            </a:r>
            <a:r>
              <a:rPr kumimoji="1" lang="en-US" altLang="zh-CN" sz="22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g.n;i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{	 	</a:t>
            </a:r>
            <a:r>
              <a:rPr kumimoji="1"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</a:t>
            </a:r>
            <a:r>
              <a:rPr kumimoji="1"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n-1</a:t>
            </a:r>
            <a:r>
              <a:rPr kumimoji="1"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</a:t>
            </a:r>
          </a:p>
          <a:p>
            <a:r>
              <a:rPr kumimoji="1" lang="en-US" altLang="zh-CN" sz="22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2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mindis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=INF;</a:t>
            </a:r>
            <a:endParaRPr kumimoji="1" lang="zh-CN" altLang="en-US" sz="22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(j=0;j&lt;</a:t>
            </a:r>
            <a:r>
              <a:rPr kumimoji="1" lang="en-US" altLang="zh-CN" sz="22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g.n;j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if (s[j]==0 &amp;&amp; dist[j]&lt;</a:t>
            </a:r>
            <a:r>
              <a:rPr kumimoji="1" lang="en-US" altLang="zh-CN" sz="22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mindis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{ </a:t>
            </a:r>
          </a:p>
          <a:p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=j;</a:t>
            </a:r>
          </a:p>
          <a:p>
            <a:r>
              <a:rPr kumimoji="1" lang="en-US" altLang="zh-CN" sz="22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</a:t>
            </a:r>
            <a:r>
              <a:rPr kumimoji="1" lang="en-US" altLang="zh-CN" sz="2200" b="1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mindis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=dist[j];</a:t>
            </a:r>
          </a:p>
          <a:p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s[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]=1;			</a:t>
            </a:r>
            <a:r>
              <a:rPr kumimoji="1"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加入</a:t>
            </a:r>
            <a:r>
              <a:rPr kumimoji="1"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for (j=0;j&lt;</a:t>
            </a:r>
            <a:r>
              <a:rPr kumimoji="1" lang="en-US" altLang="zh-CN" sz="22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g.n;j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kumimoji="1"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修改不在</a:t>
            </a:r>
            <a:r>
              <a:rPr kumimoji="1" lang="en-US" altLang="zh-CN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中的顶点的距离</a:t>
            </a:r>
          </a:p>
          <a:p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(s[j]==0)</a:t>
            </a:r>
          </a:p>
          <a:p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if (</a:t>
            </a:r>
            <a:r>
              <a:rPr kumimoji="1" lang="en-US" altLang="zh-CN" sz="22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2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sz="22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][j]&lt;INF 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&amp;&amp; dist[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]+</a:t>
            </a:r>
            <a:r>
              <a:rPr kumimoji="1" lang="en-US" altLang="zh-CN" sz="22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][j]&lt;dist[j]) {</a:t>
            </a:r>
          </a:p>
          <a:p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</a:t>
            </a:r>
            <a:r>
              <a:rPr kumimoji="1" lang="en-US" altLang="zh-CN" sz="22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dist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[j]=dist[u]+</a:t>
            </a:r>
            <a:r>
              <a:rPr kumimoji="1" lang="en-US" altLang="zh-CN" sz="22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[u][j];</a:t>
            </a:r>
          </a:p>
          <a:p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path[j]=u;</a:t>
            </a:r>
          </a:p>
          <a:p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}</a:t>
            </a:r>
          </a:p>
          <a:p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}</a:t>
            </a:r>
          </a:p>
          <a:p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2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Dispath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dist,path,s,g.n,v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kumimoji="1" lang="en-US" altLang="zh-CN" sz="22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2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输出最短路径</a:t>
            </a:r>
          </a:p>
          <a:p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6" name="组合 13">
            <a:extLst>
              <a:ext uri="{FF2B5EF4-FFF2-40B4-BE49-F238E27FC236}">
                <a16:creationId xmlns:a16="http://schemas.microsoft.com/office/drawing/2014/main" id="{C0690C73-62F9-429C-AC1A-88C70953AB37}"/>
              </a:ext>
            </a:extLst>
          </p:cNvPr>
          <p:cNvGrpSpPr/>
          <p:nvPr/>
        </p:nvGrpSpPr>
        <p:grpSpPr>
          <a:xfrm>
            <a:off x="1600200" y="895336"/>
            <a:ext cx="8187893" cy="2000264"/>
            <a:chOff x="1229412" y="748639"/>
            <a:chExt cx="6448844" cy="165697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CC12992-CEDC-4901-BB20-2DD242087089}"/>
                </a:ext>
              </a:extLst>
            </p:cNvPr>
            <p:cNvSpPr/>
            <p:nvPr/>
          </p:nvSpPr>
          <p:spPr>
            <a:xfrm>
              <a:off x="1229412" y="748639"/>
              <a:ext cx="3786214" cy="165697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50000"/>
                </a:spcBef>
              </a:pPr>
              <a:endParaRPr lang="zh-CN" altLang="en-US" sz="2400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8488835D-5A2A-4353-9546-F2B79CF46893}"/>
                </a:ext>
              </a:extLst>
            </p:cNvPr>
            <p:cNvSpPr txBox="1"/>
            <p:nvPr/>
          </p:nvSpPr>
          <p:spPr>
            <a:xfrm>
              <a:off x="5384985" y="1403469"/>
              <a:ext cx="2293271" cy="3473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找最小路径长度顶点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u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7062720-6079-47D1-981D-880D443CCCF7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015626" y="1577128"/>
              <a:ext cx="369359" cy="1"/>
            </a:xfrm>
            <a:prstGeom prst="line">
              <a:avLst/>
            </a:prstGeom>
            <a:ln w="190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Box 1031">
            <a:extLst>
              <a:ext uri="{FF2B5EF4-FFF2-40B4-BE49-F238E27FC236}">
                <a16:creationId xmlns:a16="http://schemas.microsoft.com/office/drawing/2014/main" id="{5E3E28B8-5F97-49B8-BDE3-D2D239A44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115362"/>
            <a:ext cx="7212012" cy="461665"/>
          </a:xfrm>
          <a:prstGeom prst="rect">
            <a:avLst/>
          </a:prstGeom>
          <a:solidFill>
            <a:srgbClr val="FFFFCC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迪杰斯特拉（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Dijkstra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）算法</a:t>
            </a: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的时间复杂度为</a:t>
            </a: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400" b="1" baseline="30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4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" name="组合 14">
            <a:extLst>
              <a:ext uri="{FF2B5EF4-FFF2-40B4-BE49-F238E27FC236}">
                <a16:creationId xmlns:a16="http://schemas.microsoft.com/office/drawing/2014/main" id="{91019430-95DD-4838-8196-231A02CCE587}"/>
              </a:ext>
            </a:extLst>
          </p:cNvPr>
          <p:cNvGrpSpPr/>
          <p:nvPr/>
        </p:nvGrpSpPr>
        <p:grpSpPr>
          <a:xfrm>
            <a:off x="1600200" y="3409936"/>
            <a:ext cx="9233034" cy="2000264"/>
            <a:chOff x="1203174" y="2786058"/>
            <a:chExt cx="7886025" cy="2000264"/>
          </a:xfrm>
        </p:grpSpPr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DABD90FD-0F50-4685-A938-B15385A93C16}"/>
                </a:ext>
              </a:extLst>
            </p:cNvPr>
            <p:cNvSpPr txBox="1"/>
            <p:nvPr/>
          </p:nvSpPr>
          <p:spPr>
            <a:xfrm>
              <a:off x="8001024" y="3589285"/>
              <a:ext cx="1088175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调整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4E500AC-6B4E-4057-855E-2401845F9C61}"/>
                </a:ext>
              </a:extLst>
            </p:cNvPr>
            <p:cNvSpPr/>
            <p:nvPr/>
          </p:nvSpPr>
          <p:spPr>
            <a:xfrm>
              <a:off x="1203174" y="2786058"/>
              <a:ext cx="6572296" cy="2000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50000"/>
                </a:spcBef>
              </a:pPr>
              <a:endParaRPr lang="zh-CN" altLang="en-US" sz="2400" b="1" dirty="0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7CC7E04-28D1-4CCB-995A-62C408654F66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7775470" y="3786190"/>
              <a:ext cx="225554" cy="3150"/>
            </a:xfrm>
            <a:prstGeom prst="line">
              <a:avLst/>
            </a:prstGeom>
            <a:ln w="190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158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E12F3-0246-4FB0-829C-96442A5E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dist</a:t>
            </a:r>
            <a:r>
              <a:rPr lang="zh-CN" altLang="en-US" dirty="0"/>
              <a:t>和</a:t>
            </a:r>
            <a:r>
              <a:rPr lang="en-US" altLang="zh-CN" dirty="0"/>
              <a:t>path</a:t>
            </a:r>
            <a:r>
              <a:rPr lang="zh-CN" altLang="en-US" dirty="0"/>
              <a:t>求最短路径长度和最短路径</a:t>
            </a: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D024D07B-74FE-4EF4-A34D-1E1DBA918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358" y="1485452"/>
            <a:ext cx="3676646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 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求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0 </a:t>
            </a:r>
            <a:r>
              <a:rPr lang="en-US" altLang="zh-CN" sz="22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6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的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最短路径长度：</a:t>
            </a:r>
            <a:endParaRPr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 Box 41">
            <a:extLst>
              <a:ext uri="{FF2B5EF4-FFF2-40B4-BE49-F238E27FC236}">
                <a16:creationId xmlns:a16="http://schemas.microsoft.com/office/drawing/2014/main" id="{169CCD90-0C10-4C51-9861-D946A1A7B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6" y="4583123"/>
            <a:ext cx="2447925" cy="16959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0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b="1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4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000" b="1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b="1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5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000" b="1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0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b="1" dirty="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000" b="1" dirty="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到源点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C2652A5-76BC-4F96-A163-D092CBB1293D}"/>
              </a:ext>
            </a:extLst>
          </p:cNvPr>
          <p:cNvGrpSpPr/>
          <p:nvPr/>
        </p:nvGrpSpPr>
        <p:grpSpPr>
          <a:xfrm>
            <a:off x="4419600" y="4591054"/>
            <a:ext cx="4956186" cy="1643074"/>
            <a:chOff x="3000364" y="3409966"/>
            <a:chExt cx="4956186" cy="1643074"/>
          </a:xfrm>
        </p:grpSpPr>
        <p:sp>
          <p:nvSpPr>
            <p:cNvPr id="7" name="Text Box 42">
              <a:extLst>
                <a:ext uri="{FF2B5EF4-FFF2-40B4-BE49-F238E27FC236}">
                  <a16:creationId xmlns:a16="http://schemas.microsoft.com/office/drawing/2014/main" id="{271CACBE-4A0D-493D-8ED0-797414512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4122760"/>
              <a:ext cx="4537075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最短路径为：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0→1 →2 →5 →4</a:t>
              </a:r>
            </a:p>
          </p:txBody>
        </p:sp>
        <p:sp>
          <p:nvSpPr>
            <p:cNvPr id="8" name="右大括号 7">
              <a:extLst>
                <a:ext uri="{FF2B5EF4-FFF2-40B4-BE49-F238E27FC236}">
                  <a16:creationId xmlns:a16="http://schemas.microsoft.com/office/drawing/2014/main" id="{1B05333D-14C4-4EB0-A9F3-9B61A0F5369B}"/>
                </a:ext>
              </a:extLst>
            </p:cNvPr>
            <p:cNvSpPr/>
            <p:nvPr/>
          </p:nvSpPr>
          <p:spPr>
            <a:xfrm>
              <a:off x="3000364" y="3409966"/>
              <a:ext cx="252000" cy="1643074"/>
            </a:xfrm>
            <a:prstGeom prst="rightBrace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TextBox 38">
            <a:extLst>
              <a:ext uri="{FF2B5EF4-FFF2-40B4-BE49-F238E27FC236}">
                <a16:creationId xmlns:a16="http://schemas.microsoft.com/office/drawing/2014/main" id="{A34BD558-5A85-4D7E-A6D6-A6224247569E}"/>
              </a:ext>
            </a:extLst>
          </p:cNvPr>
          <p:cNvSpPr txBox="1"/>
          <p:nvPr/>
        </p:nvSpPr>
        <p:spPr>
          <a:xfrm>
            <a:off x="1704956" y="3324204"/>
            <a:ext cx="3429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求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0 </a:t>
            </a:r>
            <a:r>
              <a:rPr lang="en-US" altLang="zh-CN" sz="22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 b="1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 6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的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最短路径：</a:t>
            </a:r>
            <a:endParaRPr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2183674-DA55-4242-9D5C-6587D78BABE8}"/>
              </a:ext>
            </a:extLst>
          </p:cNvPr>
          <p:cNvGrpSpPr/>
          <p:nvPr/>
        </p:nvGrpSpPr>
        <p:grpSpPr>
          <a:xfrm>
            <a:off x="2246325" y="1852524"/>
            <a:ext cx="2959094" cy="668234"/>
            <a:chOff x="827089" y="671436"/>
            <a:chExt cx="2959094" cy="668234"/>
          </a:xfrm>
        </p:grpSpPr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EF6F0634-3102-4FEE-91DA-C23E5634B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089" y="1031893"/>
              <a:ext cx="2959094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dist={0,  </a:t>
              </a:r>
              <a:r>
                <a:rPr lang="en-US" altLang="zh-CN" sz="2000" b="1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4,</a:t>
              </a:r>
              <a:r>
                <a:rPr lang="en-US" altLang="zh-CN" sz="2000" b="1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5, 6, 10</a:t>
              </a:r>
              <a:r>
                <a:rPr lang="en-US" altLang="zh-CN" sz="2000" b="1" dirty="0">
                  <a:solidFill>
                    <a:srgbClr val="6600CC"/>
                  </a:solidFill>
                  <a:ea typeface="楷体" pitchFamily="49" charset="-122"/>
                  <a:cs typeface="Times New Roman" pitchFamily="18" charset="0"/>
                </a:rPr>
                <a:t>, </a:t>
              </a:r>
              <a:r>
                <a:rPr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9,</a:t>
              </a:r>
              <a:r>
                <a:rPr lang="en-US" altLang="zh-CN" sz="2000" b="1" dirty="0">
                  <a:solidFill>
                    <a:srgbClr val="6600CC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16}</a:t>
              </a:r>
            </a:p>
          </p:txBody>
        </p:sp>
        <p:sp>
          <p:nvSpPr>
            <p:cNvPr id="12" name="TextBox 39">
              <a:extLst>
                <a:ext uri="{FF2B5EF4-FFF2-40B4-BE49-F238E27FC236}">
                  <a16:creationId xmlns:a16="http://schemas.microsoft.com/office/drawing/2014/main" id="{ED6DED21-73FA-4CA3-9B42-8E32B43CC0C8}"/>
                </a:ext>
              </a:extLst>
            </p:cNvPr>
            <p:cNvSpPr txBox="1"/>
            <p:nvPr/>
          </p:nvSpPr>
          <p:spPr>
            <a:xfrm>
              <a:off x="1395390" y="671436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C00000"/>
                  </a:solidFill>
                  <a:ea typeface="楷体_GB2312" pitchFamily="49" charset="-122"/>
                </a:rPr>
                <a:t>0   1  2  3   4   5   6</a:t>
              </a:r>
              <a:endParaRPr lang="zh-CN" altLang="en-US" sz="2000" b="1" dirty="0">
                <a:solidFill>
                  <a:srgbClr val="C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DB4183F-1B90-4BAA-A562-67AFB2B94545}"/>
              </a:ext>
            </a:extLst>
          </p:cNvPr>
          <p:cNvGrpSpPr/>
          <p:nvPr/>
        </p:nvGrpSpPr>
        <p:grpSpPr>
          <a:xfrm>
            <a:off x="3133716" y="2518542"/>
            <a:ext cx="3786214" cy="662786"/>
            <a:chOff x="1714480" y="1337454"/>
            <a:chExt cx="3786214" cy="662786"/>
          </a:xfrm>
        </p:grpSpPr>
        <p:sp>
          <p:nvSpPr>
            <p:cNvPr id="14" name="Text Box 40">
              <a:extLst>
                <a:ext uri="{FF2B5EF4-FFF2-40B4-BE49-F238E27FC236}">
                  <a16:creationId xmlns:a16="http://schemas.microsoft.com/office/drawing/2014/main" id="{65B74BD4-9B12-40E9-9448-48F031976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480" y="1815574"/>
              <a:ext cx="3786214" cy="18466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6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从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  <a:sym typeface="Wingdings"/>
                </a:rPr>
                <a:t> 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6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的最短路径长度为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ea typeface="楷体" pitchFamily="49" charset="-122"/>
                  <a:cs typeface="Times New Roman" pitchFamily="18" charset="0"/>
                </a:rPr>
                <a:t>16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B2C6922-46DC-4EC5-B6F8-C77DCAD9D2B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00816" y="1534660"/>
              <a:ext cx="396000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C89FEB1-F4DA-4C5E-8192-32113CC53055}"/>
              </a:ext>
            </a:extLst>
          </p:cNvPr>
          <p:cNvGrpSpPr/>
          <p:nvPr/>
        </p:nvGrpSpPr>
        <p:grpSpPr>
          <a:xfrm>
            <a:off x="2160548" y="3752832"/>
            <a:ext cx="3429024" cy="642942"/>
            <a:chOff x="785786" y="2071678"/>
            <a:chExt cx="3429024" cy="642942"/>
          </a:xfrm>
        </p:grpSpPr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53559CCA-3FD4-42D2-9C0C-FEEDDC500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786" y="2406843"/>
              <a:ext cx="3429024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path={0, 0, 1, 0,  5,  2,  4}</a:t>
              </a:r>
            </a:p>
          </p:txBody>
        </p:sp>
        <p:sp>
          <p:nvSpPr>
            <p:cNvPr id="18" name="TextBox 44">
              <a:extLst>
                <a:ext uri="{FF2B5EF4-FFF2-40B4-BE49-F238E27FC236}">
                  <a16:creationId xmlns:a16="http://schemas.microsoft.com/office/drawing/2014/main" id="{3501893A-3C8D-4CD9-8FA8-041949888A73}"/>
                </a:ext>
              </a:extLst>
            </p:cNvPr>
            <p:cNvSpPr txBox="1"/>
            <p:nvPr/>
          </p:nvSpPr>
          <p:spPr>
            <a:xfrm>
              <a:off x="1416028" y="2071678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C00000"/>
                  </a:solidFill>
                  <a:ea typeface="楷体_GB2312" pitchFamily="49" charset="-122"/>
                </a:rPr>
                <a:t>0   1  2  3   4   5   6</a:t>
              </a:r>
              <a:endParaRPr lang="zh-CN" altLang="en-US" sz="2000" b="1" dirty="0">
                <a:solidFill>
                  <a:srgbClr val="C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9" name="右弧形箭头 51">
            <a:extLst>
              <a:ext uri="{FF2B5EF4-FFF2-40B4-BE49-F238E27FC236}">
                <a16:creationId xmlns:a16="http://schemas.microsoft.com/office/drawing/2014/main" id="{9ED8A7B0-906A-4F7A-8F88-45C972F5FB39}"/>
              </a:ext>
            </a:extLst>
          </p:cNvPr>
          <p:cNvSpPr/>
          <p:nvPr/>
        </p:nvSpPr>
        <p:spPr>
          <a:xfrm rot="13636740">
            <a:off x="7870511" y="4243624"/>
            <a:ext cx="285752" cy="868831"/>
          </a:xfrm>
          <a:prstGeom prst="curvedLeftArrow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A820AE9-A857-44ED-9CCE-C0B0160DD6EC}"/>
              </a:ext>
            </a:extLst>
          </p:cNvPr>
          <p:cNvGrpSpPr/>
          <p:nvPr/>
        </p:nvGrpSpPr>
        <p:grpSpPr>
          <a:xfrm>
            <a:off x="8429469" y="2941764"/>
            <a:ext cx="3457575" cy="1981201"/>
            <a:chOff x="8429469" y="2941764"/>
            <a:chExt cx="3457575" cy="1981201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BE9A71D-4DCA-41A1-BF8D-05746B94E0DD}"/>
                </a:ext>
              </a:extLst>
            </p:cNvPr>
            <p:cNvGrpSpPr/>
            <p:nvPr/>
          </p:nvGrpSpPr>
          <p:grpSpPr>
            <a:xfrm>
              <a:off x="8429469" y="3157665"/>
              <a:ext cx="3457575" cy="1765300"/>
              <a:chOff x="3924300" y="4949848"/>
              <a:chExt cx="3457575" cy="1765300"/>
            </a:xfrm>
          </p:grpSpPr>
          <p:sp>
            <p:nvSpPr>
              <p:cNvPr id="21" name="Oval 10">
                <a:extLst>
                  <a:ext uri="{FF2B5EF4-FFF2-40B4-BE49-F238E27FC236}">
                    <a16:creationId xmlns:a16="http://schemas.microsoft.com/office/drawing/2014/main" id="{843199A6-7CB9-4496-8CB2-631AE0150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300" y="5526110"/>
                <a:ext cx="288925" cy="360363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2" name="Oval 11">
                <a:extLst>
                  <a:ext uri="{FF2B5EF4-FFF2-40B4-BE49-F238E27FC236}">
                    <a16:creationId xmlns:a16="http://schemas.microsoft.com/office/drawing/2014/main" id="{054AB174-12E6-43F3-B826-46B4FA582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5025" y="4949848"/>
                <a:ext cx="288925" cy="3603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3" name="Oval 12">
                <a:extLst>
                  <a:ext uri="{FF2B5EF4-FFF2-40B4-BE49-F238E27FC236}">
                    <a16:creationId xmlns:a16="http://schemas.microsoft.com/office/drawing/2014/main" id="{F407D844-FED6-4EF7-AC32-939232AD1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6463" y="6173810"/>
                <a:ext cx="288925" cy="360363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4" name="Oval 13">
                <a:extLst>
                  <a:ext uri="{FF2B5EF4-FFF2-40B4-BE49-F238E27FC236}">
                    <a16:creationId xmlns:a16="http://schemas.microsoft.com/office/drawing/2014/main" id="{3E3A8C8C-FE56-4BCA-8F15-92D3D234A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5750" y="5526110"/>
                <a:ext cx="288925" cy="360363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5" name="Oval 14">
                <a:extLst>
                  <a:ext uri="{FF2B5EF4-FFF2-40B4-BE49-F238E27FC236}">
                    <a16:creationId xmlns:a16="http://schemas.microsoft.com/office/drawing/2014/main" id="{9246D2C3-301B-4986-AA4B-0B9DBF48C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788" y="4949848"/>
                <a:ext cx="288925" cy="3603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26" name="Oval 15">
                <a:extLst>
                  <a:ext uri="{FF2B5EF4-FFF2-40B4-BE49-F238E27FC236}">
                    <a16:creationId xmlns:a16="http://schemas.microsoft.com/office/drawing/2014/main" id="{6602EF69-D1D3-4340-8C3D-27E30DF71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788" y="6173810"/>
                <a:ext cx="288925" cy="360363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27" name="Oval 16">
                <a:extLst>
                  <a:ext uri="{FF2B5EF4-FFF2-40B4-BE49-F238E27FC236}">
                    <a16:creationId xmlns:a16="http://schemas.microsoft.com/office/drawing/2014/main" id="{BFD794BA-6A0D-4F47-88E9-76E21CD49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950" y="5597548"/>
                <a:ext cx="288925" cy="3603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28" name="Freeform 17">
                <a:extLst>
                  <a:ext uri="{FF2B5EF4-FFF2-40B4-BE49-F238E27FC236}">
                    <a16:creationId xmlns:a16="http://schemas.microsoft.com/office/drawing/2014/main" id="{4EA731BA-330E-4698-9DE1-38B44F05C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5125" y="5192735"/>
                <a:ext cx="469900" cy="381000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296" y="0"/>
                  </a:cxn>
                </a:cxnLst>
                <a:rect l="0" t="0" r="r" b="b"/>
                <a:pathLst>
                  <a:path w="296" h="240">
                    <a:moveTo>
                      <a:pt x="0" y="240"/>
                    </a:moveTo>
                    <a:lnTo>
                      <a:pt x="296" y="0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" name="Line 18">
                <a:extLst>
                  <a:ext uri="{FF2B5EF4-FFF2-40B4-BE49-F238E27FC236}">
                    <a16:creationId xmlns:a16="http://schemas.microsoft.com/office/drawing/2014/main" id="{55D7CBDE-F736-4B11-8AFC-2E1D5A9FB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3225" y="5742010"/>
                <a:ext cx="1152525" cy="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" name="Line 19">
                <a:extLst>
                  <a:ext uri="{FF2B5EF4-FFF2-40B4-BE49-F238E27FC236}">
                    <a16:creationId xmlns:a16="http://schemas.microsoft.com/office/drawing/2014/main" id="{CD90B182-07B1-4B20-8682-671AF62DA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4488" y="5851548"/>
                <a:ext cx="574675" cy="43180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" name="Line 20">
                <a:extLst>
                  <a:ext uri="{FF2B5EF4-FFF2-40B4-BE49-F238E27FC236}">
                    <a16:creationId xmlns:a16="http://schemas.microsoft.com/office/drawing/2014/main" id="{C7C934D8-5C9B-4909-8EFD-578BEFD19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3950" y="5094310"/>
                <a:ext cx="1366838" cy="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" name="Line 21">
                <a:extLst>
                  <a:ext uri="{FF2B5EF4-FFF2-40B4-BE49-F238E27FC236}">
                    <a16:creationId xmlns:a16="http://schemas.microsoft.com/office/drawing/2014/main" id="{E868B766-0E40-498E-8371-5FC3AE489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5388" y="6389710"/>
                <a:ext cx="1295400" cy="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" name="Freeform 22">
                <a:extLst>
                  <a:ext uri="{FF2B5EF4-FFF2-40B4-BE49-F238E27FC236}">
                    <a16:creationId xmlns:a16="http://schemas.microsoft.com/office/drawing/2014/main" id="{3FE438E4-B3C7-4B63-B6F7-DF9DEEAB4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7288" y="5813448"/>
                <a:ext cx="469900" cy="407987"/>
              </a:xfrm>
              <a:custGeom>
                <a:avLst/>
                <a:gdLst/>
                <a:ahLst/>
                <a:cxnLst>
                  <a:cxn ang="0">
                    <a:pos x="0" y="257"/>
                  </a:cxn>
                  <a:cxn ang="0">
                    <a:pos x="296" y="0"/>
                  </a:cxn>
                </a:cxnLst>
                <a:rect l="0" t="0" r="r" b="b"/>
                <a:pathLst>
                  <a:path w="296" h="257">
                    <a:moveTo>
                      <a:pt x="0" y="257"/>
                    </a:moveTo>
                    <a:lnTo>
                      <a:pt x="296" y="0"/>
                    </a:lnTo>
                  </a:path>
                </a:pathLst>
              </a:cu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" name="Line 23">
                <a:extLst>
                  <a:ext uri="{FF2B5EF4-FFF2-40B4-BE49-F238E27FC236}">
                    <a16:creationId xmlns:a16="http://schemas.microsoft.com/office/drawing/2014/main" id="{138FF20B-1793-4697-81D7-2B88A65F2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8550" y="5237185"/>
                <a:ext cx="503238" cy="36036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" name="Freeform 24">
                <a:extLst>
                  <a:ext uri="{FF2B5EF4-FFF2-40B4-BE49-F238E27FC236}">
                    <a16:creationId xmlns:a16="http://schemas.microsoft.com/office/drawing/2014/main" id="{0399BB90-D87A-4493-86BD-39C99F4CF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1025" y="5238773"/>
                <a:ext cx="639763" cy="411162"/>
              </a:xfrm>
              <a:custGeom>
                <a:avLst/>
                <a:gdLst/>
                <a:ahLst/>
                <a:cxnLst>
                  <a:cxn ang="0">
                    <a:pos x="0" y="259"/>
                  </a:cxn>
                  <a:cxn ang="0">
                    <a:pos x="403" y="0"/>
                  </a:cxn>
                </a:cxnLst>
                <a:rect l="0" t="0" r="r" b="b"/>
                <a:pathLst>
                  <a:path w="403" h="259">
                    <a:moveTo>
                      <a:pt x="0" y="259"/>
                    </a:moveTo>
                    <a:lnTo>
                      <a:pt x="403" y="0"/>
                    </a:lnTo>
                  </a:path>
                </a:pathLst>
              </a:custGeom>
              <a:noFill/>
              <a:ln w="19050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" name="Line 25">
                <a:extLst>
                  <a:ext uri="{FF2B5EF4-FFF2-40B4-BE49-F238E27FC236}">
                    <a16:creationId xmlns:a16="http://schemas.microsoft.com/office/drawing/2014/main" id="{0A0D69FD-B16D-4187-9EF5-B3D626D58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53088" y="5813448"/>
                <a:ext cx="647700" cy="431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7" name="Line 26">
                <a:extLst>
                  <a:ext uri="{FF2B5EF4-FFF2-40B4-BE49-F238E27FC236}">
                    <a16:creationId xmlns:a16="http://schemas.microsoft.com/office/drawing/2014/main" id="{FBDD2C55-BA74-474C-A7C8-FD0A1995A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45250" y="5310210"/>
                <a:ext cx="0" cy="8636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" name="Line 27">
                <a:extLst>
                  <a:ext uri="{FF2B5EF4-FFF2-40B4-BE49-F238E27FC236}">
                    <a16:creationId xmlns:a16="http://schemas.microsoft.com/office/drawing/2014/main" id="{90C911A9-782D-4F6E-B52F-47B3B70E4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89713" y="5911873"/>
                <a:ext cx="576262" cy="43180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" name="Line 28">
                <a:extLst>
                  <a:ext uri="{FF2B5EF4-FFF2-40B4-BE49-F238E27FC236}">
                    <a16:creationId xmlns:a16="http://schemas.microsoft.com/office/drawing/2014/main" id="{6FD3AA82-E2C5-4CD0-BCBF-67C44AF52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89713" y="5140348"/>
                <a:ext cx="576262" cy="50323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" name="Text Box 29">
                <a:extLst>
                  <a:ext uri="{FF2B5EF4-FFF2-40B4-BE49-F238E27FC236}">
                    <a16:creationId xmlns:a16="http://schemas.microsoft.com/office/drawing/2014/main" id="{89B551A4-9075-4F56-AA59-BAFF8F0518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8763" y="5021285"/>
                <a:ext cx="433387" cy="39687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9933"/>
                    </a:solidFill>
                    <a:latin typeface="Times New Roman" pitchFamily="18" charset="0"/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41" name="Text Box 30">
                <a:extLst>
                  <a:ext uri="{FF2B5EF4-FFF2-40B4-BE49-F238E27FC236}">
                    <a16:creationId xmlns:a16="http://schemas.microsoft.com/office/drawing/2014/main" id="{59555418-B001-4D07-BF17-7EFCDCF545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0063" y="5175273"/>
                <a:ext cx="433387" cy="39687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9933"/>
                    </a:solidFill>
                    <a:latin typeface="Times New Roman" pitchFamily="18" charset="0"/>
                    <a:ea typeface="楷体_GB2312" pitchFamily="49" charset="-122"/>
                  </a:rPr>
                  <a:t>6</a:t>
                </a:r>
              </a:p>
            </p:txBody>
          </p:sp>
          <p:sp>
            <p:nvSpPr>
              <p:cNvPr id="42" name="Text Box 31">
                <a:extLst>
                  <a:ext uri="{FF2B5EF4-FFF2-40B4-BE49-F238E27FC236}">
                    <a16:creationId xmlns:a16="http://schemas.microsoft.com/office/drawing/2014/main" id="{4CD95FB1-088C-4DA6-8A68-CC40DE3BF7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26188" y="5514998"/>
                <a:ext cx="433387" cy="39687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9933"/>
                    </a:solidFill>
                    <a:latin typeface="Times New Roman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43" name="Text Box 32">
                <a:extLst>
                  <a:ext uri="{FF2B5EF4-FFF2-40B4-BE49-F238E27FC236}">
                    <a16:creationId xmlns:a16="http://schemas.microsoft.com/office/drawing/2014/main" id="{23666FD3-6A74-487D-94A6-14C65DFED7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2588" y="5056210"/>
                <a:ext cx="433387" cy="39687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9933"/>
                    </a:solidFill>
                    <a:latin typeface="Times New Roman" pitchFamily="18" charset="0"/>
                    <a:ea typeface="楷体_GB2312" pitchFamily="49" charset="-122"/>
                  </a:rPr>
                  <a:t>6</a:t>
                </a:r>
              </a:p>
            </p:txBody>
          </p:sp>
          <p:sp>
            <p:nvSpPr>
              <p:cNvPr id="44" name="Text Box 33">
                <a:extLst>
                  <a:ext uri="{FF2B5EF4-FFF2-40B4-BE49-F238E27FC236}">
                    <a16:creationId xmlns:a16="http://schemas.microsoft.com/office/drawing/2014/main" id="{2C6E663F-CD15-407E-A7B3-7F75A3A198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6875" y="6056335"/>
                <a:ext cx="433388" cy="39687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339933"/>
                    </a:solidFill>
                    <a:latin typeface="Times New Roman" pitchFamily="18" charset="0"/>
                    <a:ea typeface="楷体_GB2312" pitchFamily="49" charset="-122"/>
                  </a:rPr>
                  <a:t>8</a:t>
                </a:r>
              </a:p>
            </p:txBody>
          </p:sp>
          <p:sp>
            <p:nvSpPr>
              <p:cNvPr id="45" name="Text Box 34">
                <a:extLst>
                  <a:ext uri="{FF2B5EF4-FFF2-40B4-BE49-F238E27FC236}">
                    <a16:creationId xmlns:a16="http://schemas.microsoft.com/office/drawing/2014/main" id="{79289A62-1E41-448C-A817-0CD57608B3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2725" y="6318273"/>
                <a:ext cx="433388" cy="39687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9933"/>
                    </a:solidFill>
                    <a:latin typeface="Times New Roman" pitchFamily="18" charset="0"/>
                    <a:ea typeface="楷体_GB2312" pitchFamily="49" charset="-122"/>
                  </a:rPr>
                  <a:t>5</a:t>
                </a:r>
              </a:p>
            </p:txBody>
          </p:sp>
          <p:sp>
            <p:nvSpPr>
              <p:cNvPr id="46" name="Text Box 35">
                <a:extLst>
                  <a:ext uri="{FF2B5EF4-FFF2-40B4-BE49-F238E27FC236}">
                    <a16:creationId xmlns:a16="http://schemas.microsoft.com/office/drawing/2014/main" id="{73C90DFC-BC0C-422F-B7F0-2F76894228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8763" y="5921398"/>
                <a:ext cx="433387" cy="39687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9933"/>
                    </a:solidFill>
                    <a:latin typeface="Times New Roman" pitchFamily="18" charset="0"/>
                    <a:ea typeface="楷体_GB2312" pitchFamily="49" charset="-122"/>
                  </a:rPr>
                  <a:t>6</a:t>
                </a:r>
              </a:p>
            </p:txBody>
          </p:sp>
          <p:sp>
            <p:nvSpPr>
              <p:cNvPr id="47" name="Text Box 36">
                <a:extLst>
                  <a:ext uri="{FF2B5EF4-FFF2-40B4-BE49-F238E27FC236}">
                    <a16:creationId xmlns:a16="http://schemas.microsoft.com/office/drawing/2014/main" id="{B1FF6C40-A330-4209-8871-BF3015F3B9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0563" y="5394348"/>
                <a:ext cx="433387" cy="39687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9933"/>
                    </a:solidFill>
                    <a:latin typeface="Times New Roman" pitchFamily="18" charset="0"/>
                    <a:ea typeface="楷体_GB2312" pitchFamily="49" charset="-122"/>
                  </a:rPr>
                  <a:t>6</a:t>
                </a:r>
              </a:p>
            </p:txBody>
          </p:sp>
          <p:sp>
            <p:nvSpPr>
              <p:cNvPr id="48" name="Text Box 37">
                <a:extLst>
                  <a:ext uri="{FF2B5EF4-FFF2-40B4-BE49-F238E27FC236}">
                    <a16:creationId xmlns:a16="http://schemas.microsoft.com/office/drawing/2014/main" id="{D285480F-7E4D-4A3B-9D37-7691D11B04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9500" y="5815035"/>
                <a:ext cx="298450" cy="30480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9933"/>
                    </a:solidFill>
                    <a:latin typeface="Times New Roman" pitchFamily="18" charset="0"/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49" name="Text Box 38">
                <a:extLst>
                  <a:ext uri="{FF2B5EF4-FFF2-40B4-BE49-F238E27FC236}">
                    <a16:creationId xmlns:a16="http://schemas.microsoft.com/office/drawing/2014/main" id="{CA95BE8A-5CA1-47FD-97B0-E72E1B0370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49925" y="5656285"/>
                <a:ext cx="433388" cy="39687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9933"/>
                    </a:solidFill>
                    <a:latin typeface="Times New Roman" pitchFamily="18" charset="0"/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50" name="Text Box 39">
                <a:extLst>
                  <a:ext uri="{FF2B5EF4-FFF2-40B4-BE49-F238E27FC236}">
                    <a16:creationId xmlns:a16="http://schemas.microsoft.com/office/drawing/2014/main" id="{B47731F5-6FD6-4FF5-9489-A2E1827387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5388" y="5094310"/>
                <a:ext cx="287337" cy="30480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9933"/>
                    </a:solidFill>
                    <a:latin typeface="Times New Roman" pitchFamily="18" charset="0"/>
                    <a:ea typeface="楷体_GB2312" pitchFamily="49" charset="-122"/>
                  </a:rPr>
                  <a:t>1</a:t>
                </a:r>
              </a:p>
            </p:txBody>
          </p:sp>
        </p:grpSp>
        <p:sp>
          <p:nvSpPr>
            <p:cNvPr id="51" name="Text Box 25">
              <a:extLst>
                <a:ext uri="{FF2B5EF4-FFF2-40B4-BE49-F238E27FC236}">
                  <a16:creationId xmlns:a16="http://schemas.microsoft.com/office/drawing/2014/main" id="{BF8EADB4-A612-4319-B0E3-CF35D0D7D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3562" y="2941764"/>
              <a:ext cx="433387" cy="39687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9933"/>
                  </a:solidFill>
                  <a:ea typeface="楷体_GB2312" pitchFamily="49" charset="-122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86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88BA6-C881-40AF-822E-9205CB7E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观察求解结果</a:t>
            </a:r>
          </a:p>
        </p:txBody>
      </p:sp>
      <p:sp>
        <p:nvSpPr>
          <p:cNvPr id="4" name="Text Box 66">
            <a:extLst>
              <a:ext uri="{FF2B5EF4-FFF2-40B4-BE49-F238E27FC236}">
                <a16:creationId xmlns:a16="http://schemas.microsoft.com/office/drawing/2014/main" id="{504E8182-D3DB-44A2-BC85-057D5E00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685" y="1947835"/>
            <a:ext cx="269079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S={0, 1, 2, 3, 5, 4, 6</a:t>
            </a: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5" name="Text Box 68">
            <a:extLst>
              <a:ext uri="{FF2B5EF4-FFF2-40B4-BE49-F238E27FC236}">
                <a16:creationId xmlns:a16="http://schemas.microsoft.com/office/drawing/2014/main" id="{62E68A54-8892-4E2D-B8DE-C0F8FFEE6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7402" y="1960535"/>
            <a:ext cx="3663959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dist={0</a:t>
            </a: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,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, 6, 10</a:t>
            </a:r>
            <a:r>
              <a:rPr lang="en-US" altLang="zh-CN" sz="2400" b="1" dirty="0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9,</a:t>
            </a:r>
            <a:r>
              <a:rPr lang="en-US" altLang="zh-CN" sz="2400" b="1" dirty="0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16}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7A565-8550-43A5-96CE-9696D3F79BE5}"/>
              </a:ext>
            </a:extLst>
          </p:cNvPr>
          <p:cNvSpPr txBox="1"/>
          <p:nvPr/>
        </p:nvSpPr>
        <p:spPr>
          <a:xfrm>
            <a:off x="1094619" y="1401173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源点</a:t>
            </a:r>
            <a:r>
              <a:rPr lang="en-US" altLang="zh-CN" sz="2400" b="1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</a:t>
            </a: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C45BB74-3D4A-4C09-9C2A-D54B9DD8A52E}"/>
              </a:ext>
            </a:extLst>
          </p:cNvPr>
          <p:cNvGrpSpPr/>
          <p:nvPr/>
        </p:nvGrpSpPr>
        <p:grpSpPr>
          <a:xfrm>
            <a:off x="2094751" y="2972809"/>
            <a:ext cx="3143272" cy="2319053"/>
            <a:chOff x="1571604" y="2928934"/>
            <a:chExt cx="3143272" cy="2319053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F493FF3-729F-43A5-902E-00D0FB16F98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35885" y="2964653"/>
              <a:ext cx="2071702" cy="2000264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27">
              <a:extLst>
                <a:ext uri="{FF2B5EF4-FFF2-40B4-BE49-F238E27FC236}">
                  <a16:creationId xmlns:a16="http://schemas.microsoft.com/office/drawing/2014/main" id="{6D0F34B4-A58F-4C78-BC1B-F280465D841E}"/>
                </a:ext>
              </a:extLst>
            </p:cNvPr>
            <p:cNvSpPr txBox="1"/>
            <p:nvPr/>
          </p:nvSpPr>
          <p:spPr>
            <a:xfrm>
              <a:off x="3643306" y="4786322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递增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DC3F942-01C6-483F-8651-E533FF22A7F0}"/>
              </a:ext>
            </a:extLst>
          </p:cNvPr>
          <p:cNvGrpSpPr/>
          <p:nvPr/>
        </p:nvGrpSpPr>
        <p:grpSpPr>
          <a:xfrm>
            <a:off x="1023181" y="2317961"/>
            <a:ext cx="3252810" cy="2364297"/>
            <a:chOff x="500034" y="2274086"/>
            <a:chExt cx="3252810" cy="2364297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38CCC46-A4DF-4B7B-92E1-0E555F449C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20232" y="2465992"/>
              <a:ext cx="36000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DC112D20-3894-486E-88DA-8B6540E9F780}"/>
                </a:ext>
              </a:extLst>
            </p:cNvPr>
            <p:cNvSpPr txBox="1"/>
            <p:nvPr/>
          </p:nvSpPr>
          <p:spPr>
            <a:xfrm>
              <a:off x="1811318" y="2571744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5EA62AF-20EF-4887-819B-87A8FE09BE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62778" y="2598086"/>
              <a:ext cx="64800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90416925-D428-470F-9D2C-0003A5641396}"/>
                </a:ext>
              </a:extLst>
            </p:cNvPr>
            <p:cNvSpPr txBox="1"/>
            <p:nvPr/>
          </p:nvSpPr>
          <p:spPr>
            <a:xfrm>
              <a:off x="2097070" y="2949572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5</a:t>
              </a: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93962ED-DE41-48E9-B31C-B18E0D1E45C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35951" y="2821777"/>
              <a:ext cx="107157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84E9C0-E213-4752-B73B-BFD640655282}"/>
                </a:ext>
              </a:extLst>
            </p:cNvPr>
            <p:cNvSpPr txBox="1"/>
            <p:nvPr/>
          </p:nvSpPr>
          <p:spPr>
            <a:xfrm>
              <a:off x="2403460" y="3286124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6</a:t>
              </a: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E9D85A8-EAF8-40B7-9948-57FE2A33B1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43108" y="3000372"/>
              <a:ext cx="142876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F026C3E6-031D-4D0C-AF93-023C1AC5AB7E}"/>
                </a:ext>
              </a:extLst>
            </p:cNvPr>
            <p:cNvSpPr txBox="1"/>
            <p:nvPr/>
          </p:nvSpPr>
          <p:spPr>
            <a:xfrm>
              <a:off x="2706674" y="3635677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9</a:t>
              </a: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BFF61CD-92A4-49C5-BC7B-C0B20410AC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93141" y="3107529"/>
              <a:ext cx="164307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21">
              <a:extLst>
                <a:ext uri="{FF2B5EF4-FFF2-40B4-BE49-F238E27FC236}">
                  <a16:creationId xmlns:a16="http://schemas.microsoft.com/office/drawing/2014/main" id="{1791BBB0-DBED-4530-BA7A-2D0306390F83}"/>
                </a:ext>
              </a:extLst>
            </p:cNvPr>
            <p:cNvSpPr txBox="1"/>
            <p:nvPr/>
          </p:nvSpPr>
          <p:spPr>
            <a:xfrm>
              <a:off x="2987664" y="3832529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10</a:t>
              </a: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E558D48-5BD5-461B-8BBA-17A4E2C4FD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00298" y="3286124"/>
              <a:ext cx="200026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4">
              <a:extLst>
                <a:ext uri="{FF2B5EF4-FFF2-40B4-BE49-F238E27FC236}">
                  <a16:creationId xmlns:a16="http://schemas.microsoft.com/office/drawing/2014/main" id="{55E9FAAB-5951-4990-ACA3-8489C7446C87}"/>
                </a:ext>
              </a:extLst>
            </p:cNvPr>
            <p:cNvSpPr txBox="1"/>
            <p:nvPr/>
          </p:nvSpPr>
          <p:spPr>
            <a:xfrm>
              <a:off x="3252778" y="4176718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16</a:t>
              </a: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" name="TextBox 28">
              <a:extLst>
                <a:ext uri="{FF2B5EF4-FFF2-40B4-BE49-F238E27FC236}">
                  <a16:creationId xmlns:a16="http://schemas.microsoft.com/office/drawing/2014/main" id="{38287829-354B-414C-BE19-267EA80BE968}"/>
                </a:ext>
              </a:extLst>
            </p:cNvPr>
            <p:cNvSpPr txBox="1"/>
            <p:nvPr/>
          </p:nvSpPr>
          <p:spPr>
            <a:xfrm>
              <a:off x="500034" y="3571876"/>
              <a:ext cx="15001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源点到各个顶点的最短路径长度</a:t>
              </a:r>
            </a:p>
          </p:txBody>
        </p:sp>
      </p:grpSp>
      <p:sp>
        <p:nvSpPr>
          <p:cNvPr id="24" name="TextBox 31">
            <a:extLst>
              <a:ext uri="{FF2B5EF4-FFF2-40B4-BE49-F238E27FC236}">
                <a16:creationId xmlns:a16="http://schemas.microsoft.com/office/drawing/2014/main" id="{AC428B15-0FFA-4D0C-9409-F07CD6683E29}"/>
              </a:ext>
            </a:extLst>
          </p:cNvPr>
          <p:cNvSpPr txBox="1"/>
          <p:nvPr/>
        </p:nvSpPr>
        <p:spPr>
          <a:xfrm>
            <a:off x="1676400" y="5410200"/>
            <a:ext cx="7990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/>
              </a:rPr>
              <a:t>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/>
              </a:rPr>
              <a:t>   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按顶点进入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的先后顺序，最短路径长度越来越长。</a:t>
            </a:r>
            <a:endParaRPr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/>
              </a:rPr>
              <a:t>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/>
              </a:rPr>
              <a:t>    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一个顶点一旦进入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后，其最短路径长度不再改变（调整）。</a:t>
            </a:r>
            <a:endParaRPr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id="{780377F2-4EAD-4730-B25F-EFB712F44252}"/>
              </a:ext>
            </a:extLst>
          </p:cNvPr>
          <p:cNvSpPr txBox="1"/>
          <p:nvPr/>
        </p:nvSpPr>
        <p:spPr>
          <a:xfrm>
            <a:off x="381000" y="5640162"/>
            <a:ext cx="1213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结论：</a:t>
            </a:r>
          </a:p>
        </p:txBody>
      </p:sp>
      <p:sp>
        <p:nvSpPr>
          <p:cNvPr id="26" name="TextBox 33">
            <a:extLst>
              <a:ext uri="{FF2B5EF4-FFF2-40B4-BE49-F238E27FC236}">
                <a16:creationId xmlns:a16="http://schemas.microsoft.com/office/drawing/2014/main" id="{F503AC3E-501B-4C67-A097-61DF3FCAF6FC}"/>
              </a:ext>
            </a:extLst>
          </p:cNvPr>
          <p:cNvSpPr txBox="1"/>
          <p:nvPr/>
        </p:nvSpPr>
        <p:spPr>
          <a:xfrm>
            <a:off x="5888903" y="1544049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0     1   2   3    4    5    6</a:t>
            </a:r>
            <a:endParaRPr lang="zh-CN" altLang="en-US" sz="2000" b="1">
              <a:solidFill>
                <a:srgbClr val="FF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" name="直角双向箭头 36">
            <a:extLst>
              <a:ext uri="{FF2B5EF4-FFF2-40B4-BE49-F238E27FC236}">
                <a16:creationId xmlns:a16="http://schemas.microsoft.com/office/drawing/2014/main" id="{404A4D86-A180-4084-B8E6-F5641AA85E71}"/>
              </a:ext>
            </a:extLst>
          </p:cNvPr>
          <p:cNvSpPr/>
          <p:nvPr/>
        </p:nvSpPr>
        <p:spPr>
          <a:xfrm>
            <a:off x="4237891" y="2335657"/>
            <a:ext cx="1500198" cy="1571636"/>
          </a:xfrm>
          <a:prstGeom prst="leftUpArrow">
            <a:avLst>
              <a:gd name="adj1" fmla="val 10791"/>
              <a:gd name="adj2" fmla="val 9628"/>
              <a:gd name="adj3" fmla="val 2584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zh-CN" altLang="en-US" sz="2400" b="1">
              <a:solidFill>
                <a:prstClr val="white"/>
              </a:solidFill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46A8D20-C69D-4A30-BF2F-84723C43F415}"/>
              </a:ext>
            </a:extLst>
          </p:cNvPr>
          <p:cNvGrpSpPr/>
          <p:nvPr/>
        </p:nvGrpSpPr>
        <p:grpSpPr>
          <a:xfrm>
            <a:off x="8429469" y="2941764"/>
            <a:ext cx="3457575" cy="1981201"/>
            <a:chOff x="8429469" y="2941764"/>
            <a:chExt cx="3457575" cy="1981201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2360AEC4-9C4C-42F2-85BF-B6E1629FED15}"/>
                </a:ext>
              </a:extLst>
            </p:cNvPr>
            <p:cNvGrpSpPr/>
            <p:nvPr/>
          </p:nvGrpSpPr>
          <p:grpSpPr>
            <a:xfrm>
              <a:off x="8429469" y="3157665"/>
              <a:ext cx="3457575" cy="1765300"/>
              <a:chOff x="3924300" y="4949848"/>
              <a:chExt cx="3457575" cy="1765300"/>
            </a:xfrm>
          </p:grpSpPr>
          <p:sp>
            <p:nvSpPr>
              <p:cNvPr id="31" name="Oval 10">
                <a:extLst>
                  <a:ext uri="{FF2B5EF4-FFF2-40B4-BE49-F238E27FC236}">
                    <a16:creationId xmlns:a16="http://schemas.microsoft.com/office/drawing/2014/main" id="{B7484E7A-2F49-4EE6-88C1-A325DACBE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300" y="5526110"/>
                <a:ext cx="288925" cy="360363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32" name="Oval 11">
                <a:extLst>
                  <a:ext uri="{FF2B5EF4-FFF2-40B4-BE49-F238E27FC236}">
                    <a16:creationId xmlns:a16="http://schemas.microsoft.com/office/drawing/2014/main" id="{64092011-44C9-40D1-8A54-025F646AE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5025" y="4949848"/>
                <a:ext cx="288925" cy="3603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3" name="Oval 12">
                <a:extLst>
                  <a:ext uri="{FF2B5EF4-FFF2-40B4-BE49-F238E27FC236}">
                    <a16:creationId xmlns:a16="http://schemas.microsoft.com/office/drawing/2014/main" id="{76AA40B9-8C90-4057-AD5D-B258F4A4E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6463" y="6173810"/>
                <a:ext cx="288925" cy="360363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34" name="Oval 13">
                <a:extLst>
                  <a:ext uri="{FF2B5EF4-FFF2-40B4-BE49-F238E27FC236}">
                    <a16:creationId xmlns:a16="http://schemas.microsoft.com/office/drawing/2014/main" id="{9918EF1A-495F-4855-B5B9-F177A0F0B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5750" y="5526110"/>
                <a:ext cx="288925" cy="360363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35" name="Oval 14">
                <a:extLst>
                  <a:ext uri="{FF2B5EF4-FFF2-40B4-BE49-F238E27FC236}">
                    <a16:creationId xmlns:a16="http://schemas.microsoft.com/office/drawing/2014/main" id="{706239B5-DB9D-4038-9932-6C9C36E8F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788" y="4949848"/>
                <a:ext cx="288925" cy="3603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36" name="Oval 15">
                <a:extLst>
                  <a:ext uri="{FF2B5EF4-FFF2-40B4-BE49-F238E27FC236}">
                    <a16:creationId xmlns:a16="http://schemas.microsoft.com/office/drawing/2014/main" id="{57C15E5B-F718-4629-84B7-CC89C0688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788" y="6173810"/>
                <a:ext cx="288925" cy="360363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37" name="Oval 16">
                <a:extLst>
                  <a:ext uri="{FF2B5EF4-FFF2-40B4-BE49-F238E27FC236}">
                    <a16:creationId xmlns:a16="http://schemas.microsoft.com/office/drawing/2014/main" id="{EABF22E3-65A5-4A18-AF3B-1DDED8BF9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950" y="5597548"/>
                <a:ext cx="288925" cy="3603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6844F921-3622-4293-B108-C3D0BC9DA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5125" y="5192735"/>
                <a:ext cx="469900" cy="381000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296" y="0"/>
                  </a:cxn>
                </a:cxnLst>
                <a:rect l="0" t="0" r="r" b="b"/>
                <a:pathLst>
                  <a:path w="296" h="240">
                    <a:moveTo>
                      <a:pt x="0" y="240"/>
                    </a:moveTo>
                    <a:lnTo>
                      <a:pt x="296" y="0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" name="Line 18">
                <a:extLst>
                  <a:ext uri="{FF2B5EF4-FFF2-40B4-BE49-F238E27FC236}">
                    <a16:creationId xmlns:a16="http://schemas.microsoft.com/office/drawing/2014/main" id="{78A320E9-E595-47DE-A89A-CB27FA431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3225" y="5742010"/>
                <a:ext cx="1152525" cy="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" name="Line 19">
                <a:extLst>
                  <a:ext uri="{FF2B5EF4-FFF2-40B4-BE49-F238E27FC236}">
                    <a16:creationId xmlns:a16="http://schemas.microsoft.com/office/drawing/2014/main" id="{1A84B985-3813-4D92-A5A1-ED8020277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4488" y="5851548"/>
                <a:ext cx="574675" cy="431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1" name="Line 20">
                <a:extLst>
                  <a:ext uri="{FF2B5EF4-FFF2-40B4-BE49-F238E27FC236}">
                    <a16:creationId xmlns:a16="http://schemas.microsoft.com/office/drawing/2014/main" id="{668F6683-0DA8-49E9-B27D-002FCFD5A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3950" y="5094310"/>
                <a:ext cx="1366838" cy="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42" name="Line 21">
                <a:extLst>
                  <a:ext uri="{FF2B5EF4-FFF2-40B4-BE49-F238E27FC236}">
                    <a16:creationId xmlns:a16="http://schemas.microsoft.com/office/drawing/2014/main" id="{C987AEB3-DA2E-4ED6-B367-AC6E97E59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5388" y="6389710"/>
                <a:ext cx="1295400" cy="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B726B07-7F01-495C-A8E4-FBF3BEBF5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7288" y="5813448"/>
                <a:ext cx="469900" cy="407987"/>
              </a:xfrm>
              <a:custGeom>
                <a:avLst/>
                <a:gdLst/>
                <a:ahLst/>
                <a:cxnLst>
                  <a:cxn ang="0">
                    <a:pos x="0" y="257"/>
                  </a:cxn>
                  <a:cxn ang="0">
                    <a:pos x="296" y="0"/>
                  </a:cxn>
                </a:cxnLst>
                <a:rect l="0" t="0" r="r" b="b"/>
                <a:pathLst>
                  <a:path w="296" h="257">
                    <a:moveTo>
                      <a:pt x="0" y="257"/>
                    </a:moveTo>
                    <a:lnTo>
                      <a:pt x="296" y="0"/>
                    </a:lnTo>
                  </a:path>
                </a:pathLst>
              </a:cu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44" name="Line 23">
                <a:extLst>
                  <a:ext uri="{FF2B5EF4-FFF2-40B4-BE49-F238E27FC236}">
                    <a16:creationId xmlns:a16="http://schemas.microsoft.com/office/drawing/2014/main" id="{16AEA259-29F9-4E79-9F30-3EE379BC3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8550" y="5237185"/>
                <a:ext cx="503238" cy="36036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A7B3C342-E4D3-4A22-BC7F-CC9E9FEEA0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1025" y="5238773"/>
                <a:ext cx="639763" cy="411162"/>
              </a:xfrm>
              <a:custGeom>
                <a:avLst/>
                <a:gdLst/>
                <a:ahLst/>
                <a:cxnLst>
                  <a:cxn ang="0">
                    <a:pos x="0" y="259"/>
                  </a:cxn>
                  <a:cxn ang="0">
                    <a:pos x="403" y="0"/>
                  </a:cxn>
                </a:cxnLst>
                <a:rect l="0" t="0" r="r" b="b"/>
                <a:pathLst>
                  <a:path w="403" h="259">
                    <a:moveTo>
                      <a:pt x="0" y="259"/>
                    </a:moveTo>
                    <a:lnTo>
                      <a:pt x="403" y="0"/>
                    </a:lnTo>
                  </a:path>
                </a:pathLst>
              </a:custGeom>
              <a:noFill/>
              <a:ln w="19050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46" name="Line 25">
                <a:extLst>
                  <a:ext uri="{FF2B5EF4-FFF2-40B4-BE49-F238E27FC236}">
                    <a16:creationId xmlns:a16="http://schemas.microsoft.com/office/drawing/2014/main" id="{B13D396A-8AFE-4D55-AC31-61483416E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53088" y="5813448"/>
                <a:ext cx="647700" cy="431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47" name="Line 26">
                <a:extLst>
                  <a:ext uri="{FF2B5EF4-FFF2-40B4-BE49-F238E27FC236}">
                    <a16:creationId xmlns:a16="http://schemas.microsoft.com/office/drawing/2014/main" id="{623B3A92-C700-4569-8410-4F840D489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45250" y="5310210"/>
                <a:ext cx="0" cy="8636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48" name="Line 27">
                <a:extLst>
                  <a:ext uri="{FF2B5EF4-FFF2-40B4-BE49-F238E27FC236}">
                    <a16:creationId xmlns:a16="http://schemas.microsoft.com/office/drawing/2014/main" id="{ACAF429E-7911-4B1B-88A6-AB26492F1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89713" y="5911873"/>
                <a:ext cx="576262" cy="43180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49" name="Line 28">
                <a:extLst>
                  <a:ext uri="{FF2B5EF4-FFF2-40B4-BE49-F238E27FC236}">
                    <a16:creationId xmlns:a16="http://schemas.microsoft.com/office/drawing/2014/main" id="{86EDBA87-3696-46CE-A097-94BC143B2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89713" y="5140348"/>
                <a:ext cx="576262" cy="50323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50" name="Text Box 29">
                <a:extLst>
                  <a:ext uri="{FF2B5EF4-FFF2-40B4-BE49-F238E27FC236}">
                    <a16:creationId xmlns:a16="http://schemas.microsoft.com/office/drawing/2014/main" id="{FAD3F28D-6F9B-4397-9DAA-1BBE9E389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8763" y="5021285"/>
                <a:ext cx="433387" cy="39687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9933"/>
                    </a:solidFill>
                    <a:latin typeface="Times New Roman" pitchFamily="18" charset="0"/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51" name="Text Box 30">
                <a:extLst>
                  <a:ext uri="{FF2B5EF4-FFF2-40B4-BE49-F238E27FC236}">
                    <a16:creationId xmlns:a16="http://schemas.microsoft.com/office/drawing/2014/main" id="{3DC5FB5C-FD09-4584-B2ED-9227990099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0063" y="5175273"/>
                <a:ext cx="433387" cy="39687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9933"/>
                    </a:solidFill>
                    <a:latin typeface="Times New Roman" pitchFamily="18" charset="0"/>
                    <a:ea typeface="楷体_GB2312" pitchFamily="49" charset="-122"/>
                  </a:rPr>
                  <a:t>6</a:t>
                </a:r>
              </a:p>
            </p:txBody>
          </p:sp>
          <p:sp>
            <p:nvSpPr>
              <p:cNvPr id="52" name="Text Box 31">
                <a:extLst>
                  <a:ext uri="{FF2B5EF4-FFF2-40B4-BE49-F238E27FC236}">
                    <a16:creationId xmlns:a16="http://schemas.microsoft.com/office/drawing/2014/main" id="{8FC68845-0DB9-4D21-92CD-E92D3E6D4C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26188" y="5514998"/>
                <a:ext cx="433387" cy="39687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9933"/>
                    </a:solidFill>
                    <a:latin typeface="Times New Roman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53" name="Text Box 32">
                <a:extLst>
                  <a:ext uri="{FF2B5EF4-FFF2-40B4-BE49-F238E27FC236}">
                    <a16:creationId xmlns:a16="http://schemas.microsoft.com/office/drawing/2014/main" id="{178A2C02-8E56-4D92-83D5-87E33FD10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2588" y="5056210"/>
                <a:ext cx="433387" cy="39687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9933"/>
                    </a:solidFill>
                    <a:latin typeface="Times New Roman" pitchFamily="18" charset="0"/>
                    <a:ea typeface="楷体_GB2312" pitchFamily="49" charset="-122"/>
                  </a:rPr>
                  <a:t>6</a:t>
                </a:r>
              </a:p>
            </p:txBody>
          </p:sp>
          <p:sp>
            <p:nvSpPr>
              <p:cNvPr id="54" name="Text Box 33">
                <a:extLst>
                  <a:ext uri="{FF2B5EF4-FFF2-40B4-BE49-F238E27FC236}">
                    <a16:creationId xmlns:a16="http://schemas.microsoft.com/office/drawing/2014/main" id="{CA56700A-47B6-4E41-BBC9-FE36C457F5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6875" y="6056335"/>
                <a:ext cx="433388" cy="39687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339933"/>
                    </a:solidFill>
                    <a:latin typeface="Times New Roman" pitchFamily="18" charset="0"/>
                    <a:ea typeface="楷体_GB2312" pitchFamily="49" charset="-122"/>
                  </a:rPr>
                  <a:t>8</a:t>
                </a:r>
              </a:p>
            </p:txBody>
          </p:sp>
          <p:sp>
            <p:nvSpPr>
              <p:cNvPr id="55" name="Text Box 34">
                <a:extLst>
                  <a:ext uri="{FF2B5EF4-FFF2-40B4-BE49-F238E27FC236}">
                    <a16:creationId xmlns:a16="http://schemas.microsoft.com/office/drawing/2014/main" id="{DA488A9D-1CB4-46A6-A890-02D2114CCF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2725" y="6318273"/>
                <a:ext cx="433388" cy="39687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9933"/>
                    </a:solidFill>
                    <a:latin typeface="Times New Roman" pitchFamily="18" charset="0"/>
                    <a:ea typeface="楷体_GB2312" pitchFamily="49" charset="-122"/>
                  </a:rPr>
                  <a:t>5</a:t>
                </a:r>
              </a:p>
            </p:txBody>
          </p:sp>
          <p:sp>
            <p:nvSpPr>
              <p:cNvPr id="56" name="Text Box 35">
                <a:extLst>
                  <a:ext uri="{FF2B5EF4-FFF2-40B4-BE49-F238E27FC236}">
                    <a16:creationId xmlns:a16="http://schemas.microsoft.com/office/drawing/2014/main" id="{BC35D133-700A-45AB-9ABC-08A96615DE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8763" y="5921398"/>
                <a:ext cx="433387" cy="39687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9933"/>
                    </a:solidFill>
                    <a:latin typeface="Times New Roman" pitchFamily="18" charset="0"/>
                    <a:ea typeface="楷体_GB2312" pitchFamily="49" charset="-122"/>
                  </a:rPr>
                  <a:t>6</a:t>
                </a:r>
              </a:p>
            </p:txBody>
          </p:sp>
          <p:sp>
            <p:nvSpPr>
              <p:cNvPr id="57" name="Text Box 36">
                <a:extLst>
                  <a:ext uri="{FF2B5EF4-FFF2-40B4-BE49-F238E27FC236}">
                    <a16:creationId xmlns:a16="http://schemas.microsoft.com/office/drawing/2014/main" id="{B13252D7-294D-4A02-901E-D1B75DF172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0563" y="5394348"/>
                <a:ext cx="433387" cy="39687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9933"/>
                    </a:solidFill>
                    <a:latin typeface="Times New Roman" pitchFamily="18" charset="0"/>
                    <a:ea typeface="楷体_GB2312" pitchFamily="49" charset="-122"/>
                  </a:rPr>
                  <a:t>6</a:t>
                </a:r>
              </a:p>
            </p:txBody>
          </p:sp>
          <p:sp>
            <p:nvSpPr>
              <p:cNvPr id="58" name="Text Box 37">
                <a:extLst>
                  <a:ext uri="{FF2B5EF4-FFF2-40B4-BE49-F238E27FC236}">
                    <a16:creationId xmlns:a16="http://schemas.microsoft.com/office/drawing/2014/main" id="{88348B4F-95CC-453B-8D72-CF4A2864B2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9500" y="5815035"/>
                <a:ext cx="298450" cy="30480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9933"/>
                    </a:solidFill>
                    <a:latin typeface="Times New Roman" pitchFamily="18" charset="0"/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59" name="Text Box 38">
                <a:extLst>
                  <a:ext uri="{FF2B5EF4-FFF2-40B4-BE49-F238E27FC236}">
                    <a16:creationId xmlns:a16="http://schemas.microsoft.com/office/drawing/2014/main" id="{7E0E98BF-0E9E-4CF9-AA6E-4FBB957DF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49925" y="5656285"/>
                <a:ext cx="433388" cy="39687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9933"/>
                    </a:solidFill>
                    <a:latin typeface="Times New Roman" pitchFamily="18" charset="0"/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60" name="Text Box 39">
                <a:extLst>
                  <a:ext uri="{FF2B5EF4-FFF2-40B4-BE49-F238E27FC236}">
                    <a16:creationId xmlns:a16="http://schemas.microsoft.com/office/drawing/2014/main" id="{0F1133D2-1D67-4F7D-97BC-AC1CB893FA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5388" y="5094310"/>
                <a:ext cx="287337" cy="30480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9933"/>
                    </a:solidFill>
                    <a:latin typeface="Times New Roman" pitchFamily="18" charset="0"/>
                    <a:ea typeface="楷体_GB2312" pitchFamily="49" charset="-122"/>
                  </a:rPr>
                  <a:t>1</a:t>
                </a:r>
              </a:p>
            </p:txBody>
          </p:sp>
        </p:grpSp>
        <p:sp>
          <p:nvSpPr>
            <p:cNvPr id="30" name="Text Box 25">
              <a:extLst>
                <a:ext uri="{FF2B5EF4-FFF2-40B4-BE49-F238E27FC236}">
                  <a16:creationId xmlns:a16="http://schemas.microsoft.com/office/drawing/2014/main" id="{BC148F99-29AC-46FA-B9E4-1738FC69E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3562" y="2941764"/>
              <a:ext cx="433387" cy="39687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9933"/>
                  </a:solidFill>
                  <a:ea typeface="楷体_GB2312" pitchFamily="49" charset="-122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741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C281-33D5-41D9-885C-AB2658EA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每对顶点之间的最短路径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FD2D46-220D-4829-8D8E-4D4C7CC9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11582400" cy="49530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多源最短路径问题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方法一：每次以一个顶点为源点。重复执行</a:t>
            </a:r>
            <a:r>
              <a:rPr lang="en-US" altLang="zh-CN" dirty="0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n</a:t>
            </a:r>
            <a:r>
              <a:rPr lang="zh-CN" altLang="en-US" dirty="0"/>
              <a:t>次：</a:t>
            </a:r>
            <a:r>
              <a:rPr lang="en-US" altLang="zh-CN" dirty="0"/>
              <a:t>T(n)=O(n³)</a:t>
            </a:r>
          </a:p>
          <a:p>
            <a:r>
              <a:rPr lang="zh-CN" altLang="en-US" dirty="0"/>
              <a:t>方法二：弗洛伊德</a:t>
            </a:r>
            <a:r>
              <a:rPr lang="en-US" altLang="zh-CN" dirty="0"/>
              <a:t>Floyd</a:t>
            </a:r>
            <a:r>
              <a:rPr lang="zh-CN" altLang="en-US" dirty="0"/>
              <a:t>算法（逐个顶点试探法）</a:t>
            </a:r>
          </a:p>
        </p:txBody>
      </p:sp>
    </p:spTree>
    <p:extLst>
      <p:ext uri="{BB962C8B-B14F-4D97-AF65-F5344CB8AC3E}">
        <p14:creationId xmlns:p14="http://schemas.microsoft.com/office/powerpoint/2010/main" val="2081958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C281-33D5-41D9-885C-AB2658EA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弗洛伊德（</a:t>
            </a:r>
            <a:r>
              <a:rPr lang="en-US" altLang="zh-CN" dirty="0"/>
              <a:t>Floyd</a:t>
            </a:r>
            <a:r>
              <a:rPr lang="zh-CN" altLang="en-US" dirty="0"/>
              <a:t>）算法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FD2D46-220D-4829-8D8E-4D4C7CC9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从任意顶点</a:t>
            </a:r>
            <a:r>
              <a:rPr lang="en-US" altLang="zh-CN" dirty="0"/>
              <a:t>A</a:t>
            </a:r>
            <a:r>
              <a:rPr lang="zh-CN" altLang="en-US" dirty="0"/>
              <a:t>到任意顶点</a:t>
            </a:r>
            <a:r>
              <a:rPr lang="en-US" altLang="zh-CN" dirty="0"/>
              <a:t>B</a:t>
            </a:r>
            <a:r>
              <a:rPr lang="zh-CN" altLang="en-US" dirty="0"/>
              <a:t>的最短路径只有两种可能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SP(A,B)</a:t>
            </a:r>
            <a:r>
              <a:rPr lang="zh-CN" altLang="en-US" dirty="0"/>
              <a:t>为：从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的直接路径</a:t>
            </a:r>
          </a:p>
          <a:p>
            <a:r>
              <a:rPr lang="en-US" altLang="zh-CN" dirty="0"/>
              <a:t>SP(A,B)</a:t>
            </a:r>
            <a:r>
              <a:rPr lang="zh-CN" altLang="en-US" dirty="0"/>
              <a:t>为：从</a:t>
            </a:r>
            <a:r>
              <a:rPr lang="en-US" altLang="zh-CN" dirty="0"/>
              <a:t>A</a:t>
            </a:r>
            <a:r>
              <a:rPr lang="zh-CN" altLang="en-US" dirty="0"/>
              <a:t>开始经过若干个中间节点 </a:t>
            </a:r>
            <a:r>
              <a:rPr lang="en-US" altLang="zh-CN" dirty="0"/>
              <a:t>Ki 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对于后者可采用逐一试探的方法</a:t>
            </a:r>
          </a:p>
          <a:p>
            <a:pPr lvl="1"/>
            <a:r>
              <a:rPr lang="zh-CN" altLang="en-US" dirty="0"/>
              <a:t>对于每一个顶点 </a:t>
            </a:r>
            <a:r>
              <a:rPr lang="en-US" altLang="zh-CN" dirty="0"/>
              <a:t>K</a:t>
            </a:r>
            <a:r>
              <a:rPr lang="zh-CN" altLang="en-US" dirty="0"/>
              <a:t>（</a:t>
            </a:r>
            <a:r>
              <a:rPr lang="en-US" altLang="zh-CN" dirty="0"/>
              <a:t>K≠A </a:t>
            </a:r>
            <a:r>
              <a:rPr lang="zh-CN" altLang="en-US" dirty="0"/>
              <a:t>且 </a:t>
            </a:r>
            <a:r>
              <a:rPr lang="en-US" altLang="zh-CN" dirty="0"/>
              <a:t>K≠B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若有：</a:t>
            </a:r>
            <a:r>
              <a:rPr lang="en-US" altLang="zh-CN" dirty="0" err="1"/>
              <a:t>Dist</a:t>
            </a:r>
            <a:r>
              <a:rPr lang="en-US" altLang="zh-CN" dirty="0"/>
              <a:t>(A,K) + </a:t>
            </a:r>
            <a:r>
              <a:rPr lang="en-US" altLang="zh-CN" dirty="0" err="1"/>
              <a:t>Dist</a:t>
            </a:r>
            <a:r>
              <a:rPr lang="en-US" altLang="zh-CN" dirty="0"/>
              <a:t>(K,B) &lt; </a:t>
            </a:r>
            <a:r>
              <a:rPr lang="en-US" altLang="zh-CN" dirty="0" err="1"/>
              <a:t>Dist</a:t>
            </a:r>
            <a:r>
              <a:rPr lang="en-US" altLang="zh-CN" dirty="0"/>
              <a:t>(A,B)</a:t>
            </a:r>
          </a:p>
          <a:p>
            <a:pPr lvl="1"/>
            <a:r>
              <a:rPr lang="zh-CN" altLang="en-US" dirty="0"/>
              <a:t>则令：</a:t>
            </a:r>
            <a:r>
              <a:rPr lang="en-US" altLang="zh-CN" dirty="0" err="1"/>
              <a:t>Dist</a:t>
            </a:r>
            <a:r>
              <a:rPr lang="en-US" altLang="zh-CN" dirty="0"/>
              <a:t>(A,B) = </a:t>
            </a:r>
            <a:r>
              <a:rPr lang="en-US" altLang="zh-CN" dirty="0" err="1"/>
              <a:t>Dist</a:t>
            </a:r>
            <a:r>
              <a:rPr lang="en-US" altLang="zh-CN" dirty="0"/>
              <a:t>(A,K) + </a:t>
            </a:r>
            <a:r>
              <a:rPr lang="en-US" altLang="zh-CN" dirty="0" err="1"/>
              <a:t>Dist</a:t>
            </a:r>
            <a:r>
              <a:rPr lang="en-US" altLang="zh-CN" dirty="0"/>
              <a:t>(K,B)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49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4EEBB-3B72-4B4A-8C04-5C09668A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76" y="789912"/>
            <a:ext cx="2953613" cy="685800"/>
          </a:xfrm>
        </p:spPr>
        <p:txBody>
          <a:bodyPr/>
          <a:lstStyle/>
          <a:p>
            <a:r>
              <a:rPr lang="zh-CN" altLang="en-US" dirty="0"/>
              <a:t>示例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31F8640D-E99A-421D-8496-5BA96F24FC1B}"/>
              </a:ext>
            </a:extLst>
          </p:cNvPr>
          <p:cNvGrpSpPr>
            <a:grpSpLocks/>
          </p:cNvGrpSpPr>
          <p:nvPr/>
        </p:nvGrpSpPr>
        <p:grpSpPr bwMode="auto">
          <a:xfrm>
            <a:off x="593654" y="2069307"/>
            <a:ext cx="2038350" cy="2125663"/>
            <a:chOff x="567" y="232"/>
            <a:chExt cx="1284" cy="133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D0FE2D-3634-40EE-9AE3-F0F824F43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1295"/>
              <a:ext cx="278" cy="27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0" algn="ctr"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DA785E-427C-40B2-B6DB-5DDBB1A80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" y="546"/>
              <a:ext cx="279" cy="27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0" algn="ctr"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B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C6DDCBE-064D-4925-B682-2014664EA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" y="765"/>
              <a:ext cx="682" cy="170"/>
            </a:xfrm>
            <a:custGeom>
              <a:avLst/>
              <a:gdLst>
                <a:gd name="T0" fmla="*/ 0 w 534"/>
                <a:gd name="T1" fmla="*/ 30 h 74"/>
                <a:gd name="T2" fmla="*/ 22 w 534"/>
                <a:gd name="T3" fmla="*/ 121 h 74"/>
                <a:gd name="T4" fmla="*/ 133 w 534"/>
                <a:gd name="T5" fmla="*/ 176 h 74"/>
                <a:gd name="T6" fmla="*/ 212 w 534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4"/>
                <a:gd name="T13" fmla="*/ 0 h 74"/>
                <a:gd name="T14" fmla="*/ 534 w 534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4" h="74">
                  <a:moveTo>
                    <a:pt x="0" y="11"/>
                  </a:moveTo>
                  <a:cubicBezTo>
                    <a:pt x="0" y="23"/>
                    <a:pt x="0" y="36"/>
                    <a:pt x="56" y="45"/>
                  </a:cubicBezTo>
                  <a:cubicBezTo>
                    <a:pt x="112" y="54"/>
                    <a:pt x="254" y="74"/>
                    <a:pt x="334" y="67"/>
                  </a:cubicBezTo>
                  <a:cubicBezTo>
                    <a:pt x="414" y="60"/>
                    <a:pt x="503" y="5"/>
                    <a:pt x="534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5A52E2E-523A-4E89-9FAB-F47E54CFD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" y="477"/>
              <a:ext cx="663" cy="146"/>
            </a:xfrm>
            <a:custGeom>
              <a:avLst/>
              <a:gdLst>
                <a:gd name="T0" fmla="*/ 478 w 478"/>
                <a:gd name="T1" fmla="*/ 72 h 105"/>
                <a:gd name="T2" fmla="*/ 178 w 478"/>
                <a:gd name="T3" fmla="*/ 5 h 105"/>
                <a:gd name="T4" fmla="*/ 0 w 478"/>
                <a:gd name="T5" fmla="*/ 105 h 105"/>
                <a:gd name="T6" fmla="*/ 0 60000 65536"/>
                <a:gd name="T7" fmla="*/ 0 60000 65536"/>
                <a:gd name="T8" fmla="*/ 0 60000 65536"/>
                <a:gd name="T9" fmla="*/ 0 w 478"/>
                <a:gd name="T10" fmla="*/ 0 h 105"/>
                <a:gd name="T11" fmla="*/ 478 w 478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8" h="105">
                  <a:moveTo>
                    <a:pt x="478" y="72"/>
                  </a:moveTo>
                  <a:cubicBezTo>
                    <a:pt x="368" y="36"/>
                    <a:pt x="258" y="0"/>
                    <a:pt x="178" y="5"/>
                  </a:cubicBezTo>
                  <a:cubicBezTo>
                    <a:pt x="98" y="10"/>
                    <a:pt x="31" y="88"/>
                    <a:pt x="0" y="105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D2B707D-985F-4C83-95E0-28A9F308D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" y="824"/>
              <a:ext cx="324" cy="474"/>
            </a:xfrm>
            <a:custGeom>
              <a:avLst/>
              <a:gdLst>
                <a:gd name="T0" fmla="*/ 0 w 233"/>
                <a:gd name="T1" fmla="*/ 0 h 377"/>
                <a:gd name="T2" fmla="*/ 167 w 233"/>
                <a:gd name="T3" fmla="*/ 188 h 377"/>
                <a:gd name="T4" fmla="*/ 233 w 233"/>
                <a:gd name="T5" fmla="*/ 377 h 377"/>
                <a:gd name="T6" fmla="*/ 0 60000 65536"/>
                <a:gd name="T7" fmla="*/ 0 60000 65536"/>
                <a:gd name="T8" fmla="*/ 0 60000 65536"/>
                <a:gd name="T9" fmla="*/ 0 w 233"/>
                <a:gd name="T10" fmla="*/ 0 h 377"/>
                <a:gd name="T11" fmla="*/ 233 w 233"/>
                <a:gd name="T12" fmla="*/ 377 h 3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377">
                  <a:moveTo>
                    <a:pt x="0" y="0"/>
                  </a:moveTo>
                  <a:cubicBezTo>
                    <a:pt x="64" y="62"/>
                    <a:pt x="128" y="125"/>
                    <a:pt x="167" y="188"/>
                  </a:cubicBezTo>
                  <a:cubicBezTo>
                    <a:pt x="206" y="251"/>
                    <a:pt x="222" y="347"/>
                    <a:pt x="233" y="377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206BD05-7525-4A1D-BF66-ED577256B60A}"/>
                </a:ext>
              </a:extLst>
            </p:cNvPr>
            <p:cNvSpPr>
              <a:spLocks/>
            </p:cNvSpPr>
            <p:nvPr/>
          </p:nvSpPr>
          <p:spPr bwMode="auto">
            <a:xfrm rot="501909">
              <a:off x="671" y="845"/>
              <a:ext cx="386" cy="594"/>
            </a:xfrm>
            <a:custGeom>
              <a:avLst/>
              <a:gdLst>
                <a:gd name="T0" fmla="*/ 278 w 278"/>
                <a:gd name="T1" fmla="*/ 489 h 489"/>
                <a:gd name="T2" fmla="*/ 78 w 278"/>
                <a:gd name="T3" fmla="*/ 378 h 489"/>
                <a:gd name="T4" fmla="*/ 0 w 278"/>
                <a:gd name="T5" fmla="*/ 0 h 489"/>
                <a:gd name="T6" fmla="*/ 0 60000 65536"/>
                <a:gd name="T7" fmla="*/ 0 60000 65536"/>
                <a:gd name="T8" fmla="*/ 0 60000 65536"/>
                <a:gd name="T9" fmla="*/ 0 w 278"/>
                <a:gd name="T10" fmla="*/ 0 h 489"/>
                <a:gd name="T11" fmla="*/ 278 w 278"/>
                <a:gd name="T12" fmla="*/ 489 h 4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" h="489">
                  <a:moveTo>
                    <a:pt x="278" y="489"/>
                  </a:moveTo>
                  <a:cubicBezTo>
                    <a:pt x="201" y="474"/>
                    <a:pt x="124" y="459"/>
                    <a:pt x="78" y="378"/>
                  </a:cubicBezTo>
                  <a:cubicBezTo>
                    <a:pt x="32" y="297"/>
                    <a:pt x="16" y="148"/>
                    <a:pt x="0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E0FCDA9-81F7-4724-96C5-8B4C7662C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" y="807"/>
              <a:ext cx="448" cy="632"/>
            </a:xfrm>
            <a:custGeom>
              <a:avLst/>
              <a:gdLst>
                <a:gd name="T0" fmla="*/ 277 w 323"/>
                <a:gd name="T1" fmla="*/ 0 h 456"/>
                <a:gd name="T2" fmla="*/ 277 w 323"/>
                <a:gd name="T3" fmla="*/ 256 h 456"/>
                <a:gd name="T4" fmla="*/ 0 w 323"/>
                <a:gd name="T5" fmla="*/ 456 h 456"/>
                <a:gd name="T6" fmla="*/ 0 60000 65536"/>
                <a:gd name="T7" fmla="*/ 0 60000 65536"/>
                <a:gd name="T8" fmla="*/ 0 60000 65536"/>
                <a:gd name="T9" fmla="*/ 0 w 323"/>
                <a:gd name="T10" fmla="*/ 0 h 456"/>
                <a:gd name="T11" fmla="*/ 323 w 323"/>
                <a:gd name="T12" fmla="*/ 456 h 4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3" h="456">
                  <a:moveTo>
                    <a:pt x="277" y="0"/>
                  </a:moveTo>
                  <a:cubicBezTo>
                    <a:pt x="300" y="90"/>
                    <a:pt x="323" y="180"/>
                    <a:pt x="277" y="256"/>
                  </a:cubicBezTo>
                  <a:cubicBezTo>
                    <a:pt x="231" y="332"/>
                    <a:pt x="115" y="394"/>
                    <a:pt x="0" y="456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endParaRPr kumimoji="1" lang="zh-CN" altLang="en-US" sz="2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9C844AFA-43DE-4F96-A4B2-867526B62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1032"/>
              <a:ext cx="19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9F12C5F2-8A05-4883-A3CF-F92BCC3F4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232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A9854415-8999-441F-9B01-DF2A9BF07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684"/>
              <a:ext cx="19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5FBCB705-4B6E-4730-8E38-A8D93EDEC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07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CBF17A08-3C06-4E77-8BE7-A33319B6F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" y="91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B05B60C8-2DCE-4C2E-9FC9-D69D64507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569"/>
              <a:ext cx="279" cy="2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461BB25C-3D18-4724-9B14-3753ECD1296B}"/>
              </a:ext>
            </a:extLst>
          </p:cNvPr>
          <p:cNvGrpSpPr>
            <a:grpSpLocks/>
          </p:cNvGrpSpPr>
          <p:nvPr/>
        </p:nvGrpSpPr>
        <p:grpSpPr bwMode="auto">
          <a:xfrm>
            <a:off x="4641851" y="596901"/>
            <a:ext cx="5832475" cy="1223963"/>
            <a:chOff x="1837" y="164"/>
            <a:chExt cx="3674" cy="77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471E1BE-DE88-4ADD-8826-F83D4B9490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232"/>
              <a:ext cx="828" cy="640"/>
              <a:chOff x="1931" y="984"/>
              <a:chExt cx="828" cy="640"/>
            </a:xfrm>
          </p:grpSpPr>
          <p:sp>
            <p:nvSpPr>
              <p:cNvPr id="37" name="Text Box 21">
                <a:extLst>
                  <a:ext uri="{FF2B5EF4-FFF2-40B4-BE49-F238E27FC236}">
                    <a16:creationId xmlns:a16="http://schemas.microsoft.com/office/drawing/2014/main" id="{4F813B3F-AA7F-48AB-992C-E8AE2BE9B8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64" cy="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0 </a:t>
                </a:r>
                <a:r>
                  <a:rPr kumimoji="1" lang="en-US" altLang="zh-CN" sz="2000" b="1" dirty="0">
                    <a:solidFill>
                      <a:srgbClr val="000000"/>
                    </a:solidFill>
                    <a:latin typeface="Times New Roman" pitchFamily="18" charset="0"/>
                  </a:rPr>
                  <a:t>   4    11</a:t>
                </a:r>
              </a:p>
              <a:p>
                <a:pPr eaLnBrk="1" hangingPunct="1"/>
                <a:r>
                  <a:rPr kumimoji="1" lang="en-US" altLang="zh-CN" sz="2000" b="1" dirty="0">
                    <a:solidFill>
                      <a:srgbClr val="000000"/>
                    </a:solidFill>
                    <a:latin typeface="Times New Roman" pitchFamily="18" charset="0"/>
                  </a:rPr>
                  <a:t>6    </a:t>
                </a:r>
                <a:r>
                  <a:rPr kumimoji="1"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kumimoji="1" lang="en-US" altLang="zh-CN" sz="2000" b="1" dirty="0">
                    <a:solidFill>
                      <a:srgbClr val="000000"/>
                    </a:solidFill>
                    <a:latin typeface="Times New Roman" pitchFamily="18" charset="0"/>
                  </a:rPr>
                  <a:t>     2</a:t>
                </a:r>
              </a:p>
              <a:p>
                <a:pPr eaLnBrk="1" hangingPunct="1"/>
                <a:r>
                  <a:rPr kumimoji="1" lang="en-US" altLang="zh-CN" sz="2000" b="1" dirty="0">
                    <a:solidFill>
                      <a:srgbClr val="000000"/>
                    </a:solidFill>
                    <a:latin typeface="Times New Roman" pitchFamily="18" charset="0"/>
                  </a:rPr>
                  <a:t>3   </a:t>
                </a:r>
                <a:r>
                  <a:rPr kumimoji="1" lang="zh-CN" altLang="en-US" sz="2000" b="1" dirty="0">
                    <a:solidFill>
                      <a:srgbClr val="000000"/>
                    </a:solidFill>
                    <a:latin typeface="宋体" panose="02010600030101010101" pitchFamily="2" charset="-122"/>
                    <a:sym typeface="Symbol" pitchFamily="18" charset="2"/>
                  </a:rPr>
                  <a:t>∞</a:t>
                </a:r>
                <a:r>
                  <a:rPr kumimoji="1" lang="zh-CN" altLang="zh-CN" sz="2000" b="1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kumimoji="1"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   0</a:t>
                </a:r>
                <a:endParaRPr kumimoji="1" lang="en-US" altLang="zh-CN" b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38" name="AutoShape 22">
                <a:extLst>
                  <a:ext uri="{FF2B5EF4-FFF2-40B4-BE49-F238E27FC236}">
                    <a16:creationId xmlns:a16="http://schemas.microsoft.com/office/drawing/2014/main" id="{59D81458-0656-44E6-98C0-8DB338EF7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endParaRPr kumimoji="1" lang="zh-CN" altLang="en-US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" name="AutoShape 23">
                <a:extLst>
                  <a:ext uri="{FF2B5EF4-FFF2-40B4-BE49-F238E27FC236}">
                    <a16:creationId xmlns:a16="http://schemas.microsoft.com/office/drawing/2014/main" id="{44524CED-131B-45C3-8DEE-BFB4ACA90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endParaRPr kumimoji="1" lang="zh-CN" altLang="en-US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019ED80C-0376-4BBA-81BB-5C90EFFDF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424"/>
              <a:ext cx="9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初始状态：</a:t>
              </a:r>
            </a:p>
          </p:txBody>
        </p:sp>
        <p:sp>
          <p:nvSpPr>
            <p:cNvPr id="23" name="Text Box 26">
              <a:extLst>
                <a:ext uri="{FF2B5EF4-FFF2-40B4-BE49-F238E27FC236}">
                  <a16:creationId xmlns:a16="http://schemas.microsoft.com/office/drawing/2014/main" id="{6A2B3BB6-7528-4DC4-906F-AC28E09DF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6" y="424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路径：</a:t>
              </a:r>
            </a:p>
          </p:txBody>
        </p:sp>
        <p:grpSp>
          <p:nvGrpSpPr>
            <p:cNvPr id="24" name="Group 25">
              <a:extLst>
                <a:ext uri="{FF2B5EF4-FFF2-40B4-BE49-F238E27FC236}">
                  <a16:creationId xmlns:a16="http://schemas.microsoft.com/office/drawing/2014/main" id="{29ACD73A-88A9-4958-B5B1-7B3077B4AE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2" y="164"/>
              <a:ext cx="1409" cy="771"/>
              <a:chOff x="4102" y="164"/>
              <a:chExt cx="1409" cy="771"/>
            </a:xfrm>
          </p:grpSpPr>
          <p:grpSp>
            <p:nvGrpSpPr>
              <p:cNvPr id="25" name="Group 28">
                <a:extLst>
                  <a:ext uri="{FF2B5EF4-FFF2-40B4-BE49-F238E27FC236}">
                    <a16:creationId xmlns:a16="http://schemas.microsoft.com/office/drawing/2014/main" id="{8AEC7044-38FF-4862-9930-4C574C316C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02" y="179"/>
                <a:ext cx="1409" cy="756"/>
                <a:chOff x="1578" y="2744"/>
                <a:chExt cx="1188" cy="756"/>
              </a:xfrm>
            </p:grpSpPr>
            <p:sp>
              <p:nvSpPr>
                <p:cNvPr id="32" name="Rectangle 29">
                  <a:extLst>
                    <a:ext uri="{FF2B5EF4-FFF2-40B4-BE49-F238E27FC236}">
                      <a16:creationId xmlns:a16="http://schemas.microsoft.com/office/drawing/2014/main" id="{180A3174-4EE6-44D8-9556-FF2EB76C1A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8" y="2744"/>
                  <a:ext cx="1188" cy="7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endParaRPr kumimoji="1" lang="zh-CN" altLang="en-US" sz="18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3" name="Line 30">
                  <a:extLst>
                    <a:ext uri="{FF2B5EF4-FFF2-40B4-BE49-F238E27FC236}">
                      <a16:creationId xmlns:a16="http://schemas.microsoft.com/office/drawing/2014/main" id="{A93C18BA-61F1-4C56-8A04-229240BF0D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8" y="2989"/>
                  <a:ext cx="1188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" name="Line 31">
                  <a:extLst>
                    <a:ext uri="{FF2B5EF4-FFF2-40B4-BE49-F238E27FC236}">
                      <a16:creationId xmlns:a16="http://schemas.microsoft.com/office/drawing/2014/main" id="{2167C732-FF7E-4A1E-ABA3-408E71AA4D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9" y="3244"/>
                  <a:ext cx="1176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" name="Line 32">
                  <a:extLst>
                    <a:ext uri="{FF2B5EF4-FFF2-40B4-BE49-F238E27FC236}">
                      <a16:creationId xmlns:a16="http://schemas.microsoft.com/office/drawing/2014/main" id="{63C5A5D5-33D1-47CF-97E3-B915134EB0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56" y="2744"/>
                  <a:ext cx="0" cy="7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" name="Line 33">
                  <a:extLst>
                    <a:ext uri="{FF2B5EF4-FFF2-40B4-BE49-F238E27FC236}">
                      <a16:creationId xmlns:a16="http://schemas.microsoft.com/office/drawing/2014/main" id="{0E5E1928-E865-4E9A-B6F2-2AF2007E80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67" y="2744"/>
                  <a:ext cx="0" cy="7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6" name="Group 32">
                <a:extLst>
                  <a:ext uri="{FF2B5EF4-FFF2-40B4-BE49-F238E27FC236}">
                    <a16:creationId xmlns:a16="http://schemas.microsoft.com/office/drawing/2014/main" id="{0948D57F-50EA-492E-AF28-5C7C3E0A5E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2" y="164"/>
                <a:ext cx="1333" cy="771"/>
                <a:chOff x="4132" y="164"/>
                <a:chExt cx="1333" cy="771"/>
              </a:xfrm>
            </p:grpSpPr>
            <p:sp>
              <p:nvSpPr>
                <p:cNvPr id="27" name="Text Box 35">
                  <a:extLst>
                    <a:ext uri="{FF2B5EF4-FFF2-40B4-BE49-F238E27FC236}">
                      <a16:creationId xmlns:a16="http://schemas.microsoft.com/office/drawing/2014/main" id="{75873996-9F3B-4383-856E-F88972B2AC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34" y="418"/>
                  <a:ext cx="42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800" b="1">
                      <a:solidFill>
                        <a:srgbClr val="000000"/>
                      </a:solidFill>
                      <a:latin typeface="Verdana" pitchFamily="34" charset="0"/>
                    </a:rPr>
                    <a:t>BA</a:t>
                  </a:r>
                </a:p>
              </p:txBody>
            </p:sp>
            <p:sp>
              <p:nvSpPr>
                <p:cNvPr id="28" name="Text Box 36">
                  <a:extLst>
                    <a:ext uri="{FF2B5EF4-FFF2-40B4-BE49-F238E27FC236}">
                      <a16:creationId xmlns:a16="http://schemas.microsoft.com/office/drawing/2014/main" id="{70D949A8-51D2-4D06-B1BA-3B966F4996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32" y="685"/>
                  <a:ext cx="4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800" b="1">
                      <a:solidFill>
                        <a:srgbClr val="000000"/>
                      </a:solidFill>
                      <a:latin typeface="Verdana" pitchFamily="34" charset="0"/>
                    </a:rPr>
                    <a:t>CA</a:t>
                  </a:r>
                </a:p>
              </p:txBody>
            </p:sp>
            <p:sp>
              <p:nvSpPr>
                <p:cNvPr id="29" name="Text Box 35">
                  <a:extLst>
                    <a:ext uri="{FF2B5EF4-FFF2-40B4-BE49-F238E27FC236}">
                      <a16:creationId xmlns:a16="http://schemas.microsoft.com/office/drawing/2014/main" id="{3D8DA3F3-EF87-4541-97EB-E3599300E5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58" y="164"/>
                  <a:ext cx="453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800" b="1">
                      <a:solidFill>
                        <a:srgbClr val="000000"/>
                      </a:solidFill>
                      <a:latin typeface="Verdana" pitchFamily="34" charset="0"/>
                    </a:rPr>
                    <a:t>AB</a:t>
                  </a:r>
                </a:p>
              </p:txBody>
            </p:sp>
            <p:sp>
              <p:nvSpPr>
                <p:cNvPr id="30" name="Text Box 35">
                  <a:extLst>
                    <a:ext uri="{FF2B5EF4-FFF2-40B4-BE49-F238E27FC236}">
                      <a16:creationId xmlns:a16="http://schemas.microsoft.com/office/drawing/2014/main" id="{778CE9B9-D6D9-45F9-A5F2-DF18733B8F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57" y="164"/>
                  <a:ext cx="408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800" b="1">
                      <a:solidFill>
                        <a:srgbClr val="000000"/>
                      </a:solidFill>
                      <a:latin typeface="Verdana" pitchFamily="34" charset="0"/>
                    </a:rPr>
                    <a:t>AC</a:t>
                  </a:r>
                </a:p>
              </p:txBody>
            </p:sp>
            <p:sp>
              <p:nvSpPr>
                <p:cNvPr id="31" name="Text Box 35">
                  <a:extLst>
                    <a:ext uri="{FF2B5EF4-FFF2-40B4-BE49-F238E27FC236}">
                      <a16:creationId xmlns:a16="http://schemas.microsoft.com/office/drawing/2014/main" id="{810865FD-824D-4B1B-B3C8-3AD51815FC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58" y="418"/>
                  <a:ext cx="40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800" b="1">
                      <a:solidFill>
                        <a:srgbClr val="000000"/>
                      </a:solidFill>
                      <a:latin typeface="Verdana" pitchFamily="34" charset="0"/>
                    </a:rPr>
                    <a:t>BC</a:t>
                  </a:r>
                </a:p>
              </p:txBody>
            </p:sp>
          </p:grpSp>
        </p:grpSp>
      </p:grpSp>
      <p:grpSp>
        <p:nvGrpSpPr>
          <p:cNvPr id="40" name="Group 38">
            <a:extLst>
              <a:ext uri="{FF2B5EF4-FFF2-40B4-BE49-F238E27FC236}">
                <a16:creationId xmlns:a16="http://schemas.microsoft.com/office/drawing/2014/main" id="{14EFD861-2865-425F-93CB-F4032348EED0}"/>
              </a:ext>
            </a:extLst>
          </p:cNvPr>
          <p:cNvGrpSpPr>
            <a:grpSpLocks/>
          </p:cNvGrpSpPr>
          <p:nvPr/>
        </p:nvGrpSpPr>
        <p:grpSpPr bwMode="auto">
          <a:xfrm>
            <a:off x="3633787" y="2125663"/>
            <a:ext cx="6840538" cy="1244600"/>
            <a:chOff x="1202" y="1117"/>
            <a:chExt cx="4309" cy="784"/>
          </a:xfrm>
        </p:grpSpPr>
        <p:grpSp>
          <p:nvGrpSpPr>
            <p:cNvPr id="41" name="Group 39">
              <a:extLst>
                <a:ext uri="{FF2B5EF4-FFF2-40B4-BE49-F238E27FC236}">
                  <a16:creationId xmlns:a16="http://schemas.microsoft.com/office/drawing/2014/main" id="{6398F3A2-6C35-45EC-AA07-E2D97D920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2" y="1192"/>
              <a:ext cx="2326" cy="634"/>
              <a:chOff x="1202" y="1172"/>
              <a:chExt cx="2326" cy="634"/>
            </a:xfrm>
          </p:grpSpPr>
          <p:grpSp>
            <p:nvGrpSpPr>
              <p:cNvPr id="57" name="Group 58">
                <a:extLst>
                  <a:ext uri="{FF2B5EF4-FFF2-40B4-BE49-F238E27FC236}">
                    <a16:creationId xmlns:a16="http://schemas.microsoft.com/office/drawing/2014/main" id="{FC0599E1-E32C-45AC-8AD5-1AE5A5FE50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0" y="1172"/>
                <a:ext cx="828" cy="634"/>
                <a:chOff x="1931" y="984"/>
                <a:chExt cx="828" cy="634"/>
              </a:xfrm>
            </p:grpSpPr>
            <p:sp>
              <p:nvSpPr>
                <p:cNvPr id="59" name="Text Box 59">
                  <a:extLst>
                    <a:ext uri="{FF2B5EF4-FFF2-40B4-BE49-F238E27FC236}">
                      <a16:creationId xmlns:a16="http://schemas.microsoft.com/office/drawing/2014/main" id="{4B6C59D4-CD31-4E09-A24C-986EC33C7C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56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>
                      <a:solidFill>
                        <a:srgbClr val="000000"/>
                      </a:solidFill>
                      <a:latin typeface="Times New Roman" pitchFamily="18" charset="0"/>
                    </a:rPr>
                    <a:t>0    </a:t>
                  </a:r>
                  <a:r>
                    <a:rPr kumimoji="1" lang="en-US" altLang="zh-CN" sz="2000" b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4    11</a:t>
                  </a:r>
                </a:p>
                <a:p>
                  <a:pPr eaLnBrk="1" hangingPunct="1"/>
                  <a:r>
                    <a:rPr kumimoji="1" lang="en-US" altLang="zh-CN" sz="2000" b="1">
                      <a:solidFill>
                        <a:srgbClr val="000000"/>
                      </a:solidFill>
                      <a:latin typeface="Times New Roman" pitchFamily="18" charset="0"/>
                    </a:rPr>
                    <a:t>6    0     </a:t>
                  </a:r>
                  <a:r>
                    <a:rPr kumimoji="1" lang="en-US" altLang="zh-CN" sz="2000" b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  <a:p>
                  <a:pPr eaLnBrk="1" hangingPunct="1"/>
                  <a:r>
                    <a:rPr kumimoji="1" lang="en-US" altLang="zh-CN" sz="2000" b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3    </a:t>
                  </a:r>
                  <a:r>
                    <a:rPr kumimoji="1" lang="zh-CN" altLang="zh-CN" sz="2000" b="1">
                      <a:solidFill>
                        <a:srgbClr val="0000FF"/>
                      </a:solidFill>
                      <a:latin typeface="Times New Roman" pitchFamily="18" charset="0"/>
                      <a:sym typeface="Symbol" pitchFamily="18" charset="2"/>
                    </a:rPr>
                    <a:t>7</a:t>
                  </a:r>
                  <a:r>
                    <a:rPr kumimoji="1" lang="zh-CN" altLang="zh-CN" sz="2000" b="1">
                      <a:solidFill>
                        <a:srgbClr val="000000"/>
                      </a:solidFill>
                      <a:latin typeface="Times New Roman" pitchFamily="18" charset="0"/>
                      <a:sym typeface="Symbol" pitchFamily="18" charset="2"/>
                    </a:rPr>
                    <a:t>   </a:t>
                  </a:r>
                  <a:r>
                    <a:rPr kumimoji="1" lang="zh-CN" altLang="en-US" sz="2000" b="1">
                      <a:solidFill>
                        <a:srgbClr val="000000"/>
                      </a:solidFill>
                      <a:latin typeface="Times New Roman" pitchFamily="18" charset="0"/>
                      <a:sym typeface="Symbol" pitchFamily="18" charset="2"/>
                    </a:rPr>
                    <a:t> </a:t>
                  </a:r>
                  <a:r>
                    <a:rPr kumimoji="1" lang="zh-CN" altLang="zh-CN" sz="2000" b="1">
                      <a:solidFill>
                        <a:srgbClr val="000000"/>
                      </a:solidFill>
                      <a:latin typeface="Times New Roman" pitchFamily="18" charset="0"/>
                      <a:sym typeface="Symbol" pitchFamily="18" charset="2"/>
                    </a:rPr>
                    <a:t> 0</a:t>
                  </a:r>
                  <a:endParaRPr kumimoji="1" lang="en-US" altLang="zh-CN" b="1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60" name="AutoShape 60">
                  <a:extLst>
                    <a:ext uri="{FF2B5EF4-FFF2-40B4-BE49-F238E27FC236}">
                      <a16:creationId xmlns:a16="http://schemas.microsoft.com/office/drawing/2014/main" id="{A2E795E0-C776-4BB1-A36E-A20526B35D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489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endParaRPr kumimoji="1" lang="zh-CN" altLang="en-US" sz="20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1" name="AutoShape 61">
                  <a:extLst>
                    <a:ext uri="{FF2B5EF4-FFF2-40B4-BE49-F238E27FC236}">
                      <a16:creationId xmlns:a16="http://schemas.microsoft.com/office/drawing/2014/main" id="{709655EA-DD78-4D9E-A944-9960D7F70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2" y="1066"/>
                  <a:ext cx="47" cy="47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endParaRPr kumimoji="1" lang="zh-CN" altLang="en-US" sz="20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58" name="Text Box 62">
                <a:extLst>
                  <a:ext uri="{FF2B5EF4-FFF2-40B4-BE49-F238E27FC236}">
                    <a16:creationId xmlns:a16="http://schemas.microsoft.com/office/drawing/2014/main" id="{C29267A5-2B2E-4745-9A55-D3B9C77C53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1364"/>
                <a:ext cx="165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在</a:t>
                </a:r>
                <a:r>
                  <a:rPr kumimoji="1" lang="en-US" altLang="zh-CN" sz="20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r>
                  <a:rPr kumimoji="1" lang="zh-CN" altLang="en-US" sz="20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kumimoji="1" lang="en-US" altLang="zh-CN" sz="20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r>
                  <a:rPr kumimoji="1" lang="zh-CN" altLang="en-US" sz="20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之间加入</a:t>
                </a:r>
                <a:r>
                  <a:rPr kumimoji="1" lang="en-US" altLang="zh-CN" sz="20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kumimoji="1" lang="zh-CN" altLang="en-US" sz="20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：</a:t>
                </a:r>
              </a:p>
            </p:txBody>
          </p:sp>
        </p:grpSp>
        <p:sp>
          <p:nvSpPr>
            <p:cNvPr id="42" name="Text Box 64">
              <a:extLst>
                <a:ext uri="{FF2B5EF4-FFF2-40B4-BE49-F238E27FC236}">
                  <a16:creationId xmlns:a16="http://schemas.microsoft.com/office/drawing/2014/main" id="{384F99C5-D3D7-4C24-A5DA-6E38590B1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6" y="1384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路径：</a:t>
              </a:r>
            </a:p>
          </p:txBody>
        </p:sp>
        <p:grpSp>
          <p:nvGrpSpPr>
            <p:cNvPr id="43" name="Group 46">
              <a:extLst>
                <a:ext uri="{FF2B5EF4-FFF2-40B4-BE49-F238E27FC236}">
                  <a16:creationId xmlns:a16="http://schemas.microsoft.com/office/drawing/2014/main" id="{D0FCD443-576F-4582-BE7D-998A95C062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2" y="1117"/>
              <a:ext cx="1409" cy="784"/>
              <a:chOff x="4102" y="1117"/>
              <a:chExt cx="1409" cy="784"/>
            </a:xfrm>
          </p:grpSpPr>
          <p:grpSp>
            <p:nvGrpSpPr>
              <p:cNvPr id="44" name="Group 66">
                <a:extLst>
                  <a:ext uri="{FF2B5EF4-FFF2-40B4-BE49-F238E27FC236}">
                    <a16:creationId xmlns:a16="http://schemas.microsoft.com/office/drawing/2014/main" id="{626A1570-7F9D-4930-9D68-636D148308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02" y="1145"/>
                <a:ext cx="1409" cy="756"/>
                <a:chOff x="1578" y="2744"/>
                <a:chExt cx="1188" cy="756"/>
              </a:xfrm>
            </p:grpSpPr>
            <p:sp>
              <p:nvSpPr>
                <p:cNvPr id="52" name="Rectangle 67">
                  <a:extLst>
                    <a:ext uri="{FF2B5EF4-FFF2-40B4-BE49-F238E27FC236}">
                      <a16:creationId xmlns:a16="http://schemas.microsoft.com/office/drawing/2014/main" id="{3AD3E64E-B304-463E-8262-0FB0B9F0DA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8" y="2744"/>
                  <a:ext cx="1188" cy="7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endParaRPr kumimoji="1" lang="zh-CN" altLang="en-US" sz="20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3" name="Line 68">
                  <a:extLst>
                    <a:ext uri="{FF2B5EF4-FFF2-40B4-BE49-F238E27FC236}">
                      <a16:creationId xmlns:a16="http://schemas.microsoft.com/office/drawing/2014/main" id="{2860286C-5492-4DFB-82CE-2B1B2D2604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8" y="2989"/>
                  <a:ext cx="1188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4" name="Line 69">
                  <a:extLst>
                    <a:ext uri="{FF2B5EF4-FFF2-40B4-BE49-F238E27FC236}">
                      <a16:creationId xmlns:a16="http://schemas.microsoft.com/office/drawing/2014/main" id="{98F76D8A-A4B4-421C-9E55-685114762F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9" y="3244"/>
                  <a:ext cx="1176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Line 70">
                  <a:extLst>
                    <a:ext uri="{FF2B5EF4-FFF2-40B4-BE49-F238E27FC236}">
                      <a16:creationId xmlns:a16="http://schemas.microsoft.com/office/drawing/2014/main" id="{39240842-FC9D-4945-8344-C18038DE49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56" y="2744"/>
                  <a:ext cx="0" cy="7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Line 71">
                  <a:extLst>
                    <a:ext uri="{FF2B5EF4-FFF2-40B4-BE49-F238E27FC236}">
                      <a16:creationId xmlns:a16="http://schemas.microsoft.com/office/drawing/2014/main" id="{8208274D-F018-4E1B-98FC-281FB700E6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67" y="2744"/>
                  <a:ext cx="0" cy="7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5" name="Text Box 74">
                <a:extLst>
                  <a:ext uri="{FF2B5EF4-FFF2-40B4-BE49-F238E27FC236}">
                    <a16:creationId xmlns:a16="http://schemas.microsoft.com/office/drawing/2014/main" id="{D97FD775-28CF-40BC-929F-B0667754E6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7" y="1651"/>
                <a:ext cx="45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rgbClr val="0000FF"/>
                    </a:solidFill>
                    <a:latin typeface="Verdana" pitchFamily="34" charset="0"/>
                  </a:rPr>
                  <a:t>CAB</a:t>
                </a:r>
              </a:p>
            </p:txBody>
          </p:sp>
          <p:grpSp>
            <p:nvGrpSpPr>
              <p:cNvPr id="46" name="Group 54">
                <a:extLst>
                  <a:ext uri="{FF2B5EF4-FFF2-40B4-BE49-F238E27FC236}">
                    <a16:creationId xmlns:a16="http://schemas.microsoft.com/office/drawing/2014/main" id="{739B4EE3-80E6-4B0A-B25C-503DF077A0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2" y="1117"/>
                <a:ext cx="1333" cy="771"/>
                <a:chOff x="4132" y="164"/>
                <a:chExt cx="1333" cy="771"/>
              </a:xfrm>
            </p:grpSpPr>
            <p:sp>
              <p:nvSpPr>
                <p:cNvPr id="47" name="Text Box 35">
                  <a:extLst>
                    <a:ext uri="{FF2B5EF4-FFF2-40B4-BE49-F238E27FC236}">
                      <a16:creationId xmlns:a16="http://schemas.microsoft.com/office/drawing/2014/main" id="{73E23445-B4C6-4E9D-A443-CEBE1DDDF1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34" y="418"/>
                  <a:ext cx="42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800" b="1">
                      <a:solidFill>
                        <a:srgbClr val="000000"/>
                      </a:solidFill>
                      <a:latin typeface="Verdana" pitchFamily="34" charset="0"/>
                    </a:rPr>
                    <a:t>BA</a:t>
                  </a:r>
                </a:p>
              </p:txBody>
            </p:sp>
            <p:sp>
              <p:nvSpPr>
                <p:cNvPr id="48" name="Text Box 36">
                  <a:extLst>
                    <a:ext uri="{FF2B5EF4-FFF2-40B4-BE49-F238E27FC236}">
                      <a16:creationId xmlns:a16="http://schemas.microsoft.com/office/drawing/2014/main" id="{29EB8464-5E0B-41C0-AE79-FEC9612F08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32" y="685"/>
                  <a:ext cx="4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800" b="1">
                      <a:solidFill>
                        <a:srgbClr val="000000"/>
                      </a:solidFill>
                      <a:latin typeface="Verdana" pitchFamily="34" charset="0"/>
                    </a:rPr>
                    <a:t>CA</a:t>
                  </a:r>
                </a:p>
              </p:txBody>
            </p:sp>
            <p:sp>
              <p:nvSpPr>
                <p:cNvPr id="49" name="Text Box 35">
                  <a:extLst>
                    <a:ext uri="{FF2B5EF4-FFF2-40B4-BE49-F238E27FC236}">
                      <a16:creationId xmlns:a16="http://schemas.microsoft.com/office/drawing/2014/main" id="{325CB842-3B6D-4EA8-ABAB-6867EBF52E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58" y="164"/>
                  <a:ext cx="453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800" b="1">
                      <a:solidFill>
                        <a:srgbClr val="000000"/>
                      </a:solidFill>
                      <a:latin typeface="Verdana" pitchFamily="34" charset="0"/>
                    </a:rPr>
                    <a:t>AB</a:t>
                  </a:r>
                </a:p>
              </p:txBody>
            </p:sp>
            <p:sp>
              <p:nvSpPr>
                <p:cNvPr id="50" name="Text Box 35">
                  <a:extLst>
                    <a:ext uri="{FF2B5EF4-FFF2-40B4-BE49-F238E27FC236}">
                      <a16:creationId xmlns:a16="http://schemas.microsoft.com/office/drawing/2014/main" id="{3A1187EA-6A15-4DA7-90FF-07FA9B6B0B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57" y="164"/>
                  <a:ext cx="408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800" b="1">
                      <a:solidFill>
                        <a:srgbClr val="000000"/>
                      </a:solidFill>
                      <a:latin typeface="Verdana" pitchFamily="34" charset="0"/>
                    </a:rPr>
                    <a:t>AC</a:t>
                  </a:r>
                </a:p>
              </p:txBody>
            </p:sp>
            <p:sp>
              <p:nvSpPr>
                <p:cNvPr id="51" name="Text Box 35">
                  <a:extLst>
                    <a:ext uri="{FF2B5EF4-FFF2-40B4-BE49-F238E27FC236}">
                      <a16:creationId xmlns:a16="http://schemas.microsoft.com/office/drawing/2014/main" id="{50400D7B-DB05-425B-AC3B-18F81980F2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58" y="418"/>
                  <a:ext cx="40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82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800" b="1">
                      <a:solidFill>
                        <a:srgbClr val="000000"/>
                      </a:solidFill>
                      <a:latin typeface="Verdana" pitchFamily="34" charset="0"/>
                    </a:rPr>
                    <a:t>BC</a:t>
                  </a:r>
                </a:p>
              </p:txBody>
            </p:sp>
          </p:grpSp>
        </p:grpSp>
      </p:grpSp>
      <p:grpSp>
        <p:nvGrpSpPr>
          <p:cNvPr id="62" name="Group 60">
            <a:extLst>
              <a:ext uri="{FF2B5EF4-FFF2-40B4-BE49-F238E27FC236}">
                <a16:creationId xmlns:a16="http://schemas.microsoft.com/office/drawing/2014/main" id="{C2F5C1C9-6FEA-4BCA-B4E5-B877CBD045F4}"/>
              </a:ext>
            </a:extLst>
          </p:cNvPr>
          <p:cNvGrpSpPr>
            <a:grpSpLocks/>
          </p:cNvGrpSpPr>
          <p:nvPr/>
        </p:nvGrpSpPr>
        <p:grpSpPr bwMode="auto">
          <a:xfrm>
            <a:off x="3622675" y="3675063"/>
            <a:ext cx="6851650" cy="1223962"/>
            <a:chOff x="1195" y="2111"/>
            <a:chExt cx="4316" cy="771"/>
          </a:xfrm>
        </p:grpSpPr>
        <p:grpSp>
          <p:nvGrpSpPr>
            <p:cNvPr id="63" name="Group 61">
              <a:extLst>
                <a:ext uri="{FF2B5EF4-FFF2-40B4-BE49-F238E27FC236}">
                  <a16:creationId xmlns:a16="http://schemas.microsoft.com/office/drawing/2014/main" id="{93D13EE4-DBDD-4E1D-A66E-FDDBF9368C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5" y="2179"/>
              <a:ext cx="2333" cy="634"/>
              <a:chOff x="1195" y="2138"/>
              <a:chExt cx="2333" cy="634"/>
            </a:xfrm>
          </p:grpSpPr>
          <p:grpSp>
            <p:nvGrpSpPr>
              <p:cNvPr id="78" name="Group 39">
                <a:extLst>
                  <a:ext uri="{FF2B5EF4-FFF2-40B4-BE49-F238E27FC236}">
                    <a16:creationId xmlns:a16="http://schemas.microsoft.com/office/drawing/2014/main" id="{3A820524-2312-4BB5-B4B7-76A69C9E1B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0" y="2138"/>
                <a:ext cx="828" cy="634"/>
                <a:chOff x="1931" y="984"/>
                <a:chExt cx="828" cy="634"/>
              </a:xfrm>
            </p:grpSpPr>
            <p:sp>
              <p:nvSpPr>
                <p:cNvPr id="80" name="Text Box 40">
                  <a:extLst>
                    <a:ext uri="{FF2B5EF4-FFF2-40B4-BE49-F238E27FC236}">
                      <a16:creationId xmlns:a16="http://schemas.microsoft.com/office/drawing/2014/main" id="{ACE87007-A5AB-4C13-971D-E3EE5B4B09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16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>
                      <a:solidFill>
                        <a:srgbClr val="000000"/>
                      </a:solidFill>
                      <a:latin typeface="Times New Roman" pitchFamily="18" charset="0"/>
                    </a:rPr>
                    <a:t>0    </a:t>
                  </a:r>
                  <a:r>
                    <a:rPr kumimoji="1" lang="en-US" altLang="zh-CN" sz="2000" b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4     </a:t>
                  </a:r>
                  <a:r>
                    <a:rPr kumimoji="1" lang="en-US" altLang="zh-CN" sz="2000" b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6</a:t>
                  </a:r>
                </a:p>
                <a:p>
                  <a:pPr eaLnBrk="1" hangingPunct="1"/>
                  <a:r>
                    <a:rPr kumimoji="1" lang="en-US" altLang="zh-CN" sz="2000" b="1">
                      <a:solidFill>
                        <a:srgbClr val="000000"/>
                      </a:solidFill>
                      <a:latin typeface="Times New Roman" pitchFamily="18" charset="0"/>
                    </a:rPr>
                    <a:t>6    0     </a:t>
                  </a:r>
                  <a:r>
                    <a:rPr kumimoji="1" lang="en-US" altLang="zh-CN" sz="2000" b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  <a:p>
                  <a:pPr eaLnBrk="1" hangingPunct="1"/>
                  <a:r>
                    <a:rPr kumimoji="1" lang="en-US" altLang="zh-CN" sz="2000" b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3    </a:t>
                  </a:r>
                  <a:r>
                    <a:rPr kumimoji="1" lang="zh-CN" altLang="zh-CN" sz="2000" b="1">
                      <a:solidFill>
                        <a:srgbClr val="000000"/>
                      </a:solidFill>
                      <a:latin typeface="Times New Roman" pitchFamily="18" charset="0"/>
                      <a:sym typeface="Symbol" pitchFamily="18" charset="2"/>
                    </a:rPr>
                    <a:t>7    </a:t>
                  </a:r>
                  <a:r>
                    <a:rPr kumimoji="1" lang="zh-CN" altLang="en-US" sz="2000" b="1">
                      <a:solidFill>
                        <a:srgbClr val="000000"/>
                      </a:solidFill>
                      <a:latin typeface="Times New Roman" pitchFamily="18" charset="0"/>
                      <a:sym typeface="Symbol" pitchFamily="18" charset="2"/>
                    </a:rPr>
                    <a:t> </a:t>
                  </a:r>
                  <a:r>
                    <a:rPr kumimoji="1" lang="zh-CN" altLang="zh-CN" sz="2000" b="1">
                      <a:solidFill>
                        <a:srgbClr val="000000"/>
                      </a:solidFill>
                      <a:latin typeface="Times New Roman" pitchFamily="18" charset="0"/>
                      <a:sym typeface="Symbol" pitchFamily="18" charset="2"/>
                    </a:rPr>
                    <a:t>0</a:t>
                  </a:r>
                  <a:endParaRPr kumimoji="1" lang="en-US" altLang="zh-CN" b="1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81" name="AutoShape 41">
                  <a:extLst>
                    <a:ext uri="{FF2B5EF4-FFF2-40B4-BE49-F238E27FC236}">
                      <a16:creationId xmlns:a16="http://schemas.microsoft.com/office/drawing/2014/main" id="{33CF7285-AC00-418E-887E-45BB0BB0DF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489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endParaRPr kumimoji="1" lang="zh-CN" altLang="en-US" sz="20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2" name="AutoShape 42">
                  <a:extLst>
                    <a:ext uri="{FF2B5EF4-FFF2-40B4-BE49-F238E27FC236}">
                      <a16:creationId xmlns:a16="http://schemas.microsoft.com/office/drawing/2014/main" id="{C3D3D200-68D4-4114-BBFD-B4D419809F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2" y="1066"/>
                  <a:ext cx="47" cy="47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endParaRPr kumimoji="1" lang="zh-CN" altLang="en-US" sz="20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9" name="Text Box 43">
                <a:extLst>
                  <a:ext uri="{FF2B5EF4-FFF2-40B4-BE49-F238E27FC236}">
                    <a16:creationId xmlns:a16="http://schemas.microsoft.com/office/drawing/2014/main" id="{50619C51-EE3F-4298-8F97-6FA1661D5E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5" y="2330"/>
                <a:ext cx="165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在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kumimoji="1" lang="zh-CN" altLang="en-US" sz="20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r>
                  <a:rPr kumimoji="1" lang="zh-CN" altLang="en-US" sz="20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之间加入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r>
                  <a:rPr kumimoji="1" lang="zh-CN" altLang="en-US" sz="20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：</a:t>
                </a:r>
              </a:p>
            </p:txBody>
          </p:sp>
        </p:grpSp>
        <p:sp>
          <p:nvSpPr>
            <p:cNvPr id="64" name="Text Box 45">
              <a:extLst>
                <a:ext uri="{FF2B5EF4-FFF2-40B4-BE49-F238E27FC236}">
                  <a16:creationId xmlns:a16="http://schemas.microsoft.com/office/drawing/2014/main" id="{A96ED064-412A-4993-B184-DCE50B3B5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6" y="2371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路径：</a:t>
              </a:r>
            </a:p>
          </p:txBody>
        </p:sp>
        <p:grpSp>
          <p:nvGrpSpPr>
            <p:cNvPr id="65" name="Group 68">
              <a:extLst>
                <a:ext uri="{FF2B5EF4-FFF2-40B4-BE49-F238E27FC236}">
                  <a16:creationId xmlns:a16="http://schemas.microsoft.com/office/drawing/2014/main" id="{4F7D3B71-65B6-4BED-8DDE-062B124119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5" y="2111"/>
              <a:ext cx="1416" cy="771"/>
              <a:chOff x="4095" y="2111"/>
              <a:chExt cx="1416" cy="771"/>
            </a:xfrm>
          </p:grpSpPr>
          <p:grpSp>
            <p:nvGrpSpPr>
              <p:cNvPr id="66" name="Group 47">
                <a:extLst>
                  <a:ext uri="{FF2B5EF4-FFF2-40B4-BE49-F238E27FC236}">
                    <a16:creationId xmlns:a16="http://schemas.microsoft.com/office/drawing/2014/main" id="{F47C027D-7D15-4D92-AEB6-478F289ECB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95" y="2111"/>
                <a:ext cx="1409" cy="756"/>
                <a:chOff x="1578" y="2744"/>
                <a:chExt cx="1188" cy="756"/>
              </a:xfrm>
            </p:grpSpPr>
            <p:sp>
              <p:nvSpPr>
                <p:cNvPr id="73" name="Rectangle 48">
                  <a:extLst>
                    <a:ext uri="{FF2B5EF4-FFF2-40B4-BE49-F238E27FC236}">
                      <a16:creationId xmlns:a16="http://schemas.microsoft.com/office/drawing/2014/main" id="{6A7BE4A3-AA35-4377-9665-F36263DA9C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8" y="2744"/>
                  <a:ext cx="1188" cy="7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endParaRPr kumimoji="1" lang="zh-CN" altLang="en-US" sz="20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4" name="Line 49">
                  <a:extLst>
                    <a:ext uri="{FF2B5EF4-FFF2-40B4-BE49-F238E27FC236}">
                      <a16:creationId xmlns:a16="http://schemas.microsoft.com/office/drawing/2014/main" id="{FF04F54D-06CB-4935-BB97-6D55D7A922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8" y="2989"/>
                  <a:ext cx="1188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Line 50">
                  <a:extLst>
                    <a:ext uri="{FF2B5EF4-FFF2-40B4-BE49-F238E27FC236}">
                      <a16:creationId xmlns:a16="http://schemas.microsoft.com/office/drawing/2014/main" id="{B74A4C69-39A8-40B1-8B7E-25AF352521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9" y="3244"/>
                  <a:ext cx="1176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Line 51">
                  <a:extLst>
                    <a:ext uri="{FF2B5EF4-FFF2-40B4-BE49-F238E27FC236}">
                      <a16:creationId xmlns:a16="http://schemas.microsoft.com/office/drawing/2014/main" id="{E7E17CA2-1A01-445E-899B-B3063888D0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56" y="2744"/>
                  <a:ext cx="0" cy="7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" name="Line 52">
                  <a:extLst>
                    <a:ext uri="{FF2B5EF4-FFF2-40B4-BE49-F238E27FC236}">
                      <a16:creationId xmlns:a16="http://schemas.microsoft.com/office/drawing/2014/main" id="{67CBAD7E-8C8C-454B-947C-0182E900BA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67" y="2744"/>
                  <a:ext cx="0" cy="7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7" name="Text Box 35">
                <a:extLst>
                  <a:ext uri="{FF2B5EF4-FFF2-40B4-BE49-F238E27FC236}">
                    <a16:creationId xmlns:a16="http://schemas.microsoft.com/office/drawing/2014/main" id="{7A71D857-FA34-4E88-8524-798A9A6F1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4" y="2365"/>
                <a:ext cx="4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46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>
                    <a:solidFill>
                      <a:srgbClr val="000000"/>
                    </a:solidFill>
                    <a:latin typeface="Verdana" pitchFamily="34" charset="0"/>
                  </a:rPr>
                  <a:t>BA</a:t>
                </a:r>
              </a:p>
            </p:txBody>
          </p:sp>
          <p:sp>
            <p:nvSpPr>
              <p:cNvPr id="68" name="Text Box 36">
                <a:extLst>
                  <a:ext uri="{FF2B5EF4-FFF2-40B4-BE49-F238E27FC236}">
                    <a16:creationId xmlns:a16="http://schemas.microsoft.com/office/drawing/2014/main" id="{1FA4C4FE-74D6-4F6A-B5ED-AB4BAA2643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2" y="2632"/>
                <a:ext cx="41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46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>
                    <a:solidFill>
                      <a:srgbClr val="000000"/>
                    </a:solidFill>
                    <a:latin typeface="Verdana" pitchFamily="34" charset="0"/>
                  </a:rPr>
                  <a:t>CA</a:t>
                </a:r>
              </a:p>
            </p:txBody>
          </p:sp>
          <p:sp>
            <p:nvSpPr>
              <p:cNvPr id="69" name="Text Box 35">
                <a:extLst>
                  <a:ext uri="{FF2B5EF4-FFF2-40B4-BE49-F238E27FC236}">
                    <a16:creationId xmlns:a16="http://schemas.microsoft.com/office/drawing/2014/main" id="{0CD83CA6-C3B6-4403-8A57-2594AA2A79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8" y="2111"/>
                <a:ext cx="45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46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>
                    <a:solidFill>
                      <a:srgbClr val="000000"/>
                    </a:solidFill>
                    <a:latin typeface="Verdana" pitchFamily="34" charset="0"/>
                  </a:rPr>
                  <a:t>AB</a:t>
                </a:r>
              </a:p>
            </p:txBody>
          </p:sp>
          <p:sp>
            <p:nvSpPr>
              <p:cNvPr id="70" name="Text Box 35">
                <a:extLst>
                  <a:ext uri="{FF2B5EF4-FFF2-40B4-BE49-F238E27FC236}">
                    <a16:creationId xmlns:a16="http://schemas.microsoft.com/office/drawing/2014/main" id="{6DD1F758-DE09-46B7-9234-381645F661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8" y="2111"/>
                <a:ext cx="45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46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rgbClr val="0000FF"/>
                    </a:solidFill>
                    <a:latin typeface="Verdana" pitchFamily="34" charset="0"/>
                  </a:rPr>
                  <a:t>ABC</a:t>
                </a:r>
              </a:p>
            </p:txBody>
          </p:sp>
          <p:sp>
            <p:nvSpPr>
              <p:cNvPr id="71" name="Text Box 35">
                <a:extLst>
                  <a:ext uri="{FF2B5EF4-FFF2-40B4-BE49-F238E27FC236}">
                    <a16:creationId xmlns:a16="http://schemas.microsoft.com/office/drawing/2014/main" id="{7434ABB9-BD0A-4807-B171-F1D84185A6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9" y="2365"/>
                <a:ext cx="4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46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>
                    <a:solidFill>
                      <a:srgbClr val="000000"/>
                    </a:solidFill>
                    <a:latin typeface="Verdana" pitchFamily="34" charset="0"/>
                  </a:rPr>
                  <a:t>BC</a:t>
                </a:r>
              </a:p>
            </p:txBody>
          </p:sp>
          <p:sp>
            <p:nvSpPr>
              <p:cNvPr id="72" name="Text Box 74">
                <a:extLst>
                  <a:ext uri="{FF2B5EF4-FFF2-40B4-BE49-F238E27FC236}">
                    <a16:creationId xmlns:a16="http://schemas.microsoft.com/office/drawing/2014/main" id="{4853FE14-8919-47AE-AA99-567C1307C6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7" y="2632"/>
                <a:ext cx="45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46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>
                    <a:solidFill>
                      <a:srgbClr val="000000"/>
                    </a:solidFill>
                    <a:latin typeface="Verdana" pitchFamily="34" charset="0"/>
                  </a:rPr>
                  <a:t>CAB</a:t>
                </a:r>
              </a:p>
            </p:txBody>
          </p:sp>
        </p:grpSp>
      </p:grpSp>
      <p:grpSp>
        <p:nvGrpSpPr>
          <p:cNvPr id="83" name="Group 81">
            <a:extLst>
              <a:ext uri="{FF2B5EF4-FFF2-40B4-BE49-F238E27FC236}">
                <a16:creationId xmlns:a16="http://schemas.microsoft.com/office/drawing/2014/main" id="{2A05161F-ADA9-4EBC-9232-97C1BF0245F8}"/>
              </a:ext>
            </a:extLst>
          </p:cNvPr>
          <p:cNvGrpSpPr>
            <a:grpSpLocks/>
          </p:cNvGrpSpPr>
          <p:nvPr/>
        </p:nvGrpSpPr>
        <p:grpSpPr bwMode="auto">
          <a:xfrm>
            <a:off x="3616325" y="5205414"/>
            <a:ext cx="6858000" cy="1241425"/>
            <a:chOff x="1191" y="3067"/>
            <a:chExt cx="4320" cy="782"/>
          </a:xfrm>
        </p:grpSpPr>
        <p:grpSp>
          <p:nvGrpSpPr>
            <p:cNvPr id="84" name="Group 82">
              <a:extLst>
                <a:ext uri="{FF2B5EF4-FFF2-40B4-BE49-F238E27FC236}">
                  <a16:creationId xmlns:a16="http://schemas.microsoft.com/office/drawing/2014/main" id="{6A24903F-C264-41C2-B7D6-58B4543191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1" y="3141"/>
              <a:ext cx="2337" cy="634"/>
              <a:chOff x="1191" y="3109"/>
              <a:chExt cx="2337" cy="634"/>
            </a:xfrm>
          </p:grpSpPr>
          <p:grpSp>
            <p:nvGrpSpPr>
              <p:cNvPr id="99" name="Group 77">
                <a:extLst>
                  <a:ext uri="{FF2B5EF4-FFF2-40B4-BE49-F238E27FC236}">
                    <a16:creationId xmlns:a16="http://schemas.microsoft.com/office/drawing/2014/main" id="{68849CB6-5F2D-4788-85BD-3FBA23F779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0" y="3109"/>
                <a:ext cx="828" cy="634"/>
                <a:chOff x="1931" y="984"/>
                <a:chExt cx="828" cy="634"/>
              </a:xfrm>
            </p:grpSpPr>
            <p:sp>
              <p:nvSpPr>
                <p:cNvPr id="101" name="Text Box 78">
                  <a:extLst>
                    <a:ext uri="{FF2B5EF4-FFF2-40B4-BE49-F238E27FC236}">
                      <a16:creationId xmlns:a16="http://schemas.microsoft.com/office/drawing/2014/main" id="{2E10431F-11AF-4FBF-B45E-6AC5BCA4A2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16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>
                      <a:solidFill>
                        <a:srgbClr val="000000"/>
                      </a:solidFill>
                      <a:latin typeface="Times New Roman" pitchFamily="18" charset="0"/>
                    </a:rPr>
                    <a:t>0    </a:t>
                  </a:r>
                  <a:r>
                    <a:rPr kumimoji="1" lang="en-US" altLang="zh-CN" sz="2000" b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4     6</a:t>
                  </a:r>
                </a:p>
                <a:p>
                  <a:pPr eaLnBrk="1" hangingPunct="1"/>
                  <a:r>
                    <a:rPr kumimoji="1" lang="en-US" altLang="zh-CN" sz="2000" b="1">
                      <a:solidFill>
                        <a:srgbClr val="0000FF"/>
                      </a:solidFill>
                      <a:latin typeface="Times New Roman" pitchFamily="18" charset="0"/>
                    </a:rPr>
                    <a:t>5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latin typeface="Times New Roman" pitchFamily="18" charset="0"/>
                    </a:rPr>
                    <a:t>    0     </a:t>
                  </a:r>
                  <a:r>
                    <a:rPr kumimoji="1" lang="en-US" altLang="zh-CN" sz="2000" b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  <a:p>
                  <a:pPr eaLnBrk="1" hangingPunct="1"/>
                  <a:r>
                    <a:rPr kumimoji="1" lang="en-US" altLang="zh-CN" sz="2000" b="1">
                      <a:solidFill>
                        <a:srgbClr val="000000"/>
                      </a:solidFill>
                      <a:latin typeface="Times New Roman" pitchFamily="18" charset="0"/>
                    </a:rPr>
                    <a:t>3    </a:t>
                  </a:r>
                  <a:r>
                    <a:rPr kumimoji="1" lang="zh-CN" altLang="zh-CN" sz="2000" b="1">
                      <a:solidFill>
                        <a:srgbClr val="000000"/>
                      </a:solidFill>
                      <a:latin typeface="Times New Roman" pitchFamily="18" charset="0"/>
                      <a:sym typeface="Symbol" pitchFamily="18" charset="2"/>
                    </a:rPr>
                    <a:t>7    </a:t>
                  </a:r>
                  <a:r>
                    <a:rPr kumimoji="1" lang="zh-CN" altLang="en-US" sz="2000" b="1">
                      <a:solidFill>
                        <a:srgbClr val="000000"/>
                      </a:solidFill>
                      <a:latin typeface="Times New Roman" pitchFamily="18" charset="0"/>
                      <a:sym typeface="Symbol" pitchFamily="18" charset="2"/>
                    </a:rPr>
                    <a:t> </a:t>
                  </a:r>
                  <a:r>
                    <a:rPr kumimoji="1" lang="zh-CN" altLang="zh-CN" sz="2000" b="1">
                      <a:solidFill>
                        <a:srgbClr val="000000"/>
                      </a:solidFill>
                      <a:latin typeface="Times New Roman" pitchFamily="18" charset="0"/>
                      <a:sym typeface="Symbol" pitchFamily="18" charset="2"/>
                    </a:rPr>
                    <a:t>0</a:t>
                  </a:r>
                  <a:endParaRPr kumimoji="1" lang="en-US" altLang="zh-CN" b="1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102" name="AutoShape 79">
                  <a:extLst>
                    <a:ext uri="{FF2B5EF4-FFF2-40B4-BE49-F238E27FC236}">
                      <a16:creationId xmlns:a16="http://schemas.microsoft.com/office/drawing/2014/main" id="{E6ABFCFF-70BD-4884-A108-F17DC79D7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489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endParaRPr kumimoji="1" lang="zh-CN" altLang="en-US" sz="20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3" name="AutoShape 80">
                  <a:extLst>
                    <a:ext uri="{FF2B5EF4-FFF2-40B4-BE49-F238E27FC236}">
                      <a16:creationId xmlns:a16="http://schemas.microsoft.com/office/drawing/2014/main" id="{AEF0B983-4238-4700-B5E7-F7A9C1D2B2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2" y="1066"/>
                  <a:ext cx="47" cy="47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endParaRPr kumimoji="1" lang="zh-CN" altLang="en-US" sz="20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00" name="Text Box 81">
                <a:extLst>
                  <a:ext uri="{FF2B5EF4-FFF2-40B4-BE49-F238E27FC236}">
                    <a16:creationId xmlns:a16="http://schemas.microsoft.com/office/drawing/2014/main" id="{8A9043E3-50BB-4A1F-9A31-BB8B1A525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1" y="3301"/>
                <a:ext cx="165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在</a:t>
                </a:r>
                <a:r>
                  <a:rPr kumimoji="1" lang="en-US" altLang="zh-CN" sz="20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r>
                  <a:rPr kumimoji="1" lang="zh-CN" altLang="en-US" sz="20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kumimoji="1" lang="en-US" altLang="zh-CN" sz="20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kumimoji="1" lang="zh-CN" altLang="en-US" sz="20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之间加入</a:t>
                </a:r>
                <a:r>
                  <a:rPr kumimoji="1" lang="en-US" altLang="zh-CN" sz="20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r>
                  <a:rPr kumimoji="1" lang="zh-CN" altLang="en-US" sz="20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：</a:t>
                </a:r>
              </a:p>
            </p:txBody>
          </p:sp>
        </p:grpSp>
        <p:sp>
          <p:nvSpPr>
            <p:cNvPr id="85" name="Text Box 82">
              <a:extLst>
                <a:ext uri="{FF2B5EF4-FFF2-40B4-BE49-F238E27FC236}">
                  <a16:creationId xmlns:a16="http://schemas.microsoft.com/office/drawing/2014/main" id="{23A3E746-B47C-4C0C-B7A3-2CC7227EA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6" y="3333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</a:rPr>
                <a:t>路径：</a:t>
              </a:r>
            </a:p>
          </p:txBody>
        </p:sp>
        <p:grpSp>
          <p:nvGrpSpPr>
            <p:cNvPr id="86" name="Group 89">
              <a:extLst>
                <a:ext uri="{FF2B5EF4-FFF2-40B4-BE49-F238E27FC236}">
                  <a16:creationId xmlns:a16="http://schemas.microsoft.com/office/drawing/2014/main" id="{15FEE630-CCA6-499A-A8F3-38B838CC0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6" y="3067"/>
              <a:ext cx="1425" cy="782"/>
              <a:chOff x="4086" y="3067"/>
              <a:chExt cx="1425" cy="782"/>
            </a:xfrm>
          </p:grpSpPr>
          <p:grpSp>
            <p:nvGrpSpPr>
              <p:cNvPr id="87" name="Group 90">
                <a:extLst>
                  <a:ext uri="{FF2B5EF4-FFF2-40B4-BE49-F238E27FC236}">
                    <a16:creationId xmlns:a16="http://schemas.microsoft.com/office/drawing/2014/main" id="{38B788C6-02C7-4C10-8AF9-C8CF030A16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02" y="3093"/>
                <a:ext cx="1409" cy="756"/>
                <a:chOff x="4102" y="3093"/>
                <a:chExt cx="1409" cy="756"/>
              </a:xfrm>
            </p:grpSpPr>
            <p:sp>
              <p:nvSpPr>
                <p:cNvPr id="94" name="Rectangle 84">
                  <a:extLst>
                    <a:ext uri="{FF2B5EF4-FFF2-40B4-BE49-F238E27FC236}">
                      <a16:creationId xmlns:a16="http://schemas.microsoft.com/office/drawing/2014/main" id="{29161301-913F-4C35-B1F1-2263E5545A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2" y="3093"/>
                  <a:ext cx="1409" cy="7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endParaRPr kumimoji="1" lang="zh-CN" altLang="en-US" sz="2000" b="1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</a:endParaRPr>
                </a:p>
              </p:txBody>
            </p:sp>
            <p:sp>
              <p:nvSpPr>
                <p:cNvPr id="95" name="Line 85">
                  <a:extLst>
                    <a:ext uri="{FF2B5EF4-FFF2-40B4-BE49-F238E27FC236}">
                      <a16:creationId xmlns:a16="http://schemas.microsoft.com/office/drawing/2014/main" id="{EEAE796D-0772-46BD-94CB-252FC0109B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02" y="3338"/>
                  <a:ext cx="1409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" name="Line 86">
                  <a:extLst>
                    <a:ext uri="{FF2B5EF4-FFF2-40B4-BE49-F238E27FC236}">
                      <a16:creationId xmlns:a16="http://schemas.microsoft.com/office/drawing/2014/main" id="{7CE62181-7D2F-4A47-8DA4-B45C7415DB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15" y="3593"/>
                  <a:ext cx="1395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7" name="Line 87">
                  <a:extLst>
                    <a:ext uri="{FF2B5EF4-FFF2-40B4-BE49-F238E27FC236}">
                      <a16:creationId xmlns:a16="http://schemas.microsoft.com/office/drawing/2014/main" id="{67D6AC4E-140A-4F70-A1FB-216534666E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50" y="3093"/>
                  <a:ext cx="0" cy="7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8" name="Line 88">
                  <a:extLst>
                    <a:ext uri="{FF2B5EF4-FFF2-40B4-BE49-F238E27FC236}">
                      <a16:creationId xmlns:a16="http://schemas.microsoft.com/office/drawing/2014/main" id="{C7CA3A04-1B39-4591-B539-5300F2AB80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38" y="3093"/>
                  <a:ext cx="0" cy="7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8" name="Text Box 35">
                <a:extLst>
                  <a:ext uri="{FF2B5EF4-FFF2-40B4-BE49-F238E27FC236}">
                    <a16:creationId xmlns:a16="http://schemas.microsoft.com/office/drawing/2014/main" id="{47FE1843-CCF8-4BBF-8259-BCA49BD6C9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8" y="3321"/>
                <a:ext cx="47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rgbClr val="0000FF"/>
                    </a:solidFill>
                    <a:latin typeface="Verdana" pitchFamily="34" charset="0"/>
                  </a:rPr>
                  <a:t>BCA</a:t>
                </a:r>
              </a:p>
            </p:txBody>
          </p:sp>
          <p:sp>
            <p:nvSpPr>
              <p:cNvPr id="89" name="Text Box 36">
                <a:extLst>
                  <a:ext uri="{FF2B5EF4-FFF2-40B4-BE49-F238E27FC236}">
                    <a16:creationId xmlns:a16="http://schemas.microsoft.com/office/drawing/2014/main" id="{384CD280-0C69-4E76-8BDF-90A81093C2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6" y="3588"/>
                <a:ext cx="46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>
                    <a:solidFill>
                      <a:srgbClr val="000000"/>
                    </a:solidFill>
                    <a:latin typeface="Verdana" pitchFamily="34" charset="0"/>
                  </a:rPr>
                  <a:t>CA</a:t>
                </a:r>
              </a:p>
            </p:txBody>
          </p:sp>
          <p:sp>
            <p:nvSpPr>
              <p:cNvPr id="90" name="Text Box 35">
                <a:extLst>
                  <a:ext uri="{FF2B5EF4-FFF2-40B4-BE49-F238E27FC236}">
                    <a16:creationId xmlns:a16="http://schemas.microsoft.com/office/drawing/2014/main" id="{821336D0-3B63-4D9A-B29A-719049DDF3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8" y="3067"/>
                <a:ext cx="45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>
                    <a:solidFill>
                      <a:srgbClr val="000000"/>
                    </a:solidFill>
                    <a:latin typeface="Verdana" pitchFamily="34" charset="0"/>
                  </a:rPr>
                  <a:t>AB</a:t>
                </a:r>
              </a:p>
            </p:txBody>
          </p:sp>
          <p:sp>
            <p:nvSpPr>
              <p:cNvPr id="91" name="Text Box 35">
                <a:extLst>
                  <a:ext uri="{FF2B5EF4-FFF2-40B4-BE49-F238E27FC236}">
                    <a16:creationId xmlns:a16="http://schemas.microsoft.com/office/drawing/2014/main" id="{03577A03-40A7-44B7-BA8B-F9A0D0AEDE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2" y="3067"/>
                <a:ext cx="499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>
                    <a:solidFill>
                      <a:srgbClr val="000000"/>
                    </a:solidFill>
                    <a:latin typeface="Verdana" pitchFamily="34" charset="0"/>
                  </a:rPr>
                  <a:t>ABC</a:t>
                </a:r>
              </a:p>
            </p:txBody>
          </p:sp>
          <p:sp>
            <p:nvSpPr>
              <p:cNvPr id="92" name="Text Box 35">
                <a:extLst>
                  <a:ext uri="{FF2B5EF4-FFF2-40B4-BE49-F238E27FC236}">
                    <a16:creationId xmlns:a16="http://schemas.microsoft.com/office/drawing/2014/main" id="{E28C50A4-366D-42D7-93BD-075B93C12E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3" y="3321"/>
                <a:ext cx="4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>
                    <a:solidFill>
                      <a:srgbClr val="000000"/>
                    </a:solidFill>
                    <a:latin typeface="Verdana" pitchFamily="34" charset="0"/>
                  </a:rPr>
                  <a:t>BC</a:t>
                </a:r>
              </a:p>
            </p:txBody>
          </p:sp>
          <p:sp>
            <p:nvSpPr>
              <p:cNvPr id="93" name="Text Box 74">
                <a:extLst>
                  <a:ext uri="{FF2B5EF4-FFF2-40B4-BE49-F238E27FC236}">
                    <a16:creationId xmlns:a16="http://schemas.microsoft.com/office/drawing/2014/main" id="{011FF9CB-8C63-43B5-AAEF-CB9CBCA86C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8" y="3588"/>
                <a:ext cx="45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>
                    <a:solidFill>
                      <a:srgbClr val="000000"/>
                    </a:solidFill>
                    <a:latin typeface="Verdana" pitchFamily="34" charset="0"/>
                  </a:rPr>
                  <a:t>CAB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13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7B076-AFEF-42D2-A1AF-E72CFED5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弗洛伊德（</a:t>
            </a:r>
            <a:r>
              <a:rPr lang="en-US" altLang="zh-CN" dirty="0"/>
              <a:t>Floyd</a:t>
            </a:r>
            <a:r>
              <a:rPr lang="zh-CN" altLang="en-US" dirty="0"/>
              <a:t>）算法思路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F3323ED-1976-49E6-BA2A-EDA0AC6CA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238404"/>
            <a:ext cx="11201400" cy="219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假设有向图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G=(V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邻接矩阵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存储。设置一个二维数组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用于存放当前顶点之间的最短路径长度，分量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表示当前顶点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的最短路径长度。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递推产生一个矩阵序列：</a:t>
            </a:r>
            <a:endParaRPr kumimoji="1" lang="en-US" altLang="zh-CN" sz="24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b="1" baseline="-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b="1" baseline="-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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 </a:t>
            </a:r>
            <a:r>
              <a:rPr kumimoji="1" lang="zh-CN" altLang="en-US" sz="24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  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b="1" i="1" baseline="-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4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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 </a:t>
            </a:r>
            <a:r>
              <a:rPr kumimoji="1" lang="zh-CN" altLang="en-US" sz="24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  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b="1" i="1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sz="2400" b="1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400" b="1" baseline="-30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5A13105-39DE-42F7-BD17-F04020FC90B6}"/>
              </a:ext>
            </a:extLst>
          </p:cNvPr>
          <p:cNvSpPr txBox="1"/>
          <p:nvPr/>
        </p:nvSpPr>
        <p:spPr>
          <a:xfrm>
            <a:off x="838200" y="3733627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 i="1" baseline="-30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800" b="1" i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800" b="1" i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4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400" b="1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en-US" altLang="zh-CN" sz="24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的路径上所经过的顶点编号不大于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的最短路径长度。</a:t>
            </a:r>
            <a:endParaRPr kumimoji="1" lang="zh-CN" altLang="en-US" sz="24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60779B9-DC75-4099-89AA-785B8288C0EB}"/>
              </a:ext>
            </a:extLst>
          </p:cNvPr>
          <p:cNvGrpSpPr/>
          <p:nvPr/>
        </p:nvGrpSpPr>
        <p:grpSpPr>
          <a:xfrm>
            <a:off x="3429000" y="4684896"/>
            <a:ext cx="4071966" cy="1657350"/>
            <a:chOff x="2143108" y="4772046"/>
            <a:chExt cx="4071966" cy="165735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90A8477-05CA-4E1A-B7A3-DFEAF2C2758E}"/>
                </a:ext>
              </a:extLst>
            </p:cNvPr>
            <p:cNvSpPr/>
            <p:nvPr/>
          </p:nvSpPr>
          <p:spPr>
            <a:xfrm>
              <a:off x="2143108" y="5286388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717E84B-4AD9-44E7-ACE6-6346CAC75B1E}"/>
                </a:ext>
              </a:extLst>
            </p:cNvPr>
            <p:cNvSpPr/>
            <p:nvPr/>
          </p:nvSpPr>
          <p:spPr>
            <a:xfrm>
              <a:off x="5675074" y="5286388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C1434F57-9BE4-4F1A-B775-7FCB652C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5" y="4772046"/>
              <a:ext cx="2232025" cy="165735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rgbClr val="00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" name="任意多边形 8">
              <a:extLst>
                <a:ext uri="{FF2B5EF4-FFF2-40B4-BE49-F238E27FC236}">
                  <a16:creationId xmlns:a16="http://schemas.microsoft.com/office/drawing/2014/main" id="{0BE8D3BB-1B7A-4E73-A3AA-D3F44F3CA0C9}"/>
                </a:ext>
              </a:extLst>
            </p:cNvPr>
            <p:cNvSpPr/>
            <p:nvPr/>
          </p:nvSpPr>
          <p:spPr>
            <a:xfrm>
              <a:off x="2679700" y="5471583"/>
              <a:ext cx="3035300" cy="203200"/>
            </a:xfrm>
            <a:custGeom>
              <a:avLst/>
              <a:gdLst>
                <a:gd name="connsiteX0" fmla="*/ 0 w 3035300"/>
                <a:gd name="connsiteY0" fmla="*/ 116417 h 203200"/>
                <a:gd name="connsiteX1" fmla="*/ 254000 w 3035300"/>
                <a:gd name="connsiteY1" fmla="*/ 40217 h 203200"/>
                <a:gd name="connsiteX2" fmla="*/ 660400 w 3035300"/>
                <a:gd name="connsiteY2" fmla="*/ 129117 h 203200"/>
                <a:gd name="connsiteX3" fmla="*/ 1066800 w 3035300"/>
                <a:gd name="connsiteY3" fmla="*/ 52917 h 203200"/>
                <a:gd name="connsiteX4" fmla="*/ 1600200 w 3035300"/>
                <a:gd name="connsiteY4" fmla="*/ 167217 h 203200"/>
                <a:gd name="connsiteX5" fmla="*/ 2108200 w 3035300"/>
                <a:gd name="connsiteY5" fmla="*/ 2117 h 203200"/>
                <a:gd name="connsiteX6" fmla="*/ 2540000 w 3035300"/>
                <a:gd name="connsiteY6" fmla="*/ 179917 h 203200"/>
                <a:gd name="connsiteX7" fmla="*/ 3035300 w 3035300"/>
                <a:gd name="connsiteY7" fmla="*/ 141817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5300" h="203200">
                  <a:moveTo>
                    <a:pt x="0" y="116417"/>
                  </a:moveTo>
                  <a:cubicBezTo>
                    <a:pt x="71966" y="77258"/>
                    <a:pt x="143933" y="38100"/>
                    <a:pt x="254000" y="40217"/>
                  </a:cubicBezTo>
                  <a:cubicBezTo>
                    <a:pt x="364067" y="42334"/>
                    <a:pt x="524933" y="127000"/>
                    <a:pt x="660400" y="129117"/>
                  </a:cubicBezTo>
                  <a:cubicBezTo>
                    <a:pt x="795867" y="131234"/>
                    <a:pt x="910167" y="46567"/>
                    <a:pt x="1066800" y="52917"/>
                  </a:cubicBezTo>
                  <a:cubicBezTo>
                    <a:pt x="1223433" y="59267"/>
                    <a:pt x="1426633" y="175684"/>
                    <a:pt x="1600200" y="167217"/>
                  </a:cubicBezTo>
                  <a:cubicBezTo>
                    <a:pt x="1773767" y="158750"/>
                    <a:pt x="1951567" y="0"/>
                    <a:pt x="2108200" y="2117"/>
                  </a:cubicBezTo>
                  <a:cubicBezTo>
                    <a:pt x="2264833" y="4234"/>
                    <a:pt x="2385483" y="156634"/>
                    <a:pt x="2540000" y="179917"/>
                  </a:cubicBezTo>
                  <a:cubicBezTo>
                    <a:pt x="2694517" y="203200"/>
                    <a:pt x="2864908" y="172508"/>
                    <a:pt x="3035300" y="141817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spcBef>
                  <a:spcPct val="50000"/>
                </a:spcBef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5DE185-16C7-4E30-9650-FC8F22939511}"/>
                </a:ext>
              </a:extLst>
            </p:cNvPr>
            <p:cNvSpPr txBox="1"/>
            <p:nvPr/>
          </p:nvSpPr>
          <p:spPr>
            <a:xfrm>
              <a:off x="3428992" y="5715016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～</a:t>
              </a:r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的顶点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8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793249BC-A66A-4B30-A1EB-721739074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431" y="5797761"/>
            <a:ext cx="6192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]=</a:t>
            </a:r>
            <a:r>
              <a:rPr lang="en-US" altLang="zh-CN" sz="2400" b="1" dirty="0">
                <a:solidFill>
                  <a:srgbClr val="DB0303"/>
                </a:solidFill>
                <a:latin typeface="Times New Roman" pitchFamily="18" charset="0"/>
                <a:ea typeface="楷体_GB2312" pitchFamily="49" charset="-122"/>
              </a:rPr>
              <a:t>MIN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{ 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-1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]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-1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]+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-1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] }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DDF8A97-8069-4972-9A18-6677DB3BF249}"/>
              </a:ext>
            </a:extLst>
          </p:cNvPr>
          <p:cNvGrpSpPr/>
          <p:nvPr/>
        </p:nvGrpSpPr>
        <p:grpSpPr>
          <a:xfrm>
            <a:off x="176950" y="3407592"/>
            <a:ext cx="5391168" cy="2847369"/>
            <a:chOff x="1752600" y="1590687"/>
            <a:chExt cx="5457825" cy="2888779"/>
          </a:xfrm>
        </p:grpSpPr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B6D68B37-E8E7-43F1-AAEB-A79520C93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738" y="1590687"/>
              <a:ext cx="863600" cy="6477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en-US" altLang="zh-CN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29E0448F-D832-4D6B-A3A4-1EF446B28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3317887"/>
              <a:ext cx="719138" cy="5762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b="1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1ABB85E-5C1E-43BB-9B64-75F85D6F5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325" y="3317887"/>
              <a:ext cx="719138" cy="5762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b="1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F4E49AB0-6E05-4B26-8868-30B61A8E94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0338" y="3021024"/>
              <a:ext cx="358775" cy="3603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0B09C6AF-E585-4545-B49E-B8F9C7CA4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8100000">
              <a:off x="2987675" y="2598749"/>
              <a:ext cx="647700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33FF"/>
                  </a:solidFill>
                  <a:latin typeface="宋体" pitchFamily="2" charset="-122"/>
                </a:rPr>
                <a:t>…</a:t>
              </a: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076893F-458E-423A-9EF7-3BBAB3FE5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300" y="2095512"/>
              <a:ext cx="523875" cy="520700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330" y="0"/>
                </a:cxn>
              </a:cxnLst>
              <a:rect l="0" t="0" r="r" b="b"/>
              <a:pathLst>
                <a:path w="330" h="328">
                  <a:moveTo>
                    <a:pt x="0" y="328"/>
                  </a:moveTo>
                  <a:lnTo>
                    <a:pt x="330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" name="AutoShape 13">
              <a:extLst>
                <a:ext uri="{FF2B5EF4-FFF2-40B4-BE49-F238E27FC236}">
                  <a16:creationId xmlns:a16="http://schemas.microsoft.com/office/drawing/2014/main" id="{7BCB5538-3C3D-4CCA-B2D4-6B614EA6E25D}"/>
                </a:ext>
              </a:extLst>
            </p:cNvPr>
            <p:cNvSpPr>
              <a:spLocks/>
            </p:cNvSpPr>
            <p:nvPr/>
          </p:nvSpPr>
          <p:spPr bwMode="auto">
            <a:xfrm rot="2820000">
              <a:off x="2959098" y="1112849"/>
              <a:ext cx="179389" cy="2592386"/>
            </a:xfrm>
            <a:prstGeom prst="leftBrace">
              <a:avLst>
                <a:gd name="adj1" fmla="val 12042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204346AB-8A11-4E69-A402-7C4842E90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146275">
              <a:off x="2195513" y="1802060"/>
              <a:ext cx="1295400" cy="4059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2000" b="1" i="1" baseline="-25000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k</a:t>
              </a:r>
              <a:r>
                <a:rPr lang="en-US" altLang="zh-CN" sz="2000" b="1" baseline="-25000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-1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[</a:t>
              </a:r>
              <a:r>
                <a:rPr lang="en-US" altLang="zh-CN" sz="2000" b="1" i="1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i</a:t>
              </a:r>
              <a:r>
                <a:rPr lang="en-US" altLang="zh-CN" sz="2000" b="1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  <a:r>
                <a:rPr lang="en-US" altLang="zh-CN" sz="2000" b="1" i="1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k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]</a:t>
              </a: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E31057A7-D056-4BE9-9F82-88BF3255E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8538" y="2073287"/>
              <a:ext cx="433387" cy="36036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C575238E-918F-450D-9EFA-A06BF1834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1838" y="3017849"/>
              <a:ext cx="433387" cy="3603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83F6E0F1-15E6-44CD-B804-0B2F6283C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47976">
              <a:off x="5207000" y="2459049"/>
              <a:ext cx="647700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33FF"/>
                  </a:solidFill>
                  <a:latin typeface="宋体" pitchFamily="2" charset="-122"/>
                </a:rPr>
                <a:t>…</a:t>
              </a:r>
            </a:p>
          </p:txBody>
        </p:sp>
        <p:sp>
          <p:nvSpPr>
            <p:cNvPr id="17" name="AutoShape 18">
              <a:extLst>
                <a:ext uri="{FF2B5EF4-FFF2-40B4-BE49-F238E27FC236}">
                  <a16:creationId xmlns:a16="http://schemas.microsoft.com/office/drawing/2014/main" id="{941DF47E-70DD-4733-85AD-F4627D278D65}"/>
                </a:ext>
              </a:extLst>
            </p:cNvPr>
            <p:cNvSpPr>
              <a:spLocks/>
            </p:cNvSpPr>
            <p:nvPr/>
          </p:nvSpPr>
          <p:spPr bwMode="auto">
            <a:xfrm rot="7800000">
              <a:off x="5824538" y="1049349"/>
              <a:ext cx="179388" cy="2592387"/>
            </a:xfrm>
            <a:prstGeom prst="leftBrace">
              <a:avLst>
                <a:gd name="adj1" fmla="val 12042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00C194E0-99A0-4173-AC7C-7D8569FA9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474130">
              <a:off x="5645150" y="1929059"/>
              <a:ext cx="1295400" cy="4059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2000" b="1" i="1" baseline="-25000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k</a:t>
              </a:r>
              <a:r>
                <a:rPr lang="en-US" altLang="zh-CN" sz="2000" b="1" baseline="-25000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-1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[</a:t>
              </a:r>
              <a:r>
                <a:rPr lang="en-US" altLang="zh-CN" sz="2000" b="1" i="1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k</a:t>
              </a:r>
              <a:r>
                <a:rPr lang="en-US" altLang="zh-CN" sz="2000" b="1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  <a:r>
                <a:rPr lang="en-US" altLang="zh-CN" sz="2000" b="1" i="1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j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]</a:t>
              </a: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2FC57C9F-F9A5-4695-ACB5-731E3EF2E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3213" y="3606812"/>
              <a:ext cx="93662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27352477-490D-4A17-B3DE-D75276A06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275" y="3317887"/>
              <a:ext cx="1296988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……</a:t>
              </a: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53DA8615-07B1-4500-8571-B24942A75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3800" y="3606812"/>
              <a:ext cx="115252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2" name="AutoShape 23">
              <a:extLst>
                <a:ext uri="{FF2B5EF4-FFF2-40B4-BE49-F238E27FC236}">
                  <a16:creationId xmlns:a16="http://schemas.microsoft.com/office/drawing/2014/main" id="{445BC2A3-79B0-4EF2-A874-97EA5CF6C38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463256" y="2274106"/>
              <a:ext cx="73025" cy="3455986"/>
            </a:xfrm>
            <a:prstGeom prst="rightBrace">
              <a:avLst>
                <a:gd name="adj1" fmla="val 394384"/>
                <a:gd name="adj2" fmla="val 50000"/>
              </a:avLst>
            </a:prstGeom>
            <a:noFill/>
            <a:ln w="28575">
              <a:solidFill>
                <a:srgbClr val="DB0303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6468B5A5-6D35-49DA-BFDE-E043C4371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863" y="4073537"/>
              <a:ext cx="1439862" cy="4059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2000" b="1" i="1" baseline="-25000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k</a:t>
              </a:r>
              <a:r>
                <a:rPr lang="en-US" altLang="zh-CN" sz="2000" b="1" baseline="-25000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-1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[</a:t>
              </a:r>
              <a:r>
                <a:rPr lang="en-US" altLang="zh-CN" sz="2000" b="1" i="1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i</a:t>
              </a:r>
              <a:r>
                <a:rPr lang="en-US" altLang="zh-CN" sz="2000" b="1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  <a:r>
                <a:rPr lang="en-US" altLang="zh-CN" sz="2000" b="1" i="1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j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]</a:t>
              </a:r>
            </a:p>
          </p:txBody>
        </p:sp>
      </p:grpSp>
      <p:sp>
        <p:nvSpPr>
          <p:cNvPr id="24" name="Text Box 25">
            <a:extLst>
              <a:ext uri="{FF2B5EF4-FFF2-40B4-BE49-F238E27FC236}">
                <a16:creationId xmlns:a16="http://schemas.microsoft.com/office/drawing/2014/main" id="{2C48C246-6E76-45B0-9859-A4B73F533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077" y="602337"/>
            <a:ext cx="7775575" cy="92333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初始时，有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lang="nb-NO" altLang="zh-CN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4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考虑从</a:t>
            </a:r>
            <a:r>
              <a:rPr kumimoji="1" lang="en-US" altLang="zh-CN" sz="2400" b="1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4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en-US" altLang="zh-CN" sz="24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的最短路径经过编号为</a:t>
            </a:r>
            <a:r>
              <a:rPr kumimoji="1" lang="en-US" altLang="zh-CN" sz="24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顶点的情况：</a:t>
            </a:r>
          </a:p>
        </p:txBody>
      </p:sp>
      <p:sp>
        <p:nvSpPr>
          <p:cNvPr id="25" name="左弧形箭头 23">
            <a:extLst>
              <a:ext uri="{FF2B5EF4-FFF2-40B4-BE49-F238E27FC236}">
                <a16:creationId xmlns:a16="http://schemas.microsoft.com/office/drawing/2014/main" id="{9AA5D48E-0B6F-43AA-829E-FC238256D949}"/>
              </a:ext>
            </a:extLst>
          </p:cNvPr>
          <p:cNvSpPr/>
          <p:nvPr/>
        </p:nvSpPr>
        <p:spPr>
          <a:xfrm rot="13655238">
            <a:off x="6654060" y="3446748"/>
            <a:ext cx="864247" cy="2791972"/>
          </a:xfrm>
          <a:prstGeom prst="curvedRightArrow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zh-CN" altLang="en-US" sz="2400" b="1">
              <a:solidFill>
                <a:prstClr val="black"/>
              </a:solidFill>
            </a:endParaRPr>
          </a:p>
        </p:txBody>
      </p:sp>
      <p:sp>
        <p:nvSpPr>
          <p:cNvPr id="26" name="TextBox 24">
            <a:extLst>
              <a:ext uri="{FF2B5EF4-FFF2-40B4-BE49-F238E27FC236}">
                <a16:creationId xmlns:a16="http://schemas.microsoft.com/office/drawing/2014/main" id="{31527F94-16C1-4581-9600-047307A94AA5}"/>
              </a:ext>
            </a:extLst>
          </p:cNvPr>
          <p:cNvSpPr txBox="1"/>
          <p:nvPr/>
        </p:nvSpPr>
        <p:spPr>
          <a:xfrm>
            <a:off x="4048756" y="2046076"/>
            <a:ext cx="7545927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30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b="1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lang="nb-NO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b="1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altLang="zh-CN" b="1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="1" i="1" baseline="-25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b="1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b="1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]=MIN{ </a:t>
            </a:r>
            <a:r>
              <a:rPr lang="en-US" altLang="zh-CN" b="1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="1" i="1" baseline="-25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b="1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b="1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b="1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b="1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="1" i="1" baseline="-25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b="1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b="1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b="1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]+</a:t>
            </a:r>
            <a:r>
              <a:rPr lang="en-US" altLang="zh-CN" b="1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="1" i="1" baseline="-25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b="1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b="1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b="1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 }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 </a:t>
            </a:r>
            <a:r>
              <a:rPr kumimoji="1" lang="en-US" altLang="zh-CN" b="1" dirty="0">
                <a:solidFill>
                  <a:srgbClr val="3333FF"/>
                </a:solidFill>
                <a:latin typeface="宋体"/>
                <a:cs typeface="Times New Roman" pitchFamily="18" charset="0"/>
              </a:rPr>
              <a:t>≤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b="1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b="1" dirty="0" err="1">
                <a:solidFill>
                  <a:srgbClr val="3333FF"/>
                </a:solidFill>
                <a:latin typeface="宋体"/>
                <a:cs typeface="Times New Roman" pitchFamily="18" charset="0"/>
              </a:rPr>
              <a:t>≤</a:t>
            </a:r>
            <a:r>
              <a:rPr kumimoji="1" lang="en-US" altLang="zh-CN" b="1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="1" dirty="0">
                <a:solidFill>
                  <a:srgbClr val="3333FF"/>
                </a:solidFill>
                <a:latin typeface="宋体"/>
                <a:cs typeface="Times New Roman" pitchFamily="18" charset="0"/>
              </a:rPr>
              <a:t>-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2225" cap="flat" cmpd="sng" algn="ctr">
          <a:solidFill>
            <a:srgbClr val="006600"/>
          </a:solidFill>
          <a:prstDash val="solid"/>
          <a:round/>
          <a:headEnd type="none" w="sm" len="sm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sm" len="sm"/>
          <a:tailEnd type="none"/>
        </a:ln>
        <a:effectLst/>
      </a:spPr>
      <a:bodyPr/>
      <a:lstStyle/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11672</TotalTime>
  <Words>14214</Words>
  <Application>Microsoft Office PowerPoint</Application>
  <PresentationFormat>宽屏</PresentationFormat>
  <Paragraphs>3387</Paragraphs>
  <Slides>109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109</vt:i4>
      </vt:variant>
    </vt:vector>
  </HeadingPairs>
  <TitlesOfParts>
    <vt:vector size="122" baseType="lpstr">
      <vt:lpstr>黑体</vt:lpstr>
      <vt:lpstr>楷体</vt:lpstr>
      <vt:lpstr>隶书</vt:lpstr>
      <vt:lpstr>宋体</vt:lpstr>
      <vt:lpstr>微软雅黑</vt:lpstr>
      <vt:lpstr>Arial</vt:lpstr>
      <vt:lpstr>Calibri</vt:lpstr>
      <vt:lpstr>Cambria Math</vt:lpstr>
      <vt:lpstr>Times New Roman</vt:lpstr>
      <vt:lpstr>Verdana</vt:lpstr>
      <vt:lpstr>Wingdings</vt:lpstr>
      <vt:lpstr>tm2</vt:lpstr>
      <vt:lpstr>Visio</vt:lpstr>
      <vt:lpstr>第七章 图2</vt:lpstr>
      <vt:lpstr>7.4  图的应用 </vt:lpstr>
      <vt:lpstr>7.4.1 图的连通性问题</vt:lpstr>
      <vt:lpstr>非连通图的遍历</vt:lpstr>
      <vt:lpstr>采用深度优先遍历方法遍历非连通图的算法</vt:lpstr>
      <vt:lpstr>采用广度优先遍历方法遍历非连通图的算法</vt:lpstr>
      <vt:lpstr>非连通图</vt:lpstr>
      <vt:lpstr>2  两个顶点之间的简单路径</vt:lpstr>
      <vt:lpstr>2  两个顶点之间的简单路径算法</vt:lpstr>
      <vt:lpstr>PowerPoint 演示文稿</vt:lpstr>
      <vt:lpstr>3 图的生成树与最小生成树</vt:lpstr>
      <vt:lpstr>深度优先生成树</vt:lpstr>
      <vt:lpstr>广度优先生成树</vt:lpstr>
      <vt:lpstr>最小生成树</vt:lpstr>
      <vt:lpstr>最小生成树</vt:lpstr>
      <vt:lpstr> 最小生成树</vt:lpstr>
      <vt:lpstr>普里姆（Prim）算法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Prim算法设计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普里姆算法思路</vt:lpstr>
      <vt:lpstr>克鲁斯卡尔（Kruskal）算法</vt:lpstr>
      <vt:lpstr>克鲁斯卡尔（Kruskal）算法</vt:lpstr>
      <vt:lpstr>克鲁斯卡尔（Kruskal）算法设计</vt:lpstr>
      <vt:lpstr>Kruskal算法如何解决出现回路的问题演示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普里姆和克鲁斯卡尔最小生成树算法比较</vt:lpstr>
      <vt:lpstr>7.4.2有向无环图的应用</vt:lpstr>
      <vt:lpstr>1 拓扑排序（Topological Sort） </vt:lpstr>
      <vt:lpstr>拓扑排序</vt:lpstr>
      <vt:lpstr>拓扑排序</vt:lpstr>
      <vt:lpstr>拓扑排序</vt:lpstr>
      <vt:lpstr> AOV-网</vt:lpstr>
      <vt:lpstr>拓扑排序</vt:lpstr>
      <vt:lpstr>拓扑排序演示</vt:lpstr>
      <vt:lpstr>基于邻接矩阵的拓扑排序算法</vt:lpstr>
      <vt:lpstr>基于邻接矩阵的拓扑排序算法</vt:lpstr>
      <vt:lpstr>基于邻接表的拓扑排序算法</vt:lpstr>
      <vt:lpstr>基于邻接表的拓扑排序算法</vt:lpstr>
      <vt:lpstr>基于邻接表的拓扑排序算法</vt:lpstr>
      <vt:lpstr>PowerPoint 演示文稿</vt:lpstr>
      <vt:lpstr>2 AOE网与关键路径</vt:lpstr>
      <vt:lpstr>AOE网与关键路径</vt:lpstr>
      <vt:lpstr>关键路径演示</vt:lpstr>
      <vt:lpstr>事件的最早开始时间</vt:lpstr>
      <vt:lpstr>事件的最迟开始时间</vt:lpstr>
      <vt:lpstr>关键活动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关键路径算法小结</vt:lpstr>
      <vt:lpstr>7.4.3 最短路径 </vt:lpstr>
      <vt:lpstr>1 从一个顶点到其余各顶点的最短路径</vt:lpstr>
      <vt:lpstr>迪杰斯特拉（Dijkstra）算法</vt:lpstr>
      <vt:lpstr>迪杰斯特拉（Dijkstra）算法</vt:lpstr>
      <vt:lpstr>迪杰斯特拉（Dijkstra）算法</vt:lpstr>
      <vt:lpstr>迪杰斯特拉（Dijkstra）算法</vt:lpstr>
      <vt:lpstr>迪杰斯特拉（Dijkstra）算法</vt:lpstr>
      <vt:lpstr>迪杰斯特拉（Dijkstra）算法</vt:lpstr>
      <vt:lpstr>迪杰斯特拉（Dijkstra）算法</vt:lpstr>
      <vt:lpstr>PowerPoint 演示文稿</vt:lpstr>
      <vt:lpstr>迪杰斯特拉（Dijkstra）算法</vt:lpstr>
      <vt:lpstr>迪杰斯特拉（Dijkstra）算法演示</vt:lpstr>
      <vt:lpstr>迪杰斯特拉（Dijkstra）算法演示</vt:lpstr>
      <vt:lpstr>迪杰斯特拉（Dijkstra）算法演示</vt:lpstr>
      <vt:lpstr>迪杰斯特拉（Dijkstra）算法</vt:lpstr>
      <vt:lpstr>PowerPoint 演示文稿</vt:lpstr>
      <vt:lpstr>利用dist和path求最短路径长度和最短路径</vt:lpstr>
      <vt:lpstr>观察求解结果</vt:lpstr>
      <vt:lpstr>2 每对顶点之间的最短路径</vt:lpstr>
      <vt:lpstr>弗洛伊德（Floyd）算法</vt:lpstr>
      <vt:lpstr>示例</vt:lpstr>
      <vt:lpstr>弗洛伊德（Floyd）算法思路</vt:lpstr>
      <vt:lpstr>PowerPoint 演示文稿</vt:lpstr>
      <vt:lpstr>弗洛伊德（Floyd）算法设计</vt:lpstr>
      <vt:lpstr>如何用path存放最短路径？</vt:lpstr>
      <vt:lpstr>Floyd算法示例演示</vt:lpstr>
      <vt:lpstr>Floyd算法示例演示</vt:lpstr>
      <vt:lpstr>Floyd算法示例演示</vt:lpstr>
      <vt:lpstr>Floyd算法示例演示</vt:lpstr>
      <vt:lpstr>Floyd算法示例演示</vt:lpstr>
      <vt:lpstr>Floyd算法示例演示</vt:lpstr>
      <vt:lpstr>Floyd算法</vt:lpstr>
      <vt:lpstr>PowerPoint 演示文稿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jinxiang xia</cp:lastModifiedBy>
  <cp:revision>1352</cp:revision>
  <cp:lastPrinted>1999-11-08T20:52:53Z</cp:lastPrinted>
  <dcterms:created xsi:type="dcterms:W3CDTF">1999-08-24T18:39:05Z</dcterms:created>
  <dcterms:modified xsi:type="dcterms:W3CDTF">2025-05-06T00:20:30Z</dcterms:modified>
</cp:coreProperties>
</file>